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18" r:id="rId1"/>
  </p:sldMasterIdLst>
  <p:notesMasterIdLst>
    <p:notesMasterId r:id="rId5"/>
  </p:notesMasterIdLst>
  <p:sldIdLst>
    <p:sldId id="1259" r:id="rId2"/>
    <p:sldId id="1364" r:id="rId3"/>
    <p:sldId id="1350" r:id="rId4"/>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144A0"/>
    <a:srgbClr val="89B8DF"/>
    <a:srgbClr val="385723"/>
    <a:srgbClr val="016242"/>
    <a:srgbClr val="F2F2F2"/>
    <a:srgbClr val="C5E0B4"/>
    <a:srgbClr val="CBCBCB"/>
    <a:srgbClr val="E7E7E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3" autoAdjust="0"/>
    <p:restoredTop sz="94660"/>
  </p:normalViewPr>
  <p:slideViewPr>
    <p:cSldViewPr snapToGrid="0">
      <p:cViewPr varScale="1">
        <p:scale>
          <a:sx n="70" d="100"/>
          <a:sy n="70" d="100"/>
        </p:scale>
        <p:origin x="802" y="53"/>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8693"/>
          </a:xfrm>
          <a:prstGeom prst="rect">
            <a:avLst/>
          </a:prstGeom>
        </p:spPr>
        <p:txBody>
          <a:bodyPr vert="horz" lIns="95656" tIns="47828" rIns="95656" bIns="4782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8693"/>
          </a:xfrm>
          <a:prstGeom prst="rect">
            <a:avLst/>
          </a:prstGeom>
        </p:spPr>
        <p:txBody>
          <a:bodyPr vert="horz" lIns="95656" tIns="47828" rIns="95656" bIns="47828" rtlCol="0"/>
          <a:lstStyle>
            <a:lvl1pPr algn="r">
              <a:defRPr sz="1200"/>
            </a:lvl1pPr>
          </a:lstStyle>
          <a:p>
            <a:fld id="{831517AC-62DB-40D5-97B0-862955325DB8}"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95656" tIns="47828" rIns="95656" bIns="47828"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5656" tIns="47828" rIns="95656" bIns="478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6" cy="498692"/>
          </a:xfrm>
          <a:prstGeom prst="rect">
            <a:avLst/>
          </a:prstGeom>
        </p:spPr>
        <p:txBody>
          <a:bodyPr vert="horz" lIns="95656" tIns="47828" rIns="95656" bIns="4782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5656" tIns="47828" rIns="95656" bIns="47828" rtlCol="0" anchor="b"/>
          <a:lstStyle>
            <a:lvl1pPr algn="r">
              <a:defRPr sz="1200"/>
            </a:lvl1pPr>
          </a:lstStyle>
          <a:p>
            <a:fld id="{776B3F4A-5FE0-4ABE-8CF8-CF34D3B93AB3}" type="slidenum">
              <a:rPr kumimoji="1" lang="ja-JP" altLang="en-US" smtClean="0"/>
              <a:t>‹#›</a:t>
            </a:fld>
            <a:endParaRPr kumimoji="1" lang="ja-JP" altLang="en-US"/>
          </a:p>
        </p:txBody>
      </p:sp>
    </p:spTree>
    <p:extLst>
      <p:ext uri="{BB962C8B-B14F-4D97-AF65-F5344CB8AC3E}">
        <p14:creationId xmlns:p14="http://schemas.microsoft.com/office/powerpoint/2010/main" val="1103814186"/>
      </p:ext>
    </p:extLst>
  </p:cSld>
  <p:clrMap bg1="lt1" tx1="dk1" bg2="lt2" tx2="dk2" accent1="accent1" accent2="accent2" accent3="accent3" accent4="accent4" accent5="accent5" accent6="accent6" hlink="hlink" folHlink="folHlink"/>
  <p:notesStyle>
    <a:lvl1pPr marL="0" algn="l" defTabSz="793608" rtl="0" eaLnBrk="1" latinLnBrk="0" hangingPunct="1">
      <a:defRPr kumimoji="1" sz="1041" kern="1200">
        <a:solidFill>
          <a:schemeClr val="tx1"/>
        </a:solidFill>
        <a:latin typeface="+mn-lt"/>
        <a:ea typeface="+mn-ea"/>
        <a:cs typeface="+mn-cs"/>
      </a:defRPr>
    </a:lvl1pPr>
    <a:lvl2pPr marL="396804" algn="l" defTabSz="793608" rtl="0" eaLnBrk="1" latinLnBrk="0" hangingPunct="1">
      <a:defRPr kumimoji="1" sz="1041" kern="1200">
        <a:solidFill>
          <a:schemeClr val="tx1"/>
        </a:solidFill>
        <a:latin typeface="+mn-lt"/>
        <a:ea typeface="+mn-ea"/>
        <a:cs typeface="+mn-cs"/>
      </a:defRPr>
    </a:lvl2pPr>
    <a:lvl3pPr marL="793608" algn="l" defTabSz="793608" rtl="0" eaLnBrk="1" latinLnBrk="0" hangingPunct="1">
      <a:defRPr kumimoji="1" sz="1041" kern="1200">
        <a:solidFill>
          <a:schemeClr val="tx1"/>
        </a:solidFill>
        <a:latin typeface="+mn-lt"/>
        <a:ea typeface="+mn-ea"/>
        <a:cs typeface="+mn-cs"/>
      </a:defRPr>
    </a:lvl3pPr>
    <a:lvl4pPr marL="1190412" algn="l" defTabSz="793608" rtl="0" eaLnBrk="1" latinLnBrk="0" hangingPunct="1">
      <a:defRPr kumimoji="1" sz="1041" kern="1200">
        <a:solidFill>
          <a:schemeClr val="tx1"/>
        </a:solidFill>
        <a:latin typeface="+mn-lt"/>
        <a:ea typeface="+mn-ea"/>
        <a:cs typeface="+mn-cs"/>
      </a:defRPr>
    </a:lvl4pPr>
    <a:lvl5pPr marL="1587216" algn="l" defTabSz="793608" rtl="0" eaLnBrk="1" latinLnBrk="0" hangingPunct="1">
      <a:defRPr kumimoji="1" sz="1041" kern="1200">
        <a:solidFill>
          <a:schemeClr val="tx1"/>
        </a:solidFill>
        <a:latin typeface="+mn-lt"/>
        <a:ea typeface="+mn-ea"/>
        <a:cs typeface="+mn-cs"/>
      </a:defRPr>
    </a:lvl5pPr>
    <a:lvl6pPr marL="1984019" algn="l" defTabSz="793608" rtl="0" eaLnBrk="1" latinLnBrk="0" hangingPunct="1">
      <a:defRPr kumimoji="1" sz="1041" kern="1200">
        <a:solidFill>
          <a:schemeClr val="tx1"/>
        </a:solidFill>
        <a:latin typeface="+mn-lt"/>
        <a:ea typeface="+mn-ea"/>
        <a:cs typeface="+mn-cs"/>
      </a:defRPr>
    </a:lvl6pPr>
    <a:lvl7pPr marL="2380823" algn="l" defTabSz="793608" rtl="0" eaLnBrk="1" latinLnBrk="0" hangingPunct="1">
      <a:defRPr kumimoji="1" sz="1041" kern="1200">
        <a:solidFill>
          <a:schemeClr val="tx1"/>
        </a:solidFill>
        <a:latin typeface="+mn-lt"/>
        <a:ea typeface="+mn-ea"/>
        <a:cs typeface="+mn-cs"/>
      </a:defRPr>
    </a:lvl7pPr>
    <a:lvl8pPr marL="2777627" algn="l" defTabSz="793608" rtl="0" eaLnBrk="1" latinLnBrk="0" hangingPunct="1">
      <a:defRPr kumimoji="1" sz="1041" kern="1200">
        <a:solidFill>
          <a:schemeClr val="tx1"/>
        </a:solidFill>
        <a:latin typeface="+mn-lt"/>
        <a:ea typeface="+mn-ea"/>
        <a:cs typeface="+mn-cs"/>
      </a:defRPr>
    </a:lvl8pPr>
    <a:lvl9pPr marL="3174431" algn="l" defTabSz="793608" rtl="0" eaLnBrk="1" latinLnBrk="0" hangingPunct="1">
      <a:defRPr kumimoji="1" sz="104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60344-9450-1F2A-555E-B7B501ED414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8EE8737-0546-6CB0-33E8-B6761ECDB380}"/>
              </a:ext>
            </a:extLst>
          </p:cNvPr>
          <p:cNvSpPr>
            <a:spLocks noGrp="1" noRot="1" noChangeAspect="1"/>
          </p:cNvSpPr>
          <p:nvPr>
            <p:ph type="sldImg"/>
          </p:nvPr>
        </p:nvSpPr>
        <p:spPr>
          <a:xfrm>
            <a:off x="1166813" y="1241425"/>
            <a:ext cx="4473575" cy="3355975"/>
          </a:xfrm>
        </p:spPr>
      </p:sp>
      <p:sp>
        <p:nvSpPr>
          <p:cNvPr id="3" name="ノート プレースホルダー 2">
            <a:extLst>
              <a:ext uri="{FF2B5EF4-FFF2-40B4-BE49-F238E27FC236}">
                <a16:creationId xmlns:a16="http://schemas.microsoft.com/office/drawing/2014/main" id="{EAA551DA-FBE0-9226-EF61-FC1731A5DE1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F7EC676-1202-B40C-E6D8-554F2FD1C5C2}"/>
              </a:ext>
            </a:extLst>
          </p:cNvPr>
          <p:cNvSpPr>
            <a:spLocks noGrp="1"/>
          </p:cNvSpPr>
          <p:nvPr>
            <p:ph type="sldNum" sz="quarter" idx="5"/>
          </p:nvPr>
        </p:nvSpPr>
        <p:spPr/>
        <p:txBody>
          <a:bodyPr/>
          <a:lstStyle/>
          <a:p>
            <a:fld id="{776B3F4A-5FE0-4ABE-8CF8-CF34D3B93AB3}" type="slidenum">
              <a:rPr kumimoji="1" lang="ja-JP" altLang="en-US" smtClean="0"/>
              <a:t>0</a:t>
            </a:fld>
            <a:endParaRPr kumimoji="1" lang="ja-JP" altLang="en-US"/>
          </a:p>
        </p:txBody>
      </p:sp>
    </p:spTree>
    <p:extLst>
      <p:ext uri="{BB962C8B-B14F-4D97-AF65-F5344CB8AC3E}">
        <p14:creationId xmlns:p14="http://schemas.microsoft.com/office/powerpoint/2010/main" val="2333935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48A8B-6F37-7CB7-EE2B-31015A4BBA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F1D6BA3-36FB-D85C-581F-3D013BC5E91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A211314-BA47-83F7-D0FA-E1DDC415D3E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0564B18-F5A1-A853-129E-9B125BB2E42A}"/>
              </a:ext>
            </a:extLst>
          </p:cNvPr>
          <p:cNvSpPr>
            <a:spLocks noGrp="1"/>
          </p:cNvSpPr>
          <p:nvPr>
            <p:ph type="sldNum" sz="quarter" idx="5"/>
          </p:nvPr>
        </p:nvSpPr>
        <p:spPr/>
        <p:txBody>
          <a:bodyPr/>
          <a:lstStyle/>
          <a:p>
            <a:pPr defTabSz="669742"/>
            <a:fld id="{776B3F4A-5FE0-4ABE-8CF8-CF34D3B93AB3}" type="slidenum">
              <a:rPr kumimoji="1" lang="ja-JP" altLang="en-US" sz="1800">
                <a:solidFill>
                  <a:prstClr val="black"/>
                </a:solidFill>
                <a:latin typeface="游ゴシック" panose="02110004020202020204"/>
                <a:ea typeface="游ゴシック" panose="020B0400000000000000" pitchFamily="50" charset="-128"/>
              </a:rPr>
              <a:pPr defTabSz="669742"/>
              <a:t>1</a:t>
            </a:fld>
            <a:endParaRPr kumimoji="1" lang="ja-JP" altLang="en-US" sz="1800">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841928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ECC81-E775-B4B7-75AA-FC2E532F1A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83E5D4-5BA2-752E-7295-EADD1F5E487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756233C-4F8E-DD30-4804-788C30AA1AB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DC73E65-2B3C-AC8D-7055-357C8F7F3663}"/>
              </a:ext>
            </a:extLst>
          </p:cNvPr>
          <p:cNvSpPr>
            <a:spLocks noGrp="1"/>
          </p:cNvSpPr>
          <p:nvPr>
            <p:ph type="sldNum" sz="quarter" idx="5"/>
          </p:nvPr>
        </p:nvSpPr>
        <p:spPr/>
        <p:txBody>
          <a:bodyPr/>
          <a:lstStyle/>
          <a:p>
            <a:pPr defTabSz="669742"/>
            <a:fld id="{776B3F4A-5FE0-4ABE-8CF8-CF34D3B93AB3}" type="slidenum">
              <a:rPr kumimoji="1" lang="ja-JP" altLang="en-US" sz="1800">
                <a:solidFill>
                  <a:prstClr val="black"/>
                </a:solidFill>
                <a:latin typeface="游ゴシック" panose="02110004020202020204"/>
                <a:ea typeface="游ゴシック" panose="020B0400000000000000" pitchFamily="50" charset="-128"/>
              </a:rPr>
              <a:pPr defTabSz="669742"/>
              <a:t>2</a:t>
            </a:fld>
            <a:endParaRPr kumimoji="1" lang="ja-JP" altLang="en-US" sz="1800">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261696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2938762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630279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1868358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F72A67E1-6F7F-AC9F-BA45-4C60925EEA63}"/>
              </a:ext>
            </a:extLst>
          </p:cNvPr>
          <p:cNvSpPr>
            <a:spLocks noGrp="1"/>
          </p:cNvSpPr>
          <p:nvPr>
            <p:ph type="sldNum" sz="quarter" idx="12"/>
          </p:nvPr>
        </p:nvSpPr>
        <p:spPr>
          <a:xfrm>
            <a:off x="11472611" y="9089421"/>
            <a:ext cx="1328989" cy="511779"/>
          </a:xfrm>
        </p:spPr>
        <p:txBody>
          <a:bodyPr/>
          <a:lstStyle/>
          <a:p>
            <a:fld id="{CCE516EA-2B4C-48F7-8E9C-A92F057BD8C3}" type="slidenum">
              <a:rPr kumimoji="1" lang="ja-JP" altLang="en-US" smtClean="0"/>
              <a:t>‹#›</a:t>
            </a:fld>
            <a:endParaRPr kumimoji="1" lang="ja-JP" altLang="en-US"/>
          </a:p>
        </p:txBody>
      </p:sp>
    </p:spTree>
    <p:extLst>
      <p:ext uri="{BB962C8B-B14F-4D97-AF65-F5344CB8AC3E}">
        <p14:creationId xmlns:p14="http://schemas.microsoft.com/office/powerpoint/2010/main" val="402616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472611" y="9089421"/>
            <a:ext cx="1328989" cy="511779"/>
          </a:xfrm>
        </p:spPr>
        <p:txBody>
          <a:bodyPr/>
          <a:lstStyle/>
          <a:p>
            <a:fld id="{D5578455-4318-45BE-84C8-E36125448F21}" type="slidenum">
              <a:rPr kumimoji="1" lang="ja-JP" altLang="en-US" smtClean="0"/>
              <a:t>‹#›</a:t>
            </a:fld>
            <a:endParaRPr kumimoji="1" lang="ja-JP" altLang="en-US"/>
          </a:p>
        </p:txBody>
      </p:sp>
      <p:cxnSp>
        <p:nvCxnSpPr>
          <p:cNvPr id="8" name="直線コネクタ 7">
            <a:extLst>
              <a:ext uri="{FF2B5EF4-FFF2-40B4-BE49-F238E27FC236}">
                <a16:creationId xmlns:a16="http://schemas.microsoft.com/office/drawing/2014/main" id="{A2659D22-7D8F-54BA-D5CF-C6B1DBB0B869}"/>
              </a:ext>
            </a:extLst>
          </p:cNvPr>
          <p:cNvCxnSpPr>
            <a:cxnSpLocks/>
          </p:cNvCxnSpPr>
          <p:nvPr userDrawn="1"/>
        </p:nvCxnSpPr>
        <p:spPr>
          <a:xfrm>
            <a:off x="212373" y="646899"/>
            <a:ext cx="12344931" cy="0"/>
          </a:xfrm>
          <a:prstGeom prst="line">
            <a:avLst/>
          </a:prstGeom>
          <a:ln w="57150">
            <a:solidFill>
              <a:schemeClr val="accent6"/>
            </a:solidFill>
          </a:ln>
          <a:effectLst>
            <a:outerShdw blurRad="50800" dist="635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テキスト プレースホルダー 9">
            <a:extLst>
              <a:ext uri="{FF2B5EF4-FFF2-40B4-BE49-F238E27FC236}">
                <a16:creationId xmlns:a16="http://schemas.microsoft.com/office/drawing/2014/main" id="{698CFBFF-24CA-D751-934C-4F9D0B51666B}"/>
              </a:ext>
            </a:extLst>
          </p:cNvPr>
          <p:cNvSpPr>
            <a:spLocks noGrp="1"/>
          </p:cNvSpPr>
          <p:nvPr>
            <p:ph type="body" sz="quarter" idx="13" hasCustomPrompt="1"/>
          </p:nvPr>
        </p:nvSpPr>
        <p:spPr>
          <a:xfrm>
            <a:off x="10624091" y="263374"/>
            <a:ext cx="1933213" cy="3268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spAutoFit/>
          </a:bodyPr>
          <a:lstStyle>
            <a:lvl1pPr marL="0" indent="0" algn="r">
              <a:buNone/>
              <a:defRPr lang="ja-JP" altLang="en-US" sz="1693" b="1" dirty="0">
                <a:solidFill>
                  <a:schemeClr val="tx1">
                    <a:lumMod val="85000"/>
                    <a:lumOff val="15000"/>
                  </a:schemeClr>
                </a:solidFill>
                <a:effectLst>
                  <a:glow rad="127000">
                    <a:schemeClr val="bg1"/>
                  </a:glow>
                </a:effectLst>
                <a:latin typeface="+mn-ea"/>
              </a:defRPr>
            </a:lvl1pPr>
          </a:lstStyle>
          <a:p>
            <a:pPr marL="0" lvl="0" defTabSz="542072"/>
            <a:r>
              <a:rPr kumimoji="1" lang="en-US" altLang="ja-JP"/>
              <a:t>【</a:t>
            </a:r>
            <a:r>
              <a:rPr kumimoji="1" lang="ja-JP" altLang="en-US"/>
              <a:t>＊＊</a:t>
            </a:r>
            <a:r>
              <a:rPr kumimoji="1" lang="en-US" altLang="ja-JP"/>
              <a:t>】</a:t>
            </a:r>
            <a:endParaRPr kumimoji="1" lang="ja-JP" altLang="en-US"/>
          </a:p>
        </p:txBody>
      </p:sp>
      <p:sp>
        <p:nvSpPr>
          <p:cNvPr id="10" name="タイトル 1">
            <a:extLst>
              <a:ext uri="{FF2B5EF4-FFF2-40B4-BE49-F238E27FC236}">
                <a16:creationId xmlns:a16="http://schemas.microsoft.com/office/drawing/2014/main" id="{14D0FBCE-E137-8885-DD42-59685A20A7F0}"/>
              </a:ext>
            </a:extLst>
          </p:cNvPr>
          <p:cNvSpPr>
            <a:spLocks noGrp="1"/>
          </p:cNvSpPr>
          <p:nvPr>
            <p:ph type="title"/>
          </p:nvPr>
        </p:nvSpPr>
        <p:spPr>
          <a:xfrm>
            <a:off x="244296" y="263374"/>
            <a:ext cx="8439931" cy="355606"/>
          </a:xfrm>
          <a:prstGeom prst="rect">
            <a:avLst/>
          </a:prstGeom>
        </p:spPr>
        <p:txBody>
          <a:bodyPr/>
          <a:lstStyle>
            <a:lvl1pPr>
              <a:defRPr sz="1693">
                <a:solidFill>
                  <a:schemeClr val="accent6">
                    <a:lumMod val="50000"/>
                  </a:schemeClr>
                </a:solidFill>
              </a:defRPr>
            </a:lvl1pPr>
          </a:lstStyle>
          <a:p>
            <a:r>
              <a:rPr kumimoji="1" lang="ja-JP" altLang="en-US"/>
              <a:t>マスター タイトルの書式設定</a:t>
            </a:r>
          </a:p>
        </p:txBody>
      </p:sp>
    </p:spTree>
    <p:extLst>
      <p:ext uri="{BB962C8B-B14F-4D97-AF65-F5344CB8AC3E}">
        <p14:creationId xmlns:p14="http://schemas.microsoft.com/office/powerpoint/2010/main" val="3762541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レイアウト1">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D0494B-A77A-4FAD-3A71-CAEE51500576}"/>
              </a:ext>
            </a:extLst>
          </p:cNvPr>
          <p:cNvSpPr>
            <a:spLocks noGrp="1"/>
          </p:cNvSpPr>
          <p:nvPr>
            <p:ph type="title"/>
          </p:nvPr>
        </p:nvSpPr>
        <p:spPr>
          <a:xfrm>
            <a:off x="244296" y="263374"/>
            <a:ext cx="8439931" cy="355606"/>
          </a:xfrm>
          <a:prstGeom prst="rect">
            <a:avLst/>
          </a:prstGeom>
        </p:spPr>
        <p:txBody>
          <a:bodyPr/>
          <a:lstStyle>
            <a:lvl1pPr>
              <a:defRPr sz="1693">
                <a:solidFill>
                  <a:schemeClr val="accent6">
                    <a:lumMod val="50000"/>
                  </a:schemeClr>
                </a:solidFill>
              </a:defRPr>
            </a:lvl1pPr>
          </a:lstStyle>
          <a:p>
            <a:r>
              <a:rPr kumimoji="1" lang="ja-JP" altLang="en-US"/>
              <a:t>マスター タイトルの書式設定</a:t>
            </a:r>
          </a:p>
        </p:txBody>
      </p:sp>
      <p:cxnSp>
        <p:nvCxnSpPr>
          <p:cNvPr id="4" name="直線コネクタ 3">
            <a:extLst>
              <a:ext uri="{FF2B5EF4-FFF2-40B4-BE49-F238E27FC236}">
                <a16:creationId xmlns:a16="http://schemas.microsoft.com/office/drawing/2014/main" id="{0AC1A1D4-EDF7-081F-AD7B-8CF49977E52A}"/>
              </a:ext>
            </a:extLst>
          </p:cNvPr>
          <p:cNvCxnSpPr>
            <a:cxnSpLocks/>
          </p:cNvCxnSpPr>
          <p:nvPr userDrawn="1"/>
        </p:nvCxnSpPr>
        <p:spPr>
          <a:xfrm>
            <a:off x="212373" y="646899"/>
            <a:ext cx="11124000" cy="0"/>
          </a:xfrm>
          <a:prstGeom prst="line">
            <a:avLst/>
          </a:prstGeom>
          <a:ln w="57150">
            <a:gradFill flip="none" rotWithShape="1">
              <a:gsLst>
                <a:gs pos="0">
                  <a:schemeClr val="accent6">
                    <a:lumMod val="20000"/>
                    <a:lumOff val="80000"/>
                  </a:schemeClr>
                </a:gs>
                <a:gs pos="55000">
                  <a:srgbClr val="70AD47"/>
                </a:gs>
              </a:gsLst>
              <a:lin ang="10800000" scaled="1"/>
              <a:tileRect/>
            </a:gradFill>
          </a:ln>
          <a:effectLst>
            <a:outerShdw blurRad="50800" dist="635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0" name="テキスト プレースホルダー 9">
            <a:extLst>
              <a:ext uri="{FF2B5EF4-FFF2-40B4-BE49-F238E27FC236}">
                <a16:creationId xmlns:a16="http://schemas.microsoft.com/office/drawing/2014/main" id="{4C00A301-97C8-2AF9-AAF6-E8E1C54405B1}"/>
              </a:ext>
            </a:extLst>
          </p:cNvPr>
          <p:cNvSpPr>
            <a:spLocks noGrp="1"/>
          </p:cNvSpPr>
          <p:nvPr>
            <p:ph type="body" sz="quarter" idx="10" hasCustomPrompt="1"/>
          </p:nvPr>
        </p:nvSpPr>
        <p:spPr>
          <a:xfrm>
            <a:off x="10624091" y="263374"/>
            <a:ext cx="1933213" cy="32682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spAutoFit/>
          </a:bodyPr>
          <a:lstStyle>
            <a:lvl1pPr marL="0" indent="0" algn="r">
              <a:buNone/>
              <a:defRPr lang="ja-JP" altLang="en-US" sz="1693" b="1" dirty="0">
                <a:solidFill>
                  <a:schemeClr val="tx1">
                    <a:lumMod val="85000"/>
                    <a:lumOff val="15000"/>
                  </a:schemeClr>
                </a:solidFill>
                <a:effectLst>
                  <a:glow rad="127000">
                    <a:schemeClr val="bg1"/>
                  </a:glow>
                </a:effectLst>
                <a:latin typeface="+mn-ea"/>
              </a:defRPr>
            </a:lvl1pPr>
          </a:lstStyle>
          <a:p>
            <a:pPr marL="0" lvl="0" defTabSz="542072"/>
            <a:r>
              <a:rPr kumimoji="1" lang="en-US" altLang="ja-JP"/>
              <a:t>【</a:t>
            </a:r>
            <a:r>
              <a:rPr kumimoji="1" lang="ja-JP" altLang="en-US"/>
              <a:t>＊＊</a:t>
            </a:r>
            <a:r>
              <a:rPr kumimoji="1" lang="en-US" altLang="ja-JP"/>
              <a:t>】</a:t>
            </a:r>
            <a:endParaRPr kumimoji="1" lang="ja-JP" altLang="en-US"/>
          </a:p>
        </p:txBody>
      </p:sp>
      <p:grpSp>
        <p:nvGrpSpPr>
          <p:cNvPr id="3" name="グループ化 2">
            <a:extLst>
              <a:ext uri="{FF2B5EF4-FFF2-40B4-BE49-F238E27FC236}">
                <a16:creationId xmlns:a16="http://schemas.microsoft.com/office/drawing/2014/main" id="{6F342F7D-AE1A-338D-E28E-04A0A2019502}"/>
              </a:ext>
            </a:extLst>
          </p:cNvPr>
          <p:cNvGrpSpPr/>
          <p:nvPr userDrawn="1"/>
        </p:nvGrpSpPr>
        <p:grpSpPr>
          <a:xfrm>
            <a:off x="5424" y="-479459"/>
            <a:ext cx="8330306" cy="421056"/>
            <a:chOff x="6406" y="-533921"/>
            <a:chExt cx="9838521" cy="468884"/>
          </a:xfrm>
        </p:grpSpPr>
        <p:sp>
          <p:nvSpPr>
            <p:cNvPr id="5" name="テキスト ボックス 4">
              <a:extLst>
                <a:ext uri="{FF2B5EF4-FFF2-40B4-BE49-F238E27FC236}">
                  <a16:creationId xmlns:a16="http://schemas.microsoft.com/office/drawing/2014/main" id="{E7B3AA16-B81F-6095-11B8-8D8927DBD24A}"/>
                </a:ext>
              </a:extLst>
            </p:cNvPr>
            <p:cNvSpPr txBox="1"/>
            <p:nvPr/>
          </p:nvSpPr>
          <p:spPr>
            <a:xfrm>
              <a:off x="7517073" y="-269466"/>
              <a:ext cx="2327854" cy="204429"/>
            </a:xfrm>
            <a:prstGeom prst="rect">
              <a:avLst/>
            </a:prstGeom>
            <a:noFill/>
          </p:spPr>
          <p:txBody>
            <a:bodyPr wrap="square" rtlCol="0">
              <a:spAutoFit/>
            </a:bodyPr>
            <a:lstStyle/>
            <a:p>
              <a:pPr marL="0" marR="0" lvl="0" indent="0" algn="l" defTabSz="774222" rtl="0" eaLnBrk="1" fontAlgn="auto" latinLnBrk="0" hangingPunct="1">
                <a:lnSpc>
                  <a:spcPct val="100000"/>
                </a:lnSpc>
                <a:spcBef>
                  <a:spcPts val="0"/>
                </a:spcBef>
                <a:spcAft>
                  <a:spcPts val="0"/>
                </a:spcAft>
                <a:buClrTx/>
                <a:buSzTx/>
                <a:buFontTx/>
                <a:buNone/>
                <a:tabLst/>
                <a:defRPr/>
              </a:pPr>
              <a:r>
                <a:rPr kumimoji="1" lang="ja-JP" altLang="en-US" sz="593" b="0" i="0" u="none" strike="noStrike" kern="1200" cap="none" spc="0" normalizeH="0" baseline="0" noProof="0" dirty="0">
                  <a:ln>
                    <a:noFill/>
                  </a:ln>
                  <a:solidFill>
                    <a:prstClr val="white"/>
                  </a:solidFill>
                  <a:effectLst/>
                  <a:uLnTx/>
                  <a:uFillTx/>
                  <a:latin typeface="Yu Gothic UI Semibold" panose="020B0700000000000000" pitchFamily="50" charset="-128"/>
                  <a:ea typeface="Yu Gothic UI Semibold" panose="020B0700000000000000" pitchFamily="50" charset="-128"/>
                  <a:cs typeface="+mn-cs"/>
                </a:rPr>
                <a:t>↓</a:t>
              </a:r>
              <a:r>
                <a:rPr kumimoji="1" lang="en-US" altLang="ja-JP" sz="593" b="0" i="0" u="none" strike="noStrike" kern="1200" cap="none" spc="0" normalizeH="0" baseline="0" noProof="0" dirty="0">
                  <a:ln>
                    <a:noFill/>
                  </a:ln>
                  <a:solidFill>
                    <a:prstClr val="white"/>
                  </a:solidFill>
                  <a:effectLst/>
                  <a:uLnTx/>
                  <a:uFillTx/>
                  <a:latin typeface="Yu Gothic UI Semibold" panose="020B0700000000000000" pitchFamily="50" charset="-128"/>
                  <a:ea typeface="Yu Gothic UI Semibold" panose="020B0700000000000000" pitchFamily="50" charset="-128"/>
                  <a:cs typeface="+mn-cs"/>
                </a:rPr>
                <a:t>INDEX</a:t>
              </a:r>
              <a:r>
                <a:rPr kumimoji="1" lang="ja-JP" altLang="en-US" sz="593" b="0" i="0" u="none" strike="noStrike" kern="1200" cap="none" spc="0" normalizeH="0" baseline="0" noProof="0" dirty="0">
                  <a:ln>
                    <a:noFill/>
                  </a:ln>
                  <a:solidFill>
                    <a:prstClr val="white"/>
                  </a:solidFill>
                  <a:effectLst/>
                  <a:uLnTx/>
                  <a:uFillTx/>
                  <a:latin typeface="Yu Gothic UI Semibold" panose="020B0700000000000000" pitchFamily="50" charset="-128"/>
                  <a:ea typeface="Yu Gothic UI Semibold" panose="020B0700000000000000" pitchFamily="50" charset="-128"/>
                  <a:cs typeface="+mn-cs"/>
                </a:rPr>
                <a:t>として、該当する項目を水色にして貼り付け</a:t>
              </a:r>
            </a:p>
          </p:txBody>
        </p:sp>
        <p:sp>
          <p:nvSpPr>
            <p:cNvPr id="6" name="テキスト ボックス 5">
              <a:extLst>
                <a:ext uri="{FF2B5EF4-FFF2-40B4-BE49-F238E27FC236}">
                  <a16:creationId xmlns:a16="http://schemas.microsoft.com/office/drawing/2014/main" id="{3884A2E1-DC07-B540-CEB0-1BA25DEF5D05}"/>
                </a:ext>
              </a:extLst>
            </p:cNvPr>
            <p:cNvSpPr txBox="1"/>
            <p:nvPr/>
          </p:nvSpPr>
          <p:spPr>
            <a:xfrm>
              <a:off x="6406" y="-275000"/>
              <a:ext cx="2865653" cy="204429"/>
            </a:xfrm>
            <a:prstGeom prst="rect">
              <a:avLst/>
            </a:prstGeom>
            <a:noFill/>
          </p:spPr>
          <p:txBody>
            <a:bodyPr wrap="square" rtlCol="0">
              <a:spAutoFit/>
            </a:bodyPr>
            <a:lstStyle/>
            <a:p>
              <a:pPr marL="0" marR="0" lvl="0" indent="0" algn="l" defTabSz="774222" rtl="0" eaLnBrk="1" fontAlgn="auto" latinLnBrk="0" hangingPunct="1">
                <a:lnSpc>
                  <a:spcPct val="100000"/>
                </a:lnSpc>
                <a:spcBef>
                  <a:spcPts val="0"/>
                </a:spcBef>
                <a:spcAft>
                  <a:spcPts val="0"/>
                </a:spcAft>
                <a:buClrTx/>
                <a:buSzTx/>
                <a:buFontTx/>
                <a:buNone/>
                <a:tabLst/>
                <a:defRPr/>
              </a:pPr>
              <a:r>
                <a:rPr kumimoji="1" lang="ja-JP" altLang="en-US" sz="593" b="0" i="0" u="none" strike="noStrike" kern="1200" cap="none" spc="0" normalizeH="0" baseline="0" noProof="0">
                  <a:ln>
                    <a:noFill/>
                  </a:ln>
                  <a:solidFill>
                    <a:prstClr val="white"/>
                  </a:solidFill>
                  <a:effectLst/>
                  <a:uLnTx/>
                  <a:uFillTx/>
                  <a:latin typeface="Yu Gothic UI Semibold" panose="020B0700000000000000" pitchFamily="50" charset="-128"/>
                  <a:ea typeface="Yu Gothic UI Semibold" panose="020B0700000000000000" pitchFamily="50" charset="-128"/>
                  <a:cs typeface="+mn-cs"/>
                </a:rPr>
                <a:t>↑参考色見本：なるべく色使いを合わせる</a:t>
              </a:r>
            </a:p>
          </p:txBody>
        </p:sp>
        <p:grpSp>
          <p:nvGrpSpPr>
            <p:cNvPr id="7" name="グループ化 6">
              <a:extLst>
                <a:ext uri="{FF2B5EF4-FFF2-40B4-BE49-F238E27FC236}">
                  <a16:creationId xmlns:a16="http://schemas.microsoft.com/office/drawing/2014/main" id="{F0E845F6-8035-A61C-E91D-6A3C88C4A32F}"/>
                </a:ext>
              </a:extLst>
            </p:cNvPr>
            <p:cNvGrpSpPr/>
            <p:nvPr/>
          </p:nvGrpSpPr>
          <p:grpSpPr>
            <a:xfrm>
              <a:off x="94360" y="-533921"/>
              <a:ext cx="7083037" cy="252885"/>
              <a:chOff x="-901940" y="-904004"/>
              <a:chExt cx="7083037" cy="252885"/>
            </a:xfrm>
          </p:grpSpPr>
          <p:sp>
            <p:nvSpPr>
              <p:cNvPr id="8" name="正方形/長方形 7">
                <a:extLst>
                  <a:ext uri="{FF2B5EF4-FFF2-40B4-BE49-F238E27FC236}">
                    <a16:creationId xmlns:a16="http://schemas.microsoft.com/office/drawing/2014/main" id="{63C6A845-5AFC-929D-37AB-3AB8DB65EC18}"/>
                  </a:ext>
                </a:extLst>
              </p:cNvPr>
              <p:cNvSpPr/>
              <p:nvPr/>
            </p:nvSpPr>
            <p:spPr>
              <a:xfrm>
                <a:off x="-591800" y="-904004"/>
                <a:ext cx="252885" cy="252885"/>
              </a:xfrm>
              <a:prstGeom prst="rect">
                <a:avLst/>
              </a:prstGeom>
              <a:solidFill>
                <a:srgbClr val="1E39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9" name="正方形/長方形 8">
                <a:extLst>
                  <a:ext uri="{FF2B5EF4-FFF2-40B4-BE49-F238E27FC236}">
                    <a16:creationId xmlns:a16="http://schemas.microsoft.com/office/drawing/2014/main" id="{0A7E0EE5-F1BE-CA90-FD4B-F79931672CC3}"/>
                  </a:ext>
                </a:extLst>
              </p:cNvPr>
              <p:cNvSpPr/>
              <p:nvPr/>
            </p:nvSpPr>
            <p:spPr>
              <a:xfrm>
                <a:off x="-280775" y="-904004"/>
                <a:ext cx="252885" cy="252885"/>
              </a:xfrm>
              <a:prstGeom prst="rect">
                <a:avLst/>
              </a:prstGeom>
              <a:solidFill>
                <a:srgbClr val="0162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1" name="正方形/長方形 10">
                <a:extLst>
                  <a:ext uri="{FF2B5EF4-FFF2-40B4-BE49-F238E27FC236}">
                    <a16:creationId xmlns:a16="http://schemas.microsoft.com/office/drawing/2014/main" id="{E165CE67-0930-BA7E-4960-F84E391D29C0}"/>
                  </a:ext>
                </a:extLst>
              </p:cNvPr>
              <p:cNvSpPr/>
              <p:nvPr/>
            </p:nvSpPr>
            <p:spPr>
              <a:xfrm>
                <a:off x="650530" y="-904004"/>
                <a:ext cx="252885" cy="252885"/>
              </a:xfrm>
              <a:prstGeom prst="rect">
                <a:avLst/>
              </a:prstGeom>
              <a:solidFill>
                <a:srgbClr val="D4E9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2" name="正方形/長方形 11">
                <a:extLst>
                  <a:ext uri="{FF2B5EF4-FFF2-40B4-BE49-F238E27FC236}">
                    <a16:creationId xmlns:a16="http://schemas.microsoft.com/office/drawing/2014/main" id="{4790B09F-BCAA-4EC3-8C34-58334877B36D}"/>
                  </a:ext>
                </a:extLst>
              </p:cNvPr>
              <p:cNvSpPr/>
              <p:nvPr/>
            </p:nvSpPr>
            <p:spPr>
              <a:xfrm>
                <a:off x="961555" y="-904004"/>
                <a:ext cx="252885" cy="252885"/>
              </a:xfrm>
              <a:prstGeom prst="rect">
                <a:avLst/>
              </a:prstGeom>
              <a:solidFill>
                <a:srgbClr val="F2F0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3" name="正方形/長方形 12">
                <a:extLst>
                  <a:ext uri="{FF2B5EF4-FFF2-40B4-BE49-F238E27FC236}">
                    <a16:creationId xmlns:a16="http://schemas.microsoft.com/office/drawing/2014/main" id="{5297E219-56D5-BA22-86D0-6CBAABE3016A}"/>
                  </a:ext>
                </a:extLst>
              </p:cNvPr>
              <p:cNvSpPr/>
              <p:nvPr/>
            </p:nvSpPr>
            <p:spPr>
              <a:xfrm>
                <a:off x="1583605" y="-904004"/>
                <a:ext cx="252885" cy="25288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4" name="正方形/長方形 13">
                <a:extLst>
                  <a:ext uri="{FF2B5EF4-FFF2-40B4-BE49-F238E27FC236}">
                    <a16:creationId xmlns:a16="http://schemas.microsoft.com/office/drawing/2014/main" id="{435BC805-E3C7-AFBE-B9B8-282C10580B22}"/>
                  </a:ext>
                </a:extLst>
              </p:cNvPr>
              <p:cNvSpPr/>
              <p:nvPr/>
            </p:nvSpPr>
            <p:spPr>
              <a:xfrm>
                <a:off x="1894630" y="-904004"/>
                <a:ext cx="252885" cy="25288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DC9EF143-2F89-5EFB-C8B1-DB9F72D7D1E7}"/>
                  </a:ext>
                </a:extLst>
              </p:cNvPr>
              <p:cNvSpPr/>
              <p:nvPr/>
            </p:nvSpPr>
            <p:spPr>
              <a:xfrm>
                <a:off x="1272580" y="-904004"/>
                <a:ext cx="252885" cy="252885"/>
              </a:xfrm>
              <a:prstGeom prst="rect">
                <a:avLst/>
              </a:prstGeom>
              <a:solidFill>
                <a:srgbClr val="BD9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6" name="正方形/長方形 15">
                <a:extLst>
                  <a:ext uri="{FF2B5EF4-FFF2-40B4-BE49-F238E27FC236}">
                    <a16:creationId xmlns:a16="http://schemas.microsoft.com/office/drawing/2014/main" id="{6611DD92-20F1-E157-3133-F3479DC24A8A}"/>
                  </a:ext>
                </a:extLst>
              </p:cNvPr>
              <p:cNvSpPr/>
              <p:nvPr/>
            </p:nvSpPr>
            <p:spPr>
              <a:xfrm>
                <a:off x="3446215" y="-904004"/>
                <a:ext cx="252885" cy="25288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8" name="正方形/長方形 17">
                <a:extLst>
                  <a:ext uri="{FF2B5EF4-FFF2-40B4-BE49-F238E27FC236}">
                    <a16:creationId xmlns:a16="http://schemas.microsoft.com/office/drawing/2014/main" id="{38F01B3F-B52F-3068-D674-1C7BA4575C60}"/>
                  </a:ext>
                </a:extLst>
              </p:cNvPr>
              <p:cNvSpPr/>
              <p:nvPr/>
            </p:nvSpPr>
            <p:spPr>
              <a:xfrm>
                <a:off x="3757240" y="-904004"/>
                <a:ext cx="252885" cy="252885"/>
              </a:xfrm>
              <a:prstGeom prst="rect">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28" name="正方形/長方形 27">
                <a:extLst>
                  <a:ext uri="{FF2B5EF4-FFF2-40B4-BE49-F238E27FC236}">
                    <a16:creationId xmlns:a16="http://schemas.microsoft.com/office/drawing/2014/main" id="{C2E54E66-1DA2-D5E8-8562-564EAA195FAB}"/>
                  </a:ext>
                </a:extLst>
              </p:cNvPr>
              <p:cNvSpPr/>
              <p:nvPr/>
            </p:nvSpPr>
            <p:spPr>
              <a:xfrm>
                <a:off x="30250" y="-904004"/>
                <a:ext cx="252000" cy="252000"/>
              </a:xfrm>
              <a:prstGeom prst="rect">
                <a:avLst/>
              </a:prstGeom>
              <a:solidFill>
                <a:srgbClr val="2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2" name="正方形/長方形 31">
                <a:extLst>
                  <a:ext uri="{FF2B5EF4-FFF2-40B4-BE49-F238E27FC236}">
                    <a16:creationId xmlns:a16="http://schemas.microsoft.com/office/drawing/2014/main" id="{5DBF5850-9F06-6A62-13AF-1441EE0EE8CA}"/>
                  </a:ext>
                </a:extLst>
              </p:cNvPr>
              <p:cNvSpPr/>
              <p:nvPr/>
            </p:nvSpPr>
            <p:spPr>
              <a:xfrm>
                <a:off x="340390" y="-904004"/>
                <a:ext cx="252000" cy="252000"/>
              </a:xfrm>
              <a:prstGeom prst="rect">
                <a:avLst/>
              </a:prstGeom>
              <a:solidFill>
                <a:srgbClr val="75CC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3" name="正方形/長方形 32">
                <a:extLst>
                  <a:ext uri="{FF2B5EF4-FFF2-40B4-BE49-F238E27FC236}">
                    <a16:creationId xmlns:a16="http://schemas.microsoft.com/office/drawing/2014/main" id="{B34FF6E6-E03C-C1E5-ADAD-6745EABEF52D}"/>
                  </a:ext>
                </a:extLst>
              </p:cNvPr>
              <p:cNvSpPr/>
              <p:nvPr/>
            </p:nvSpPr>
            <p:spPr>
              <a:xfrm>
                <a:off x="-901940" y="-904004"/>
                <a:ext cx="252000" cy="25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FDC48E90-2DB1-C1EE-A4B3-99B8AF300DA3}"/>
                  </a:ext>
                </a:extLst>
              </p:cNvPr>
              <p:cNvSpPr/>
              <p:nvPr/>
            </p:nvSpPr>
            <p:spPr>
              <a:xfrm>
                <a:off x="2205655" y="-904004"/>
                <a:ext cx="252000" cy="252000"/>
              </a:xfrm>
              <a:prstGeom prst="rect">
                <a:avLst/>
              </a:prstGeom>
              <a:solidFill>
                <a:srgbClr val="00A1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5" name="正方形/長方形 34">
                <a:extLst>
                  <a:ext uri="{FF2B5EF4-FFF2-40B4-BE49-F238E27FC236}">
                    <a16:creationId xmlns:a16="http://schemas.microsoft.com/office/drawing/2014/main" id="{FC00DFE5-63E8-F5FE-7135-DF13D3058131}"/>
                  </a:ext>
                </a:extLst>
              </p:cNvPr>
              <p:cNvSpPr/>
              <p:nvPr/>
            </p:nvSpPr>
            <p:spPr>
              <a:xfrm>
                <a:off x="2515795" y="-904004"/>
                <a:ext cx="252000" cy="252000"/>
              </a:xfrm>
              <a:prstGeom prst="rect">
                <a:avLst/>
              </a:prstGeom>
              <a:solidFill>
                <a:srgbClr val="69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6" name="正方形/長方形 35">
                <a:extLst>
                  <a:ext uri="{FF2B5EF4-FFF2-40B4-BE49-F238E27FC236}">
                    <a16:creationId xmlns:a16="http://schemas.microsoft.com/office/drawing/2014/main" id="{32D0A97C-AC24-E945-688C-E91D187AEFBF}"/>
                  </a:ext>
                </a:extLst>
              </p:cNvPr>
              <p:cNvSpPr/>
              <p:nvPr/>
            </p:nvSpPr>
            <p:spPr>
              <a:xfrm>
                <a:off x="2825935" y="-904004"/>
                <a:ext cx="252000" cy="252000"/>
              </a:xfrm>
              <a:prstGeom prst="rect">
                <a:avLst/>
              </a:prstGeom>
              <a:solidFill>
                <a:srgbClr val="F3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7" name="正方形/長方形 36">
                <a:extLst>
                  <a:ext uri="{FF2B5EF4-FFF2-40B4-BE49-F238E27FC236}">
                    <a16:creationId xmlns:a16="http://schemas.microsoft.com/office/drawing/2014/main" id="{2DF84760-C293-5F57-26D7-86F63B59396F}"/>
                  </a:ext>
                </a:extLst>
              </p:cNvPr>
              <p:cNvSpPr/>
              <p:nvPr/>
            </p:nvSpPr>
            <p:spPr>
              <a:xfrm>
                <a:off x="3136075" y="-904004"/>
                <a:ext cx="252000" cy="252000"/>
              </a:xfrm>
              <a:prstGeom prst="rect">
                <a:avLst/>
              </a:prstGeom>
              <a:solidFill>
                <a:srgbClr val="FFC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39" name="正方形/長方形 38">
                <a:extLst>
                  <a:ext uri="{FF2B5EF4-FFF2-40B4-BE49-F238E27FC236}">
                    <a16:creationId xmlns:a16="http://schemas.microsoft.com/office/drawing/2014/main" id="{D6703ACA-3E11-763F-BB80-9294C5FC5212}"/>
                  </a:ext>
                </a:extLst>
              </p:cNvPr>
              <p:cNvSpPr/>
              <p:nvPr/>
            </p:nvSpPr>
            <p:spPr>
              <a:xfrm>
                <a:off x="4068265" y="-904004"/>
                <a:ext cx="252000" cy="252000"/>
              </a:xfrm>
              <a:prstGeom prst="rect">
                <a:avLst/>
              </a:prstGeom>
              <a:solidFill>
                <a:srgbClr val="EB8D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1" name="正方形/長方形 40">
                <a:extLst>
                  <a:ext uri="{FF2B5EF4-FFF2-40B4-BE49-F238E27FC236}">
                    <a16:creationId xmlns:a16="http://schemas.microsoft.com/office/drawing/2014/main" id="{810A8C55-2B17-0F82-D483-93BDA263E58E}"/>
                  </a:ext>
                </a:extLst>
              </p:cNvPr>
              <p:cNvSpPr/>
              <p:nvPr/>
            </p:nvSpPr>
            <p:spPr>
              <a:xfrm>
                <a:off x="4378405" y="-904004"/>
                <a:ext cx="252000" cy="252000"/>
              </a:xfrm>
              <a:prstGeom prst="rect">
                <a:avLst/>
              </a:prstGeom>
              <a:solidFill>
                <a:srgbClr val="0019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6" name="正方形/長方形 45">
                <a:extLst>
                  <a:ext uri="{FF2B5EF4-FFF2-40B4-BE49-F238E27FC236}">
                    <a16:creationId xmlns:a16="http://schemas.microsoft.com/office/drawing/2014/main" id="{395C21D7-3791-913B-CD31-A747FCA8AAC6}"/>
                  </a:ext>
                </a:extLst>
              </p:cNvPr>
              <p:cNvSpPr/>
              <p:nvPr/>
            </p:nvSpPr>
            <p:spPr>
              <a:xfrm>
                <a:off x="4688545" y="-904004"/>
                <a:ext cx="252000" cy="252000"/>
              </a:xfrm>
              <a:prstGeom prst="rect">
                <a:avLst/>
              </a:prstGeom>
              <a:solidFill>
                <a:srgbClr val="718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7" name="正方形/長方形 46">
                <a:extLst>
                  <a:ext uri="{FF2B5EF4-FFF2-40B4-BE49-F238E27FC236}">
                    <a16:creationId xmlns:a16="http://schemas.microsoft.com/office/drawing/2014/main" id="{9DB397E8-E645-94A0-7546-7D161720A421}"/>
                  </a:ext>
                </a:extLst>
              </p:cNvPr>
              <p:cNvSpPr/>
              <p:nvPr/>
            </p:nvSpPr>
            <p:spPr>
              <a:xfrm>
                <a:off x="4998685" y="-904004"/>
                <a:ext cx="252000" cy="252000"/>
              </a:xfrm>
              <a:prstGeom prst="rect">
                <a:avLst/>
              </a:prstGeom>
              <a:solidFill>
                <a:srgbClr val="AC3B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8" name="正方形/長方形 47">
                <a:extLst>
                  <a:ext uri="{FF2B5EF4-FFF2-40B4-BE49-F238E27FC236}">
                    <a16:creationId xmlns:a16="http://schemas.microsoft.com/office/drawing/2014/main" id="{9D2B9C08-E350-7FCA-1385-93BCA9946202}"/>
                  </a:ext>
                </a:extLst>
              </p:cNvPr>
              <p:cNvSpPr/>
              <p:nvPr/>
            </p:nvSpPr>
            <p:spPr>
              <a:xfrm>
                <a:off x="5308825" y="-904004"/>
                <a:ext cx="252000" cy="252000"/>
              </a:xfrm>
              <a:prstGeom prst="rect">
                <a:avLst/>
              </a:prstGeom>
              <a:solidFill>
                <a:srgbClr val="ED8F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49" name="正方形/長方形 48">
                <a:extLst>
                  <a:ext uri="{FF2B5EF4-FFF2-40B4-BE49-F238E27FC236}">
                    <a16:creationId xmlns:a16="http://schemas.microsoft.com/office/drawing/2014/main" id="{7E47C42D-9714-9A7B-A377-06AF5C24D559}"/>
                  </a:ext>
                </a:extLst>
              </p:cNvPr>
              <p:cNvSpPr/>
              <p:nvPr/>
            </p:nvSpPr>
            <p:spPr>
              <a:xfrm>
                <a:off x="5618965" y="-904004"/>
                <a:ext cx="252000" cy="252000"/>
              </a:xfrm>
              <a:prstGeom prst="rect">
                <a:avLst/>
              </a:prstGeom>
              <a:solidFill>
                <a:srgbClr val="8CB8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54" name="正方形/長方形 53">
                <a:extLst>
                  <a:ext uri="{FF2B5EF4-FFF2-40B4-BE49-F238E27FC236}">
                    <a16:creationId xmlns:a16="http://schemas.microsoft.com/office/drawing/2014/main" id="{11595910-7E7F-929D-C3AE-942AB414B7B6}"/>
                  </a:ext>
                </a:extLst>
              </p:cNvPr>
              <p:cNvSpPr/>
              <p:nvPr/>
            </p:nvSpPr>
            <p:spPr>
              <a:xfrm>
                <a:off x="5929097" y="-904004"/>
                <a:ext cx="252000" cy="252000"/>
              </a:xfrm>
              <a:prstGeom prst="rect">
                <a:avLst/>
              </a:prstGeom>
              <a:solidFill>
                <a:srgbClr val="C3F6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4222" rtl="0" eaLnBrk="1" fontAlgn="auto" latinLnBrk="0" hangingPunct="1">
                  <a:lnSpc>
                    <a:spcPct val="100000"/>
                  </a:lnSpc>
                  <a:spcBef>
                    <a:spcPts val="0"/>
                  </a:spcBef>
                  <a:spcAft>
                    <a:spcPts val="0"/>
                  </a:spcAft>
                  <a:buClrTx/>
                  <a:buSzTx/>
                  <a:buFontTx/>
                  <a:buNone/>
                  <a:tabLst/>
                  <a:defRPr/>
                </a:pPr>
                <a:endParaRPr kumimoji="1" lang="ja-JP" altLang="en-US" sz="1524" b="0" i="0" u="none" strike="noStrike" kern="1200" cap="none" spc="0" normalizeH="0" baseline="0" noProof="0">
                  <a:ln>
                    <a:noFill/>
                  </a:ln>
                  <a:solidFill>
                    <a:prstClr val="white"/>
                  </a:solidFill>
                  <a:effectLst/>
                  <a:uLnTx/>
                  <a:uFillTx/>
                  <a:latin typeface="Arial"/>
                  <a:ea typeface="ＭＳ Ｐゴシック"/>
                  <a:cs typeface="+mn-cs"/>
                </a:endParaRPr>
              </a:p>
            </p:txBody>
          </p:sp>
        </p:grpSp>
      </p:grpSp>
      <p:sp>
        <p:nvSpPr>
          <p:cNvPr id="59" name="テキスト ボックス 58">
            <a:extLst>
              <a:ext uri="{FF2B5EF4-FFF2-40B4-BE49-F238E27FC236}">
                <a16:creationId xmlns:a16="http://schemas.microsoft.com/office/drawing/2014/main" id="{D8EDDA3E-AC1A-6DCA-2877-F542D4CA9506}"/>
              </a:ext>
            </a:extLst>
          </p:cNvPr>
          <p:cNvSpPr txBox="1"/>
          <p:nvPr userDrawn="1"/>
        </p:nvSpPr>
        <p:spPr>
          <a:xfrm>
            <a:off x="6364729" y="-241980"/>
            <a:ext cx="1971001" cy="183576"/>
          </a:xfrm>
          <a:prstGeom prst="rect">
            <a:avLst/>
          </a:prstGeom>
          <a:noFill/>
        </p:spPr>
        <p:txBody>
          <a:bodyPr wrap="square" rtlCol="0">
            <a:spAutoFit/>
          </a:bodyPr>
          <a:lstStyle/>
          <a:p>
            <a:pPr marL="0" marR="0" lvl="0" indent="0" algn="l" defTabSz="774222" rtl="0" eaLnBrk="1" fontAlgn="auto" latinLnBrk="0" hangingPunct="1">
              <a:lnSpc>
                <a:spcPct val="100000"/>
              </a:lnSpc>
              <a:spcBef>
                <a:spcPts val="0"/>
              </a:spcBef>
              <a:spcAft>
                <a:spcPts val="0"/>
              </a:spcAft>
              <a:buClrTx/>
              <a:buSzTx/>
              <a:buFontTx/>
              <a:buNone/>
              <a:tabLst/>
              <a:defRPr/>
            </a:pPr>
            <a:r>
              <a:rPr kumimoji="1" lang="ja-JP" altLang="en-US" sz="593" b="0" i="0" u="none" strike="noStrike" kern="1200" cap="none" spc="0" normalizeH="0" baseline="0" noProof="0" dirty="0">
                <a:ln>
                  <a:noFill/>
                </a:ln>
                <a:solidFill>
                  <a:schemeClr val="tx1"/>
                </a:solidFill>
                <a:effectLst/>
                <a:uLnTx/>
                <a:uFillTx/>
                <a:latin typeface="Yu Gothic UI Semibold" panose="020B0700000000000000" pitchFamily="50" charset="-128"/>
                <a:ea typeface="Yu Gothic UI Semibold" panose="020B0700000000000000" pitchFamily="50" charset="-128"/>
                <a:cs typeface="+mn-cs"/>
              </a:rPr>
              <a:t>↓</a:t>
            </a:r>
            <a:r>
              <a:rPr kumimoji="1" lang="en-US" altLang="ja-JP" sz="593" b="0" i="0" u="none" strike="noStrike" kern="1200" cap="none" spc="0" normalizeH="0" baseline="0" noProof="0" dirty="0">
                <a:ln>
                  <a:noFill/>
                </a:ln>
                <a:solidFill>
                  <a:schemeClr val="tx1"/>
                </a:solidFill>
                <a:effectLst/>
                <a:uLnTx/>
                <a:uFillTx/>
                <a:latin typeface="Yu Gothic UI Semibold" panose="020B0700000000000000" pitchFamily="50" charset="-128"/>
                <a:ea typeface="Yu Gothic UI Semibold" panose="020B0700000000000000" pitchFamily="50" charset="-128"/>
                <a:cs typeface="+mn-cs"/>
              </a:rPr>
              <a:t>INDEX</a:t>
            </a:r>
            <a:r>
              <a:rPr kumimoji="1" lang="ja-JP" altLang="en-US" sz="593" b="0" i="0" u="none" strike="noStrike" kern="1200" cap="none" spc="0" normalizeH="0" baseline="0" noProof="0" dirty="0">
                <a:ln>
                  <a:noFill/>
                </a:ln>
                <a:solidFill>
                  <a:schemeClr val="tx1"/>
                </a:solidFill>
                <a:effectLst/>
                <a:uLnTx/>
                <a:uFillTx/>
                <a:latin typeface="Yu Gothic UI Semibold" panose="020B0700000000000000" pitchFamily="50" charset="-128"/>
                <a:ea typeface="Yu Gothic UI Semibold" panose="020B0700000000000000" pitchFamily="50" charset="-128"/>
                <a:cs typeface="+mn-cs"/>
              </a:rPr>
              <a:t>として、該当する項目を強調色にして貼り付け</a:t>
            </a:r>
          </a:p>
        </p:txBody>
      </p:sp>
      <p:sp>
        <p:nvSpPr>
          <p:cNvPr id="63" name="テキスト ボックス 62">
            <a:extLst>
              <a:ext uri="{FF2B5EF4-FFF2-40B4-BE49-F238E27FC236}">
                <a16:creationId xmlns:a16="http://schemas.microsoft.com/office/drawing/2014/main" id="{785CABC9-F940-E16A-F761-CEDCC36139D2}"/>
              </a:ext>
            </a:extLst>
          </p:cNvPr>
          <p:cNvSpPr txBox="1"/>
          <p:nvPr userDrawn="1"/>
        </p:nvSpPr>
        <p:spPr>
          <a:xfrm>
            <a:off x="5424" y="-246949"/>
            <a:ext cx="2426357" cy="183576"/>
          </a:xfrm>
          <a:prstGeom prst="rect">
            <a:avLst/>
          </a:prstGeom>
          <a:noFill/>
        </p:spPr>
        <p:txBody>
          <a:bodyPr wrap="square" rtlCol="0">
            <a:spAutoFit/>
          </a:bodyPr>
          <a:lstStyle/>
          <a:p>
            <a:pPr marL="0" marR="0" lvl="0" indent="0" algn="l" defTabSz="774222" rtl="0" eaLnBrk="1" fontAlgn="auto" latinLnBrk="0" hangingPunct="1">
              <a:lnSpc>
                <a:spcPct val="100000"/>
              </a:lnSpc>
              <a:spcBef>
                <a:spcPts val="0"/>
              </a:spcBef>
              <a:spcAft>
                <a:spcPts val="0"/>
              </a:spcAft>
              <a:buClrTx/>
              <a:buSzTx/>
              <a:buFontTx/>
              <a:buNone/>
              <a:tabLst/>
              <a:defRPr/>
            </a:pPr>
            <a:r>
              <a:rPr kumimoji="1" lang="ja-JP" altLang="en-US" sz="593" b="0" i="0" u="none" strike="noStrike" kern="1200" cap="none" spc="0" normalizeH="0" baseline="0" noProof="0">
                <a:ln>
                  <a:noFill/>
                </a:ln>
                <a:solidFill>
                  <a:schemeClr val="tx1"/>
                </a:solidFill>
                <a:effectLst/>
                <a:uLnTx/>
                <a:uFillTx/>
                <a:latin typeface="Yu Gothic UI Semibold" panose="020B0700000000000000" pitchFamily="50" charset="-128"/>
                <a:ea typeface="Yu Gothic UI Semibold" panose="020B0700000000000000" pitchFamily="50" charset="-128"/>
                <a:cs typeface="+mn-cs"/>
              </a:rPr>
              <a:t>↑参考色見本：なるべく色使いを合わせる</a:t>
            </a:r>
          </a:p>
        </p:txBody>
      </p:sp>
      <p:sp>
        <p:nvSpPr>
          <p:cNvPr id="17" name="Slide Number Placeholder 5">
            <a:extLst>
              <a:ext uri="{FF2B5EF4-FFF2-40B4-BE49-F238E27FC236}">
                <a16:creationId xmlns:a16="http://schemas.microsoft.com/office/drawing/2014/main" id="{9E984724-8B8E-B32B-B644-F603DFB4F5C1}"/>
              </a:ext>
            </a:extLst>
          </p:cNvPr>
          <p:cNvSpPr>
            <a:spLocks noGrp="1"/>
          </p:cNvSpPr>
          <p:nvPr>
            <p:ph type="sldNum" sz="quarter" idx="12"/>
          </p:nvPr>
        </p:nvSpPr>
        <p:spPr>
          <a:xfrm>
            <a:off x="4960553" y="9219017"/>
            <a:ext cx="2880495" cy="369741"/>
          </a:xfrm>
        </p:spPr>
        <p:txBody>
          <a:bodyPr/>
          <a:lstStyle>
            <a:lvl1pPr algn="ctr">
              <a:defRPr/>
            </a:lvl1pPr>
          </a:lstStyle>
          <a:p>
            <a:r>
              <a:rPr kumimoji="1" lang="en-US" altLang="ja-JP" dirty="0"/>
              <a:t>1- </a:t>
            </a:r>
            <a:fld id="{D5578455-4318-45BE-84C8-E36125448F21}" type="slidenum">
              <a:rPr kumimoji="1" lang="ja-JP" altLang="en-US" smtClean="0"/>
              <a:pPr/>
              <a:t>‹#›</a:t>
            </a:fld>
            <a:endParaRPr kumimoji="1" lang="ja-JP" altLang="en-US" dirty="0"/>
          </a:p>
        </p:txBody>
      </p:sp>
    </p:spTree>
    <p:extLst>
      <p:ext uri="{BB962C8B-B14F-4D97-AF65-F5344CB8AC3E}">
        <p14:creationId xmlns:p14="http://schemas.microsoft.com/office/powerpoint/2010/main" val="184091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2487453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194762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288572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3468816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1227163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E516EA-2B4C-48F7-8E9C-A92F057BD8C3}" type="slidenum">
              <a:rPr kumimoji="1" lang="ja-JP" altLang="en-US" smtClean="0"/>
              <a:t>‹#›</a:t>
            </a:fld>
            <a:endParaRPr kumimoji="1" lang="ja-JP" altLang="en-US"/>
          </a:p>
        </p:txBody>
      </p:sp>
    </p:spTree>
    <p:extLst>
      <p:ext uri="{BB962C8B-B14F-4D97-AF65-F5344CB8AC3E}">
        <p14:creationId xmlns:p14="http://schemas.microsoft.com/office/powerpoint/2010/main" val="2012435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2384475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2582857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C764DE79-268F-4C1A-8933-263129D2AF90}" type="datetimeFigureOut">
              <a:rPr lang="en-US" smtClean="0"/>
              <a:t>1/28/2026</a:t>
            </a:fld>
            <a:endParaRPr lang="en-US" dirty="0"/>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67F6A1B-31F0-400F-8491-025143F21EFF}" type="slidenum">
              <a:rPr kumimoji="1" lang="ja-JP" altLang="en-US" smtClean="0"/>
              <a:t>‹#›</a:t>
            </a:fld>
            <a:endParaRPr kumimoji="1" lang="ja-JP" altLang="en-US"/>
          </a:p>
        </p:txBody>
      </p:sp>
    </p:spTree>
    <p:extLst>
      <p:ext uri="{BB962C8B-B14F-4D97-AF65-F5344CB8AC3E}">
        <p14:creationId xmlns:p14="http://schemas.microsoft.com/office/powerpoint/2010/main" val="33694469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17" r:id="rId12"/>
    <p:sldLayoutId id="2147483715" r:id="rId13"/>
    <p:sldLayoutId id="2147483734" r:id="rId14"/>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2" userDrawn="1">
          <p15:clr>
            <a:srgbClr val="F26B43"/>
          </p15:clr>
        </p15:guide>
        <p15:guide id="2" pos="134" userDrawn="1">
          <p15:clr>
            <a:srgbClr val="F26B43"/>
          </p15:clr>
        </p15:guide>
        <p15:guide id="3" pos="7930" userDrawn="1">
          <p15:clr>
            <a:srgbClr val="F26B43"/>
          </p15:clr>
        </p15:guide>
        <p15:guide id="4" orient="horz" pos="5895" userDrawn="1">
          <p15:clr>
            <a:srgbClr val="F26B43"/>
          </p15:clr>
        </p15:guide>
        <p15:guide id="5" pos="40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DBA52-18BC-D8DA-5C8B-F90F4BC7A43C}"/>
            </a:ext>
          </a:extLst>
        </p:cNvPr>
        <p:cNvGrpSpPr/>
        <p:nvPr/>
      </p:nvGrpSpPr>
      <p:grpSpPr>
        <a:xfrm>
          <a:off x="0" y="0"/>
          <a:ext cx="0" cy="0"/>
          <a:chOff x="0" y="0"/>
          <a:chExt cx="0" cy="0"/>
        </a:xfrm>
      </p:grpSpPr>
      <p:sp>
        <p:nvSpPr>
          <p:cNvPr id="30" name="タイトル 1">
            <a:extLst>
              <a:ext uri="{FF2B5EF4-FFF2-40B4-BE49-F238E27FC236}">
                <a16:creationId xmlns:a16="http://schemas.microsoft.com/office/drawing/2014/main" id="{E6CB28D0-18FF-AF22-6691-DBE0349E440C}"/>
              </a:ext>
            </a:extLst>
          </p:cNvPr>
          <p:cNvSpPr txBox="1">
            <a:spLocks/>
          </p:cNvSpPr>
          <p:nvPr/>
        </p:nvSpPr>
        <p:spPr>
          <a:xfrm>
            <a:off x="222634" y="2813749"/>
            <a:ext cx="12116121" cy="2788762"/>
          </a:xfrm>
          <a:prstGeom prst="rect">
            <a:avLst/>
          </a:prstGeom>
          <a:noFill/>
        </p:spPr>
        <p:txBody>
          <a:bodyPr lIns="0" tIns="0" rIns="0" bIns="0" anchor="ctr" anchorCtr="0"/>
          <a:lst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a:lstStyle>
          <a:p>
            <a:pPr marL="154576" algn="ctr">
              <a:lnSpc>
                <a:spcPct val="100000"/>
              </a:lnSpc>
              <a:spcAft>
                <a:spcPts val="1016"/>
              </a:spcAft>
            </a:pPr>
            <a:r>
              <a:rPr lang="ja-JP" altLang="en-US" sz="32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大阪“みなと”カーボンニュートラルポート（</a:t>
            </a:r>
            <a:r>
              <a:rPr lang="en-US" altLang="ja-JP" sz="32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CNP</a:t>
            </a:r>
            <a:r>
              <a:rPr lang="ja-JP" altLang="en-US" sz="32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）形成戦略（案）</a:t>
            </a:r>
            <a:endParaRPr lang="en-US" altLang="ja-JP" sz="32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endParaRPr>
          </a:p>
          <a:p>
            <a:pPr marL="154576" algn="ctr">
              <a:lnSpc>
                <a:spcPct val="100000"/>
              </a:lnSpc>
              <a:spcAft>
                <a:spcPts val="1016"/>
              </a:spcAft>
            </a:pPr>
            <a:r>
              <a:rPr lang="ja-JP" altLang="en-US" sz="28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a:t>
            </a:r>
            <a:r>
              <a:rPr lang="en-US" altLang="ja-JP" sz="28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2030</a:t>
            </a:r>
            <a:r>
              <a:rPr lang="ja-JP" altLang="en-US" sz="28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rPr>
              <a:t>年度目標達成に向けて～</a:t>
            </a:r>
            <a:endParaRPr lang="en-US" altLang="ja-JP" sz="2800" b="1" dirty="0">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endParaRPr>
          </a:p>
        </p:txBody>
      </p:sp>
      <p:sp>
        <p:nvSpPr>
          <p:cNvPr id="67" name="タイトル 1">
            <a:extLst>
              <a:ext uri="{FF2B5EF4-FFF2-40B4-BE49-F238E27FC236}">
                <a16:creationId xmlns:a16="http://schemas.microsoft.com/office/drawing/2014/main" id="{5710B83D-41E0-D1A0-DF60-4883D1B67E38}"/>
              </a:ext>
            </a:extLst>
          </p:cNvPr>
          <p:cNvSpPr txBox="1">
            <a:spLocks/>
          </p:cNvSpPr>
          <p:nvPr/>
        </p:nvSpPr>
        <p:spPr>
          <a:xfrm>
            <a:off x="4809021" y="5780903"/>
            <a:ext cx="3183557" cy="826647"/>
          </a:xfrm>
          <a:prstGeom prst="rect">
            <a:avLst/>
          </a:prstGeom>
          <a:noFill/>
        </p:spPr>
        <p:txBody>
          <a:bodyPr lIns="0" tIns="0" rIns="0" bIns="0" anchor="ctr" anchorCtr="0"/>
          <a:lstStyle>
            <a:defPPr>
              <a:defRPr lang="en-US"/>
            </a:defPPr>
            <a:lvl1pPr marL="182563" algn="ctr" defTabSz="755934">
              <a:lnSpc>
                <a:spcPct val="100000"/>
              </a:lnSpc>
              <a:spcBef>
                <a:spcPct val="0"/>
              </a:spcBef>
              <a:buNone/>
              <a:defRPr kumimoji="1" sz="2800" b="1">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cs typeface="+mj-cs"/>
              </a:defRPr>
            </a:lvl1pPr>
          </a:lstStyle>
          <a:p>
            <a:r>
              <a:rPr lang="zh-CN" altLang="en-US" sz="2371" dirty="0"/>
              <a:t>令和</a:t>
            </a:r>
            <a:r>
              <a:rPr lang="ja-JP" altLang="en-US" sz="2371" dirty="0"/>
              <a:t>８</a:t>
            </a:r>
            <a:r>
              <a:rPr lang="zh-CN" altLang="en-US" sz="2371" dirty="0"/>
              <a:t>年</a:t>
            </a:r>
            <a:r>
              <a:rPr lang="ja-JP" altLang="en-US" sz="2371" dirty="0"/>
              <a:t>　 </a:t>
            </a:r>
            <a:r>
              <a:rPr lang="zh-CN" altLang="en-US" sz="2371" dirty="0"/>
              <a:t>月</a:t>
            </a:r>
            <a:endParaRPr lang="ja-JP" altLang="en-US" sz="2371" dirty="0"/>
          </a:p>
        </p:txBody>
      </p:sp>
      <p:sp>
        <p:nvSpPr>
          <p:cNvPr id="3" name="タイトル 1">
            <a:extLst>
              <a:ext uri="{FF2B5EF4-FFF2-40B4-BE49-F238E27FC236}">
                <a16:creationId xmlns:a16="http://schemas.microsoft.com/office/drawing/2014/main" id="{4460AA6D-4496-2E31-90FC-CC272E15F634}"/>
              </a:ext>
            </a:extLst>
          </p:cNvPr>
          <p:cNvSpPr txBox="1">
            <a:spLocks/>
          </p:cNvSpPr>
          <p:nvPr/>
        </p:nvSpPr>
        <p:spPr>
          <a:xfrm>
            <a:off x="4161666" y="6891496"/>
            <a:ext cx="5365284" cy="1403592"/>
          </a:xfrm>
          <a:prstGeom prst="rect">
            <a:avLst/>
          </a:prstGeom>
          <a:noFill/>
        </p:spPr>
        <p:txBody>
          <a:bodyPr lIns="0" tIns="0" rIns="0" bIns="0" anchor="ctr" anchorCtr="0"/>
          <a:lstStyle>
            <a:defPPr>
              <a:defRPr lang="en-US"/>
            </a:defPPr>
            <a:lvl1pPr marL="182563" algn="ctr" defTabSz="755934">
              <a:lnSpc>
                <a:spcPct val="100000"/>
              </a:lnSpc>
              <a:spcBef>
                <a:spcPct val="0"/>
              </a:spcBef>
              <a:buNone/>
              <a:defRPr kumimoji="1" sz="2800" b="1">
                <a:solidFill>
                  <a:schemeClr val="accent1">
                    <a:lumMod val="50000"/>
                  </a:schemeClr>
                </a:solidFill>
                <a:effectLst>
                  <a:glow rad="127000">
                    <a:schemeClr val="bg1"/>
                  </a:glow>
                </a:effectLst>
                <a:latin typeface="BIZ UDPゴシック" panose="020B0400000000000000" pitchFamily="50" charset="-128"/>
                <a:ea typeface="BIZ UDPゴシック" panose="020B0400000000000000" pitchFamily="50" charset="-128"/>
                <a:cs typeface="+mj-cs"/>
              </a:defRPr>
            </a:lvl1pPr>
          </a:lstStyle>
          <a:p>
            <a:pPr algn="l">
              <a:lnSpc>
                <a:spcPct val="150000"/>
              </a:lnSpc>
            </a:pPr>
            <a:r>
              <a:rPr lang="zh-CN" altLang="en-US" sz="2371" dirty="0"/>
              <a:t>大阪</a:t>
            </a:r>
            <a:r>
              <a:rPr lang="ja-JP" altLang="en-US" sz="2371" dirty="0"/>
              <a:t>市（大阪港港湾管理者）</a:t>
            </a:r>
            <a:endParaRPr lang="en-US" altLang="ja-JP" sz="2371" dirty="0"/>
          </a:p>
          <a:p>
            <a:pPr algn="l">
              <a:lnSpc>
                <a:spcPct val="150000"/>
              </a:lnSpc>
            </a:pPr>
            <a:r>
              <a:rPr lang="ja-JP" altLang="en-US" sz="2371" dirty="0"/>
              <a:t>大阪府（堺泉北港・阪南港港湾管理者）</a:t>
            </a:r>
          </a:p>
        </p:txBody>
      </p:sp>
      <p:sp>
        <p:nvSpPr>
          <p:cNvPr id="7" name="テキスト ボックス 6">
            <a:extLst>
              <a:ext uri="{FF2B5EF4-FFF2-40B4-BE49-F238E27FC236}">
                <a16:creationId xmlns:a16="http://schemas.microsoft.com/office/drawing/2014/main" id="{61BC4ABD-23FF-26CF-4EDD-FED4F103CB95}"/>
              </a:ext>
            </a:extLst>
          </p:cNvPr>
          <p:cNvSpPr txBox="1"/>
          <p:nvPr/>
        </p:nvSpPr>
        <p:spPr>
          <a:xfrm>
            <a:off x="9276885" y="8984117"/>
            <a:ext cx="3472765" cy="461665"/>
          </a:xfrm>
          <a:prstGeom prst="rect">
            <a:avLst/>
          </a:prstGeom>
          <a:noFill/>
          <a:ln>
            <a:solidFill>
              <a:schemeClr val="tx1">
                <a:lumMod val="50000"/>
                <a:lumOff val="50000"/>
              </a:schemeClr>
            </a:solidFill>
            <a:prstDash val="dash"/>
          </a:ln>
        </p:spPr>
        <p:txBody>
          <a:bodyPr wrap="square" rtlCol="0">
            <a:spAutoFit/>
          </a:bodyPr>
          <a:lstStyle/>
          <a:p>
            <a:r>
              <a:rPr kumimoji="1" lang="en-US" altLang="ja-JP" sz="1200" dirty="0"/>
              <a:t>※</a:t>
            </a:r>
            <a:r>
              <a:rPr kumimoji="1" lang="ja-JP" altLang="en-US" sz="1200" dirty="0"/>
              <a:t>本資料は今後の協議会での議論等を経て</a:t>
            </a:r>
            <a:br>
              <a:rPr kumimoji="1" lang="en-US" altLang="ja-JP" sz="1200" dirty="0"/>
            </a:br>
            <a:r>
              <a:rPr kumimoji="1" lang="ja-JP" altLang="en-US" sz="1200" dirty="0"/>
              <a:t>　策定するため、変更が生じる場合があります</a:t>
            </a:r>
          </a:p>
        </p:txBody>
      </p:sp>
      <p:sp>
        <p:nvSpPr>
          <p:cNvPr id="8" name="矢印: 五方向 7">
            <a:extLst>
              <a:ext uri="{FF2B5EF4-FFF2-40B4-BE49-F238E27FC236}">
                <a16:creationId xmlns:a16="http://schemas.microsoft.com/office/drawing/2014/main" id="{3AEC2E34-1B70-DA0A-0DD7-7381D162F8F9}"/>
              </a:ext>
            </a:extLst>
          </p:cNvPr>
          <p:cNvSpPr/>
          <p:nvPr/>
        </p:nvSpPr>
        <p:spPr>
          <a:xfrm>
            <a:off x="11387250" y="609856"/>
            <a:ext cx="1210589" cy="338554"/>
          </a:xfrm>
          <a:prstGeom prst="homePlate">
            <a:avLst>
              <a:gd name="adj" fmla="val 0"/>
            </a:avLst>
          </a:prstGeom>
          <a:ln/>
        </p:spPr>
        <p:style>
          <a:lnRef idx="2">
            <a:schemeClr val="dk1"/>
          </a:lnRef>
          <a:fillRef idx="1">
            <a:schemeClr val="lt1"/>
          </a:fillRef>
          <a:effectRef idx="0">
            <a:schemeClr val="dk1"/>
          </a:effectRef>
          <a:fontRef idx="minor">
            <a:schemeClr val="dk1"/>
          </a:fontRef>
        </p:style>
        <p:txBody>
          <a:bodyPr vert="horz" wrap="none" rtlCol="0" anchor="ctr">
            <a:spAutoFit/>
          </a:bodyPr>
          <a:lstStyle/>
          <a:p>
            <a:pPr lvl="0" algn="ctr">
              <a:defRPr/>
            </a:pPr>
            <a:r>
              <a:rPr kumimoji="1" lang="ja-JP" altLang="en-US" sz="1600" i="0" u="none" strike="noStrike" kern="1200" cap="none" spc="0" normalizeH="0" baseline="0" noProof="0" dirty="0">
                <a:ln>
                  <a:noFill/>
                </a:ln>
                <a:solidFill>
                  <a:schemeClr val="tx1"/>
                </a:solidFill>
                <a:effectLst>
                  <a:glow rad="127000">
                    <a:prstClr val="white"/>
                  </a:glow>
                </a:effectLst>
                <a:uLnTx/>
                <a:uFillTx/>
                <a:latin typeface="Meiryo UI" panose="020B0604030504040204" pitchFamily="50" charset="-128"/>
                <a:ea typeface="Meiryo UI" panose="020B0604030504040204" pitchFamily="50" charset="-128"/>
                <a:cs typeface="+mn-cs"/>
              </a:rPr>
              <a:t>参考資料５</a:t>
            </a:r>
            <a:endParaRPr kumimoji="1" lang="en-US" altLang="ja-JP" sz="1600" i="0" u="none" strike="noStrike" kern="1200" cap="none" spc="0" normalizeH="0" baseline="0" noProof="0" dirty="0">
              <a:ln>
                <a:noFill/>
              </a:ln>
              <a:solidFill>
                <a:schemeClr val="tx1"/>
              </a:solidFill>
              <a:effectLst>
                <a:glow rad="127000">
                  <a:prstClr val="white"/>
                </a:glow>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870101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608CD-F3A8-A10A-5967-59306BF07A40}"/>
            </a:ext>
          </a:extLst>
        </p:cNvPr>
        <p:cNvGrpSpPr/>
        <p:nvPr/>
      </p:nvGrpSpPr>
      <p:grpSpPr>
        <a:xfrm>
          <a:off x="0" y="0"/>
          <a:ext cx="0" cy="0"/>
          <a:chOff x="0" y="0"/>
          <a:chExt cx="0" cy="0"/>
        </a:xfrm>
      </p:grpSpPr>
      <p:sp>
        <p:nvSpPr>
          <p:cNvPr id="11" name="フリーフォーム: 図形 10">
            <a:extLst>
              <a:ext uri="{FF2B5EF4-FFF2-40B4-BE49-F238E27FC236}">
                <a16:creationId xmlns:a16="http://schemas.microsoft.com/office/drawing/2014/main" id="{658E432A-F226-2198-D4FE-1CC98CBEA3E3}"/>
              </a:ext>
            </a:extLst>
          </p:cNvPr>
          <p:cNvSpPr/>
          <p:nvPr/>
        </p:nvSpPr>
        <p:spPr>
          <a:xfrm rot="16200000">
            <a:off x="6752647" y="422682"/>
            <a:ext cx="4562731" cy="7387291"/>
          </a:xfrm>
          <a:custGeom>
            <a:avLst/>
            <a:gdLst>
              <a:gd name="connsiteX0" fmla="*/ 2393197 w 2393197"/>
              <a:gd name="connsiteY0" fmla="*/ 1131833 h 3943234"/>
              <a:gd name="connsiteX1" fmla="*/ 2393197 w 2393197"/>
              <a:gd name="connsiteY1" fmla="*/ 3788083 h 3943234"/>
              <a:gd name="connsiteX2" fmla="*/ 2238046 w 2393197"/>
              <a:gd name="connsiteY2" fmla="*/ 3943234 h 3943234"/>
              <a:gd name="connsiteX3" fmla="*/ 155151 w 2393197"/>
              <a:gd name="connsiteY3" fmla="*/ 3943234 h 3943234"/>
              <a:gd name="connsiteX4" fmla="*/ 0 w 2393197"/>
              <a:gd name="connsiteY4" fmla="*/ 3788083 h 3943234"/>
              <a:gd name="connsiteX5" fmla="*/ 0 w 2393197"/>
              <a:gd name="connsiteY5" fmla="*/ 1131833 h 3943234"/>
              <a:gd name="connsiteX6" fmla="*/ 94759 w 2393197"/>
              <a:gd name="connsiteY6" fmla="*/ 988875 h 3943234"/>
              <a:gd name="connsiteX7" fmla="*/ 140429 w 2393197"/>
              <a:gd name="connsiteY7" fmla="*/ 979654 h 3943234"/>
              <a:gd name="connsiteX8" fmla="*/ 248849 w 2393197"/>
              <a:gd name="connsiteY8" fmla="*/ 0 h 3943234"/>
              <a:gd name="connsiteX9" fmla="*/ 356939 w 2393197"/>
              <a:gd name="connsiteY9" fmla="*/ 976682 h 3943234"/>
              <a:gd name="connsiteX10" fmla="*/ 2238046 w 2393197"/>
              <a:gd name="connsiteY10" fmla="*/ 976682 h 3943234"/>
              <a:gd name="connsiteX11" fmla="*/ 2393197 w 2393197"/>
              <a:gd name="connsiteY11" fmla="*/ 1131833 h 3943234"/>
              <a:gd name="connsiteX0" fmla="*/ 2393197 w 2393197"/>
              <a:gd name="connsiteY0" fmla="*/ 558768 h 3370169"/>
              <a:gd name="connsiteX1" fmla="*/ 2393197 w 2393197"/>
              <a:gd name="connsiteY1" fmla="*/ 3215018 h 3370169"/>
              <a:gd name="connsiteX2" fmla="*/ 2238046 w 2393197"/>
              <a:gd name="connsiteY2" fmla="*/ 3370169 h 3370169"/>
              <a:gd name="connsiteX3" fmla="*/ 155151 w 2393197"/>
              <a:gd name="connsiteY3" fmla="*/ 3370169 h 3370169"/>
              <a:gd name="connsiteX4" fmla="*/ 0 w 2393197"/>
              <a:gd name="connsiteY4" fmla="*/ 3215018 h 3370169"/>
              <a:gd name="connsiteX5" fmla="*/ 0 w 2393197"/>
              <a:gd name="connsiteY5" fmla="*/ 558768 h 3370169"/>
              <a:gd name="connsiteX6" fmla="*/ 94759 w 2393197"/>
              <a:gd name="connsiteY6" fmla="*/ 415810 h 3370169"/>
              <a:gd name="connsiteX7" fmla="*/ 140429 w 2393197"/>
              <a:gd name="connsiteY7" fmla="*/ 406589 h 3370169"/>
              <a:gd name="connsiteX8" fmla="*/ 443779 w 2393197"/>
              <a:gd name="connsiteY8" fmla="*/ 0 h 3370169"/>
              <a:gd name="connsiteX9" fmla="*/ 356939 w 2393197"/>
              <a:gd name="connsiteY9" fmla="*/ 403617 h 3370169"/>
              <a:gd name="connsiteX10" fmla="*/ 2238046 w 2393197"/>
              <a:gd name="connsiteY10" fmla="*/ 403617 h 3370169"/>
              <a:gd name="connsiteX11" fmla="*/ 2393197 w 2393197"/>
              <a:gd name="connsiteY11" fmla="*/ 558768 h 3370169"/>
              <a:gd name="connsiteX0" fmla="*/ 2393197 w 2393197"/>
              <a:gd name="connsiteY0" fmla="*/ 558768 h 3370169"/>
              <a:gd name="connsiteX1" fmla="*/ 2393197 w 2393197"/>
              <a:gd name="connsiteY1" fmla="*/ 3215018 h 3370169"/>
              <a:gd name="connsiteX2" fmla="*/ 2238046 w 2393197"/>
              <a:gd name="connsiteY2" fmla="*/ 3370169 h 3370169"/>
              <a:gd name="connsiteX3" fmla="*/ 155151 w 2393197"/>
              <a:gd name="connsiteY3" fmla="*/ 3370169 h 3370169"/>
              <a:gd name="connsiteX4" fmla="*/ 0 w 2393197"/>
              <a:gd name="connsiteY4" fmla="*/ 3215018 h 3370169"/>
              <a:gd name="connsiteX5" fmla="*/ 0 w 2393197"/>
              <a:gd name="connsiteY5" fmla="*/ 558768 h 3370169"/>
              <a:gd name="connsiteX6" fmla="*/ 94759 w 2393197"/>
              <a:gd name="connsiteY6" fmla="*/ 415810 h 3370169"/>
              <a:gd name="connsiteX7" fmla="*/ 140429 w 2393197"/>
              <a:gd name="connsiteY7" fmla="*/ 406589 h 3370169"/>
              <a:gd name="connsiteX8" fmla="*/ 443779 w 2393197"/>
              <a:gd name="connsiteY8" fmla="*/ 0 h 3370169"/>
              <a:gd name="connsiteX9" fmla="*/ 564311 w 2393197"/>
              <a:gd name="connsiteY9" fmla="*/ 407710 h 3370169"/>
              <a:gd name="connsiteX10" fmla="*/ 2238046 w 2393197"/>
              <a:gd name="connsiteY10" fmla="*/ 403617 h 3370169"/>
              <a:gd name="connsiteX11" fmla="*/ 2393197 w 2393197"/>
              <a:gd name="connsiteY11" fmla="*/ 558768 h 3370169"/>
              <a:gd name="connsiteX0" fmla="*/ 2393197 w 2393197"/>
              <a:gd name="connsiteY0" fmla="*/ 558768 h 3370169"/>
              <a:gd name="connsiteX1" fmla="*/ 2393197 w 2393197"/>
              <a:gd name="connsiteY1" fmla="*/ 3215018 h 3370169"/>
              <a:gd name="connsiteX2" fmla="*/ 2238046 w 2393197"/>
              <a:gd name="connsiteY2" fmla="*/ 3370169 h 3370169"/>
              <a:gd name="connsiteX3" fmla="*/ 155151 w 2393197"/>
              <a:gd name="connsiteY3" fmla="*/ 3370169 h 3370169"/>
              <a:gd name="connsiteX4" fmla="*/ 0 w 2393197"/>
              <a:gd name="connsiteY4" fmla="*/ 3215018 h 3370169"/>
              <a:gd name="connsiteX5" fmla="*/ 0 w 2393197"/>
              <a:gd name="connsiteY5" fmla="*/ 558768 h 3370169"/>
              <a:gd name="connsiteX6" fmla="*/ 94759 w 2393197"/>
              <a:gd name="connsiteY6" fmla="*/ 415810 h 3370169"/>
              <a:gd name="connsiteX7" fmla="*/ 331212 w 2393197"/>
              <a:gd name="connsiteY7" fmla="*/ 398403 h 3370169"/>
              <a:gd name="connsiteX8" fmla="*/ 443779 w 2393197"/>
              <a:gd name="connsiteY8" fmla="*/ 0 h 3370169"/>
              <a:gd name="connsiteX9" fmla="*/ 564311 w 2393197"/>
              <a:gd name="connsiteY9" fmla="*/ 407710 h 3370169"/>
              <a:gd name="connsiteX10" fmla="*/ 2238046 w 2393197"/>
              <a:gd name="connsiteY10" fmla="*/ 403617 h 3370169"/>
              <a:gd name="connsiteX11" fmla="*/ 2393197 w 2393197"/>
              <a:gd name="connsiteY11" fmla="*/ 558768 h 3370169"/>
              <a:gd name="connsiteX0" fmla="*/ 2393197 w 2393197"/>
              <a:gd name="connsiteY0" fmla="*/ 558768 h 3370169"/>
              <a:gd name="connsiteX1" fmla="*/ 2393197 w 2393197"/>
              <a:gd name="connsiteY1" fmla="*/ 3215018 h 3370169"/>
              <a:gd name="connsiteX2" fmla="*/ 2238046 w 2393197"/>
              <a:gd name="connsiteY2" fmla="*/ 3370169 h 3370169"/>
              <a:gd name="connsiteX3" fmla="*/ 155151 w 2393197"/>
              <a:gd name="connsiteY3" fmla="*/ 3370169 h 3370169"/>
              <a:gd name="connsiteX4" fmla="*/ 0 w 2393197"/>
              <a:gd name="connsiteY4" fmla="*/ 3215018 h 3370169"/>
              <a:gd name="connsiteX5" fmla="*/ 0 w 2393197"/>
              <a:gd name="connsiteY5" fmla="*/ 558768 h 3370169"/>
              <a:gd name="connsiteX6" fmla="*/ 94759 w 2393197"/>
              <a:gd name="connsiteY6" fmla="*/ 415810 h 3370169"/>
              <a:gd name="connsiteX7" fmla="*/ 339507 w 2393197"/>
              <a:gd name="connsiteY7" fmla="*/ 414777 h 3370169"/>
              <a:gd name="connsiteX8" fmla="*/ 443779 w 2393197"/>
              <a:gd name="connsiteY8" fmla="*/ 0 h 3370169"/>
              <a:gd name="connsiteX9" fmla="*/ 564311 w 2393197"/>
              <a:gd name="connsiteY9" fmla="*/ 407710 h 3370169"/>
              <a:gd name="connsiteX10" fmla="*/ 2238046 w 2393197"/>
              <a:gd name="connsiteY10" fmla="*/ 403617 h 3370169"/>
              <a:gd name="connsiteX11" fmla="*/ 2393197 w 2393197"/>
              <a:gd name="connsiteY11" fmla="*/ 558768 h 3370169"/>
              <a:gd name="connsiteX0" fmla="*/ 2393197 w 2393197"/>
              <a:gd name="connsiteY0" fmla="*/ 689679 h 3501080"/>
              <a:gd name="connsiteX1" fmla="*/ 2393197 w 2393197"/>
              <a:gd name="connsiteY1" fmla="*/ 3345929 h 3501080"/>
              <a:gd name="connsiteX2" fmla="*/ 2238046 w 2393197"/>
              <a:gd name="connsiteY2" fmla="*/ 3501080 h 3501080"/>
              <a:gd name="connsiteX3" fmla="*/ 155151 w 2393197"/>
              <a:gd name="connsiteY3" fmla="*/ 3501080 h 3501080"/>
              <a:gd name="connsiteX4" fmla="*/ 0 w 2393197"/>
              <a:gd name="connsiteY4" fmla="*/ 3345929 h 3501080"/>
              <a:gd name="connsiteX5" fmla="*/ 0 w 2393197"/>
              <a:gd name="connsiteY5" fmla="*/ 689679 h 3501080"/>
              <a:gd name="connsiteX6" fmla="*/ 94759 w 2393197"/>
              <a:gd name="connsiteY6" fmla="*/ 546721 h 3501080"/>
              <a:gd name="connsiteX7" fmla="*/ 339507 w 2393197"/>
              <a:gd name="connsiteY7" fmla="*/ 545688 h 3501080"/>
              <a:gd name="connsiteX8" fmla="*/ 873431 w 2393197"/>
              <a:gd name="connsiteY8" fmla="*/ 0 h 3501080"/>
              <a:gd name="connsiteX9" fmla="*/ 564311 w 2393197"/>
              <a:gd name="connsiteY9" fmla="*/ 538621 h 3501080"/>
              <a:gd name="connsiteX10" fmla="*/ 2238046 w 2393197"/>
              <a:gd name="connsiteY10" fmla="*/ 534528 h 3501080"/>
              <a:gd name="connsiteX11" fmla="*/ 2393197 w 2393197"/>
              <a:gd name="connsiteY11" fmla="*/ 689679 h 3501080"/>
              <a:gd name="connsiteX0" fmla="*/ 2393197 w 2393197"/>
              <a:gd name="connsiteY0" fmla="*/ 689679 h 3501080"/>
              <a:gd name="connsiteX1" fmla="*/ 2393197 w 2393197"/>
              <a:gd name="connsiteY1" fmla="*/ 3345929 h 3501080"/>
              <a:gd name="connsiteX2" fmla="*/ 2238046 w 2393197"/>
              <a:gd name="connsiteY2" fmla="*/ 3501080 h 3501080"/>
              <a:gd name="connsiteX3" fmla="*/ 155151 w 2393197"/>
              <a:gd name="connsiteY3" fmla="*/ 3501080 h 3501080"/>
              <a:gd name="connsiteX4" fmla="*/ 0 w 2393197"/>
              <a:gd name="connsiteY4" fmla="*/ 3345929 h 3501080"/>
              <a:gd name="connsiteX5" fmla="*/ 0 w 2393197"/>
              <a:gd name="connsiteY5" fmla="*/ 689679 h 3501080"/>
              <a:gd name="connsiteX6" fmla="*/ 94759 w 2393197"/>
              <a:gd name="connsiteY6" fmla="*/ 546721 h 3501080"/>
              <a:gd name="connsiteX7" fmla="*/ 339507 w 2393197"/>
              <a:gd name="connsiteY7" fmla="*/ 545688 h 3501080"/>
              <a:gd name="connsiteX8" fmla="*/ 873431 w 2393197"/>
              <a:gd name="connsiteY8" fmla="*/ 0 h 3501080"/>
              <a:gd name="connsiteX9" fmla="*/ 1078895 w 2393197"/>
              <a:gd name="connsiteY9" fmla="*/ 538621 h 3501080"/>
              <a:gd name="connsiteX10" fmla="*/ 2238046 w 2393197"/>
              <a:gd name="connsiteY10" fmla="*/ 534528 h 3501080"/>
              <a:gd name="connsiteX11" fmla="*/ 2393197 w 2393197"/>
              <a:gd name="connsiteY11" fmla="*/ 689679 h 3501080"/>
              <a:gd name="connsiteX0" fmla="*/ 2393197 w 2393197"/>
              <a:gd name="connsiteY0" fmla="*/ 689679 h 3501080"/>
              <a:gd name="connsiteX1" fmla="*/ 2393197 w 2393197"/>
              <a:gd name="connsiteY1" fmla="*/ 3345929 h 3501080"/>
              <a:gd name="connsiteX2" fmla="*/ 2238046 w 2393197"/>
              <a:gd name="connsiteY2" fmla="*/ 3501080 h 3501080"/>
              <a:gd name="connsiteX3" fmla="*/ 155151 w 2393197"/>
              <a:gd name="connsiteY3" fmla="*/ 3501080 h 3501080"/>
              <a:gd name="connsiteX4" fmla="*/ 0 w 2393197"/>
              <a:gd name="connsiteY4" fmla="*/ 3345929 h 3501080"/>
              <a:gd name="connsiteX5" fmla="*/ 0 w 2393197"/>
              <a:gd name="connsiteY5" fmla="*/ 689679 h 3501080"/>
              <a:gd name="connsiteX6" fmla="*/ 94759 w 2393197"/>
              <a:gd name="connsiteY6" fmla="*/ 546721 h 3501080"/>
              <a:gd name="connsiteX7" fmla="*/ 784147 w 2393197"/>
              <a:gd name="connsiteY7" fmla="*/ 545688 h 3501080"/>
              <a:gd name="connsiteX8" fmla="*/ 873431 w 2393197"/>
              <a:gd name="connsiteY8" fmla="*/ 0 h 3501080"/>
              <a:gd name="connsiteX9" fmla="*/ 1078895 w 2393197"/>
              <a:gd name="connsiteY9" fmla="*/ 538621 h 3501080"/>
              <a:gd name="connsiteX10" fmla="*/ 2238046 w 2393197"/>
              <a:gd name="connsiteY10" fmla="*/ 534528 h 3501080"/>
              <a:gd name="connsiteX11" fmla="*/ 2393197 w 2393197"/>
              <a:gd name="connsiteY11" fmla="*/ 689679 h 3501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93197" h="3501080">
                <a:moveTo>
                  <a:pt x="2393197" y="689679"/>
                </a:moveTo>
                <a:lnTo>
                  <a:pt x="2393197" y="3345929"/>
                </a:lnTo>
                <a:cubicBezTo>
                  <a:pt x="2393197" y="3431617"/>
                  <a:pt x="2323734" y="3501080"/>
                  <a:pt x="2238046" y="3501080"/>
                </a:cubicBezTo>
                <a:lnTo>
                  <a:pt x="155151" y="3501080"/>
                </a:lnTo>
                <a:cubicBezTo>
                  <a:pt x="69463" y="3501080"/>
                  <a:pt x="0" y="3431617"/>
                  <a:pt x="0" y="3345929"/>
                </a:cubicBezTo>
                <a:lnTo>
                  <a:pt x="0" y="689679"/>
                </a:lnTo>
                <a:cubicBezTo>
                  <a:pt x="0" y="625413"/>
                  <a:pt x="39073" y="570274"/>
                  <a:pt x="94759" y="546721"/>
                </a:cubicBezTo>
                <a:lnTo>
                  <a:pt x="784147" y="545688"/>
                </a:lnTo>
                <a:lnTo>
                  <a:pt x="873431" y="0"/>
                </a:lnTo>
                <a:lnTo>
                  <a:pt x="1078895" y="538621"/>
                </a:lnTo>
                <a:lnTo>
                  <a:pt x="2238046" y="534528"/>
                </a:lnTo>
                <a:cubicBezTo>
                  <a:pt x="2323734" y="534528"/>
                  <a:pt x="2393197" y="603991"/>
                  <a:pt x="2393197" y="689679"/>
                </a:cubicBezTo>
                <a:close/>
              </a:path>
            </a:pathLst>
          </a:custGeom>
          <a:solidFill>
            <a:srgbClr val="F7F7F7"/>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p>
        </p:txBody>
      </p:sp>
      <p:graphicFrame>
        <p:nvGraphicFramePr>
          <p:cNvPr id="226" name="表 225">
            <a:extLst>
              <a:ext uri="{FF2B5EF4-FFF2-40B4-BE49-F238E27FC236}">
                <a16:creationId xmlns:a16="http://schemas.microsoft.com/office/drawing/2014/main" id="{4F58D82E-3AFB-D8AF-7481-5CD85E7F5F79}"/>
              </a:ext>
            </a:extLst>
          </p:cNvPr>
          <p:cNvGraphicFramePr>
            <a:graphicFrameLocks noGrp="1"/>
          </p:cNvGraphicFramePr>
          <p:nvPr/>
        </p:nvGraphicFramePr>
        <p:xfrm>
          <a:off x="6835658" y="2103743"/>
          <a:ext cx="4872094" cy="4053840"/>
        </p:xfrm>
        <a:graphic>
          <a:graphicData uri="http://schemas.openxmlformats.org/drawingml/2006/table">
            <a:tbl>
              <a:tblPr firstRow="1" bandRow="1">
                <a:tableStyleId>{073A0DAA-6AF3-43AB-8588-CEC1D06C72B9}</a:tableStyleId>
              </a:tblPr>
              <a:tblGrid>
                <a:gridCol w="856089">
                  <a:extLst>
                    <a:ext uri="{9D8B030D-6E8A-4147-A177-3AD203B41FA5}">
                      <a16:colId xmlns:a16="http://schemas.microsoft.com/office/drawing/2014/main" val="3388293803"/>
                    </a:ext>
                  </a:extLst>
                </a:gridCol>
                <a:gridCol w="619718">
                  <a:extLst>
                    <a:ext uri="{9D8B030D-6E8A-4147-A177-3AD203B41FA5}">
                      <a16:colId xmlns:a16="http://schemas.microsoft.com/office/drawing/2014/main" val="1394599228"/>
                    </a:ext>
                  </a:extLst>
                </a:gridCol>
                <a:gridCol w="885019">
                  <a:extLst>
                    <a:ext uri="{9D8B030D-6E8A-4147-A177-3AD203B41FA5}">
                      <a16:colId xmlns:a16="http://schemas.microsoft.com/office/drawing/2014/main" val="79800603"/>
                    </a:ext>
                  </a:extLst>
                </a:gridCol>
                <a:gridCol w="625317">
                  <a:extLst>
                    <a:ext uri="{9D8B030D-6E8A-4147-A177-3AD203B41FA5}">
                      <a16:colId xmlns:a16="http://schemas.microsoft.com/office/drawing/2014/main" val="2977764990"/>
                    </a:ext>
                  </a:extLst>
                </a:gridCol>
                <a:gridCol w="625317">
                  <a:extLst>
                    <a:ext uri="{9D8B030D-6E8A-4147-A177-3AD203B41FA5}">
                      <a16:colId xmlns:a16="http://schemas.microsoft.com/office/drawing/2014/main" val="3326198916"/>
                    </a:ext>
                  </a:extLst>
                </a:gridCol>
                <a:gridCol w="625317">
                  <a:extLst>
                    <a:ext uri="{9D8B030D-6E8A-4147-A177-3AD203B41FA5}">
                      <a16:colId xmlns:a16="http://schemas.microsoft.com/office/drawing/2014/main" val="591863038"/>
                    </a:ext>
                  </a:extLst>
                </a:gridCol>
                <a:gridCol w="635317">
                  <a:extLst>
                    <a:ext uri="{9D8B030D-6E8A-4147-A177-3AD203B41FA5}">
                      <a16:colId xmlns:a16="http://schemas.microsoft.com/office/drawing/2014/main" val="1534548908"/>
                    </a:ext>
                  </a:extLst>
                </a:gridCol>
              </a:tblGrid>
              <a:tr h="272847">
                <a:tc>
                  <a:txBody>
                    <a:bodyPr/>
                    <a:lstStyle/>
                    <a:p>
                      <a:pPr algn="ctr"/>
                      <a:r>
                        <a:rPr kumimoji="1" lang="ja-JP" altLang="en-US" sz="1050" dirty="0">
                          <a:latin typeface="Meiryo UI" panose="020B0604030504040204" pitchFamily="50" charset="-128"/>
                          <a:ea typeface="Meiryo UI" panose="020B0604030504040204" pitchFamily="50" charset="-128"/>
                        </a:rPr>
                        <a:t>エリア</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区分</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2013</a:t>
                      </a:r>
                      <a:endParaRPr kumimoji="1" lang="en-US" altLang="ja-JP" sz="1050" b="0" dirty="0">
                        <a:latin typeface="Meiryo UI" panose="020B0604030504040204" pitchFamily="50" charset="-128"/>
                        <a:ea typeface="Meiryo UI" panose="020B0604030504040204" pitchFamily="50" charset="-128"/>
                      </a:endParaRPr>
                    </a:p>
                    <a:p>
                      <a:pPr algn="ctr"/>
                      <a:r>
                        <a:rPr kumimoji="1" lang="ja-JP" altLang="en-US" sz="800" b="0" dirty="0">
                          <a:latin typeface="Meiryo UI" panose="020B0604030504040204" pitchFamily="50" charset="-128"/>
                          <a:ea typeface="Meiryo UI" panose="020B0604030504040204" pitchFamily="50" charset="-128"/>
                        </a:rPr>
                        <a:t>（基準）</a:t>
                      </a:r>
                    </a:p>
                  </a:txBody>
                  <a:tcPr/>
                </a:tc>
                <a:tc>
                  <a:txBody>
                    <a:bodyPr/>
                    <a:lstStyle/>
                    <a:p>
                      <a:pPr algn="ctr"/>
                      <a:r>
                        <a:rPr kumimoji="1" lang="en-US" altLang="ja-JP" sz="1050" dirty="0">
                          <a:latin typeface="Meiryo UI" panose="020B0604030504040204" pitchFamily="50" charset="-128"/>
                          <a:ea typeface="Meiryo UI" panose="020B0604030504040204" pitchFamily="50" charset="-128"/>
                        </a:rPr>
                        <a:t>2025</a:t>
                      </a:r>
                      <a:endParaRPr kumimoji="1" lang="en-US" altLang="ja-JP" sz="800" b="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latin typeface="Meiryo UI" panose="020B0604030504040204" pitchFamily="50" charset="-128"/>
                          <a:ea typeface="Meiryo UI" panose="020B0604030504040204" pitchFamily="50" charset="-128"/>
                        </a:rPr>
                        <a:t>（現況）</a:t>
                      </a:r>
                    </a:p>
                  </a:txBody>
                  <a:tcPr/>
                </a:tc>
                <a:tc>
                  <a:txBody>
                    <a:bodyPr/>
                    <a:lstStyle/>
                    <a:p>
                      <a:pPr algn="ctr"/>
                      <a:r>
                        <a:rPr kumimoji="1" lang="en-US" altLang="ja-JP" sz="1050" dirty="0">
                          <a:latin typeface="Meiryo UI" panose="020B0604030504040204" pitchFamily="50" charset="-128"/>
                          <a:ea typeface="Meiryo UI" panose="020B0604030504040204" pitchFamily="50" charset="-128"/>
                        </a:rPr>
                        <a:t>2030</a:t>
                      </a:r>
                    </a:p>
                    <a:p>
                      <a:pPr algn="ctr"/>
                      <a:r>
                        <a:rPr kumimoji="1" lang="ja-JP" altLang="en-US" sz="800" b="0" dirty="0">
                          <a:latin typeface="Meiryo UI" panose="020B0604030504040204" pitchFamily="50" charset="-128"/>
                          <a:ea typeface="Meiryo UI" panose="020B0604030504040204" pitchFamily="50" charset="-128"/>
                        </a:rPr>
                        <a:t>（目標）</a:t>
                      </a:r>
                    </a:p>
                  </a:txBody>
                  <a:tcPr/>
                </a:tc>
                <a:tc>
                  <a:txBody>
                    <a:bodyPr/>
                    <a:lstStyle/>
                    <a:p>
                      <a:pPr algn="ctr"/>
                      <a:r>
                        <a:rPr kumimoji="1" lang="ja-JP" altLang="en-US"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削減目標</a:t>
                      </a:r>
                      <a:endParaRPr kumimoji="1" lang="en-US" altLang="ja-JP"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a:r>
                        <a:rPr kumimoji="1" lang="ja-JP" altLang="en-US"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との差</a:t>
                      </a:r>
                      <a:endParaRPr kumimoji="1" lang="en-US" altLang="ja-JP" sz="105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0" marR="0" marT="0" marB="0" anchor="ctr">
                    <a:solidFill>
                      <a:schemeClr val="tx1"/>
                    </a:solidFill>
                  </a:tcPr>
                </a:tc>
                <a:extLst>
                  <a:ext uri="{0D108BD9-81ED-4DB2-BD59-A6C34878D82A}">
                    <a16:rowId xmlns:a16="http://schemas.microsoft.com/office/drawing/2014/main" val="1210146143"/>
                  </a:ext>
                </a:extLst>
              </a:tr>
              <a:tr h="183754">
                <a:tc rowSpan="4">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ターミナル内</a:t>
                      </a:r>
                    </a:p>
                  </a:txBody>
                  <a:tcPr/>
                </a:tc>
                <a:tc rowSpan="2">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ｺﾝﾃﾅﾀｰﾐﾅﾙ内</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燃料由来</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12</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7</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6</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rPr>
                        <a:t>１</a:t>
                      </a:r>
                    </a:p>
                  </a:txBody>
                  <a:tcPr>
                    <a:solidFill>
                      <a:schemeClr val="tx1">
                        <a:lumMod val="50000"/>
                        <a:lumOff val="50000"/>
                      </a:schemeClr>
                    </a:solidFill>
                  </a:tcPr>
                </a:tc>
                <a:extLst>
                  <a:ext uri="{0D108BD9-81ED-4DB2-BD59-A6C34878D82A}">
                    <a16:rowId xmlns:a16="http://schemas.microsoft.com/office/drawing/2014/main" val="1308079547"/>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電気由来</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196</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134</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106</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28</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2255061363"/>
                  </a:ext>
                </a:extLst>
              </a:tr>
              <a:tr h="300689">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その他</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燃料・電気</a:t>
                      </a:r>
                      <a:endParaRPr kumimoji="1" lang="en-US" altLang="ja-JP" sz="1050" dirty="0">
                        <a:effectLst>
                          <a:glow rad="127000">
                            <a:schemeClr val="bg1"/>
                          </a:glow>
                        </a:effectLst>
                        <a:latin typeface="Meiryo UI" panose="020B0604030504040204" pitchFamily="50" charset="-128"/>
                        <a:ea typeface="Meiryo UI" panose="020B0604030504040204" pitchFamily="50" charset="-128"/>
                      </a:endParaRPr>
                    </a:p>
                    <a:p>
                      <a:pPr algn="ctr"/>
                      <a:r>
                        <a:rPr kumimoji="1" lang="en-US" altLang="ja-JP" sz="800" dirty="0">
                          <a:effectLst>
                            <a:glow rad="127000">
                              <a:schemeClr val="bg1"/>
                            </a:glow>
                          </a:effectLst>
                          <a:latin typeface="Meiryo UI" panose="020B0604030504040204" pitchFamily="50" charset="-128"/>
                          <a:ea typeface="Meiryo UI" panose="020B0604030504040204" pitchFamily="50" charset="-128"/>
                        </a:rPr>
                        <a:t>(</a:t>
                      </a:r>
                      <a:r>
                        <a:rPr kumimoji="1" lang="ja-JP" altLang="en-US" sz="800" dirty="0">
                          <a:effectLst>
                            <a:glow rad="127000">
                              <a:schemeClr val="bg1"/>
                            </a:glow>
                          </a:effectLst>
                          <a:latin typeface="Meiryo UI" panose="020B0604030504040204" pitchFamily="50" charset="-128"/>
                          <a:ea typeface="Meiryo UI" panose="020B0604030504040204" pitchFamily="50" charset="-128"/>
                        </a:rPr>
                        <a:t>うち公共上屋</a:t>
                      </a:r>
                      <a:r>
                        <a:rPr kumimoji="1" lang="en-US" altLang="ja-JP" sz="800" dirty="0">
                          <a:effectLst>
                            <a:glow rad="127000">
                              <a:schemeClr val="bg1"/>
                            </a:glow>
                          </a:effectLst>
                          <a:latin typeface="Meiryo UI" panose="020B0604030504040204" pitchFamily="50" charset="-128"/>
                          <a:ea typeface="Meiryo UI" panose="020B0604030504040204" pitchFamily="50" charset="-128"/>
                        </a:rPr>
                        <a:t>)</a:t>
                      </a:r>
                      <a:endParaRPr kumimoji="1" lang="ja-JP" altLang="en-US" sz="80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41</a:t>
                      </a:r>
                    </a:p>
                    <a:p>
                      <a:pPr algn="r"/>
                      <a:r>
                        <a:rPr kumimoji="1" lang="en-US" altLang="ja-JP" sz="800" dirty="0">
                          <a:effectLst>
                            <a:glow rad="127000">
                              <a:schemeClr val="bg1"/>
                            </a:glow>
                          </a:effectLst>
                          <a:latin typeface="Meiryo UI" panose="020B0604030504040204" pitchFamily="50" charset="-128"/>
                          <a:ea typeface="Meiryo UI" panose="020B0604030504040204" pitchFamily="50" charset="-128"/>
                        </a:rPr>
                        <a:t>(6)</a:t>
                      </a:r>
                      <a:endParaRPr kumimoji="1" lang="ja-JP" altLang="en-US" sz="80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39</a:t>
                      </a:r>
                    </a:p>
                    <a:p>
                      <a:pPr algn="r"/>
                      <a:r>
                        <a:rPr kumimoji="1" lang="en-US" altLang="ja-JP" sz="800" dirty="0">
                          <a:effectLst>
                            <a:glow rad="127000">
                              <a:schemeClr val="bg1"/>
                            </a:glow>
                          </a:effectLst>
                          <a:latin typeface="Meiryo UI" panose="020B0604030504040204" pitchFamily="50" charset="-128"/>
                          <a:ea typeface="Meiryo UI" panose="020B0604030504040204" pitchFamily="50" charset="-128"/>
                        </a:rPr>
                        <a:t>(5)</a:t>
                      </a:r>
                      <a:endParaRPr kumimoji="1" lang="ja-JP" altLang="en-US" sz="80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23</a:t>
                      </a:r>
                      <a:endParaRPr kumimoji="1" lang="en-US" altLang="ja-JP" sz="800" dirty="0">
                        <a:effectLst>
                          <a:glow rad="127000">
                            <a:schemeClr val="bg1"/>
                          </a:glow>
                        </a:effectLst>
                        <a:latin typeface="Meiryo UI" panose="020B0604030504040204" pitchFamily="50" charset="-128"/>
                        <a:ea typeface="Meiryo UI" panose="020B0604030504040204" pitchFamily="50" charset="-128"/>
                      </a:endParaRPr>
                    </a:p>
                    <a:p>
                      <a:pPr algn="r"/>
                      <a:r>
                        <a:rPr kumimoji="1" lang="en-US" altLang="ja-JP" sz="800" dirty="0">
                          <a:effectLst>
                            <a:glow rad="127000">
                              <a:schemeClr val="bg1"/>
                            </a:glow>
                          </a:effectLst>
                          <a:latin typeface="Meiryo UI" panose="020B0604030504040204" pitchFamily="50" charset="-128"/>
                          <a:ea typeface="Meiryo UI" panose="020B0604030504040204" pitchFamily="50" charset="-128"/>
                        </a:rPr>
                        <a:t>(4)</a:t>
                      </a:r>
                      <a:endParaRPr kumimoji="1" lang="ja-JP" altLang="en-US" sz="80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16</a:t>
                      </a:r>
                    </a:p>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3983583253"/>
                  </a:ext>
                </a:extLst>
              </a:tr>
              <a:tr h="183754">
                <a:tc vMerge="1">
                  <a:txBody>
                    <a:bodyPr/>
                    <a:lstStyle/>
                    <a:p>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gridSpan="2">
                  <a:txBody>
                    <a:bodyPr/>
                    <a:lstStyle/>
                    <a:p>
                      <a:pPr algn="r"/>
                      <a:r>
                        <a:rPr kumimoji="1" lang="ja-JP" altLang="en-US" sz="1050" dirty="0">
                          <a:effectLst>
                            <a:glow rad="127000">
                              <a:schemeClr val="bg1"/>
                            </a:glow>
                          </a:effectLst>
                          <a:latin typeface="Meiryo UI" panose="020B0604030504040204" pitchFamily="50" charset="-128"/>
                          <a:ea typeface="Meiryo UI" panose="020B0604030504040204" pitchFamily="50" charset="-128"/>
                        </a:rPr>
                        <a:t>小計</a:t>
                      </a:r>
                    </a:p>
                  </a:txBody>
                  <a:tcPr/>
                </a:tc>
                <a:tc hMerge="1">
                  <a:txBody>
                    <a:bodyPr/>
                    <a:lstStyle/>
                    <a:p>
                      <a:pPr algn="ctr"/>
                      <a:endParaRPr kumimoji="1" lang="ja-JP" altLang="en-US" sz="80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249</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180</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135</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45</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rgbClr val="E7E7E7"/>
                    </a:solidFill>
                  </a:tcPr>
                </a:tc>
                <a:extLst>
                  <a:ext uri="{0D108BD9-81ED-4DB2-BD59-A6C34878D82A}">
                    <a16:rowId xmlns:a16="http://schemas.microsoft.com/office/drawing/2014/main" val="1130594450"/>
                  </a:ext>
                </a:extLst>
              </a:tr>
              <a:tr h="183754">
                <a:tc rowSpan="3">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出入船舶・車両</a:t>
                      </a:r>
                    </a:p>
                  </a:txBody>
                  <a:tcPr/>
                </a:tc>
                <a:tc>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船舶</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燃料由来</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311</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296</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199</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a:solidFill>
                            <a:srgbClr val="FF0000"/>
                          </a:solidFill>
                          <a:effectLst>
                            <a:glow rad="127000">
                              <a:schemeClr val="bg1"/>
                            </a:glow>
                          </a:effectLst>
                          <a:latin typeface="Meiryo UI" panose="020B0604030504040204" pitchFamily="50" charset="-128"/>
                          <a:ea typeface="Meiryo UI" panose="020B0604030504040204" pitchFamily="50" charset="-128"/>
                        </a:rPr>
                        <a:t>97</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825488888"/>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車両</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燃料由来</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320</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275</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143</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132</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3782032589"/>
                  </a:ext>
                </a:extLst>
              </a:tr>
              <a:tr h="183754">
                <a:tc vMerge="1">
                  <a:txBody>
                    <a:bodyPr/>
                    <a:lstStyle/>
                    <a:p>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gridSpan="2">
                  <a: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r>
                        <a:rPr kumimoji="1" lang="ja-JP" altLang="en-US" sz="1050" dirty="0">
                          <a:effectLst>
                            <a:glow rad="127000">
                              <a:schemeClr val="bg1"/>
                            </a:glow>
                          </a:effectLst>
                          <a:latin typeface="Meiryo UI" panose="020B0604030504040204" pitchFamily="50" charset="-128"/>
                          <a:ea typeface="Meiryo UI" panose="020B0604030504040204" pitchFamily="50" charset="-128"/>
                        </a:rPr>
                        <a:t>小計</a:t>
                      </a:r>
                    </a:p>
                  </a:txBody>
                  <a:tcPr/>
                </a:tc>
                <a:tc hMerge="1">
                  <a:txBody>
                    <a:bodyPr/>
                    <a:lstStyle/>
                    <a:p>
                      <a:pPr algn="ct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631</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571</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342</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229</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rgbClr val="CBCBCB"/>
                    </a:solidFill>
                  </a:tcPr>
                </a:tc>
                <a:extLst>
                  <a:ext uri="{0D108BD9-81ED-4DB2-BD59-A6C34878D82A}">
                    <a16:rowId xmlns:a16="http://schemas.microsoft.com/office/drawing/2014/main" val="2937885141"/>
                  </a:ext>
                </a:extLst>
              </a:tr>
              <a:tr h="183754">
                <a:tc rowSpan="6">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ターミナル外</a:t>
                      </a:r>
                    </a:p>
                  </a:txBody>
                  <a:tcPr>
                    <a:lnB w="12700" cap="flat" cmpd="sng" algn="ctr">
                      <a:solidFill>
                        <a:schemeClr val="bg1"/>
                      </a:solidFill>
                      <a:prstDash val="solid"/>
                      <a:round/>
                      <a:headEnd type="none" w="med" len="med"/>
                      <a:tailEnd type="none" w="med" len="med"/>
                    </a:lnB>
                  </a:tcPr>
                </a:tc>
                <a:tc rowSpan="3">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公共</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道路照明</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2</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1</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0</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3662663802"/>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事務所</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37</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23</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20</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3</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1848262309"/>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下水</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60</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50</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32</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18</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917971361"/>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倉庫</a:t>
                      </a:r>
                    </a:p>
                  </a:txBody>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燃料・電気</a:t>
                      </a: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136</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131</a:t>
                      </a:r>
                    </a:p>
                  </a:txBody>
                  <a:tcPr marL="0" marR="0" marT="0" marB="0" anchor="ct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74</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57</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solidFill>
                      <a:schemeClr val="tx1">
                        <a:lumMod val="50000"/>
                        <a:lumOff val="50000"/>
                      </a:schemeClr>
                    </a:solidFill>
                  </a:tcPr>
                </a:tc>
                <a:extLst>
                  <a:ext uri="{0D108BD9-81ED-4DB2-BD59-A6C34878D82A}">
                    <a16:rowId xmlns:a16="http://schemas.microsoft.com/office/drawing/2014/main" val="1603250564"/>
                  </a:ext>
                </a:extLst>
              </a:tr>
              <a:tr h="183754">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r>
                        <a:rPr kumimoji="1" lang="ja-JP" altLang="en-US" sz="1050" dirty="0">
                          <a:effectLst>
                            <a:glow rad="127000">
                              <a:schemeClr val="bg1"/>
                            </a:glow>
                          </a:effectLst>
                          <a:latin typeface="Meiryo UI" panose="020B0604030504040204" pitchFamily="50" charset="-128"/>
                          <a:ea typeface="Meiryo UI" panose="020B0604030504040204" pitchFamily="50" charset="-128"/>
                        </a:rPr>
                        <a:t>工場等</a:t>
                      </a: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燃料・電気</a:t>
                      </a:r>
                      <a:endParaRPr kumimoji="1" lang="en-US" altLang="ja-JP" sz="1050" dirty="0">
                        <a:effectLst>
                          <a:glow rad="127000">
                            <a:schemeClr val="bg1"/>
                          </a:glow>
                        </a:effectLst>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6,873</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5,029</a:t>
                      </a:r>
                    </a:p>
                  </a:txBody>
                  <a:tcPr marL="0" marR="0" marT="0" marB="0" anchor="ctr">
                    <a:lnB w="12700" cap="flat" cmpd="sng" algn="ctr">
                      <a:solidFill>
                        <a:schemeClr val="bg1"/>
                      </a:solidFill>
                      <a:prstDash val="solid"/>
                      <a:round/>
                      <a:headEnd type="none" w="med" len="med"/>
                      <a:tailEnd type="none" w="med" len="med"/>
                    </a:lnB>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3,711</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1,318</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2364907290"/>
                  </a:ext>
                </a:extLst>
              </a:tr>
              <a:tr h="183754">
                <a:tc vMerge="1">
                  <a:txBody>
                    <a:bodyPr/>
                    <a:lstStyle/>
                    <a:p>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gridSpan="2">
                  <a:txBody>
                    <a:bodyPr/>
                    <a:lstStyle/>
                    <a:p>
                      <a:pPr algn="r"/>
                      <a:r>
                        <a:rPr kumimoji="1" lang="ja-JP" altLang="en-US" sz="1050" dirty="0">
                          <a:effectLst>
                            <a:glow rad="127000">
                              <a:schemeClr val="bg1"/>
                            </a:glow>
                          </a:effectLst>
                          <a:latin typeface="Meiryo UI" panose="020B0604030504040204" pitchFamily="50" charset="-128"/>
                          <a:ea typeface="Meiryo UI" panose="020B0604030504040204" pitchFamily="50" charset="-128"/>
                        </a:rPr>
                        <a:t>小計</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7,108</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5,234</a:t>
                      </a:r>
                    </a:p>
                  </a:txBody>
                  <a:tcPr marL="0" marR="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3,838</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1,396</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372388596"/>
                  </a:ext>
                </a:extLst>
              </a:tr>
              <a:tr h="183754">
                <a:tc gridSpan="3">
                  <a:txBody>
                    <a:bodyPr/>
                    <a:lstStyle/>
                    <a:p>
                      <a:pPr algn="ctr"/>
                      <a:r>
                        <a:rPr kumimoji="1" lang="ja-JP" altLang="en-US" sz="1050" dirty="0">
                          <a:effectLst>
                            <a:glow rad="127000">
                              <a:schemeClr val="bg1"/>
                            </a:glow>
                          </a:effectLst>
                          <a:latin typeface="Meiryo UI" panose="020B0604030504040204" pitchFamily="50" charset="-128"/>
                          <a:ea typeface="Meiryo UI" panose="020B0604030504040204" pitchFamily="50" charset="-128"/>
                        </a:rPr>
                        <a:t>合計</a:t>
                      </a:r>
                    </a:p>
                  </a:txBody>
                  <a:tcPr>
                    <a:lnT w="12700" cap="flat" cmpd="sng" algn="ctr">
                      <a:solidFill>
                        <a:schemeClr val="bg1"/>
                      </a:solidFill>
                      <a:prstDash val="solid"/>
                      <a:round/>
                      <a:headEnd type="none" w="med" len="med"/>
                      <a:tailEnd type="none" w="med" len="med"/>
                    </a:lnT>
                  </a:tcPr>
                </a:tc>
                <a:tc hMerge="1">
                  <a:txBody>
                    <a:bodyPr/>
                    <a:lstStyle/>
                    <a:p>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tc>
                <a:tc hMerge="1">
                  <a:txBody>
                    <a:bodyPr/>
                    <a:lstStyle/>
                    <a:p>
                      <a:pPr algn="ctr"/>
                      <a:endParaRPr kumimoji="1" lang="en-US" altLang="ja-JP" sz="1050" dirty="0">
                        <a:effectLst>
                          <a:glow rad="127000">
                            <a:schemeClr val="bg1"/>
                          </a:glow>
                        </a:effectLst>
                        <a:latin typeface="Meiryo UI" panose="020B0604030504040204" pitchFamily="50" charset="-128"/>
                        <a:ea typeface="Meiryo UI" panose="020B0604030504040204" pitchFamily="50" charset="-128"/>
                      </a:endParaRPr>
                    </a:p>
                  </a:txBody>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7,990</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tcPr>
                </a:tc>
                <a:tc>
                  <a:txBody>
                    <a:bodyPr/>
                    <a:lstStyle/>
                    <a:p>
                      <a:pPr algn="r" fontAlgn="ctr"/>
                      <a:r>
                        <a:rPr lang="en-US" altLang="ja-JP" sz="1050" b="0" i="0" u="none" strike="noStrike" dirty="0">
                          <a:solidFill>
                            <a:srgbClr val="000000"/>
                          </a:solidFill>
                          <a:effectLst>
                            <a:glow rad="127000">
                              <a:schemeClr val="bg1"/>
                            </a:glow>
                          </a:effectLst>
                          <a:latin typeface="Meiryo UI" panose="020B0604030504040204" pitchFamily="50" charset="-128"/>
                          <a:ea typeface="Meiryo UI" panose="020B0604030504040204" pitchFamily="50" charset="-128"/>
                        </a:rPr>
                        <a:t>5,985</a:t>
                      </a:r>
                    </a:p>
                  </a:txBody>
                  <a:tcPr marL="0" marR="0" marT="0" marB="0" anchor="ctr">
                    <a:lnT w="12700" cap="flat" cmpd="sng" algn="ctr">
                      <a:solidFill>
                        <a:schemeClr val="bg1"/>
                      </a:solidFill>
                      <a:prstDash val="solid"/>
                      <a:round/>
                      <a:headEnd type="none" w="med" len="med"/>
                      <a:tailEnd type="none" w="med" len="med"/>
                    </a:lnT>
                  </a:tcPr>
                </a:tc>
                <a:tc>
                  <a:txBody>
                    <a:bodyPr/>
                    <a:lstStyle/>
                    <a:p>
                      <a:pPr algn="r"/>
                      <a:r>
                        <a:rPr kumimoji="1" lang="en-US" altLang="ja-JP" sz="1050" dirty="0">
                          <a:effectLst>
                            <a:glow rad="127000">
                              <a:schemeClr val="bg1"/>
                            </a:glow>
                          </a:effectLst>
                          <a:latin typeface="Meiryo UI" panose="020B0604030504040204" pitchFamily="50" charset="-128"/>
                          <a:ea typeface="Meiryo UI" panose="020B0604030504040204" pitchFamily="50" charset="-128"/>
                        </a:rPr>
                        <a:t>4,315</a:t>
                      </a:r>
                      <a:endParaRPr kumimoji="1" lang="ja-JP" altLang="en-US" sz="1050" dirty="0">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050" b="1" dirty="0">
                          <a:solidFill>
                            <a:srgbClr val="FF0000"/>
                          </a:solidFill>
                          <a:effectLst>
                            <a:glow rad="127000">
                              <a:schemeClr val="bg1"/>
                            </a:glow>
                          </a:effectLst>
                          <a:latin typeface="Meiryo UI" panose="020B0604030504040204" pitchFamily="50" charset="-128"/>
                          <a:ea typeface="Meiryo UI" panose="020B0604030504040204" pitchFamily="50" charset="-128"/>
                        </a:rPr>
                        <a:t>1,670</a:t>
                      </a:r>
                      <a:endParaRPr kumimoji="1" lang="ja-JP" altLang="en-US" sz="1050" b="1" dirty="0">
                        <a:solidFill>
                          <a:srgbClr val="FF0000"/>
                        </a:solidFill>
                        <a:effectLst>
                          <a:glow rad="127000">
                            <a:schemeClr val="bg1"/>
                          </a:glow>
                        </a:effectLst>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solidFill>
                      <a:schemeClr val="tx1">
                        <a:lumMod val="50000"/>
                        <a:lumOff val="50000"/>
                      </a:schemeClr>
                    </a:solidFill>
                  </a:tcPr>
                </a:tc>
                <a:extLst>
                  <a:ext uri="{0D108BD9-81ED-4DB2-BD59-A6C34878D82A}">
                    <a16:rowId xmlns:a16="http://schemas.microsoft.com/office/drawing/2014/main" val="1420622327"/>
                  </a:ext>
                </a:extLst>
              </a:tr>
            </a:tbl>
          </a:graphicData>
        </a:graphic>
      </p:graphicFrame>
      <p:sp>
        <p:nvSpPr>
          <p:cNvPr id="176" name="タイトル 7">
            <a:extLst>
              <a:ext uri="{FF2B5EF4-FFF2-40B4-BE49-F238E27FC236}">
                <a16:creationId xmlns:a16="http://schemas.microsoft.com/office/drawing/2014/main" id="{BFF449EF-6865-D735-8185-F295AE51B326}"/>
              </a:ext>
            </a:extLst>
          </p:cNvPr>
          <p:cNvSpPr txBox="1">
            <a:spLocks/>
          </p:cNvSpPr>
          <p:nvPr/>
        </p:nvSpPr>
        <p:spPr>
          <a:xfrm>
            <a:off x="262411" y="832015"/>
            <a:ext cx="4536000" cy="369610"/>
          </a:xfrm>
          <a:prstGeom prst="roundRect">
            <a:avLst/>
          </a:prstGeom>
          <a:solidFill>
            <a:srgbClr val="D4E9E2"/>
          </a:solidFill>
        </p:spPr>
        <p:txBody>
          <a:bodyPr wrap="square" tIns="10800">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342900" indent="-342900" defTabSz="1207013">
              <a:buFont typeface="Wingdings" panose="05000000000000000000" pitchFamily="2" charset="2"/>
              <a:buChar char="n"/>
            </a:pPr>
            <a:r>
              <a:rPr lang="ja-JP" altLang="en-US"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大阪“みなと”の</a:t>
            </a:r>
            <a:r>
              <a:rPr lang="ja-JP" altLang="en-US"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めざす姿</a:t>
            </a:r>
            <a:r>
              <a:rPr lang="ja-JP" altLang="en-US"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a:t>
            </a:r>
            <a:r>
              <a:rPr lang="ja-JP" altLang="en-US"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現況</a:t>
            </a:r>
          </a:p>
        </p:txBody>
      </p:sp>
      <p:sp>
        <p:nvSpPr>
          <p:cNvPr id="22" name="タイトル 7">
            <a:extLst>
              <a:ext uri="{FF2B5EF4-FFF2-40B4-BE49-F238E27FC236}">
                <a16:creationId xmlns:a16="http://schemas.microsoft.com/office/drawing/2014/main" id="{458020ED-67EF-0B94-4ADA-B6C92CD5183F}"/>
              </a:ext>
            </a:extLst>
          </p:cNvPr>
          <p:cNvSpPr txBox="1">
            <a:spLocks/>
          </p:cNvSpPr>
          <p:nvPr/>
        </p:nvSpPr>
        <p:spPr>
          <a:xfrm>
            <a:off x="262411" y="1222488"/>
            <a:ext cx="12388873" cy="612475"/>
          </a:xfrm>
          <a:prstGeom prst="rect">
            <a:avLst/>
          </a:prstGeom>
          <a:ln w="12700">
            <a:solidFill>
              <a:schemeClr val="tx1"/>
            </a:solidFill>
            <a:prstDash val="dash"/>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a:ea typeface="Yu Gothic UI Semibold"/>
              </a:rPr>
              <a:t>【</a:t>
            </a:r>
            <a:r>
              <a:rPr lang="ja-JP" altLang="en-US"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a:ea typeface="Yu Gothic UI Semibold"/>
              </a:rPr>
              <a:t>めざす姿</a:t>
            </a:r>
            <a:r>
              <a:rPr lang="en-US" altLang="ja-JP"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a:ea typeface="Yu Gothic UI Semibold"/>
              </a:rPr>
              <a:t>】</a:t>
            </a:r>
          </a:p>
          <a:p>
            <a:pPr defTabSz="1207013">
              <a:spcAft>
                <a:spcPts val="600"/>
              </a:spcAft>
            </a:pPr>
            <a:r>
              <a:rPr lang="ja-JP" altLang="en-US"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a:ea typeface="Yu Gothic UI Semibold"/>
              </a:rPr>
              <a:t>　大阪“みなと”（大阪港・堺泉北港・阪南港）における</a:t>
            </a:r>
            <a:r>
              <a:rPr lang="en-US" altLang="ja-JP"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2050</a:t>
            </a:r>
            <a:r>
              <a:rPr lang="ja-JP" altLang="en-US"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年カーボンニュートラル（</a:t>
            </a:r>
            <a:r>
              <a:rPr lang="en-US" altLang="ja-JP"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CN</a:t>
            </a:r>
            <a:r>
              <a:rPr lang="ja-JP" altLang="en-US"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a:t>
            </a:r>
            <a:r>
              <a:rPr lang="ja-JP" altLang="en-US"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a:ea typeface="Yu Gothic UI Semibold"/>
              </a:rPr>
              <a:t>を</a:t>
            </a:r>
            <a:r>
              <a:rPr lang="ja-JP" altLang="en-US"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実現</a:t>
            </a:r>
            <a:r>
              <a:rPr lang="ja-JP" altLang="en-US" sz="16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し、荷主・船会社等の利用者から</a:t>
            </a:r>
            <a:r>
              <a:rPr lang="ja-JP" altLang="en-US" sz="16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“選ばれ続ける港”</a:t>
            </a:r>
          </a:p>
        </p:txBody>
      </p:sp>
      <p:sp>
        <p:nvSpPr>
          <p:cNvPr id="24" name="タイトル 7">
            <a:extLst>
              <a:ext uri="{FF2B5EF4-FFF2-40B4-BE49-F238E27FC236}">
                <a16:creationId xmlns:a16="http://schemas.microsoft.com/office/drawing/2014/main" id="{54BD93AF-721C-F3FF-9C83-8E818DB816B8}"/>
              </a:ext>
            </a:extLst>
          </p:cNvPr>
          <p:cNvSpPr txBox="1">
            <a:spLocks/>
          </p:cNvSpPr>
          <p:nvPr/>
        </p:nvSpPr>
        <p:spPr>
          <a:xfrm>
            <a:off x="209555" y="6177881"/>
            <a:ext cx="2486578" cy="313932"/>
          </a:xfrm>
          <a:prstGeom prst="rect">
            <a:avLst/>
          </a:prstGeom>
        </p:spPr>
        <p:txBody>
          <a:bodyPr wrap="non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a:t>
            </a:r>
            <a:r>
              <a:rPr lang="ja-JP" altLang="en-US" sz="1600" b="1"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現況（</a:t>
            </a:r>
            <a:r>
              <a:rPr lang="en-US" altLang="ja-JP" sz="1600" b="1"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2025</a:t>
            </a:r>
            <a:r>
              <a:rPr lang="ja-JP" altLang="en-US" sz="1600" b="1"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年度</a:t>
            </a:r>
            <a:r>
              <a:rPr lang="ja-JP" altLang="en-US" sz="1600" b="1" dirty="0">
                <a:solidFill>
                  <a:srgbClr val="385723"/>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時点）</a:t>
            </a:r>
            <a:r>
              <a:rPr lang="en-US" altLang="ja-JP" sz="16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rPr>
              <a:t>】</a:t>
            </a:r>
            <a:endParaRPr lang="en-US" altLang="ja-JP" sz="1400" dirty="0">
              <a:solidFill>
                <a:srgbClr val="70AD47">
                  <a:lumMod val="50000"/>
                </a:srgbClr>
              </a:solidFill>
              <a:effectLst>
                <a:glow rad="127000">
                  <a:schemeClr val="bg1"/>
                </a:glow>
                <a:outerShdw blurRad="38100" dist="38100" dir="2700000" algn="tl">
                  <a:srgbClr val="000000">
                    <a:alpha val="43137"/>
                  </a:srgbClr>
                </a:outerShdw>
              </a:effectLst>
              <a:latin typeface="Yu Gothic UI Semibold" panose="020B0700000000000000" pitchFamily="50" charset="-128"/>
              <a:ea typeface="Yu Gothic UI Semibold" panose="020B0700000000000000" pitchFamily="50" charset="-128"/>
            </a:endParaRPr>
          </a:p>
        </p:txBody>
      </p:sp>
      <p:sp>
        <p:nvSpPr>
          <p:cNvPr id="17" name="スライド番号プレースホルダー 3">
            <a:extLst>
              <a:ext uri="{FF2B5EF4-FFF2-40B4-BE49-F238E27FC236}">
                <a16:creationId xmlns:a16="http://schemas.microsoft.com/office/drawing/2014/main" id="{1B4BCF42-3EFD-811D-F051-6347E9FD20A2}"/>
              </a:ext>
            </a:extLst>
          </p:cNvPr>
          <p:cNvSpPr>
            <a:spLocks noGrp="1"/>
          </p:cNvSpPr>
          <p:nvPr>
            <p:ph type="sldNum" sz="quarter" idx="12"/>
          </p:nvPr>
        </p:nvSpPr>
        <p:spPr>
          <a:xfrm>
            <a:off x="12478152" y="9316625"/>
            <a:ext cx="442749" cy="276999"/>
          </a:xfrm>
        </p:spPr>
        <p:txBody>
          <a:bodyPr/>
          <a:lstStyle/>
          <a:p>
            <a:fld id="{BF5D0B73-05CA-492A-B367-7C6A2FE86996}" type="slidenum">
              <a:rPr kumimoji="1" lang="ja-JP" altLang="en-US" sz="1200" smtClean="0">
                <a:solidFill>
                  <a:schemeClr val="tx1"/>
                </a:solidFill>
              </a:rPr>
              <a:t>1</a:t>
            </a:fld>
            <a:endParaRPr kumimoji="1" lang="ja-JP" altLang="en-US" sz="1200">
              <a:solidFill>
                <a:schemeClr val="tx1"/>
              </a:solidFill>
            </a:endParaRPr>
          </a:p>
        </p:txBody>
      </p:sp>
      <p:sp>
        <p:nvSpPr>
          <p:cNvPr id="4" name="テキスト ボックス 3">
            <a:extLst>
              <a:ext uri="{FF2B5EF4-FFF2-40B4-BE49-F238E27FC236}">
                <a16:creationId xmlns:a16="http://schemas.microsoft.com/office/drawing/2014/main" id="{2097A413-08EB-109B-976B-EAA8C4FC8D18}"/>
              </a:ext>
            </a:extLst>
          </p:cNvPr>
          <p:cNvSpPr txBox="1"/>
          <p:nvPr/>
        </p:nvSpPr>
        <p:spPr>
          <a:xfrm>
            <a:off x="6874476" y="6186673"/>
            <a:ext cx="2838919" cy="92333"/>
          </a:xfrm>
          <a:prstGeom prst="rect">
            <a:avLst/>
          </a:prstGeom>
          <a:noFill/>
        </p:spPr>
        <p:txBody>
          <a:bodyPr wrap="none" lIns="0" tIns="0" rIns="0" bIns="0" rtlCol="0">
            <a:spAutoFit/>
          </a:bodyPr>
          <a:lstStyle/>
          <a:p>
            <a:r>
              <a:rPr kumimoji="1" lang="en-US" altLang="ja-JP" sz="600" dirty="0">
                <a:latin typeface="ＭＳ Ｐゴシック" panose="020B0600070205080204" pitchFamily="50" charset="-128"/>
                <a:ea typeface="ＭＳ Ｐゴシック" panose="020B0600070205080204" pitchFamily="50" charset="-128"/>
              </a:rPr>
              <a:t>※</a:t>
            </a:r>
            <a:r>
              <a:rPr kumimoji="1" lang="ja-JP" altLang="en-US" sz="600" dirty="0">
                <a:latin typeface="ＭＳ Ｐゴシック" panose="020B0600070205080204" pitchFamily="50" charset="-128"/>
                <a:ea typeface="ＭＳ Ｐゴシック" panose="020B0600070205080204" pitchFamily="50" charset="-128"/>
              </a:rPr>
              <a:t>１：</a:t>
            </a:r>
            <a:r>
              <a:rPr kumimoji="1" lang="en-US" altLang="ja-JP" sz="600" dirty="0">
                <a:latin typeface="ＭＳ Ｐゴシック" panose="020B0600070205080204" pitchFamily="50" charset="-128"/>
                <a:ea typeface="ＭＳ Ｐゴシック" panose="020B0600070205080204" pitchFamily="50" charset="-128"/>
              </a:rPr>
              <a:t>2025</a:t>
            </a:r>
            <a:r>
              <a:rPr kumimoji="1" lang="ja-JP" altLang="en-US" sz="600" dirty="0">
                <a:latin typeface="ＭＳ Ｐゴシック" panose="020B0600070205080204" pitchFamily="50" charset="-128"/>
                <a:ea typeface="ＭＳ Ｐゴシック" panose="020B0600070205080204" pitchFamily="50" charset="-128"/>
              </a:rPr>
              <a:t>年度（現況）については、現在集計・精査中につき、今後変わる場合があります</a:t>
            </a:r>
            <a:endParaRPr kumimoji="1" lang="en-US" altLang="ja-JP" sz="600" dirty="0">
              <a:latin typeface="ＭＳ Ｐゴシック" panose="020B0600070205080204" pitchFamily="50" charset="-128"/>
              <a:ea typeface="ＭＳ Ｐゴシック" panose="020B0600070205080204" pitchFamily="50" charset="-128"/>
            </a:endParaRPr>
          </a:p>
        </p:txBody>
      </p:sp>
      <p:graphicFrame>
        <p:nvGraphicFramePr>
          <p:cNvPr id="16" name="表 15">
            <a:extLst>
              <a:ext uri="{FF2B5EF4-FFF2-40B4-BE49-F238E27FC236}">
                <a16:creationId xmlns:a16="http://schemas.microsoft.com/office/drawing/2014/main" id="{A5688C01-3A99-F85D-84CC-BF9AB2BBB240}"/>
              </a:ext>
            </a:extLst>
          </p:cNvPr>
          <p:cNvGraphicFramePr>
            <a:graphicFrameLocks noGrp="1"/>
          </p:cNvGraphicFramePr>
          <p:nvPr/>
        </p:nvGraphicFramePr>
        <p:xfrm>
          <a:off x="262411" y="6576350"/>
          <a:ext cx="7151844" cy="2824480"/>
        </p:xfrm>
        <a:graphic>
          <a:graphicData uri="http://schemas.openxmlformats.org/drawingml/2006/table">
            <a:tbl>
              <a:tblPr firstRow="1" bandRow="1">
                <a:tableStyleId>{1FECB4D8-DB02-4DC6-A0A2-4F2EBAE1DC90}</a:tableStyleId>
              </a:tblPr>
              <a:tblGrid>
                <a:gridCol w="1828791">
                  <a:extLst>
                    <a:ext uri="{9D8B030D-6E8A-4147-A177-3AD203B41FA5}">
                      <a16:colId xmlns:a16="http://schemas.microsoft.com/office/drawing/2014/main" val="3615581452"/>
                    </a:ext>
                  </a:extLst>
                </a:gridCol>
                <a:gridCol w="5323053">
                  <a:extLst>
                    <a:ext uri="{9D8B030D-6E8A-4147-A177-3AD203B41FA5}">
                      <a16:colId xmlns:a16="http://schemas.microsoft.com/office/drawing/2014/main" val="3806799538"/>
                    </a:ext>
                  </a:extLst>
                </a:gridCol>
              </a:tblGrid>
              <a:tr h="241323">
                <a:tc>
                  <a:txBody>
                    <a:bodyPr/>
                    <a:lstStyle/>
                    <a:p>
                      <a:pPr algn="ctr"/>
                      <a:r>
                        <a:rPr kumimoji="1" lang="ja-JP" altLang="en-US" sz="1400" dirty="0"/>
                        <a:t>対象エリア・区分</a:t>
                      </a:r>
                    </a:p>
                  </a:txBody>
                  <a:tcP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a:r>
                        <a:rPr kumimoji="1" lang="ja-JP" altLang="en-US" sz="1400" dirty="0"/>
                        <a:t>進捗状況</a:t>
                      </a:r>
                    </a:p>
                  </a:txBody>
                  <a:tcP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73442"/>
                  </a:ext>
                </a:extLst>
              </a:tr>
              <a:tr h="370840">
                <a:tc>
                  <a:txBody>
                    <a:bodyPr/>
                    <a:lstStyle/>
                    <a:p>
                      <a:r>
                        <a:rPr kumimoji="1" lang="ja-JP" altLang="en-US" sz="1400" dirty="0">
                          <a:solidFill>
                            <a:schemeClr val="tx1"/>
                          </a:solidFill>
                        </a:rPr>
                        <a:t>ターミナル内</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rPr>
                        <a:t>コンテナターミナル内荷役機械のハイブリッド化など、順調に進捗しているものの、</a:t>
                      </a:r>
                      <a:r>
                        <a:rPr kumimoji="1" lang="ja-JP" altLang="en-US" sz="1300" b="1" u="sng" dirty="0">
                          <a:solidFill>
                            <a:schemeClr val="tx1"/>
                          </a:solidFill>
                          <a:latin typeface="+mj-ea"/>
                          <a:ea typeface="+mj-ea"/>
                        </a:rPr>
                        <a:t>継続的な脱炭素化</a:t>
                      </a:r>
                      <a:r>
                        <a:rPr kumimoji="1" lang="ja-JP" altLang="en-US" sz="1300" dirty="0">
                          <a:solidFill>
                            <a:schemeClr val="tx1"/>
                          </a:solidFill>
                        </a:rPr>
                        <a:t>の取組が必要</a:t>
                      </a:r>
                      <a:endParaRPr kumimoji="1" lang="ja-JP" altLang="en-US" sz="1300" b="0" u="none" dirty="0">
                        <a:solidFill>
                          <a:schemeClr val="tx1"/>
                        </a:solidFill>
                        <a:latin typeface="+mj-ea"/>
                        <a:ea typeface="+mj-ea"/>
                      </a:endParaRPr>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8621190"/>
                  </a:ext>
                </a:extLst>
              </a:tr>
              <a:tr h="370840">
                <a:tc>
                  <a:txBody>
                    <a:bodyPr/>
                    <a:lstStyle/>
                    <a:p>
                      <a:r>
                        <a:rPr kumimoji="1" lang="ja-JP" altLang="en-US" sz="1400" dirty="0">
                          <a:solidFill>
                            <a:schemeClr val="tx1"/>
                          </a:solidFill>
                        </a:rPr>
                        <a:t>船舶・車両</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300" dirty="0">
                          <a:solidFill>
                            <a:schemeClr val="tx1"/>
                          </a:solidFill>
                        </a:rPr>
                        <a:t>新造船が就航し、性能向上により</a:t>
                      </a:r>
                      <a:r>
                        <a:rPr kumimoji="1" lang="en-US" altLang="ja-JP" sz="1300" dirty="0">
                          <a:solidFill>
                            <a:schemeClr val="tx1"/>
                          </a:solidFill>
                        </a:rPr>
                        <a:t>CO2</a:t>
                      </a:r>
                      <a:r>
                        <a:rPr kumimoji="1" lang="ja-JP" altLang="en-US" sz="1300" dirty="0">
                          <a:solidFill>
                            <a:schemeClr val="tx1"/>
                          </a:solidFill>
                        </a:rPr>
                        <a:t>排出量は低下しているものの、そもそもの船舶の大型化により燃料の使用量が増加しており、</a:t>
                      </a:r>
                      <a:r>
                        <a:rPr kumimoji="1" lang="ja-JP" altLang="en-US" sz="1300" b="1" u="sng" kern="1200" dirty="0">
                          <a:solidFill>
                            <a:schemeClr val="tx1"/>
                          </a:solidFill>
                          <a:latin typeface="+mj-ea"/>
                          <a:ea typeface="+mj-ea"/>
                          <a:cs typeface="+mn-cs"/>
                        </a:rPr>
                        <a:t>削減効果としては少量となっている</a:t>
                      </a:r>
                      <a:r>
                        <a:rPr kumimoji="1" lang="ja-JP" altLang="en-US" sz="1300" b="1" u="sng" kern="1200" dirty="0">
                          <a:solidFill>
                            <a:schemeClr val="tx1"/>
                          </a:solidFill>
                          <a:latin typeface="+mj-ea"/>
                          <a:ea typeface="+mn-ea"/>
                          <a:cs typeface="+mn-cs"/>
                        </a:rPr>
                        <a:t>。</a:t>
                      </a:r>
                      <a:r>
                        <a:rPr kumimoji="1" lang="ja-JP" altLang="en-US" sz="1300" u="sng" dirty="0">
                          <a:solidFill>
                            <a:schemeClr val="tx1"/>
                          </a:solidFill>
                          <a:latin typeface="+mj-ea"/>
                          <a:ea typeface="+mj-ea"/>
                        </a:rPr>
                        <a:t>更なる脱炭素化</a:t>
                      </a:r>
                      <a:r>
                        <a:rPr kumimoji="1" lang="ja-JP" altLang="en-US" sz="1300" dirty="0">
                          <a:solidFill>
                            <a:schemeClr val="tx1"/>
                          </a:solidFill>
                        </a:rPr>
                        <a:t>の取組が必要</a:t>
                      </a:r>
                      <a:endParaRPr kumimoji="1" lang="ja-JP" altLang="en-US" sz="1300" u="sng" dirty="0">
                        <a:solidFill>
                          <a:schemeClr val="tx1"/>
                        </a:solidFill>
                        <a:latin typeface="+mj-ea"/>
                        <a:ea typeface="+mj-ea"/>
                      </a:endParaRPr>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2343963"/>
                  </a:ext>
                </a:extLst>
              </a:tr>
              <a:tr h="370840">
                <a:tc rowSpan="3">
                  <a:txBody>
                    <a:bodyPr/>
                    <a:lstStyle/>
                    <a:p>
                      <a:r>
                        <a:rPr kumimoji="1" lang="ja-JP" altLang="en-US" sz="1400" dirty="0">
                          <a:solidFill>
                            <a:schemeClr val="tx1"/>
                          </a:solidFill>
                        </a:rPr>
                        <a:t>ターミナル外</a:t>
                      </a:r>
                    </a:p>
                  </a:txBody>
                  <a:tcPr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r>
                        <a:rPr kumimoji="1" lang="en-US" altLang="ja-JP" sz="1300" dirty="0">
                          <a:solidFill>
                            <a:schemeClr val="tx1"/>
                          </a:solidFill>
                        </a:rPr>
                        <a:t>【</a:t>
                      </a:r>
                      <a:r>
                        <a:rPr kumimoji="1" lang="ja-JP" altLang="en-US" sz="1300" dirty="0">
                          <a:solidFill>
                            <a:schemeClr val="tx1"/>
                          </a:solidFill>
                        </a:rPr>
                        <a:t>公共</a:t>
                      </a:r>
                      <a:r>
                        <a:rPr kumimoji="1" lang="en-US" altLang="ja-JP" sz="1300" dirty="0">
                          <a:solidFill>
                            <a:schemeClr val="tx1"/>
                          </a:solidFill>
                        </a:rPr>
                        <a:t>】</a:t>
                      </a:r>
                      <a:r>
                        <a:rPr kumimoji="1" lang="ja-JP" altLang="en-US" sz="1300" dirty="0">
                          <a:solidFill>
                            <a:schemeClr val="tx1"/>
                          </a:solidFill>
                        </a:rPr>
                        <a:t>道路照明・下水は計画的に進捗</a:t>
                      </a:r>
                      <a:endParaRPr kumimoji="1" lang="en-US" altLang="ja-JP" sz="1300" dirty="0">
                        <a:solidFill>
                          <a:schemeClr val="tx1"/>
                        </a:solidFill>
                      </a:endParaRPr>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7338461"/>
                  </a:ext>
                </a:extLst>
              </a:tr>
              <a:tr h="259080">
                <a:tc vMerge="1">
                  <a:txBody>
                    <a:bodyPr/>
                    <a:lstStyle/>
                    <a:p>
                      <a:endParaRPr/>
                    </a:p>
                  </a:txBody>
                  <a:tcPr anchor="ctr"/>
                </a:tc>
                <a:tc>
                  <a:txBody>
                    <a:bodyPr/>
                    <a:lstStyle/>
                    <a:p>
                      <a:r>
                        <a:rPr kumimoji="1" lang="en-US" altLang="ja-JP" sz="1300" dirty="0">
                          <a:solidFill>
                            <a:schemeClr val="tx1"/>
                          </a:solidFill>
                        </a:rPr>
                        <a:t>【</a:t>
                      </a:r>
                      <a:r>
                        <a:rPr kumimoji="1" lang="ja-JP" altLang="en-US" sz="1300" dirty="0">
                          <a:solidFill>
                            <a:schemeClr val="tx1"/>
                          </a:solidFill>
                        </a:rPr>
                        <a:t>倉庫</a:t>
                      </a:r>
                      <a:r>
                        <a:rPr kumimoji="1" lang="en-US" altLang="ja-JP" sz="1300" dirty="0">
                          <a:solidFill>
                            <a:schemeClr val="tx1"/>
                          </a:solidFill>
                        </a:rPr>
                        <a:t>】</a:t>
                      </a:r>
                      <a:r>
                        <a:rPr kumimoji="1" lang="ja-JP" altLang="en-US" sz="1300" dirty="0">
                          <a:solidFill>
                            <a:schemeClr val="tx1"/>
                          </a:solidFill>
                        </a:rPr>
                        <a:t>施設の老朽化が進む一方で、建て替えは困難な状況（用地確保・コスト等の課題）、</a:t>
                      </a:r>
                      <a:r>
                        <a:rPr kumimoji="1" lang="ja-JP" altLang="en-US" sz="1300" b="1" u="sng" dirty="0">
                          <a:solidFill>
                            <a:schemeClr val="tx1"/>
                          </a:solidFill>
                          <a:latin typeface="+mj-ea"/>
                          <a:ea typeface="+mj-ea"/>
                        </a:rPr>
                        <a:t>脱炭素化の早期進捗が望めない</a:t>
                      </a:r>
                      <a:endParaRPr kumimoji="1" lang="ja-JP" altLang="en-US" sz="1300" b="1" dirty="0">
                        <a:solidFill>
                          <a:schemeClr val="tx1"/>
                        </a:solidFill>
                      </a:endParaRPr>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6147305"/>
                  </a:ext>
                </a:extLst>
              </a:tr>
              <a:tr h="259080">
                <a:tc vMerge="1">
                  <a:txBody>
                    <a:bodyPr/>
                    <a:lstStyle/>
                    <a:p>
                      <a:endParaRPr kumimoji="1" lang="ja-JP" altLang="en-US" sz="1400" dirty="0"/>
                    </a:p>
                  </a:txBody>
                  <a:tcPr anchor="ctr"/>
                </a:tc>
                <a:tc>
                  <a:txBody>
                    <a:bodyPr/>
                    <a:lstStyle/>
                    <a:p>
                      <a:r>
                        <a:rPr kumimoji="1" lang="en-US" altLang="ja-JP" sz="1300" dirty="0">
                          <a:solidFill>
                            <a:schemeClr val="tx1"/>
                          </a:solidFill>
                        </a:rPr>
                        <a:t>【</a:t>
                      </a:r>
                      <a:r>
                        <a:rPr kumimoji="1" lang="ja-JP" altLang="en-US" sz="1300" dirty="0">
                          <a:solidFill>
                            <a:schemeClr val="tx1"/>
                          </a:solidFill>
                        </a:rPr>
                        <a:t>工場等</a:t>
                      </a:r>
                      <a:r>
                        <a:rPr kumimoji="1" lang="en-US" altLang="ja-JP" sz="1300" dirty="0">
                          <a:solidFill>
                            <a:schemeClr val="tx1"/>
                          </a:solidFill>
                        </a:rPr>
                        <a:t>】</a:t>
                      </a:r>
                      <a:r>
                        <a:rPr kumimoji="1" lang="ja-JP" altLang="en-US" sz="1300" dirty="0">
                          <a:solidFill>
                            <a:schemeClr val="tx1"/>
                          </a:solidFill>
                        </a:rPr>
                        <a:t>工場移転（機能集約）や発電事業者等の取組（再エネ等による発電）による削減が主で、</a:t>
                      </a:r>
                      <a:r>
                        <a:rPr kumimoji="1" lang="ja-JP" altLang="en-US" sz="1300" b="1" u="sng" dirty="0">
                          <a:solidFill>
                            <a:schemeClr val="tx1"/>
                          </a:solidFill>
                          <a:latin typeface="+mj-ea"/>
                          <a:ea typeface="+mj-ea"/>
                        </a:rPr>
                        <a:t>更なる脱炭素化</a:t>
                      </a:r>
                      <a:r>
                        <a:rPr kumimoji="1" lang="ja-JP" altLang="en-US" sz="1300" dirty="0">
                          <a:solidFill>
                            <a:schemeClr val="tx1"/>
                          </a:solidFill>
                        </a:rPr>
                        <a:t>の取組が必要</a:t>
                      </a:r>
                      <a:endParaRPr kumimoji="1" lang="ja-JP" altLang="en-US" sz="900" u="sng" dirty="0">
                        <a:solidFill>
                          <a:schemeClr val="tx1"/>
                        </a:solidFill>
                        <a:latin typeface="+mj-ea"/>
                        <a:ea typeface="+mj-ea"/>
                      </a:endParaRPr>
                    </a:p>
                  </a:txBody>
                  <a:tcP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44592357"/>
                  </a:ext>
                </a:extLst>
              </a:tr>
            </a:tbl>
          </a:graphicData>
        </a:graphic>
      </p:graphicFrame>
      <p:sp>
        <p:nvSpPr>
          <p:cNvPr id="12" name="テキスト ボックス 11">
            <a:extLst>
              <a:ext uri="{FF2B5EF4-FFF2-40B4-BE49-F238E27FC236}">
                <a16:creationId xmlns:a16="http://schemas.microsoft.com/office/drawing/2014/main" id="{E47D1129-EA98-BE4C-3E11-C4FFB885D8D5}"/>
              </a:ext>
            </a:extLst>
          </p:cNvPr>
          <p:cNvSpPr txBox="1"/>
          <p:nvPr/>
        </p:nvSpPr>
        <p:spPr>
          <a:xfrm>
            <a:off x="6875610" y="6281992"/>
            <a:ext cx="5571714" cy="92333"/>
          </a:xfrm>
          <a:prstGeom prst="rect">
            <a:avLst/>
          </a:prstGeom>
          <a:noFill/>
        </p:spPr>
        <p:txBody>
          <a:bodyPr wrap="square" lIns="0" tIns="0" rIns="0" bIns="0" rtlCol="0">
            <a:spAutoFit/>
          </a:bodyPr>
          <a:lstStyle/>
          <a:p>
            <a:r>
              <a:rPr kumimoji="1" lang="en-US" altLang="ja-JP" sz="600" dirty="0">
                <a:latin typeface="ＭＳ Ｐゴシック" panose="020B0600070205080204" pitchFamily="50" charset="-128"/>
                <a:ea typeface="ＭＳ Ｐゴシック" panose="020B0600070205080204" pitchFamily="50" charset="-128"/>
              </a:rPr>
              <a:t>※</a:t>
            </a:r>
            <a:r>
              <a:rPr kumimoji="1" lang="ja-JP" altLang="en-US" sz="600" dirty="0">
                <a:latin typeface="ＭＳ Ｐゴシック" panose="020B0600070205080204" pitchFamily="50" charset="-128"/>
                <a:ea typeface="ＭＳ Ｐゴシック" panose="020B0600070205080204" pitchFamily="50" charset="-128"/>
              </a:rPr>
              <a:t>２：ターミナル外における排出事業者を対象に環境省の</a:t>
            </a:r>
            <a:r>
              <a:rPr kumimoji="1" lang="en-US" altLang="ja-JP" sz="600" dirty="0">
                <a:latin typeface="ＭＳ Ｐゴシック" panose="020B0600070205080204" pitchFamily="50" charset="-128"/>
                <a:ea typeface="ＭＳ Ｐゴシック" panose="020B0600070205080204" pitchFamily="50" charset="-128"/>
              </a:rPr>
              <a:t>SHK</a:t>
            </a:r>
            <a:r>
              <a:rPr kumimoji="1" lang="ja-JP" altLang="en-US" sz="600" dirty="0">
                <a:latin typeface="ＭＳ Ｐゴシック" panose="020B0600070205080204" pitchFamily="50" charset="-128"/>
                <a:ea typeface="ＭＳ Ｐゴシック" panose="020B0600070205080204" pitchFamily="50" charset="-128"/>
              </a:rPr>
              <a:t>制度の公表値（最新）を削減量として考慮した場合の排出量</a:t>
            </a:r>
            <a:endParaRPr kumimoji="1" lang="en-US" altLang="ja-JP" sz="600" dirty="0">
              <a:latin typeface="ＭＳ Ｐゴシック" panose="020B0600070205080204" pitchFamily="50" charset="-128"/>
              <a:ea typeface="ＭＳ Ｐゴシック" panose="020B0600070205080204" pitchFamily="50" charset="-128"/>
            </a:endParaRPr>
          </a:p>
        </p:txBody>
      </p:sp>
      <p:sp>
        <p:nvSpPr>
          <p:cNvPr id="23" name="テキスト ボックス 22">
            <a:extLst>
              <a:ext uri="{FF2B5EF4-FFF2-40B4-BE49-F238E27FC236}">
                <a16:creationId xmlns:a16="http://schemas.microsoft.com/office/drawing/2014/main" id="{6BA297FD-1EA2-D923-D083-8E48A6C47664}"/>
              </a:ext>
            </a:extLst>
          </p:cNvPr>
          <p:cNvSpPr txBox="1"/>
          <p:nvPr/>
        </p:nvSpPr>
        <p:spPr>
          <a:xfrm>
            <a:off x="11722775" y="1965085"/>
            <a:ext cx="989861" cy="461665"/>
          </a:xfrm>
          <a:prstGeom prst="rect">
            <a:avLst/>
          </a:prstGeom>
          <a:noFill/>
        </p:spPr>
        <p:txBody>
          <a:bodyPr wrap="square" rtlCol="0">
            <a:spAutoFit/>
          </a:bodyPr>
          <a:lstStyle/>
          <a:p>
            <a:pPr algn="ctr"/>
            <a:r>
              <a:rPr kumimoji="1" lang="ja-JP" altLang="en-US" sz="1200" dirty="0">
                <a:solidFill>
                  <a:prstClr val="black"/>
                </a:solidFill>
                <a:latin typeface="Meiryo UI" panose="020B0604030504040204" pitchFamily="50" charset="-128"/>
                <a:ea typeface="Meiryo UI" panose="020B0604030504040204" pitchFamily="50" charset="-128"/>
              </a:rPr>
              <a:t>港湾行政</a:t>
            </a:r>
            <a:endParaRPr kumimoji="1" lang="en-US" altLang="ja-JP" sz="1200" dirty="0">
              <a:solidFill>
                <a:prstClr val="black"/>
              </a:solidFill>
              <a:latin typeface="Meiryo UI" panose="020B0604030504040204" pitchFamily="50" charset="-128"/>
              <a:ea typeface="Meiryo UI" panose="020B0604030504040204" pitchFamily="50" charset="-128"/>
            </a:endParaRPr>
          </a:p>
          <a:p>
            <a:pPr algn="ctr"/>
            <a:r>
              <a:rPr kumimoji="1" lang="ja-JP" altLang="en-US" sz="1200" dirty="0">
                <a:solidFill>
                  <a:prstClr val="black"/>
                </a:solidFill>
                <a:latin typeface="Meiryo UI" panose="020B0604030504040204" pitchFamily="50" charset="-128"/>
                <a:ea typeface="Meiryo UI" panose="020B0604030504040204" pitchFamily="50" charset="-128"/>
              </a:rPr>
              <a:t>関係性</a:t>
            </a:r>
          </a:p>
        </p:txBody>
      </p:sp>
      <p:sp>
        <p:nvSpPr>
          <p:cNvPr id="25" name="正方形/長方形 24">
            <a:extLst>
              <a:ext uri="{FF2B5EF4-FFF2-40B4-BE49-F238E27FC236}">
                <a16:creationId xmlns:a16="http://schemas.microsoft.com/office/drawing/2014/main" id="{5D7BD728-00A6-9D78-B64A-9FD805149993}"/>
              </a:ext>
            </a:extLst>
          </p:cNvPr>
          <p:cNvSpPr/>
          <p:nvPr/>
        </p:nvSpPr>
        <p:spPr>
          <a:xfrm>
            <a:off x="11735481" y="2491748"/>
            <a:ext cx="971674" cy="216000"/>
          </a:xfrm>
          <a:prstGeom prst="rect">
            <a:avLst/>
          </a:prstGeom>
          <a:solidFill>
            <a:srgbClr val="FF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kern="0" dirty="0">
                <a:solidFill>
                  <a:prstClr val="white"/>
                </a:solidFill>
                <a:latin typeface="Meiryo UI" panose="020B0604030504040204" pitchFamily="50" charset="-128"/>
                <a:ea typeface="Meiryo UI" panose="020B0604030504040204" pitchFamily="50" charset="-128"/>
              </a:rPr>
              <a:t>極めて高い</a:t>
            </a:r>
            <a:endParaRPr kumimoji="1" lang="ja-JP" altLang="en-US" sz="10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CAFD8019-D69C-6514-BC42-B1A55AF6D28E}"/>
              </a:ext>
            </a:extLst>
          </p:cNvPr>
          <p:cNvSpPr/>
          <p:nvPr/>
        </p:nvSpPr>
        <p:spPr>
          <a:xfrm>
            <a:off x="11735481" y="3061412"/>
            <a:ext cx="720000" cy="216000"/>
          </a:xfrm>
          <a:prstGeom prst="rect">
            <a:avLst/>
          </a:prstGeom>
          <a:solidFill>
            <a:srgbClr val="FF7979"/>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white"/>
                </a:solidFill>
                <a:latin typeface="Meiryo UI" panose="020B0604030504040204" pitchFamily="50" charset="-128"/>
                <a:ea typeface="Meiryo UI" panose="020B0604030504040204" pitchFamily="50" charset="-128"/>
              </a:rPr>
              <a:t>部分的に高い</a:t>
            </a:r>
            <a:endParaRPr kumimoji="1" lang="ja-JP" altLang="en-US" sz="9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19E6EA4B-23EA-0C0E-2483-DD40D528C6AD}"/>
              </a:ext>
            </a:extLst>
          </p:cNvPr>
          <p:cNvSpPr/>
          <p:nvPr/>
        </p:nvSpPr>
        <p:spPr>
          <a:xfrm>
            <a:off x="11731868" y="3650445"/>
            <a:ext cx="840210" cy="216000"/>
          </a:xfrm>
          <a:prstGeom prst="rect">
            <a:avLst/>
          </a:prstGeom>
          <a:solidFill>
            <a:srgbClr val="FF535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高い</a:t>
            </a:r>
          </a:p>
        </p:txBody>
      </p:sp>
      <p:sp>
        <p:nvSpPr>
          <p:cNvPr id="32" name="正方形/長方形 31">
            <a:extLst>
              <a:ext uri="{FF2B5EF4-FFF2-40B4-BE49-F238E27FC236}">
                <a16:creationId xmlns:a16="http://schemas.microsoft.com/office/drawing/2014/main" id="{5FE486A9-F886-A2D2-33E5-87FEA544C159}"/>
              </a:ext>
            </a:extLst>
          </p:cNvPr>
          <p:cNvSpPr/>
          <p:nvPr/>
        </p:nvSpPr>
        <p:spPr>
          <a:xfrm>
            <a:off x="11727324" y="5427014"/>
            <a:ext cx="360000" cy="216000"/>
          </a:xfrm>
          <a:prstGeom prst="rect">
            <a:avLst/>
          </a:prstGeom>
          <a:solidFill>
            <a:srgbClr val="FFC5C5"/>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kern="0" dirty="0">
                <a:solidFill>
                  <a:prstClr val="white"/>
                </a:solidFill>
                <a:effectLst>
                  <a:glow rad="88900">
                    <a:srgbClr val="FF0000">
                      <a:alpha val="60000"/>
                    </a:srgbClr>
                  </a:glow>
                </a:effectLst>
                <a:latin typeface="Meiryo UI" panose="020B0604030504040204" pitchFamily="50" charset="-128"/>
                <a:ea typeface="Meiryo UI" panose="020B0604030504040204" pitchFamily="50" charset="-128"/>
              </a:rPr>
              <a:t>低い</a:t>
            </a:r>
            <a:endParaRPr kumimoji="1" lang="ja-JP" altLang="en-US" sz="1000" b="0" i="0" u="none" strike="noStrike" kern="0" cap="none" spc="0" normalizeH="0" baseline="0" noProof="0" dirty="0">
              <a:ln>
                <a:noFill/>
              </a:ln>
              <a:solidFill>
                <a:prstClr val="white"/>
              </a:solidFill>
              <a:effectLst>
                <a:glow rad="88900">
                  <a:srgbClr val="FF0000">
                    <a:alpha val="60000"/>
                  </a:srgbClr>
                </a:glow>
              </a:effectLst>
              <a:uLnTx/>
              <a:uFillTx/>
              <a:latin typeface="Meiryo UI" panose="020B0604030504040204" pitchFamily="50" charset="-128"/>
              <a:ea typeface="Meiryo UI" panose="020B0604030504040204" pitchFamily="50" charset="-128"/>
            </a:endParaRPr>
          </a:p>
        </p:txBody>
      </p:sp>
      <p:sp>
        <p:nvSpPr>
          <p:cNvPr id="3" name="タイトル 7">
            <a:extLst>
              <a:ext uri="{FF2B5EF4-FFF2-40B4-BE49-F238E27FC236}">
                <a16:creationId xmlns:a16="http://schemas.microsoft.com/office/drawing/2014/main" id="{3D49F8F7-BE39-8552-2197-EC493B643A04}"/>
              </a:ext>
            </a:extLst>
          </p:cNvPr>
          <p:cNvSpPr txBox="1">
            <a:spLocks/>
          </p:cNvSpPr>
          <p:nvPr/>
        </p:nvSpPr>
        <p:spPr>
          <a:xfrm>
            <a:off x="8495818" y="6828802"/>
            <a:ext cx="3080485" cy="468000"/>
          </a:xfrm>
          <a:prstGeom prst="rect">
            <a:avLst/>
          </a:prstGeom>
          <a:solidFill>
            <a:schemeClr val="bg1">
              <a:alpha val="60000"/>
            </a:schemeClr>
          </a:solidFill>
          <a:ln w="19050" cmpd="sng">
            <a:solidFill>
              <a:schemeClr val="bg1">
                <a:lumMod val="65000"/>
              </a:schemeClr>
            </a:solidFill>
          </a:ln>
        </p:spPr>
        <p:txBody>
          <a:bodyPr wrap="none" anchor="ctr">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algn="ctr" defTabSz="1207013">
              <a:spcAft>
                <a:spcPts val="600"/>
              </a:spcAft>
            </a:pPr>
            <a:r>
              <a:rPr lang="ja-JP" altLang="en-US" sz="1400" b="1" dirty="0">
                <a:solidFill>
                  <a:schemeClr val="tx1"/>
                </a:solidFill>
                <a:effectLst>
                  <a:glow rad="127000">
                    <a:schemeClr val="bg1"/>
                  </a:glow>
                </a:effectLst>
                <a:latin typeface="+mn-ea"/>
                <a:ea typeface="+mn-ea"/>
              </a:rPr>
              <a:t>大阪“みなと”の</a:t>
            </a:r>
            <a:r>
              <a:rPr lang="ja-JP" altLang="en-US" sz="1400" b="1" u="sng" dirty="0">
                <a:solidFill>
                  <a:srgbClr val="FF0000"/>
                </a:solidFill>
                <a:effectLst>
                  <a:glow rad="127000">
                    <a:schemeClr val="bg1"/>
                  </a:glow>
                  <a:outerShdw blurRad="38100" dist="38100" dir="2700000" algn="tl">
                    <a:srgbClr val="000000">
                      <a:alpha val="43137"/>
                    </a:srgbClr>
                  </a:outerShdw>
                </a:effectLst>
                <a:latin typeface="+mn-ea"/>
                <a:ea typeface="+mn-ea"/>
              </a:rPr>
              <a:t>「めざす姿・現況」</a:t>
            </a:r>
            <a:endParaRPr lang="en-US" altLang="ja-JP" sz="1400" b="1" u="sng" dirty="0">
              <a:solidFill>
                <a:srgbClr val="FF0000"/>
              </a:solidFill>
              <a:effectLst>
                <a:glow rad="127000">
                  <a:schemeClr val="bg1"/>
                </a:glow>
                <a:outerShdw blurRad="38100" dist="38100" dir="2700000" algn="tl">
                  <a:srgbClr val="000000">
                    <a:alpha val="43137"/>
                  </a:srgbClr>
                </a:outerShdw>
              </a:effectLst>
              <a:latin typeface="+mn-ea"/>
              <a:ea typeface="+mn-ea"/>
            </a:endParaRPr>
          </a:p>
        </p:txBody>
      </p:sp>
      <p:sp>
        <p:nvSpPr>
          <p:cNvPr id="6" name="二等辺三角形 5">
            <a:extLst>
              <a:ext uri="{FF2B5EF4-FFF2-40B4-BE49-F238E27FC236}">
                <a16:creationId xmlns:a16="http://schemas.microsoft.com/office/drawing/2014/main" id="{9DB95072-CE1B-AC22-A0E5-9F9B196A715D}"/>
              </a:ext>
            </a:extLst>
          </p:cNvPr>
          <p:cNvSpPr/>
          <p:nvPr/>
        </p:nvSpPr>
        <p:spPr>
          <a:xfrm rot="10800000">
            <a:off x="9781872" y="8410113"/>
            <a:ext cx="801744" cy="153198"/>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タイトル 7">
            <a:extLst>
              <a:ext uri="{FF2B5EF4-FFF2-40B4-BE49-F238E27FC236}">
                <a16:creationId xmlns:a16="http://schemas.microsoft.com/office/drawing/2014/main" id="{C714AD5C-F9C9-9266-249A-A940F256BDD9}"/>
              </a:ext>
            </a:extLst>
          </p:cNvPr>
          <p:cNvSpPr txBox="1">
            <a:spLocks/>
          </p:cNvSpPr>
          <p:nvPr/>
        </p:nvSpPr>
        <p:spPr>
          <a:xfrm>
            <a:off x="8495818" y="7745715"/>
            <a:ext cx="3080485" cy="468000"/>
          </a:xfrm>
          <a:prstGeom prst="rect">
            <a:avLst/>
          </a:prstGeom>
          <a:solidFill>
            <a:schemeClr val="bg1">
              <a:alpha val="60000"/>
            </a:schemeClr>
          </a:solidFill>
          <a:ln w="19050" cmpd="sng">
            <a:solidFill>
              <a:schemeClr val="bg1">
                <a:lumMod val="65000"/>
              </a:schemeClr>
            </a:solidFill>
          </a:ln>
        </p:spPr>
        <p:txBody>
          <a:bodyPr wrap="none" anchor="ctr">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algn="ctr" defTabSz="1207013">
              <a:spcAft>
                <a:spcPts val="600"/>
              </a:spcAft>
            </a:pPr>
            <a:r>
              <a:rPr lang="ja-JP" altLang="en-US" sz="1400" b="1" dirty="0">
                <a:solidFill>
                  <a:schemeClr val="tx1"/>
                </a:solidFill>
                <a:effectLst>
                  <a:glow rad="127000">
                    <a:schemeClr val="bg1"/>
                  </a:glow>
                </a:effectLst>
                <a:latin typeface="+mn-ea"/>
                <a:ea typeface="+mn-ea"/>
              </a:rPr>
              <a:t>大阪“みなと”の</a:t>
            </a:r>
            <a:r>
              <a:rPr lang="ja-JP" altLang="en-US" sz="1400" b="1" u="sng" dirty="0">
                <a:solidFill>
                  <a:srgbClr val="FF0000"/>
                </a:solidFill>
                <a:effectLst>
                  <a:glow rad="127000">
                    <a:schemeClr val="bg1"/>
                  </a:glow>
                  <a:outerShdw blurRad="38100" dist="38100" dir="2700000" algn="tl">
                    <a:srgbClr val="000000">
                      <a:alpha val="43137"/>
                    </a:srgbClr>
                  </a:outerShdw>
                </a:effectLst>
                <a:latin typeface="+mn-ea"/>
                <a:ea typeface="+mn-ea"/>
              </a:rPr>
              <a:t>「関係者の声」</a:t>
            </a:r>
            <a:endParaRPr lang="en-US" altLang="ja-JP" sz="1400" b="1" u="sng" dirty="0">
              <a:solidFill>
                <a:srgbClr val="FF0000"/>
              </a:solidFill>
              <a:effectLst>
                <a:glow rad="127000">
                  <a:schemeClr val="bg1"/>
                </a:glow>
                <a:outerShdw blurRad="38100" dist="38100" dir="2700000" algn="tl">
                  <a:srgbClr val="000000">
                    <a:alpha val="43137"/>
                  </a:srgbClr>
                </a:outerShdw>
              </a:effectLst>
              <a:latin typeface="+mn-ea"/>
              <a:ea typeface="+mn-ea"/>
            </a:endParaRPr>
          </a:p>
        </p:txBody>
      </p:sp>
      <p:sp>
        <p:nvSpPr>
          <p:cNvPr id="9" name="タイトル 7">
            <a:extLst>
              <a:ext uri="{FF2B5EF4-FFF2-40B4-BE49-F238E27FC236}">
                <a16:creationId xmlns:a16="http://schemas.microsoft.com/office/drawing/2014/main" id="{5231C8A6-0D6D-7556-BE8A-752B3B24C127}"/>
              </a:ext>
            </a:extLst>
          </p:cNvPr>
          <p:cNvSpPr txBox="1">
            <a:spLocks/>
          </p:cNvSpPr>
          <p:nvPr/>
        </p:nvSpPr>
        <p:spPr>
          <a:xfrm>
            <a:off x="7736810" y="8766710"/>
            <a:ext cx="4799664" cy="468000"/>
          </a:xfrm>
          <a:prstGeom prst="rect">
            <a:avLst/>
          </a:prstGeom>
          <a:solidFill>
            <a:schemeClr val="accent6">
              <a:lumMod val="20000"/>
              <a:lumOff val="80000"/>
              <a:alpha val="60000"/>
            </a:schemeClr>
          </a:solidFill>
          <a:ln w="41275" cmpd="dbl">
            <a:solidFill>
              <a:srgbClr val="70AD47"/>
            </a:solidFill>
          </a:ln>
        </p:spPr>
        <p:txBody>
          <a:bodyPr wrap="none" anchor="ctr">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algn="ctr" defTabSz="1207013">
              <a:spcAft>
                <a:spcPts val="600"/>
              </a:spcAft>
            </a:pPr>
            <a:r>
              <a:rPr lang="ja-JP" altLang="en-US" sz="1600" b="1" dirty="0">
                <a:solidFill>
                  <a:srgbClr val="385723"/>
                </a:solidFill>
                <a:effectLst>
                  <a:glow rad="127000">
                    <a:schemeClr val="bg1"/>
                  </a:glow>
                </a:effectLst>
                <a:latin typeface="+mj-ea"/>
              </a:rPr>
              <a:t>課題を分析し、脱炭素化に向けた</a:t>
            </a:r>
            <a:r>
              <a:rPr lang="ja-JP" altLang="en-US" sz="1600" b="1" u="sng" dirty="0">
                <a:solidFill>
                  <a:srgbClr val="FF0000"/>
                </a:solidFill>
                <a:effectLst>
                  <a:glow rad="127000">
                    <a:schemeClr val="bg1"/>
                  </a:glow>
                </a:effectLst>
                <a:latin typeface="+mj-ea"/>
              </a:rPr>
              <a:t>戦略（案）</a:t>
            </a:r>
            <a:r>
              <a:rPr lang="ja-JP" altLang="en-US" sz="1600" b="1" dirty="0">
                <a:solidFill>
                  <a:srgbClr val="385723"/>
                </a:solidFill>
                <a:effectLst>
                  <a:glow rad="127000">
                    <a:schemeClr val="bg1"/>
                  </a:glow>
                </a:effectLst>
                <a:latin typeface="+mj-ea"/>
              </a:rPr>
              <a:t>を策定</a:t>
            </a:r>
            <a:endParaRPr lang="en-US" altLang="ja-JP" sz="1600" b="1" dirty="0">
              <a:solidFill>
                <a:srgbClr val="385723"/>
              </a:solidFill>
              <a:effectLst>
                <a:glow rad="127000">
                  <a:schemeClr val="bg1"/>
                </a:glow>
              </a:effectLst>
              <a:latin typeface="+mj-ea"/>
            </a:endParaRPr>
          </a:p>
        </p:txBody>
      </p:sp>
      <p:sp>
        <p:nvSpPr>
          <p:cNvPr id="14" name="タイトル 7">
            <a:extLst>
              <a:ext uri="{FF2B5EF4-FFF2-40B4-BE49-F238E27FC236}">
                <a16:creationId xmlns:a16="http://schemas.microsoft.com/office/drawing/2014/main" id="{92E90BA1-E41A-ECE7-F2B8-D484CFF8849C}"/>
              </a:ext>
            </a:extLst>
          </p:cNvPr>
          <p:cNvSpPr txBox="1">
            <a:spLocks/>
          </p:cNvSpPr>
          <p:nvPr/>
        </p:nvSpPr>
        <p:spPr>
          <a:xfrm>
            <a:off x="9713395" y="7319551"/>
            <a:ext cx="938696" cy="468000"/>
          </a:xfrm>
          <a:prstGeom prst="rect">
            <a:avLst/>
          </a:prstGeom>
          <a:noFill/>
          <a:ln w="19050" cmpd="sng">
            <a:noFill/>
          </a:ln>
        </p:spPr>
        <p:txBody>
          <a:bodyPr wrap="none" anchor="ctr">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algn="ctr" defTabSz="1207013">
              <a:spcAft>
                <a:spcPts val="600"/>
              </a:spcAft>
            </a:pPr>
            <a:r>
              <a:rPr lang="en-US" altLang="ja-JP" sz="2400" dirty="0">
                <a:solidFill>
                  <a:schemeClr val="tx1"/>
                </a:solidFill>
                <a:effectLst>
                  <a:glow rad="127000">
                    <a:schemeClr val="bg1"/>
                  </a:glow>
                </a:effectLst>
                <a:latin typeface="+mn-ea"/>
                <a:ea typeface="+mn-ea"/>
              </a:rPr>
              <a:t>×</a:t>
            </a:r>
          </a:p>
        </p:txBody>
      </p:sp>
      <p:sp>
        <p:nvSpPr>
          <p:cNvPr id="20" name="正方形/長方形 19">
            <a:extLst>
              <a:ext uri="{FF2B5EF4-FFF2-40B4-BE49-F238E27FC236}">
                <a16:creationId xmlns:a16="http://schemas.microsoft.com/office/drawing/2014/main" id="{0B3A461A-764D-D617-477B-82722C9AD8E2}"/>
              </a:ext>
            </a:extLst>
          </p:cNvPr>
          <p:cNvSpPr/>
          <p:nvPr/>
        </p:nvSpPr>
        <p:spPr>
          <a:xfrm>
            <a:off x="11735481" y="2743560"/>
            <a:ext cx="971674" cy="216000"/>
          </a:xfrm>
          <a:prstGeom prst="rect">
            <a:avLst/>
          </a:prstGeom>
          <a:solidFill>
            <a:srgbClr val="FF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kern="0" dirty="0">
                <a:solidFill>
                  <a:prstClr val="white"/>
                </a:solidFill>
                <a:latin typeface="Meiryo UI" panose="020B0604030504040204" pitchFamily="50" charset="-128"/>
                <a:ea typeface="Meiryo UI" panose="020B0604030504040204" pitchFamily="50" charset="-128"/>
              </a:rPr>
              <a:t>極めて高い</a:t>
            </a:r>
            <a:endParaRPr kumimoji="1" lang="ja-JP" altLang="en-US" sz="10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A0B6D407-8B60-CB73-1833-B0E40BADB6C0}"/>
              </a:ext>
            </a:extLst>
          </p:cNvPr>
          <p:cNvSpPr/>
          <p:nvPr/>
        </p:nvSpPr>
        <p:spPr>
          <a:xfrm>
            <a:off x="11727324" y="4667026"/>
            <a:ext cx="720000" cy="216000"/>
          </a:xfrm>
          <a:prstGeom prst="rect">
            <a:avLst/>
          </a:prstGeom>
          <a:solidFill>
            <a:srgbClr val="FF7979"/>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white"/>
                </a:solidFill>
                <a:latin typeface="Meiryo UI" panose="020B0604030504040204" pitchFamily="50" charset="-128"/>
                <a:ea typeface="Meiryo UI" panose="020B0604030504040204" pitchFamily="50" charset="-128"/>
              </a:rPr>
              <a:t>部分的に高い</a:t>
            </a:r>
            <a:endParaRPr kumimoji="1" lang="ja-JP" altLang="en-US" sz="9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5ACD93C3-0D83-2445-81AA-29B8439B6575}"/>
              </a:ext>
            </a:extLst>
          </p:cNvPr>
          <p:cNvSpPr/>
          <p:nvPr/>
        </p:nvSpPr>
        <p:spPr>
          <a:xfrm>
            <a:off x="11731868" y="3903775"/>
            <a:ext cx="720000" cy="216000"/>
          </a:xfrm>
          <a:prstGeom prst="rect">
            <a:avLst/>
          </a:prstGeom>
          <a:solidFill>
            <a:srgbClr val="FF7979"/>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white"/>
                </a:solidFill>
                <a:latin typeface="Meiryo UI" panose="020B0604030504040204" pitchFamily="50" charset="-128"/>
                <a:ea typeface="Meiryo UI" panose="020B0604030504040204" pitchFamily="50" charset="-128"/>
              </a:rPr>
              <a:t>部分的に高い</a:t>
            </a:r>
            <a:endParaRPr kumimoji="1" lang="ja-JP" altLang="en-US" sz="9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E40E047F-1DCA-9D21-B0DC-729A2D2C398F}"/>
              </a:ext>
            </a:extLst>
          </p:cNvPr>
          <p:cNvSpPr/>
          <p:nvPr/>
        </p:nvSpPr>
        <p:spPr>
          <a:xfrm>
            <a:off x="11727324" y="4920356"/>
            <a:ext cx="360000" cy="216000"/>
          </a:xfrm>
          <a:prstGeom prst="rect">
            <a:avLst/>
          </a:prstGeom>
          <a:solidFill>
            <a:srgbClr val="FFC5C5"/>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kern="0" dirty="0">
                <a:solidFill>
                  <a:prstClr val="white"/>
                </a:solidFill>
                <a:effectLst>
                  <a:glow rad="88900">
                    <a:srgbClr val="FF0000">
                      <a:alpha val="60000"/>
                    </a:srgbClr>
                  </a:glow>
                </a:effectLst>
                <a:latin typeface="Meiryo UI" panose="020B0604030504040204" pitchFamily="50" charset="-128"/>
                <a:ea typeface="Meiryo UI" panose="020B0604030504040204" pitchFamily="50" charset="-128"/>
              </a:rPr>
              <a:t>低い</a:t>
            </a:r>
            <a:endParaRPr kumimoji="1" lang="ja-JP" altLang="en-US" sz="1000" b="0" i="0" u="none" strike="noStrike" kern="0" cap="none" spc="0" normalizeH="0" baseline="0" noProof="0" dirty="0">
              <a:ln>
                <a:noFill/>
              </a:ln>
              <a:solidFill>
                <a:prstClr val="white"/>
              </a:solidFill>
              <a:effectLst>
                <a:glow rad="88900">
                  <a:srgbClr val="FF0000">
                    <a:alpha val="60000"/>
                  </a:srgbClr>
                </a:glow>
              </a:effectLst>
              <a:uLnTx/>
              <a:uFillTx/>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6E34B8D2-53E4-B853-A5FF-2F00DA083BB5}"/>
              </a:ext>
            </a:extLst>
          </p:cNvPr>
          <p:cNvSpPr/>
          <p:nvPr/>
        </p:nvSpPr>
        <p:spPr>
          <a:xfrm>
            <a:off x="11727324" y="5173686"/>
            <a:ext cx="720000" cy="216000"/>
          </a:xfrm>
          <a:prstGeom prst="rect">
            <a:avLst/>
          </a:prstGeom>
          <a:solidFill>
            <a:srgbClr val="FF7979"/>
          </a:solidFill>
          <a:ln w="12700" cap="flat" cmpd="sng" algn="ctr">
            <a:noFill/>
            <a:prstDash val="solid"/>
            <a:miter lim="800000"/>
          </a:ln>
          <a:effectLst/>
        </p:spPr>
        <p:txBody>
          <a:bodyPr wrap="none"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white"/>
                </a:solidFill>
                <a:latin typeface="Meiryo UI" panose="020B0604030504040204" pitchFamily="50" charset="-128"/>
                <a:ea typeface="Meiryo UI" panose="020B0604030504040204" pitchFamily="50" charset="-128"/>
              </a:rPr>
              <a:t>部分的に高い</a:t>
            </a:r>
            <a:endParaRPr kumimoji="1" lang="ja-JP" altLang="en-US" sz="9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B85213F2-1A82-66A4-406F-97A1C431E074}"/>
              </a:ext>
            </a:extLst>
          </p:cNvPr>
          <p:cNvSpPr/>
          <p:nvPr/>
        </p:nvSpPr>
        <p:spPr>
          <a:xfrm>
            <a:off x="11727324" y="4413696"/>
            <a:ext cx="971674" cy="216000"/>
          </a:xfrm>
          <a:prstGeom prst="rect">
            <a:avLst/>
          </a:prstGeom>
          <a:solidFill>
            <a:srgbClr val="FF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kern="0" dirty="0">
                <a:solidFill>
                  <a:prstClr val="white"/>
                </a:solidFill>
                <a:latin typeface="Meiryo UI" panose="020B0604030504040204" pitchFamily="50" charset="-128"/>
                <a:ea typeface="Meiryo UI" panose="020B0604030504040204" pitchFamily="50" charset="-128"/>
              </a:rPr>
              <a:t>極めて高い</a:t>
            </a:r>
            <a:endParaRPr kumimoji="1" lang="ja-JP" altLang="en-US" sz="10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67A03ABE-1D4D-A8D9-E45E-9EAFC74165AF}"/>
              </a:ext>
            </a:extLst>
          </p:cNvPr>
          <p:cNvSpPr txBox="1"/>
          <p:nvPr/>
        </p:nvSpPr>
        <p:spPr>
          <a:xfrm>
            <a:off x="10250778" y="2049190"/>
            <a:ext cx="218007" cy="123111"/>
          </a:xfrm>
          <a:prstGeom prst="rect">
            <a:avLst/>
          </a:prstGeom>
          <a:noFill/>
        </p:spPr>
        <p:txBody>
          <a:bodyPr wrap="square" lIns="0" tIns="0" rIns="0" bIns="0" rtlCol="0">
            <a:spAutoFit/>
          </a:bodyPr>
          <a:lstStyle/>
          <a:p>
            <a:r>
              <a:rPr kumimoji="1" lang="en-US" altLang="ja-JP" sz="800" dirty="0">
                <a:effectLst>
                  <a:glow rad="127000">
                    <a:schemeClr val="bg1"/>
                  </a:glow>
                </a:effectLst>
                <a:latin typeface="Meiryo UI" panose="020B0604030504040204" pitchFamily="50" charset="-128"/>
                <a:ea typeface="Meiryo UI" panose="020B0604030504040204" pitchFamily="50" charset="-128"/>
              </a:rPr>
              <a:t>※</a:t>
            </a:r>
            <a:r>
              <a:rPr kumimoji="1" lang="ja-JP" altLang="en-US" sz="800" dirty="0">
                <a:effectLst>
                  <a:glow rad="127000">
                    <a:schemeClr val="bg1"/>
                  </a:glow>
                </a:effectLst>
                <a:latin typeface="Meiryo UI" panose="020B0604030504040204" pitchFamily="50" charset="-128"/>
                <a:ea typeface="Meiryo UI" panose="020B0604030504040204" pitchFamily="50" charset="-128"/>
              </a:rPr>
              <a:t>１</a:t>
            </a:r>
            <a:endParaRPr kumimoji="1" lang="en-US" altLang="ja-JP" sz="800" dirty="0">
              <a:effectLst>
                <a:glow rad="127000">
                  <a:schemeClr val="bg1"/>
                </a:glow>
              </a:effectLst>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F6D4C82-B8C8-7482-86A7-D7FAA3C6230B}"/>
              </a:ext>
            </a:extLst>
          </p:cNvPr>
          <p:cNvSpPr txBox="1"/>
          <p:nvPr/>
        </p:nvSpPr>
        <p:spPr>
          <a:xfrm>
            <a:off x="9880850" y="5389089"/>
            <a:ext cx="218007" cy="123111"/>
          </a:xfrm>
          <a:prstGeom prst="rect">
            <a:avLst/>
          </a:prstGeom>
          <a:noFill/>
        </p:spPr>
        <p:txBody>
          <a:bodyPr wrap="square" lIns="0" tIns="0" rIns="0" bIns="0" rtlCol="0">
            <a:spAutoFit/>
          </a:bodyPr>
          <a:lstStyle/>
          <a:p>
            <a:r>
              <a:rPr kumimoji="1" lang="en-US" altLang="ja-JP" sz="800" dirty="0">
                <a:effectLst>
                  <a:glow rad="127000">
                    <a:schemeClr val="bg1"/>
                  </a:glow>
                </a:effectLst>
                <a:latin typeface="Meiryo UI" panose="020B0604030504040204" pitchFamily="50" charset="-128"/>
                <a:ea typeface="Meiryo UI" panose="020B0604030504040204" pitchFamily="50" charset="-128"/>
              </a:rPr>
              <a:t>※</a:t>
            </a:r>
            <a:r>
              <a:rPr kumimoji="1" lang="ja-JP" altLang="en-US" sz="800" dirty="0">
                <a:effectLst>
                  <a:glow rad="127000">
                    <a:schemeClr val="bg1"/>
                  </a:glow>
                </a:effectLst>
                <a:latin typeface="Meiryo UI" panose="020B0604030504040204" pitchFamily="50" charset="-128"/>
                <a:ea typeface="Meiryo UI" panose="020B0604030504040204" pitchFamily="50" charset="-128"/>
              </a:rPr>
              <a:t>２</a:t>
            </a:r>
            <a:endParaRPr kumimoji="1" lang="en-US" altLang="ja-JP" sz="800" dirty="0">
              <a:effectLst>
                <a:glow rad="127000">
                  <a:schemeClr val="bg1"/>
                </a:glow>
              </a:effectLst>
              <a:latin typeface="Meiryo UI" panose="020B0604030504040204" pitchFamily="50" charset="-128"/>
              <a:ea typeface="Meiryo UI" panose="020B0604030504040204" pitchFamily="50" charset="-128"/>
            </a:endParaRPr>
          </a:p>
        </p:txBody>
      </p:sp>
      <p:sp>
        <p:nvSpPr>
          <p:cNvPr id="227" name="テキスト ボックス 226">
            <a:extLst>
              <a:ext uri="{FF2B5EF4-FFF2-40B4-BE49-F238E27FC236}">
                <a16:creationId xmlns:a16="http://schemas.microsoft.com/office/drawing/2014/main" id="{3209B1B1-279E-D5FD-980D-43A9CFAD40F2}"/>
              </a:ext>
            </a:extLst>
          </p:cNvPr>
          <p:cNvSpPr txBox="1"/>
          <p:nvPr/>
        </p:nvSpPr>
        <p:spPr>
          <a:xfrm>
            <a:off x="7899587" y="1872823"/>
            <a:ext cx="3173946" cy="184666"/>
          </a:xfrm>
          <a:prstGeom prst="rect">
            <a:avLst/>
          </a:prstGeom>
          <a:noFill/>
          <a:ln w="38100" cmpd="dbl">
            <a:noFill/>
          </a:ln>
        </p:spPr>
        <p:txBody>
          <a:bodyPr wrap="none" lIns="0" tIns="0" rIns="0" bIns="0" rtlCol="0">
            <a:spAutoFit/>
          </a:bodyPr>
          <a:lstStyle/>
          <a:p>
            <a:pPr algn="ctr"/>
            <a:r>
              <a:rPr kumimoji="1" lang="ja-JP" altLang="en-US" sz="1200" b="1" u="sng"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排出特性別 </a:t>
            </a:r>
            <a:r>
              <a:rPr kumimoji="1" lang="en-US" altLang="ja-JP" sz="1200" b="1" u="sng"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CO2</a:t>
            </a:r>
            <a:r>
              <a:rPr kumimoji="1" lang="ja-JP" altLang="en-US" sz="1200" b="1" u="sng"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排出量　■大阪</a:t>
            </a:r>
            <a:r>
              <a:rPr kumimoji="1" lang="en-US" altLang="ja-JP" sz="1200" b="1" u="sng"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kumimoji="1" lang="ja-JP" altLang="en-US" sz="1200" b="1" u="sng"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みなと“の場合</a:t>
            </a:r>
          </a:p>
        </p:txBody>
      </p:sp>
      <p:sp>
        <p:nvSpPr>
          <p:cNvPr id="228" name="テキスト ボックス 227">
            <a:extLst>
              <a:ext uri="{FF2B5EF4-FFF2-40B4-BE49-F238E27FC236}">
                <a16:creationId xmlns:a16="http://schemas.microsoft.com/office/drawing/2014/main" id="{17A0E983-8642-4113-91AC-4C19E05F7E12}"/>
              </a:ext>
            </a:extLst>
          </p:cNvPr>
          <p:cNvSpPr txBox="1"/>
          <p:nvPr/>
        </p:nvSpPr>
        <p:spPr>
          <a:xfrm>
            <a:off x="11052785" y="1906085"/>
            <a:ext cx="288541" cy="153888"/>
          </a:xfrm>
          <a:prstGeom prst="rect">
            <a:avLst/>
          </a:prstGeom>
          <a:noFill/>
          <a:ln w="38100" cmpd="dbl">
            <a:noFill/>
          </a:ln>
        </p:spPr>
        <p:txBody>
          <a:bodyPr wrap="none" lIns="0" tIns="0" rIns="0" bIns="0" rtlCol="0">
            <a:spAutoFit/>
          </a:bodyPr>
          <a:lstStyle/>
          <a:p>
            <a:pPr algn="ctr"/>
            <a:r>
              <a:rPr kumimoji="1" lang="en-US" altLang="ja-JP" sz="1000" dirty="0">
                <a:effectLst>
                  <a:glow rad="127000">
                    <a:schemeClr val="bg1"/>
                  </a:glow>
                </a:effectLst>
                <a:latin typeface="Meiryo UI" panose="020B0604030504040204" pitchFamily="50" charset="-128"/>
                <a:ea typeface="Meiryo UI" panose="020B0604030504040204" pitchFamily="50" charset="-128"/>
              </a:rPr>
              <a:t>[</a:t>
            </a:r>
            <a:r>
              <a:rPr kumimoji="1" lang="ja-JP" altLang="en-US" sz="1000" dirty="0">
                <a:effectLst>
                  <a:glow rad="127000">
                    <a:schemeClr val="bg1"/>
                  </a:glow>
                </a:effectLst>
                <a:latin typeface="Meiryo UI" panose="020B0604030504040204" pitchFamily="50" charset="-128"/>
                <a:ea typeface="Meiryo UI" panose="020B0604030504040204" pitchFamily="50" charset="-128"/>
              </a:rPr>
              <a:t>千</a:t>
            </a:r>
            <a:r>
              <a:rPr kumimoji="1" lang="en-US" altLang="ja-JP" sz="1000" dirty="0">
                <a:effectLst>
                  <a:glow rad="127000">
                    <a:schemeClr val="bg1"/>
                  </a:glow>
                </a:effectLst>
                <a:latin typeface="Meiryo UI" panose="020B0604030504040204" pitchFamily="50" charset="-128"/>
                <a:ea typeface="Meiryo UI" panose="020B0604030504040204" pitchFamily="50" charset="-128"/>
              </a:rPr>
              <a:t>t]</a:t>
            </a:r>
            <a:endParaRPr kumimoji="1" lang="ja-JP" altLang="en-US" sz="1000" dirty="0">
              <a:effectLst>
                <a:glow rad="127000">
                  <a:schemeClr val="bg1"/>
                </a:glow>
              </a:effectLst>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03003F7-BC97-95C5-09F7-B38B05CCEE99}"/>
              </a:ext>
            </a:extLst>
          </p:cNvPr>
          <p:cNvSpPr txBox="1"/>
          <p:nvPr/>
        </p:nvSpPr>
        <p:spPr>
          <a:xfrm>
            <a:off x="3935670" y="5440831"/>
            <a:ext cx="218007" cy="123111"/>
          </a:xfrm>
          <a:prstGeom prst="rect">
            <a:avLst/>
          </a:prstGeom>
          <a:noFill/>
        </p:spPr>
        <p:txBody>
          <a:bodyPr wrap="square" lIns="0" tIns="0" rIns="0" bIns="0" rtlCol="0">
            <a:spAutoFit/>
          </a:bodyPr>
          <a:lstStyle/>
          <a:p>
            <a:r>
              <a:rPr kumimoji="1" lang="en-US" altLang="ja-JP" sz="800" dirty="0">
                <a:effectLst>
                  <a:glow rad="127000">
                    <a:schemeClr val="bg1"/>
                  </a:glow>
                </a:effectLst>
                <a:latin typeface="Meiryo UI" panose="020B0604030504040204" pitchFamily="50" charset="-128"/>
                <a:ea typeface="Meiryo UI" panose="020B0604030504040204" pitchFamily="50" charset="-128"/>
              </a:rPr>
              <a:t>※</a:t>
            </a:r>
            <a:r>
              <a:rPr kumimoji="1" lang="ja-JP" altLang="en-US" sz="800" dirty="0">
                <a:effectLst>
                  <a:glow rad="127000">
                    <a:schemeClr val="bg1"/>
                  </a:glow>
                </a:effectLst>
                <a:latin typeface="Meiryo UI" panose="020B0604030504040204" pitchFamily="50" charset="-128"/>
                <a:ea typeface="Meiryo UI" panose="020B0604030504040204" pitchFamily="50" charset="-128"/>
              </a:rPr>
              <a:t>１</a:t>
            </a:r>
            <a:endParaRPr kumimoji="1" lang="en-US" altLang="ja-JP" sz="800" dirty="0">
              <a:effectLst>
                <a:glow rad="127000">
                  <a:schemeClr val="bg1"/>
                </a:glow>
              </a:effectLst>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D0D7F334-BCB7-D522-A454-C8598507101B}"/>
              </a:ext>
            </a:extLst>
          </p:cNvPr>
          <p:cNvSpPr txBox="1"/>
          <p:nvPr/>
        </p:nvSpPr>
        <p:spPr>
          <a:xfrm>
            <a:off x="3923588" y="5863712"/>
            <a:ext cx="1962076" cy="184666"/>
          </a:xfrm>
          <a:prstGeom prst="rect">
            <a:avLst/>
          </a:prstGeom>
          <a:noFill/>
        </p:spPr>
        <p:txBody>
          <a:bodyPr wrap="none" lIns="0" tIns="0" rIns="0" bIns="0" rtlCol="0">
            <a:spAutoFit/>
          </a:bodyPr>
          <a:lstStyle/>
          <a:p>
            <a:r>
              <a:rPr kumimoji="1" lang="en-US" altLang="ja-JP" sz="600" dirty="0">
                <a:latin typeface="ＭＳ Ｐゴシック" panose="020B0600070205080204" pitchFamily="50" charset="-128"/>
                <a:ea typeface="ＭＳ Ｐゴシック" panose="020B0600070205080204" pitchFamily="50" charset="-128"/>
              </a:rPr>
              <a:t>※</a:t>
            </a:r>
            <a:r>
              <a:rPr kumimoji="1" lang="ja-JP" altLang="en-US" sz="600" dirty="0">
                <a:latin typeface="ＭＳ Ｐゴシック" panose="020B0600070205080204" pitchFamily="50" charset="-128"/>
                <a:ea typeface="ＭＳ Ｐゴシック" panose="020B0600070205080204" pitchFamily="50" charset="-128"/>
              </a:rPr>
              <a:t>１：</a:t>
            </a:r>
            <a:r>
              <a:rPr kumimoji="1" lang="en-US" altLang="ja-JP" sz="600" dirty="0">
                <a:latin typeface="ＭＳ Ｐゴシック" panose="020B0600070205080204" pitchFamily="50" charset="-128"/>
                <a:ea typeface="ＭＳ Ｐゴシック" panose="020B0600070205080204" pitchFamily="50" charset="-128"/>
              </a:rPr>
              <a:t>2025</a:t>
            </a:r>
            <a:r>
              <a:rPr kumimoji="1" lang="ja-JP" altLang="en-US" sz="600" dirty="0">
                <a:latin typeface="ＭＳ Ｐゴシック" panose="020B0600070205080204" pitchFamily="50" charset="-128"/>
                <a:ea typeface="ＭＳ Ｐゴシック" panose="020B0600070205080204" pitchFamily="50" charset="-128"/>
              </a:rPr>
              <a:t>年度（現況）については、現在集計・精査中につき、</a:t>
            </a:r>
            <a:endParaRPr kumimoji="1" lang="en-US" altLang="ja-JP" sz="600" dirty="0">
              <a:latin typeface="ＭＳ Ｐゴシック" panose="020B0600070205080204" pitchFamily="50" charset="-128"/>
              <a:ea typeface="ＭＳ Ｐゴシック" panose="020B0600070205080204" pitchFamily="50" charset="-128"/>
            </a:endParaRPr>
          </a:p>
          <a:p>
            <a:r>
              <a:rPr kumimoji="1" lang="ja-JP" altLang="en-US" sz="600" dirty="0">
                <a:latin typeface="ＭＳ Ｐゴシック" panose="020B0600070205080204" pitchFamily="50" charset="-128"/>
                <a:ea typeface="ＭＳ Ｐゴシック" panose="020B0600070205080204" pitchFamily="50" charset="-128"/>
              </a:rPr>
              <a:t>　　　今後変わる場合があります</a:t>
            </a:r>
            <a:endParaRPr kumimoji="1" lang="en-US" altLang="ja-JP" sz="600" dirty="0">
              <a:latin typeface="ＭＳ Ｐゴシック" panose="020B0600070205080204" pitchFamily="50" charset="-128"/>
              <a:ea typeface="ＭＳ Ｐゴシック" panose="020B0600070205080204" pitchFamily="50" charset="-128"/>
            </a:endParaRPr>
          </a:p>
        </p:txBody>
      </p:sp>
      <p:grpSp>
        <p:nvGrpSpPr>
          <p:cNvPr id="19" name="グループ化 18">
            <a:extLst>
              <a:ext uri="{FF2B5EF4-FFF2-40B4-BE49-F238E27FC236}">
                <a16:creationId xmlns:a16="http://schemas.microsoft.com/office/drawing/2014/main" id="{535B667E-FDC4-79DF-BE95-A9BCBF22C6E3}"/>
              </a:ext>
            </a:extLst>
          </p:cNvPr>
          <p:cNvGrpSpPr/>
          <p:nvPr/>
        </p:nvGrpSpPr>
        <p:grpSpPr>
          <a:xfrm>
            <a:off x="663811" y="1834963"/>
            <a:ext cx="6047921" cy="3965404"/>
            <a:chOff x="135009" y="1903518"/>
            <a:chExt cx="6047921" cy="3965404"/>
          </a:xfrm>
        </p:grpSpPr>
        <p:cxnSp>
          <p:nvCxnSpPr>
            <p:cNvPr id="26" name="直線コネクタ 25">
              <a:extLst>
                <a:ext uri="{FF2B5EF4-FFF2-40B4-BE49-F238E27FC236}">
                  <a16:creationId xmlns:a16="http://schemas.microsoft.com/office/drawing/2014/main" id="{71F0029E-6F42-6957-90B8-F94B1062B289}"/>
                </a:ext>
              </a:extLst>
            </p:cNvPr>
            <p:cNvCxnSpPr>
              <a:cxnSpLocks/>
            </p:cNvCxnSpPr>
            <p:nvPr/>
          </p:nvCxnSpPr>
          <p:spPr>
            <a:xfrm>
              <a:off x="711694" y="4030970"/>
              <a:ext cx="4176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16869002-5FA0-3C16-7A5F-BA77F993E75E}"/>
                </a:ext>
              </a:extLst>
            </p:cNvPr>
            <p:cNvCxnSpPr>
              <a:cxnSpLocks/>
            </p:cNvCxnSpPr>
            <p:nvPr/>
          </p:nvCxnSpPr>
          <p:spPr>
            <a:xfrm>
              <a:off x="713557" y="2578196"/>
              <a:ext cx="4176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5" name="直線コネクタ 224">
              <a:extLst>
                <a:ext uri="{FF2B5EF4-FFF2-40B4-BE49-F238E27FC236}">
                  <a16:creationId xmlns:a16="http://schemas.microsoft.com/office/drawing/2014/main" id="{F91962EE-036E-5599-1A85-44E844B5695E}"/>
                </a:ext>
              </a:extLst>
            </p:cNvPr>
            <p:cNvCxnSpPr>
              <a:cxnSpLocks/>
            </p:cNvCxnSpPr>
            <p:nvPr/>
          </p:nvCxnSpPr>
          <p:spPr>
            <a:xfrm flipV="1">
              <a:off x="711694" y="2432293"/>
              <a:ext cx="0" cy="306000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9" name="テキスト ボックス 228">
              <a:extLst>
                <a:ext uri="{FF2B5EF4-FFF2-40B4-BE49-F238E27FC236}">
                  <a16:creationId xmlns:a16="http://schemas.microsoft.com/office/drawing/2014/main" id="{78698DB0-9A76-2270-76E1-9F98E5D8C2D9}"/>
                </a:ext>
              </a:extLst>
            </p:cNvPr>
            <p:cNvSpPr txBox="1"/>
            <p:nvPr/>
          </p:nvSpPr>
          <p:spPr>
            <a:xfrm>
              <a:off x="142897" y="1903518"/>
              <a:ext cx="1271502" cy="492443"/>
            </a:xfrm>
            <a:prstGeom prst="rect">
              <a:avLst/>
            </a:prstGeom>
            <a:noFill/>
            <a:ln w="38100" cmpd="dbl">
              <a:noFill/>
            </a:ln>
          </p:spPr>
          <p:txBody>
            <a:bodyPr wrap="none" rtlCol="0">
              <a:spAutoFit/>
            </a:bodyPr>
            <a:lstStyle/>
            <a:p>
              <a:pPr algn="ctr"/>
              <a:r>
                <a:rPr kumimoji="1" lang="en-US" altLang="ja-JP" sz="1400" dirty="0">
                  <a:latin typeface="Meiryo UI" panose="020B0604030504040204" pitchFamily="50" charset="-128"/>
                  <a:ea typeface="Meiryo UI" panose="020B0604030504040204" pitchFamily="50" charset="-128"/>
                </a:rPr>
                <a:t>【CO2</a:t>
              </a:r>
              <a:r>
                <a:rPr kumimoji="1" lang="ja-JP" altLang="en-US" sz="1400" dirty="0">
                  <a:latin typeface="Meiryo UI" panose="020B0604030504040204" pitchFamily="50" charset="-128"/>
                  <a:ea typeface="Meiryo UI" panose="020B0604030504040204" pitchFamily="50" charset="-128"/>
                </a:rPr>
                <a:t>排出量</a:t>
              </a:r>
              <a:r>
                <a:rPr kumimoji="1" lang="en-US" altLang="ja-JP" sz="14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千</a:t>
              </a:r>
              <a:r>
                <a:rPr kumimoji="1" lang="en-US" altLang="ja-JP" sz="1200" dirty="0">
                  <a:latin typeface="Meiryo UI" panose="020B0604030504040204" pitchFamily="50" charset="-128"/>
                  <a:ea typeface="Meiryo UI" panose="020B0604030504040204" pitchFamily="50" charset="-128"/>
                </a:rPr>
                <a:t>t/</a:t>
              </a:r>
              <a:r>
                <a:rPr kumimoji="1" lang="ja-JP" altLang="en-US" sz="1200" dirty="0">
                  <a:latin typeface="Meiryo UI" panose="020B0604030504040204" pitchFamily="50" charset="-128"/>
                  <a:ea typeface="Meiryo UI" panose="020B0604030504040204" pitchFamily="50" charset="-128"/>
                </a:rPr>
                <a:t>年</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sp>
          <p:nvSpPr>
            <p:cNvPr id="230" name="テキスト ボックス 229">
              <a:extLst>
                <a:ext uri="{FF2B5EF4-FFF2-40B4-BE49-F238E27FC236}">
                  <a16:creationId xmlns:a16="http://schemas.microsoft.com/office/drawing/2014/main" id="{5952AB12-72DB-A143-701B-584D43DCD01F}"/>
                </a:ext>
              </a:extLst>
            </p:cNvPr>
            <p:cNvSpPr txBox="1"/>
            <p:nvPr/>
          </p:nvSpPr>
          <p:spPr>
            <a:xfrm>
              <a:off x="1293440" y="5492729"/>
              <a:ext cx="615553" cy="369332"/>
            </a:xfrm>
            <a:prstGeom prst="rect">
              <a:avLst/>
            </a:prstGeom>
            <a:noFill/>
            <a:ln w="38100" cmpd="dbl">
              <a:noFill/>
            </a:ln>
          </p:spPr>
          <p:txBody>
            <a:bodyPr wrap="none" lIns="0" tIns="0" rIns="0" bIns="0" rtlCol="0">
              <a:spAutoFit/>
            </a:bodyPr>
            <a:lstStyle/>
            <a:p>
              <a:pPr algn="ctr"/>
              <a:r>
                <a:rPr kumimoji="1" lang="en-US" altLang="ja-JP" sz="1200" dirty="0">
                  <a:latin typeface="Meiryo UI" panose="020B0604030504040204" pitchFamily="50" charset="-128"/>
                  <a:ea typeface="Meiryo UI" panose="020B0604030504040204" pitchFamily="50" charset="-128"/>
                </a:rPr>
                <a:t>2013</a:t>
              </a:r>
            </a:p>
            <a:p>
              <a:pPr algn="ctr"/>
              <a:r>
                <a:rPr kumimoji="1" lang="ja-JP" altLang="en-US" sz="1200" dirty="0">
                  <a:latin typeface="Meiryo UI" panose="020B0604030504040204" pitchFamily="50" charset="-128"/>
                  <a:ea typeface="Meiryo UI" panose="020B0604030504040204" pitchFamily="50" charset="-128"/>
                </a:rPr>
                <a:t>（基準）</a:t>
              </a:r>
            </a:p>
          </p:txBody>
        </p:sp>
        <p:sp>
          <p:nvSpPr>
            <p:cNvPr id="231" name="テキスト ボックス 230">
              <a:extLst>
                <a:ext uri="{FF2B5EF4-FFF2-40B4-BE49-F238E27FC236}">
                  <a16:creationId xmlns:a16="http://schemas.microsoft.com/office/drawing/2014/main" id="{186F462D-C946-021B-5D58-4EDCDB024A5F}"/>
                </a:ext>
              </a:extLst>
            </p:cNvPr>
            <p:cNvSpPr txBox="1"/>
            <p:nvPr/>
          </p:nvSpPr>
          <p:spPr>
            <a:xfrm>
              <a:off x="2202378" y="5489773"/>
              <a:ext cx="769441" cy="369332"/>
            </a:xfrm>
            <a:prstGeom prst="rect">
              <a:avLst/>
            </a:prstGeom>
            <a:noFill/>
            <a:ln w="38100" cmpd="dbl">
              <a:noFill/>
            </a:ln>
          </p:spPr>
          <p:txBody>
            <a:bodyPr wrap="none" lIns="0" tIns="0" rIns="0" bIns="0" rtlCol="0">
              <a:spAutoFit/>
            </a:bodyPr>
            <a:lstStyle/>
            <a:p>
              <a:pPr algn="ctr"/>
              <a:r>
                <a:rPr kumimoji="1" lang="en-US" altLang="ja-JP" sz="1200" dirty="0">
                  <a:latin typeface="Meiryo UI" panose="020B0604030504040204" pitchFamily="50" charset="-128"/>
                  <a:ea typeface="Meiryo UI" panose="020B0604030504040204" pitchFamily="50" charset="-128"/>
                </a:rPr>
                <a:t>2021</a:t>
              </a:r>
            </a:p>
            <a:p>
              <a:pPr algn="ctr"/>
              <a:r>
                <a:rPr kumimoji="1" lang="ja-JP" altLang="en-US" sz="1200" dirty="0">
                  <a:latin typeface="Meiryo UI" panose="020B0604030504040204" pitchFamily="50" charset="-128"/>
                  <a:ea typeface="Meiryo UI" panose="020B0604030504040204" pitchFamily="50" charset="-128"/>
                </a:rPr>
                <a:t>（策定時）</a:t>
              </a:r>
            </a:p>
          </p:txBody>
        </p:sp>
        <p:sp>
          <p:nvSpPr>
            <p:cNvPr id="232" name="テキスト ボックス 231">
              <a:extLst>
                <a:ext uri="{FF2B5EF4-FFF2-40B4-BE49-F238E27FC236}">
                  <a16:creationId xmlns:a16="http://schemas.microsoft.com/office/drawing/2014/main" id="{5B9F1EF6-FF23-53E3-4B15-70D866FEB605}"/>
                </a:ext>
              </a:extLst>
            </p:cNvPr>
            <p:cNvSpPr txBox="1"/>
            <p:nvPr/>
          </p:nvSpPr>
          <p:spPr>
            <a:xfrm>
              <a:off x="3880007" y="5499590"/>
              <a:ext cx="615553" cy="369332"/>
            </a:xfrm>
            <a:prstGeom prst="rect">
              <a:avLst/>
            </a:prstGeom>
            <a:noFill/>
            <a:ln w="38100" cmpd="dbl">
              <a:noFill/>
            </a:ln>
          </p:spPr>
          <p:txBody>
            <a:bodyPr wrap="none" lIns="0" tIns="0" rIns="0" bIns="0" rtlCol="0">
              <a:spAutoFit/>
            </a:bodyPr>
            <a:lstStyle/>
            <a:p>
              <a:pPr algn="ctr"/>
              <a:r>
                <a:rPr kumimoji="1" lang="en-US" altLang="ja-JP" sz="1200" dirty="0">
                  <a:latin typeface="Meiryo UI" panose="020B0604030504040204" pitchFamily="50" charset="-128"/>
                  <a:ea typeface="Meiryo UI" panose="020B0604030504040204" pitchFamily="50" charset="-128"/>
                </a:rPr>
                <a:t>2030</a:t>
              </a:r>
            </a:p>
            <a:p>
              <a:pPr algn="ctr"/>
              <a:r>
                <a:rPr kumimoji="1" lang="ja-JP" altLang="en-US" sz="1200" dirty="0">
                  <a:latin typeface="Meiryo UI" panose="020B0604030504040204" pitchFamily="50" charset="-128"/>
                  <a:ea typeface="Meiryo UI" panose="020B0604030504040204" pitchFamily="50" charset="-128"/>
                </a:rPr>
                <a:t>（目標）</a:t>
              </a:r>
            </a:p>
          </p:txBody>
        </p:sp>
        <p:sp>
          <p:nvSpPr>
            <p:cNvPr id="233" name="テキスト ボックス 232">
              <a:extLst>
                <a:ext uri="{FF2B5EF4-FFF2-40B4-BE49-F238E27FC236}">
                  <a16:creationId xmlns:a16="http://schemas.microsoft.com/office/drawing/2014/main" id="{02310C93-C74C-CE09-19BC-AA69B4D59C70}"/>
                </a:ext>
              </a:extLst>
            </p:cNvPr>
            <p:cNvSpPr txBox="1"/>
            <p:nvPr/>
          </p:nvSpPr>
          <p:spPr>
            <a:xfrm>
              <a:off x="4416432" y="5488565"/>
              <a:ext cx="723275" cy="307777"/>
            </a:xfrm>
            <a:prstGeom prst="rect">
              <a:avLst/>
            </a:prstGeom>
            <a:noFill/>
            <a:ln w="38100" cmpd="dbl">
              <a:noFill/>
            </a:ln>
          </p:spPr>
          <p:txBody>
            <a:bodyPr wrap="none" rtlCol="0">
              <a:spAutoFit/>
            </a:bodyPr>
            <a:lstStyle/>
            <a:p>
              <a:pPr algn="ct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年度</a:t>
              </a:r>
              <a:r>
                <a:rPr kumimoji="1" lang="en-US" altLang="ja-JP" sz="1400" dirty="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234" name="テキスト ボックス 233">
              <a:extLst>
                <a:ext uri="{FF2B5EF4-FFF2-40B4-BE49-F238E27FC236}">
                  <a16:creationId xmlns:a16="http://schemas.microsoft.com/office/drawing/2014/main" id="{D2664EA2-DBB3-754B-2D04-46899F03C265}"/>
                </a:ext>
              </a:extLst>
            </p:cNvPr>
            <p:cNvSpPr txBox="1"/>
            <p:nvPr/>
          </p:nvSpPr>
          <p:spPr>
            <a:xfrm>
              <a:off x="135009" y="2441452"/>
              <a:ext cx="623889" cy="276999"/>
            </a:xfrm>
            <a:prstGeom prst="rect">
              <a:avLst/>
            </a:prstGeom>
            <a:noFill/>
            <a:ln w="38100" cmpd="dbl">
              <a:noFill/>
            </a:ln>
          </p:spPr>
          <p:txBody>
            <a:bodyPr wrap="none" rtlCol="0">
              <a:spAutoFit/>
            </a:bodyPr>
            <a:lstStyle/>
            <a:p>
              <a:pPr algn="r"/>
              <a:r>
                <a:rPr kumimoji="1" lang="en-US" altLang="ja-JP" sz="1200">
                  <a:latin typeface="Meiryo UI" panose="020B0604030504040204" pitchFamily="50" charset="-128"/>
                  <a:ea typeface="Meiryo UI" panose="020B0604030504040204" pitchFamily="50" charset="-128"/>
                </a:rPr>
                <a:t>8,000</a:t>
              </a:r>
              <a:endParaRPr kumimoji="1" lang="ja-JP" altLang="en-US" sz="1200">
                <a:latin typeface="Meiryo UI" panose="020B0604030504040204" pitchFamily="50" charset="-128"/>
                <a:ea typeface="Meiryo UI" panose="020B0604030504040204" pitchFamily="50" charset="-128"/>
              </a:endParaRPr>
            </a:p>
          </p:txBody>
        </p:sp>
        <p:sp>
          <p:nvSpPr>
            <p:cNvPr id="235" name="正方形/長方形 234">
              <a:extLst>
                <a:ext uri="{FF2B5EF4-FFF2-40B4-BE49-F238E27FC236}">
                  <a16:creationId xmlns:a16="http://schemas.microsoft.com/office/drawing/2014/main" id="{A4B4B5F9-604C-583B-F9BC-460A7529C9D1}"/>
                </a:ext>
              </a:extLst>
            </p:cNvPr>
            <p:cNvSpPr/>
            <p:nvPr/>
          </p:nvSpPr>
          <p:spPr>
            <a:xfrm>
              <a:off x="1435791" y="2607343"/>
              <a:ext cx="320866" cy="28764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正方形/長方形 235">
              <a:extLst>
                <a:ext uri="{FF2B5EF4-FFF2-40B4-BE49-F238E27FC236}">
                  <a16:creationId xmlns:a16="http://schemas.microsoft.com/office/drawing/2014/main" id="{5E7ACC68-8876-6CF6-0686-364935130ED4}"/>
                </a:ext>
              </a:extLst>
            </p:cNvPr>
            <p:cNvSpPr/>
            <p:nvPr/>
          </p:nvSpPr>
          <p:spPr>
            <a:xfrm>
              <a:off x="2419687" y="2794543"/>
              <a:ext cx="320866" cy="26892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正方形/長方形 236">
              <a:extLst>
                <a:ext uri="{FF2B5EF4-FFF2-40B4-BE49-F238E27FC236}">
                  <a16:creationId xmlns:a16="http://schemas.microsoft.com/office/drawing/2014/main" id="{7874AFAA-AE49-F59F-9E99-C2DF16A94E86}"/>
                </a:ext>
              </a:extLst>
            </p:cNvPr>
            <p:cNvSpPr/>
            <p:nvPr/>
          </p:nvSpPr>
          <p:spPr>
            <a:xfrm>
              <a:off x="4027351" y="3929714"/>
              <a:ext cx="320866" cy="1555200"/>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8" name="直線コネクタ 237">
              <a:extLst>
                <a:ext uri="{FF2B5EF4-FFF2-40B4-BE49-F238E27FC236}">
                  <a16:creationId xmlns:a16="http://schemas.microsoft.com/office/drawing/2014/main" id="{76BF3BFC-B971-5E09-BDF8-F4AC6A1C3619}"/>
                </a:ext>
              </a:extLst>
            </p:cNvPr>
            <p:cNvCxnSpPr>
              <a:cxnSpLocks/>
            </p:cNvCxnSpPr>
            <p:nvPr/>
          </p:nvCxnSpPr>
          <p:spPr>
            <a:xfrm>
              <a:off x="1763212" y="2609635"/>
              <a:ext cx="656475" cy="188508"/>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39" name="テキスト ボックス 238">
              <a:extLst>
                <a:ext uri="{FF2B5EF4-FFF2-40B4-BE49-F238E27FC236}">
                  <a16:creationId xmlns:a16="http://schemas.microsoft.com/office/drawing/2014/main" id="{35EE99E0-A288-B447-DDB4-F978810AB4D5}"/>
                </a:ext>
              </a:extLst>
            </p:cNvPr>
            <p:cNvSpPr txBox="1"/>
            <p:nvPr/>
          </p:nvSpPr>
          <p:spPr>
            <a:xfrm>
              <a:off x="1311035" y="2365189"/>
              <a:ext cx="549831" cy="215444"/>
            </a:xfrm>
            <a:prstGeom prst="rect">
              <a:avLst/>
            </a:prstGeom>
            <a:noFill/>
            <a:ln w="38100" cmpd="dbl">
              <a:noFill/>
            </a:ln>
          </p:spPr>
          <p:txBody>
            <a:bodyPr wrap="none" lIns="0" tIns="0" rIns="0" bIns="0" rtlCol="0">
              <a:spAutoFit/>
            </a:bodyPr>
            <a:lstStyle/>
            <a:p>
              <a:r>
                <a:rPr kumimoji="1" lang="en-US" altLang="ja-JP"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7,990</a:t>
              </a:r>
              <a:endParaRPr kumimoji="1" lang="ja-JP" altLang="en-US"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40" name="テキスト ボックス 239">
              <a:extLst>
                <a:ext uri="{FF2B5EF4-FFF2-40B4-BE49-F238E27FC236}">
                  <a16:creationId xmlns:a16="http://schemas.microsoft.com/office/drawing/2014/main" id="{AFC07D9C-E8A3-6B93-096E-3EC8E302B1A9}"/>
                </a:ext>
              </a:extLst>
            </p:cNvPr>
            <p:cNvSpPr txBox="1"/>
            <p:nvPr/>
          </p:nvSpPr>
          <p:spPr>
            <a:xfrm>
              <a:off x="2305205" y="2538923"/>
              <a:ext cx="549831" cy="215444"/>
            </a:xfrm>
            <a:prstGeom prst="rect">
              <a:avLst/>
            </a:prstGeom>
            <a:noFill/>
            <a:ln w="38100" cmpd="dbl">
              <a:noFill/>
            </a:ln>
          </p:spPr>
          <p:txBody>
            <a:bodyPr wrap="none" lIns="0" tIns="0" rIns="0" bIns="0" rtlCol="0">
              <a:spAutoFit/>
            </a:bodyPr>
            <a:lstStyle/>
            <a:p>
              <a:r>
                <a:rPr kumimoji="1" lang="en-US" altLang="ja-JP"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7,465</a:t>
              </a:r>
              <a:endParaRPr kumimoji="1" lang="ja-JP" altLang="en-US"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241" name="テキスト ボックス 240">
              <a:extLst>
                <a:ext uri="{FF2B5EF4-FFF2-40B4-BE49-F238E27FC236}">
                  <a16:creationId xmlns:a16="http://schemas.microsoft.com/office/drawing/2014/main" id="{ECB9A81D-15DF-0D0F-7B23-D998593558D0}"/>
                </a:ext>
              </a:extLst>
            </p:cNvPr>
            <p:cNvSpPr txBox="1"/>
            <p:nvPr/>
          </p:nvSpPr>
          <p:spPr>
            <a:xfrm>
              <a:off x="135009" y="3870386"/>
              <a:ext cx="623889" cy="276999"/>
            </a:xfrm>
            <a:prstGeom prst="rect">
              <a:avLst/>
            </a:prstGeom>
            <a:noFill/>
            <a:ln w="38100" cmpd="dbl">
              <a:noFill/>
            </a:ln>
          </p:spPr>
          <p:txBody>
            <a:bodyPr wrap="none" rtlCol="0">
              <a:spAutoFit/>
            </a:bodyPr>
            <a:lstStyle/>
            <a:p>
              <a:pPr algn="r"/>
              <a:r>
                <a:rPr kumimoji="1" lang="en-US" altLang="ja-JP" sz="1200" dirty="0">
                  <a:latin typeface="Meiryo UI" panose="020B0604030504040204" pitchFamily="50" charset="-128"/>
                  <a:ea typeface="Meiryo UI" panose="020B0604030504040204" pitchFamily="50" charset="-128"/>
                </a:rPr>
                <a:t>4,000</a:t>
              </a:r>
              <a:endParaRPr kumimoji="1" lang="ja-JP" altLang="en-US" sz="1200" dirty="0">
                <a:latin typeface="Meiryo UI" panose="020B0604030504040204" pitchFamily="50" charset="-128"/>
                <a:ea typeface="Meiryo UI" panose="020B0604030504040204" pitchFamily="50" charset="-128"/>
              </a:endParaRPr>
            </a:p>
          </p:txBody>
        </p:sp>
        <p:sp>
          <p:nvSpPr>
            <p:cNvPr id="242" name="テキスト ボックス 241">
              <a:extLst>
                <a:ext uri="{FF2B5EF4-FFF2-40B4-BE49-F238E27FC236}">
                  <a16:creationId xmlns:a16="http://schemas.microsoft.com/office/drawing/2014/main" id="{6864ED15-0304-4B61-E762-91F9AD2E8A24}"/>
                </a:ext>
              </a:extLst>
            </p:cNvPr>
            <p:cNvSpPr txBox="1"/>
            <p:nvPr/>
          </p:nvSpPr>
          <p:spPr>
            <a:xfrm>
              <a:off x="496057" y="5322279"/>
              <a:ext cx="280846" cy="276999"/>
            </a:xfrm>
            <a:prstGeom prst="rect">
              <a:avLst/>
            </a:prstGeom>
            <a:noFill/>
            <a:ln w="38100" cmpd="dbl">
              <a:noFill/>
            </a:ln>
          </p:spPr>
          <p:txBody>
            <a:bodyPr wrap="none" rtlCol="0">
              <a:spAutoFit/>
            </a:bodyPr>
            <a:lstStyle/>
            <a:p>
              <a:pPr algn="r"/>
              <a:r>
                <a:rPr kumimoji="1" lang="en-US" altLang="ja-JP" sz="1200">
                  <a:latin typeface="Meiryo UI" panose="020B0604030504040204" pitchFamily="50" charset="-128"/>
                  <a:ea typeface="Meiryo UI" panose="020B0604030504040204" pitchFamily="50" charset="-128"/>
                </a:rPr>
                <a:t>0</a:t>
              </a:r>
              <a:endParaRPr kumimoji="1" lang="ja-JP" altLang="en-US" sz="1200">
                <a:latin typeface="Meiryo UI" panose="020B0604030504040204" pitchFamily="50" charset="-128"/>
                <a:ea typeface="Meiryo UI" panose="020B0604030504040204" pitchFamily="50" charset="-128"/>
              </a:endParaRPr>
            </a:p>
          </p:txBody>
        </p:sp>
        <p:sp>
          <p:nvSpPr>
            <p:cNvPr id="243" name="正方形/長方形 242">
              <a:extLst>
                <a:ext uri="{FF2B5EF4-FFF2-40B4-BE49-F238E27FC236}">
                  <a16:creationId xmlns:a16="http://schemas.microsoft.com/office/drawing/2014/main" id="{7382A284-972F-E22C-CD54-2F5717480D5B}"/>
                </a:ext>
              </a:extLst>
            </p:cNvPr>
            <p:cNvSpPr/>
            <p:nvPr/>
          </p:nvSpPr>
          <p:spPr>
            <a:xfrm>
              <a:off x="3083543" y="3458421"/>
              <a:ext cx="320866" cy="2025321"/>
            </a:xfrm>
            <a:prstGeom prst="rect">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4" name="正方形/長方形 243">
              <a:extLst>
                <a:ext uri="{FF2B5EF4-FFF2-40B4-BE49-F238E27FC236}">
                  <a16:creationId xmlns:a16="http://schemas.microsoft.com/office/drawing/2014/main" id="{49506105-B9DD-9382-EA6C-E019EA396DC5}"/>
                </a:ext>
              </a:extLst>
            </p:cNvPr>
            <p:cNvSpPr/>
            <p:nvPr/>
          </p:nvSpPr>
          <p:spPr>
            <a:xfrm>
              <a:off x="1435791" y="4745743"/>
              <a:ext cx="320866" cy="738000"/>
            </a:xfrm>
            <a:prstGeom prst="rect">
              <a:avLst/>
            </a:prstGeom>
            <a:pattFill prst="smCheck">
              <a:fgClr>
                <a:schemeClr val="tx1">
                  <a:lumMod val="65000"/>
                  <a:lumOff val="3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5" name="正方形/長方形 244">
              <a:extLst>
                <a:ext uri="{FF2B5EF4-FFF2-40B4-BE49-F238E27FC236}">
                  <a16:creationId xmlns:a16="http://schemas.microsoft.com/office/drawing/2014/main" id="{36DDA8F3-6206-4D56-8AFC-F9F3F6E07019}"/>
                </a:ext>
              </a:extLst>
            </p:cNvPr>
            <p:cNvSpPr/>
            <p:nvPr/>
          </p:nvSpPr>
          <p:spPr>
            <a:xfrm>
              <a:off x="2419687" y="4788943"/>
              <a:ext cx="320866" cy="694800"/>
            </a:xfrm>
            <a:prstGeom prst="rect">
              <a:avLst/>
            </a:prstGeom>
            <a:pattFill prst="smCheck">
              <a:fgClr>
                <a:schemeClr val="tx1">
                  <a:lumMod val="65000"/>
                  <a:lumOff val="3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6" name="テキスト ボックス 245">
              <a:extLst>
                <a:ext uri="{FF2B5EF4-FFF2-40B4-BE49-F238E27FC236}">
                  <a16:creationId xmlns:a16="http://schemas.microsoft.com/office/drawing/2014/main" id="{0A6FFDBE-0116-D493-9D4A-00E322F2E218}"/>
                </a:ext>
              </a:extLst>
            </p:cNvPr>
            <p:cNvSpPr txBox="1"/>
            <p:nvPr/>
          </p:nvSpPr>
          <p:spPr>
            <a:xfrm>
              <a:off x="2352258" y="4563400"/>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1,933</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cxnSp>
          <p:nvCxnSpPr>
            <p:cNvPr id="247" name="直線コネクタ 246">
              <a:extLst>
                <a:ext uri="{FF2B5EF4-FFF2-40B4-BE49-F238E27FC236}">
                  <a16:creationId xmlns:a16="http://schemas.microsoft.com/office/drawing/2014/main" id="{DF65C524-287E-6865-52A4-932BC0634B7A}"/>
                </a:ext>
              </a:extLst>
            </p:cNvPr>
            <p:cNvCxnSpPr>
              <a:cxnSpLocks/>
            </p:cNvCxnSpPr>
            <p:nvPr/>
          </p:nvCxnSpPr>
          <p:spPr>
            <a:xfrm>
              <a:off x="1763212" y="4744573"/>
              <a:ext cx="656475" cy="4436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248" name="直線コネクタ 247">
              <a:extLst>
                <a:ext uri="{FF2B5EF4-FFF2-40B4-BE49-F238E27FC236}">
                  <a16:creationId xmlns:a16="http://schemas.microsoft.com/office/drawing/2014/main" id="{1E60865F-CE84-3C62-131C-0B0DAB47D65E}"/>
                </a:ext>
              </a:extLst>
            </p:cNvPr>
            <p:cNvCxnSpPr>
              <a:cxnSpLocks/>
            </p:cNvCxnSpPr>
            <p:nvPr/>
          </p:nvCxnSpPr>
          <p:spPr>
            <a:xfrm flipH="1">
              <a:off x="711694" y="5483743"/>
              <a:ext cx="41760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9" name="正方形/長方形 248">
              <a:extLst>
                <a:ext uri="{FF2B5EF4-FFF2-40B4-BE49-F238E27FC236}">
                  <a16:creationId xmlns:a16="http://schemas.microsoft.com/office/drawing/2014/main" id="{2DBC0E82-0000-DD69-75B5-5BDBCA1197DF}"/>
                </a:ext>
              </a:extLst>
            </p:cNvPr>
            <p:cNvSpPr/>
            <p:nvPr/>
          </p:nvSpPr>
          <p:spPr>
            <a:xfrm>
              <a:off x="3083543" y="4997743"/>
              <a:ext cx="320866" cy="486000"/>
            </a:xfrm>
            <a:prstGeom prst="rect">
              <a:avLst/>
            </a:prstGeom>
            <a:pattFill prst="smCheck">
              <a:fgClr>
                <a:schemeClr val="tx1">
                  <a:lumMod val="65000"/>
                  <a:lumOff val="3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0" name="直線コネクタ 249">
              <a:extLst>
                <a:ext uri="{FF2B5EF4-FFF2-40B4-BE49-F238E27FC236}">
                  <a16:creationId xmlns:a16="http://schemas.microsoft.com/office/drawing/2014/main" id="{343620C1-4650-30F3-A154-DE57EC607F82}"/>
                </a:ext>
              </a:extLst>
            </p:cNvPr>
            <p:cNvCxnSpPr>
              <a:cxnSpLocks/>
            </p:cNvCxnSpPr>
            <p:nvPr/>
          </p:nvCxnSpPr>
          <p:spPr>
            <a:xfrm>
              <a:off x="2742596" y="4786452"/>
              <a:ext cx="340518" cy="21431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51" name="テキスト ボックス 250">
              <a:extLst>
                <a:ext uri="{FF2B5EF4-FFF2-40B4-BE49-F238E27FC236}">
                  <a16:creationId xmlns:a16="http://schemas.microsoft.com/office/drawing/2014/main" id="{939B3A37-B4C0-7EA0-CDDC-87CCB40C1884}"/>
                </a:ext>
              </a:extLst>
            </p:cNvPr>
            <p:cNvSpPr txBox="1"/>
            <p:nvPr/>
          </p:nvSpPr>
          <p:spPr>
            <a:xfrm>
              <a:off x="3011800" y="4780333"/>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1,347</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cxnSp>
          <p:nvCxnSpPr>
            <p:cNvPr id="253" name="直線コネクタ 252">
              <a:extLst>
                <a:ext uri="{FF2B5EF4-FFF2-40B4-BE49-F238E27FC236}">
                  <a16:creationId xmlns:a16="http://schemas.microsoft.com/office/drawing/2014/main" id="{B0BD2373-C829-5C31-D9F6-E0E53D730DB6}"/>
                </a:ext>
              </a:extLst>
            </p:cNvPr>
            <p:cNvCxnSpPr>
              <a:cxnSpLocks/>
            </p:cNvCxnSpPr>
            <p:nvPr/>
          </p:nvCxnSpPr>
          <p:spPr>
            <a:xfrm>
              <a:off x="2747108" y="2791204"/>
              <a:ext cx="336006" cy="666047"/>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54" name="テキスト ボックス 253">
              <a:extLst>
                <a:ext uri="{FF2B5EF4-FFF2-40B4-BE49-F238E27FC236}">
                  <a16:creationId xmlns:a16="http://schemas.microsoft.com/office/drawing/2014/main" id="{B2EC5509-9AD3-401C-7C31-59862DD9BA9B}"/>
                </a:ext>
              </a:extLst>
            </p:cNvPr>
            <p:cNvSpPr txBox="1"/>
            <p:nvPr/>
          </p:nvSpPr>
          <p:spPr>
            <a:xfrm>
              <a:off x="2936198" y="5494347"/>
              <a:ext cx="615553" cy="369332"/>
            </a:xfrm>
            <a:prstGeom prst="rect">
              <a:avLst/>
            </a:prstGeom>
            <a:noFill/>
            <a:ln w="38100" cmpd="dbl">
              <a:noFill/>
            </a:ln>
          </p:spPr>
          <p:txBody>
            <a:bodyPr wrap="none" lIns="0" tIns="0" rIns="0" bIns="0" rtlCol="0">
              <a:spAutoFit/>
            </a:bodyPr>
            <a:lstStyle/>
            <a:p>
              <a:pPr algn="ctr"/>
              <a:r>
                <a:rPr kumimoji="1" lang="en-US" altLang="ja-JP" sz="1200" dirty="0">
                  <a:latin typeface="Meiryo UI" panose="020B0604030504040204" pitchFamily="50" charset="-128"/>
                  <a:ea typeface="Meiryo UI" panose="020B0604030504040204" pitchFamily="50" charset="-128"/>
                </a:rPr>
                <a:t>2025</a:t>
              </a:r>
            </a:p>
            <a:p>
              <a:pPr algn="ctr"/>
              <a:r>
                <a:rPr kumimoji="1" lang="ja-JP" altLang="en-US" sz="1200" dirty="0">
                  <a:latin typeface="Meiryo UI" panose="020B0604030504040204" pitchFamily="50" charset="-128"/>
                  <a:ea typeface="Meiryo UI" panose="020B0604030504040204" pitchFamily="50" charset="-128"/>
                </a:rPr>
                <a:t>（現況）</a:t>
              </a:r>
            </a:p>
          </p:txBody>
        </p:sp>
        <p:sp>
          <p:nvSpPr>
            <p:cNvPr id="255" name="正方形/長方形 254">
              <a:extLst>
                <a:ext uri="{FF2B5EF4-FFF2-40B4-BE49-F238E27FC236}">
                  <a16:creationId xmlns:a16="http://schemas.microsoft.com/office/drawing/2014/main" id="{DD90D342-4089-1055-0994-609E6FBF9BD0}"/>
                </a:ext>
              </a:extLst>
            </p:cNvPr>
            <p:cNvSpPr/>
            <p:nvPr/>
          </p:nvSpPr>
          <p:spPr>
            <a:xfrm>
              <a:off x="4027351" y="5088914"/>
              <a:ext cx="320866" cy="396000"/>
            </a:xfrm>
            <a:prstGeom prst="rect">
              <a:avLst/>
            </a:prstGeom>
            <a:pattFill prst="smCheck">
              <a:fgClr>
                <a:schemeClr val="tx1">
                  <a:lumMod val="65000"/>
                  <a:lumOff val="35000"/>
                </a:schemeClr>
              </a:fgClr>
              <a:bgClr>
                <a:schemeClr val="bg1"/>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A5B1C20D-FF49-03D2-7D23-4B4E942D9381}"/>
                </a:ext>
              </a:extLst>
            </p:cNvPr>
            <p:cNvSpPr txBox="1"/>
            <p:nvPr/>
          </p:nvSpPr>
          <p:spPr>
            <a:xfrm rot="16200000">
              <a:off x="785543" y="5014065"/>
              <a:ext cx="461665" cy="184666"/>
            </a:xfrm>
            <a:prstGeom prst="rect">
              <a:avLst/>
            </a:prstGeom>
            <a:noFill/>
            <a:ln w="38100" cmpd="dbl">
              <a:noFill/>
            </a:ln>
          </p:spPr>
          <p:txBody>
            <a:bodyPr wrap="none" lIns="0" tIns="0" rIns="0" bIns="0" rtlCol="0">
              <a:spAutoFit/>
            </a:bodyPr>
            <a:lstStyle/>
            <a:p>
              <a:pPr algn="ctr"/>
              <a:r>
                <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大阪港</a:t>
              </a:r>
            </a:p>
          </p:txBody>
        </p:sp>
        <p:sp>
          <p:nvSpPr>
            <p:cNvPr id="34" name="左中かっこ 33">
              <a:extLst>
                <a:ext uri="{FF2B5EF4-FFF2-40B4-BE49-F238E27FC236}">
                  <a16:creationId xmlns:a16="http://schemas.microsoft.com/office/drawing/2014/main" id="{4964B07D-1D8D-6138-DCB4-22EB5ABC90B7}"/>
                </a:ext>
              </a:extLst>
            </p:cNvPr>
            <p:cNvSpPr/>
            <p:nvPr/>
          </p:nvSpPr>
          <p:spPr>
            <a:xfrm>
              <a:off x="1123842" y="4781459"/>
              <a:ext cx="151111" cy="680536"/>
            </a:xfrm>
            <a:prstGeom prst="leftBrace">
              <a:avLst>
                <a:gd name="adj1" fmla="val 38135"/>
                <a:gd name="adj2" fmla="val 50000"/>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790CBF3A-F89C-211E-251F-52077E55EBF9}"/>
                </a:ext>
              </a:extLst>
            </p:cNvPr>
            <p:cNvSpPr txBox="1"/>
            <p:nvPr/>
          </p:nvSpPr>
          <p:spPr>
            <a:xfrm rot="16200000">
              <a:off x="685193" y="3589354"/>
              <a:ext cx="615553" cy="184666"/>
            </a:xfrm>
            <a:prstGeom prst="rect">
              <a:avLst/>
            </a:prstGeom>
            <a:noFill/>
            <a:ln w="38100" cmpd="dbl">
              <a:noFill/>
            </a:ln>
          </p:spPr>
          <p:txBody>
            <a:bodyPr wrap="none" lIns="0" tIns="0" rIns="0" bIns="0" rtlCol="0">
              <a:spAutoFit/>
            </a:bodyPr>
            <a:lstStyle/>
            <a:p>
              <a:pPr algn="ctr"/>
              <a:r>
                <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府営港湾</a:t>
              </a:r>
            </a:p>
          </p:txBody>
        </p:sp>
        <p:sp>
          <p:nvSpPr>
            <p:cNvPr id="36" name="左中かっこ 35">
              <a:extLst>
                <a:ext uri="{FF2B5EF4-FFF2-40B4-BE49-F238E27FC236}">
                  <a16:creationId xmlns:a16="http://schemas.microsoft.com/office/drawing/2014/main" id="{A8FA5A9D-D820-9840-3D34-870864E8D8B7}"/>
                </a:ext>
              </a:extLst>
            </p:cNvPr>
            <p:cNvSpPr/>
            <p:nvPr/>
          </p:nvSpPr>
          <p:spPr>
            <a:xfrm>
              <a:off x="1109944" y="2648751"/>
              <a:ext cx="190884" cy="2076572"/>
            </a:xfrm>
            <a:prstGeom prst="leftBrace">
              <a:avLst>
                <a:gd name="adj1" fmla="val 38135"/>
                <a:gd name="adj2" fmla="val 50000"/>
              </a:avLst>
            </a:prstGeom>
            <a:ln w="127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8AD3E3BD-C7C7-1A60-D9E2-5F4E3AB68ED9}"/>
                </a:ext>
              </a:extLst>
            </p:cNvPr>
            <p:cNvSpPr txBox="1"/>
            <p:nvPr/>
          </p:nvSpPr>
          <p:spPr>
            <a:xfrm>
              <a:off x="1371851" y="4519274"/>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2,045</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cxnSp>
          <p:nvCxnSpPr>
            <p:cNvPr id="38" name="直線コネクタ 37">
              <a:extLst>
                <a:ext uri="{FF2B5EF4-FFF2-40B4-BE49-F238E27FC236}">
                  <a16:creationId xmlns:a16="http://schemas.microsoft.com/office/drawing/2014/main" id="{A487FE31-FA1F-357F-798F-A3F8F737D1AC}"/>
                </a:ext>
              </a:extLst>
            </p:cNvPr>
            <p:cNvCxnSpPr>
              <a:cxnSpLocks/>
            </p:cNvCxnSpPr>
            <p:nvPr/>
          </p:nvCxnSpPr>
          <p:spPr>
            <a:xfrm>
              <a:off x="3421824" y="3457251"/>
              <a:ext cx="1584000" cy="0"/>
            </a:xfrm>
            <a:prstGeom prst="line">
              <a:avLst/>
            </a:prstGeom>
            <a:ln w="19050">
              <a:solidFill>
                <a:schemeClr val="tx1">
                  <a:lumMod val="75000"/>
                  <a:lumOff val="2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E7F02467-82D6-9EF3-0193-21ED8844852F}"/>
                </a:ext>
              </a:extLst>
            </p:cNvPr>
            <p:cNvCxnSpPr>
              <a:cxnSpLocks/>
            </p:cNvCxnSpPr>
            <p:nvPr/>
          </p:nvCxnSpPr>
          <p:spPr>
            <a:xfrm>
              <a:off x="4338473" y="3929714"/>
              <a:ext cx="667351" cy="0"/>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40" name="矢印: 下 39">
              <a:extLst>
                <a:ext uri="{FF2B5EF4-FFF2-40B4-BE49-F238E27FC236}">
                  <a16:creationId xmlns:a16="http://schemas.microsoft.com/office/drawing/2014/main" id="{98268E5F-D958-39B7-AD68-FAA251448505}"/>
                </a:ext>
              </a:extLst>
            </p:cNvPr>
            <p:cNvSpPr/>
            <p:nvPr/>
          </p:nvSpPr>
          <p:spPr>
            <a:xfrm>
              <a:off x="4582170" y="3477374"/>
              <a:ext cx="357460" cy="452340"/>
            </a:xfrm>
            <a:prstGeom prst="downArrow">
              <a:avLst>
                <a:gd name="adj1" fmla="val 50000"/>
                <a:gd name="adj2" fmla="val 38713"/>
              </a:avLst>
            </a:prstGeom>
            <a:solidFill>
              <a:srgbClr val="FF6565"/>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CA9428FB-6D95-2C97-8513-2CE5601F4114}"/>
                </a:ext>
              </a:extLst>
            </p:cNvPr>
            <p:cNvSpPr txBox="1"/>
            <p:nvPr/>
          </p:nvSpPr>
          <p:spPr>
            <a:xfrm>
              <a:off x="4964648" y="3092046"/>
              <a:ext cx="1218282" cy="400110"/>
            </a:xfrm>
            <a:prstGeom prst="wedgeRectCallout">
              <a:avLst>
                <a:gd name="adj1" fmla="val -39128"/>
                <a:gd name="adj2" fmla="val 84958"/>
              </a:avLst>
            </a:prstGeom>
            <a:solidFill>
              <a:schemeClr val="bg1"/>
            </a:solidFill>
            <a:ln w="25400" cmpd="sng">
              <a:solidFill>
                <a:srgbClr val="FF0000"/>
              </a:solidFill>
            </a:ln>
          </p:spPr>
          <p:txBody>
            <a:bodyPr wrap="none" lIns="0" tIns="0" rIns="0" bIns="0" rtlCol="0">
              <a:spAutoFit/>
            </a:bodyPr>
            <a:lstStyle/>
            <a:p>
              <a:pPr algn="ctr"/>
              <a:r>
                <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大阪“みなと全体の</a:t>
              </a:r>
              <a:endPar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a:r>
                <a:rPr kumimoji="1" lang="ja-JP" altLang="en-US" sz="1400" b="1" dirty="0">
                  <a:solidFill>
                    <a:srgbClr val="FF0000"/>
                  </a:solidFill>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削減目標との差</a:t>
              </a:r>
            </a:p>
          </p:txBody>
        </p:sp>
        <p:sp>
          <p:nvSpPr>
            <p:cNvPr id="42" name="テキスト ボックス 41">
              <a:extLst>
                <a:ext uri="{FF2B5EF4-FFF2-40B4-BE49-F238E27FC236}">
                  <a16:creationId xmlns:a16="http://schemas.microsoft.com/office/drawing/2014/main" id="{C564ABCF-170B-F72C-76F7-41B4FE49E401}"/>
                </a:ext>
              </a:extLst>
            </p:cNvPr>
            <p:cNvSpPr txBox="1"/>
            <p:nvPr/>
          </p:nvSpPr>
          <p:spPr>
            <a:xfrm>
              <a:off x="4497362" y="3531390"/>
              <a:ext cx="549831" cy="215444"/>
            </a:xfrm>
            <a:prstGeom prst="rect">
              <a:avLst/>
            </a:prstGeom>
            <a:noFill/>
            <a:ln w="38100" cmpd="dbl">
              <a:noFill/>
            </a:ln>
          </p:spPr>
          <p:txBody>
            <a:bodyPr wrap="none" lIns="0" tIns="0" rIns="0" bIns="0" rtlCol="0">
              <a:spAutoFit/>
            </a:bodyPr>
            <a:lstStyle/>
            <a:p>
              <a:pPr algn="ctr"/>
              <a:r>
                <a:rPr kumimoji="1" lang="en-US" altLang="ja-JP" sz="1400" b="1" dirty="0">
                  <a:solidFill>
                    <a:srgbClr val="FF0000"/>
                  </a:solidFill>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1,670</a:t>
              </a:r>
              <a:endParaRPr kumimoji="1" lang="ja-JP" altLang="en-US" sz="1400" b="1" dirty="0">
                <a:solidFill>
                  <a:srgbClr val="FF0000"/>
                </a:solidFill>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B1F2158D-DF59-6B5C-D379-FC5C3A24367A}"/>
                </a:ext>
              </a:extLst>
            </p:cNvPr>
            <p:cNvSpPr txBox="1"/>
            <p:nvPr/>
          </p:nvSpPr>
          <p:spPr>
            <a:xfrm>
              <a:off x="5097958" y="3835343"/>
              <a:ext cx="615553" cy="184666"/>
            </a:xfrm>
            <a:prstGeom prst="rect">
              <a:avLst/>
            </a:prstGeom>
            <a:noFill/>
            <a:ln w="38100" cmpd="dbl">
              <a:noFill/>
            </a:ln>
          </p:spPr>
          <p:txBody>
            <a:bodyPr wrap="none" lIns="0" tIns="0" rIns="0" bIns="0" rtlCol="0">
              <a:spAutoFit/>
            </a:bodyPr>
            <a:lstStyle/>
            <a:p>
              <a:pPr algn="ctr"/>
              <a:r>
                <a:rPr kumimoji="1" lang="ja-JP" altLang="en-US" sz="1200" b="1" dirty="0">
                  <a:solidFill>
                    <a:srgbClr val="FF0000"/>
                  </a:solidFill>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削減目標</a:t>
              </a:r>
              <a:endParaRPr kumimoji="1" lang="en-US" altLang="ja-JP" sz="1200" b="1" dirty="0">
                <a:solidFill>
                  <a:srgbClr val="FF0000"/>
                </a:solidFill>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4" name="テキスト ボックス 43">
              <a:extLst>
                <a:ext uri="{FF2B5EF4-FFF2-40B4-BE49-F238E27FC236}">
                  <a16:creationId xmlns:a16="http://schemas.microsoft.com/office/drawing/2014/main" id="{BABE13C2-1167-7352-59BD-70D06AB332F5}"/>
                </a:ext>
              </a:extLst>
            </p:cNvPr>
            <p:cNvSpPr txBox="1"/>
            <p:nvPr/>
          </p:nvSpPr>
          <p:spPr>
            <a:xfrm>
              <a:off x="3807080" y="3652639"/>
              <a:ext cx="734496" cy="307777"/>
            </a:xfrm>
            <a:prstGeom prst="rect">
              <a:avLst/>
            </a:prstGeom>
            <a:noFill/>
            <a:ln w="38100" cmpd="dbl">
              <a:noFill/>
            </a:ln>
          </p:spPr>
          <p:txBody>
            <a:bodyPr wrap="none" rtlCol="0">
              <a:spAutoFit/>
            </a:bodyPr>
            <a:lstStyle/>
            <a:p>
              <a:r>
                <a:rPr kumimoji="1" lang="en-US" altLang="ja-JP"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4,315</a:t>
              </a:r>
              <a:endParaRPr kumimoji="1" lang="ja-JP" altLang="en-US"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73B62BBE-87EF-0193-1637-9432E25724A3}"/>
                </a:ext>
              </a:extLst>
            </p:cNvPr>
            <p:cNvSpPr txBox="1"/>
            <p:nvPr/>
          </p:nvSpPr>
          <p:spPr>
            <a:xfrm>
              <a:off x="3949845" y="4889127"/>
              <a:ext cx="469680" cy="184666"/>
            </a:xfrm>
            <a:prstGeom prst="rect">
              <a:avLst/>
            </a:prstGeom>
            <a:noFill/>
            <a:ln w="38100" cmpd="dbl">
              <a:noFill/>
            </a:ln>
          </p:spPr>
          <p:txBody>
            <a:bodyPr wrap="squar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1,104</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6" name="フリーフォーム: 図形 45">
              <a:extLst>
                <a:ext uri="{FF2B5EF4-FFF2-40B4-BE49-F238E27FC236}">
                  <a16:creationId xmlns:a16="http://schemas.microsoft.com/office/drawing/2014/main" id="{E3189B6B-E2CA-E658-83DD-ED993A12D446}"/>
                </a:ext>
              </a:extLst>
            </p:cNvPr>
            <p:cNvSpPr/>
            <p:nvPr/>
          </p:nvSpPr>
          <p:spPr>
            <a:xfrm rot="5400000">
              <a:off x="3548815" y="300715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フリーフォーム: 図形 46">
              <a:extLst>
                <a:ext uri="{FF2B5EF4-FFF2-40B4-BE49-F238E27FC236}">
                  <a16:creationId xmlns:a16="http://schemas.microsoft.com/office/drawing/2014/main" id="{058B74B4-FB24-D5BF-B81E-B93888A72CBE}"/>
                </a:ext>
              </a:extLst>
            </p:cNvPr>
            <p:cNvSpPr/>
            <p:nvPr/>
          </p:nvSpPr>
          <p:spPr>
            <a:xfrm rot="5400000">
              <a:off x="3548815" y="336812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リーフォーム: 図形 48">
              <a:extLst>
                <a:ext uri="{FF2B5EF4-FFF2-40B4-BE49-F238E27FC236}">
                  <a16:creationId xmlns:a16="http://schemas.microsoft.com/office/drawing/2014/main" id="{1A0EE118-05C4-FFAF-4C8B-C2170EF3CF81}"/>
                </a:ext>
              </a:extLst>
            </p:cNvPr>
            <p:cNvSpPr/>
            <p:nvPr/>
          </p:nvSpPr>
          <p:spPr>
            <a:xfrm rot="5400000">
              <a:off x="3548815" y="372909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フリーフォーム: 図形 55">
              <a:extLst>
                <a:ext uri="{FF2B5EF4-FFF2-40B4-BE49-F238E27FC236}">
                  <a16:creationId xmlns:a16="http://schemas.microsoft.com/office/drawing/2014/main" id="{E9E7EB27-08EA-B6E5-F4EE-A95779DE033C}"/>
                </a:ext>
              </a:extLst>
            </p:cNvPr>
            <p:cNvSpPr/>
            <p:nvPr/>
          </p:nvSpPr>
          <p:spPr>
            <a:xfrm rot="5400000">
              <a:off x="3548815" y="409006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フリーフォーム: 図形 56">
              <a:extLst>
                <a:ext uri="{FF2B5EF4-FFF2-40B4-BE49-F238E27FC236}">
                  <a16:creationId xmlns:a16="http://schemas.microsoft.com/office/drawing/2014/main" id="{954E5FF6-CE13-A01B-6670-D0D08BEED3AB}"/>
                </a:ext>
              </a:extLst>
            </p:cNvPr>
            <p:cNvSpPr/>
            <p:nvPr/>
          </p:nvSpPr>
          <p:spPr>
            <a:xfrm rot="5400000">
              <a:off x="3548815" y="445103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フリーフォーム: 図形 57">
              <a:extLst>
                <a:ext uri="{FF2B5EF4-FFF2-40B4-BE49-F238E27FC236}">
                  <a16:creationId xmlns:a16="http://schemas.microsoft.com/office/drawing/2014/main" id="{70BEAFEC-8546-1D98-8109-A512A42A88AE}"/>
                </a:ext>
              </a:extLst>
            </p:cNvPr>
            <p:cNvSpPr/>
            <p:nvPr/>
          </p:nvSpPr>
          <p:spPr>
            <a:xfrm rot="5400000">
              <a:off x="3548815" y="481200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フリーフォーム: 図形 58">
              <a:extLst>
                <a:ext uri="{FF2B5EF4-FFF2-40B4-BE49-F238E27FC236}">
                  <a16:creationId xmlns:a16="http://schemas.microsoft.com/office/drawing/2014/main" id="{1E5BEF05-37CC-4B0B-9AA7-2EB87D695E8E}"/>
                </a:ext>
              </a:extLst>
            </p:cNvPr>
            <p:cNvSpPr/>
            <p:nvPr/>
          </p:nvSpPr>
          <p:spPr>
            <a:xfrm rot="5400000">
              <a:off x="3548815" y="5172970"/>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フリーフォーム: 図形 59">
              <a:extLst>
                <a:ext uri="{FF2B5EF4-FFF2-40B4-BE49-F238E27FC236}">
                  <a16:creationId xmlns:a16="http://schemas.microsoft.com/office/drawing/2014/main" id="{A2F474F4-8EA3-5F06-3512-A99ACC3AB54D}"/>
                </a:ext>
              </a:extLst>
            </p:cNvPr>
            <p:cNvSpPr/>
            <p:nvPr/>
          </p:nvSpPr>
          <p:spPr>
            <a:xfrm rot="5400000">
              <a:off x="3548815" y="5533943"/>
              <a:ext cx="360000" cy="108000"/>
            </a:xfrm>
            <a:custGeom>
              <a:avLst/>
              <a:gdLst>
                <a:gd name="connsiteX0" fmla="*/ 0 w 1455420"/>
                <a:gd name="connsiteY0" fmla="*/ 693433 h 1424956"/>
                <a:gd name="connsiteX1" fmla="*/ 373380 w 1455420"/>
                <a:gd name="connsiteY1" fmla="*/ 13 h 1424956"/>
                <a:gd name="connsiteX2" fmla="*/ 723900 w 1455420"/>
                <a:gd name="connsiteY2" fmla="*/ 708673 h 1424956"/>
                <a:gd name="connsiteX3" fmla="*/ 1066800 w 1455420"/>
                <a:gd name="connsiteY3" fmla="*/ 1424953 h 1424956"/>
                <a:gd name="connsiteX4" fmla="*/ 1455420 w 1455420"/>
                <a:gd name="connsiteY4" fmla="*/ 716293 h 1424956"/>
                <a:gd name="connsiteX0" fmla="*/ 0 w 1455420"/>
                <a:gd name="connsiteY0" fmla="*/ 713207 h 1444730"/>
                <a:gd name="connsiteX1" fmla="*/ 373380 w 1455420"/>
                <a:gd name="connsiteY1" fmla="*/ 19787 h 1444730"/>
                <a:gd name="connsiteX2" fmla="*/ 1066800 w 1455420"/>
                <a:gd name="connsiteY2" fmla="*/ 1444727 h 1444730"/>
                <a:gd name="connsiteX3" fmla="*/ 1455420 w 1455420"/>
                <a:gd name="connsiteY3" fmla="*/ 736067 h 1444730"/>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022"/>
                <a:gd name="connsiteX1" fmla="*/ 373380 w 1455420"/>
                <a:gd name="connsiteY1" fmla="*/ 79 h 1425022"/>
                <a:gd name="connsiteX2" fmla="*/ 1066800 w 1455420"/>
                <a:gd name="connsiteY2" fmla="*/ 1425019 h 1425022"/>
                <a:gd name="connsiteX3" fmla="*/ 1455420 w 1455420"/>
                <a:gd name="connsiteY3" fmla="*/ 716359 h 1425022"/>
                <a:gd name="connsiteX0" fmla="*/ 0 w 1455420"/>
                <a:gd name="connsiteY0" fmla="*/ 693499 h 1425140"/>
                <a:gd name="connsiteX1" fmla="*/ 373380 w 1455420"/>
                <a:gd name="connsiteY1" fmla="*/ 79 h 1425140"/>
                <a:gd name="connsiteX2" fmla="*/ 1066800 w 1455420"/>
                <a:gd name="connsiteY2" fmla="*/ 1425019 h 1425140"/>
                <a:gd name="connsiteX3" fmla="*/ 1455420 w 1455420"/>
                <a:gd name="connsiteY3" fmla="*/ 716359 h 1425140"/>
              </a:gdLst>
              <a:ahLst/>
              <a:cxnLst>
                <a:cxn ang="0">
                  <a:pos x="connsiteX0" y="connsiteY0"/>
                </a:cxn>
                <a:cxn ang="0">
                  <a:pos x="connsiteX1" y="connsiteY1"/>
                </a:cxn>
                <a:cxn ang="0">
                  <a:pos x="connsiteX2" y="connsiteY2"/>
                </a:cxn>
                <a:cxn ang="0">
                  <a:pos x="connsiteX3" y="connsiteY3"/>
                </a:cxn>
              </a:cxnLst>
              <a:rect l="l" t="t" r="r" b="b"/>
              <a:pathLst>
                <a:path w="1455420" h="1425140">
                  <a:moveTo>
                    <a:pt x="0" y="693499"/>
                  </a:moveTo>
                  <a:cubicBezTo>
                    <a:pt x="126365" y="345519"/>
                    <a:pt x="190817" y="-6026"/>
                    <a:pt x="373380" y="79"/>
                  </a:cubicBezTo>
                  <a:cubicBezTo>
                    <a:pt x="555943" y="6184"/>
                    <a:pt x="911542" y="1440291"/>
                    <a:pt x="1066800" y="1425019"/>
                  </a:cubicBezTo>
                  <a:cubicBezTo>
                    <a:pt x="1222058" y="1409747"/>
                    <a:pt x="1322070" y="1071324"/>
                    <a:pt x="1455420" y="716359"/>
                  </a:cubicBezTo>
                </a:path>
              </a:pathLst>
            </a:cu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2" name="テキスト ボックス 251">
              <a:extLst>
                <a:ext uri="{FF2B5EF4-FFF2-40B4-BE49-F238E27FC236}">
                  <a16:creationId xmlns:a16="http://schemas.microsoft.com/office/drawing/2014/main" id="{7D24463E-4033-C7B3-6033-BBBEE3FE9554}"/>
                </a:ext>
              </a:extLst>
            </p:cNvPr>
            <p:cNvSpPr txBox="1"/>
            <p:nvPr/>
          </p:nvSpPr>
          <p:spPr>
            <a:xfrm>
              <a:off x="2970167" y="3211721"/>
              <a:ext cx="549831" cy="215444"/>
            </a:xfrm>
            <a:prstGeom prst="rect">
              <a:avLst/>
            </a:prstGeom>
            <a:noFill/>
            <a:ln w="38100" cmpd="dbl">
              <a:noFill/>
            </a:ln>
          </p:spPr>
          <p:txBody>
            <a:bodyPr wrap="none" lIns="0" tIns="0" rIns="0" bIns="0" rtlCol="0">
              <a:spAutoFit/>
            </a:bodyPr>
            <a:lstStyle/>
            <a:p>
              <a:r>
                <a:rPr kumimoji="1" lang="en-US" altLang="ja-JP"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5,985</a:t>
              </a:r>
              <a:endParaRPr kumimoji="1" lang="ja-JP" altLang="en-US" sz="14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grpSp>
      <p:sp>
        <p:nvSpPr>
          <p:cNvPr id="61" name="テキスト ボックス 60">
            <a:extLst>
              <a:ext uri="{FF2B5EF4-FFF2-40B4-BE49-F238E27FC236}">
                <a16:creationId xmlns:a16="http://schemas.microsoft.com/office/drawing/2014/main" id="{910835E0-14BD-F4C2-A4F7-E2E4292BC346}"/>
              </a:ext>
            </a:extLst>
          </p:cNvPr>
          <p:cNvSpPr txBox="1"/>
          <p:nvPr/>
        </p:nvSpPr>
        <p:spPr>
          <a:xfrm>
            <a:off x="1896987" y="2598847"/>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5,945</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875D2EE0-4D85-B363-B23D-B22568B55F47}"/>
              </a:ext>
            </a:extLst>
          </p:cNvPr>
          <p:cNvSpPr txBox="1"/>
          <p:nvPr/>
        </p:nvSpPr>
        <p:spPr>
          <a:xfrm>
            <a:off x="2859505" y="2762805"/>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5,532</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68C48C79-2E95-3292-7CFF-EF5FC9ACA55E}"/>
              </a:ext>
            </a:extLst>
          </p:cNvPr>
          <p:cNvSpPr txBox="1"/>
          <p:nvPr/>
        </p:nvSpPr>
        <p:spPr>
          <a:xfrm>
            <a:off x="3539045" y="3430236"/>
            <a:ext cx="469680" cy="184666"/>
          </a:xfrm>
          <a:prstGeom prst="rect">
            <a:avLst/>
          </a:prstGeom>
          <a:noFill/>
          <a:ln w="38100" cmpd="dbl">
            <a:noFill/>
          </a:ln>
        </p:spPr>
        <p:txBody>
          <a:bodyPr wrap="non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4,637</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160" name="テキスト ボックス 159">
            <a:extLst>
              <a:ext uri="{FF2B5EF4-FFF2-40B4-BE49-F238E27FC236}">
                <a16:creationId xmlns:a16="http://schemas.microsoft.com/office/drawing/2014/main" id="{9D0FAF13-40A6-29B7-1D73-5BAA3E1293F2}"/>
              </a:ext>
            </a:extLst>
          </p:cNvPr>
          <p:cNvSpPr txBox="1"/>
          <p:nvPr/>
        </p:nvSpPr>
        <p:spPr>
          <a:xfrm>
            <a:off x="4495673" y="3892280"/>
            <a:ext cx="469680" cy="184666"/>
          </a:xfrm>
          <a:prstGeom prst="rect">
            <a:avLst/>
          </a:prstGeom>
          <a:noFill/>
          <a:ln w="38100" cmpd="dbl">
            <a:noFill/>
          </a:ln>
        </p:spPr>
        <p:txBody>
          <a:bodyPr wrap="square" lIns="0" tIns="0" rIns="0" bIns="0" rtlCol="0">
            <a:spAutoFit/>
          </a:bodyPr>
          <a:lstStyle/>
          <a:p>
            <a:r>
              <a:rPr kumimoji="1" lang="en-US" altLang="ja-JP"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3,211</a:t>
            </a:r>
            <a:endParaRPr kumimoji="1" lang="ja-JP" altLang="en-US" sz="1200" b="1" dirty="0">
              <a:effectLst>
                <a:glow rad="1270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98" name="タイトル 7">
            <a:extLst>
              <a:ext uri="{FF2B5EF4-FFF2-40B4-BE49-F238E27FC236}">
                <a16:creationId xmlns:a16="http://schemas.microsoft.com/office/drawing/2014/main" id="{3535C630-21DE-4673-B469-35BE3CAE9CA1}"/>
              </a:ext>
            </a:extLst>
          </p:cNvPr>
          <p:cNvSpPr txBox="1">
            <a:spLocks/>
          </p:cNvSpPr>
          <p:nvPr/>
        </p:nvSpPr>
        <p:spPr>
          <a:xfrm>
            <a:off x="244296" y="263374"/>
            <a:ext cx="6236603" cy="355606"/>
          </a:xfrm>
          <a:prstGeom prst="rect">
            <a:avLst/>
          </a:prstGeom>
        </p:spPr>
        <p:txBody>
          <a:bodyPr/>
          <a:lstStyle>
            <a:lvl1pPr algn="l" defTabSz="1207013" rtl="0" eaLnBrk="1" latinLnBrk="0" hangingPunct="1">
              <a:lnSpc>
                <a:spcPct val="90000"/>
              </a:lnSpc>
              <a:spcBef>
                <a:spcPct val="0"/>
              </a:spcBef>
              <a:buNone/>
              <a:defRPr kumimoji="1" sz="1693" kern="1200">
                <a:solidFill>
                  <a:schemeClr val="accent6">
                    <a:lumMod val="50000"/>
                  </a:schemeClr>
                </a:solidFill>
                <a:latin typeface="+mj-lt"/>
                <a:ea typeface="+mj-ea"/>
                <a:cs typeface="+mj-cs"/>
              </a:defRPr>
            </a:lvl1pPr>
          </a:lstStyle>
          <a:p>
            <a:pPr marL="0" marR="0" lvl="0" indent="0" algn="l" defTabSz="1207013"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大阪“みなと”</a:t>
            </a:r>
            <a:r>
              <a:rPr kumimoji="1" lang="en-US" altLang="ja-JP" sz="2000" b="1" i="0" u="none" strike="noStrike" kern="1200" cap="none" spc="0" normalizeH="0" baseline="0" noProof="0" dirty="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CNP</a:t>
            </a:r>
            <a:r>
              <a:rPr kumimoji="1" lang="ja-JP" altLang="en-US" sz="2000" b="1" i="0" u="none" strike="noStrike" kern="1200" cap="none" spc="0" normalizeH="0" baseline="0" noProof="0" dirty="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形成に向けた戦略　全体像（</a:t>
            </a:r>
            <a:r>
              <a:rPr kumimoji="1" lang="ja-JP" altLang="en-US" sz="2000" b="1" i="0" u="none" strike="noStrike" kern="1200" cap="none" spc="0" normalizeH="0" baseline="0" noProof="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１／２）</a:t>
            </a:r>
            <a:endParaRPr kumimoji="1" lang="ja-JP" altLang="en-US" sz="2000" b="1" i="0" u="none" strike="noStrike" kern="1200" cap="none" spc="0" normalizeH="0" baseline="0" noProof="0" dirty="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endParaRPr>
          </a:p>
        </p:txBody>
      </p:sp>
      <p:sp>
        <p:nvSpPr>
          <p:cNvPr id="5" name="吹き出し: 四角形 4">
            <a:extLst>
              <a:ext uri="{FF2B5EF4-FFF2-40B4-BE49-F238E27FC236}">
                <a16:creationId xmlns:a16="http://schemas.microsoft.com/office/drawing/2014/main" id="{D47359D9-FF6B-13AE-B244-0C31C2C60DAC}"/>
              </a:ext>
            </a:extLst>
          </p:cNvPr>
          <p:cNvSpPr/>
          <p:nvPr/>
        </p:nvSpPr>
        <p:spPr>
          <a:xfrm>
            <a:off x="4413829" y="2642191"/>
            <a:ext cx="1674184" cy="317369"/>
          </a:xfrm>
          <a:prstGeom prst="wedgeRectCallout">
            <a:avLst>
              <a:gd name="adj1" fmla="val -32181"/>
              <a:gd name="adj2" fmla="val 248182"/>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200" b="1" u="sng" dirty="0">
                <a:solidFill>
                  <a:schemeClr val="tx1"/>
                </a:solidFill>
              </a:rPr>
              <a:t>2013</a:t>
            </a:r>
            <a:r>
              <a:rPr kumimoji="1" lang="ja-JP" altLang="en-US" sz="1200" b="1" u="sng" dirty="0">
                <a:solidFill>
                  <a:schemeClr val="tx1"/>
                </a:solidFill>
              </a:rPr>
              <a:t>年度比　</a:t>
            </a:r>
            <a:r>
              <a:rPr kumimoji="1" lang="en-US" altLang="ja-JP" sz="1200" b="1" u="sng" dirty="0">
                <a:solidFill>
                  <a:schemeClr val="tx1"/>
                </a:solidFill>
              </a:rPr>
              <a:t>46%</a:t>
            </a:r>
            <a:r>
              <a:rPr kumimoji="1" lang="ja-JP" altLang="en-US" sz="1200" b="1" u="sng" dirty="0">
                <a:solidFill>
                  <a:schemeClr val="tx1"/>
                </a:solidFill>
              </a:rPr>
              <a:t>減</a:t>
            </a:r>
          </a:p>
        </p:txBody>
      </p:sp>
    </p:spTree>
    <p:extLst>
      <p:ext uri="{BB962C8B-B14F-4D97-AF65-F5344CB8AC3E}">
        <p14:creationId xmlns:p14="http://schemas.microsoft.com/office/powerpoint/2010/main" val="1501662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1984C-4F44-37DD-CA82-FA8A1047395B}"/>
            </a:ext>
          </a:extLst>
        </p:cNvPr>
        <p:cNvGrpSpPr/>
        <p:nvPr/>
      </p:nvGrpSpPr>
      <p:grpSpPr>
        <a:xfrm>
          <a:off x="0" y="0"/>
          <a:ext cx="0" cy="0"/>
          <a:chOff x="0" y="0"/>
          <a:chExt cx="0" cy="0"/>
        </a:xfrm>
      </p:grpSpPr>
      <p:sp>
        <p:nvSpPr>
          <p:cNvPr id="61" name="四角形: 角を丸くする 60">
            <a:extLst>
              <a:ext uri="{FF2B5EF4-FFF2-40B4-BE49-F238E27FC236}">
                <a16:creationId xmlns:a16="http://schemas.microsoft.com/office/drawing/2014/main" id="{04735834-09C7-4AA5-9E7D-08EEE221EB7A}"/>
              </a:ext>
            </a:extLst>
          </p:cNvPr>
          <p:cNvSpPr/>
          <p:nvPr/>
        </p:nvSpPr>
        <p:spPr>
          <a:xfrm>
            <a:off x="112662" y="3814900"/>
            <a:ext cx="12555315" cy="4944005"/>
          </a:xfrm>
          <a:prstGeom prst="roundRect">
            <a:avLst>
              <a:gd name="adj" fmla="val 5119"/>
            </a:avLst>
          </a:prstGeom>
          <a:solidFill>
            <a:srgbClr val="C5E0B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D531D287-0A41-F7F3-4556-7B6081C6866C}"/>
              </a:ext>
            </a:extLst>
          </p:cNvPr>
          <p:cNvSpPr txBox="1"/>
          <p:nvPr/>
        </p:nvSpPr>
        <p:spPr>
          <a:xfrm>
            <a:off x="4375800" y="4103417"/>
            <a:ext cx="4050000" cy="3252680"/>
          </a:xfrm>
          <a:prstGeom prst="roundRect">
            <a:avLst>
              <a:gd name="adj" fmla="val 9491"/>
            </a:avLst>
          </a:prstGeom>
          <a:solidFill>
            <a:srgbClr val="ECF5E7"/>
          </a:solidFill>
          <a:ln w="19050">
            <a:noFill/>
          </a:ln>
        </p:spPr>
        <p:txBody>
          <a:bodyPr wrap="none" rtlCol="0" anchor="ctr">
            <a:noAutofit/>
          </a:bodyPr>
          <a:lstStyle/>
          <a:p>
            <a:pPr algn="ctr" defTabSz="542072">
              <a:spcAft>
                <a:spcPts val="1200"/>
              </a:spcAft>
            </a:pPr>
            <a:endParaRPr kumimoji="1" lang="en-US" altLang="ja-JP" sz="1600" b="1" dirty="0">
              <a:solidFill>
                <a:srgbClr val="016242"/>
              </a:solidFill>
              <a:effectLst>
                <a:glow rad="88900">
                  <a:schemeClr val="bg1"/>
                </a:glow>
                <a:outerShdw blurRad="38100" dist="38100" dir="2700000" algn="tl">
                  <a:srgbClr val="000000">
                    <a:alpha val="43137"/>
                  </a:srgbClr>
                </a:outerShdw>
              </a:effectLst>
            </a:endParaRPr>
          </a:p>
        </p:txBody>
      </p:sp>
      <p:sp>
        <p:nvSpPr>
          <p:cNvPr id="226" name="タイトル 7">
            <a:extLst>
              <a:ext uri="{FF2B5EF4-FFF2-40B4-BE49-F238E27FC236}">
                <a16:creationId xmlns:a16="http://schemas.microsoft.com/office/drawing/2014/main" id="{33749587-D0DE-EB0F-CAF2-AF73BB9D3D7F}"/>
              </a:ext>
            </a:extLst>
          </p:cNvPr>
          <p:cNvSpPr txBox="1">
            <a:spLocks/>
          </p:cNvSpPr>
          <p:nvPr/>
        </p:nvSpPr>
        <p:spPr>
          <a:xfrm>
            <a:off x="4432951" y="4727490"/>
            <a:ext cx="3950416" cy="674031"/>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285750" indent="-285750" defTabSz="1207013">
              <a:spcAft>
                <a:spcPts val="600"/>
              </a:spcAft>
              <a:buFont typeface="Wingdings" panose="05000000000000000000" pitchFamily="2" charset="2"/>
              <a:buChar char="n"/>
            </a:pP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産業・環境分野全体</a:t>
            </a:r>
            <a:r>
              <a:rPr lang="ja-JP" altLang="en-US" sz="14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で民間事業者の</a:t>
            </a:r>
            <a:r>
              <a:rPr lang="ja-JP" altLang="en-US" sz="1400" dirty="0">
                <a:solidFill>
                  <a:srgbClr val="385723"/>
                </a:solidFill>
                <a:effectLst>
                  <a:glow rad="127000">
                    <a:schemeClr val="bg1"/>
                  </a:glow>
                </a:effectLst>
                <a:latin typeface="Yu Gothic UI Semibold"/>
                <a:ea typeface="Yu Gothic UI Semibold"/>
              </a:rPr>
              <a:t>取組を支えるため、既存の支援制度を活用しつつ、</a:t>
            </a:r>
            <a:br>
              <a:rPr lang="en-US" altLang="ja-JP" sz="1400" dirty="0">
                <a:solidFill>
                  <a:srgbClr val="385723"/>
                </a:solidFill>
                <a:effectLst>
                  <a:glow rad="127000">
                    <a:schemeClr val="bg1"/>
                  </a:glow>
                </a:effectLst>
                <a:latin typeface="Yu Gothic UI Semibold"/>
                <a:ea typeface="Yu Gothic UI Semibold"/>
              </a:rPr>
            </a:br>
            <a:r>
              <a:rPr lang="ja-JP" altLang="en-US" sz="1400" dirty="0">
                <a:solidFill>
                  <a:srgbClr val="385723"/>
                </a:solidFill>
                <a:effectLst>
                  <a:glow rad="127000">
                    <a:schemeClr val="bg1"/>
                  </a:glow>
                </a:effectLst>
                <a:latin typeface="Yu Gothic UI Semibold"/>
                <a:ea typeface="Yu Gothic UI Semibold"/>
              </a:rPr>
              <a:t>新たな枠組みを導入し、脱炭素化を促進</a:t>
            </a:r>
            <a:endParaRPr lang="en-US" altLang="ja-JP" sz="1400" dirty="0">
              <a:solidFill>
                <a:srgbClr val="385723"/>
              </a:solidFill>
              <a:effectLst>
                <a:glow rad="127000">
                  <a:schemeClr val="bg1"/>
                </a:glow>
              </a:effectLst>
              <a:latin typeface="Yu Gothic UI Semibold"/>
              <a:ea typeface="Yu Gothic UI Semibold"/>
            </a:endParaRPr>
          </a:p>
        </p:txBody>
      </p:sp>
      <p:sp>
        <p:nvSpPr>
          <p:cNvPr id="229" name="タイトル 7">
            <a:extLst>
              <a:ext uri="{FF2B5EF4-FFF2-40B4-BE49-F238E27FC236}">
                <a16:creationId xmlns:a16="http://schemas.microsoft.com/office/drawing/2014/main" id="{C60952F4-B7A4-ED10-000A-A239395386CE}"/>
              </a:ext>
            </a:extLst>
          </p:cNvPr>
          <p:cNvSpPr txBox="1">
            <a:spLocks/>
          </p:cNvSpPr>
          <p:nvPr/>
        </p:nvSpPr>
        <p:spPr>
          <a:xfrm>
            <a:off x="4396290" y="5602479"/>
            <a:ext cx="4116928" cy="1023935"/>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400" dirty="0">
                <a:solidFill>
                  <a:srgbClr val="70AD47">
                    <a:lumMod val="50000"/>
                  </a:srgbClr>
                </a:solidFill>
                <a:effectLst>
                  <a:glow rad="127000">
                    <a:schemeClr val="bg1"/>
                  </a:glow>
                </a:effectLst>
                <a:latin typeface="+mn-ea"/>
                <a:ea typeface="+mn-ea"/>
              </a:rPr>
              <a:t>【</a:t>
            </a:r>
            <a:r>
              <a:rPr lang="ja-JP" altLang="en-US" sz="1400" dirty="0">
                <a:solidFill>
                  <a:srgbClr val="70AD47">
                    <a:lumMod val="50000"/>
                  </a:srgbClr>
                </a:solidFill>
                <a:effectLst>
                  <a:glow rad="127000">
                    <a:schemeClr val="bg1"/>
                  </a:glow>
                </a:effectLst>
                <a:latin typeface="+mn-ea"/>
                <a:ea typeface="+mn-ea"/>
              </a:rPr>
              <a:t>主な施策（案）</a:t>
            </a:r>
            <a:r>
              <a:rPr lang="en-US" altLang="ja-JP" sz="1400" dirty="0">
                <a:solidFill>
                  <a:srgbClr val="70AD47">
                    <a:lumMod val="50000"/>
                  </a:srgbClr>
                </a:solidFill>
                <a:effectLst>
                  <a:glow rad="127000">
                    <a:schemeClr val="bg1"/>
                  </a:glow>
                </a:effectLst>
                <a:latin typeface="+mn-ea"/>
                <a:ea typeface="+mn-ea"/>
              </a:rPr>
              <a:t>】</a:t>
            </a:r>
          </a:p>
          <a:p>
            <a:pPr marL="171450" indent="-171450" defTabSz="1207013">
              <a:spcAft>
                <a:spcPts val="600"/>
              </a:spcAft>
              <a:buFont typeface="Arial" panose="020B0604020202020204" pitchFamily="34" charset="0"/>
              <a:buChar char="•"/>
            </a:pPr>
            <a:r>
              <a:rPr lang="ja-JP" altLang="en-US" sz="1400" dirty="0">
                <a:solidFill>
                  <a:srgbClr val="70AD47">
                    <a:lumMod val="50000"/>
                  </a:srgbClr>
                </a:solidFill>
                <a:effectLst>
                  <a:glow rad="127000">
                    <a:schemeClr val="bg1"/>
                  </a:glow>
                </a:effectLst>
                <a:latin typeface="+mn-ea"/>
                <a:ea typeface="+mn-ea"/>
              </a:rPr>
              <a:t>サステナブル・ファイナンス・フレームワーク</a:t>
            </a:r>
            <a:endParaRPr lang="en-US" altLang="ja-JP" sz="1200" dirty="0">
              <a:solidFill>
                <a:srgbClr val="70AD47">
                  <a:lumMod val="50000"/>
                </a:srgbClr>
              </a:solidFill>
              <a:effectLst>
                <a:glow rad="127000">
                  <a:schemeClr val="bg1"/>
                </a:glow>
              </a:effectLst>
              <a:latin typeface="+mn-ea"/>
              <a:ea typeface="+mn-ea"/>
            </a:endParaRPr>
          </a:p>
          <a:p>
            <a:pPr marL="171450" indent="-171450" defTabSz="1207013">
              <a:spcAft>
                <a:spcPts val="600"/>
              </a:spcAft>
              <a:buFont typeface="Arial" panose="020B0604020202020204" pitchFamily="34" charset="0"/>
              <a:buChar char="•"/>
            </a:pPr>
            <a:r>
              <a:rPr lang="ja-JP" altLang="en-US" sz="1400" dirty="0">
                <a:solidFill>
                  <a:srgbClr val="385723"/>
                </a:solidFill>
                <a:effectLst>
                  <a:glow rad="127000">
                    <a:schemeClr val="bg1"/>
                  </a:glow>
                </a:effectLst>
                <a:latin typeface="+mn-ea"/>
                <a:ea typeface="+mn-ea"/>
              </a:rPr>
              <a:t>産業・環境部局と協働した次世代エネルギー</a:t>
            </a:r>
            <a:br>
              <a:rPr lang="en-US" altLang="ja-JP" sz="1400" dirty="0">
                <a:solidFill>
                  <a:srgbClr val="385723"/>
                </a:solidFill>
                <a:effectLst>
                  <a:glow rad="127000">
                    <a:schemeClr val="bg1"/>
                  </a:glow>
                </a:effectLst>
                <a:latin typeface="+mn-ea"/>
                <a:ea typeface="+mn-ea"/>
              </a:rPr>
            </a:br>
            <a:r>
              <a:rPr lang="ja-JP" altLang="en-US" sz="1400" dirty="0">
                <a:solidFill>
                  <a:srgbClr val="385723"/>
                </a:solidFill>
                <a:effectLst>
                  <a:glow rad="127000">
                    <a:schemeClr val="bg1"/>
                  </a:glow>
                </a:effectLst>
                <a:latin typeface="+mn-ea"/>
                <a:ea typeface="+mn-ea"/>
              </a:rPr>
              <a:t>関連事業者への支援</a:t>
            </a:r>
            <a:endParaRPr lang="en-US" altLang="ja-JP" sz="1400" dirty="0">
              <a:solidFill>
                <a:srgbClr val="385723"/>
              </a:solidFill>
              <a:effectLst>
                <a:glow rad="127000">
                  <a:schemeClr val="bg1"/>
                </a:glow>
              </a:effectLst>
              <a:latin typeface="+mn-ea"/>
              <a:ea typeface="+mn-ea"/>
            </a:endParaRPr>
          </a:p>
        </p:txBody>
      </p:sp>
      <p:sp>
        <p:nvSpPr>
          <p:cNvPr id="11" name="テキスト ボックス 10">
            <a:extLst>
              <a:ext uri="{FF2B5EF4-FFF2-40B4-BE49-F238E27FC236}">
                <a16:creationId xmlns:a16="http://schemas.microsoft.com/office/drawing/2014/main" id="{0CE35FCB-67DE-A150-20B4-91A0C9F489C0}"/>
              </a:ext>
            </a:extLst>
          </p:cNvPr>
          <p:cNvSpPr txBox="1"/>
          <p:nvPr/>
        </p:nvSpPr>
        <p:spPr>
          <a:xfrm>
            <a:off x="4375800" y="3904718"/>
            <a:ext cx="4050000" cy="799200"/>
          </a:xfrm>
          <a:prstGeom prst="roundRect">
            <a:avLst/>
          </a:prstGeom>
          <a:gradFill flip="none" rotWithShape="1">
            <a:gsLst>
              <a:gs pos="15000">
                <a:srgbClr val="00B050"/>
              </a:gs>
              <a:gs pos="88000">
                <a:srgbClr val="00B050"/>
              </a:gs>
              <a:gs pos="53000">
                <a:schemeClr val="accent6">
                  <a:lumMod val="40000"/>
                  <a:lumOff val="60000"/>
                </a:schemeClr>
              </a:gs>
            </a:gsLst>
            <a:lin ang="0" scaled="1"/>
            <a:tileRect/>
          </a:gradFill>
          <a:ln w="19050">
            <a:noFill/>
          </a:ln>
        </p:spPr>
        <p:txBody>
          <a:bodyPr wrap="none" lIns="216000" rtlCol="0" anchor="ctr">
            <a:noAutofit/>
          </a:bodyPr>
          <a:lstStyle/>
          <a:p>
            <a:pPr algn="ctr" defTabSz="542072">
              <a:spcAft>
                <a:spcPts val="1200"/>
              </a:spcAft>
            </a:pPr>
            <a:r>
              <a:rPr kumimoji="1" lang="ja-JP" altLang="en-US" sz="1700" b="1" u="sng" dirty="0">
                <a:solidFill>
                  <a:srgbClr val="016242"/>
                </a:solidFill>
                <a:effectLst>
                  <a:glow rad="88900">
                    <a:schemeClr val="bg1"/>
                  </a:glow>
                  <a:outerShdw blurRad="38100" dist="38100" dir="2700000" algn="tl">
                    <a:srgbClr val="000000">
                      <a:alpha val="43137"/>
                    </a:srgbClr>
                  </a:outerShdw>
                </a:effectLst>
                <a:latin typeface="Yu Gothic UI"/>
                <a:ea typeface="Yu Gothic UI"/>
              </a:rPr>
              <a:t>戦略の柱２</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a:t>
            </a:r>
            <a:r>
              <a:rPr kumimoji="1" lang="en-US" altLang="ja-JP" sz="1700" b="1" dirty="0">
                <a:solidFill>
                  <a:srgbClr val="FF0000"/>
                </a:solidFill>
                <a:effectLst>
                  <a:glow rad="88900">
                    <a:schemeClr val="bg1"/>
                  </a:glow>
                  <a:outerShdw blurRad="38100" dist="38100" dir="2700000" algn="tl">
                    <a:srgbClr val="000000">
                      <a:alpha val="43137"/>
                    </a:srgbClr>
                  </a:outerShdw>
                </a:effectLst>
                <a:latin typeface="Yu Gothic UI"/>
                <a:ea typeface="Yu Gothic UI"/>
              </a:rPr>
              <a:t>S</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upport</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 </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for Empowering</a:t>
            </a:r>
            <a:endParaRPr kumimoji="1" lang="en-US" altLang="ja-JP" sz="1700" b="1" dirty="0">
              <a:solidFill>
                <a:srgbClr val="FF0000"/>
              </a:solidFill>
              <a:effectLst>
                <a:glow rad="88900">
                  <a:schemeClr val="bg1"/>
                </a:glow>
                <a:outerShdw blurRad="38100" dist="38100" dir="2700000" algn="tl">
                  <a:srgbClr val="000000">
                    <a:alpha val="43137"/>
                  </a:srgbClr>
                </a:outerShdw>
              </a:effectLst>
            </a:endParaRPr>
          </a:p>
          <a:p>
            <a:pPr algn="ctr" defTabSz="542072">
              <a:spcAft>
                <a:spcPts val="1200"/>
              </a:spcAft>
            </a:pPr>
            <a:r>
              <a:rPr kumimoji="1" lang="en-US" altLang="ja-JP" sz="1600" b="1" dirty="0">
                <a:solidFill>
                  <a:srgbClr val="016242"/>
                </a:solidFill>
                <a:effectLst>
                  <a:glow rad="88900">
                    <a:schemeClr val="bg1"/>
                  </a:glow>
                  <a:outerShdw blurRad="38100" dist="38100" dir="2700000" algn="tl">
                    <a:srgbClr val="000000">
                      <a:alpha val="43137"/>
                    </a:srgbClr>
                  </a:outerShdw>
                </a:effectLst>
              </a:rPr>
              <a:t>― </a:t>
            </a:r>
            <a:r>
              <a:rPr kumimoji="1" lang="ja-JP" altLang="en-US" sz="1600" b="1" dirty="0">
                <a:solidFill>
                  <a:srgbClr val="016242"/>
                </a:solidFill>
                <a:effectLst>
                  <a:glow rad="88900">
                    <a:schemeClr val="bg1"/>
                  </a:glow>
                  <a:outerShdw blurRad="38100" dist="38100" dir="2700000" algn="tl">
                    <a:srgbClr val="000000">
                      <a:alpha val="43137"/>
                    </a:srgbClr>
                  </a:outerShdw>
                </a:effectLst>
              </a:rPr>
              <a:t>産業・環境分野と協働した</a:t>
            </a:r>
            <a:r>
              <a:rPr kumimoji="1" lang="ja-JP" altLang="en-US" sz="1600" b="1" dirty="0">
                <a:solidFill>
                  <a:srgbClr val="FF0000"/>
                </a:solidFill>
                <a:effectLst>
                  <a:glow rad="88900">
                    <a:schemeClr val="bg1"/>
                  </a:glow>
                  <a:outerShdw blurRad="38100" dist="38100" dir="2700000" algn="tl">
                    <a:srgbClr val="000000">
                      <a:alpha val="43137"/>
                    </a:srgbClr>
                  </a:outerShdw>
                </a:effectLst>
              </a:rPr>
              <a:t>削減促進</a:t>
            </a:r>
            <a:r>
              <a:rPr kumimoji="1" lang="ja-JP" altLang="en-US" sz="1600" b="1" dirty="0">
                <a:solidFill>
                  <a:srgbClr val="016242"/>
                </a:solidFill>
                <a:effectLst>
                  <a:glow rad="88900">
                    <a:schemeClr val="bg1"/>
                  </a:glow>
                  <a:outerShdw blurRad="38100" dist="38100" dir="2700000" algn="tl">
                    <a:srgbClr val="000000">
                      <a:alpha val="43137"/>
                    </a:srgbClr>
                  </a:outerShdw>
                </a:effectLst>
              </a:rPr>
              <a:t> </a:t>
            </a:r>
            <a:r>
              <a:rPr kumimoji="1" lang="en-US" altLang="ja-JP" sz="1600" b="1" dirty="0">
                <a:solidFill>
                  <a:srgbClr val="016242"/>
                </a:solidFill>
                <a:effectLst>
                  <a:glow rad="88900">
                    <a:schemeClr val="bg1"/>
                  </a:glow>
                  <a:outerShdw blurRad="38100" dist="38100" dir="2700000" algn="tl">
                    <a:srgbClr val="000000">
                      <a:alpha val="43137"/>
                    </a:srgbClr>
                  </a:outerShdw>
                </a:effectLst>
              </a:rPr>
              <a:t>―</a:t>
            </a:r>
          </a:p>
        </p:txBody>
      </p:sp>
      <p:sp>
        <p:nvSpPr>
          <p:cNvPr id="19" name="テキスト ボックス 18">
            <a:extLst>
              <a:ext uri="{FF2B5EF4-FFF2-40B4-BE49-F238E27FC236}">
                <a16:creationId xmlns:a16="http://schemas.microsoft.com/office/drawing/2014/main" id="{828CA01F-58E0-9CB7-096C-F50234907C63}"/>
              </a:ext>
            </a:extLst>
          </p:cNvPr>
          <p:cNvSpPr txBox="1"/>
          <p:nvPr/>
        </p:nvSpPr>
        <p:spPr>
          <a:xfrm>
            <a:off x="238382" y="4103417"/>
            <a:ext cx="4050000" cy="3252680"/>
          </a:xfrm>
          <a:prstGeom prst="roundRect">
            <a:avLst>
              <a:gd name="adj" fmla="val 9491"/>
            </a:avLst>
          </a:prstGeom>
          <a:solidFill>
            <a:srgbClr val="ECF5E7"/>
          </a:solidFill>
          <a:ln w="19050">
            <a:noFill/>
          </a:ln>
        </p:spPr>
        <p:txBody>
          <a:bodyPr wrap="none" rtlCol="0" anchor="ctr">
            <a:noAutofit/>
          </a:bodyPr>
          <a:lstStyle/>
          <a:p>
            <a:pPr algn="ctr" defTabSz="542072">
              <a:spcAft>
                <a:spcPts val="1200"/>
              </a:spcAft>
            </a:pPr>
            <a:endParaRPr kumimoji="1" lang="en-US" altLang="ja-JP" sz="1600" b="1" dirty="0">
              <a:solidFill>
                <a:srgbClr val="016242"/>
              </a:solidFill>
              <a:effectLst>
                <a:glow rad="88900">
                  <a:schemeClr val="bg1"/>
                </a:glow>
                <a:outerShdw blurRad="38100" dist="38100" dir="2700000" algn="tl">
                  <a:srgbClr val="000000">
                    <a:alpha val="43137"/>
                  </a:srgbClr>
                </a:outerShdw>
              </a:effectLst>
            </a:endParaRPr>
          </a:p>
        </p:txBody>
      </p:sp>
      <p:sp>
        <p:nvSpPr>
          <p:cNvPr id="22" name="テキスト ボックス 21">
            <a:extLst>
              <a:ext uri="{FF2B5EF4-FFF2-40B4-BE49-F238E27FC236}">
                <a16:creationId xmlns:a16="http://schemas.microsoft.com/office/drawing/2014/main" id="{0E5D2FEF-9D6F-EBD3-E792-6FF0C36703B2}"/>
              </a:ext>
            </a:extLst>
          </p:cNvPr>
          <p:cNvSpPr txBox="1"/>
          <p:nvPr/>
        </p:nvSpPr>
        <p:spPr>
          <a:xfrm>
            <a:off x="8533708" y="4103417"/>
            <a:ext cx="4050000" cy="3252679"/>
          </a:xfrm>
          <a:prstGeom prst="roundRect">
            <a:avLst>
              <a:gd name="adj" fmla="val 9491"/>
            </a:avLst>
          </a:prstGeom>
          <a:solidFill>
            <a:srgbClr val="ECF5E7"/>
          </a:solidFill>
          <a:ln w="19050">
            <a:noFill/>
          </a:ln>
        </p:spPr>
        <p:txBody>
          <a:bodyPr wrap="none" rtlCol="0" anchor="ctr">
            <a:noAutofit/>
          </a:bodyPr>
          <a:lstStyle/>
          <a:p>
            <a:pPr algn="ctr" defTabSz="542072">
              <a:spcAft>
                <a:spcPts val="1200"/>
              </a:spcAft>
            </a:pPr>
            <a:endParaRPr kumimoji="1" lang="en-US" altLang="ja-JP" sz="1600" b="1" dirty="0">
              <a:solidFill>
                <a:srgbClr val="016242"/>
              </a:solidFill>
              <a:effectLst>
                <a:glow rad="88900">
                  <a:schemeClr val="bg1"/>
                </a:glow>
                <a:outerShdw blurRad="38100" dist="38100" dir="2700000" algn="tl">
                  <a:srgbClr val="000000">
                    <a:alpha val="43137"/>
                  </a:srgbClr>
                </a:outerShdw>
              </a:effectLst>
            </a:endParaRPr>
          </a:p>
        </p:txBody>
      </p:sp>
      <p:sp>
        <p:nvSpPr>
          <p:cNvPr id="45" name="タイトル 7">
            <a:extLst>
              <a:ext uri="{FF2B5EF4-FFF2-40B4-BE49-F238E27FC236}">
                <a16:creationId xmlns:a16="http://schemas.microsoft.com/office/drawing/2014/main" id="{D6AC35E2-2227-7194-153D-FC3D2F53F44E}"/>
              </a:ext>
            </a:extLst>
          </p:cNvPr>
          <p:cNvSpPr txBox="1">
            <a:spLocks/>
          </p:cNvSpPr>
          <p:nvPr/>
        </p:nvSpPr>
        <p:spPr>
          <a:xfrm>
            <a:off x="290997" y="776795"/>
            <a:ext cx="3960000" cy="298417"/>
          </a:xfrm>
          <a:prstGeom prst="rect">
            <a:avLst/>
          </a:prstGeom>
          <a:solidFill>
            <a:srgbClr val="F2F2F2"/>
          </a:solidFill>
        </p:spPr>
        <p:txBody>
          <a:bodyPr tIns="10800"/>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342900" indent="-342900" defTabSz="1207013">
              <a:buFont typeface="Wingdings" panose="05000000000000000000" pitchFamily="2" charset="2"/>
              <a:buChar char="n"/>
            </a:pPr>
            <a:r>
              <a:rPr lang="ja-JP" altLang="en-US" b="1" dirty="0">
                <a:solidFill>
                  <a:schemeClr val="tx1">
                    <a:lumMod val="75000"/>
                    <a:lumOff val="25000"/>
                  </a:schemeClr>
                </a:solidFill>
                <a:effectLst/>
                <a:latin typeface="Meiryo UI" panose="020B0604030504040204" pitchFamily="50" charset="-128"/>
                <a:ea typeface="Meiryo UI" panose="020B0604030504040204" pitchFamily="50" charset="-128"/>
              </a:rPr>
              <a:t>関係者の声等から見えた課題</a:t>
            </a:r>
          </a:p>
        </p:txBody>
      </p:sp>
      <p:sp>
        <p:nvSpPr>
          <p:cNvPr id="53" name="タイトル 7">
            <a:extLst>
              <a:ext uri="{FF2B5EF4-FFF2-40B4-BE49-F238E27FC236}">
                <a16:creationId xmlns:a16="http://schemas.microsoft.com/office/drawing/2014/main" id="{5969ACA6-0B9B-0E45-7A97-203BB2C29F54}"/>
              </a:ext>
            </a:extLst>
          </p:cNvPr>
          <p:cNvSpPr txBox="1">
            <a:spLocks/>
          </p:cNvSpPr>
          <p:nvPr/>
        </p:nvSpPr>
        <p:spPr>
          <a:xfrm>
            <a:off x="249721" y="1154561"/>
            <a:ext cx="3096000" cy="535953"/>
          </a:xfrm>
          <a:prstGeom prst="rect">
            <a:avLst/>
          </a:prstGeom>
          <a:solidFill>
            <a:schemeClr val="bg1">
              <a:lumMod val="95000"/>
            </a:schemeClr>
          </a:solidFill>
          <a:ln w="6350">
            <a:solidFill>
              <a:schemeClr val="bg1">
                <a:lumMod val="75000"/>
              </a:schemeClr>
            </a:solidFill>
          </a:ln>
        </p:spPr>
        <p:txBody>
          <a:bodyPr wrap="non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①技術開発やルールが見えない</a:t>
            </a:r>
            <a:endParaRPr kumimoji="1"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r>
              <a:rPr kumimoji="1" lang="ja-JP" altLang="en-US" sz="1400" dirty="0">
                <a:solidFill>
                  <a:schemeClr val="tx1">
                    <a:lumMod val="75000"/>
                    <a:lumOff val="25000"/>
                  </a:schemeClr>
                </a:solidFill>
                <a:latin typeface="Meiryo UI" panose="020B0604030504040204" pitchFamily="50" charset="-128"/>
                <a:ea typeface="Meiryo UI" panose="020B0604030504040204" pitchFamily="50" charset="-128"/>
              </a:rPr>
              <a:t>（新技術や次世代エネルギーなど）</a:t>
            </a:r>
          </a:p>
        </p:txBody>
      </p:sp>
      <p:sp>
        <p:nvSpPr>
          <p:cNvPr id="54" name="タイトル 7">
            <a:extLst>
              <a:ext uri="{FF2B5EF4-FFF2-40B4-BE49-F238E27FC236}">
                <a16:creationId xmlns:a16="http://schemas.microsoft.com/office/drawing/2014/main" id="{9E464C8D-55E4-4349-2B2D-8F58227E8AF0}"/>
              </a:ext>
            </a:extLst>
          </p:cNvPr>
          <p:cNvSpPr txBox="1">
            <a:spLocks/>
          </p:cNvSpPr>
          <p:nvPr/>
        </p:nvSpPr>
        <p:spPr>
          <a:xfrm>
            <a:off x="3349695" y="1154561"/>
            <a:ext cx="3095773" cy="535953"/>
          </a:xfrm>
          <a:prstGeom prst="rect">
            <a:avLst/>
          </a:prstGeom>
          <a:solidFill>
            <a:schemeClr val="bg1">
              <a:lumMod val="95000"/>
            </a:schemeClr>
          </a:solidFill>
          <a:ln w="6350">
            <a:solidFill>
              <a:schemeClr val="bg1">
                <a:lumMod val="75000"/>
              </a:schemeClr>
            </a:solidFill>
          </a:ln>
        </p:spPr>
        <p:txBody>
          <a:bodyPr wrap="non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r>
              <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rPr>
              <a:t>②経済的負担</a:t>
            </a:r>
          </a:p>
        </p:txBody>
      </p:sp>
      <p:sp>
        <p:nvSpPr>
          <p:cNvPr id="57" name="タイトル 7">
            <a:extLst>
              <a:ext uri="{FF2B5EF4-FFF2-40B4-BE49-F238E27FC236}">
                <a16:creationId xmlns:a16="http://schemas.microsoft.com/office/drawing/2014/main" id="{AAABA7B2-5981-2D07-703B-F3A3001C2215}"/>
              </a:ext>
            </a:extLst>
          </p:cNvPr>
          <p:cNvSpPr txBox="1">
            <a:spLocks/>
          </p:cNvSpPr>
          <p:nvPr/>
        </p:nvSpPr>
        <p:spPr>
          <a:xfrm>
            <a:off x="6449442" y="1154561"/>
            <a:ext cx="3096000" cy="535953"/>
          </a:xfrm>
          <a:prstGeom prst="rect">
            <a:avLst/>
          </a:prstGeom>
          <a:solidFill>
            <a:schemeClr val="bg1">
              <a:lumMod val="95000"/>
            </a:schemeClr>
          </a:solidFill>
          <a:ln w="6350">
            <a:solidFill>
              <a:schemeClr val="bg1">
                <a:lumMod val="75000"/>
              </a:schemeClr>
            </a:solidFill>
          </a:ln>
        </p:spPr>
        <p:txBody>
          <a:bodyPr wrap="non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r>
              <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rPr>
              <a:t>③人材や情報不足・連携体制の</a:t>
            </a:r>
            <a:br>
              <a:rPr kumimoji="1" lang="en-US" altLang="ja-JP" sz="1600" dirty="0">
                <a:solidFill>
                  <a:schemeClr val="tx1">
                    <a:lumMod val="75000"/>
                    <a:lumOff val="25000"/>
                  </a:schemeClr>
                </a:solidFill>
                <a:latin typeface="Meiryo UI" panose="020B0604030504040204" pitchFamily="50" charset="-128"/>
                <a:ea typeface="Meiryo UI" panose="020B0604030504040204" pitchFamily="50" charset="-128"/>
              </a:rPr>
            </a:br>
            <a:r>
              <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rPr>
              <a:t>　構築の難しさ</a:t>
            </a:r>
          </a:p>
        </p:txBody>
      </p:sp>
      <p:sp>
        <p:nvSpPr>
          <p:cNvPr id="257" name="タイトル 7">
            <a:extLst>
              <a:ext uri="{FF2B5EF4-FFF2-40B4-BE49-F238E27FC236}">
                <a16:creationId xmlns:a16="http://schemas.microsoft.com/office/drawing/2014/main" id="{DAF66E07-4328-5485-EFAF-B2AA4EB8CAC6}"/>
              </a:ext>
            </a:extLst>
          </p:cNvPr>
          <p:cNvSpPr txBox="1">
            <a:spLocks/>
          </p:cNvSpPr>
          <p:nvPr/>
        </p:nvSpPr>
        <p:spPr>
          <a:xfrm>
            <a:off x="287211" y="4727490"/>
            <a:ext cx="3820332" cy="867930"/>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285750" indent="-285750" defTabSz="1207013">
              <a:spcAft>
                <a:spcPts val="600"/>
              </a:spcAft>
              <a:buFont typeface="Wingdings" panose="05000000000000000000" pitchFamily="2" charset="2"/>
              <a:buChar char="n"/>
            </a:pPr>
            <a:r>
              <a:rPr lang="ja-JP" altLang="en-US" sz="1400" dirty="0">
                <a:solidFill>
                  <a:srgbClr val="70AD47">
                    <a:lumMod val="50000"/>
                  </a:srgbClr>
                </a:solidFill>
                <a:effectLst>
                  <a:glow rad="127000">
                    <a:schemeClr val="bg1"/>
                  </a:glow>
                </a:effectLst>
                <a:latin typeface="Yu Gothic UI Semibold"/>
                <a:ea typeface="Yu Gothic UI Semibold"/>
              </a:rPr>
              <a:t>世界の企業が</a:t>
            </a: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サプライチェーンの脱炭素化</a:t>
            </a:r>
            <a:r>
              <a:rPr lang="ja-JP" altLang="en-US" sz="1400" dirty="0">
                <a:solidFill>
                  <a:srgbClr val="70AD47">
                    <a:lumMod val="50000"/>
                  </a:srgbClr>
                </a:solidFill>
                <a:effectLst>
                  <a:glow rad="127000">
                    <a:schemeClr val="bg1"/>
                  </a:glow>
                </a:effectLst>
                <a:latin typeface="Yu Gothic UI Semibold"/>
                <a:ea typeface="Yu Gothic UI Semibold"/>
              </a:rPr>
              <a:t>に</a:t>
            </a:r>
            <a:br>
              <a:rPr lang="en-US" altLang="ja-JP" sz="1400" dirty="0">
                <a:solidFill>
                  <a:srgbClr val="70AD47">
                    <a:lumMod val="50000"/>
                  </a:srgbClr>
                </a:solidFill>
                <a:effectLst>
                  <a:glow rad="127000">
                    <a:schemeClr val="bg1"/>
                  </a:glow>
                </a:effectLst>
                <a:latin typeface="Yu Gothic UI Semibold"/>
                <a:ea typeface="Yu Gothic UI Semibold"/>
              </a:rPr>
            </a:br>
            <a:r>
              <a:rPr lang="ja-JP" altLang="en-US" sz="1400" dirty="0">
                <a:solidFill>
                  <a:srgbClr val="70AD47">
                    <a:lumMod val="50000"/>
                  </a:srgbClr>
                </a:solidFill>
                <a:effectLst>
                  <a:glow rad="127000">
                    <a:schemeClr val="bg1"/>
                  </a:glow>
                </a:effectLst>
                <a:latin typeface="Yu Gothic UI Semibold"/>
                <a:ea typeface="Yu Gothic UI Semibold"/>
              </a:rPr>
              <a:t>取り組む中、</a:t>
            </a: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港湾（ターミナル内等）</a:t>
            </a:r>
            <a:r>
              <a:rPr lang="ja-JP" altLang="en-US" sz="1400" dirty="0">
                <a:solidFill>
                  <a:srgbClr val="70AD47">
                    <a:lumMod val="50000"/>
                  </a:srgbClr>
                </a:solidFill>
                <a:effectLst>
                  <a:glow rad="127000">
                    <a:schemeClr val="bg1"/>
                  </a:glow>
                </a:effectLst>
                <a:latin typeface="Yu Gothic UI Semibold"/>
                <a:ea typeface="Yu Gothic UI Semibold"/>
              </a:rPr>
              <a:t>における</a:t>
            </a: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脱炭素化を促進</a:t>
            </a:r>
            <a:r>
              <a:rPr lang="ja-JP" altLang="en-US" sz="1400" dirty="0">
                <a:solidFill>
                  <a:srgbClr val="70AD47">
                    <a:lumMod val="50000"/>
                  </a:srgbClr>
                </a:solidFill>
                <a:effectLst>
                  <a:glow rad="127000">
                    <a:schemeClr val="bg1"/>
                  </a:glow>
                </a:effectLst>
                <a:latin typeface="Yu Gothic UI Semibold"/>
                <a:ea typeface="Yu Gothic UI Semibold"/>
              </a:rPr>
              <a:t>するとともに、港湾管理者自らの脱炭素化を推進</a:t>
            </a:r>
            <a:endParaRPr lang="en-US" altLang="ja-JP" sz="1400" dirty="0">
              <a:solidFill>
                <a:srgbClr val="70AD47">
                  <a:lumMod val="50000"/>
                </a:srgbClr>
              </a:solidFill>
              <a:effectLst>
                <a:glow rad="127000">
                  <a:schemeClr val="bg1"/>
                </a:glow>
              </a:effectLst>
              <a:latin typeface="Yu Gothic UI Semibold"/>
              <a:ea typeface="Yu Gothic UI Semibold"/>
            </a:endParaRPr>
          </a:p>
        </p:txBody>
      </p:sp>
      <p:sp>
        <p:nvSpPr>
          <p:cNvPr id="224" name="タイトル 7">
            <a:extLst>
              <a:ext uri="{FF2B5EF4-FFF2-40B4-BE49-F238E27FC236}">
                <a16:creationId xmlns:a16="http://schemas.microsoft.com/office/drawing/2014/main" id="{D9B82AE3-01BA-6F8E-DC5F-CE2E607AAF6E}"/>
              </a:ext>
            </a:extLst>
          </p:cNvPr>
          <p:cNvSpPr txBox="1">
            <a:spLocks/>
          </p:cNvSpPr>
          <p:nvPr/>
        </p:nvSpPr>
        <p:spPr>
          <a:xfrm>
            <a:off x="9549416" y="1154561"/>
            <a:ext cx="3096000" cy="535953"/>
          </a:xfrm>
          <a:prstGeom prst="rect">
            <a:avLst/>
          </a:prstGeom>
          <a:solidFill>
            <a:schemeClr val="bg1">
              <a:lumMod val="95000"/>
            </a:schemeClr>
          </a:solidFill>
          <a:ln w="6350">
            <a:solidFill>
              <a:schemeClr val="bg1">
                <a:lumMod val="75000"/>
              </a:schemeClr>
            </a:solidFill>
          </a:ln>
        </p:spPr>
        <p:txBody>
          <a:bodyPr wrap="non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r>
              <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rPr>
              <a:t>④産業・環境分野全体での</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推進</a:t>
            </a:r>
            <a:endParaRPr kumimoji="1"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8" name="タイトル 7">
            <a:extLst>
              <a:ext uri="{FF2B5EF4-FFF2-40B4-BE49-F238E27FC236}">
                <a16:creationId xmlns:a16="http://schemas.microsoft.com/office/drawing/2014/main" id="{4C515B4A-80F2-4AF2-1078-A432933BD713}"/>
              </a:ext>
            </a:extLst>
          </p:cNvPr>
          <p:cNvSpPr txBox="1">
            <a:spLocks/>
          </p:cNvSpPr>
          <p:nvPr/>
        </p:nvSpPr>
        <p:spPr>
          <a:xfrm>
            <a:off x="287211" y="5602479"/>
            <a:ext cx="4119748" cy="830035"/>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400" dirty="0">
                <a:solidFill>
                  <a:srgbClr val="70AD47">
                    <a:lumMod val="50000"/>
                  </a:srgbClr>
                </a:solidFill>
                <a:effectLst>
                  <a:glow rad="127000">
                    <a:schemeClr val="bg1"/>
                  </a:glow>
                </a:effectLst>
                <a:latin typeface="+mn-ea"/>
                <a:ea typeface="+mn-ea"/>
              </a:rPr>
              <a:t>【</a:t>
            </a:r>
            <a:r>
              <a:rPr lang="ja-JP" altLang="en-US" sz="1400" dirty="0">
                <a:solidFill>
                  <a:srgbClr val="70AD47">
                    <a:lumMod val="50000"/>
                  </a:srgbClr>
                </a:solidFill>
                <a:effectLst>
                  <a:glow rad="127000">
                    <a:schemeClr val="bg1"/>
                  </a:glow>
                </a:effectLst>
                <a:latin typeface="+mn-ea"/>
                <a:ea typeface="+mn-ea"/>
              </a:rPr>
              <a:t>主な施策（案）</a:t>
            </a:r>
            <a:r>
              <a:rPr lang="en-US" altLang="ja-JP" sz="1400" dirty="0">
                <a:solidFill>
                  <a:srgbClr val="70AD47">
                    <a:lumMod val="50000"/>
                  </a:srgbClr>
                </a:solidFill>
                <a:effectLst>
                  <a:glow rad="127000">
                    <a:schemeClr val="bg1"/>
                  </a:glow>
                </a:effectLst>
                <a:latin typeface="+mn-ea"/>
                <a:ea typeface="+mn-ea"/>
              </a:rPr>
              <a:t>】</a:t>
            </a:r>
          </a:p>
          <a:p>
            <a:pPr marL="171450" indent="-171450" defTabSz="1207013">
              <a:spcAft>
                <a:spcPts val="600"/>
              </a:spcAft>
              <a:buFont typeface="Arial" panose="020B0604020202020204" pitchFamily="34" charset="0"/>
              <a:buChar char="•"/>
            </a:pPr>
            <a:r>
              <a:rPr lang="ja-JP" altLang="en-US" sz="1400" dirty="0">
                <a:solidFill>
                  <a:srgbClr val="70AD47">
                    <a:lumMod val="50000"/>
                  </a:srgbClr>
                </a:solidFill>
                <a:effectLst>
                  <a:glow rad="127000">
                    <a:schemeClr val="bg1"/>
                  </a:glow>
                </a:effectLst>
                <a:latin typeface="+mn-ea"/>
                <a:ea typeface="+mn-ea"/>
              </a:rPr>
              <a:t>荷役機械の脱炭素化促進事業</a:t>
            </a:r>
            <a:endParaRPr lang="en-US" altLang="ja-JP" sz="1400" dirty="0">
              <a:solidFill>
                <a:srgbClr val="70AD47">
                  <a:lumMod val="50000"/>
                </a:srgbClr>
              </a:solidFill>
              <a:effectLst>
                <a:glow rad="127000">
                  <a:schemeClr val="bg1"/>
                </a:glow>
              </a:effectLst>
              <a:latin typeface="+mn-ea"/>
              <a:ea typeface="+mn-ea"/>
            </a:endParaRPr>
          </a:p>
          <a:p>
            <a:pPr marL="171450" indent="-171450" defTabSz="1207013">
              <a:spcAft>
                <a:spcPts val="600"/>
              </a:spcAft>
              <a:buFont typeface="Arial" panose="020B0604020202020204" pitchFamily="34" charset="0"/>
              <a:buChar char="•"/>
            </a:pPr>
            <a:r>
              <a:rPr lang="ja-JP" altLang="en-US" sz="1400" dirty="0">
                <a:solidFill>
                  <a:srgbClr val="70AD47">
                    <a:lumMod val="50000"/>
                  </a:srgbClr>
                </a:solidFill>
                <a:effectLst>
                  <a:glow rad="127000">
                    <a:schemeClr val="bg1"/>
                  </a:glow>
                </a:effectLst>
                <a:latin typeface="+mn-ea"/>
                <a:ea typeface="+mn-ea"/>
              </a:rPr>
              <a:t>港湾管理者自らの削減事業（照明の</a:t>
            </a:r>
            <a:r>
              <a:rPr lang="en-US" altLang="ja-JP" sz="1400" dirty="0">
                <a:solidFill>
                  <a:srgbClr val="70AD47">
                    <a:lumMod val="50000"/>
                  </a:srgbClr>
                </a:solidFill>
                <a:effectLst>
                  <a:glow rad="127000">
                    <a:schemeClr val="bg1"/>
                  </a:glow>
                </a:effectLst>
                <a:latin typeface="+mn-ea"/>
                <a:ea typeface="+mn-ea"/>
              </a:rPr>
              <a:t>LED</a:t>
            </a:r>
            <a:r>
              <a:rPr lang="ja-JP" altLang="en-US" sz="1400" dirty="0">
                <a:solidFill>
                  <a:srgbClr val="70AD47">
                    <a:lumMod val="50000"/>
                  </a:srgbClr>
                </a:solidFill>
                <a:effectLst>
                  <a:glow rad="127000">
                    <a:schemeClr val="bg1"/>
                  </a:glow>
                </a:effectLst>
                <a:latin typeface="+mn-ea"/>
                <a:ea typeface="+mn-ea"/>
              </a:rPr>
              <a:t>化等）</a:t>
            </a:r>
            <a:endParaRPr lang="en-US" altLang="ja-JP" sz="1400" dirty="0">
              <a:solidFill>
                <a:srgbClr val="70AD47">
                  <a:lumMod val="50000"/>
                </a:srgbClr>
              </a:solidFill>
              <a:effectLst>
                <a:glow rad="127000">
                  <a:schemeClr val="bg1"/>
                </a:glow>
              </a:effectLst>
              <a:latin typeface="+mn-ea"/>
              <a:ea typeface="+mn-ea"/>
            </a:endParaRPr>
          </a:p>
        </p:txBody>
      </p:sp>
      <p:sp>
        <p:nvSpPr>
          <p:cNvPr id="231" name="タイトル 7">
            <a:extLst>
              <a:ext uri="{FF2B5EF4-FFF2-40B4-BE49-F238E27FC236}">
                <a16:creationId xmlns:a16="http://schemas.microsoft.com/office/drawing/2014/main" id="{447D5E75-FCCA-D91C-6D2A-5C912A67945F}"/>
              </a:ext>
            </a:extLst>
          </p:cNvPr>
          <p:cNvSpPr txBox="1">
            <a:spLocks/>
          </p:cNvSpPr>
          <p:nvPr/>
        </p:nvSpPr>
        <p:spPr>
          <a:xfrm>
            <a:off x="8562777" y="4727490"/>
            <a:ext cx="4072916" cy="674031"/>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285750" indent="-285750" defTabSz="1207013">
              <a:spcAft>
                <a:spcPts val="600"/>
              </a:spcAft>
              <a:buFont typeface="Wingdings" panose="05000000000000000000" pitchFamily="2" charset="2"/>
              <a:buChar char="n"/>
            </a:pPr>
            <a:r>
              <a:rPr lang="ja-JP" altLang="en-US" sz="1400" dirty="0">
                <a:solidFill>
                  <a:srgbClr val="70AD47">
                    <a:lumMod val="50000"/>
                  </a:srgbClr>
                </a:solidFill>
                <a:effectLst>
                  <a:glow rad="127000">
                    <a:schemeClr val="bg1"/>
                  </a:glow>
                </a:effectLst>
                <a:latin typeface="Yu Gothic UI Semibold"/>
                <a:ea typeface="Yu Gothic UI Semibold"/>
              </a:rPr>
              <a:t>港湾の地理的特性を最大限に活かし、</a:t>
            </a:r>
            <a:br>
              <a:rPr lang="en-US" altLang="ja-JP" sz="1400" dirty="0">
                <a:solidFill>
                  <a:srgbClr val="70AD47">
                    <a:lumMod val="50000"/>
                  </a:srgbClr>
                </a:solidFill>
                <a:effectLst>
                  <a:glow rad="127000">
                    <a:schemeClr val="bg1"/>
                  </a:glow>
                </a:effectLst>
                <a:latin typeface="Yu Gothic UI Semibold"/>
                <a:ea typeface="Yu Gothic UI Semibold"/>
              </a:rPr>
            </a:br>
            <a:r>
              <a:rPr lang="ja-JP" altLang="en-US" sz="1400" dirty="0">
                <a:solidFill>
                  <a:srgbClr val="70AD47">
                    <a:lumMod val="50000"/>
                  </a:srgbClr>
                </a:solidFill>
                <a:effectLst>
                  <a:glow rad="127000">
                    <a:schemeClr val="bg1"/>
                  </a:glow>
                </a:effectLst>
                <a:latin typeface="Yu Gothic UI Semibold"/>
                <a:ea typeface="Yu Gothic UI Semibold"/>
              </a:rPr>
              <a:t>ブルーカーボン（</a:t>
            </a: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吸収源</a:t>
            </a:r>
            <a:r>
              <a:rPr lang="ja-JP" altLang="en-US" sz="1400" dirty="0">
                <a:solidFill>
                  <a:srgbClr val="70AD47">
                    <a:lumMod val="50000"/>
                  </a:srgbClr>
                </a:solidFill>
                <a:effectLst>
                  <a:glow rad="127000">
                    <a:schemeClr val="bg1"/>
                  </a:glow>
                </a:effectLst>
                <a:latin typeface="Yu Gothic UI Semibold"/>
                <a:ea typeface="Yu Gothic UI Semibold"/>
              </a:rPr>
              <a:t>）の</a:t>
            </a:r>
            <a:r>
              <a:rPr lang="ja-JP" altLang="en-US" sz="14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創出</a:t>
            </a:r>
            <a:r>
              <a:rPr lang="ja-JP" altLang="en-US" sz="1400" dirty="0">
                <a:solidFill>
                  <a:srgbClr val="70AD47">
                    <a:lumMod val="50000"/>
                  </a:srgbClr>
                </a:solidFill>
                <a:effectLst>
                  <a:glow rad="127000">
                    <a:schemeClr val="bg1"/>
                  </a:glow>
                </a:effectLst>
                <a:latin typeface="Yu Gothic UI Semibold"/>
                <a:ea typeface="Yu Gothic UI Semibold"/>
              </a:rPr>
              <a:t>や </a:t>
            </a:r>
            <a:r>
              <a:rPr lang="en-US" altLang="ja-JP" sz="1400" dirty="0">
                <a:solidFill>
                  <a:srgbClr val="70AD47">
                    <a:lumMod val="50000"/>
                  </a:srgbClr>
                </a:solidFill>
                <a:effectLst>
                  <a:glow rad="127000">
                    <a:schemeClr val="bg1"/>
                  </a:glow>
                </a:effectLst>
                <a:latin typeface="Yu Gothic UI Semibold"/>
                <a:ea typeface="Yu Gothic UI Semibold"/>
              </a:rPr>
              <a:t>CO2</a:t>
            </a:r>
            <a:r>
              <a:rPr lang="ja-JP" altLang="en-US" sz="1400" dirty="0">
                <a:solidFill>
                  <a:srgbClr val="70AD47">
                    <a:lumMod val="50000"/>
                  </a:srgbClr>
                </a:solidFill>
                <a:effectLst>
                  <a:glow rad="127000">
                    <a:schemeClr val="bg1"/>
                  </a:glow>
                </a:effectLst>
                <a:latin typeface="Yu Gothic UI Semibold"/>
                <a:ea typeface="Yu Gothic UI Semibold"/>
              </a:rPr>
              <a:t>貯留（</a:t>
            </a:r>
            <a:r>
              <a:rPr lang="en-US" altLang="ja-JP" sz="1400" dirty="0">
                <a:solidFill>
                  <a:srgbClr val="70AD47">
                    <a:lumMod val="50000"/>
                  </a:srgbClr>
                </a:solidFill>
                <a:effectLst>
                  <a:glow rad="127000">
                    <a:schemeClr val="bg1"/>
                  </a:glow>
                </a:effectLst>
                <a:latin typeface="Yu Gothic UI Semibold"/>
                <a:ea typeface="Yu Gothic UI Semibold"/>
              </a:rPr>
              <a:t>CCS </a:t>
            </a:r>
            <a:r>
              <a:rPr lang="ja-JP" altLang="en-US" sz="1400" dirty="0">
                <a:solidFill>
                  <a:srgbClr val="70AD47">
                    <a:lumMod val="50000"/>
                  </a:srgbClr>
                </a:solidFill>
                <a:effectLst>
                  <a:glow rad="127000">
                    <a:schemeClr val="bg1"/>
                  </a:glow>
                </a:effectLst>
                <a:latin typeface="Yu Gothic UI Semibold"/>
                <a:ea typeface="Yu Gothic UI Semibold"/>
              </a:rPr>
              <a:t>等）を後押しし、脱炭素化に貢献</a:t>
            </a:r>
            <a:endParaRPr lang="en-US" altLang="ja-JP" sz="1400" dirty="0">
              <a:solidFill>
                <a:srgbClr val="70AD47">
                  <a:lumMod val="50000"/>
                </a:srgbClr>
              </a:solidFill>
              <a:effectLst>
                <a:glow rad="127000">
                  <a:schemeClr val="bg1"/>
                </a:glow>
              </a:effectLst>
              <a:latin typeface="Yu Gothic UI Semibold"/>
              <a:ea typeface="Yu Gothic UI Semibold"/>
            </a:endParaRPr>
          </a:p>
        </p:txBody>
      </p:sp>
      <p:sp>
        <p:nvSpPr>
          <p:cNvPr id="232" name="タイトル 7">
            <a:extLst>
              <a:ext uri="{FF2B5EF4-FFF2-40B4-BE49-F238E27FC236}">
                <a16:creationId xmlns:a16="http://schemas.microsoft.com/office/drawing/2014/main" id="{09146F89-2895-3514-6348-402D588417F2}"/>
              </a:ext>
            </a:extLst>
          </p:cNvPr>
          <p:cNvSpPr txBox="1">
            <a:spLocks/>
          </p:cNvSpPr>
          <p:nvPr/>
        </p:nvSpPr>
        <p:spPr>
          <a:xfrm>
            <a:off x="8490496" y="5602479"/>
            <a:ext cx="3967492" cy="557076"/>
          </a:xfrm>
          <a:prstGeom prst="rect">
            <a:avLst/>
          </a:prstGeom>
          <a:ln>
            <a:no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400" dirty="0">
                <a:solidFill>
                  <a:srgbClr val="70AD47">
                    <a:lumMod val="50000"/>
                  </a:srgbClr>
                </a:solidFill>
                <a:effectLst>
                  <a:glow rad="127000">
                    <a:schemeClr val="bg1"/>
                  </a:glow>
                </a:effectLst>
                <a:latin typeface="+mn-ea"/>
                <a:ea typeface="+mn-ea"/>
              </a:rPr>
              <a:t>【</a:t>
            </a:r>
            <a:r>
              <a:rPr lang="ja-JP" altLang="en-US" sz="1400" dirty="0">
                <a:solidFill>
                  <a:srgbClr val="70AD47">
                    <a:lumMod val="50000"/>
                  </a:srgbClr>
                </a:solidFill>
                <a:effectLst>
                  <a:glow rad="127000">
                    <a:schemeClr val="bg1"/>
                  </a:glow>
                </a:effectLst>
                <a:latin typeface="+mn-ea"/>
                <a:ea typeface="+mn-ea"/>
              </a:rPr>
              <a:t>主な施策（案）</a:t>
            </a:r>
            <a:r>
              <a:rPr lang="en-US" altLang="ja-JP" sz="1400" dirty="0">
                <a:solidFill>
                  <a:srgbClr val="70AD47">
                    <a:lumMod val="50000"/>
                  </a:srgbClr>
                </a:solidFill>
                <a:effectLst>
                  <a:glow rad="127000">
                    <a:schemeClr val="bg1"/>
                  </a:glow>
                </a:effectLst>
                <a:latin typeface="+mn-ea"/>
                <a:ea typeface="+mn-ea"/>
              </a:rPr>
              <a:t>】</a:t>
            </a:r>
          </a:p>
          <a:p>
            <a:pPr marL="171450" indent="-171450" defTabSz="1207013">
              <a:spcAft>
                <a:spcPts val="600"/>
              </a:spcAft>
              <a:buFont typeface="Arial" panose="020B0604020202020204" pitchFamily="34" charset="0"/>
              <a:buChar char="•"/>
            </a:pPr>
            <a:r>
              <a:rPr lang="ja-JP" altLang="en-US" sz="1400" dirty="0">
                <a:solidFill>
                  <a:srgbClr val="70AD47">
                    <a:lumMod val="50000"/>
                  </a:srgbClr>
                </a:solidFill>
                <a:effectLst>
                  <a:glow rad="127000">
                    <a:schemeClr val="bg1"/>
                  </a:glow>
                </a:effectLst>
                <a:latin typeface="+mn-ea"/>
                <a:ea typeface="+mn-ea"/>
              </a:rPr>
              <a:t>ブルーカーボン生態系の創出</a:t>
            </a:r>
            <a:endParaRPr lang="en-US" altLang="ja-JP" sz="1400" dirty="0">
              <a:solidFill>
                <a:srgbClr val="70AD47">
                  <a:lumMod val="50000"/>
                </a:srgbClr>
              </a:solidFill>
              <a:effectLst>
                <a:glow rad="127000">
                  <a:schemeClr val="bg1"/>
                </a:glow>
              </a:effectLst>
              <a:latin typeface="+mn-ea"/>
              <a:ea typeface="+mn-ea"/>
            </a:endParaRPr>
          </a:p>
        </p:txBody>
      </p:sp>
      <p:sp>
        <p:nvSpPr>
          <p:cNvPr id="5" name="スライド番号プレースホルダー 3">
            <a:extLst>
              <a:ext uri="{FF2B5EF4-FFF2-40B4-BE49-F238E27FC236}">
                <a16:creationId xmlns:a16="http://schemas.microsoft.com/office/drawing/2014/main" id="{44EA60CA-AE8D-CE61-C247-DDE3BE10489A}"/>
              </a:ext>
            </a:extLst>
          </p:cNvPr>
          <p:cNvSpPr>
            <a:spLocks noGrp="1"/>
          </p:cNvSpPr>
          <p:nvPr>
            <p:ph type="sldNum" sz="quarter" idx="12"/>
          </p:nvPr>
        </p:nvSpPr>
        <p:spPr>
          <a:xfrm>
            <a:off x="12298271" y="9281422"/>
            <a:ext cx="442749" cy="276999"/>
          </a:xfrm>
        </p:spPr>
        <p:txBody>
          <a:bodyPr/>
          <a:lstStyle/>
          <a:p>
            <a:fld id="{BF5D0B73-05CA-492A-B367-7C6A2FE86996}" type="slidenum">
              <a:rPr kumimoji="1" lang="ja-JP" altLang="en-US" sz="1200" smtClean="0">
                <a:solidFill>
                  <a:schemeClr val="tx1"/>
                </a:solidFill>
              </a:rPr>
              <a:t>2</a:t>
            </a:fld>
            <a:endParaRPr kumimoji="1" lang="ja-JP" altLang="en-US" sz="1200">
              <a:solidFill>
                <a:schemeClr val="tx1"/>
              </a:solidFill>
            </a:endParaRPr>
          </a:p>
        </p:txBody>
      </p:sp>
      <p:sp>
        <p:nvSpPr>
          <p:cNvPr id="16" name="テキスト ボックス 15">
            <a:extLst>
              <a:ext uri="{FF2B5EF4-FFF2-40B4-BE49-F238E27FC236}">
                <a16:creationId xmlns:a16="http://schemas.microsoft.com/office/drawing/2014/main" id="{8D600B7C-9A22-0503-7612-F192120F755A}"/>
              </a:ext>
            </a:extLst>
          </p:cNvPr>
          <p:cNvSpPr txBox="1"/>
          <p:nvPr/>
        </p:nvSpPr>
        <p:spPr>
          <a:xfrm>
            <a:off x="8533708" y="3904718"/>
            <a:ext cx="4050000" cy="799200"/>
          </a:xfrm>
          <a:prstGeom prst="roundRect">
            <a:avLst/>
          </a:prstGeom>
          <a:gradFill flip="none" rotWithShape="1">
            <a:gsLst>
              <a:gs pos="15000">
                <a:srgbClr val="00B050"/>
              </a:gs>
              <a:gs pos="88000">
                <a:srgbClr val="00B050"/>
              </a:gs>
              <a:gs pos="53000">
                <a:schemeClr val="accent6">
                  <a:lumMod val="40000"/>
                  <a:lumOff val="60000"/>
                </a:schemeClr>
              </a:gs>
            </a:gsLst>
            <a:lin ang="0" scaled="1"/>
            <a:tileRect/>
          </a:gradFill>
          <a:ln w="19050">
            <a:noFill/>
          </a:ln>
        </p:spPr>
        <p:txBody>
          <a:bodyPr wrap="none" lIns="216000" rtlCol="0" anchor="ctr">
            <a:noAutofit/>
          </a:bodyPr>
          <a:lstStyle/>
          <a:p>
            <a:pPr algn="ctr" defTabSz="542072">
              <a:spcAft>
                <a:spcPts val="1200"/>
              </a:spcAft>
            </a:pPr>
            <a:r>
              <a:rPr kumimoji="1" lang="ja-JP" altLang="en-US" sz="1700" b="1" u="sng" dirty="0">
                <a:solidFill>
                  <a:srgbClr val="016242"/>
                </a:solidFill>
                <a:effectLst>
                  <a:glow rad="88900">
                    <a:schemeClr val="bg1"/>
                  </a:glow>
                  <a:outerShdw blurRad="38100" dist="38100" dir="2700000" algn="tl">
                    <a:srgbClr val="000000">
                      <a:alpha val="43137"/>
                    </a:srgbClr>
                  </a:outerShdw>
                </a:effectLst>
                <a:latin typeface="Yu Gothic UI"/>
                <a:ea typeface="Yu Gothic UI"/>
              </a:rPr>
              <a:t>戦略の柱３</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a:t>
            </a:r>
            <a:r>
              <a:rPr kumimoji="1" lang="en-US" altLang="ja-JP" sz="1600" b="1" dirty="0">
                <a:solidFill>
                  <a:srgbClr val="FF0000"/>
                </a:solidFill>
                <a:effectLst>
                  <a:glow rad="88900">
                    <a:schemeClr val="bg1"/>
                  </a:glow>
                  <a:outerShdw blurRad="38100" dist="38100" dir="2700000" algn="tl">
                    <a:srgbClr val="000000">
                      <a:alpha val="43137"/>
                    </a:srgbClr>
                  </a:outerShdw>
                </a:effectLst>
                <a:latin typeface="Yu Gothic UI"/>
                <a:ea typeface="Yu Gothic UI"/>
              </a:rPr>
              <a:t>S</a:t>
            </a:r>
            <a:r>
              <a:rPr kumimoji="1" lang="en-US" altLang="ja-JP" sz="16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tock &amp;</a:t>
            </a:r>
            <a:r>
              <a:rPr kumimoji="1" lang="ja-JP" altLang="en-US" sz="16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 </a:t>
            </a:r>
            <a:r>
              <a:rPr kumimoji="1" lang="en-US" altLang="ja-JP" sz="1600" b="1" dirty="0">
                <a:solidFill>
                  <a:srgbClr val="FF0000"/>
                </a:solidFill>
                <a:effectLst>
                  <a:glow rad="88900">
                    <a:schemeClr val="bg1"/>
                  </a:glow>
                  <a:outerShdw blurRad="38100" dist="38100" dir="2700000" algn="tl">
                    <a:srgbClr val="000000">
                      <a:alpha val="43137"/>
                    </a:srgbClr>
                  </a:outerShdw>
                </a:effectLst>
                <a:latin typeface="Yu Gothic UI"/>
                <a:ea typeface="Yu Gothic UI"/>
              </a:rPr>
              <a:t>S</a:t>
            </a:r>
            <a:r>
              <a:rPr kumimoji="1" lang="en-US" altLang="ja-JP" sz="16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torage</a:t>
            </a:r>
            <a:endParaRPr kumimoji="1" lang="en-US" altLang="ja-JP" sz="1600" b="1" dirty="0">
              <a:solidFill>
                <a:srgbClr val="FF0000"/>
              </a:solidFill>
              <a:effectLst>
                <a:glow rad="88900">
                  <a:schemeClr val="bg1"/>
                </a:glow>
                <a:outerShdw blurRad="38100" dist="38100" dir="2700000" algn="tl">
                  <a:srgbClr val="000000">
                    <a:alpha val="43137"/>
                  </a:srgbClr>
                </a:outerShdw>
              </a:effectLst>
            </a:endParaRPr>
          </a:p>
          <a:p>
            <a:pPr algn="ctr" defTabSz="542072">
              <a:spcAft>
                <a:spcPts val="1200"/>
              </a:spcAft>
            </a:pPr>
            <a:r>
              <a:rPr kumimoji="1" lang="en-US" altLang="ja-JP" sz="1600" b="1" dirty="0">
                <a:solidFill>
                  <a:srgbClr val="016242"/>
                </a:solidFill>
                <a:effectLst>
                  <a:glow rad="88900">
                    <a:schemeClr val="bg1"/>
                  </a:glow>
                  <a:outerShdw blurRad="38100" dist="38100" dir="2700000" algn="tl">
                    <a:srgbClr val="000000">
                      <a:alpha val="43137"/>
                    </a:srgbClr>
                  </a:outerShdw>
                </a:effectLst>
              </a:rPr>
              <a:t>― </a:t>
            </a:r>
            <a:r>
              <a:rPr kumimoji="1" lang="ja-JP" altLang="en-US" sz="1600" b="1" dirty="0">
                <a:solidFill>
                  <a:srgbClr val="016242"/>
                </a:solidFill>
                <a:effectLst>
                  <a:glow rad="88900">
                    <a:schemeClr val="bg1"/>
                  </a:glow>
                  <a:outerShdw blurRad="38100" dist="38100" dir="2700000" algn="tl">
                    <a:srgbClr val="000000">
                      <a:alpha val="43137"/>
                    </a:srgbClr>
                  </a:outerShdw>
                </a:effectLst>
              </a:rPr>
              <a:t>港の特性を活かした</a:t>
            </a:r>
            <a:r>
              <a:rPr kumimoji="1" lang="ja-JP" altLang="en-US" sz="1600" b="1" dirty="0">
                <a:solidFill>
                  <a:srgbClr val="FF0000"/>
                </a:solidFill>
                <a:effectLst>
                  <a:glow rad="88900">
                    <a:schemeClr val="bg1"/>
                  </a:glow>
                  <a:outerShdw blurRad="38100" dist="38100" dir="2700000" algn="tl">
                    <a:srgbClr val="000000">
                      <a:alpha val="43137"/>
                    </a:srgbClr>
                  </a:outerShdw>
                </a:effectLst>
              </a:rPr>
              <a:t>吸収・貯留</a:t>
            </a:r>
            <a:r>
              <a:rPr kumimoji="1" lang="ja-JP" altLang="en-US" sz="1600" b="1" dirty="0">
                <a:solidFill>
                  <a:srgbClr val="016242"/>
                </a:solidFill>
                <a:effectLst>
                  <a:glow rad="88900">
                    <a:schemeClr val="bg1"/>
                  </a:glow>
                  <a:outerShdw blurRad="38100" dist="38100" dir="2700000" algn="tl">
                    <a:srgbClr val="000000">
                      <a:alpha val="43137"/>
                    </a:srgbClr>
                  </a:outerShdw>
                </a:effectLst>
              </a:rPr>
              <a:t> </a:t>
            </a:r>
            <a:r>
              <a:rPr kumimoji="1" lang="en-US" altLang="ja-JP" sz="1600" b="1" dirty="0">
                <a:solidFill>
                  <a:srgbClr val="016242"/>
                </a:solidFill>
                <a:effectLst>
                  <a:glow rad="88900">
                    <a:schemeClr val="bg1"/>
                  </a:glow>
                  <a:outerShdw blurRad="38100" dist="38100" dir="2700000" algn="tl">
                    <a:srgbClr val="000000">
                      <a:alpha val="43137"/>
                    </a:srgbClr>
                  </a:outerShdw>
                </a:effectLst>
              </a:rPr>
              <a:t>―</a:t>
            </a:r>
          </a:p>
        </p:txBody>
      </p:sp>
      <p:sp>
        <p:nvSpPr>
          <p:cNvPr id="233" name="テキスト ボックス 232">
            <a:extLst>
              <a:ext uri="{FF2B5EF4-FFF2-40B4-BE49-F238E27FC236}">
                <a16:creationId xmlns:a16="http://schemas.microsoft.com/office/drawing/2014/main" id="{43D60265-2182-D588-3DA6-C39E3E459A90}"/>
              </a:ext>
            </a:extLst>
          </p:cNvPr>
          <p:cNvSpPr txBox="1"/>
          <p:nvPr/>
        </p:nvSpPr>
        <p:spPr>
          <a:xfrm>
            <a:off x="238382" y="3905360"/>
            <a:ext cx="4050000" cy="797917"/>
          </a:xfrm>
          <a:prstGeom prst="roundRect">
            <a:avLst/>
          </a:prstGeom>
          <a:gradFill flip="none" rotWithShape="1">
            <a:gsLst>
              <a:gs pos="15000">
                <a:srgbClr val="00B050"/>
              </a:gs>
              <a:gs pos="88000">
                <a:srgbClr val="00B050"/>
              </a:gs>
              <a:gs pos="53000">
                <a:schemeClr val="accent6">
                  <a:lumMod val="40000"/>
                  <a:lumOff val="60000"/>
                </a:schemeClr>
              </a:gs>
            </a:gsLst>
            <a:lin ang="0" scaled="1"/>
            <a:tileRect/>
          </a:gradFill>
          <a:ln w="19050">
            <a:noFill/>
          </a:ln>
        </p:spPr>
        <p:txBody>
          <a:bodyPr wrap="none" rtlCol="0" anchor="ctr">
            <a:noAutofit/>
          </a:bodyPr>
          <a:lstStyle/>
          <a:p>
            <a:pPr algn="ctr" defTabSz="542072">
              <a:spcAft>
                <a:spcPts val="1200"/>
              </a:spcAft>
            </a:pPr>
            <a:r>
              <a:rPr kumimoji="1" lang="ja-JP" altLang="en-US" sz="1700" b="1" u="sng" dirty="0">
                <a:solidFill>
                  <a:srgbClr val="016242"/>
                </a:solidFill>
                <a:effectLst>
                  <a:glow rad="88900">
                    <a:schemeClr val="bg1"/>
                  </a:glow>
                  <a:outerShdw blurRad="38100" dist="38100" dir="2700000" algn="tl">
                    <a:srgbClr val="000000">
                      <a:alpha val="43137"/>
                    </a:srgbClr>
                  </a:outerShdw>
                </a:effectLst>
                <a:latin typeface="Yu Gothic UI"/>
                <a:ea typeface="Yu Gothic UI"/>
              </a:rPr>
              <a:t>戦略の柱１</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a:t>
            </a:r>
            <a:r>
              <a:rPr kumimoji="1" lang="en-US" altLang="ja-JP" sz="1700" b="1" dirty="0">
                <a:solidFill>
                  <a:srgbClr val="FF0000"/>
                </a:solidFill>
                <a:effectLst>
                  <a:glow rad="88900">
                    <a:schemeClr val="bg1"/>
                  </a:glow>
                  <a:outerShdw blurRad="38100" dist="38100" dir="2700000" algn="tl">
                    <a:srgbClr val="000000">
                      <a:alpha val="43137"/>
                    </a:srgbClr>
                  </a:outerShdw>
                </a:effectLst>
                <a:latin typeface="Yu Gothic UI"/>
                <a:ea typeface="Yu Gothic UI"/>
              </a:rPr>
              <a:t>S</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trategic</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 </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Reduction</a:t>
            </a:r>
            <a:endParaRPr kumimoji="1" lang="en-US" altLang="ja-JP" sz="1700" b="1" dirty="0">
              <a:solidFill>
                <a:srgbClr val="FF0000"/>
              </a:solidFill>
              <a:effectLst>
                <a:glow rad="88900">
                  <a:schemeClr val="bg1"/>
                </a:glow>
                <a:outerShdw blurRad="38100" dist="38100" dir="2700000" algn="tl">
                  <a:srgbClr val="000000">
                    <a:alpha val="43137"/>
                  </a:srgbClr>
                </a:outerShdw>
              </a:effectLst>
            </a:endParaRPr>
          </a:p>
          <a:p>
            <a:pPr algn="ctr" defTabSz="542072">
              <a:spcAft>
                <a:spcPts val="1200"/>
              </a:spcAft>
            </a:pPr>
            <a:r>
              <a:rPr kumimoji="1" lang="en-US" altLang="ja-JP" sz="1600" b="1" dirty="0">
                <a:solidFill>
                  <a:srgbClr val="016242"/>
                </a:solidFill>
                <a:effectLst>
                  <a:glow rad="88900">
                    <a:schemeClr val="bg1"/>
                  </a:glow>
                  <a:outerShdw blurRad="38100" dist="38100" dir="2700000" algn="tl">
                    <a:srgbClr val="000000">
                      <a:alpha val="43137"/>
                    </a:srgbClr>
                  </a:outerShdw>
                </a:effectLst>
              </a:rPr>
              <a:t>― </a:t>
            </a:r>
            <a:r>
              <a:rPr kumimoji="1" lang="ja-JP" altLang="en-US" sz="1600" b="1" dirty="0">
                <a:solidFill>
                  <a:srgbClr val="016242"/>
                </a:solidFill>
                <a:effectLst>
                  <a:glow rad="88900">
                    <a:schemeClr val="bg1"/>
                  </a:glow>
                  <a:outerShdw blurRad="38100" dist="38100" dir="2700000" algn="tl">
                    <a:srgbClr val="000000">
                      <a:alpha val="43137"/>
                    </a:srgbClr>
                  </a:outerShdw>
                </a:effectLst>
              </a:rPr>
              <a:t>港湾における</a:t>
            </a:r>
            <a:r>
              <a:rPr kumimoji="1" lang="ja-JP" altLang="en-US" sz="1600" b="1" dirty="0">
                <a:solidFill>
                  <a:srgbClr val="FF0000"/>
                </a:solidFill>
                <a:effectLst>
                  <a:glow rad="88900">
                    <a:schemeClr val="bg1"/>
                  </a:glow>
                  <a:outerShdw blurRad="38100" dist="38100" dir="2700000" algn="tl">
                    <a:srgbClr val="000000">
                      <a:alpha val="43137"/>
                    </a:srgbClr>
                  </a:outerShdw>
                </a:effectLst>
              </a:rPr>
              <a:t>戦略的削減</a:t>
            </a:r>
            <a:r>
              <a:rPr kumimoji="1" lang="ja-JP" altLang="en-US" sz="1600" b="1" dirty="0">
                <a:solidFill>
                  <a:srgbClr val="016242"/>
                </a:solidFill>
                <a:effectLst>
                  <a:glow rad="88900">
                    <a:schemeClr val="bg1"/>
                  </a:glow>
                  <a:outerShdw blurRad="38100" dist="38100" dir="2700000" algn="tl">
                    <a:srgbClr val="000000">
                      <a:alpha val="43137"/>
                    </a:srgbClr>
                  </a:outerShdw>
                </a:effectLst>
              </a:rPr>
              <a:t> </a:t>
            </a:r>
            <a:r>
              <a:rPr kumimoji="1" lang="en-US" altLang="ja-JP" sz="1600" b="1" dirty="0">
                <a:solidFill>
                  <a:srgbClr val="016242"/>
                </a:solidFill>
                <a:effectLst>
                  <a:glow rad="88900">
                    <a:schemeClr val="bg1"/>
                  </a:glow>
                  <a:outerShdw blurRad="38100" dist="38100" dir="2700000" algn="tl">
                    <a:srgbClr val="000000">
                      <a:alpha val="43137"/>
                    </a:srgbClr>
                  </a:outerShdw>
                </a:effectLst>
              </a:rPr>
              <a:t>―</a:t>
            </a:r>
          </a:p>
        </p:txBody>
      </p:sp>
      <p:sp>
        <p:nvSpPr>
          <p:cNvPr id="9" name="テキスト ボックス 8">
            <a:extLst>
              <a:ext uri="{FF2B5EF4-FFF2-40B4-BE49-F238E27FC236}">
                <a16:creationId xmlns:a16="http://schemas.microsoft.com/office/drawing/2014/main" id="{400F914E-B91E-56ED-2A1B-D1FB6084913C}"/>
              </a:ext>
            </a:extLst>
          </p:cNvPr>
          <p:cNvSpPr txBox="1"/>
          <p:nvPr/>
        </p:nvSpPr>
        <p:spPr>
          <a:xfrm>
            <a:off x="1759108" y="7483088"/>
            <a:ext cx="9443803" cy="496266"/>
          </a:xfrm>
          <a:prstGeom prst="roundRect">
            <a:avLst/>
          </a:prstGeom>
          <a:gradFill flip="none" rotWithShape="1">
            <a:gsLst>
              <a:gs pos="16000">
                <a:srgbClr val="00B050"/>
              </a:gs>
              <a:gs pos="86000">
                <a:srgbClr val="00B050"/>
              </a:gs>
              <a:gs pos="53000">
                <a:schemeClr val="accent6">
                  <a:lumMod val="40000"/>
                  <a:lumOff val="60000"/>
                </a:schemeClr>
              </a:gs>
            </a:gsLst>
            <a:lin ang="0" scaled="1"/>
            <a:tileRect/>
          </a:gradFill>
          <a:ln w="19050">
            <a:noFill/>
          </a:ln>
        </p:spPr>
        <p:txBody>
          <a:bodyPr wrap="none" lIns="216000" rtlCol="0" anchor="ctr">
            <a:noAutofit/>
          </a:bodyPr>
          <a:lstStyle/>
          <a:p>
            <a:pPr algn="ctr" defTabSz="542072">
              <a:spcAft>
                <a:spcPts val="1200"/>
              </a:spcAft>
            </a:pPr>
            <a:r>
              <a:rPr kumimoji="1" lang="ja-JP" altLang="en-US" sz="1700" b="1" u="sng" dirty="0">
                <a:solidFill>
                  <a:srgbClr val="016242"/>
                </a:solidFill>
                <a:effectLst>
                  <a:glow rad="88900">
                    <a:schemeClr val="bg1"/>
                  </a:glow>
                  <a:outerShdw blurRad="38100" dist="38100" dir="2700000" algn="tl">
                    <a:srgbClr val="000000">
                      <a:alpha val="43137"/>
                    </a:srgbClr>
                  </a:outerShdw>
                </a:effectLst>
                <a:latin typeface="Yu Gothic UI"/>
                <a:ea typeface="Yu Gothic UI"/>
              </a:rPr>
              <a:t>戦略の土台</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a:t>
            </a:r>
            <a:r>
              <a:rPr kumimoji="1" lang="en-US" altLang="ja-JP" sz="1700" b="1" dirty="0">
                <a:solidFill>
                  <a:srgbClr val="FF0000"/>
                </a:solidFill>
                <a:effectLst>
                  <a:glow rad="88900">
                    <a:schemeClr val="bg1"/>
                  </a:glow>
                  <a:outerShdw blurRad="38100" dist="38100" dir="2700000" algn="tl">
                    <a:srgbClr val="000000">
                      <a:alpha val="43137"/>
                    </a:srgbClr>
                  </a:outerShdw>
                </a:effectLst>
                <a:latin typeface="Yu Gothic UI"/>
                <a:ea typeface="Yu Gothic UI"/>
              </a:rPr>
              <a:t>S</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ynergy</a:t>
            </a:r>
            <a:r>
              <a:rPr kumimoji="1" lang="ja-JP" altLang="en-US"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 </a:t>
            </a:r>
            <a:r>
              <a:rPr kumimoji="1" lang="en-US" altLang="ja-JP" sz="1700" b="1" dirty="0">
                <a:solidFill>
                  <a:srgbClr val="016242"/>
                </a:solidFill>
                <a:effectLst>
                  <a:glow rad="88900">
                    <a:schemeClr val="bg1"/>
                  </a:glow>
                  <a:outerShdw blurRad="38100" dist="38100" dir="2700000" algn="tl">
                    <a:srgbClr val="000000">
                      <a:alpha val="43137"/>
                    </a:srgbClr>
                  </a:outerShdw>
                </a:effectLst>
                <a:latin typeface="Yu Gothic UI"/>
                <a:ea typeface="Yu Gothic UI"/>
              </a:rPr>
              <a:t>Platform</a:t>
            </a:r>
            <a:r>
              <a:rPr kumimoji="1" lang="en-US" altLang="ja-JP" sz="1700" b="1" dirty="0">
                <a:solidFill>
                  <a:srgbClr val="FF0000"/>
                </a:solidFill>
                <a:effectLst>
                  <a:glow rad="88900">
                    <a:schemeClr val="bg1"/>
                  </a:glow>
                  <a:outerShdw blurRad="38100" dist="38100" dir="2700000" algn="tl">
                    <a:srgbClr val="000000">
                      <a:alpha val="43137"/>
                    </a:srgbClr>
                  </a:outerShdw>
                </a:effectLst>
              </a:rPr>
              <a:t> </a:t>
            </a:r>
            <a:r>
              <a:rPr kumimoji="1" lang="en-US" altLang="ja-JP" sz="1600" b="1" dirty="0">
                <a:solidFill>
                  <a:srgbClr val="016242"/>
                </a:solidFill>
                <a:effectLst>
                  <a:glow rad="88900">
                    <a:schemeClr val="bg1"/>
                  </a:glow>
                  <a:outerShdw blurRad="38100" dist="38100" dir="2700000" algn="tl">
                    <a:srgbClr val="000000">
                      <a:alpha val="43137"/>
                    </a:srgbClr>
                  </a:outerShdw>
                </a:effectLst>
              </a:rPr>
              <a:t>― </a:t>
            </a:r>
            <a:r>
              <a:rPr kumimoji="1" lang="ja-JP" altLang="en-US" sz="1600" b="1" dirty="0">
                <a:solidFill>
                  <a:srgbClr val="016242"/>
                </a:solidFill>
                <a:effectLst>
                  <a:glow rad="88900">
                    <a:schemeClr val="bg1"/>
                  </a:glow>
                  <a:outerShdw blurRad="38100" dist="38100" dir="2700000" algn="tl">
                    <a:srgbClr val="000000">
                      <a:alpha val="43137"/>
                    </a:srgbClr>
                  </a:outerShdw>
                </a:effectLst>
              </a:rPr>
              <a:t>関係者が</a:t>
            </a:r>
            <a:r>
              <a:rPr kumimoji="1" lang="ja-JP" altLang="en-US" sz="1600" b="1" dirty="0">
                <a:solidFill>
                  <a:srgbClr val="FF0000"/>
                </a:solidFill>
                <a:effectLst>
                  <a:glow rad="88900">
                    <a:schemeClr val="bg1"/>
                  </a:glow>
                  <a:outerShdw blurRad="38100" dist="38100" dir="2700000" algn="tl">
                    <a:srgbClr val="000000">
                      <a:alpha val="43137"/>
                    </a:srgbClr>
                  </a:outerShdw>
                </a:effectLst>
              </a:rPr>
              <a:t>連携</a:t>
            </a:r>
            <a:r>
              <a:rPr kumimoji="1" lang="ja-JP" altLang="en-US" sz="1600" b="1" dirty="0">
                <a:solidFill>
                  <a:srgbClr val="016242"/>
                </a:solidFill>
                <a:effectLst>
                  <a:glow rad="88900">
                    <a:schemeClr val="bg1"/>
                  </a:glow>
                  <a:outerShdw blurRad="38100" dist="38100" dir="2700000" algn="tl">
                    <a:srgbClr val="000000">
                      <a:alpha val="43137"/>
                    </a:srgbClr>
                  </a:outerShdw>
                </a:effectLst>
              </a:rPr>
              <a:t>できる場の創出</a:t>
            </a:r>
            <a:r>
              <a:rPr kumimoji="1" lang="en-US" altLang="ja-JP" sz="1600" b="1" dirty="0">
                <a:solidFill>
                  <a:srgbClr val="016242"/>
                </a:solidFill>
                <a:effectLst>
                  <a:glow rad="88900">
                    <a:schemeClr val="bg1"/>
                  </a:glow>
                  <a:outerShdw blurRad="38100" dist="38100" dir="2700000" algn="tl">
                    <a:srgbClr val="000000">
                      <a:alpha val="43137"/>
                    </a:srgbClr>
                  </a:outerShdw>
                </a:effectLst>
              </a:rPr>
              <a:t>―</a:t>
            </a:r>
          </a:p>
        </p:txBody>
      </p:sp>
      <p:sp>
        <p:nvSpPr>
          <p:cNvPr id="20" name="タイトル 7">
            <a:extLst>
              <a:ext uri="{FF2B5EF4-FFF2-40B4-BE49-F238E27FC236}">
                <a16:creationId xmlns:a16="http://schemas.microsoft.com/office/drawing/2014/main" id="{22DBCBA7-2F70-679C-9168-28EED5268E35}"/>
              </a:ext>
            </a:extLst>
          </p:cNvPr>
          <p:cNvSpPr txBox="1">
            <a:spLocks/>
          </p:cNvSpPr>
          <p:nvPr/>
        </p:nvSpPr>
        <p:spPr>
          <a:xfrm>
            <a:off x="1920482" y="8017400"/>
            <a:ext cx="9242818" cy="300082"/>
          </a:xfrm>
          <a:prstGeom prst="rect">
            <a:avLst/>
          </a:prstGeom>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285750" indent="-285750" defTabSz="1207013">
              <a:spcAft>
                <a:spcPts val="600"/>
              </a:spcAft>
              <a:buFont typeface="Wingdings" panose="05000000000000000000" pitchFamily="2" charset="2"/>
              <a:buChar char="n"/>
            </a:pPr>
            <a:r>
              <a:rPr lang="ja-JP" altLang="en-US" sz="15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大阪“みなと”全体で脱炭素化を加速させるため、</a:t>
            </a:r>
            <a:r>
              <a:rPr lang="ja-JP" altLang="en-US" sz="15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官民連携</a:t>
            </a:r>
            <a:r>
              <a:rPr lang="ja-JP" altLang="en-US" sz="15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の場を強化するとともに、</a:t>
            </a:r>
            <a:r>
              <a:rPr lang="ja-JP" altLang="en-US" sz="1500" dirty="0">
                <a:solidFill>
                  <a:srgbClr val="FF0000"/>
                </a:solidFill>
                <a:effectLst>
                  <a:glow rad="127000">
                    <a:schemeClr val="bg1"/>
                  </a:glow>
                  <a:outerShdw blurRad="38100" dist="38100" dir="2700000" algn="tl">
                    <a:srgbClr val="000000">
                      <a:alpha val="43137"/>
                    </a:srgbClr>
                  </a:outerShdw>
                </a:effectLst>
                <a:latin typeface="Yu Gothic UI Semibold"/>
                <a:ea typeface="Yu Gothic UI Semibold"/>
              </a:rPr>
              <a:t>民民連携</a:t>
            </a:r>
            <a:r>
              <a:rPr lang="ja-JP" altLang="en-US" sz="15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rPr>
              <a:t>を促す環境を整備</a:t>
            </a:r>
            <a:endParaRPr lang="en-US" altLang="ja-JP" sz="1500" dirty="0">
              <a:solidFill>
                <a:srgbClr val="385723"/>
              </a:solidFill>
              <a:effectLst>
                <a:glow rad="127000">
                  <a:schemeClr val="bg1"/>
                </a:glow>
                <a:outerShdw blurRad="38100" dist="38100" dir="2700000" algn="tl">
                  <a:srgbClr val="000000">
                    <a:alpha val="43137"/>
                  </a:srgbClr>
                </a:outerShdw>
              </a:effectLst>
              <a:latin typeface="Yu Gothic UI Semibold"/>
              <a:ea typeface="Yu Gothic UI Semibold"/>
            </a:endParaRPr>
          </a:p>
        </p:txBody>
      </p:sp>
      <p:sp>
        <p:nvSpPr>
          <p:cNvPr id="24" name="テキスト ボックス 23">
            <a:extLst>
              <a:ext uri="{FF2B5EF4-FFF2-40B4-BE49-F238E27FC236}">
                <a16:creationId xmlns:a16="http://schemas.microsoft.com/office/drawing/2014/main" id="{1A4BE7C1-7A9B-3EB7-D59B-6AFC45AB7E84}"/>
              </a:ext>
            </a:extLst>
          </p:cNvPr>
          <p:cNvSpPr txBox="1"/>
          <p:nvPr/>
        </p:nvSpPr>
        <p:spPr>
          <a:xfrm>
            <a:off x="2499360" y="8324137"/>
            <a:ext cx="8515913" cy="307777"/>
          </a:xfrm>
          <a:prstGeom prst="rect">
            <a:avLst/>
          </a:prstGeom>
          <a:noFill/>
        </p:spPr>
        <p:txBody>
          <a:bodyPr wrap="square">
            <a:spAutoFit/>
          </a:bodyPr>
          <a:lstStyle/>
          <a:p>
            <a:pPr>
              <a:spcAft>
                <a:spcPts val="600"/>
              </a:spcAft>
            </a:pPr>
            <a:r>
              <a:rPr lang="en-US" altLang="ja-JP" sz="1400" dirty="0">
                <a:solidFill>
                  <a:srgbClr val="385723"/>
                </a:solidFill>
                <a:effectLst>
                  <a:glow rad="127000">
                    <a:schemeClr val="bg1"/>
                  </a:glow>
                </a:effectLst>
                <a:latin typeface="+mn-ea"/>
              </a:rPr>
              <a:t>【</a:t>
            </a:r>
            <a:r>
              <a:rPr lang="ja-JP" altLang="en-US" sz="1400" dirty="0">
                <a:solidFill>
                  <a:srgbClr val="385723"/>
                </a:solidFill>
                <a:effectLst>
                  <a:glow rad="127000">
                    <a:schemeClr val="bg1"/>
                  </a:glow>
                </a:effectLst>
                <a:latin typeface="+mn-ea"/>
              </a:rPr>
              <a:t>主な施策（案）</a:t>
            </a:r>
            <a:r>
              <a:rPr lang="en-US" altLang="ja-JP" sz="1400" dirty="0">
                <a:solidFill>
                  <a:srgbClr val="385723"/>
                </a:solidFill>
                <a:effectLst>
                  <a:glow rad="127000">
                    <a:schemeClr val="bg1"/>
                  </a:glow>
                </a:effectLst>
                <a:latin typeface="+mn-ea"/>
              </a:rPr>
              <a:t>】</a:t>
            </a:r>
            <a:r>
              <a:rPr lang="ja-JP" altLang="en-US" sz="1400" dirty="0">
                <a:solidFill>
                  <a:srgbClr val="385723"/>
                </a:solidFill>
                <a:effectLst>
                  <a:glow rad="127000">
                    <a:schemeClr val="bg1"/>
                  </a:glow>
                </a:effectLst>
                <a:latin typeface="+mn-ea"/>
              </a:rPr>
              <a:t>　・</a:t>
            </a:r>
            <a:r>
              <a:rPr lang="en-US" altLang="ja-JP" sz="1400" dirty="0">
                <a:solidFill>
                  <a:srgbClr val="385723"/>
                </a:solidFill>
                <a:effectLst>
                  <a:glow rad="127000">
                    <a:schemeClr val="bg1"/>
                  </a:glow>
                </a:effectLst>
                <a:latin typeface="+mn-ea"/>
              </a:rPr>
              <a:t>CNP</a:t>
            </a:r>
            <a:r>
              <a:rPr lang="ja-JP" altLang="en-US" sz="1400" dirty="0">
                <a:solidFill>
                  <a:srgbClr val="385723"/>
                </a:solidFill>
                <a:effectLst>
                  <a:glow rad="127000">
                    <a:schemeClr val="bg1"/>
                  </a:glow>
                </a:effectLst>
                <a:latin typeface="+mn-ea"/>
              </a:rPr>
              <a:t>関係者間の連携強化・情報発信（デジタルプラットフォームの整備等）</a:t>
            </a:r>
            <a:endParaRPr lang="en-US" altLang="ja-JP" sz="1400" dirty="0">
              <a:solidFill>
                <a:srgbClr val="385723"/>
              </a:solidFill>
              <a:effectLst>
                <a:glow rad="127000">
                  <a:schemeClr val="bg1"/>
                </a:glow>
              </a:effectLst>
              <a:latin typeface="+mn-ea"/>
            </a:endParaRPr>
          </a:p>
        </p:txBody>
      </p:sp>
      <p:sp>
        <p:nvSpPr>
          <p:cNvPr id="60" name="テキスト ボックス 59">
            <a:extLst>
              <a:ext uri="{FF2B5EF4-FFF2-40B4-BE49-F238E27FC236}">
                <a16:creationId xmlns:a16="http://schemas.microsoft.com/office/drawing/2014/main" id="{FA2C52D6-4BED-4C8B-BFCD-2AEB496FBCEF}"/>
              </a:ext>
            </a:extLst>
          </p:cNvPr>
          <p:cNvSpPr txBox="1"/>
          <p:nvPr/>
        </p:nvSpPr>
        <p:spPr>
          <a:xfrm>
            <a:off x="8770397" y="6840933"/>
            <a:ext cx="3576622" cy="430887"/>
          </a:xfrm>
          <a:prstGeom prst="rect">
            <a:avLst/>
          </a:prstGeom>
          <a:noFill/>
          <a:ln>
            <a:noFill/>
          </a:ln>
        </p:spPr>
        <p:txBody>
          <a:bodyPr wrap="square" rtlCol="0">
            <a:spAutoFit/>
          </a:bodyPr>
          <a:lstStyle/>
          <a:p>
            <a:r>
              <a:rPr kumimoji="1" lang="en-US" altLang="ja-JP" sz="1050" dirty="0">
                <a:solidFill>
                  <a:schemeClr val="tx1">
                    <a:lumMod val="65000"/>
                    <a:lumOff val="35000"/>
                  </a:schemeClr>
                </a:solidFill>
                <a:latin typeface="Meiryo UI" panose="020B0604030504040204" pitchFamily="50" charset="-128"/>
                <a:ea typeface="Meiryo UI" panose="020B0604030504040204" pitchFamily="50" charset="-128"/>
              </a:rPr>
              <a:t>※CCS(Carbon dioxide Capture and Storage) :</a:t>
            </a:r>
            <a:br>
              <a:rPr kumimoji="1" lang="en-US" altLang="ja-JP" sz="1050" dirty="0">
                <a:solidFill>
                  <a:schemeClr val="tx1">
                    <a:lumMod val="65000"/>
                    <a:lumOff val="35000"/>
                  </a:schemeClr>
                </a:solidFill>
                <a:latin typeface="Meiryo UI" panose="020B0604030504040204" pitchFamily="50" charset="-128"/>
                <a:ea typeface="Meiryo UI" panose="020B0604030504040204" pitchFamily="50" charset="-128"/>
              </a:rPr>
            </a:br>
            <a:r>
              <a:rPr kumimoji="1" lang="ja-JP" altLang="en-US" sz="1050" dirty="0">
                <a:solidFill>
                  <a:schemeClr val="tx1">
                    <a:lumMod val="65000"/>
                    <a:lumOff val="35000"/>
                  </a:schemeClr>
                </a:solidFill>
                <a:latin typeface="Meiryo UI" panose="020B0604030504040204" pitchFamily="50" charset="-128"/>
                <a:ea typeface="Meiryo UI" panose="020B0604030504040204" pitchFamily="50" charset="-128"/>
              </a:rPr>
              <a:t>　 工場等から排出される</a:t>
            </a:r>
            <a:r>
              <a:rPr kumimoji="1" lang="en-US" altLang="ja-JP" sz="1050" dirty="0">
                <a:solidFill>
                  <a:schemeClr val="tx1">
                    <a:lumMod val="65000"/>
                    <a:lumOff val="35000"/>
                  </a:schemeClr>
                </a:solidFill>
                <a:latin typeface="Meiryo UI" panose="020B0604030504040204" pitchFamily="50" charset="-128"/>
                <a:ea typeface="Meiryo UI" panose="020B0604030504040204" pitchFamily="50" charset="-128"/>
              </a:rPr>
              <a:t>CO2</a:t>
            </a:r>
            <a:r>
              <a:rPr kumimoji="1" lang="ja-JP" altLang="en-US" sz="1050" dirty="0">
                <a:solidFill>
                  <a:schemeClr val="tx1">
                    <a:lumMod val="65000"/>
                    <a:lumOff val="35000"/>
                  </a:schemeClr>
                </a:solidFill>
                <a:latin typeface="Meiryo UI" panose="020B0604030504040204" pitchFamily="50" charset="-128"/>
                <a:ea typeface="Meiryo UI" panose="020B0604030504040204" pitchFamily="50" charset="-128"/>
              </a:rPr>
              <a:t>を回収し地中等へ貯留する技術</a:t>
            </a:r>
          </a:p>
        </p:txBody>
      </p:sp>
      <p:sp>
        <p:nvSpPr>
          <p:cNvPr id="39" name="タイトル 7">
            <a:extLst>
              <a:ext uri="{FF2B5EF4-FFF2-40B4-BE49-F238E27FC236}">
                <a16:creationId xmlns:a16="http://schemas.microsoft.com/office/drawing/2014/main" id="{D0689D77-639F-436C-A5C0-EF6CE1E3A70F}"/>
              </a:ext>
            </a:extLst>
          </p:cNvPr>
          <p:cNvSpPr txBox="1">
            <a:spLocks/>
          </p:cNvSpPr>
          <p:nvPr/>
        </p:nvSpPr>
        <p:spPr>
          <a:xfrm>
            <a:off x="244296" y="263374"/>
            <a:ext cx="6236603" cy="355606"/>
          </a:xfrm>
          <a:prstGeom prst="rect">
            <a:avLst/>
          </a:prstGeom>
        </p:spPr>
        <p:txBody>
          <a:bodyPr/>
          <a:lstStyle>
            <a:lvl1pPr algn="l" defTabSz="1207013" rtl="0" eaLnBrk="1" latinLnBrk="0" hangingPunct="1">
              <a:lnSpc>
                <a:spcPct val="90000"/>
              </a:lnSpc>
              <a:spcBef>
                <a:spcPct val="0"/>
              </a:spcBef>
              <a:buNone/>
              <a:defRPr kumimoji="1" sz="1693" kern="1200">
                <a:solidFill>
                  <a:schemeClr val="accent6">
                    <a:lumMod val="50000"/>
                  </a:schemeClr>
                </a:solidFill>
                <a:latin typeface="+mj-lt"/>
                <a:ea typeface="+mj-ea"/>
                <a:cs typeface="+mj-cs"/>
              </a:defRPr>
            </a:lvl1pPr>
          </a:lstStyle>
          <a:p>
            <a:pPr marL="0" marR="0" lvl="0" indent="0" algn="l" defTabSz="1207013" rtl="0" eaLnBrk="1" fontAlgn="auto" latinLnBrk="0" hangingPunct="1">
              <a:lnSpc>
                <a:spcPct val="90000"/>
              </a:lnSpc>
              <a:spcBef>
                <a:spcPct val="0"/>
              </a:spcBef>
              <a:spcAft>
                <a:spcPts val="0"/>
              </a:spcAft>
              <a:buClrTx/>
              <a:buSzTx/>
              <a:buFontTx/>
              <a:buNone/>
              <a:tabLst/>
              <a:defRPr/>
            </a:pPr>
            <a:r>
              <a:rPr kumimoji="1" lang="ja-JP" altLang="en-US" sz="2000" b="1" i="0" u="none" strike="noStrike" kern="1200" cap="none" spc="0" normalizeH="0" baseline="0" noProof="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大阪“みなと”</a:t>
            </a:r>
            <a:r>
              <a:rPr kumimoji="1" lang="en-US" altLang="ja-JP" sz="2000" b="1" i="0" u="none" strike="noStrike" kern="1200" cap="none" spc="0" normalizeH="0" baseline="0" noProof="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CNP</a:t>
            </a:r>
            <a:r>
              <a:rPr kumimoji="1" lang="ja-JP" altLang="en-US" sz="2000" b="1" i="0" u="none" strike="noStrike" kern="1200" cap="none" spc="0" normalizeH="0" baseline="0" noProof="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rPr>
              <a:t>形成に向けた戦略　全体像（２／２）</a:t>
            </a:r>
            <a:endParaRPr kumimoji="1" lang="ja-JP" altLang="en-US" sz="2000" b="1" i="0" u="none" strike="noStrike" kern="1200" cap="none" spc="0" normalizeH="0" baseline="0" noProof="0" dirty="0">
              <a:ln>
                <a:noFill/>
              </a:ln>
              <a:solidFill>
                <a:srgbClr val="70AD47">
                  <a:lumMod val="50000"/>
                </a:srgbClr>
              </a:solidFill>
              <a:effectLst>
                <a:glow rad="127000">
                  <a:sysClr val="window" lastClr="FFFFFF"/>
                </a:glow>
                <a:outerShdw blurRad="38100" dist="38100" dir="2700000" algn="tl">
                  <a:srgbClr val="000000">
                    <a:alpha val="43137"/>
                  </a:srgbClr>
                </a:outerShdw>
              </a:effectLst>
              <a:uLnTx/>
              <a:uFillTx/>
              <a:latin typeface="Yu Gothic UI Semibold"/>
              <a:ea typeface="Yu Gothic UI Semibold"/>
              <a:cs typeface="+mj-cs"/>
            </a:endParaRPr>
          </a:p>
        </p:txBody>
      </p:sp>
      <p:cxnSp>
        <p:nvCxnSpPr>
          <p:cNvPr id="10" name="直線コネクタ 9">
            <a:extLst>
              <a:ext uri="{FF2B5EF4-FFF2-40B4-BE49-F238E27FC236}">
                <a16:creationId xmlns:a16="http://schemas.microsoft.com/office/drawing/2014/main" id="{7C98D7AA-4C12-C1FE-3EF5-41CAAB751CF9}"/>
              </a:ext>
            </a:extLst>
          </p:cNvPr>
          <p:cNvCxnSpPr>
            <a:cxnSpLocks/>
            <a:stCxn id="7" idx="2"/>
            <a:endCxn id="233" idx="0"/>
          </p:cNvCxnSpPr>
          <p:nvPr/>
        </p:nvCxnSpPr>
        <p:spPr>
          <a:xfrm>
            <a:off x="1801463" y="2868349"/>
            <a:ext cx="461919" cy="1037011"/>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66E06F86-A73F-3150-AEA5-F438D6AB7117}"/>
              </a:ext>
            </a:extLst>
          </p:cNvPr>
          <p:cNvCxnSpPr>
            <a:cxnSpLocks/>
            <a:stCxn id="7" idx="2"/>
            <a:endCxn id="11" idx="0"/>
          </p:cNvCxnSpPr>
          <p:nvPr/>
        </p:nvCxnSpPr>
        <p:spPr>
          <a:xfrm>
            <a:off x="1801463" y="2868349"/>
            <a:ext cx="4599337"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8678505B-0EED-4604-4ABE-B5F715375541}"/>
              </a:ext>
            </a:extLst>
          </p:cNvPr>
          <p:cNvCxnSpPr>
            <a:cxnSpLocks/>
            <a:stCxn id="12" idx="2"/>
            <a:endCxn id="11" idx="0"/>
          </p:cNvCxnSpPr>
          <p:nvPr/>
        </p:nvCxnSpPr>
        <p:spPr>
          <a:xfrm>
            <a:off x="4902013" y="2868349"/>
            <a:ext cx="1498787"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6F047C7-6B59-4A91-C039-06101DD66B3B}"/>
              </a:ext>
            </a:extLst>
          </p:cNvPr>
          <p:cNvCxnSpPr>
            <a:cxnSpLocks/>
            <a:stCxn id="12" idx="2"/>
            <a:endCxn id="233" idx="0"/>
          </p:cNvCxnSpPr>
          <p:nvPr/>
        </p:nvCxnSpPr>
        <p:spPr>
          <a:xfrm flipH="1">
            <a:off x="2263382" y="2868349"/>
            <a:ext cx="2638631" cy="1037011"/>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4B6EC1A4-5DBF-8A8F-6CB8-64F1E850C162}"/>
              </a:ext>
            </a:extLst>
          </p:cNvPr>
          <p:cNvCxnSpPr>
            <a:cxnSpLocks/>
            <a:stCxn id="12" idx="2"/>
            <a:endCxn id="16" idx="0"/>
          </p:cNvCxnSpPr>
          <p:nvPr/>
        </p:nvCxnSpPr>
        <p:spPr>
          <a:xfrm>
            <a:off x="4902013" y="2868349"/>
            <a:ext cx="5656695"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34" name="直線コネクタ 233">
            <a:extLst>
              <a:ext uri="{FF2B5EF4-FFF2-40B4-BE49-F238E27FC236}">
                <a16:creationId xmlns:a16="http://schemas.microsoft.com/office/drawing/2014/main" id="{974CFB61-4A07-FDC1-647B-EC9163E44F2F}"/>
              </a:ext>
            </a:extLst>
          </p:cNvPr>
          <p:cNvCxnSpPr>
            <a:cxnSpLocks/>
            <a:stCxn id="13" idx="2"/>
            <a:endCxn id="11" idx="0"/>
          </p:cNvCxnSpPr>
          <p:nvPr/>
        </p:nvCxnSpPr>
        <p:spPr>
          <a:xfrm flipH="1">
            <a:off x="6400800" y="2868349"/>
            <a:ext cx="1600516"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37" name="直線コネクタ 236">
            <a:extLst>
              <a:ext uri="{FF2B5EF4-FFF2-40B4-BE49-F238E27FC236}">
                <a16:creationId xmlns:a16="http://schemas.microsoft.com/office/drawing/2014/main" id="{26E5B611-B07F-C0C6-2CE8-5E052D36C09B}"/>
              </a:ext>
            </a:extLst>
          </p:cNvPr>
          <p:cNvCxnSpPr>
            <a:cxnSpLocks/>
            <a:stCxn id="17" idx="2"/>
            <a:endCxn id="11" idx="0"/>
          </p:cNvCxnSpPr>
          <p:nvPr/>
        </p:nvCxnSpPr>
        <p:spPr>
          <a:xfrm flipH="1">
            <a:off x="6400800" y="2868349"/>
            <a:ext cx="4699818"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40" name="直線コネクタ 239">
            <a:extLst>
              <a:ext uri="{FF2B5EF4-FFF2-40B4-BE49-F238E27FC236}">
                <a16:creationId xmlns:a16="http://schemas.microsoft.com/office/drawing/2014/main" id="{A6B496F3-B916-125A-B013-5EEC613A4C6E}"/>
              </a:ext>
            </a:extLst>
          </p:cNvPr>
          <p:cNvCxnSpPr>
            <a:cxnSpLocks/>
            <a:stCxn id="13" idx="2"/>
            <a:endCxn id="233" idx="0"/>
          </p:cNvCxnSpPr>
          <p:nvPr/>
        </p:nvCxnSpPr>
        <p:spPr>
          <a:xfrm flipH="1">
            <a:off x="2263382" y="2868349"/>
            <a:ext cx="5737934" cy="1037011"/>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43" name="直線コネクタ 242">
            <a:extLst>
              <a:ext uri="{FF2B5EF4-FFF2-40B4-BE49-F238E27FC236}">
                <a16:creationId xmlns:a16="http://schemas.microsoft.com/office/drawing/2014/main" id="{85F69B89-D950-05F5-80B3-DDBC6E46FB47}"/>
              </a:ext>
            </a:extLst>
          </p:cNvPr>
          <p:cNvCxnSpPr>
            <a:cxnSpLocks/>
            <a:stCxn id="17" idx="2"/>
            <a:endCxn id="16" idx="0"/>
          </p:cNvCxnSpPr>
          <p:nvPr/>
        </p:nvCxnSpPr>
        <p:spPr>
          <a:xfrm flipH="1">
            <a:off x="10558708" y="2868349"/>
            <a:ext cx="541910" cy="1036369"/>
          </a:xfrm>
          <a:prstGeom prst="line">
            <a:avLst/>
          </a:prstGeom>
          <a:ln w="12700">
            <a:gradFill flip="none" rotWithShape="1">
              <a:gsLst>
                <a:gs pos="24000">
                  <a:schemeClr val="bg1">
                    <a:lumMod val="65000"/>
                  </a:schemeClr>
                </a:gs>
                <a:gs pos="64000">
                  <a:srgbClr val="0AB355"/>
                </a:gs>
              </a:gsLst>
              <a:lin ang="5400000" scaled="1"/>
              <a:tileRect/>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49" name="正方形/長方形 248">
            <a:extLst>
              <a:ext uri="{FF2B5EF4-FFF2-40B4-BE49-F238E27FC236}">
                <a16:creationId xmlns:a16="http://schemas.microsoft.com/office/drawing/2014/main" id="{8DA94367-2572-C502-C88E-5562CF837196}"/>
              </a:ext>
            </a:extLst>
          </p:cNvPr>
          <p:cNvSpPr/>
          <p:nvPr/>
        </p:nvSpPr>
        <p:spPr>
          <a:xfrm>
            <a:off x="277502" y="3369273"/>
            <a:ext cx="3986989" cy="400110"/>
          </a:xfrm>
          <a:prstGeom prst="rect">
            <a:avLst/>
          </a:prstGeom>
          <a:gradFill>
            <a:gsLst>
              <a:gs pos="85000">
                <a:schemeClr val="accent6">
                  <a:lumMod val="40000"/>
                  <a:lumOff val="60000"/>
                </a:schemeClr>
              </a:gs>
              <a:gs pos="46000">
                <a:srgbClr val="00B05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r>
              <a:rPr kumimoji="1" lang="ja-JP" altLang="en-US" sz="2000" b="1" dirty="0">
                <a:solidFill>
                  <a:schemeClr val="bg1"/>
                </a:solidFill>
                <a:effectLst>
                  <a:glow rad="127000">
                    <a:srgbClr val="0AB355"/>
                  </a:glow>
                </a:effectLst>
                <a:latin typeface="Meiryo UI" panose="020B0604030504040204" pitchFamily="50" charset="-128"/>
                <a:ea typeface="Meiryo UI" panose="020B0604030504040204" pitchFamily="50" charset="-128"/>
              </a:rPr>
              <a:t>■戦略の柱</a:t>
            </a:r>
            <a:r>
              <a:rPr kumimoji="1" lang="ja-JP" altLang="en-US" sz="1200" b="1" dirty="0">
                <a:solidFill>
                  <a:schemeClr val="bg1"/>
                </a:solidFill>
                <a:effectLst>
                  <a:glow rad="127000">
                    <a:srgbClr val="0AB355"/>
                  </a:glow>
                </a:effectLst>
                <a:latin typeface="Meiryo UI" panose="020B0604030504040204" pitchFamily="50" charset="-128"/>
                <a:ea typeface="Meiryo UI" panose="020B0604030504040204" pitchFamily="50" charset="-128"/>
              </a:rPr>
              <a:t>（</a:t>
            </a:r>
            <a:r>
              <a:rPr kumimoji="1" lang="en-US" altLang="ja-JP" sz="1200" b="1" dirty="0">
                <a:solidFill>
                  <a:schemeClr val="bg1"/>
                </a:solidFill>
                <a:effectLst>
                  <a:glow rad="127000">
                    <a:srgbClr val="0AB355"/>
                  </a:glow>
                </a:effectLst>
                <a:latin typeface="Meiryo UI" panose="020B0604030504040204" pitchFamily="50" charset="-128"/>
                <a:ea typeface="Meiryo UI" panose="020B0604030504040204" pitchFamily="50" charset="-128"/>
              </a:rPr>
              <a:t>2030 </a:t>
            </a:r>
            <a:r>
              <a:rPr kumimoji="1" lang="ja-JP" altLang="en-US" sz="1200" b="1" dirty="0">
                <a:solidFill>
                  <a:schemeClr val="bg1"/>
                </a:solidFill>
                <a:effectLst>
                  <a:glow rad="127000">
                    <a:srgbClr val="0AB355"/>
                  </a:glow>
                </a:effectLst>
                <a:latin typeface="Meiryo UI" panose="020B0604030504040204" pitchFamily="50" charset="-128"/>
                <a:ea typeface="Meiryo UI" panose="020B0604030504040204" pitchFamily="50" charset="-128"/>
              </a:rPr>
              <a:t>年度中期目標達成に向けて）</a:t>
            </a:r>
          </a:p>
        </p:txBody>
      </p:sp>
      <p:sp>
        <p:nvSpPr>
          <p:cNvPr id="251" name="二等辺三角形 250">
            <a:extLst>
              <a:ext uri="{FF2B5EF4-FFF2-40B4-BE49-F238E27FC236}">
                <a16:creationId xmlns:a16="http://schemas.microsoft.com/office/drawing/2014/main" id="{CA3C5EDA-24C5-CAB5-32C1-355944431497}"/>
              </a:ext>
            </a:extLst>
          </p:cNvPr>
          <p:cNvSpPr/>
          <p:nvPr/>
        </p:nvSpPr>
        <p:spPr>
          <a:xfrm rot="10800000">
            <a:off x="5772882" y="8809396"/>
            <a:ext cx="1306638" cy="222507"/>
          </a:xfrm>
          <a:prstGeom prst="triangl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7">
            <a:extLst>
              <a:ext uri="{FF2B5EF4-FFF2-40B4-BE49-F238E27FC236}">
                <a16:creationId xmlns:a16="http://schemas.microsoft.com/office/drawing/2014/main" id="{9A68BBAE-F890-098B-B580-4A6DF0AD9016}"/>
              </a:ext>
            </a:extLst>
          </p:cNvPr>
          <p:cNvSpPr txBox="1">
            <a:spLocks/>
          </p:cNvSpPr>
          <p:nvPr/>
        </p:nvSpPr>
        <p:spPr>
          <a:xfrm>
            <a:off x="1228165" y="9088810"/>
            <a:ext cx="10345270" cy="430319"/>
          </a:xfrm>
          <a:prstGeom prst="rect">
            <a:avLst/>
          </a:prstGeom>
          <a:solidFill>
            <a:schemeClr val="bg1">
              <a:alpha val="60000"/>
            </a:schemeClr>
          </a:solidFill>
          <a:ln w="41275" cmpd="dbl">
            <a:solidFill>
              <a:srgbClr val="70AD47"/>
            </a:solidFill>
          </a:ln>
        </p:spPr>
        <p:txBody>
          <a:bodyPr wrap="square" anchor="ctr">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algn="ctr" defTabSz="1207013">
              <a:spcAft>
                <a:spcPts val="600"/>
              </a:spcAft>
            </a:pPr>
            <a:r>
              <a:rPr lang="en-US" altLang="ja-JP" sz="1800" dirty="0">
                <a:solidFill>
                  <a:srgbClr val="385723"/>
                </a:solidFill>
                <a:effectLst/>
                <a:latin typeface="Meiryo UI" panose="020B0604030504040204" pitchFamily="50" charset="-128"/>
                <a:ea typeface="Meiryo UI" panose="020B0604030504040204" pitchFamily="50" charset="-128"/>
              </a:rPr>
              <a:t>2030</a:t>
            </a:r>
            <a:r>
              <a:rPr lang="ja-JP" altLang="en-US" sz="1800" dirty="0">
                <a:solidFill>
                  <a:srgbClr val="385723"/>
                </a:solidFill>
                <a:effectLst/>
                <a:latin typeface="Meiryo UI" panose="020B0604030504040204" pitchFamily="50" charset="-128"/>
                <a:ea typeface="Meiryo UI" panose="020B0604030504040204" pitchFamily="50" charset="-128"/>
              </a:rPr>
              <a:t>年度中期目標達成に必要な</a:t>
            </a:r>
            <a:r>
              <a:rPr lang="ja-JP" altLang="en-US" sz="1800" b="1" u="sng" dirty="0">
                <a:solidFill>
                  <a:srgbClr val="FF0000"/>
                </a:solidFill>
                <a:effectLst/>
                <a:latin typeface="Meiryo UI" panose="020B0604030504040204" pitchFamily="50" charset="-128"/>
                <a:ea typeface="Meiryo UI" panose="020B0604030504040204" pitchFamily="50" charset="-128"/>
              </a:rPr>
              <a:t>“</a:t>
            </a:r>
            <a:r>
              <a:rPr lang="en-US" altLang="ja-JP" sz="1800" b="1" u="sng" dirty="0">
                <a:solidFill>
                  <a:srgbClr val="FF0000"/>
                </a:solidFill>
                <a:effectLst/>
                <a:latin typeface="Meiryo UI" panose="020B0604030504040204" pitchFamily="50" charset="-128"/>
                <a:ea typeface="Meiryo UI" panose="020B0604030504040204" pitchFamily="50" charset="-128"/>
              </a:rPr>
              <a:t>167</a:t>
            </a:r>
            <a:r>
              <a:rPr lang="ja-JP" altLang="en-US" sz="1800" b="1" u="sng" dirty="0">
                <a:solidFill>
                  <a:srgbClr val="FF0000"/>
                </a:solidFill>
                <a:effectLst/>
                <a:latin typeface="Meiryo UI" panose="020B0604030504040204" pitchFamily="50" charset="-128"/>
                <a:ea typeface="Meiryo UI" panose="020B0604030504040204" pitchFamily="50" charset="-128"/>
              </a:rPr>
              <a:t>万トンを削減”</a:t>
            </a:r>
            <a:r>
              <a:rPr lang="ja-JP" altLang="en-US" sz="1800" dirty="0">
                <a:solidFill>
                  <a:srgbClr val="385723"/>
                </a:solidFill>
                <a:effectLst/>
                <a:latin typeface="Meiryo UI" panose="020B0604030504040204" pitchFamily="50" charset="-128"/>
                <a:ea typeface="Meiryo UI" panose="020B0604030504040204" pitchFamily="50" charset="-128"/>
              </a:rPr>
              <a:t>し、荷主や船会社等から</a:t>
            </a:r>
            <a:r>
              <a:rPr lang="ja-JP" altLang="en-US" sz="1800" b="1" u="sng" dirty="0">
                <a:solidFill>
                  <a:srgbClr val="FF0000"/>
                </a:solidFill>
                <a:effectLst/>
                <a:latin typeface="Meiryo UI" panose="020B0604030504040204" pitchFamily="50" charset="-128"/>
                <a:ea typeface="Meiryo UI" panose="020B0604030504040204" pitchFamily="50" charset="-128"/>
              </a:rPr>
              <a:t>“選ばれ続ける港”</a:t>
            </a:r>
            <a:r>
              <a:rPr lang="ja-JP" altLang="en-US" sz="1800" dirty="0">
                <a:solidFill>
                  <a:srgbClr val="385723"/>
                </a:solidFill>
                <a:effectLst/>
                <a:latin typeface="Meiryo UI" panose="020B0604030504040204" pitchFamily="50" charset="-128"/>
                <a:ea typeface="Meiryo UI" panose="020B0604030504040204" pitchFamily="50" charset="-128"/>
              </a:rPr>
              <a:t>をめざす</a:t>
            </a:r>
            <a:endParaRPr lang="en-US" altLang="ja-JP" sz="1800" dirty="0">
              <a:solidFill>
                <a:srgbClr val="385723"/>
              </a:solidFill>
              <a:effectLst/>
              <a:latin typeface="Meiryo UI" panose="020B0604030504040204" pitchFamily="50" charset="-128"/>
              <a:ea typeface="Meiryo UI" panose="020B0604030504040204" pitchFamily="50" charset="-128"/>
            </a:endParaRPr>
          </a:p>
        </p:txBody>
      </p:sp>
      <p:sp>
        <p:nvSpPr>
          <p:cNvPr id="3" name="タイトル 7">
            <a:extLst>
              <a:ext uri="{FF2B5EF4-FFF2-40B4-BE49-F238E27FC236}">
                <a16:creationId xmlns:a16="http://schemas.microsoft.com/office/drawing/2014/main" id="{4402884B-B3C7-E0C6-E443-EB28EE30EBB9}"/>
              </a:ext>
            </a:extLst>
          </p:cNvPr>
          <p:cNvSpPr txBox="1">
            <a:spLocks/>
          </p:cNvSpPr>
          <p:nvPr/>
        </p:nvSpPr>
        <p:spPr>
          <a:xfrm>
            <a:off x="8751418" y="6267449"/>
            <a:ext cx="3548364" cy="533551"/>
          </a:xfrm>
          <a:prstGeom prst="bracketPair">
            <a:avLst/>
          </a:prstGeom>
          <a:ln>
            <a:solidFill>
              <a:srgbClr val="016242"/>
            </a:solid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en-US" altLang="ja-JP" sz="1400" dirty="0">
                <a:solidFill>
                  <a:srgbClr val="70AD47">
                    <a:lumMod val="50000"/>
                  </a:srgbClr>
                </a:solidFill>
                <a:effectLst>
                  <a:glow rad="127000">
                    <a:schemeClr val="bg1"/>
                  </a:glow>
                </a:effectLst>
                <a:latin typeface="+mn-ea"/>
                <a:ea typeface="+mn-ea"/>
              </a:rPr>
              <a:t>(</a:t>
            </a:r>
            <a:r>
              <a:rPr lang="ja-JP" altLang="en-US" sz="1400" dirty="0">
                <a:solidFill>
                  <a:srgbClr val="70AD47">
                    <a:lumMod val="50000"/>
                  </a:srgbClr>
                </a:solidFill>
                <a:effectLst>
                  <a:glow rad="127000">
                    <a:schemeClr val="bg1"/>
                  </a:glow>
                </a:effectLst>
                <a:latin typeface="+mn-ea"/>
                <a:ea typeface="+mn-ea"/>
              </a:rPr>
              <a:t>企業による</a:t>
            </a:r>
            <a:r>
              <a:rPr lang="en-US" altLang="ja-JP" sz="1400" dirty="0">
                <a:solidFill>
                  <a:srgbClr val="70AD47">
                    <a:lumMod val="50000"/>
                  </a:srgbClr>
                </a:solidFill>
                <a:effectLst>
                  <a:glow rad="127000">
                    <a:schemeClr val="bg1"/>
                  </a:glow>
                </a:effectLst>
                <a:latin typeface="+mn-ea"/>
                <a:ea typeface="+mn-ea"/>
              </a:rPr>
              <a:t>)CCS</a:t>
            </a:r>
            <a:r>
              <a:rPr lang="en-US" altLang="ja-JP" sz="1400" baseline="30000" dirty="0">
                <a:solidFill>
                  <a:srgbClr val="70AD47">
                    <a:lumMod val="50000"/>
                  </a:srgbClr>
                </a:solidFill>
                <a:effectLst>
                  <a:glow rad="127000">
                    <a:schemeClr val="bg1"/>
                  </a:glow>
                </a:effectLst>
                <a:latin typeface="+mn-ea"/>
                <a:ea typeface="+mn-ea"/>
              </a:rPr>
              <a:t>※</a:t>
            </a:r>
            <a:r>
              <a:rPr lang="ja-JP" altLang="en-US" sz="1400" dirty="0">
                <a:solidFill>
                  <a:srgbClr val="70AD47">
                    <a:lumMod val="50000"/>
                  </a:srgbClr>
                </a:solidFill>
                <a:effectLst>
                  <a:glow rad="127000">
                    <a:schemeClr val="bg1"/>
                  </a:glow>
                </a:effectLst>
                <a:latin typeface="+mn-ea"/>
                <a:ea typeface="+mn-ea"/>
              </a:rPr>
              <a:t>バリューチェーン構築に向けた検討　</a:t>
            </a:r>
            <a:endParaRPr lang="en-US" altLang="ja-JP" sz="1400" dirty="0">
              <a:solidFill>
                <a:srgbClr val="70AD47">
                  <a:lumMod val="50000"/>
                </a:srgbClr>
              </a:solidFill>
              <a:effectLst>
                <a:glow rad="127000">
                  <a:schemeClr val="bg1"/>
                </a:glow>
              </a:effectLst>
              <a:latin typeface="+mn-ea"/>
              <a:ea typeface="+mn-ea"/>
            </a:endParaRPr>
          </a:p>
        </p:txBody>
      </p:sp>
      <p:sp>
        <p:nvSpPr>
          <p:cNvPr id="6" name="タイトル 7">
            <a:extLst>
              <a:ext uri="{FF2B5EF4-FFF2-40B4-BE49-F238E27FC236}">
                <a16:creationId xmlns:a16="http://schemas.microsoft.com/office/drawing/2014/main" id="{E9BC242E-4AE4-5491-7F9C-0ADDE6F6A3B7}"/>
              </a:ext>
            </a:extLst>
          </p:cNvPr>
          <p:cNvSpPr txBox="1">
            <a:spLocks/>
          </p:cNvSpPr>
          <p:nvPr/>
        </p:nvSpPr>
        <p:spPr>
          <a:xfrm>
            <a:off x="4630651" y="6775376"/>
            <a:ext cx="3548364" cy="533551"/>
          </a:xfrm>
          <a:prstGeom prst="bracketPair">
            <a:avLst/>
          </a:prstGeom>
          <a:ln>
            <a:solidFill>
              <a:srgbClr val="016242"/>
            </a:solidFill>
          </a:ln>
        </p:spPr>
        <p:txBody>
          <a:bodyPr wrap="square">
            <a:sp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defTabSz="1207013">
              <a:spcAft>
                <a:spcPts val="600"/>
              </a:spcAft>
            </a:pPr>
            <a:r>
              <a:rPr lang="ja-JP" altLang="en-US" sz="1400" dirty="0">
                <a:solidFill>
                  <a:srgbClr val="385723"/>
                </a:solidFill>
                <a:effectLst>
                  <a:glow rad="127000">
                    <a:schemeClr val="bg1"/>
                  </a:glow>
                </a:effectLst>
                <a:latin typeface="+mn-ea"/>
              </a:rPr>
              <a:t>（産業・環境部局による）既存補助事業</a:t>
            </a:r>
            <a:br>
              <a:rPr lang="en-US" altLang="ja-JP" sz="1400" dirty="0">
                <a:solidFill>
                  <a:srgbClr val="385723"/>
                </a:solidFill>
                <a:effectLst>
                  <a:glow rad="127000">
                    <a:schemeClr val="bg1"/>
                  </a:glow>
                </a:effectLst>
                <a:latin typeface="+mn-ea"/>
              </a:rPr>
            </a:br>
            <a:r>
              <a:rPr lang="ja-JP" altLang="en-US" sz="1400" dirty="0">
                <a:solidFill>
                  <a:srgbClr val="385723"/>
                </a:solidFill>
                <a:effectLst>
                  <a:glow rad="127000">
                    <a:schemeClr val="bg1"/>
                  </a:glow>
                </a:effectLst>
                <a:latin typeface="+mn-ea"/>
              </a:rPr>
              <a:t>（</a:t>
            </a:r>
            <a:r>
              <a:rPr lang="en-US" altLang="ja-JP" sz="1400" dirty="0">
                <a:solidFill>
                  <a:srgbClr val="385723"/>
                </a:solidFill>
                <a:effectLst>
                  <a:glow rad="127000">
                    <a:schemeClr val="bg1"/>
                  </a:glow>
                </a:effectLst>
                <a:latin typeface="+mn-ea"/>
              </a:rPr>
              <a:t>SHIFT</a:t>
            </a:r>
            <a:r>
              <a:rPr lang="ja-JP" altLang="en-US" sz="1400" dirty="0">
                <a:solidFill>
                  <a:srgbClr val="385723"/>
                </a:solidFill>
                <a:effectLst>
                  <a:glow rad="127000">
                    <a:schemeClr val="bg1"/>
                  </a:glow>
                </a:effectLst>
                <a:latin typeface="+mn-ea"/>
              </a:rPr>
              <a:t>事業等）による支援</a:t>
            </a:r>
            <a:r>
              <a:rPr lang="ja-JP" altLang="en-US" sz="1400" dirty="0">
                <a:solidFill>
                  <a:srgbClr val="70AD47">
                    <a:lumMod val="50000"/>
                  </a:srgbClr>
                </a:solidFill>
                <a:effectLst>
                  <a:glow rad="127000">
                    <a:schemeClr val="bg1"/>
                  </a:glow>
                </a:effectLst>
                <a:latin typeface="+mn-ea"/>
                <a:ea typeface="+mn-ea"/>
              </a:rPr>
              <a:t>　</a:t>
            </a:r>
            <a:endParaRPr lang="en-US" altLang="ja-JP" sz="1400" dirty="0">
              <a:solidFill>
                <a:srgbClr val="70AD47">
                  <a:lumMod val="50000"/>
                </a:srgbClr>
              </a:solidFill>
              <a:effectLst>
                <a:glow rad="127000">
                  <a:schemeClr val="bg1"/>
                </a:glow>
              </a:effectLst>
              <a:latin typeface="+mn-ea"/>
              <a:ea typeface="+mn-ea"/>
            </a:endParaRPr>
          </a:p>
        </p:txBody>
      </p:sp>
      <p:sp>
        <p:nvSpPr>
          <p:cNvPr id="7" name="タイトル 7">
            <a:extLst>
              <a:ext uri="{FF2B5EF4-FFF2-40B4-BE49-F238E27FC236}">
                <a16:creationId xmlns:a16="http://schemas.microsoft.com/office/drawing/2014/main" id="{E69A7586-3F32-BCFD-9B84-2553F3F33EB1}"/>
              </a:ext>
            </a:extLst>
          </p:cNvPr>
          <p:cNvSpPr txBox="1">
            <a:spLocks/>
          </p:cNvSpPr>
          <p:nvPr/>
        </p:nvSpPr>
        <p:spPr>
          <a:xfrm>
            <a:off x="252215" y="1694749"/>
            <a:ext cx="3098495" cy="1173600"/>
          </a:xfrm>
          <a:prstGeom prst="rect">
            <a:avLst/>
          </a:prstGeom>
          <a:ln>
            <a:solidFill>
              <a:srgbClr val="70AD47"/>
            </a:solidFill>
          </a:ln>
        </p:spPr>
        <p:txBody>
          <a:bodyPr wrap="squar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主流となる次世代エネルギーや周辺環境の整備、設備等の製品化時期など事業者が投資を判断するうえで必要な条件が不確実・不透明</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水素等の次世代エネルギー利用に関する法制度の緩和が必要</a:t>
            </a:r>
          </a:p>
        </p:txBody>
      </p:sp>
      <p:sp>
        <p:nvSpPr>
          <p:cNvPr id="12" name="タイトル 7">
            <a:extLst>
              <a:ext uri="{FF2B5EF4-FFF2-40B4-BE49-F238E27FC236}">
                <a16:creationId xmlns:a16="http://schemas.microsoft.com/office/drawing/2014/main" id="{9DDBC4AA-F953-F061-7F54-2ECBEBEC4278}"/>
              </a:ext>
            </a:extLst>
          </p:cNvPr>
          <p:cNvSpPr txBox="1">
            <a:spLocks/>
          </p:cNvSpPr>
          <p:nvPr/>
        </p:nvSpPr>
        <p:spPr>
          <a:xfrm>
            <a:off x="3354013" y="1694749"/>
            <a:ext cx="3096000" cy="1173600"/>
          </a:xfrm>
          <a:prstGeom prst="rect">
            <a:avLst/>
          </a:prstGeom>
          <a:ln>
            <a:solidFill>
              <a:srgbClr val="70AD47"/>
            </a:solidFill>
          </a:ln>
        </p:spPr>
        <p:txBody>
          <a:bodyPr wrap="squar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従来型と比べて高額な</a:t>
            </a: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CN</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関連設備等の導入による経済的負担（ユーザーへの価格転嫁は困難）</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既存の補助</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支援制度があるが、利用要件（完了期限など）が厳しく活用が困難</a:t>
            </a:r>
            <a:endPar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3" name="タイトル 7">
            <a:extLst>
              <a:ext uri="{FF2B5EF4-FFF2-40B4-BE49-F238E27FC236}">
                <a16:creationId xmlns:a16="http://schemas.microsoft.com/office/drawing/2014/main" id="{4F92A254-D43A-8EFC-96AC-BD23B1469BDD}"/>
              </a:ext>
            </a:extLst>
          </p:cNvPr>
          <p:cNvSpPr txBox="1">
            <a:spLocks/>
          </p:cNvSpPr>
          <p:nvPr/>
        </p:nvSpPr>
        <p:spPr>
          <a:xfrm>
            <a:off x="6453316" y="1694749"/>
            <a:ext cx="3096000" cy="1173600"/>
          </a:xfrm>
          <a:prstGeom prst="rect">
            <a:avLst/>
          </a:prstGeom>
          <a:ln>
            <a:solidFill>
              <a:srgbClr val="70AD47"/>
            </a:solidFill>
          </a:ln>
        </p:spPr>
        <p:txBody>
          <a:bodyPr wrap="squar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92075" indent="-92075">
              <a:buFont typeface="Arial" panose="020B0604020202020204" pitchFamily="34" charset="0"/>
              <a:buChar char="•"/>
            </a:pP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CN</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に関するアイデアはあるが、専門部署や人材・情報不足により、</a:t>
            </a: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1</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社単独での取組が困難（事業連携体制の構築も困難）</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公共による補助制度や新技術など、</a:t>
            </a:r>
            <a:r>
              <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rPr>
              <a:t>CNP</a:t>
            </a: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に関する情報が不足</a:t>
            </a:r>
            <a:endPar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7" name="タイトル 7">
            <a:extLst>
              <a:ext uri="{FF2B5EF4-FFF2-40B4-BE49-F238E27FC236}">
                <a16:creationId xmlns:a16="http://schemas.microsoft.com/office/drawing/2014/main" id="{9AA9198B-AE85-449E-7537-0CA059D9EA92}"/>
              </a:ext>
            </a:extLst>
          </p:cNvPr>
          <p:cNvSpPr txBox="1">
            <a:spLocks/>
          </p:cNvSpPr>
          <p:nvPr/>
        </p:nvSpPr>
        <p:spPr>
          <a:xfrm>
            <a:off x="9552618" y="1694749"/>
            <a:ext cx="3096000" cy="1173600"/>
          </a:xfrm>
          <a:prstGeom prst="rect">
            <a:avLst/>
          </a:prstGeom>
          <a:ln>
            <a:solidFill>
              <a:srgbClr val="70AD47"/>
            </a:solidFill>
          </a:ln>
        </p:spPr>
        <p:txBody>
          <a:bodyPr wrap="square">
            <a:noAutofit/>
          </a:bodyPr>
          <a:lstStyle>
            <a:lvl1pPr algn="l" defTabSz="1425550" rtl="0" eaLnBrk="1" latinLnBrk="0" hangingPunct="1">
              <a:lnSpc>
                <a:spcPct val="90000"/>
              </a:lnSpc>
              <a:spcBef>
                <a:spcPct val="0"/>
              </a:spcBef>
              <a:buNone/>
              <a:defRPr kumimoji="1" sz="2000" kern="1200">
                <a:solidFill>
                  <a:schemeClr val="accent6">
                    <a:lumMod val="50000"/>
                  </a:schemeClr>
                </a:solidFill>
                <a:latin typeface="+mj-lt"/>
                <a:ea typeface="+mj-ea"/>
                <a:cs typeface="+mj-cs"/>
              </a:defRPr>
            </a:lvl1pPr>
          </a:lstStyle>
          <a:p>
            <a:pPr marL="92075" indent="-92075">
              <a:buFont typeface="Arial" panose="020B0604020202020204" pitchFamily="34" charset="0"/>
              <a:buChar char="•"/>
            </a:pPr>
            <a:r>
              <a:rPr kumimoji="1" lang="ja-JP" altLang="en-US" sz="1200" dirty="0">
                <a:solidFill>
                  <a:schemeClr val="tx1">
                    <a:lumMod val="75000"/>
                    <a:lumOff val="25000"/>
                  </a:schemeClr>
                </a:solidFill>
                <a:latin typeface="Meiryo UI" panose="020B0604030504040204" pitchFamily="50" charset="-128"/>
                <a:ea typeface="Meiryo UI" panose="020B0604030504040204" pitchFamily="50" charset="-128"/>
              </a:rPr>
              <a:t>産業・環境分野全体での取組や支援なしに目標達成に向けた脱炭素化の推進は困難</a:t>
            </a:r>
            <a:endParaRPr kumimoji="1" lang="en-US" altLang="ja-JP"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35328284"/>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436d589-92e5-4e3b-a67a-1e65a9b1ba02}" enabled="0" method="" siteId="{1436d589-92e5-4e3b-a67a-1e65a9b1ba02}" removed="1"/>
</clbl:labelList>
</file>

<file path=docProps/app.xml><?xml version="1.0" encoding="utf-8"?>
<Properties xmlns="http://schemas.openxmlformats.org/officeDocument/2006/extended-properties" xmlns:vt="http://schemas.openxmlformats.org/officeDocument/2006/docPropsVTypes">
  <TotalTime>0</TotalTime>
  <Words>1294</Words>
  <Application>Microsoft Office PowerPoint</Application>
  <PresentationFormat>A3 297x420 mm</PresentationFormat>
  <Paragraphs>220</Paragraphs>
  <Slides>3</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3</vt:i4>
      </vt:variant>
    </vt:vector>
  </HeadingPairs>
  <TitlesOfParts>
    <vt:vector size="15" baseType="lpstr">
      <vt:lpstr>BIZ UDPゴシック</vt:lpstr>
      <vt:lpstr>Meiryo UI</vt:lpstr>
      <vt:lpstr>ＭＳ Ｐゴシック</vt:lpstr>
      <vt:lpstr>Yu Gothic UI</vt:lpstr>
      <vt:lpstr>Yu Gothic UI Semibold</vt:lpstr>
      <vt:lpstr>游ゴシック</vt:lpstr>
      <vt:lpstr>游ゴシック Light</vt:lpstr>
      <vt:lpstr>Arial</vt:lpstr>
      <vt:lpstr>Calibri</vt:lpstr>
      <vt:lpstr>Calibri Light</vt:lpstr>
      <vt:lpstr>Wingdings</vt:lpstr>
      <vt:lpstr>Office 2013 - 2022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2026-01-28T05:29:16Z</dcterms:modified>
</cp:coreProperties>
</file>