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20" r:id="rId4"/>
  </p:sldMasterIdLst>
  <p:notesMasterIdLst>
    <p:notesMasterId r:id="rId6"/>
  </p:notesMasterIdLst>
  <p:sldIdLst>
    <p:sldId id="276" r:id="rId5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2CC"/>
    <a:srgbClr val="8FAA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4B7475-CA05-4409-96BE-F3D78FDC8270}" v="19" dt="2024-12-24T01:38:17.56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796" autoAdjust="0"/>
  </p:normalViewPr>
  <p:slideViewPr>
    <p:cSldViewPr snapToGrid="0">
      <p:cViewPr varScale="1">
        <p:scale>
          <a:sx n="97" d="100"/>
          <a:sy n="97" d="100"/>
        </p:scale>
        <p:origin x="104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575" cy="498475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9" y="1"/>
            <a:ext cx="2949575" cy="498475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r">
              <a:defRPr sz="1200"/>
            </a:lvl1pPr>
          </a:lstStyle>
          <a:p>
            <a:fld id="{7299F586-2312-4151-9D6A-62BF6C5D04E5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4" tIns="45717" rIns="91434" bIns="457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9" y="4783139"/>
            <a:ext cx="5445125" cy="3913187"/>
          </a:xfrm>
          <a:prstGeom prst="rect">
            <a:avLst/>
          </a:prstGeom>
        </p:spPr>
        <p:txBody>
          <a:bodyPr vert="horz" lIns="91434" tIns="45717" rIns="91434" bIns="457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864"/>
            <a:ext cx="2949575" cy="498475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9" y="9440864"/>
            <a:ext cx="2949575" cy="498475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r">
              <a:defRPr sz="1200"/>
            </a:lvl1pPr>
          </a:lstStyle>
          <a:p>
            <a:fld id="{D977722D-79EE-4F74-BD33-33C66792A2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46435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sz="1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77722D-79EE-4F74-BD33-33C66792A27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3552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FB7E3-9B4C-49CB-91E2-A1CFFFFEAECD}" type="datetime1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D7449-DCC6-4534-AC59-23788DCD23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8318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84502B-CF03-E51E-679F-A019BA9983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04000"/>
          </a:xfr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algn="ctr">
              <a:defRPr lang="ja-JP" altLang="en-US" sz="2400" b="1">
                <a:solidFill>
                  <a:schemeClr val="bg1"/>
                </a:solidFill>
                <a:effectLst/>
                <a:latin typeface="+mj-ea"/>
                <a:ea typeface="+mj-ea"/>
                <a:cs typeface="Times New Roman" panose="02020603050405020304" pitchFamily="18" charset="0"/>
              </a:defRPr>
            </a:lvl1pPr>
          </a:lstStyle>
          <a:p>
            <a:pPr marL="0" lvl="0" defTabSz="914400"/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38E1291-C1F2-B9AB-9F01-191F379FA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1863D-9453-42A0-B4D9-B476781DA17B}" type="datetime1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573DEBE-C165-8CD6-FA8F-685D7472B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4BFC2F7-082C-3B70-7B54-CC2E8B63C902}"/>
              </a:ext>
            </a:extLst>
          </p:cNvPr>
          <p:cNvSpPr txBox="1"/>
          <p:nvPr userDrawn="1"/>
        </p:nvSpPr>
        <p:spPr>
          <a:xfrm>
            <a:off x="8401050" y="6550223"/>
            <a:ext cx="742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54CD7449-DCC6-4534-AC59-23788DCD2300}" type="slidenum">
              <a:rPr kumimoji="1" lang="ja-JP" altLang="en-US" sz="140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pPr algn="r"/>
              <a:t>‹#›</a:t>
            </a:fld>
            <a:endParaRPr kumimoji="1" lang="ja-JP" alt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7429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17B43-779D-4EB1-AE0F-B515599D1618}" type="datetime1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D7449-DCC6-4534-AC59-23788DCD23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5578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75C4E-0049-4892-BA01-03637C12FD65}" type="datetime1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D7449-DCC6-4534-AC59-23788DCD23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7122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18CA7-CCA1-4D4E-AB26-431D6A0EE934}" type="datetime1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D7449-DCC6-4534-AC59-23788DCD23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2211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CDFA9-ACC5-4E91-94BB-DD3102F56004}" type="datetime1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D7449-DCC6-4534-AC59-23788DCD23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4765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ADF9B-AB98-45AD-BBDB-10EF5A2F53B5}" type="datetime1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D7449-DCC6-4534-AC59-23788DCD23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1507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D72A1-85A0-44AE-8376-C4004920955B}" type="datetime1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D7449-DCC6-4534-AC59-23788DCD23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3197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61863D-9453-42A0-B4D9-B476781DA17B}" type="datetime1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CD7449-DCC6-4534-AC59-23788DCD23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6932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8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0D927407-14C9-517F-F225-C38AE38A10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2792765"/>
              </p:ext>
            </p:extLst>
          </p:nvPr>
        </p:nvGraphicFramePr>
        <p:xfrm>
          <a:off x="939649" y="1060687"/>
          <a:ext cx="7264701" cy="5243372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2044701">
                  <a:extLst>
                    <a:ext uri="{9D8B030D-6E8A-4147-A177-3AD203B41FA5}">
                      <a16:colId xmlns:a16="http://schemas.microsoft.com/office/drawing/2014/main" val="102963526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val="3423504369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val="2640211474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val="2136733895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val="2083058976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val="3395150160"/>
                    </a:ext>
                  </a:extLst>
                </a:gridCol>
              </a:tblGrid>
              <a:tr h="495880">
                <a:tc rowSpan="2"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ea"/>
                          <a:ea typeface="+mn-ea"/>
                        </a:rPr>
                        <a:t>協議会・部会等</a:t>
                      </a:r>
                    </a:p>
                  </a:txBody>
                  <a:tcPr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ea"/>
                          <a:ea typeface="+mn-ea"/>
                        </a:rPr>
                        <a:t>令和</a:t>
                      </a:r>
                      <a:r>
                        <a:rPr kumimoji="1" lang="en-US" altLang="ja-JP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ea"/>
                          <a:ea typeface="+mn-ea"/>
                        </a:rPr>
                        <a:t>7</a:t>
                      </a:r>
                      <a:r>
                        <a:rPr kumimoji="1" lang="ja-JP" altLang="en-US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ea"/>
                          <a:ea typeface="+mn-ea"/>
                        </a:rPr>
                        <a:t>年度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ea"/>
                          <a:ea typeface="+mn-ea"/>
                        </a:rPr>
                        <a:t>令和</a:t>
                      </a:r>
                      <a:r>
                        <a:rPr kumimoji="1" lang="en-US" altLang="ja-JP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ea"/>
                          <a:ea typeface="+mn-ea"/>
                        </a:rPr>
                        <a:t>8</a:t>
                      </a:r>
                      <a:r>
                        <a:rPr kumimoji="1" lang="ja-JP" altLang="en-US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ea"/>
                          <a:ea typeface="+mn-ea"/>
                        </a:rPr>
                        <a:t>年度</a:t>
                      </a:r>
                      <a:endParaRPr kumimoji="1" lang="en-US" altLang="ja-JP" sz="14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>
                        <a:solidFill>
                          <a:schemeClr val="accent1">
                            <a:lumMod val="5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>
                        <a:solidFill>
                          <a:schemeClr val="accent1">
                            <a:lumMod val="5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>
                        <a:solidFill>
                          <a:schemeClr val="accent1">
                            <a:lumMod val="5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7288315"/>
                  </a:ext>
                </a:extLst>
              </a:tr>
              <a:tr h="33366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ea"/>
                          <a:ea typeface="+mn-ea"/>
                        </a:rPr>
                        <a:t>1-3</a:t>
                      </a:r>
                      <a:endParaRPr kumimoji="1" lang="ja-JP" alt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ea"/>
                          <a:ea typeface="+mn-ea"/>
                        </a:rPr>
                        <a:t>4-6</a:t>
                      </a:r>
                      <a:endParaRPr kumimoji="1" lang="ja-JP" alt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ea"/>
                          <a:ea typeface="+mn-ea"/>
                        </a:rPr>
                        <a:t>7-9</a:t>
                      </a:r>
                      <a:endParaRPr kumimoji="1" lang="ja-JP" alt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ea"/>
                          <a:ea typeface="+mn-ea"/>
                        </a:rPr>
                        <a:t>10-12</a:t>
                      </a:r>
                      <a:endParaRPr kumimoji="1" lang="ja-JP" altLang="en-US" sz="1400">
                        <a:solidFill>
                          <a:schemeClr val="accent1">
                            <a:lumMod val="5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ea"/>
                          <a:ea typeface="+mn-ea"/>
                        </a:rPr>
                        <a:t>1-3</a:t>
                      </a:r>
                      <a:endParaRPr kumimoji="1" lang="ja-JP" altLang="en-US" sz="1400">
                        <a:solidFill>
                          <a:schemeClr val="accent1">
                            <a:lumMod val="5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6243964"/>
                  </a:ext>
                </a:extLst>
              </a:tr>
              <a:tr h="1103457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ea"/>
                          <a:ea typeface="+mn-ea"/>
                        </a:rPr>
                        <a:t>大阪“みなと”</a:t>
                      </a:r>
                      <a:r>
                        <a:rPr lang="ja-JP" altLang="en-US" sz="14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ea"/>
                          <a:ea typeface="+mn-ea"/>
                        </a:rPr>
                        <a:t>カーボンニュートラルポート（ＣＮＰ）推進協議会</a:t>
                      </a:r>
                      <a:endParaRPr lang="en-US" altLang="ja-JP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40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5861321"/>
                  </a:ext>
                </a:extLst>
              </a:tr>
              <a:tr h="1103457">
                <a:tc>
                  <a:txBody>
                    <a:bodyPr/>
                    <a:lstStyle/>
                    <a:p>
                      <a:pPr algn="ctr"/>
                      <a:r>
                        <a:rPr kumimoji="1" lang="zh-TW" altLang="en-US" sz="14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ea"/>
                          <a:ea typeface="+mn-ea"/>
                        </a:rPr>
                        <a:t>戦略等</a:t>
                      </a:r>
                      <a:r>
                        <a:rPr kumimoji="1" lang="ja-JP" altLang="en-US" sz="14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ea"/>
                          <a:ea typeface="+mn-ea"/>
                        </a:rPr>
                        <a:t>の</a:t>
                      </a:r>
                      <a:endParaRPr kumimoji="1" lang="en-US" altLang="zh-TW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ea"/>
                          <a:ea typeface="+mn-ea"/>
                        </a:rPr>
                        <a:t>立案・推進</a:t>
                      </a:r>
                      <a:endParaRPr kumimoji="1" lang="en-US" altLang="ja-JP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+mn-ea"/>
                        <a:ea typeface="+mn-ea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+mn-ea"/>
                        <a:ea typeface="+mn-ea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+mn-ea"/>
                        <a:ea typeface="+mn-ea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+mn-ea"/>
                        <a:ea typeface="+mn-ea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+mn-ea"/>
                        <a:ea typeface="+mn-ea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6153507"/>
                  </a:ext>
                </a:extLst>
              </a:tr>
              <a:tr h="110345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ea"/>
                          <a:ea typeface="+mn-ea"/>
                        </a:rPr>
                        <a:t>港湾脱炭素化</a:t>
                      </a:r>
                      <a:endParaRPr kumimoji="1" lang="en-US" altLang="ja-JP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ea"/>
                          <a:ea typeface="+mn-ea"/>
                        </a:rPr>
                        <a:t>推進計画検討部会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+mn-ea"/>
                        <a:ea typeface="+mn-ea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+mn-ea"/>
                        <a:ea typeface="+mn-ea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+mn-ea"/>
                        <a:ea typeface="+mn-ea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+mn-ea"/>
                        <a:ea typeface="+mn-ea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+mn-ea"/>
                        <a:ea typeface="+mn-ea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1556794"/>
                  </a:ext>
                </a:extLst>
              </a:tr>
              <a:tr h="110345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ea"/>
                          <a:ea typeface="+mn-ea"/>
                        </a:rPr>
                        <a:t>港湾脱炭素化推進計画</a:t>
                      </a:r>
                      <a:endParaRPr kumimoji="1" lang="en-US" altLang="ja-JP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+mn-ea"/>
                        <a:ea typeface="+mn-ea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>
                        <a:latin typeface="+mn-ea"/>
                        <a:ea typeface="+mn-ea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>
                        <a:latin typeface="+mn-ea"/>
                        <a:ea typeface="+mn-ea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+mn-ea"/>
                        <a:ea typeface="+mn-ea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+mn-ea"/>
                        <a:ea typeface="+mn-ea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1109273"/>
                  </a:ext>
                </a:extLst>
              </a:tr>
            </a:tbl>
          </a:graphicData>
        </a:graphic>
      </p:graphicFrame>
      <p:sp>
        <p:nvSpPr>
          <p:cNvPr id="28" name="四角形: 角を丸くする 27">
            <a:extLst>
              <a:ext uri="{FF2B5EF4-FFF2-40B4-BE49-F238E27FC236}">
                <a16:creationId xmlns:a16="http://schemas.microsoft.com/office/drawing/2014/main" id="{D8EFE777-8C56-7266-BB12-398F106D301B}"/>
              </a:ext>
            </a:extLst>
          </p:cNvPr>
          <p:cNvSpPr/>
          <p:nvPr/>
        </p:nvSpPr>
        <p:spPr>
          <a:xfrm>
            <a:off x="3119889" y="2011831"/>
            <a:ext cx="576000" cy="612000"/>
          </a:xfrm>
          <a:prstGeom prst="roundRect">
            <a:avLst/>
          </a:prstGeom>
          <a:solidFill>
            <a:srgbClr val="FFF2CC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>
              <a:lnSpc>
                <a:spcPct val="80000"/>
              </a:lnSpc>
            </a:pPr>
            <a:r>
              <a:rPr kumimoji="1" lang="en-US" altLang="ja-JP" sz="1200" dirty="0">
                <a:solidFill>
                  <a:schemeClr val="accent2">
                    <a:lumMod val="75000"/>
                  </a:schemeClr>
                </a:solidFill>
              </a:rPr>
              <a:t>1/27</a:t>
            </a:r>
          </a:p>
          <a:p>
            <a:pPr algn="ctr">
              <a:lnSpc>
                <a:spcPct val="80000"/>
              </a:lnSpc>
            </a:pPr>
            <a:r>
              <a:rPr lang="ja-JP" altLang="en-US" sz="1200" dirty="0">
                <a:solidFill>
                  <a:schemeClr val="accent2">
                    <a:lumMod val="75000"/>
                  </a:schemeClr>
                </a:solidFill>
              </a:rPr>
              <a:t>──</a:t>
            </a:r>
            <a:endParaRPr kumimoji="1" lang="en-US" altLang="ja-JP" sz="1200" dirty="0">
              <a:solidFill>
                <a:schemeClr val="accent2">
                  <a:lumMod val="75000"/>
                </a:schemeClr>
              </a:solidFill>
            </a:endParaRPr>
          </a:p>
          <a:p>
            <a:pPr algn="ctr">
              <a:lnSpc>
                <a:spcPct val="80000"/>
              </a:lnSpc>
            </a:pPr>
            <a:r>
              <a:rPr kumimoji="1" lang="ja-JP" altLang="en-US" sz="1200" dirty="0">
                <a:solidFill>
                  <a:schemeClr val="accent2">
                    <a:lumMod val="75000"/>
                  </a:schemeClr>
                </a:solidFill>
              </a:rPr>
              <a:t>第</a:t>
            </a:r>
            <a:r>
              <a:rPr lang="en-US" altLang="ja-JP" sz="1200" dirty="0">
                <a:solidFill>
                  <a:schemeClr val="accent2">
                    <a:lumMod val="75000"/>
                  </a:schemeClr>
                </a:solidFill>
              </a:rPr>
              <a:t>4</a:t>
            </a:r>
            <a:r>
              <a:rPr kumimoji="1" lang="ja-JP" altLang="en-US" sz="1200" dirty="0">
                <a:solidFill>
                  <a:schemeClr val="accent2">
                    <a:lumMod val="75000"/>
                  </a:schemeClr>
                </a:solidFill>
              </a:rPr>
              <a:t>回</a:t>
            </a:r>
          </a:p>
        </p:txBody>
      </p:sp>
      <p:sp>
        <p:nvSpPr>
          <p:cNvPr id="30" name="四角形: 角を丸くする 29">
            <a:extLst>
              <a:ext uri="{FF2B5EF4-FFF2-40B4-BE49-F238E27FC236}">
                <a16:creationId xmlns:a16="http://schemas.microsoft.com/office/drawing/2014/main" id="{2A27F964-BF60-A316-3B95-7667B041CC89}"/>
              </a:ext>
            </a:extLst>
          </p:cNvPr>
          <p:cNvSpPr/>
          <p:nvPr/>
        </p:nvSpPr>
        <p:spPr>
          <a:xfrm>
            <a:off x="6343375" y="4346762"/>
            <a:ext cx="576000" cy="612000"/>
          </a:xfrm>
          <a:prstGeom prst="roundRect">
            <a:avLst/>
          </a:prstGeom>
          <a:solidFill>
            <a:srgbClr val="FFF2CC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>
              <a:lnSpc>
                <a:spcPct val="80000"/>
              </a:lnSpc>
            </a:pPr>
            <a:r>
              <a:rPr kumimoji="1" lang="en-US" altLang="ja-JP" sz="1200" b="1" dirty="0">
                <a:solidFill>
                  <a:schemeClr val="accent2"/>
                </a:solidFill>
              </a:rPr>
              <a:t>10</a:t>
            </a:r>
            <a:r>
              <a:rPr kumimoji="1" lang="ja-JP" altLang="en-US" sz="1200" b="1" dirty="0">
                <a:solidFill>
                  <a:schemeClr val="accent2"/>
                </a:solidFill>
              </a:rPr>
              <a:t>月頃</a:t>
            </a:r>
            <a:endParaRPr kumimoji="1" lang="en-US" altLang="ja-JP" sz="1200" b="1" dirty="0">
              <a:solidFill>
                <a:schemeClr val="accent2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ja-JP" altLang="en-US" sz="1200" b="1" dirty="0">
                <a:solidFill>
                  <a:schemeClr val="accent2"/>
                </a:solidFill>
              </a:rPr>
              <a:t>──</a:t>
            </a:r>
            <a:endParaRPr kumimoji="1" lang="en-US" altLang="ja-JP" sz="1200" b="1" dirty="0">
              <a:solidFill>
                <a:schemeClr val="accent2"/>
              </a:solidFill>
            </a:endParaRPr>
          </a:p>
          <a:p>
            <a:pPr algn="ctr">
              <a:lnSpc>
                <a:spcPct val="80000"/>
              </a:lnSpc>
            </a:pPr>
            <a:r>
              <a:rPr kumimoji="1" lang="ja-JP" altLang="en-US" sz="1200" b="1" dirty="0">
                <a:solidFill>
                  <a:schemeClr val="accent2"/>
                </a:solidFill>
              </a:rPr>
              <a:t>第</a:t>
            </a:r>
            <a:r>
              <a:rPr lang="en-US" altLang="ja-JP" sz="1200" b="1" dirty="0">
                <a:solidFill>
                  <a:schemeClr val="accent2"/>
                </a:solidFill>
              </a:rPr>
              <a:t>4</a:t>
            </a:r>
            <a:r>
              <a:rPr kumimoji="1" lang="ja-JP" altLang="en-US" sz="1200" b="1" dirty="0">
                <a:solidFill>
                  <a:schemeClr val="accent2"/>
                </a:solidFill>
              </a:rPr>
              <a:t>回</a:t>
            </a: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E1A6CA8B-BABC-2611-4129-4E79A6391C8E}"/>
              </a:ext>
            </a:extLst>
          </p:cNvPr>
          <p:cNvSpPr/>
          <p:nvPr/>
        </p:nvSpPr>
        <p:spPr>
          <a:xfrm>
            <a:off x="7399971" y="2011831"/>
            <a:ext cx="576000" cy="6120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>
              <a:lnSpc>
                <a:spcPct val="80000"/>
              </a:lnSpc>
            </a:pPr>
            <a:r>
              <a:rPr kumimoji="1" lang="en-US" altLang="ja-JP" sz="1200" dirty="0">
                <a:solidFill>
                  <a:schemeClr val="accent2">
                    <a:lumMod val="75000"/>
                  </a:schemeClr>
                </a:solidFill>
              </a:rPr>
              <a:t>1</a:t>
            </a:r>
            <a:r>
              <a:rPr kumimoji="1" lang="ja-JP" altLang="en-US" sz="1200" dirty="0">
                <a:solidFill>
                  <a:schemeClr val="accent2">
                    <a:lumMod val="75000"/>
                  </a:schemeClr>
                </a:solidFill>
              </a:rPr>
              <a:t>月</a:t>
            </a:r>
            <a:endParaRPr kumimoji="1" lang="en-US" altLang="ja-JP" sz="1200" dirty="0">
              <a:solidFill>
                <a:schemeClr val="accent2">
                  <a:lumMod val="75000"/>
                </a:schemeClr>
              </a:solidFill>
            </a:endParaRPr>
          </a:p>
          <a:p>
            <a:pPr algn="ctr">
              <a:lnSpc>
                <a:spcPct val="80000"/>
              </a:lnSpc>
            </a:pPr>
            <a:r>
              <a:rPr lang="ja-JP" altLang="en-US" sz="1200" dirty="0">
                <a:solidFill>
                  <a:schemeClr val="accent2">
                    <a:lumMod val="75000"/>
                  </a:schemeClr>
                </a:solidFill>
              </a:rPr>
              <a:t>──</a:t>
            </a:r>
            <a:endParaRPr kumimoji="1" lang="en-US" altLang="ja-JP" sz="1200" dirty="0">
              <a:solidFill>
                <a:schemeClr val="accent2">
                  <a:lumMod val="75000"/>
                </a:schemeClr>
              </a:solidFill>
            </a:endParaRPr>
          </a:p>
          <a:p>
            <a:pPr algn="ctr">
              <a:lnSpc>
                <a:spcPct val="80000"/>
              </a:lnSpc>
            </a:pPr>
            <a:r>
              <a:rPr kumimoji="1" lang="ja-JP" altLang="en-US" sz="1200" dirty="0">
                <a:solidFill>
                  <a:schemeClr val="accent2">
                    <a:lumMod val="75000"/>
                  </a:schemeClr>
                </a:solidFill>
              </a:rPr>
              <a:t>第</a:t>
            </a:r>
            <a:r>
              <a:rPr lang="en-US" altLang="ja-JP" sz="1200" dirty="0">
                <a:solidFill>
                  <a:schemeClr val="accent2">
                    <a:lumMod val="75000"/>
                  </a:schemeClr>
                </a:solidFill>
              </a:rPr>
              <a:t>5</a:t>
            </a:r>
            <a:r>
              <a:rPr kumimoji="1" lang="ja-JP" altLang="en-US" sz="1200" dirty="0">
                <a:solidFill>
                  <a:schemeClr val="accent2">
                    <a:lumMod val="75000"/>
                  </a:schemeClr>
                </a:solidFill>
              </a:rPr>
              <a:t>回</a:t>
            </a:r>
          </a:p>
        </p:txBody>
      </p:sp>
      <p:sp>
        <p:nvSpPr>
          <p:cNvPr id="8" name="矢印: 左右 7">
            <a:extLst>
              <a:ext uri="{FF2B5EF4-FFF2-40B4-BE49-F238E27FC236}">
                <a16:creationId xmlns:a16="http://schemas.microsoft.com/office/drawing/2014/main" id="{FA38E2F2-40AC-2074-9E80-CE69D3C5E01F}"/>
              </a:ext>
            </a:extLst>
          </p:cNvPr>
          <p:cNvSpPr/>
          <p:nvPr/>
        </p:nvSpPr>
        <p:spPr>
          <a:xfrm>
            <a:off x="5395896" y="4524985"/>
            <a:ext cx="821442" cy="246888"/>
          </a:xfrm>
          <a:prstGeom prst="leftRightArrow">
            <a:avLst/>
          </a:prstGeom>
          <a:solidFill>
            <a:srgbClr val="FFF2CC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6887F616-3E33-213D-8342-6B37DA55A3E9}"/>
              </a:ext>
            </a:extLst>
          </p:cNvPr>
          <p:cNvSpPr/>
          <p:nvPr/>
        </p:nvSpPr>
        <p:spPr>
          <a:xfrm>
            <a:off x="4397394" y="4818308"/>
            <a:ext cx="1713634" cy="364118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>
              <a:lnSpc>
                <a:spcPct val="80000"/>
              </a:lnSpc>
            </a:pPr>
            <a:r>
              <a:rPr kumimoji="1" lang="ja-JP" altLang="en-US" sz="1200" dirty="0">
                <a:solidFill>
                  <a:schemeClr val="tx1"/>
                </a:solidFill>
              </a:rPr>
              <a:t>計画見直しのための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pPr algn="ctr">
              <a:lnSpc>
                <a:spcPct val="80000"/>
              </a:lnSpc>
            </a:pPr>
            <a:r>
              <a:rPr kumimoji="1" lang="ja-JP" altLang="en-US" sz="1200" dirty="0">
                <a:solidFill>
                  <a:schemeClr val="tx1"/>
                </a:solidFill>
              </a:rPr>
              <a:t>アンケート等実施期間</a:t>
            </a:r>
            <a:endParaRPr kumimoji="1" lang="en-US" altLang="ja-JP" sz="1200" dirty="0">
              <a:solidFill>
                <a:schemeClr val="tx1"/>
              </a:solidFill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B23565B-A274-B46F-6E26-7C9F256D66D8}"/>
              </a:ext>
            </a:extLst>
          </p:cNvPr>
          <p:cNvSpPr txBox="1"/>
          <p:nvPr/>
        </p:nvSpPr>
        <p:spPr>
          <a:xfrm>
            <a:off x="7320522" y="42959"/>
            <a:ext cx="1763515" cy="44203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36000" bIns="36000" rtlCol="0">
            <a:spAutoFit/>
          </a:bodyPr>
          <a:lstStyle/>
          <a:p>
            <a:pPr algn="ctr"/>
            <a:r>
              <a:rPr kumimoji="1" lang="ja-JP" altLang="en-US" sz="2400" dirty="0">
                <a:latin typeface="+mn-ea"/>
              </a:rPr>
              <a:t>資料４</a:t>
            </a:r>
          </a:p>
        </p:txBody>
      </p:sp>
      <p:cxnSp>
        <p:nvCxnSpPr>
          <p:cNvPr id="18" name="直線矢印コネクタ 17">
            <a:extLst>
              <a:ext uri="{FF2B5EF4-FFF2-40B4-BE49-F238E27FC236}">
                <a16:creationId xmlns:a16="http://schemas.microsoft.com/office/drawing/2014/main" id="{97064CEB-A186-38F6-997B-053C8EBD8D32}"/>
              </a:ext>
            </a:extLst>
          </p:cNvPr>
          <p:cNvCxnSpPr>
            <a:cxnSpLocks/>
          </p:cNvCxnSpPr>
          <p:nvPr/>
        </p:nvCxnSpPr>
        <p:spPr>
          <a:xfrm flipV="1">
            <a:off x="3317399" y="2623831"/>
            <a:ext cx="0" cy="693409"/>
          </a:xfrm>
          <a:prstGeom prst="straightConnector1">
            <a:avLst/>
          </a:prstGeom>
          <a:ln w="57150"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矢印: 右 19">
            <a:extLst>
              <a:ext uri="{FF2B5EF4-FFF2-40B4-BE49-F238E27FC236}">
                <a16:creationId xmlns:a16="http://schemas.microsoft.com/office/drawing/2014/main" id="{E5486B00-EFAA-3C3A-E068-D61472C4A6FF}"/>
              </a:ext>
            </a:extLst>
          </p:cNvPr>
          <p:cNvSpPr/>
          <p:nvPr/>
        </p:nvSpPr>
        <p:spPr>
          <a:xfrm>
            <a:off x="2975556" y="3236203"/>
            <a:ext cx="491603" cy="598533"/>
          </a:xfrm>
          <a:prstGeom prst="rightArrow">
            <a:avLst/>
          </a:prstGeom>
          <a:gradFill flip="none" rotWithShape="1">
            <a:gsLst>
              <a:gs pos="0">
                <a:schemeClr val="accent5">
                  <a:lumMod val="5000"/>
                  <a:lumOff val="95000"/>
                </a:schemeClr>
              </a:gs>
              <a:gs pos="74000">
                <a:schemeClr val="accent5">
                  <a:lumMod val="45000"/>
                  <a:lumOff val="55000"/>
                </a:schemeClr>
              </a:gs>
              <a:gs pos="83000">
                <a:schemeClr val="accent5">
                  <a:lumMod val="45000"/>
                  <a:lumOff val="55000"/>
                </a:schemeClr>
              </a:gs>
              <a:gs pos="100000">
                <a:schemeClr val="accent5">
                  <a:lumMod val="30000"/>
                  <a:lumOff val="7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3" name="直線矢印コネクタ 22">
            <a:extLst>
              <a:ext uri="{FF2B5EF4-FFF2-40B4-BE49-F238E27FC236}">
                <a16:creationId xmlns:a16="http://schemas.microsoft.com/office/drawing/2014/main" id="{C4ABC81B-8683-4E3B-4D3A-3D43A58A61F7}"/>
              </a:ext>
            </a:extLst>
          </p:cNvPr>
          <p:cNvCxnSpPr>
            <a:cxnSpLocks/>
          </p:cNvCxnSpPr>
          <p:nvPr/>
        </p:nvCxnSpPr>
        <p:spPr>
          <a:xfrm>
            <a:off x="3517424" y="2623831"/>
            <a:ext cx="0" cy="757279"/>
          </a:xfrm>
          <a:prstGeom prst="straightConnector1">
            <a:avLst/>
          </a:prstGeom>
          <a:ln w="57150"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四角形: 角を丸くする 30">
            <a:extLst>
              <a:ext uri="{FF2B5EF4-FFF2-40B4-BE49-F238E27FC236}">
                <a16:creationId xmlns:a16="http://schemas.microsoft.com/office/drawing/2014/main" id="{C18EEB36-7EB9-E9F5-9796-2C9820997079}"/>
              </a:ext>
            </a:extLst>
          </p:cNvPr>
          <p:cNvSpPr/>
          <p:nvPr/>
        </p:nvSpPr>
        <p:spPr>
          <a:xfrm>
            <a:off x="3761459" y="2876568"/>
            <a:ext cx="1194114" cy="36411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>
              <a:lnSpc>
                <a:spcPct val="80000"/>
              </a:lnSpc>
            </a:pPr>
            <a:r>
              <a:rPr lang="ja-JP" altLang="en-US" sz="1100" dirty="0">
                <a:solidFill>
                  <a:schemeClr val="tx1"/>
                </a:solidFill>
              </a:rPr>
              <a:t>戦略立案について</a:t>
            </a:r>
            <a:endParaRPr lang="en-US" altLang="ja-JP" sz="1100" dirty="0">
              <a:solidFill>
                <a:schemeClr val="tx1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ja-JP" altLang="en-US" sz="1100" dirty="0">
                <a:solidFill>
                  <a:schemeClr val="tx1"/>
                </a:solidFill>
              </a:rPr>
              <a:t>（ご意見交換）</a:t>
            </a:r>
            <a:endParaRPr lang="en-US" altLang="ja-JP" sz="1100" dirty="0">
              <a:solidFill>
                <a:schemeClr val="tx1"/>
              </a:solidFill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5ECF6E95-6057-85D9-32E2-E8F4C8EFD624}"/>
              </a:ext>
            </a:extLst>
          </p:cNvPr>
          <p:cNvSpPr/>
          <p:nvPr/>
        </p:nvSpPr>
        <p:spPr>
          <a:xfrm>
            <a:off x="100411" y="78443"/>
            <a:ext cx="3382657" cy="4616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>
            <a:spAutoFit/>
          </a:bodyPr>
          <a:lstStyle/>
          <a:p>
            <a:r>
              <a:rPr lang="ja-JP" altLang="en-US" sz="2400" b="1" dirty="0">
                <a:solidFill>
                  <a:schemeClr val="tx1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■ 今後のスケジュール</a:t>
            </a:r>
            <a:endParaRPr lang="en-US" altLang="ja-JP" sz="2215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2A3EB7E0-7B7A-8D4C-FB55-E7E510554356}"/>
              </a:ext>
            </a:extLst>
          </p:cNvPr>
          <p:cNvCxnSpPr/>
          <p:nvPr/>
        </p:nvCxnSpPr>
        <p:spPr>
          <a:xfrm>
            <a:off x="200498" y="553939"/>
            <a:ext cx="8673231" cy="0"/>
          </a:xfrm>
          <a:prstGeom prst="line">
            <a:avLst/>
          </a:prstGeom>
          <a:ln w="28575">
            <a:solidFill>
              <a:srgbClr val="8FB901"/>
            </a:solidFill>
          </a:ln>
          <a:effectLst>
            <a:outerShdw blurRad="50800" dist="635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四角形: 角を丸くする 26">
            <a:extLst>
              <a:ext uri="{FF2B5EF4-FFF2-40B4-BE49-F238E27FC236}">
                <a16:creationId xmlns:a16="http://schemas.microsoft.com/office/drawing/2014/main" id="{4FD6EE1C-304E-4E88-82A0-506657B41F22}"/>
              </a:ext>
            </a:extLst>
          </p:cNvPr>
          <p:cNvSpPr/>
          <p:nvPr/>
        </p:nvSpPr>
        <p:spPr>
          <a:xfrm>
            <a:off x="3498337" y="3402009"/>
            <a:ext cx="499536" cy="346200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>
              <a:lnSpc>
                <a:spcPct val="80000"/>
              </a:lnSpc>
            </a:pPr>
            <a:r>
              <a:rPr lang="ja-JP" altLang="en-US" sz="1100" dirty="0">
                <a:solidFill>
                  <a:schemeClr val="tx1"/>
                </a:solidFill>
              </a:rPr>
              <a:t>戦略</a:t>
            </a:r>
            <a:endParaRPr lang="en-US" altLang="ja-JP" sz="1100" dirty="0">
              <a:solidFill>
                <a:schemeClr val="tx1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ja-JP" altLang="en-US" sz="1100" dirty="0">
                <a:solidFill>
                  <a:schemeClr val="tx1"/>
                </a:solidFill>
              </a:rPr>
              <a:t>立案</a:t>
            </a:r>
            <a:endParaRPr lang="en-US" altLang="ja-JP" sz="1100" dirty="0">
              <a:solidFill>
                <a:schemeClr val="tx1"/>
              </a:solidFill>
            </a:endParaRPr>
          </a:p>
        </p:txBody>
      </p:sp>
      <p:sp>
        <p:nvSpPr>
          <p:cNvPr id="35" name="矢印: 右 34">
            <a:extLst>
              <a:ext uri="{FF2B5EF4-FFF2-40B4-BE49-F238E27FC236}">
                <a16:creationId xmlns:a16="http://schemas.microsoft.com/office/drawing/2014/main" id="{C01AB4E4-740A-468C-80B7-EF7734D170A8}"/>
              </a:ext>
            </a:extLst>
          </p:cNvPr>
          <p:cNvSpPr/>
          <p:nvPr/>
        </p:nvSpPr>
        <p:spPr>
          <a:xfrm>
            <a:off x="4029051" y="3263903"/>
            <a:ext cx="4176016" cy="598533"/>
          </a:xfrm>
          <a:prstGeom prst="rightArrow">
            <a:avLst/>
          </a:prstGeom>
          <a:gradFill flip="none" rotWithShape="1">
            <a:gsLst>
              <a:gs pos="0">
                <a:schemeClr val="accent5">
                  <a:lumMod val="5000"/>
                  <a:lumOff val="95000"/>
                </a:schemeClr>
              </a:gs>
              <a:gs pos="74000">
                <a:schemeClr val="accent5">
                  <a:lumMod val="45000"/>
                  <a:lumOff val="55000"/>
                </a:schemeClr>
              </a:gs>
              <a:gs pos="83000">
                <a:schemeClr val="accent5">
                  <a:lumMod val="45000"/>
                  <a:lumOff val="55000"/>
                </a:schemeClr>
              </a:gs>
              <a:gs pos="100000">
                <a:schemeClr val="accent5">
                  <a:lumMod val="30000"/>
                  <a:lumOff val="7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四角形: 角を丸くする 35">
            <a:extLst>
              <a:ext uri="{FF2B5EF4-FFF2-40B4-BE49-F238E27FC236}">
                <a16:creationId xmlns:a16="http://schemas.microsoft.com/office/drawing/2014/main" id="{BEE298A5-EFCA-47D1-A68A-9F9F6839BD1C}"/>
              </a:ext>
            </a:extLst>
          </p:cNvPr>
          <p:cNvSpPr/>
          <p:nvPr/>
        </p:nvSpPr>
        <p:spPr>
          <a:xfrm>
            <a:off x="5206458" y="3381110"/>
            <a:ext cx="1713634" cy="364118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>
              <a:lnSpc>
                <a:spcPct val="80000"/>
              </a:lnSpc>
            </a:pPr>
            <a:r>
              <a:rPr kumimoji="1" lang="ja-JP" altLang="en-US" sz="1200" dirty="0">
                <a:solidFill>
                  <a:schemeClr val="tx1"/>
                </a:solidFill>
              </a:rPr>
              <a:t>取組</a:t>
            </a:r>
            <a:r>
              <a:rPr kumimoji="1" lang="ja-JP" altLang="en-US" sz="1200">
                <a:solidFill>
                  <a:schemeClr val="tx1"/>
                </a:solidFill>
              </a:rPr>
              <a:t>の推進等</a:t>
            </a:r>
            <a:endParaRPr kumimoji="1" lang="en-US" altLang="ja-JP" sz="1200" dirty="0">
              <a:solidFill>
                <a:schemeClr val="tx1"/>
              </a:solidFill>
            </a:endParaRPr>
          </a:p>
        </p:txBody>
      </p:sp>
      <p:sp>
        <p:nvSpPr>
          <p:cNvPr id="37" name="矢印: 右 36">
            <a:extLst>
              <a:ext uri="{FF2B5EF4-FFF2-40B4-BE49-F238E27FC236}">
                <a16:creationId xmlns:a16="http://schemas.microsoft.com/office/drawing/2014/main" id="{361326D6-90BD-4A85-BF91-2BA0629FDC00}"/>
              </a:ext>
            </a:extLst>
          </p:cNvPr>
          <p:cNvSpPr/>
          <p:nvPr/>
        </p:nvSpPr>
        <p:spPr>
          <a:xfrm>
            <a:off x="2991464" y="5501401"/>
            <a:ext cx="491603" cy="598533"/>
          </a:xfrm>
          <a:prstGeom prst="rightArrow">
            <a:avLst/>
          </a:prstGeom>
          <a:gradFill flip="none" rotWithShape="1">
            <a:gsLst>
              <a:gs pos="0">
                <a:schemeClr val="accent5">
                  <a:lumMod val="5000"/>
                  <a:lumOff val="95000"/>
                </a:schemeClr>
              </a:gs>
              <a:gs pos="74000">
                <a:schemeClr val="accent5">
                  <a:lumMod val="45000"/>
                  <a:lumOff val="55000"/>
                </a:schemeClr>
              </a:gs>
              <a:gs pos="83000">
                <a:schemeClr val="accent5">
                  <a:lumMod val="45000"/>
                  <a:lumOff val="55000"/>
                </a:schemeClr>
              </a:gs>
              <a:gs pos="100000">
                <a:schemeClr val="accent5">
                  <a:lumMod val="30000"/>
                  <a:lumOff val="7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四角形: 角を丸くする 37">
            <a:extLst>
              <a:ext uri="{FF2B5EF4-FFF2-40B4-BE49-F238E27FC236}">
                <a16:creationId xmlns:a16="http://schemas.microsoft.com/office/drawing/2014/main" id="{CF7A6000-55A5-49E3-9C9C-17DCD09F7A20}"/>
              </a:ext>
            </a:extLst>
          </p:cNvPr>
          <p:cNvSpPr/>
          <p:nvPr/>
        </p:nvSpPr>
        <p:spPr>
          <a:xfrm>
            <a:off x="3514245" y="5637209"/>
            <a:ext cx="516370" cy="338425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>
              <a:lnSpc>
                <a:spcPct val="80000"/>
              </a:lnSpc>
            </a:pPr>
            <a:r>
              <a:rPr lang="ja-JP" altLang="en-US" sz="1100" dirty="0">
                <a:solidFill>
                  <a:schemeClr val="tx1"/>
                </a:solidFill>
              </a:rPr>
              <a:t>変更</a:t>
            </a:r>
            <a:endParaRPr lang="en-US" altLang="ja-JP" sz="1100" dirty="0">
              <a:solidFill>
                <a:schemeClr val="tx1"/>
              </a:solidFill>
            </a:endParaRPr>
          </a:p>
        </p:txBody>
      </p:sp>
      <p:sp>
        <p:nvSpPr>
          <p:cNvPr id="39" name="矢印: 右 38">
            <a:extLst>
              <a:ext uri="{FF2B5EF4-FFF2-40B4-BE49-F238E27FC236}">
                <a16:creationId xmlns:a16="http://schemas.microsoft.com/office/drawing/2014/main" id="{2611DCC1-EED9-44D0-BD74-383281044500}"/>
              </a:ext>
            </a:extLst>
          </p:cNvPr>
          <p:cNvSpPr/>
          <p:nvPr/>
        </p:nvSpPr>
        <p:spPr>
          <a:xfrm>
            <a:off x="4053772" y="5501401"/>
            <a:ext cx="3650048" cy="598533"/>
          </a:xfrm>
          <a:prstGeom prst="rightArrow">
            <a:avLst/>
          </a:prstGeom>
          <a:gradFill flip="none" rotWithShape="1">
            <a:gsLst>
              <a:gs pos="0">
                <a:schemeClr val="accent5">
                  <a:lumMod val="5000"/>
                  <a:lumOff val="95000"/>
                </a:schemeClr>
              </a:gs>
              <a:gs pos="74000">
                <a:schemeClr val="accent5">
                  <a:lumMod val="45000"/>
                  <a:lumOff val="55000"/>
                </a:schemeClr>
              </a:gs>
              <a:gs pos="83000">
                <a:schemeClr val="accent5">
                  <a:lumMod val="45000"/>
                  <a:lumOff val="55000"/>
                </a:schemeClr>
              </a:gs>
              <a:gs pos="100000">
                <a:schemeClr val="accent5">
                  <a:lumMod val="30000"/>
                  <a:lumOff val="7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四角形: 角を丸くする 39">
            <a:extLst>
              <a:ext uri="{FF2B5EF4-FFF2-40B4-BE49-F238E27FC236}">
                <a16:creationId xmlns:a16="http://schemas.microsoft.com/office/drawing/2014/main" id="{3EFEFE56-EF0F-4D7B-956C-6215D86BBA3A}"/>
              </a:ext>
            </a:extLst>
          </p:cNvPr>
          <p:cNvSpPr/>
          <p:nvPr/>
        </p:nvSpPr>
        <p:spPr>
          <a:xfrm>
            <a:off x="7750134" y="5637210"/>
            <a:ext cx="407902" cy="338425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>
              <a:lnSpc>
                <a:spcPct val="80000"/>
              </a:lnSpc>
            </a:pPr>
            <a:r>
              <a:rPr lang="ja-JP" altLang="en-US" sz="1100" dirty="0">
                <a:solidFill>
                  <a:schemeClr val="tx1"/>
                </a:solidFill>
              </a:rPr>
              <a:t>変更</a:t>
            </a:r>
            <a:endParaRPr lang="en-US" altLang="ja-JP" sz="1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35746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13">
      <a:majorFont>
        <a:latin typeface="BIZ UDPゴシック"/>
        <a:ea typeface="HG丸ｺﾞｼｯｸM-PRO"/>
        <a:cs typeface=""/>
      </a:majorFont>
      <a:minorFont>
        <a:latin typeface="BIZ UDPゴシック"/>
        <a:ea typeface="HG丸ｺﾞｼｯｸM-PRO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eaa934f-8d5e-4c49-9747-914447de81bd">
      <Terms xmlns="http://schemas.microsoft.com/office/infopath/2007/PartnerControls"/>
    </lcf76f155ced4ddcb4097134ff3c332f>
    <TaxCatchAll xmlns="4af25c4d-afdb-425b-8ff7-83dd2c2f7b5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690259BE6169E643AC7CF548DC42C08F" ma:contentTypeVersion="12" ma:contentTypeDescription="新しいドキュメントを作成します。" ma:contentTypeScope="" ma:versionID="1800dab95330335a37b3a3a923bdef0e">
  <xsd:schema xmlns:xsd="http://www.w3.org/2001/XMLSchema" xmlns:xs="http://www.w3.org/2001/XMLSchema" xmlns:p="http://schemas.microsoft.com/office/2006/metadata/properties" xmlns:ns2="3eaa934f-8d5e-4c49-9747-914447de81bd" xmlns:ns3="4af25c4d-afdb-425b-8ff7-83dd2c2f7b57" targetNamespace="http://schemas.microsoft.com/office/2006/metadata/properties" ma:root="true" ma:fieldsID="e27c61d75571477c7eff75755f07823f" ns2:_="" ns3:_="">
    <xsd:import namespace="3eaa934f-8d5e-4c49-9747-914447de81bd"/>
    <xsd:import namespace="4af25c4d-afdb-425b-8ff7-83dd2c2f7b5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aa934f-8d5e-4c49-9747-914447de81b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b20bc4c0-b5c3-46e9-8f47-946ac7c6ad0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f25c4d-afdb-425b-8ff7-83dd2c2f7b57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fa8c6fe-cd14-40ba-a2f4-f392a6f2ec6a}" ma:internalName="TaxCatchAll" ma:showField="CatchAllData" ma:web="4af25c4d-afdb-425b-8ff7-83dd2c2f7b5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7A6E08-EBC1-4E7F-BF77-87E25AAFE2A3}">
  <ds:schemaRefs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3eaa934f-8d5e-4c49-9747-914447de81bd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4af25c4d-afdb-425b-8ff7-83dd2c2f7b57"/>
    <ds:schemaRef ds:uri="http://purl.org/dc/dcmitype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FD15471F-5040-40C7-95EA-FBD0C8D920F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60ACDB7-7D6E-4EC8-94C0-ED1732389300}">
  <ds:schemaRefs>
    <ds:schemaRef ds:uri="3eaa934f-8d5e-4c49-9747-914447de81bd"/>
    <ds:schemaRef ds:uri="4af25c4d-afdb-425b-8ff7-83dd2c2f7b5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93</Words>
  <Application>Microsoft Office PowerPoint</Application>
  <PresentationFormat>画面に合わせる (4:3)</PresentationFormat>
  <Paragraphs>35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UDPゴシック</vt:lpstr>
      <vt:lpstr>HG丸ｺﾞｼｯｸM-PRO</vt:lpstr>
      <vt:lpstr>游ゴシック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1</cp:revision>
  <dcterms:modified xsi:type="dcterms:W3CDTF">2026-01-28T05:28:02Z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0x010100690259BE6169E643AC7CF548DC42C08F</vt:lpwstr>
  </property>
</Properties>
</file>