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6"/>
  </p:notesMasterIdLst>
  <p:sldIdLst>
    <p:sldId id="259" r:id="rId2"/>
    <p:sldId id="256" r:id="rId3"/>
    <p:sldId id="264" r:id="rId4"/>
    <p:sldId id="258"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9A6"/>
    <a:srgbClr val="CDE2BF"/>
    <a:srgbClr val="E8F7FD"/>
    <a:srgbClr val="BECDE9"/>
    <a:srgbClr val="E9EB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244" autoAdjust="0"/>
    <p:restoredTop sz="92636" autoAdjust="0"/>
  </p:normalViewPr>
  <p:slideViewPr>
    <p:cSldViewPr snapToGrid="0">
      <p:cViewPr varScale="1">
        <p:scale>
          <a:sx n="55" d="100"/>
          <a:sy n="55" d="100"/>
        </p:scale>
        <p:origin x="710" y="43"/>
      </p:cViewPr>
      <p:guideLst/>
    </p:cSldViewPr>
  </p:slideViewPr>
  <p:notesTextViewPr>
    <p:cViewPr>
      <p:scale>
        <a:sx n="200" d="100"/>
        <a:sy n="200" d="100"/>
      </p:scale>
      <p:origin x="0" y="0"/>
    </p:cViewPr>
  </p:notesTextViewPr>
  <p:notesViewPr>
    <p:cSldViewPr snapToGrid="0">
      <p:cViewPr varScale="1">
        <p:scale>
          <a:sx n="77" d="100"/>
          <a:sy n="77" d="100"/>
        </p:scale>
        <p:origin x="11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11E06865-149B-4A96-B972-88AD5FE5B7A0}" type="datetimeFigureOut">
              <a:rPr kumimoji="1" lang="ja-JP" altLang="en-US" smtClean="0"/>
              <a:t>2026/2/9</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C3BCB77-B18E-4C3A-819A-C58126353466}" type="slidenum">
              <a:rPr kumimoji="1" lang="ja-JP" altLang="en-US" smtClean="0"/>
              <a:t>‹#›</a:t>
            </a:fld>
            <a:endParaRPr kumimoji="1" lang="ja-JP" altLang="en-US"/>
          </a:p>
        </p:txBody>
      </p:sp>
    </p:spTree>
    <p:extLst>
      <p:ext uri="{BB962C8B-B14F-4D97-AF65-F5344CB8AC3E}">
        <p14:creationId xmlns:p14="http://schemas.microsoft.com/office/powerpoint/2010/main" val="34489864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2625" y="514350"/>
            <a:ext cx="5443538" cy="4083050"/>
          </a:xfrm>
        </p:spPr>
      </p:sp>
      <p:sp>
        <p:nvSpPr>
          <p:cNvPr id="3" name="ノート プレースホルダー 2"/>
          <p:cNvSpPr>
            <a:spLocks noGrp="1"/>
          </p:cNvSpPr>
          <p:nvPr>
            <p:ph type="body" idx="1"/>
          </p:nvPr>
        </p:nvSpPr>
        <p:spPr/>
        <p:txBody>
          <a:bodyPr/>
          <a:lstStyle/>
          <a:p>
            <a:endParaRPr kumimoji="1" lang="ja-JP" altLang="en-US" sz="1600" dirty="0">
              <a:latin typeface="BIZ UDゴシック" panose="020B0400000000000000" pitchFamily="49" charset="-128"/>
              <a:ea typeface="BIZ UDゴシック" panose="020B0400000000000000" pitchFamily="49" charset="-128"/>
            </a:endParaRPr>
          </a:p>
        </p:txBody>
      </p:sp>
      <p:sp>
        <p:nvSpPr>
          <p:cNvPr id="4" name="スライド番号プレースホルダー 3"/>
          <p:cNvSpPr>
            <a:spLocks noGrp="1"/>
          </p:cNvSpPr>
          <p:nvPr>
            <p:ph type="sldNum" sz="quarter" idx="5"/>
          </p:nvPr>
        </p:nvSpPr>
        <p:spPr/>
        <p:txBody>
          <a:bodyPr/>
          <a:lstStyle/>
          <a:p>
            <a:fld id="{AC3BCB77-B18E-4C3A-819A-C58126353466}" type="slidenum">
              <a:rPr kumimoji="1" lang="ja-JP" altLang="en-US" smtClean="0"/>
              <a:t>1</a:t>
            </a:fld>
            <a:endParaRPr kumimoji="1" lang="ja-JP" altLang="en-US"/>
          </a:p>
        </p:txBody>
      </p:sp>
    </p:spTree>
    <p:extLst>
      <p:ext uri="{BB962C8B-B14F-4D97-AF65-F5344CB8AC3E}">
        <p14:creationId xmlns:p14="http://schemas.microsoft.com/office/powerpoint/2010/main" val="3497840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1038" y="541338"/>
            <a:ext cx="5445125" cy="4083050"/>
          </a:xfrm>
        </p:spPr>
      </p:sp>
      <p:sp>
        <p:nvSpPr>
          <p:cNvPr id="3" name="ノート プレースホルダー 2"/>
          <p:cNvSpPr>
            <a:spLocks noGrp="1"/>
          </p:cNvSpPr>
          <p:nvPr>
            <p:ph type="body" idx="1"/>
          </p:nvPr>
        </p:nvSpPr>
        <p:spPr>
          <a:xfrm>
            <a:off x="681038" y="4783138"/>
            <a:ext cx="5694710" cy="3913187"/>
          </a:xfrm>
        </p:spPr>
        <p:txBody>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AC3BCB77-B18E-4C3A-819A-C58126353466}" type="slidenum">
              <a:rPr kumimoji="1" lang="ja-JP" altLang="en-US" smtClean="0"/>
              <a:t>2</a:t>
            </a:fld>
            <a:endParaRPr kumimoji="1" lang="ja-JP" altLang="en-US"/>
          </a:p>
        </p:txBody>
      </p:sp>
    </p:spTree>
    <p:extLst>
      <p:ext uri="{BB962C8B-B14F-4D97-AF65-F5344CB8AC3E}">
        <p14:creationId xmlns:p14="http://schemas.microsoft.com/office/powerpoint/2010/main" val="271326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1038" y="528638"/>
            <a:ext cx="5445125" cy="4083050"/>
          </a:xfrm>
        </p:spPr>
      </p:sp>
      <p:sp>
        <p:nvSpPr>
          <p:cNvPr id="3" name="ノート プレースホルダー 2"/>
          <p:cNvSpPr>
            <a:spLocks noGrp="1"/>
          </p:cNvSpPr>
          <p:nvPr>
            <p:ph type="body" idx="1"/>
          </p:nvPr>
        </p:nvSpPr>
        <p:spPr/>
        <p:txBody>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AC3BCB77-B18E-4C3A-819A-C58126353466}" type="slidenum">
              <a:rPr kumimoji="1" lang="ja-JP" altLang="en-US" smtClean="0"/>
              <a:t>3</a:t>
            </a:fld>
            <a:endParaRPr kumimoji="1" lang="ja-JP" altLang="en-US"/>
          </a:p>
        </p:txBody>
      </p:sp>
    </p:spTree>
    <p:extLst>
      <p:ext uri="{BB962C8B-B14F-4D97-AF65-F5344CB8AC3E}">
        <p14:creationId xmlns:p14="http://schemas.microsoft.com/office/powerpoint/2010/main" val="3097315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1038" y="541338"/>
            <a:ext cx="5445125" cy="4083050"/>
          </a:xfrm>
        </p:spPr>
      </p:sp>
      <p:sp>
        <p:nvSpPr>
          <p:cNvPr id="3" name="ノート プレースホルダー 2"/>
          <p:cNvSpPr>
            <a:spLocks noGrp="1"/>
          </p:cNvSpPr>
          <p:nvPr>
            <p:ph type="body" idx="1"/>
          </p:nvPr>
        </p:nvSpPr>
        <p:spPr>
          <a:xfrm>
            <a:off x="681038" y="4783138"/>
            <a:ext cx="5632080" cy="4083050"/>
          </a:xfrm>
        </p:spPr>
        <p:txBody>
          <a:bodyPr/>
          <a:lstStyle/>
          <a:p>
            <a:endParaRPr kumimoji="1" lang="ja-JP" altLang="en-US" sz="1600"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AC3BCB77-B18E-4C3A-819A-C58126353466}" type="slidenum">
              <a:rPr kumimoji="1" lang="ja-JP" altLang="en-US" smtClean="0"/>
              <a:t>4</a:t>
            </a:fld>
            <a:endParaRPr kumimoji="1" lang="ja-JP" altLang="en-US"/>
          </a:p>
        </p:txBody>
      </p:sp>
    </p:spTree>
    <p:extLst>
      <p:ext uri="{BB962C8B-B14F-4D97-AF65-F5344CB8AC3E}">
        <p14:creationId xmlns:p14="http://schemas.microsoft.com/office/powerpoint/2010/main" val="1393704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2E30652B-D304-494D-A5EF-DE59D802F906}" type="datetime1">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4203849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05BCD21-7550-4969-A2E4-113DEB0B6BF9}" type="datetime1">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36738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7C84022-2C5B-4371-9275-6C4B76E1F054}" type="datetime1">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1111138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6CC844-86A7-4A19-87D6-A09337C41E5A}" type="datetime1">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4063384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26907EC-4938-4345-9838-31A17FD1899B}" type="datetime1">
              <a:rPr kumimoji="1" lang="ja-JP" altLang="en-US" smtClean="0"/>
              <a:t>2026/2/9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1268689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A4826B7-14D7-4281-8755-806461925A37}" type="datetime1">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4078527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2E16DC-1034-4AD1-8FAF-5DE3FBD4994F}" type="datetime1">
              <a:rPr kumimoji="1" lang="ja-JP" altLang="en-US" smtClean="0"/>
              <a:t>2026/2/9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76709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CAE1928-5438-411C-A034-215C608DC9E4}" type="datetime1">
              <a:rPr kumimoji="1" lang="ja-JP" altLang="en-US" smtClean="0"/>
              <a:t>2026/2/9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157469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7B1F5A-77A4-4DAA-A16B-B62A9B4F3146}" type="datetime1">
              <a:rPr kumimoji="1" lang="ja-JP" altLang="en-US" smtClean="0"/>
              <a:t>2026/2/9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1221929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BC1F6-F595-4B9A-AD51-F1B287D73151}" type="datetime1">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18499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7455BCA-0512-4AEF-81D2-BEB7A5A2BF4F}" type="datetime1">
              <a:rPr kumimoji="1" lang="ja-JP" altLang="en-US" smtClean="0"/>
              <a:t>2026/2/9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3329209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C75A28-FAAC-4C19-B3D8-71B5C15D53BF}" type="datetime1">
              <a:rPr kumimoji="1" lang="ja-JP" altLang="en-US" smtClean="0"/>
              <a:t>2026/2/9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F200DC-BCE5-4AC4-8E4A-144E7CEB6EB3}" type="slidenum">
              <a:rPr kumimoji="1" lang="ja-JP" altLang="en-US" smtClean="0"/>
              <a:t>‹#›</a:t>
            </a:fld>
            <a:endParaRPr kumimoji="1" lang="ja-JP" altLang="en-US"/>
          </a:p>
        </p:txBody>
      </p:sp>
    </p:spTree>
    <p:extLst>
      <p:ext uri="{BB962C8B-B14F-4D97-AF65-F5344CB8AC3E}">
        <p14:creationId xmlns:p14="http://schemas.microsoft.com/office/powerpoint/2010/main" val="40503708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536888-909A-24D7-C2BB-3DED95CECC7D}"/>
            </a:ext>
          </a:extLst>
        </p:cNvPr>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198F27A1-469F-90AE-1EC9-F75922BB2A13}"/>
              </a:ext>
            </a:extLst>
          </p:cNvPr>
          <p:cNvSpPr txBox="1"/>
          <p:nvPr/>
        </p:nvSpPr>
        <p:spPr>
          <a:xfrm>
            <a:off x="236220" y="-11429"/>
            <a:ext cx="7313156"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大阪港・堺泉北港・阪南港　港湾脱炭素化推進計画の主な変更点について</a:t>
            </a:r>
          </a:p>
        </p:txBody>
      </p:sp>
      <p:cxnSp>
        <p:nvCxnSpPr>
          <p:cNvPr id="8" name="直線コネクタ 7">
            <a:extLst>
              <a:ext uri="{FF2B5EF4-FFF2-40B4-BE49-F238E27FC236}">
                <a16:creationId xmlns:a16="http://schemas.microsoft.com/office/drawing/2014/main" id="{90CD8F4F-EBB8-2D4E-8BBD-A4547624406C}"/>
              </a:ext>
            </a:extLst>
          </p:cNvPr>
          <p:cNvCxnSpPr/>
          <p:nvPr/>
        </p:nvCxnSpPr>
        <p:spPr>
          <a:xfrm>
            <a:off x="0" y="346472"/>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327AE80E-4BA8-F9FB-2CA1-B0A2B0FCC263}"/>
              </a:ext>
            </a:extLst>
          </p:cNvPr>
          <p:cNvCxnSpPr/>
          <p:nvPr/>
        </p:nvCxnSpPr>
        <p:spPr>
          <a:xfrm>
            <a:off x="0" y="369332"/>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7020D2E1-518D-39A0-5E5D-55FBC9D54B8E}"/>
              </a:ext>
            </a:extLst>
          </p:cNvPr>
          <p:cNvSpPr>
            <a:spLocks noGrp="1"/>
          </p:cNvSpPr>
          <p:nvPr>
            <p:ph type="sldNum" sz="quarter" idx="12"/>
          </p:nvPr>
        </p:nvSpPr>
        <p:spPr>
          <a:xfrm>
            <a:off x="7056120" y="6561507"/>
            <a:ext cx="2057400" cy="365125"/>
          </a:xfrm>
        </p:spPr>
        <p:txBody>
          <a:bodyPr/>
          <a:lstStyle/>
          <a:p>
            <a:fld id="{D2F200DC-BCE5-4AC4-8E4A-144E7CEB6EB3}" type="slidenum">
              <a:rPr kumimoji="1" lang="ja-JP" altLang="en-US" smtClean="0"/>
              <a:t>1</a:t>
            </a:fld>
            <a:endParaRPr kumimoji="1" lang="ja-JP" altLang="en-US" dirty="0"/>
          </a:p>
        </p:txBody>
      </p:sp>
      <p:sp>
        <p:nvSpPr>
          <p:cNvPr id="20" name="テキスト ボックス 19">
            <a:extLst>
              <a:ext uri="{FF2B5EF4-FFF2-40B4-BE49-F238E27FC236}">
                <a16:creationId xmlns:a16="http://schemas.microsoft.com/office/drawing/2014/main" id="{1516BF8F-199A-178D-8CE2-F2D26C061AC8}"/>
              </a:ext>
            </a:extLst>
          </p:cNvPr>
          <p:cNvSpPr txBox="1"/>
          <p:nvPr/>
        </p:nvSpPr>
        <p:spPr>
          <a:xfrm>
            <a:off x="-76257" y="467116"/>
            <a:ext cx="8135169"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■「１</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官民の連携による脱炭素化の促進に資する港湾の効果的な利用の推進に関する基本的な方針」の変更</a:t>
            </a:r>
          </a:p>
        </p:txBody>
      </p:sp>
      <p:sp>
        <p:nvSpPr>
          <p:cNvPr id="21" name="テキスト ボックス 20">
            <a:extLst>
              <a:ext uri="{FF2B5EF4-FFF2-40B4-BE49-F238E27FC236}">
                <a16:creationId xmlns:a16="http://schemas.microsoft.com/office/drawing/2014/main" id="{3233768A-8C3D-513F-5F8B-0980C5096468}"/>
              </a:ext>
            </a:extLst>
          </p:cNvPr>
          <p:cNvSpPr txBox="1"/>
          <p:nvPr/>
        </p:nvSpPr>
        <p:spPr>
          <a:xfrm>
            <a:off x="15186" y="1657738"/>
            <a:ext cx="6664288" cy="253916"/>
          </a:xfrm>
          <a:prstGeom prst="rect">
            <a:avLst/>
          </a:prstGeom>
          <a:noFill/>
        </p:spPr>
        <p:txBody>
          <a:bodyPr wrap="square" rtlCol="0">
            <a:spAutoFit/>
          </a:bodyPr>
          <a:lstStyle/>
          <a:p>
            <a:r>
              <a:rPr lang="en-US" altLang="ja-JP" sz="1050" b="1" dirty="0">
                <a:latin typeface="Meiryo UI" panose="020B0604030504040204" pitchFamily="50" charset="-128"/>
                <a:ea typeface="Meiryo UI" panose="020B0604030504040204" pitchFamily="50" charset="-128"/>
              </a:rPr>
              <a:t>1-3.</a:t>
            </a:r>
            <a:r>
              <a:rPr lang="ja-JP" altLang="en-US" sz="1050" b="1" dirty="0">
                <a:latin typeface="Meiryo UI" panose="020B0604030504040204" pitchFamily="50" charset="-128"/>
                <a:ea typeface="Meiryo UI" panose="020B0604030504040204" pitchFamily="50" charset="-128"/>
              </a:rPr>
              <a:t>官民の連携による脱炭素化の促進に資する港湾の効果的な利用の推進に係る取組方針（推進計画</a:t>
            </a:r>
            <a:r>
              <a:rPr lang="en-US" altLang="ja-JP" sz="1050" b="1" dirty="0">
                <a:latin typeface="Meiryo UI" panose="020B0604030504040204" pitchFamily="50" charset="-128"/>
                <a:ea typeface="Meiryo UI" panose="020B0604030504040204" pitchFamily="50" charset="-128"/>
              </a:rPr>
              <a:t>P15-17</a:t>
            </a:r>
            <a:r>
              <a:rPr lang="ja-JP" altLang="en-US" sz="1050" b="1" dirty="0">
                <a:latin typeface="Meiryo UI" panose="020B0604030504040204" pitchFamily="50" charset="-128"/>
                <a:ea typeface="Meiryo UI" panose="020B0604030504040204" pitchFamily="50" charset="-128"/>
              </a:rPr>
              <a:t>）</a:t>
            </a:r>
            <a:endParaRPr lang="en-US" altLang="ja-JP" sz="1050" b="1" dirty="0">
              <a:latin typeface="Meiryo UI" panose="020B0604030504040204" pitchFamily="50" charset="-128"/>
              <a:ea typeface="Meiryo UI" panose="020B0604030504040204" pitchFamily="50" charset="-128"/>
            </a:endParaRPr>
          </a:p>
        </p:txBody>
      </p:sp>
      <p:graphicFrame>
        <p:nvGraphicFramePr>
          <p:cNvPr id="22" name="表 21">
            <a:extLst>
              <a:ext uri="{FF2B5EF4-FFF2-40B4-BE49-F238E27FC236}">
                <a16:creationId xmlns:a16="http://schemas.microsoft.com/office/drawing/2014/main" id="{1FF9391F-F522-3997-7EE2-C221CA408A4F}"/>
              </a:ext>
            </a:extLst>
          </p:cNvPr>
          <p:cNvGraphicFramePr>
            <a:graphicFrameLocks noGrp="1"/>
          </p:cNvGraphicFramePr>
          <p:nvPr>
            <p:extLst>
              <p:ext uri="{D42A27DB-BD31-4B8C-83A1-F6EECF244321}">
                <p14:modId xmlns:p14="http://schemas.microsoft.com/office/powerpoint/2010/main" val="3887251365"/>
              </p:ext>
            </p:extLst>
          </p:nvPr>
        </p:nvGraphicFramePr>
        <p:xfrm>
          <a:off x="102436" y="1932273"/>
          <a:ext cx="8981512" cy="526447"/>
        </p:xfrm>
        <a:graphic>
          <a:graphicData uri="http://schemas.openxmlformats.org/drawingml/2006/table">
            <a:tbl>
              <a:tblPr>
                <a:tableStyleId>{5C22544A-7EE6-4342-B048-85BDC9FD1C3A}</a:tableStyleId>
              </a:tblPr>
              <a:tblGrid>
                <a:gridCol w="863600">
                  <a:extLst>
                    <a:ext uri="{9D8B030D-6E8A-4147-A177-3AD203B41FA5}">
                      <a16:colId xmlns:a16="http://schemas.microsoft.com/office/drawing/2014/main" val="1329549845"/>
                    </a:ext>
                  </a:extLst>
                </a:gridCol>
                <a:gridCol w="3952328">
                  <a:extLst>
                    <a:ext uri="{9D8B030D-6E8A-4147-A177-3AD203B41FA5}">
                      <a16:colId xmlns:a16="http://schemas.microsoft.com/office/drawing/2014/main" val="688153147"/>
                    </a:ext>
                  </a:extLst>
                </a:gridCol>
                <a:gridCol w="4165584">
                  <a:extLst>
                    <a:ext uri="{9D8B030D-6E8A-4147-A177-3AD203B41FA5}">
                      <a16:colId xmlns:a16="http://schemas.microsoft.com/office/drawing/2014/main" val="1065813388"/>
                    </a:ext>
                  </a:extLst>
                </a:gridCol>
              </a:tblGrid>
              <a:tr h="154568">
                <a:tc>
                  <a:txBody>
                    <a:bodyPr/>
                    <a:lstStyle/>
                    <a:p>
                      <a:pPr algn="ctr" rtl="0" fontAlgn="ctr"/>
                      <a:r>
                        <a:rPr lang="ja-JP" altLang="en-US" sz="850" b="1" i="0" u="none" strike="noStrike" dirty="0">
                          <a:solidFill>
                            <a:schemeClr val="bg1"/>
                          </a:solidFill>
                          <a:effectLst/>
                          <a:latin typeface="Meiryo UI" panose="020B0604030504040204" pitchFamily="50" charset="-128"/>
                          <a:ea typeface="Meiryo UI" panose="020B0604030504040204" pitchFamily="50" charset="-128"/>
                        </a:rPr>
                        <a:t>箇所</a:t>
                      </a:r>
                    </a:p>
                  </a:txBody>
                  <a:tcPr marL="0" marR="0" marT="0" marB="0" anchor="ctr">
                    <a:solidFill>
                      <a:schemeClr val="accent1"/>
                    </a:solidFill>
                  </a:tcPr>
                </a:tc>
                <a:tc>
                  <a:txBody>
                    <a:bodyPr/>
                    <a:lstStyle/>
                    <a:p>
                      <a:pPr algn="ctr" rtl="0" fontAlgn="ctr"/>
                      <a:r>
                        <a:rPr lang="ja-JP" altLang="en-US" sz="850" b="1" i="0" u="none" strike="noStrike" dirty="0">
                          <a:solidFill>
                            <a:schemeClr val="bg1"/>
                          </a:solidFill>
                          <a:effectLst/>
                          <a:latin typeface="Meiryo UI" panose="020B0604030504040204" pitchFamily="50" charset="-128"/>
                          <a:ea typeface="Meiryo UI" panose="020B0604030504040204" pitchFamily="50" charset="-128"/>
                        </a:rPr>
                        <a:t>変更前</a:t>
                      </a:r>
                    </a:p>
                  </a:txBody>
                  <a:tcPr marL="0" marR="0" marT="0" marB="0" anchor="ctr">
                    <a:solidFill>
                      <a:schemeClr val="accent1"/>
                    </a:solidFill>
                  </a:tcPr>
                </a:tc>
                <a:tc>
                  <a:txBody>
                    <a:bodyPr/>
                    <a:lstStyle/>
                    <a:p>
                      <a:pPr algn="ctr" rtl="0" fontAlgn="ctr"/>
                      <a:r>
                        <a:rPr lang="ja-JP" altLang="en-US" sz="850" b="1" i="0" u="none" strike="noStrike" dirty="0">
                          <a:solidFill>
                            <a:schemeClr val="bg1"/>
                          </a:solidFill>
                          <a:effectLst/>
                          <a:latin typeface="Meiryo UI" panose="020B0604030504040204" pitchFamily="50" charset="-128"/>
                          <a:ea typeface="Meiryo UI" panose="020B0604030504040204" pitchFamily="50" charset="-128"/>
                        </a:rPr>
                        <a:t>変更後</a:t>
                      </a:r>
                    </a:p>
                  </a:txBody>
                  <a:tcPr marL="0" marR="0" marT="0" marB="0" anchor="ctr">
                    <a:solidFill>
                      <a:schemeClr val="accent1"/>
                    </a:solidFill>
                  </a:tcPr>
                </a:tc>
                <a:extLst>
                  <a:ext uri="{0D108BD9-81ED-4DB2-BD59-A6C34878D82A}">
                    <a16:rowId xmlns:a16="http://schemas.microsoft.com/office/drawing/2014/main" val="657739128"/>
                  </a:ext>
                </a:extLst>
              </a:tr>
              <a:tr h="371879">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850" b="0" i="0" u="none" strike="noStrike" dirty="0">
                          <a:solidFill>
                            <a:srgbClr val="000000"/>
                          </a:solidFill>
                          <a:effectLst/>
                          <a:latin typeface="Meiryo UI" panose="020B0604030504040204" pitchFamily="50" charset="-128"/>
                          <a:ea typeface="Meiryo UI" panose="020B0604030504040204" pitchFamily="50" charset="-128"/>
                        </a:rPr>
                        <a:t>1-3</a:t>
                      </a:r>
                      <a:r>
                        <a:rPr lang="ja-JP" altLang="en-US" sz="850" b="0" i="0" u="none" strike="noStrike" dirty="0">
                          <a:solidFill>
                            <a:srgbClr val="000000"/>
                          </a:solidFill>
                          <a:effectLst/>
                          <a:latin typeface="Meiryo UI" panose="020B0604030504040204" pitchFamily="50" charset="-128"/>
                          <a:ea typeface="Meiryo UI" panose="020B0604030504040204" pitchFamily="50" charset="-128"/>
                        </a:rPr>
                        <a:t>　中段文書</a:t>
                      </a:r>
                    </a:p>
                    <a:p>
                      <a:pPr marL="0" marR="0" lvl="0" indent="0" algn="l" defTabSz="914400" rtl="0" eaLnBrk="1" fontAlgn="t" latinLnBrk="0" hangingPunct="1">
                        <a:lnSpc>
                          <a:spcPct val="100000"/>
                        </a:lnSpc>
                        <a:spcBef>
                          <a:spcPts val="0"/>
                        </a:spcBef>
                        <a:spcAft>
                          <a:spcPts val="0"/>
                        </a:spcAft>
                        <a:buClrTx/>
                        <a:buSzTx/>
                        <a:buFontTx/>
                        <a:buNone/>
                        <a:tabLst/>
                        <a:defRPr/>
                      </a:pPr>
                      <a:endParaRPr lang="ja-JP" altLang="en-US" sz="8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none" strike="noStrike" dirty="0">
                          <a:solidFill>
                            <a:srgbClr val="000000"/>
                          </a:solidFill>
                          <a:effectLst/>
                          <a:latin typeface="Meiryo UI" panose="020B0604030504040204" pitchFamily="50" charset="-128"/>
                          <a:ea typeface="Meiryo UI" panose="020B0604030504040204" pitchFamily="50" charset="-128"/>
                        </a:rPr>
                        <a:t>　大阪港には、火力発電所が立地しており、背後地域の電力供給を行っている。</a:t>
                      </a:r>
                      <a:endParaRPr lang="en-US" altLang="ja-JP" sz="8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none" strike="noStrike" dirty="0">
                          <a:solidFill>
                            <a:srgbClr val="000000"/>
                          </a:solidFill>
                          <a:effectLst/>
                          <a:latin typeface="Meiryo UI" panose="020B0604030504040204" pitchFamily="50" charset="-128"/>
                          <a:ea typeface="Meiryo UI" panose="020B0604030504040204" pitchFamily="50" charset="-128"/>
                        </a:rPr>
                        <a:t>　大阪港には、</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現在更新工事中（</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2023</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年度「長期脱炭素電源オークション」において</a:t>
                      </a:r>
                      <a:br>
                        <a:rPr lang="en-US" altLang="ja-JP" sz="850" b="0" i="0" u="sng" strike="noStrike" dirty="0">
                          <a:solidFill>
                            <a:srgbClr val="FF0000"/>
                          </a:solidFill>
                          <a:effectLst/>
                          <a:latin typeface="Meiryo UI" panose="020B0604030504040204" pitchFamily="50" charset="-128"/>
                          <a:ea typeface="Meiryo UI" panose="020B0604030504040204" pitchFamily="50" charset="-128"/>
                        </a:rPr>
                      </a:b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1~3</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号機が落札）の</a:t>
                      </a:r>
                      <a:r>
                        <a:rPr lang="ja-JP" altLang="en-US" sz="850" b="0" i="0" u="none" strike="noStrike" dirty="0">
                          <a:solidFill>
                            <a:srgbClr val="000000"/>
                          </a:solidFill>
                          <a:effectLst/>
                          <a:latin typeface="Meiryo UI" panose="020B0604030504040204" pitchFamily="50" charset="-128"/>
                          <a:ea typeface="Meiryo UI" panose="020B0604030504040204" pitchFamily="50" charset="-128"/>
                        </a:rPr>
                        <a:t>火力発電所が立地して</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いる。</a:t>
                      </a:r>
                      <a:r>
                        <a:rPr lang="ja-JP" altLang="en-US" sz="850" b="0" i="0" u="sng" strike="sngStrike" baseline="0" dirty="0">
                          <a:solidFill>
                            <a:srgbClr val="FF0000"/>
                          </a:solidFill>
                          <a:effectLst/>
                          <a:latin typeface="Meiryo UI" panose="020B0604030504040204" pitchFamily="50" charset="-128"/>
                          <a:ea typeface="Meiryo UI" panose="020B0604030504040204" pitchFamily="50" charset="-128"/>
                        </a:rPr>
                        <a:t>おり、背後地域の電力供給を行っている。</a:t>
                      </a:r>
                      <a:endParaRPr lang="en-US" altLang="ja-JP" sz="850" b="0" i="0" u="sng" strike="sngStrike" baseline="0" dirty="0">
                        <a:solidFill>
                          <a:srgbClr val="FF0000"/>
                        </a:solidFill>
                        <a:effectLs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853849712"/>
                  </a:ext>
                </a:extLst>
              </a:tr>
            </a:tbl>
          </a:graphicData>
        </a:graphic>
      </p:graphicFrame>
      <p:sp>
        <p:nvSpPr>
          <p:cNvPr id="10" name="テキスト ボックス 9">
            <a:extLst>
              <a:ext uri="{FF2B5EF4-FFF2-40B4-BE49-F238E27FC236}">
                <a16:creationId xmlns:a16="http://schemas.microsoft.com/office/drawing/2014/main" id="{7160BABA-9B5C-9E74-7C16-E291082FC452}"/>
              </a:ext>
            </a:extLst>
          </p:cNvPr>
          <p:cNvSpPr txBox="1"/>
          <p:nvPr/>
        </p:nvSpPr>
        <p:spPr>
          <a:xfrm>
            <a:off x="7848607" y="1628253"/>
            <a:ext cx="1261884" cy="276999"/>
          </a:xfrm>
          <a:prstGeom prst="rect">
            <a:avLst/>
          </a:prstGeom>
          <a:noFill/>
          <a:ln>
            <a:noFill/>
          </a:ln>
        </p:spPr>
        <p:txBody>
          <a:bodyPr wrap="none" rtlCol="0">
            <a:spAutoFit/>
          </a:bodyPr>
          <a:lstStyle/>
          <a:p>
            <a:r>
              <a:rPr kumimoji="1" lang="en-US" altLang="ja-JP" sz="1200" dirty="0"/>
              <a:t>※</a:t>
            </a:r>
            <a:r>
              <a:rPr kumimoji="1" lang="ja-JP" altLang="en-US" sz="1200" dirty="0"/>
              <a:t>変更</a:t>
            </a:r>
            <a:r>
              <a:rPr kumimoji="1" lang="ja-JP" altLang="en-US" sz="1200" b="1" dirty="0">
                <a:solidFill>
                  <a:srgbClr val="FF0000"/>
                </a:solidFill>
              </a:rPr>
              <a:t>：</a:t>
            </a:r>
            <a:r>
              <a:rPr kumimoji="1" lang="ja-JP" altLang="en-US" sz="1200" b="1" u="sng" dirty="0">
                <a:solidFill>
                  <a:srgbClr val="FF0000"/>
                </a:solidFill>
              </a:rPr>
              <a:t>下線部</a:t>
            </a:r>
          </a:p>
        </p:txBody>
      </p:sp>
      <p:graphicFrame>
        <p:nvGraphicFramePr>
          <p:cNvPr id="11" name="表 10">
            <a:extLst>
              <a:ext uri="{FF2B5EF4-FFF2-40B4-BE49-F238E27FC236}">
                <a16:creationId xmlns:a16="http://schemas.microsoft.com/office/drawing/2014/main" id="{0C7AF280-BD35-BC95-1C67-E9A7131F197D}"/>
              </a:ext>
            </a:extLst>
          </p:cNvPr>
          <p:cNvGraphicFramePr>
            <a:graphicFrameLocks noGrp="1"/>
          </p:cNvGraphicFramePr>
          <p:nvPr>
            <p:extLst>
              <p:ext uri="{D42A27DB-BD31-4B8C-83A1-F6EECF244321}">
                <p14:modId xmlns:p14="http://schemas.microsoft.com/office/powerpoint/2010/main" val="1911355784"/>
              </p:ext>
            </p:extLst>
          </p:nvPr>
        </p:nvGraphicFramePr>
        <p:xfrm>
          <a:off x="72001" y="3255337"/>
          <a:ext cx="8999997" cy="3390118"/>
        </p:xfrm>
        <a:graphic>
          <a:graphicData uri="http://schemas.openxmlformats.org/drawingml/2006/table">
            <a:tbl>
              <a:tblPr>
                <a:tableStyleId>{5C22544A-7EE6-4342-B048-85BDC9FD1C3A}</a:tableStyleId>
              </a:tblPr>
              <a:tblGrid>
                <a:gridCol w="407766">
                  <a:extLst>
                    <a:ext uri="{9D8B030D-6E8A-4147-A177-3AD203B41FA5}">
                      <a16:colId xmlns:a16="http://schemas.microsoft.com/office/drawing/2014/main" val="3163404857"/>
                    </a:ext>
                  </a:extLst>
                </a:gridCol>
                <a:gridCol w="407766">
                  <a:extLst>
                    <a:ext uri="{9D8B030D-6E8A-4147-A177-3AD203B41FA5}">
                      <a16:colId xmlns:a16="http://schemas.microsoft.com/office/drawing/2014/main" val="2963132069"/>
                    </a:ext>
                  </a:extLst>
                </a:gridCol>
                <a:gridCol w="626213">
                  <a:extLst>
                    <a:ext uri="{9D8B030D-6E8A-4147-A177-3AD203B41FA5}">
                      <a16:colId xmlns:a16="http://schemas.microsoft.com/office/drawing/2014/main" val="4119005643"/>
                    </a:ext>
                  </a:extLst>
                </a:gridCol>
                <a:gridCol w="1243526">
                  <a:extLst>
                    <a:ext uri="{9D8B030D-6E8A-4147-A177-3AD203B41FA5}">
                      <a16:colId xmlns:a16="http://schemas.microsoft.com/office/drawing/2014/main" val="1329549845"/>
                    </a:ext>
                  </a:extLst>
                </a:gridCol>
                <a:gridCol w="812682">
                  <a:extLst>
                    <a:ext uri="{9D8B030D-6E8A-4147-A177-3AD203B41FA5}">
                      <a16:colId xmlns:a16="http://schemas.microsoft.com/office/drawing/2014/main" val="1783176535"/>
                    </a:ext>
                  </a:extLst>
                </a:gridCol>
                <a:gridCol w="512463">
                  <a:extLst>
                    <a:ext uri="{9D8B030D-6E8A-4147-A177-3AD203B41FA5}">
                      <a16:colId xmlns:a16="http://schemas.microsoft.com/office/drawing/2014/main" val="688153147"/>
                    </a:ext>
                  </a:extLst>
                </a:gridCol>
                <a:gridCol w="512463">
                  <a:extLst>
                    <a:ext uri="{9D8B030D-6E8A-4147-A177-3AD203B41FA5}">
                      <a16:colId xmlns:a16="http://schemas.microsoft.com/office/drawing/2014/main" val="1769767122"/>
                    </a:ext>
                  </a:extLst>
                </a:gridCol>
                <a:gridCol w="1073845">
                  <a:extLst>
                    <a:ext uri="{9D8B030D-6E8A-4147-A177-3AD203B41FA5}">
                      <a16:colId xmlns:a16="http://schemas.microsoft.com/office/drawing/2014/main" val="4157860478"/>
                    </a:ext>
                  </a:extLst>
                </a:gridCol>
                <a:gridCol w="764290">
                  <a:extLst>
                    <a:ext uri="{9D8B030D-6E8A-4147-A177-3AD203B41FA5}">
                      <a16:colId xmlns:a16="http://schemas.microsoft.com/office/drawing/2014/main" val="2012048892"/>
                    </a:ext>
                  </a:extLst>
                </a:gridCol>
                <a:gridCol w="617796">
                  <a:extLst>
                    <a:ext uri="{9D8B030D-6E8A-4147-A177-3AD203B41FA5}">
                      <a16:colId xmlns:a16="http://schemas.microsoft.com/office/drawing/2014/main" val="3906694762"/>
                    </a:ext>
                  </a:extLst>
                </a:gridCol>
                <a:gridCol w="732203">
                  <a:extLst>
                    <a:ext uri="{9D8B030D-6E8A-4147-A177-3AD203B41FA5}">
                      <a16:colId xmlns:a16="http://schemas.microsoft.com/office/drawing/2014/main" val="2292142783"/>
                    </a:ext>
                  </a:extLst>
                </a:gridCol>
                <a:gridCol w="1288984">
                  <a:extLst>
                    <a:ext uri="{9D8B030D-6E8A-4147-A177-3AD203B41FA5}">
                      <a16:colId xmlns:a16="http://schemas.microsoft.com/office/drawing/2014/main" val="1211617654"/>
                    </a:ext>
                  </a:extLst>
                </a:gridCol>
              </a:tblGrid>
              <a:tr h="130702">
                <a:tc rowSpan="2">
                  <a:txBody>
                    <a:bodyPr/>
                    <a:lstStyle/>
                    <a:p>
                      <a:pPr algn="ctr" rtl="0" fontAlgn="ctr"/>
                      <a:r>
                        <a:rPr lang="en-US" altLang="ja-JP" sz="850" b="1" i="0" u="none" strike="noStrike" dirty="0">
                          <a:solidFill>
                            <a:schemeClr val="bg1"/>
                          </a:solidFill>
                          <a:effectLst/>
                          <a:latin typeface="Meiryo UI" panose="020B0604030504040204" pitchFamily="50" charset="-128"/>
                          <a:ea typeface="Meiryo UI" panose="020B0604030504040204" pitchFamily="50" charset="-128"/>
                        </a:rPr>
                        <a:t>No</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850" b="1" i="0" u="none" strike="noStrike" dirty="0">
                          <a:solidFill>
                            <a:schemeClr val="bg1"/>
                          </a:solidFill>
                          <a:effectLst/>
                          <a:latin typeface="Meiryo UI" panose="020B0604030504040204" pitchFamily="50" charset="-128"/>
                          <a:ea typeface="Meiryo UI" panose="020B0604030504040204" pitchFamily="50" charset="-128"/>
                        </a:rPr>
                        <a:t>区分</a:t>
                      </a:r>
                    </a:p>
                  </a:txBody>
                  <a:tcPr marL="0" marR="0" marT="0" marB="0" anchor="ctr">
                    <a:solidFill>
                      <a:schemeClr val="accent1"/>
                    </a:solidFill>
                  </a:tcPr>
                </a:tc>
                <a:tc>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施設の名称</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取組概要</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gridSpan="2">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位置</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hMerge="1">
                  <a:txBody>
                    <a:bodyPr/>
                    <a:lstStyle/>
                    <a:p>
                      <a:endParaRPr kumimoji="1" lang="ja-JP" altLang="en-US"/>
                    </a:p>
                  </a:txBody>
                  <a:tcPr/>
                </a:tc>
                <a:tc rowSpan="2">
                  <a:txBody>
                    <a:bodyPr/>
                    <a:lstStyle/>
                    <a:p>
                      <a:pPr algn="ctr" rtl="0" fontAlgn="ctr"/>
                      <a:r>
                        <a:rPr lang="ja-JP" altLang="en-US" sz="850" b="1" u="none" strike="noStrike">
                          <a:solidFill>
                            <a:schemeClr val="bg1"/>
                          </a:solidFill>
                          <a:effectLst/>
                          <a:latin typeface="Meiryo UI" panose="020B0604030504040204" pitchFamily="50" charset="-128"/>
                          <a:ea typeface="Meiryo UI" panose="020B0604030504040204" pitchFamily="50" charset="-128"/>
                        </a:rPr>
                        <a:t>規模</a:t>
                      </a:r>
                      <a:endParaRPr lang="ja-JP" altLang="en-US" sz="850" b="1" i="0" u="none" strike="noStrike">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実施主体</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実施期間</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事業の効果</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備考</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extLst>
                  <a:ext uri="{0D108BD9-81ED-4DB2-BD59-A6C34878D82A}">
                    <a16:rowId xmlns:a16="http://schemas.microsoft.com/office/drawing/2014/main" val="345365486"/>
                  </a:ext>
                </a:extLst>
              </a:tr>
              <a:tr h="130702">
                <a:tc vMerge="1">
                  <a:txBody>
                    <a:bodyPr/>
                    <a:lstStyle/>
                    <a:p>
                      <a:endParaRPr kumimoji="1" lang="ja-JP" altLang="en-US"/>
                    </a:p>
                  </a:txBody>
                  <a:tcPr/>
                </a:tc>
                <a:tc vMerge="1">
                  <a:txBody>
                    <a:bodyPr/>
                    <a:lstStyle/>
                    <a:p>
                      <a:pPr algn="ctr" rtl="0" fontAlgn="ct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vMerge="1">
                  <a:txBody>
                    <a:bodyPr/>
                    <a:lstStyle/>
                    <a:p>
                      <a:pPr algn="ctr" rtl="0" fontAlgn="ct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（事業名）</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vMerge="1">
                  <a:txBody>
                    <a:bodyPr/>
                    <a:lstStyle/>
                    <a:p>
                      <a:endParaRPr kumimoji="1" lang="ja-JP" altLang="en-US"/>
                    </a:p>
                  </a:txBody>
                  <a:tcPr/>
                </a:tc>
                <a:tc>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港</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a:txBody>
                    <a:bodyPr/>
                    <a:lstStyle/>
                    <a:p>
                      <a:pPr algn="ctr" rtl="0" fontAlgn="ctr"/>
                      <a:r>
                        <a:rPr lang="ja-JP" altLang="en-US" sz="850" b="1" u="none" strike="noStrike" dirty="0">
                          <a:solidFill>
                            <a:schemeClr val="bg1"/>
                          </a:solidFill>
                          <a:effectLst/>
                          <a:latin typeface="Meiryo UI" panose="020B0604030504040204" pitchFamily="50" charset="-128"/>
                          <a:ea typeface="Meiryo UI" panose="020B0604030504040204" pitchFamily="50" charset="-128"/>
                        </a:rPr>
                        <a:t>地区</a:t>
                      </a:r>
                      <a:endParaRPr lang="ja-JP" altLang="en-US" sz="85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657739128"/>
                  </a:ext>
                </a:extLst>
              </a:tr>
              <a:tr h="653510">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変更</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①</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中期</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ターミナル内</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回生機能付きガントリークレーンの導入</a:t>
                      </a:r>
                    </a:p>
                  </a:txBody>
                  <a:tcPr marL="0" marR="0" marT="0" marB="0"/>
                </a:tc>
                <a:tc>
                  <a:txBody>
                    <a:bodyPr/>
                    <a:lstStyle/>
                    <a:p>
                      <a:pPr algn="l" fontAlgn="t"/>
                      <a:endParaRPr lang="ja-JP" altLang="en-US" sz="8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大阪港</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夢洲地区</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咲洲地区</a:t>
                      </a:r>
                    </a:p>
                  </a:txBody>
                  <a:tcPr marL="0" marR="0" marT="0" marB="0"/>
                </a:tc>
                <a:tc>
                  <a:txBody>
                    <a:bodyPr/>
                    <a:lstStyle/>
                    <a:p>
                      <a:pPr algn="l" fontAlgn="t"/>
                      <a:r>
                        <a:rPr lang="en-US" altLang="ja-JP" sz="850" b="0" i="0" u="sng" strike="sngStrike" dirty="0">
                          <a:solidFill>
                            <a:srgbClr val="FF0000"/>
                          </a:solidFill>
                          <a:effectLst/>
                          <a:latin typeface="Meiryo UI" panose="020B0604030504040204" pitchFamily="50" charset="-128"/>
                          <a:ea typeface="Meiryo UI" panose="020B0604030504040204" pitchFamily="50" charset="-128"/>
                        </a:rPr>
                        <a:t>18</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19</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基（</a:t>
                      </a:r>
                      <a:r>
                        <a:rPr lang="en-US" altLang="ja-JP" sz="850" b="0" i="0" u="sng" strike="sngStrike" dirty="0">
                          <a:solidFill>
                            <a:srgbClr val="FF0000"/>
                          </a:solidFill>
                          <a:effectLst/>
                          <a:latin typeface="Meiryo UI" panose="020B0604030504040204" pitchFamily="50" charset="-128"/>
                          <a:ea typeface="Meiryo UI" panose="020B0604030504040204" pitchFamily="50" charset="-128"/>
                        </a:rPr>
                        <a:t>2023</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2025</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年度までに</a:t>
                      </a:r>
                      <a:r>
                        <a:rPr lang="en-US" altLang="ja-JP" sz="850" b="0" i="0" u="sng" strike="sngStrike" dirty="0">
                          <a:solidFill>
                            <a:srgbClr val="FF0000"/>
                          </a:solidFill>
                          <a:effectLst/>
                          <a:latin typeface="Meiryo UI" panose="020B0604030504040204" pitchFamily="50" charset="-128"/>
                          <a:ea typeface="Meiryo UI" panose="020B0604030504040204" pitchFamily="50" charset="-128"/>
                        </a:rPr>
                        <a:t>15</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16</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基導入済み</a:t>
                      </a:r>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、そのうち</a:t>
                      </a:r>
                      <a:r>
                        <a:rPr lang="en-US" altLang="ja-JP" sz="850" b="0" i="0" u="sng" strike="sngStrike" dirty="0">
                          <a:solidFill>
                            <a:srgbClr val="FF0000"/>
                          </a:solidFill>
                          <a:effectLst/>
                          <a:latin typeface="Meiryo UI" panose="020B0604030504040204" pitchFamily="50" charset="-128"/>
                          <a:ea typeface="Meiryo UI" panose="020B0604030504040204" pitchFamily="50" charset="-128"/>
                        </a:rPr>
                        <a:t>4</a:t>
                      </a:r>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基を</a:t>
                      </a:r>
                      <a:r>
                        <a:rPr lang="en-US" altLang="ja-JP" sz="850" b="0" i="0" u="sng" strike="sngStrike" dirty="0">
                          <a:solidFill>
                            <a:srgbClr val="FF0000"/>
                          </a:solidFill>
                          <a:effectLst/>
                          <a:latin typeface="Meiryo UI" panose="020B0604030504040204" pitchFamily="50" charset="-128"/>
                          <a:ea typeface="Meiryo UI" panose="020B0604030504040204" pitchFamily="50" charset="-128"/>
                        </a:rPr>
                        <a:t>2024</a:t>
                      </a:r>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年度以降更新予定</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2026</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年度以降</a:t>
                      </a:r>
                      <a:r>
                        <a:rPr lang="en-US" altLang="ja-JP" sz="850" b="0" i="0" u="sng" strike="noStrike">
                          <a:solidFill>
                            <a:srgbClr val="FF0000"/>
                          </a:solidFill>
                          <a:effectLst/>
                          <a:latin typeface="Meiryo UI" panose="020B0604030504040204" pitchFamily="50" charset="-128"/>
                          <a:ea typeface="Meiryo UI" panose="020B0604030504040204" pitchFamily="50" charset="-128"/>
                        </a:rPr>
                        <a:t>3</a:t>
                      </a:r>
                      <a:r>
                        <a:rPr lang="ja-JP" altLang="en-US" sz="850" b="0" i="0" u="sng" strike="noStrike">
                          <a:solidFill>
                            <a:srgbClr val="FF0000"/>
                          </a:solidFill>
                          <a:effectLst/>
                          <a:latin typeface="Meiryo UI" panose="020B0604030504040204" pitchFamily="50" charset="-128"/>
                          <a:ea typeface="Meiryo UI" panose="020B0604030504040204" pitchFamily="50" charset="-128"/>
                        </a:rPr>
                        <a:t>基</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導入予定、</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2026</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年度以降</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2</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基更新予定</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阪神国際港湾株式会社</a:t>
                      </a:r>
                    </a:p>
                  </a:txBody>
                  <a:tcPr marL="0" marR="0" marT="0" marB="0"/>
                </a:tc>
                <a:tc>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2021</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2029</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年度</a:t>
                      </a:r>
                      <a:endParaRPr lang="ja-JP" altLang="en-US" sz="850" b="0" i="0" u="none"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CO2</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削減量：</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2,562t/</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2023</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年度までに</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2,312t/</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年削減済み）</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港湾法第</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55</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条の</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7</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第</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項</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および</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55</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条の</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9</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第</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1</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項</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の規定による国の貸付け及び課税標準の特例措置</a:t>
                      </a:r>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a:t>
                      </a:r>
                      <a:r>
                        <a:rPr lang="en-US" altLang="ja-JP" sz="850" b="0" i="0" u="sng" strike="sngStrike" dirty="0">
                          <a:solidFill>
                            <a:srgbClr val="FF0000"/>
                          </a:solidFill>
                          <a:effectLst/>
                          <a:latin typeface="Meiryo UI" panose="020B0604030504040204" pitchFamily="50" charset="-128"/>
                          <a:ea typeface="Meiryo UI" panose="020B0604030504040204" pitchFamily="50" charset="-128"/>
                        </a:rPr>
                        <a:t>2020</a:t>
                      </a:r>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extLst>
                  <a:ext uri="{0D108BD9-81ED-4DB2-BD59-A6C34878D82A}">
                    <a16:rowId xmlns:a16="http://schemas.microsoft.com/office/drawing/2014/main" val="3625516772"/>
                  </a:ext>
                </a:extLst>
              </a:tr>
              <a:tr h="392106">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変更</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②</a:t>
                      </a:r>
                    </a:p>
                  </a:txBody>
                  <a:tcPr marL="0" marR="0" marT="0" marB="0"/>
                </a:tc>
                <a:tc>
                  <a:txBody>
                    <a:bodyPr/>
                    <a:lstStyle/>
                    <a:p>
                      <a:pPr algn="l" fontAlgn="t"/>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長期</a:t>
                      </a:r>
                      <a:endParaRPr lang="en-US" altLang="ja-JP" sz="850" b="0" i="0" u="sng" strike="sng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850" b="0" i="0" u="sng" strike="noStrike" dirty="0">
                          <a:solidFill>
                            <a:srgbClr val="FF0000"/>
                          </a:solidFill>
                          <a:effectLst/>
                          <a:latin typeface="Meiryo UI" panose="020B0604030504040204" pitchFamily="50" charset="-128"/>
                          <a:ea typeface="Meiryo UI" panose="020B0604030504040204" pitchFamily="50" charset="-128"/>
                        </a:rPr>
                        <a:t>中期</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ターミナル内</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上屋・ヤード内の照明</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LED</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化</a:t>
                      </a:r>
                    </a:p>
                  </a:txBody>
                  <a:tcPr marL="0" marR="0" marT="0" marB="0"/>
                </a:tc>
                <a:tc>
                  <a:txBody>
                    <a:bodyPr/>
                    <a:lstStyle/>
                    <a:p>
                      <a:pPr algn="l" fontAlgn="t"/>
                      <a:endParaRPr lang="ja-JP" altLang="en-US" sz="8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大阪港</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咲洲地区</a:t>
                      </a:r>
                    </a:p>
                  </a:txBody>
                  <a:tcPr marL="0" marR="0" marT="0" marB="0"/>
                </a:tc>
                <a:tc>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69</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万</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m2</a:t>
                      </a:r>
                      <a:endParaRPr lang="zh-CN" altLang="en-US" sz="8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阪神国際港湾株式会社</a:t>
                      </a:r>
                    </a:p>
                  </a:txBody>
                  <a:tcPr marL="0" marR="0" marT="0" marB="0"/>
                </a:tc>
                <a:tc>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2015</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850" b="0" i="0" u="sng" strike="sngStrike" dirty="0">
                          <a:solidFill>
                            <a:srgbClr val="FF0000"/>
                          </a:solidFill>
                          <a:effectLst/>
                          <a:latin typeface="Meiryo UI" panose="020B0604030504040204" pitchFamily="50" charset="-128"/>
                          <a:ea typeface="Meiryo UI" panose="020B0604030504040204" pitchFamily="50" charset="-128"/>
                        </a:rPr>
                        <a:t>2050</a:t>
                      </a:r>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年</a:t>
                      </a:r>
                      <a:endParaRPr lang="en-US" altLang="ja-JP" sz="850" b="0" i="0" u="sng" strike="sngStrike" dirty="0">
                        <a:solidFill>
                          <a:srgbClr val="FF0000"/>
                        </a:solidFill>
                        <a:effectLst/>
                        <a:latin typeface="Meiryo UI" panose="020B0604030504040204" pitchFamily="50" charset="-128"/>
                        <a:ea typeface="Meiryo UI" panose="020B0604030504040204" pitchFamily="50" charset="-128"/>
                      </a:endParaRPr>
                    </a:p>
                    <a:p>
                      <a:pPr algn="l" fontAlgn="t"/>
                      <a:r>
                        <a:rPr lang="en-US" altLang="ja-JP" sz="850" b="0" i="0" u="sng" strike="noStrike" dirty="0">
                          <a:solidFill>
                            <a:srgbClr val="FF0000"/>
                          </a:solidFill>
                          <a:effectLst/>
                          <a:latin typeface="Meiryo UI" panose="020B0604030504040204" pitchFamily="50" charset="-128"/>
                          <a:ea typeface="Meiryo UI" panose="020B0604030504040204" pitchFamily="50" charset="-128"/>
                        </a:rPr>
                        <a:t>2026</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CO2</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削減量：</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681t/</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a:t>
                      </a:r>
                    </a:p>
                  </a:txBody>
                  <a:tcPr marL="0" marR="0" marT="0" marB="0"/>
                </a:tc>
                <a:tc>
                  <a:txBody>
                    <a:bodyPr/>
                    <a:lstStyle/>
                    <a:p>
                      <a:pPr algn="l" fontAlgn="t"/>
                      <a:endParaRPr lang="ja-JP" altLang="en-US" sz="850" b="0" i="0" u="none"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268373799"/>
                  </a:ext>
                </a:extLst>
              </a:tr>
              <a:tr h="784212">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変更</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③</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長期</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ターミナル内</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ハイブリッド型荷役機械（</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RTG</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）の導入</a:t>
                      </a:r>
                    </a:p>
                  </a:txBody>
                  <a:tcPr marL="0" marR="0" marT="0" marB="0"/>
                </a:tc>
                <a:tc>
                  <a:txBody>
                    <a:bodyPr/>
                    <a:lstStyle/>
                    <a:p>
                      <a:pPr algn="l" fontAlgn="t"/>
                      <a:endParaRPr lang="ja-JP" altLang="en-US" sz="8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大阪港</a:t>
                      </a: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夢洲地区</a:t>
                      </a:r>
                    </a:p>
                  </a:txBody>
                  <a:tcPr marL="0" marR="0" marT="0" marB="0"/>
                </a:tc>
                <a:tc>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28</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基（</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2023</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年度までに</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基導入済み</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2025</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年度中に</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10</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基、</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2026</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年度中に</a:t>
                      </a:r>
                      <a:r>
                        <a:rPr lang="en-US" altLang="ja-JP" sz="850" b="0" i="0" u="sng" strike="noStrike" dirty="0">
                          <a:solidFill>
                            <a:srgbClr val="FF0000"/>
                          </a:solidFill>
                          <a:effectLst/>
                          <a:latin typeface="Meiryo UI" panose="020B0604030504040204" pitchFamily="50" charset="-128"/>
                          <a:ea typeface="Meiryo UI" panose="020B0604030504040204" pitchFamily="50" charset="-128"/>
                        </a:rPr>
                        <a:t>8</a:t>
                      </a:r>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基を導入</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a:t>
                      </a:r>
                      <a:endParaRPr lang="zh-CN" altLang="en-US" sz="8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夢洲コンテナターミナル株式会社</a:t>
                      </a:r>
                    </a:p>
                  </a:txBody>
                  <a:tcPr marL="0" marR="0" marT="0" marB="0"/>
                </a:tc>
                <a:tc>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2021</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2031</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CO2</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削減量：</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1,805t/</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2023</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年度までに</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258t</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削減済み）</a:t>
                      </a:r>
                    </a:p>
                  </a:txBody>
                  <a:tcPr marL="0" marR="0" marT="0" marB="0"/>
                </a:tc>
                <a:tc>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2022</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2023</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年度二酸化炭素排出抑制対策事業費等補助金（うち</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基）</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ja-JP" altLang="en-US" sz="850" b="0" i="0" u="sng" strike="noStrike" dirty="0">
                          <a:solidFill>
                            <a:srgbClr val="FF0000"/>
                          </a:solidFill>
                          <a:effectLst/>
                          <a:latin typeface="Meiryo UI" panose="020B0604030504040204" pitchFamily="50" charset="-128"/>
                          <a:ea typeface="Meiryo UI" panose="020B0604030504040204" pitchFamily="50" charset="-128"/>
                        </a:rPr>
                        <a:t>大阪港コンテナタ－ミナル荷役機械脱炭素化促進事業補助金</a:t>
                      </a:r>
                    </a:p>
                  </a:txBody>
                  <a:tcPr marL="0" marR="0" marT="0" marB="0"/>
                </a:tc>
                <a:extLst>
                  <a:ext uri="{0D108BD9-81ED-4DB2-BD59-A6C34878D82A}">
                    <a16:rowId xmlns:a16="http://schemas.microsoft.com/office/drawing/2014/main" val="3486333852"/>
                  </a:ext>
                </a:extLst>
              </a:tr>
              <a:tr h="522808">
                <a:tc rowSpan="2">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変更</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④</a:t>
                      </a:r>
                    </a:p>
                  </a:txBody>
                  <a:tcPr marL="0" marR="0" marT="0" marB="0"/>
                </a:tc>
                <a:tc rowSpan="2">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長期</a:t>
                      </a:r>
                    </a:p>
                  </a:txBody>
                  <a:tcPr marL="0" marR="0" marT="0" marB="0"/>
                </a:tc>
                <a:tc rowSpan="2">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ターミナル外</a:t>
                      </a:r>
                    </a:p>
                  </a:txBody>
                  <a:tcPr marL="0" marR="0" marT="0" marB="0"/>
                </a:tc>
                <a:tc rowSpan="2">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堺泉北エリアにおける</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CCS</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バリューチェーン構築</a:t>
                      </a:r>
                    </a:p>
                  </a:txBody>
                  <a:tcPr marL="0" marR="0" marT="0" marB="0"/>
                </a:tc>
                <a:tc rowSpan="2">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事業所から排出される</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CO2</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を分離・回収し、海外貯留地に出荷するまでの</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CCS</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バリューチェーン構築</a:t>
                      </a:r>
                    </a:p>
                  </a:txBody>
                  <a:tcPr marL="0" marR="0" marT="0" marB="0"/>
                </a:tc>
                <a:tc rowSpan="2">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堺泉北港</a:t>
                      </a:r>
                    </a:p>
                  </a:txBody>
                  <a:tcPr marL="0" marR="0" marT="0" marB="0"/>
                </a:tc>
                <a:tc rowSpan="2">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堺５区・６区</a:t>
                      </a:r>
                    </a:p>
                  </a:txBody>
                  <a:tcPr marL="0" marR="0" marT="0" marB="0"/>
                </a:tc>
                <a:tc rowSpan="2">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a:t>
                      </a:r>
                      <a:endParaRPr lang="zh-CN" altLang="en-US" sz="85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tc>
                <a:tc rowSpan="2">
                  <a:txBody>
                    <a:bodyPr/>
                    <a:lstStyle/>
                    <a:p>
                      <a:pPr algn="l" fontAlgn="t"/>
                      <a:r>
                        <a:rPr lang="ja-JP" altLang="en-US" sz="850" b="0" i="0" u="none" strike="noStrike" dirty="0">
                          <a:solidFill>
                            <a:schemeClr val="tx1"/>
                          </a:solidFill>
                          <a:effectLst/>
                          <a:latin typeface="Meiryo UI" panose="020B0604030504040204" pitchFamily="50" charset="-128"/>
                          <a:ea typeface="Meiryo UI" panose="020B0604030504040204" pitchFamily="50" charset="-128"/>
                        </a:rPr>
                        <a:t>関西電力株式会社、コスモ石油株式会社</a:t>
                      </a:r>
                    </a:p>
                  </a:txBody>
                  <a:tcPr marL="0" marR="0" marT="0" marB="0"/>
                </a:tc>
                <a:tc rowSpan="2">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2030</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年度～</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CO2</a:t>
                      </a:r>
                      <a:r>
                        <a:rPr lang="ja-JP" altLang="en-US"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取扱量：</a:t>
                      </a:r>
                      <a:r>
                        <a:rPr lang="en-US" altLang="ja-JP"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25</a:t>
                      </a:r>
                      <a:r>
                        <a:rPr lang="ja-JP" altLang="en-US"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万</a:t>
                      </a:r>
                      <a:r>
                        <a:rPr lang="en-US" altLang="ja-JP"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t/</a:t>
                      </a:r>
                      <a:r>
                        <a:rPr lang="ja-JP" altLang="en-US"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年</a:t>
                      </a:r>
                      <a:endParaRPr lang="en-US" altLang="ja-JP"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（火力発電所由来の</a:t>
                      </a:r>
                      <a:r>
                        <a:rPr lang="en-US" altLang="ja-JP"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CO2</a:t>
                      </a:r>
                      <a:r>
                        <a:rPr lang="ja-JP" altLang="en-US"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en-US" altLang="ja-JP"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0" marR="0" marT="0" marB="0"/>
                </a:tc>
                <a:tc rowSpan="2">
                  <a:txBody>
                    <a:bodyPr/>
                    <a:lstStyle/>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JOGMEC</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　令和</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6</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年度「先進的</a:t>
                      </a:r>
                      <a:r>
                        <a:rPr lang="en-US" altLang="ja-JP" sz="850" b="0" i="0" u="none" strike="noStrike" dirty="0">
                          <a:solidFill>
                            <a:schemeClr val="tx1"/>
                          </a:solidFill>
                          <a:effectLst/>
                          <a:latin typeface="Meiryo UI" panose="020B0604030504040204" pitchFamily="50" charset="-128"/>
                          <a:ea typeface="Meiryo UI" panose="020B0604030504040204" pitchFamily="50" charset="-128"/>
                        </a:rPr>
                        <a:t>CCS</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事業に係る設計作業等」に関する委託先の公募により、設計作業等を実施</a:t>
                      </a:r>
                      <a:endParaRPr lang="en-US" altLang="ja-JP" sz="85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en-US" altLang="ja-JP" sz="850" b="0" i="0" u="none" strike="noStrike" dirty="0">
                          <a:solidFill>
                            <a:schemeClr val="tx1"/>
                          </a:solidFill>
                          <a:effectLst/>
                          <a:latin typeface="Meiryo UI" panose="020B0604030504040204" pitchFamily="50" charset="-128"/>
                          <a:ea typeface="Meiryo UI" panose="020B0604030504040204" pitchFamily="50" charset="-128"/>
                        </a:rPr>
                        <a:t>2026</a:t>
                      </a:r>
                      <a:r>
                        <a:rPr lang="ja-JP" altLang="en-US" sz="850" b="0" i="0" u="none" strike="noStrike" dirty="0">
                          <a:solidFill>
                            <a:schemeClr val="tx1"/>
                          </a:solidFill>
                          <a:effectLst/>
                          <a:latin typeface="Meiryo UI" panose="020B0604030504040204" pitchFamily="50" charset="-128"/>
                          <a:ea typeface="Meiryo UI" panose="020B0604030504040204" pitchFamily="50" charset="-128"/>
                        </a:rPr>
                        <a:t>年頃の最終投資判断を想定</a:t>
                      </a:r>
                    </a:p>
                  </a:txBody>
                  <a:tcPr marL="0" marR="0" marT="0" marB="0"/>
                </a:tc>
                <a:extLst>
                  <a:ext uri="{0D108BD9-81ED-4DB2-BD59-A6C34878D82A}">
                    <a16:rowId xmlns:a16="http://schemas.microsoft.com/office/drawing/2014/main" val="1536492621"/>
                  </a:ext>
                </a:extLst>
              </a:tr>
              <a:tr h="52280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ja-JP" sz="850" u="sng" strike="sngStrike" kern="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検討中</a:t>
                      </a:r>
                      <a:r>
                        <a:rPr lang="en-US" altLang="ja-JP" sz="850" u="sng" kern="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50</a:t>
                      </a:r>
                      <a:r>
                        <a:rPr lang="ja-JP" altLang="en-US" sz="850" u="sng" kern="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万</a:t>
                      </a:r>
                      <a:r>
                        <a:rPr lang="en-US" altLang="ja-JP" sz="850" u="sng" kern="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t/</a:t>
                      </a:r>
                      <a:r>
                        <a:rPr lang="ja-JP" altLang="en-US" sz="850" u="sng" kern="0" dirty="0">
                          <a:solidFill>
                            <a:srgbClr val="FF0000"/>
                          </a:solidFill>
                          <a:effectLst/>
                          <a:latin typeface="Meiryo UI" panose="020B0604030504040204" pitchFamily="50" charset="-128"/>
                          <a:ea typeface="Meiryo UI" panose="020B0604030504040204" pitchFamily="50" charset="-128"/>
                          <a:cs typeface="ＭＳ Ｐゴシック" panose="020B0600070205080204" pitchFamily="50" charset="-128"/>
                        </a:rPr>
                        <a:t>年</a:t>
                      </a:r>
                      <a:r>
                        <a:rPr lang="ja-JP" altLang="ja-JP" sz="850" u="none" kern="0" dirty="0">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rPr>
                        <a:t>（その他事業所由来の</a:t>
                      </a:r>
                      <a:r>
                        <a:rPr lang="en-US" altLang="ja-JP" sz="850" u="none" kern="0" dirty="0">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rPr>
                        <a:t>CO2</a:t>
                      </a:r>
                      <a:r>
                        <a:rPr lang="ja-JP" altLang="ja-JP" sz="850" u="none" kern="0" dirty="0">
                          <a:solidFill>
                            <a:schemeClr val="tx1"/>
                          </a:solidFill>
                          <a:effectLst/>
                          <a:latin typeface="Meiryo UI" panose="020B0604030504040204" pitchFamily="50" charset="-128"/>
                          <a:ea typeface="Meiryo UI" panose="020B0604030504040204" pitchFamily="50" charset="-128"/>
                          <a:cs typeface="ＭＳ Ｐゴシック" panose="020B0600070205080204" pitchFamily="50" charset="-128"/>
                        </a:rPr>
                        <a:t>）</a:t>
                      </a:r>
                      <a:endParaRPr lang="ja-JP" altLang="ja-JP" sz="85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0" marR="0" marT="0" marB="0"/>
                </a:tc>
                <a:tc vMerge="1">
                  <a:txBody>
                    <a:bodyPr/>
                    <a:lstStyle/>
                    <a:p>
                      <a:endParaRPr kumimoji="1" lang="ja-JP" altLang="en-US"/>
                    </a:p>
                  </a:txBody>
                  <a:tcPr/>
                </a:tc>
                <a:extLst>
                  <a:ext uri="{0D108BD9-81ED-4DB2-BD59-A6C34878D82A}">
                    <a16:rowId xmlns:a16="http://schemas.microsoft.com/office/drawing/2014/main" val="3893825955"/>
                  </a:ext>
                </a:extLst>
              </a:tr>
            </a:tbl>
          </a:graphicData>
        </a:graphic>
      </p:graphicFrame>
      <p:sp>
        <p:nvSpPr>
          <p:cNvPr id="14" name="テキスト ボックス 13">
            <a:extLst>
              <a:ext uri="{FF2B5EF4-FFF2-40B4-BE49-F238E27FC236}">
                <a16:creationId xmlns:a16="http://schemas.microsoft.com/office/drawing/2014/main" id="{70115E0B-60A7-9C79-CE54-8DEEC61856EC}"/>
              </a:ext>
            </a:extLst>
          </p:cNvPr>
          <p:cNvSpPr txBox="1"/>
          <p:nvPr/>
        </p:nvSpPr>
        <p:spPr>
          <a:xfrm>
            <a:off x="21192" y="2785904"/>
            <a:ext cx="6050054" cy="253916"/>
          </a:xfrm>
          <a:prstGeom prst="rect">
            <a:avLst/>
          </a:prstGeom>
          <a:noFill/>
        </p:spPr>
        <p:txBody>
          <a:bodyPr wrap="none" rtlCol="0">
            <a:spAutoFit/>
          </a:bodyPr>
          <a:lstStyle/>
          <a:p>
            <a:r>
              <a:rPr lang="en-US" altLang="ja-JP" sz="1050" b="1" dirty="0">
                <a:latin typeface="Meiryo UI" panose="020B0604030504040204" pitchFamily="50" charset="-128"/>
                <a:ea typeface="Meiryo UI" panose="020B0604030504040204" pitchFamily="50" charset="-128"/>
              </a:rPr>
              <a:t>3-1.</a:t>
            </a:r>
            <a:r>
              <a:rPr lang="ja-JP" altLang="en-US" sz="1050" b="1" dirty="0">
                <a:latin typeface="Meiryo UI" panose="020B0604030504040204" pitchFamily="50" charset="-128"/>
                <a:ea typeface="Meiryo UI" panose="020B0604030504040204" pitchFamily="50" charset="-128"/>
              </a:rPr>
              <a:t>温室効果ガスの排出量の削減並びに吸収作用の保全及び強化に関する事業（推進計画</a:t>
            </a:r>
            <a:r>
              <a:rPr lang="en-US" altLang="ja-JP" sz="1050" b="1" dirty="0">
                <a:latin typeface="Meiryo UI" panose="020B0604030504040204" pitchFamily="50" charset="-128"/>
                <a:ea typeface="Meiryo UI" panose="020B0604030504040204" pitchFamily="50" charset="-128"/>
              </a:rPr>
              <a:t>P24-27</a:t>
            </a:r>
            <a:r>
              <a:rPr lang="ja-JP" altLang="en-US"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9FCDDBCE-0EC4-A14E-1C97-9C8E34AA9C42}"/>
              </a:ext>
            </a:extLst>
          </p:cNvPr>
          <p:cNvSpPr txBox="1"/>
          <p:nvPr/>
        </p:nvSpPr>
        <p:spPr>
          <a:xfrm>
            <a:off x="31352" y="2982959"/>
            <a:ext cx="4788490" cy="253916"/>
          </a:xfrm>
          <a:prstGeom prst="rect">
            <a:avLst/>
          </a:prstGeom>
          <a:noFill/>
        </p:spPr>
        <p:txBody>
          <a:bodyPr wrap="none" rtlCol="0">
            <a:spAutoFit/>
          </a:bodyPr>
          <a:lstStyle/>
          <a:p>
            <a:r>
              <a:rPr lang="ja-JP" altLang="en-US" sz="1050" b="1" dirty="0">
                <a:latin typeface="Meiryo UI" panose="020B0604030504040204" pitchFamily="50" charset="-128"/>
                <a:ea typeface="Meiryo UI" panose="020B0604030504040204" pitchFamily="50" charset="-128"/>
              </a:rPr>
              <a:t>表６　温室効果ガスの排出量の削減並びに吸収作用の保全及び強化に関する事業</a:t>
            </a:r>
            <a:endParaRPr kumimoji="1" lang="ja-JP" altLang="en-US" sz="1050" b="1"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01B0A262-7C96-5ED4-8C0D-2FBAD174E4FD}"/>
              </a:ext>
            </a:extLst>
          </p:cNvPr>
          <p:cNvSpPr txBox="1"/>
          <p:nvPr/>
        </p:nvSpPr>
        <p:spPr>
          <a:xfrm>
            <a:off x="-76836" y="2534703"/>
            <a:ext cx="6637019"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■「３</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港湾脱炭素化促進事業及びその実施主体」の変更</a:t>
            </a:r>
          </a:p>
        </p:txBody>
      </p:sp>
      <p:sp>
        <p:nvSpPr>
          <p:cNvPr id="5" name="テキスト ボックス 4">
            <a:extLst>
              <a:ext uri="{FF2B5EF4-FFF2-40B4-BE49-F238E27FC236}">
                <a16:creationId xmlns:a16="http://schemas.microsoft.com/office/drawing/2014/main" id="{0D640588-4F9C-5D49-6108-E17D0D5734F7}"/>
              </a:ext>
            </a:extLst>
          </p:cNvPr>
          <p:cNvSpPr txBox="1"/>
          <p:nvPr/>
        </p:nvSpPr>
        <p:spPr>
          <a:xfrm>
            <a:off x="7792369" y="2971417"/>
            <a:ext cx="1261884" cy="276999"/>
          </a:xfrm>
          <a:prstGeom prst="rect">
            <a:avLst/>
          </a:prstGeom>
          <a:noFill/>
          <a:ln>
            <a:noFill/>
          </a:ln>
        </p:spPr>
        <p:txBody>
          <a:bodyPr wrap="none" rtlCol="0">
            <a:spAutoFit/>
          </a:bodyPr>
          <a:lstStyle/>
          <a:p>
            <a:r>
              <a:rPr kumimoji="1" lang="en-US" altLang="ja-JP" sz="1200" dirty="0"/>
              <a:t>※</a:t>
            </a:r>
            <a:r>
              <a:rPr kumimoji="1" lang="ja-JP" altLang="en-US" sz="1200" dirty="0"/>
              <a:t>変更</a:t>
            </a:r>
            <a:r>
              <a:rPr kumimoji="1" lang="ja-JP" altLang="en-US" sz="1200" b="1" dirty="0">
                <a:solidFill>
                  <a:srgbClr val="FF0000"/>
                </a:solidFill>
              </a:rPr>
              <a:t>：</a:t>
            </a:r>
            <a:r>
              <a:rPr kumimoji="1" lang="ja-JP" altLang="en-US" sz="1200" b="1" u="sng" dirty="0">
                <a:solidFill>
                  <a:srgbClr val="FF0000"/>
                </a:solidFill>
              </a:rPr>
              <a:t>下線部</a:t>
            </a:r>
          </a:p>
        </p:txBody>
      </p:sp>
      <p:sp>
        <p:nvSpPr>
          <p:cNvPr id="6" name="テキスト ボックス 5">
            <a:extLst>
              <a:ext uri="{FF2B5EF4-FFF2-40B4-BE49-F238E27FC236}">
                <a16:creationId xmlns:a16="http://schemas.microsoft.com/office/drawing/2014/main" id="{9FABBAB1-70D6-3C51-2A27-1C5EBAC2FDAA}"/>
              </a:ext>
            </a:extLst>
          </p:cNvPr>
          <p:cNvSpPr txBox="1"/>
          <p:nvPr/>
        </p:nvSpPr>
        <p:spPr>
          <a:xfrm>
            <a:off x="8360673" y="15766"/>
            <a:ext cx="723275" cy="307777"/>
          </a:xfrm>
          <a:prstGeom prst="rect">
            <a:avLst/>
          </a:prstGeom>
          <a:noFill/>
          <a:ln>
            <a:solidFill>
              <a:schemeClr val="tx1"/>
            </a:solidFill>
          </a:ln>
        </p:spPr>
        <p:txBody>
          <a:bodyPr wrap="none" rtlCol="0" anchor="ctr">
            <a:spAutoFit/>
          </a:bodyPr>
          <a:lstStyle/>
          <a:p>
            <a:pPr algn="ctr"/>
            <a:r>
              <a:rPr kumimoji="1" lang="ja-JP" altLang="en-US" sz="1400" b="1" dirty="0"/>
              <a:t>資料１</a:t>
            </a:r>
          </a:p>
        </p:txBody>
      </p:sp>
      <p:sp>
        <p:nvSpPr>
          <p:cNvPr id="24" name="テキスト ボックス 23">
            <a:extLst>
              <a:ext uri="{FF2B5EF4-FFF2-40B4-BE49-F238E27FC236}">
                <a16:creationId xmlns:a16="http://schemas.microsoft.com/office/drawing/2014/main" id="{622681D2-1C75-E2E9-0832-2D239F750B4E}"/>
              </a:ext>
            </a:extLst>
          </p:cNvPr>
          <p:cNvSpPr txBox="1"/>
          <p:nvPr/>
        </p:nvSpPr>
        <p:spPr>
          <a:xfrm>
            <a:off x="15185" y="773935"/>
            <a:ext cx="7777183" cy="253916"/>
          </a:xfrm>
          <a:prstGeom prst="rect">
            <a:avLst/>
          </a:prstGeom>
          <a:noFill/>
        </p:spPr>
        <p:txBody>
          <a:bodyPr wrap="square" rtlCol="0">
            <a:spAutoFit/>
          </a:bodyPr>
          <a:lstStyle/>
          <a:p>
            <a:r>
              <a:rPr lang="en-US" altLang="ja-JP" sz="1050" b="1" dirty="0">
                <a:latin typeface="Meiryo UI" panose="020B0604030504040204" pitchFamily="50" charset="-128"/>
                <a:ea typeface="Meiryo UI" panose="020B0604030504040204" pitchFamily="50" charset="-128"/>
              </a:rPr>
              <a:t>1-1.</a:t>
            </a:r>
            <a:r>
              <a:rPr lang="ja-JP" altLang="en-US" sz="1050" b="1" dirty="0">
                <a:latin typeface="Meiryo UI" panose="020B0604030504040204" pitchFamily="50" charset="-128"/>
                <a:ea typeface="Meiryo UI" panose="020B0604030504040204" pitchFamily="50" charset="-128"/>
              </a:rPr>
              <a:t>港湾の概要（推進計画</a:t>
            </a:r>
            <a:r>
              <a:rPr lang="en-US" altLang="ja-JP" sz="1050" b="1" dirty="0">
                <a:latin typeface="Meiryo UI" panose="020B0604030504040204" pitchFamily="50" charset="-128"/>
                <a:ea typeface="Meiryo UI" panose="020B0604030504040204" pitchFamily="50" charset="-128"/>
              </a:rPr>
              <a:t>P1-8</a:t>
            </a:r>
            <a:r>
              <a:rPr lang="ja-JP" altLang="en-US" sz="1050" b="1" dirty="0">
                <a:latin typeface="Meiryo UI" panose="020B0604030504040204" pitchFamily="50" charset="-128"/>
                <a:ea typeface="Meiryo UI" panose="020B0604030504040204" pitchFamily="50" charset="-128"/>
              </a:rPr>
              <a:t>）</a:t>
            </a:r>
            <a:endParaRPr lang="en-US" altLang="ja-JP" sz="1050" b="1" dirty="0">
              <a:latin typeface="Meiryo UI" panose="020B0604030504040204" pitchFamily="50" charset="-128"/>
              <a:ea typeface="Meiryo UI" panose="020B0604030504040204" pitchFamily="50" charset="-128"/>
            </a:endParaRPr>
          </a:p>
        </p:txBody>
      </p:sp>
      <p:graphicFrame>
        <p:nvGraphicFramePr>
          <p:cNvPr id="25" name="表 24">
            <a:extLst>
              <a:ext uri="{FF2B5EF4-FFF2-40B4-BE49-F238E27FC236}">
                <a16:creationId xmlns:a16="http://schemas.microsoft.com/office/drawing/2014/main" id="{39B21D66-957C-F11C-E93F-1086A9B7D4B5}"/>
              </a:ext>
            </a:extLst>
          </p:cNvPr>
          <p:cNvGraphicFramePr>
            <a:graphicFrameLocks noGrp="1"/>
          </p:cNvGraphicFramePr>
          <p:nvPr>
            <p:extLst>
              <p:ext uri="{D42A27DB-BD31-4B8C-83A1-F6EECF244321}">
                <p14:modId xmlns:p14="http://schemas.microsoft.com/office/powerpoint/2010/main" val="1308847258"/>
              </p:ext>
            </p:extLst>
          </p:nvPr>
        </p:nvGraphicFramePr>
        <p:xfrm>
          <a:off x="102436" y="1047252"/>
          <a:ext cx="5691778" cy="526447"/>
        </p:xfrm>
        <a:graphic>
          <a:graphicData uri="http://schemas.openxmlformats.org/drawingml/2006/table">
            <a:tbl>
              <a:tblPr>
                <a:tableStyleId>{5C22544A-7EE6-4342-B048-85BDC9FD1C3A}</a:tableStyleId>
              </a:tblPr>
              <a:tblGrid>
                <a:gridCol w="1658631">
                  <a:extLst>
                    <a:ext uri="{9D8B030D-6E8A-4147-A177-3AD203B41FA5}">
                      <a16:colId xmlns:a16="http://schemas.microsoft.com/office/drawing/2014/main" val="1329549845"/>
                    </a:ext>
                  </a:extLst>
                </a:gridCol>
                <a:gridCol w="720000">
                  <a:extLst>
                    <a:ext uri="{9D8B030D-6E8A-4147-A177-3AD203B41FA5}">
                      <a16:colId xmlns:a16="http://schemas.microsoft.com/office/drawing/2014/main" val="688153147"/>
                    </a:ext>
                  </a:extLst>
                </a:gridCol>
                <a:gridCol w="1333147">
                  <a:extLst>
                    <a:ext uri="{9D8B030D-6E8A-4147-A177-3AD203B41FA5}">
                      <a16:colId xmlns:a16="http://schemas.microsoft.com/office/drawing/2014/main" val="247698704"/>
                    </a:ext>
                  </a:extLst>
                </a:gridCol>
                <a:gridCol w="1260000">
                  <a:extLst>
                    <a:ext uri="{9D8B030D-6E8A-4147-A177-3AD203B41FA5}">
                      <a16:colId xmlns:a16="http://schemas.microsoft.com/office/drawing/2014/main" val="456088935"/>
                    </a:ext>
                  </a:extLst>
                </a:gridCol>
                <a:gridCol w="720000">
                  <a:extLst>
                    <a:ext uri="{9D8B030D-6E8A-4147-A177-3AD203B41FA5}">
                      <a16:colId xmlns:a16="http://schemas.microsoft.com/office/drawing/2014/main" val="1065813388"/>
                    </a:ext>
                  </a:extLst>
                </a:gridCol>
              </a:tblGrid>
              <a:tr h="154568">
                <a:tc>
                  <a:txBody>
                    <a:bodyPr/>
                    <a:lstStyle/>
                    <a:p>
                      <a:pPr algn="ctr" rtl="0" fontAlgn="ctr"/>
                      <a:r>
                        <a:rPr lang="ja-JP" altLang="en-US" sz="850" b="1" i="0" u="none" strike="noStrike" dirty="0">
                          <a:solidFill>
                            <a:schemeClr val="bg1"/>
                          </a:solidFill>
                          <a:effectLst/>
                          <a:latin typeface="Meiryo UI" panose="020B0604030504040204" pitchFamily="50" charset="-128"/>
                          <a:ea typeface="Meiryo UI" panose="020B0604030504040204" pitchFamily="50" charset="-128"/>
                        </a:rPr>
                        <a:t>箇所</a:t>
                      </a:r>
                    </a:p>
                  </a:txBody>
                  <a:tcPr marL="0" marR="0" marT="0" marB="0" anchor="ctr">
                    <a:solidFill>
                      <a:schemeClr val="accent1"/>
                    </a:solidFill>
                  </a:tcPr>
                </a:tc>
                <a:tc gridSpan="2">
                  <a:txBody>
                    <a:bodyPr/>
                    <a:lstStyle/>
                    <a:p>
                      <a:pPr algn="ctr" rtl="0" fontAlgn="ctr"/>
                      <a:r>
                        <a:rPr lang="ja-JP" altLang="en-US" sz="850" b="1" i="0" u="none" strike="noStrike" dirty="0">
                          <a:solidFill>
                            <a:schemeClr val="bg1"/>
                          </a:solidFill>
                          <a:effectLst/>
                          <a:latin typeface="Meiryo UI" panose="020B0604030504040204" pitchFamily="50" charset="-128"/>
                          <a:ea typeface="Meiryo UI" panose="020B0604030504040204" pitchFamily="50" charset="-128"/>
                        </a:rPr>
                        <a:t>名称</a:t>
                      </a:r>
                    </a:p>
                  </a:txBody>
                  <a:tcPr marL="0" marR="0" marT="0" marB="0" anchor="ctr">
                    <a:solidFill>
                      <a:schemeClr val="accent1"/>
                    </a:solidFill>
                  </a:tcPr>
                </a:tc>
                <a:tc hMerge="1">
                  <a:txBody>
                    <a:bodyPr/>
                    <a:lstStyle/>
                    <a:p>
                      <a:endParaRPr kumimoji="1" lang="ja-JP" altLang="en-US"/>
                    </a:p>
                  </a:txBody>
                  <a:tcPr/>
                </a:tc>
                <a:tc>
                  <a:txBody>
                    <a:bodyPr/>
                    <a:lstStyle/>
                    <a:p>
                      <a:pPr algn="ctr" rtl="0" fontAlgn="ctr"/>
                      <a:r>
                        <a:rPr lang="ja-JP" altLang="en-US" sz="850" b="1" i="0" u="none" strike="noStrike" dirty="0">
                          <a:solidFill>
                            <a:schemeClr val="bg1"/>
                          </a:solidFill>
                          <a:effectLst/>
                          <a:latin typeface="Meiryo UI" panose="020B0604030504040204" pitchFamily="50" charset="-128"/>
                          <a:ea typeface="Meiryo UI" panose="020B0604030504040204" pitchFamily="50" charset="-128"/>
                        </a:rPr>
                        <a:t>延長</a:t>
                      </a:r>
                    </a:p>
                  </a:txBody>
                  <a:tcPr marL="0" marR="0" marT="0" marB="0" anchor="ctr">
                    <a:solidFill>
                      <a:schemeClr val="accent1"/>
                    </a:solidFill>
                  </a:tcPr>
                </a:tc>
                <a:tc>
                  <a:txBody>
                    <a:bodyPr/>
                    <a:lstStyle/>
                    <a:p>
                      <a:pPr algn="ctr" rtl="0" fontAlgn="ctr"/>
                      <a:r>
                        <a:rPr lang="ja-JP" altLang="en-US" sz="850" b="1" i="0" u="none" strike="noStrike" dirty="0">
                          <a:solidFill>
                            <a:schemeClr val="bg1"/>
                          </a:solidFill>
                          <a:effectLst/>
                          <a:latin typeface="Meiryo UI" panose="020B0604030504040204" pitchFamily="50" charset="-128"/>
                          <a:ea typeface="Meiryo UI" panose="020B0604030504040204" pitchFamily="50" charset="-128"/>
                        </a:rPr>
                        <a:t>水深</a:t>
                      </a:r>
                    </a:p>
                  </a:txBody>
                  <a:tcPr marL="0" marR="0" marT="0" marB="0" anchor="ctr">
                    <a:solidFill>
                      <a:schemeClr val="accent1"/>
                    </a:solidFill>
                  </a:tcPr>
                </a:tc>
                <a:extLst>
                  <a:ext uri="{0D108BD9-81ED-4DB2-BD59-A6C34878D82A}">
                    <a16:rowId xmlns:a16="http://schemas.microsoft.com/office/drawing/2014/main" val="657739128"/>
                  </a:ext>
                </a:extLst>
              </a:tr>
              <a:tr h="371879">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850" b="0" i="0" u="none" strike="noStrike" dirty="0">
                          <a:solidFill>
                            <a:srgbClr val="000000"/>
                          </a:solidFill>
                          <a:effectLst/>
                          <a:latin typeface="Meiryo UI" panose="020B0604030504040204" pitchFamily="50" charset="-128"/>
                          <a:ea typeface="Meiryo UI" panose="020B0604030504040204" pitchFamily="50" charset="-128"/>
                        </a:rPr>
                        <a:t>1-1-2</a:t>
                      </a:r>
                      <a:r>
                        <a:rPr lang="ja-JP" altLang="en-US" sz="850" b="0" i="0" u="none" strike="noStrike" dirty="0">
                          <a:solidFill>
                            <a:srgbClr val="000000"/>
                          </a:solidFill>
                          <a:effectLst/>
                          <a:latin typeface="Meiryo UI" panose="020B0604030504040204" pitchFamily="50" charset="-128"/>
                          <a:ea typeface="Meiryo UI" panose="020B0604030504040204" pitchFamily="50" charset="-128"/>
                        </a:rPr>
                        <a:t>　堺泉北港　①係留施設 表</a:t>
                      </a:r>
                    </a:p>
                    <a:p>
                      <a:pPr marL="0" marR="0" lvl="0" indent="0" algn="l" defTabSz="914400" rtl="0" eaLnBrk="1" fontAlgn="t" latinLnBrk="0" hangingPunct="1">
                        <a:lnSpc>
                          <a:spcPct val="100000"/>
                        </a:lnSpc>
                        <a:spcBef>
                          <a:spcPts val="0"/>
                        </a:spcBef>
                        <a:spcAft>
                          <a:spcPts val="0"/>
                        </a:spcAft>
                        <a:buClrTx/>
                        <a:buSzTx/>
                        <a:buFontTx/>
                        <a:buNone/>
                        <a:tabLst/>
                        <a:defRPr/>
                      </a:pPr>
                      <a:endParaRPr lang="ja-JP" altLang="en-US" sz="85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堺５区</a:t>
                      </a:r>
                      <a:endParaRPr lang="en-US" altLang="ja-JP" sz="850" b="0" i="0" u="sng" strike="sng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関西電力揚油桟橋</a:t>
                      </a:r>
                      <a:endParaRPr lang="en-US" altLang="ja-JP" sz="850" b="0" i="0" u="sng" strike="sng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50" b="0" i="0" u="sng" strike="sngStrike" dirty="0">
                          <a:solidFill>
                            <a:srgbClr val="FF0000"/>
                          </a:solidFill>
                          <a:effectLst/>
                          <a:latin typeface="Meiryo UI" panose="020B0604030504040204" pitchFamily="50" charset="-128"/>
                          <a:ea typeface="Meiryo UI" panose="020B0604030504040204" pitchFamily="50" charset="-128"/>
                        </a:rPr>
                        <a:t>ドルフィン</a:t>
                      </a:r>
                      <a:endParaRPr lang="en-US" altLang="ja-JP" sz="850" b="0" i="0" u="sng" strike="sng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en-US" altLang="ja-JP" sz="850" b="0" i="0" u="sng" strike="sngStrike" baseline="0" dirty="0">
                          <a:solidFill>
                            <a:srgbClr val="FF0000"/>
                          </a:solidFill>
                          <a:effectLst/>
                          <a:latin typeface="Meiryo UI" panose="020B0604030504040204" pitchFamily="50" charset="-128"/>
                          <a:ea typeface="Meiryo UI" panose="020B0604030504040204" pitchFamily="50" charset="-128"/>
                        </a:rPr>
                        <a:t>6.0m</a:t>
                      </a:r>
                    </a:p>
                  </a:txBody>
                  <a:tcPr marL="0" marR="0" marT="0" marB="0"/>
                </a:tc>
                <a:extLst>
                  <a:ext uri="{0D108BD9-81ED-4DB2-BD59-A6C34878D82A}">
                    <a16:rowId xmlns:a16="http://schemas.microsoft.com/office/drawing/2014/main" val="853849712"/>
                  </a:ext>
                </a:extLst>
              </a:tr>
            </a:tbl>
          </a:graphicData>
        </a:graphic>
      </p:graphicFrame>
      <p:sp>
        <p:nvSpPr>
          <p:cNvPr id="28" name="テキスト ボックス 27">
            <a:extLst>
              <a:ext uri="{FF2B5EF4-FFF2-40B4-BE49-F238E27FC236}">
                <a16:creationId xmlns:a16="http://schemas.microsoft.com/office/drawing/2014/main" id="{F7EC42A6-290E-9AA5-1BD4-BCC25D9B4123}"/>
              </a:ext>
            </a:extLst>
          </p:cNvPr>
          <p:cNvSpPr txBox="1"/>
          <p:nvPr/>
        </p:nvSpPr>
        <p:spPr>
          <a:xfrm>
            <a:off x="7848607" y="744450"/>
            <a:ext cx="1261884" cy="276999"/>
          </a:xfrm>
          <a:prstGeom prst="rect">
            <a:avLst/>
          </a:prstGeom>
          <a:noFill/>
          <a:ln>
            <a:noFill/>
          </a:ln>
        </p:spPr>
        <p:txBody>
          <a:bodyPr wrap="none" rtlCol="0">
            <a:spAutoFit/>
          </a:bodyPr>
          <a:lstStyle/>
          <a:p>
            <a:r>
              <a:rPr kumimoji="1" lang="en-US" altLang="ja-JP" sz="1200" dirty="0"/>
              <a:t>※</a:t>
            </a:r>
            <a:r>
              <a:rPr kumimoji="1" lang="ja-JP" altLang="en-US" sz="1200" dirty="0"/>
              <a:t>削除</a:t>
            </a:r>
            <a:r>
              <a:rPr kumimoji="1" lang="ja-JP" altLang="en-US" sz="1200" b="1" dirty="0">
                <a:solidFill>
                  <a:srgbClr val="FF0000"/>
                </a:solidFill>
              </a:rPr>
              <a:t>：</a:t>
            </a:r>
            <a:r>
              <a:rPr kumimoji="1" lang="ja-JP" altLang="en-US" sz="1200" b="1" u="sng" dirty="0">
                <a:solidFill>
                  <a:srgbClr val="FF0000"/>
                </a:solidFill>
              </a:rPr>
              <a:t>下線部</a:t>
            </a:r>
          </a:p>
        </p:txBody>
      </p:sp>
    </p:spTree>
    <p:extLst>
      <p:ext uri="{BB962C8B-B14F-4D97-AF65-F5344CB8AC3E}">
        <p14:creationId xmlns:p14="http://schemas.microsoft.com/office/powerpoint/2010/main" val="2155466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AE54E20-3C0F-4309-AEA2-098301B156C1}"/>
              </a:ext>
            </a:extLst>
          </p:cNvPr>
          <p:cNvSpPr txBox="1"/>
          <p:nvPr/>
        </p:nvSpPr>
        <p:spPr>
          <a:xfrm>
            <a:off x="236220" y="-11429"/>
            <a:ext cx="7435819"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大阪港・堺泉北港・阪南港　港湾脱炭素化推進計画の主な変更点について</a:t>
            </a:r>
          </a:p>
        </p:txBody>
      </p:sp>
      <p:sp>
        <p:nvSpPr>
          <p:cNvPr id="5" name="テキスト ボックス 4">
            <a:extLst>
              <a:ext uri="{FF2B5EF4-FFF2-40B4-BE49-F238E27FC236}">
                <a16:creationId xmlns:a16="http://schemas.microsoft.com/office/drawing/2014/main" id="{19023B3B-7DFF-4610-BEE2-1AC7701E5990}"/>
              </a:ext>
            </a:extLst>
          </p:cNvPr>
          <p:cNvSpPr txBox="1"/>
          <p:nvPr/>
        </p:nvSpPr>
        <p:spPr>
          <a:xfrm>
            <a:off x="-97540" y="353360"/>
            <a:ext cx="6637019"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■「３</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港湾脱炭素化促進事業及びその実施主体」の変更</a:t>
            </a:r>
          </a:p>
        </p:txBody>
      </p:sp>
      <p:graphicFrame>
        <p:nvGraphicFramePr>
          <p:cNvPr id="6" name="表 5">
            <a:extLst>
              <a:ext uri="{FF2B5EF4-FFF2-40B4-BE49-F238E27FC236}">
                <a16:creationId xmlns:a16="http://schemas.microsoft.com/office/drawing/2014/main" id="{9E5A02F8-BC08-4B6F-B2AA-949BB8E13637}"/>
              </a:ext>
            </a:extLst>
          </p:cNvPr>
          <p:cNvGraphicFramePr>
            <a:graphicFrameLocks noGrp="1"/>
          </p:cNvGraphicFramePr>
          <p:nvPr>
            <p:extLst>
              <p:ext uri="{D42A27DB-BD31-4B8C-83A1-F6EECF244321}">
                <p14:modId xmlns:p14="http://schemas.microsoft.com/office/powerpoint/2010/main" val="4050975712"/>
              </p:ext>
            </p:extLst>
          </p:nvPr>
        </p:nvGraphicFramePr>
        <p:xfrm>
          <a:off x="72001" y="1010437"/>
          <a:ext cx="8999997" cy="4183162"/>
        </p:xfrm>
        <a:graphic>
          <a:graphicData uri="http://schemas.openxmlformats.org/drawingml/2006/table">
            <a:tbl>
              <a:tblPr>
                <a:tableStyleId>{5C22544A-7EE6-4342-B048-85BDC9FD1C3A}</a:tableStyleId>
              </a:tblPr>
              <a:tblGrid>
                <a:gridCol w="407766">
                  <a:extLst>
                    <a:ext uri="{9D8B030D-6E8A-4147-A177-3AD203B41FA5}">
                      <a16:colId xmlns:a16="http://schemas.microsoft.com/office/drawing/2014/main" val="3163404857"/>
                    </a:ext>
                  </a:extLst>
                </a:gridCol>
                <a:gridCol w="407766">
                  <a:extLst>
                    <a:ext uri="{9D8B030D-6E8A-4147-A177-3AD203B41FA5}">
                      <a16:colId xmlns:a16="http://schemas.microsoft.com/office/drawing/2014/main" val="2963132069"/>
                    </a:ext>
                  </a:extLst>
                </a:gridCol>
                <a:gridCol w="626213">
                  <a:extLst>
                    <a:ext uri="{9D8B030D-6E8A-4147-A177-3AD203B41FA5}">
                      <a16:colId xmlns:a16="http://schemas.microsoft.com/office/drawing/2014/main" val="4119005643"/>
                    </a:ext>
                  </a:extLst>
                </a:gridCol>
                <a:gridCol w="1243526">
                  <a:extLst>
                    <a:ext uri="{9D8B030D-6E8A-4147-A177-3AD203B41FA5}">
                      <a16:colId xmlns:a16="http://schemas.microsoft.com/office/drawing/2014/main" val="1329549845"/>
                    </a:ext>
                  </a:extLst>
                </a:gridCol>
                <a:gridCol w="812682">
                  <a:extLst>
                    <a:ext uri="{9D8B030D-6E8A-4147-A177-3AD203B41FA5}">
                      <a16:colId xmlns:a16="http://schemas.microsoft.com/office/drawing/2014/main" val="1783176535"/>
                    </a:ext>
                  </a:extLst>
                </a:gridCol>
                <a:gridCol w="512463">
                  <a:extLst>
                    <a:ext uri="{9D8B030D-6E8A-4147-A177-3AD203B41FA5}">
                      <a16:colId xmlns:a16="http://schemas.microsoft.com/office/drawing/2014/main" val="688153147"/>
                    </a:ext>
                  </a:extLst>
                </a:gridCol>
                <a:gridCol w="512463">
                  <a:extLst>
                    <a:ext uri="{9D8B030D-6E8A-4147-A177-3AD203B41FA5}">
                      <a16:colId xmlns:a16="http://schemas.microsoft.com/office/drawing/2014/main" val="1769767122"/>
                    </a:ext>
                  </a:extLst>
                </a:gridCol>
                <a:gridCol w="1073845">
                  <a:extLst>
                    <a:ext uri="{9D8B030D-6E8A-4147-A177-3AD203B41FA5}">
                      <a16:colId xmlns:a16="http://schemas.microsoft.com/office/drawing/2014/main" val="4157860478"/>
                    </a:ext>
                  </a:extLst>
                </a:gridCol>
                <a:gridCol w="764290">
                  <a:extLst>
                    <a:ext uri="{9D8B030D-6E8A-4147-A177-3AD203B41FA5}">
                      <a16:colId xmlns:a16="http://schemas.microsoft.com/office/drawing/2014/main" val="2012048892"/>
                    </a:ext>
                  </a:extLst>
                </a:gridCol>
                <a:gridCol w="617796">
                  <a:extLst>
                    <a:ext uri="{9D8B030D-6E8A-4147-A177-3AD203B41FA5}">
                      <a16:colId xmlns:a16="http://schemas.microsoft.com/office/drawing/2014/main" val="3906694762"/>
                    </a:ext>
                  </a:extLst>
                </a:gridCol>
                <a:gridCol w="732203">
                  <a:extLst>
                    <a:ext uri="{9D8B030D-6E8A-4147-A177-3AD203B41FA5}">
                      <a16:colId xmlns:a16="http://schemas.microsoft.com/office/drawing/2014/main" val="2292142783"/>
                    </a:ext>
                  </a:extLst>
                </a:gridCol>
                <a:gridCol w="1288984">
                  <a:extLst>
                    <a:ext uri="{9D8B030D-6E8A-4147-A177-3AD203B41FA5}">
                      <a16:colId xmlns:a16="http://schemas.microsoft.com/office/drawing/2014/main" val="1211617654"/>
                    </a:ext>
                  </a:extLst>
                </a:gridCol>
              </a:tblGrid>
              <a:tr h="130702">
                <a:tc rowSpan="2">
                  <a:txBody>
                    <a:bodyPr/>
                    <a:lstStyle/>
                    <a:p>
                      <a:pPr algn="ctr" rtl="0" fontAlgn="ct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No</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区分</a:t>
                      </a:r>
                    </a:p>
                  </a:txBody>
                  <a:tcPr marL="0" marR="0" marT="0" marB="0" anchor="ctr">
                    <a:solidFill>
                      <a:schemeClr val="accent1"/>
                    </a:solidFill>
                  </a:tcPr>
                </a:tc>
                <a:tc>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施設の名称</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取組概要</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grid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位置</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hMerge="1">
                  <a:txBody>
                    <a:bodyPr/>
                    <a:lstStyle/>
                    <a:p>
                      <a:endParaRPr kumimoji="1" lang="ja-JP" altLang="en-US"/>
                    </a:p>
                  </a:txBody>
                  <a:tcPr/>
                </a:tc>
                <a:tc rowSpan="2">
                  <a:txBody>
                    <a:bodyPr/>
                    <a:lstStyle/>
                    <a:p>
                      <a:pPr algn="ctr" rtl="0" fontAlgn="ctr"/>
                      <a:r>
                        <a:rPr lang="ja-JP" altLang="en-US" sz="900" b="1" u="none" strike="noStrike">
                          <a:solidFill>
                            <a:schemeClr val="bg1"/>
                          </a:solidFill>
                          <a:effectLst/>
                          <a:latin typeface="Meiryo UI" panose="020B0604030504040204" pitchFamily="50" charset="-128"/>
                          <a:ea typeface="Meiryo UI" panose="020B0604030504040204" pitchFamily="50" charset="-128"/>
                        </a:rPr>
                        <a:t>規模</a:t>
                      </a:r>
                      <a:endParaRPr lang="ja-JP" altLang="en-US" sz="900" b="1" i="0" u="none" strike="noStrike">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実施主体</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実施期間</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事業の効果</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備考</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extLst>
                  <a:ext uri="{0D108BD9-81ED-4DB2-BD59-A6C34878D82A}">
                    <a16:rowId xmlns:a16="http://schemas.microsoft.com/office/drawing/2014/main" val="345365486"/>
                  </a:ext>
                </a:extLst>
              </a:tr>
              <a:tr h="130702">
                <a:tc vMerge="1">
                  <a:txBody>
                    <a:bodyPr/>
                    <a:lstStyle/>
                    <a:p>
                      <a:endParaRPr kumimoji="1" lang="ja-JP" altLang="en-US"/>
                    </a:p>
                  </a:txBody>
                  <a:tcPr/>
                </a:tc>
                <a:tc vMerge="1">
                  <a:txBody>
                    <a:bodyPr/>
                    <a:lstStyle/>
                    <a:p>
                      <a:pPr algn="ctr" rtl="0" fontAlgn="ct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vMerge="1">
                  <a:txBody>
                    <a:bodyPr/>
                    <a:lstStyle/>
                    <a:p>
                      <a:pPr algn="ctr" rtl="0" fontAlgn="ct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（事業名）</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vMerge="1">
                  <a:txBody>
                    <a:bodyPr/>
                    <a:lstStyle/>
                    <a:p>
                      <a:endParaRPr kumimoji="1" lang="ja-JP" altLang="en-US"/>
                    </a:p>
                  </a:txBody>
                  <a:tcPr/>
                </a:tc>
                <a:tc>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港</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地区</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657739128"/>
                  </a:ext>
                </a:extLst>
              </a:tr>
              <a:tr h="261404">
                <a:tc>
                  <a:txBody>
                    <a:bodyPr/>
                    <a:lstStyle/>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新規</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①</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中期</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ターミナル内</a:t>
                      </a:r>
                      <a:endParaRPr lang="en-US" altLang="ja-JP"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ヤード内の照明</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LED</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化</a:t>
                      </a:r>
                    </a:p>
                  </a:txBody>
                  <a:tcPr marL="0" marR="0" marT="0" marB="0"/>
                </a:tc>
                <a:tc>
                  <a:txBody>
                    <a:bodyPr/>
                    <a:lstStyle/>
                    <a:p>
                      <a:pPr algn="l" fontAlgn="t"/>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大阪港</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咲洲地区</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９基</a:t>
                      </a:r>
                      <a:endParaRPr lang="zh-CN"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（株）商船三井さんふらわあ</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2025</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2026</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p>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8t/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p>
                  </a:txBody>
                  <a:tcPr marL="0" marR="0" marT="0" marB="0">
                    <a:solidFill>
                      <a:srgbClr val="E9EBF5"/>
                    </a:solidFill>
                  </a:tcPr>
                </a:tc>
                <a:tc>
                  <a:txBody>
                    <a:bodyPr/>
                    <a:lstStyle/>
                    <a:p>
                      <a:pPr algn="l" fontAlgn="t"/>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2022659103"/>
                  </a:ext>
                </a:extLst>
              </a:tr>
              <a:tr h="392106">
                <a:tc>
                  <a:txBody>
                    <a:bodyPr/>
                    <a:lstStyle/>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新規</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②</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中期</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ターミナル内</a:t>
                      </a:r>
                      <a:endParaRPr lang="en-US" altLang="ja-JP"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ハイブリッド型荷役機械</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(RTG)</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の導入</a:t>
                      </a:r>
                    </a:p>
                  </a:txBody>
                  <a:tcPr marL="0" marR="0" marT="0" marB="0"/>
                </a:tc>
                <a:tc>
                  <a:txBody>
                    <a:bodyPr/>
                    <a:lstStyle/>
                    <a:p>
                      <a:pPr algn="l" fontAlgn="t"/>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大阪港</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咲洲地区</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６基</a:t>
                      </a:r>
                      <a:endParaRPr lang="zh-CN" altLang="en-US" sz="900" b="0" i="0" u="sng" strike="noStrike" dirty="0">
                        <a:solidFill>
                          <a:srgbClr val="FF0000"/>
                        </a:solidFill>
                        <a:effectLst/>
                        <a:latin typeface="Meiryo UI" panose="020B0604030504040204" pitchFamily="50" charset="-128"/>
                        <a:ea typeface="Meiryo UI" panose="020B0604030504040204" pitchFamily="50" charset="-128"/>
                      </a:endParaRPr>
                    </a:p>
                    <a:p>
                      <a:pPr algn="l" fontAlgn="t"/>
                      <a:endParaRPr lang="zh-CN"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zh-CN" altLang="en-US" sz="900" b="0" i="0" u="sng" strike="noStrike" dirty="0">
                          <a:solidFill>
                            <a:srgbClr val="FF0000"/>
                          </a:solidFill>
                          <a:effectLst/>
                          <a:latin typeface="Meiryo UI" panose="020B0604030504040204" pitchFamily="50" charset="-128"/>
                          <a:ea typeface="Meiryo UI" panose="020B0604030504040204" pitchFamily="50" charset="-128"/>
                        </a:rPr>
                        <a:t>株式会社辰巳商会</a:t>
                      </a:r>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2026</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p>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206.5t/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p>
                    <a:p>
                      <a:pPr algn="l" fontAlgn="t"/>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solidFill>
                      <a:srgbClr val="E9EBF5"/>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大阪港コンテナターミナル荷役機械脱炭素化促進事業補助金</a:t>
                      </a:r>
                    </a:p>
                  </a:txBody>
                  <a:tcPr marL="0" marR="0" marT="0" marB="0"/>
                </a:tc>
                <a:extLst>
                  <a:ext uri="{0D108BD9-81ED-4DB2-BD59-A6C34878D82A}">
                    <a16:rowId xmlns:a16="http://schemas.microsoft.com/office/drawing/2014/main" val="727313185"/>
                  </a:ext>
                </a:extLst>
              </a:tr>
              <a:tr h="392106">
                <a:tc>
                  <a:txBody>
                    <a:bodyPr/>
                    <a:lstStyle/>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新規</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③</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中期</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ターミナル外</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構内照明</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LED</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化</a:t>
                      </a:r>
                    </a:p>
                  </a:txBody>
                  <a:tcPr marL="0" marR="0" marT="0" marB="0"/>
                </a:tc>
                <a:tc>
                  <a:txBody>
                    <a:bodyPr/>
                    <a:lstStyle/>
                    <a:p>
                      <a:pPr algn="l" fontAlgn="t"/>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阪南港</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阪南</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区</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a:t>
                      </a:r>
                      <a:endParaRPr lang="zh-CN"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株式会社大阪チタニウムテクノロジーズ</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2024</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2030</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1t/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p>
                  </a:txBody>
                  <a:tcPr marL="0" marR="0" marT="0" marB="0"/>
                </a:tc>
                <a:tc>
                  <a:txBody>
                    <a:bodyPr/>
                    <a:lstStyle/>
                    <a:p>
                      <a:pPr algn="l" fontAlgn="t"/>
                      <a:endParaRPr lang="ja-JP" altLang="en-US" sz="900" b="0" i="0" u="sng" strike="noStrike" dirty="0">
                        <a:solidFill>
                          <a:srgbClr val="FF0000"/>
                        </a:solidFill>
                        <a:effectLst/>
                        <a:highlight>
                          <a:srgbClr val="00FFFF"/>
                        </a:highligh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891933768"/>
                  </a:ext>
                </a:extLst>
              </a:tr>
              <a:tr h="392106">
                <a:tc>
                  <a:txBody>
                    <a:bodyPr/>
                    <a:lstStyle/>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新規</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④</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中期</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ターミナル外</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LNG</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冷熱利用型空気分離ガス製造設備改造</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冷熱利用の</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LNG</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の返送設備の更新</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堺泉北港</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堺</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7</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区</a:t>
                      </a:r>
                    </a:p>
                  </a:txBody>
                  <a:tcPr marL="0" marR="0" marT="0" marB="0"/>
                </a:tc>
                <a:tc>
                  <a:txBody>
                    <a:bodyPr/>
                    <a:lstStyle/>
                    <a:p>
                      <a:pPr algn="l" fontAlgn="t"/>
                      <a:r>
                        <a:rPr lang="en-US" altLang="zh-CN" sz="900" b="0" i="0" u="sng" strike="noStrike" dirty="0">
                          <a:solidFill>
                            <a:srgbClr val="FF0000"/>
                          </a:solidFill>
                          <a:effectLst/>
                          <a:latin typeface="Meiryo UI" panose="020B0604030504040204" pitchFamily="50" charset="-128"/>
                          <a:ea typeface="Meiryo UI" panose="020B0604030504040204" pitchFamily="50" charset="-128"/>
                        </a:rPr>
                        <a:t>3.2</a:t>
                      </a:r>
                      <a:r>
                        <a:rPr lang="zh-CN" altLang="en-US" sz="900" b="0" i="0" u="sng" strike="noStrike" dirty="0">
                          <a:solidFill>
                            <a:srgbClr val="FF0000"/>
                          </a:solidFill>
                          <a:effectLst/>
                          <a:latin typeface="Meiryo UI" panose="020B0604030504040204" pitchFamily="50" charset="-128"/>
                          <a:ea typeface="Meiryo UI" panose="020B0604030504040204" pitchFamily="50" charset="-128"/>
                        </a:rPr>
                        <a:t>万㎡</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株式会社ハイドロエッジ</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2023</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2026</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2,666t/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環境創造イニシアチブ「令和４年度補正予算　省エネルギー投資促進・需要構造転換支援事業費補助金」事業</a:t>
                      </a:r>
                      <a:endParaRPr lang="ja-JP" altLang="en-US" sz="900" b="0" i="0" u="sng" strike="noStrike" dirty="0">
                        <a:solidFill>
                          <a:srgbClr val="FF0000"/>
                        </a:solidFill>
                        <a:effectLst/>
                        <a:highlight>
                          <a:srgbClr val="00FFFF"/>
                        </a:highligh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4053024195"/>
                  </a:ext>
                </a:extLst>
              </a:tr>
              <a:tr h="392106">
                <a:tc>
                  <a:txBody>
                    <a:bodyPr/>
                    <a:lstStyle/>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新規</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⑤</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長期</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ターミナル外</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コーポレート</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PPA</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導入</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電力使用量の一部を太陽光発電所電力で補う</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堺泉北港</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堺</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7</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区</a:t>
                      </a:r>
                    </a:p>
                  </a:txBody>
                  <a:tcPr marL="0" marR="0" marT="0" marB="0"/>
                </a:tc>
                <a:tc>
                  <a:txBody>
                    <a:bodyPr/>
                    <a:lstStyle/>
                    <a:p>
                      <a:pPr algn="l" fontAlgn="t"/>
                      <a:r>
                        <a:rPr lang="en-US" altLang="zh-CN" sz="900" b="0" i="0" u="sng" strike="noStrike" dirty="0">
                          <a:solidFill>
                            <a:srgbClr val="FF0000"/>
                          </a:solidFill>
                          <a:effectLst/>
                          <a:latin typeface="Meiryo UI" panose="020B0604030504040204" pitchFamily="50" charset="-128"/>
                          <a:ea typeface="Meiryo UI" panose="020B0604030504040204" pitchFamily="50" charset="-128"/>
                        </a:rPr>
                        <a:t>3.2</a:t>
                      </a:r>
                      <a:r>
                        <a:rPr lang="zh-CN" altLang="en-US" sz="900" b="0" i="0" u="sng" strike="noStrike" dirty="0">
                          <a:solidFill>
                            <a:srgbClr val="FF0000"/>
                          </a:solidFill>
                          <a:effectLst/>
                          <a:latin typeface="Meiryo UI" panose="020B0604030504040204" pitchFamily="50" charset="-128"/>
                          <a:ea typeface="Meiryo UI" panose="020B0604030504040204" pitchFamily="50" charset="-128"/>
                        </a:rPr>
                        <a:t>万㎡</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株式会社ハイドロエッジ</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2023</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2043</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896t/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p>
                  </a:txBody>
                  <a:tcPr marL="0" marR="0" marT="0" marB="0"/>
                </a:tc>
                <a:tc>
                  <a:txBody>
                    <a:bodyPr/>
                    <a:lstStyle/>
                    <a:p>
                      <a:pPr algn="l" fontAlgn="t"/>
                      <a:endParaRPr lang="ja-JP" altLang="en-US" sz="900" b="0" i="0" u="sng" strike="noStrike" dirty="0">
                        <a:solidFill>
                          <a:srgbClr val="FF0000"/>
                        </a:solidFill>
                        <a:effectLst/>
                        <a:highlight>
                          <a:srgbClr val="00FFFF"/>
                        </a:highligh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2629578181"/>
                  </a:ext>
                </a:extLst>
              </a:tr>
              <a:tr h="308501">
                <a:tc>
                  <a:txBody>
                    <a:bodyPr/>
                    <a:lstStyle/>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新規</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⑥</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長期</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ターミナル外</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構内照明</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LED</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化</a:t>
                      </a:r>
                    </a:p>
                  </a:txBody>
                  <a:tcPr marL="0" marR="0" marT="0" marB="0"/>
                </a:tc>
                <a:tc>
                  <a:txBody>
                    <a:bodyPr/>
                    <a:lstStyle/>
                    <a:p>
                      <a:pPr algn="l" fontAlgn="t"/>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堺泉北港</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堺</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7</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区</a:t>
                      </a:r>
                    </a:p>
                  </a:txBody>
                  <a:tcPr marL="0" marR="0" marT="0" marB="0"/>
                </a:tc>
                <a:tc>
                  <a:txBody>
                    <a:bodyPr/>
                    <a:lstStyle/>
                    <a:p>
                      <a:pPr algn="l" fontAlgn="t"/>
                      <a:r>
                        <a:rPr lang="en-US" altLang="zh-CN" sz="900" b="0" i="0" u="sng" strike="noStrike" dirty="0">
                          <a:solidFill>
                            <a:srgbClr val="FF0000"/>
                          </a:solidFill>
                          <a:effectLst/>
                          <a:latin typeface="Meiryo UI" panose="020B0604030504040204" pitchFamily="50" charset="-128"/>
                          <a:ea typeface="Meiryo UI" panose="020B0604030504040204" pitchFamily="50" charset="-128"/>
                        </a:rPr>
                        <a:t>3.2</a:t>
                      </a:r>
                      <a:r>
                        <a:rPr lang="zh-CN" altLang="en-US" sz="900" b="0" i="0" u="sng" strike="noStrike" dirty="0">
                          <a:solidFill>
                            <a:srgbClr val="FF0000"/>
                          </a:solidFill>
                          <a:effectLst/>
                          <a:latin typeface="Meiryo UI" panose="020B0604030504040204" pitchFamily="50" charset="-128"/>
                          <a:ea typeface="Meiryo UI" panose="020B0604030504040204" pitchFamily="50" charset="-128"/>
                        </a:rPr>
                        <a:t>万㎡</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株式会社ハイドロエッジ</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2019</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2034</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1t/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p>
                  </a:txBody>
                  <a:tcPr marL="0" marR="0" marT="0" marB="0"/>
                </a:tc>
                <a:tc>
                  <a:txBody>
                    <a:bodyPr/>
                    <a:lstStyle/>
                    <a:p>
                      <a:pPr algn="l" fontAlgn="t"/>
                      <a:endParaRPr lang="ja-JP" altLang="en-US" sz="900" b="0" i="0" u="sng" strike="noStrike" dirty="0">
                        <a:solidFill>
                          <a:srgbClr val="FF0000"/>
                        </a:solidFill>
                        <a:effectLst/>
                        <a:highlight>
                          <a:srgbClr val="00FFFF"/>
                        </a:highligh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3023070323"/>
                  </a:ext>
                </a:extLst>
              </a:tr>
              <a:tr h="308501">
                <a:tc>
                  <a:txBody>
                    <a:bodyPr/>
                    <a:lstStyle/>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新規</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⑦</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長期</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ターミナル外</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太陽光発電設備の設置</a:t>
                      </a:r>
                    </a:p>
                  </a:txBody>
                  <a:tcPr marL="0" marR="0" marT="0" marB="0"/>
                </a:tc>
                <a:tc>
                  <a:txBody>
                    <a:bodyPr/>
                    <a:lstStyle/>
                    <a:p>
                      <a:pPr algn="l" fontAlgn="t"/>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阪南港</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阪南２区</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endParaRPr kumimoji="1" lang="zh-CN" altLang="en-US"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株式会社大阪チタニウムテクノロジーズ</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2011</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2050</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p>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240t/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endParaRPr lang="en-US" altLang="ja-JP" sz="900" b="0" i="0" u="sng"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（増設前</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endParaRPr lang="en-US" altLang="ja-JP"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2023</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5</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月</a:t>
                      </a:r>
                      <a:endParaRPr lang="en-US" altLang="ja-JP" sz="900" b="0" i="0" u="sng" strike="noStrike" dirty="0">
                        <a:solidFill>
                          <a:srgbClr val="FF0000"/>
                        </a:solidFill>
                        <a:effectLst/>
                        <a:latin typeface="Meiryo UI" panose="020B0604030504040204" pitchFamily="50" charset="-128"/>
                        <a:ea typeface="Meiryo UI" panose="020B0604030504040204" pitchFamily="50" charset="-128"/>
                      </a:endParaRPr>
                    </a:p>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500kW</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の設備を増設</a:t>
                      </a:r>
                    </a:p>
                  </a:txBody>
                  <a:tcPr marL="0" marR="0" marT="0" marB="0"/>
                </a:tc>
                <a:extLst>
                  <a:ext uri="{0D108BD9-81ED-4DB2-BD59-A6C34878D82A}">
                    <a16:rowId xmlns:a16="http://schemas.microsoft.com/office/drawing/2014/main" val="697109203"/>
                  </a:ext>
                </a:extLst>
              </a:tr>
              <a:tr h="308501">
                <a:tc>
                  <a:txBody>
                    <a:bodyPr/>
                    <a:lstStyle/>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新規</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⑧</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長期</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ターミナル外</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創エネ（再生可能エネルギー）</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太陽光発電</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a:t>
                      </a:r>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大阪港</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在来地区</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endParaRPr kumimoji="1" lang="zh-CN" altLang="en-US"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住友電気工業株式会社</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2025</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2044</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3,700t/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p>
                  </a:txBody>
                  <a:tcPr marL="0" marR="0" marT="0" marB="0"/>
                </a:tc>
                <a:tc>
                  <a:txBody>
                    <a:bodyPr/>
                    <a:lstStyle/>
                    <a:p>
                      <a:pPr algn="l" fontAlgn="t"/>
                      <a:endParaRPr lang="ja-JP" altLang="en-US" sz="900" b="0" i="0" u="sng" strike="noStrike" dirty="0">
                        <a:solidFill>
                          <a:srgbClr val="FF0000"/>
                        </a:solidFill>
                        <a:effectLst/>
                        <a:highlight>
                          <a:srgbClr val="00FFFF"/>
                        </a:highligh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283032463"/>
                  </a:ext>
                </a:extLst>
              </a:tr>
              <a:tr h="308501">
                <a:tc>
                  <a:txBody>
                    <a:bodyPr/>
                    <a:lstStyle/>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新規</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rgbClr val="FF0000"/>
                          </a:solidFill>
                          <a:effectLst/>
                          <a:latin typeface="Meiryo UI" panose="020B0604030504040204" pitchFamily="50" charset="-128"/>
                          <a:ea typeface="Meiryo UI" panose="020B0604030504040204" pitchFamily="50" charset="-128"/>
                        </a:rPr>
                        <a:t>⑨</a:t>
                      </a:r>
                      <a:endParaRPr lang="en-US" altLang="ja-JP" sz="900" b="0" i="0" u="none"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ja-JP" altLang="en-US"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長期</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ターミナル外</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グリーン電力の導入</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ja-JP" altLang="en-US"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阪南港</a:t>
                      </a:r>
                    </a:p>
                  </a:txBody>
                  <a:tcPr marL="0" marR="0" marT="0" marB="0"/>
                </a:tc>
                <a:tc>
                  <a:txBody>
                    <a:bodyPr/>
                    <a:lstStyle/>
                    <a:p>
                      <a:pPr algn="l" fontAlgn="t"/>
                      <a:r>
                        <a:rPr lang="ja-JP" altLang="en-US" sz="900" b="0" i="0" u="sng" strike="noStrike" dirty="0">
                          <a:solidFill>
                            <a:srgbClr val="FF0000"/>
                          </a:solidFill>
                          <a:effectLst/>
                          <a:latin typeface="Meiryo UI" panose="020B0604030504040204" pitchFamily="50" charset="-128"/>
                          <a:ea typeface="Meiryo UI" panose="020B0604030504040204" pitchFamily="50" charset="-128"/>
                        </a:rPr>
                        <a:t>阪南２区</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kumimoji="1" lang="en-US" altLang="ja-JP"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endParaRPr kumimoji="1" lang="zh-CN" altLang="en-US" sz="900" b="0"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株式会社大阪チタニウムテクノロジーズ</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a:t>
                      </a:r>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2050</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CO2</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削減量：</a:t>
                      </a:r>
                      <a:endParaRPr lang="en-US" altLang="ja-JP" sz="900" b="0" i="0" u="sng" strike="noStrike" dirty="0">
                        <a:solidFill>
                          <a:srgbClr val="FF0000"/>
                        </a:solidFill>
                        <a:effectLst/>
                        <a:latin typeface="Meiryo UI" panose="020B0604030504040204" pitchFamily="50" charset="-128"/>
                        <a:ea typeface="Meiryo UI" panose="020B0604030504040204" pitchFamily="50" charset="-128"/>
                      </a:endParaRPr>
                    </a:p>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900t/</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a:t>
                      </a:r>
                    </a:p>
                  </a:txBody>
                  <a:tcPr marL="0" marR="0" marT="0" marB="0"/>
                </a:tc>
                <a:tc>
                  <a:txBody>
                    <a:bodyPr/>
                    <a:lstStyle/>
                    <a:p>
                      <a:pPr algn="l" fontAlgn="t"/>
                      <a:endParaRPr lang="ja-JP" altLang="en-US" sz="900" b="0" i="0" u="sng" strike="noStrike" dirty="0">
                        <a:solidFill>
                          <a:srgbClr val="FF0000"/>
                        </a:solidFill>
                        <a:effectLst/>
                        <a:highlight>
                          <a:srgbClr val="00FFFF"/>
                        </a:highligh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3907441273"/>
                  </a:ext>
                </a:extLst>
              </a:tr>
            </a:tbl>
          </a:graphicData>
        </a:graphic>
      </p:graphicFrame>
      <p:cxnSp>
        <p:nvCxnSpPr>
          <p:cNvPr id="8" name="直線コネクタ 7">
            <a:extLst>
              <a:ext uri="{FF2B5EF4-FFF2-40B4-BE49-F238E27FC236}">
                <a16:creationId xmlns:a16="http://schemas.microsoft.com/office/drawing/2014/main" id="{8FBFB9A7-07D0-4EE5-9E94-4766AB0ACFF4}"/>
              </a:ext>
            </a:extLst>
          </p:cNvPr>
          <p:cNvCxnSpPr/>
          <p:nvPr/>
        </p:nvCxnSpPr>
        <p:spPr>
          <a:xfrm>
            <a:off x="0" y="346472"/>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9C768022-5DFE-4E0F-8250-8421240DFE7F}"/>
              </a:ext>
            </a:extLst>
          </p:cNvPr>
          <p:cNvCxnSpPr/>
          <p:nvPr/>
        </p:nvCxnSpPr>
        <p:spPr>
          <a:xfrm>
            <a:off x="0" y="369332"/>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4F170D88-9C29-4578-830B-6CE5A9BDB909}"/>
              </a:ext>
            </a:extLst>
          </p:cNvPr>
          <p:cNvSpPr txBox="1"/>
          <p:nvPr/>
        </p:nvSpPr>
        <p:spPr>
          <a:xfrm>
            <a:off x="0" y="583113"/>
            <a:ext cx="6050054" cy="253916"/>
          </a:xfrm>
          <a:prstGeom prst="rect">
            <a:avLst/>
          </a:prstGeom>
          <a:noFill/>
        </p:spPr>
        <p:txBody>
          <a:bodyPr wrap="none" rtlCol="0">
            <a:spAutoFit/>
          </a:bodyPr>
          <a:lstStyle/>
          <a:p>
            <a:r>
              <a:rPr lang="en-US" altLang="ja-JP" sz="1050" b="1" dirty="0">
                <a:latin typeface="Meiryo UI" panose="020B0604030504040204" pitchFamily="50" charset="-128"/>
                <a:ea typeface="Meiryo UI" panose="020B0604030504040204" pitchFamily="50" charset="-128"/>
              </a:rPr>
              <a:t>3-1.</a:t>
            </a:r>
            <a:r>
              <a:rPr lang="ja-JP" altLang="en-US" sz="1050" b="1" dirty="0">
                <a:latin typeface="Meiryo UI" panose="020B0604030504040204" pitchFamily="50" charset="-128"/>
                <a:ea typeface="Meiryo UI" panose="020B0604030504040204" pitchFamily="50" charset="-128"/>
              </a:rPr>
              <a:t>温室効果ガスの排出量の削減並びに吸収作用の保全及び強化に関する事業（推進計画</a:t>
            </a:r>
            <a:r>
              <a:rPr lang="en-US" altLang="ja-JP" sz="1050" b="1" dirty="0">
                <a:latin typeface="Meiryo UI" panose="020B0604030504040204" pitchFamily="50" charset="-128"/>
                <a:ea typeface="Meiryo UI" panose="020B0604030504040204" pitchFamily="50" charset="-128"/>
              </a:rPr>
              <a:t>P24-26</a:t>
            </a:r>
            <a:r>
              <a:rPr lang="ja-JP" altLang="en-US"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83068084-11EE-445F-B482-086E4DE5104C}"/>
              </a:ext>
            </a:extLst>
          </p:cNvPr>
          <p:cNvSpPr>
            <a:spLocks noGrp="1"/>
          </p:cNvSpPr>
          <p:nvPr>
            <p:ph type="sldNum" sz="quarter" idx="12"/>
          </p:nvPr>
        </p:nvSpPr>
        <p:spPr>
          <a:xfrm>
            <a:off x="7056120" y="6561507"/>
            <a:ext cx="2057400" cy="365125"/>
          </a:xfrm>
        </p:spPr>
        <p:txBody>
          <a:bodyPr/>
          <a:lstStyle/>
          <a:p>
            <a:fld id="{D2F200DC-BCE5-4AC4-8E4A-144E7CEB6EB3}" type="slidenum">
              <a:rPr kumimoji="1" lang="ja-JP" altLang="en-US" smtClean="0"/>
              <a:t>2</a:t>
            </a:fld>
            <a:endParaRPr kumimoji="1" lang="ja-JP" altLang="en-US" dirty="0"/>
          </a:p>
        </p:txBody>
      </p:sp>
      <p:sp>
        <p:nvSpPr>
          <p:cNvPr id="12" name="テキスト ボックス 11">
            <a:extLst>
              <a:ext uri="{FF2B5EF4-FFF2-40B4-BE49-F238E27FC236}">
                <a16:creationId xmlns:a16="http://schemas.microsoft.com/office/drawing/2014/main" id="{DE39BBB1-3444-4BB1-9FF3-C01BE02421ED}"/>
              </a:ext>
            </a:extLst>
          </p:cNvPr>
          <p:cNvSpPr txBox="1"/>
          <p:nvPr/>
        </p:nvSpPr>
        <p:spPr>
          <a:xfrm>
            <a:off x="10160" y="780168"/>
            <a:ext cx="4788490" cy="253916"/>
          </a:xfrm>
          <a:prstGeom prst="rect">
            <a:avLst/>
          </a:prstGeom>
          <a:noFill/>
        </p:spPr>
        <p:txBody>
          <a:bodyPr wrap="none" rtlCol="0">
            <a:spAutoFit/>
          </a:bodyPr>
          <a:lstStyle/>
          <a:p>
            <a:r>
              <a:rPr lang="ja-JP" altLang="en-US" sz="1050" b="1" dirty="0">
                <a:latin typeface="Meiryo UI" panose="020B0604030504040204" pitchFamily="50" charset="-128"/>
                <a:ea typeface="Meiryo UI" panose="020B0604030504040204" pitchFamily="50" charset="-128"/>
              </a:rPr>
              <a:t>表６　温室効果ガスの排出量の削減並びに吸収作用の保全及び強化に関する事業</a:t>
            </a:r>
            <a:endParaRPr kumimoji="1" lang="ja-JP" altLang="en-US" sz="1050" b="1"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5B4E47ED-EAAE-D899-4CD7-066E43F2B813}"/>
              </a:ext>
            </a:extLst>
          </p:cNvPr>
          <p:cNvSpPr txBox="1"/>
          <p:nvPr/>
        </p:nvSpPr>
        <p:spPr>
          <a:xfrm>
            <a:off x="7851636" y="740062"/>
            <a:ext cx="1261884" cy="276999"/>
          </a:xfrm>
          <a:prstGeom prst="rect">
            <a:avLst/>
          </a:prstGeom>
          <a:noFill/>
          <a:ln>
            <a:noFill/>
          </a:ln>
        </p:spPr>
        <p:txBody>
          <a:bodyPr wrap="none" rtlCol="0">
            <a:spAutoFit/>
          </a:bodyPr>
          <a:lstStyle/>
          <a:p>
            <a:r>
              <a:rPr kumimoji="1" lang="en-US" altLang="ja-JP" sz="1200" dirty="0"/>
              <a:t>※</a:t>
            </a:r>
            <a:r>
              <a:rPr kumimoji="1" lang="ja-JP" altLang="en-US" sz="1200" dirty="0"/>
              <a:t>新規</a:t>
            </a:r>
            <a:r>
              <a:rPr kumimoji="1" lang="ja-JP" altLang="en-US" sz="1200" b="1" dirty="0">
                <a:solidFill>
                  <a:srgbClr val="FF0000"/>
                </a:solidFill>
              </a:rPr>
              <a:t>：</a:t>
            </a:r>
            <a:r>
              <a:rPr kumimoji="1" lang="ja-JP" altLang="en-US" sz="1200" b="1" u="sng" dirty="0">
                <a:solidFill>
                  <a:srgbClr val="FF0000"/>
                </a:solidFill>
              </a:rPr>
              <a:t>下線部</a:t>
            </a:r>
          </a:p>
        </p:txBody>
      </p:sp>
      <p:sp>
        <p:nvSpPr>
          <p:cNvPr id="13" name="テキスト ボックス 12">
            <a:extLst>
              <a:ext uri="{FF2B5EF4-FFF2-40B4-BE49-F238E27FC236}">
                <a16:creationId xmlns:a16="http://schemas.microsoft.com/office/drawing/2014/main" id="{1FF1D5D4-3109-1D29-1E45-FB2C9E7451EA}"/>
              </a:ext>
            </a:extLst>
          </p:cNvPr>
          <p:cNvSpPr txBox="1"/>
          <p:nvPr/>
        </p:nvSpPr>
        <p:spPr>
          <a:xfrm>
            <a:off x="5771686" y="5511477"/>
            <a:ext cx="3171869" cy="977191"/>
          </a:xfrm>
          <a:prstGeom prst="rect">
            <a:avLst/>
          </a:prstGeom>
          <a:noFill/>
          <a:ln>
            <a:solidFill>
              <a:schemeClr val="bg1">
                <a:lumMod val="65000"/>
              </a:schemeClr>
            </a:solidFill>
            <a:prstDash val="dash"/>
          </a:ln>
        </p:spPr>
        <p:txBody>
          <a:bodyPr wrap="square" rtlCol="0">
            <a:spAutoFit/>
          </a:bodyPr>
          <a:lstStyle/>
          <a:p>
            <a:pPr>
              <a:spcAft>
                <a:spcPts val="600"/>
              </a:spcAft>
            </a:pPr>
            <a:r>
              <a:rPr kumimoji="1" lang="en-US" altLang="ja-JP" sz="1050" dirty="0"/>
              <a:t>※</a:t>
            </a:r>
            <a:r>
              <a:rPr kumimoji="1" lang="ja-JP" altLang="en-US" sz="1050" dirty="0"/>
              <a:t>参考：新規港湾脱炭素化促進事業による削減量</a:t>
            </a:r>
            <a:endParaRPr kumimoji="1" lang="en-US" altLang="ja-JP" sz="1050" dirty="0"/>
          </a:p>
          <a:p>
            <a:r>
              <a:rPr kumimoji="1" lang="ja-JP" altLang="en-US" sz="1050" dirty="0"/>
              <a:t>　大阪港　：約</a:t>
            </a:r>
            <a:r>
              <a:rPr kumimoji="1" lang="en-US" altLang="ja-JP" sz="1050" dirty="0"/>
              <a:t>3,900 [t/</a:t>
            </a:r>
            <a:r>
              <a:rPr kumimoji="1" lang="ja-JP" altLang="en-US" sz="1050" dirty="0"/>
              <a:t>年</a:t>
            </a:r>
            <a:r>
              <a:rPr kumimoji="1" lang="en-US" altLang="ja-JP" sz="1050" dirty="0"/>
              <a:t>] </a:t>
            </a:r>
          </a:p>
          <a:p>
            <a:r>
              <a:rPr kumimoji="1" lang="ja-JP" altLang="en-US" sz="1050" dirty="0"/>
              <a:t>　堺泉北港：約</a:t>
            </a:r>
            <a:r>
              <a:rPr kumimoji="1" lang="en-US" altLang="ja-JP" sz="1050" dirty="0"/>
              <a:t>3,600 [t/</a:t>
            </a:r>
            <a:r>
              <a:rPr kumimoji="1" lang="ja-JP" altLang="en-US" sz="1050" dirty="0"/>
              <a:t>年</a:t>
            </a:r>
            <a:r>
              <a:rPr kumimoji="1" lang="en-US" altLang="ja-JP" sz="1050" dirty="0"/>
              <a:t>]</a:t>
            </a:r>
          </a:p>
          <a:p>
            <a:r>
              <a:rPr kumimoji="1" lang="ja-JP" altLang="en-US" sz="1050" dirty="0"/>
              <a:t>　</a:t>
            </a:r>
            <a:r>
              <a:rPr kumimoji="1" lang="ja-JP" altLang="en-US" sz="1050" u="sng" dirty="0"/>
              <a:t>阪南港　：約</a:t>
            </a:r>
            <a:r>
              <a:rPr kumimoji="1" lang="en-US" altLang="ja-JP" sz="1050" u="sng" dirty="0"/>
              <a:t>1,100 [t/</a:t>
            </a:r>
            <a:r>
              <a:rPr kumimoji="1" lang="ja-JP" altLang="en-US" sz="1050" u="sng" dirty="0"/>
              <a:t>年</a:t>
            </a:r>
            <a:r>
              <a:rPr kumimoji="1" lang="en-US" altLang="ja-JP" sz="1050" u="sng" dirty="0"/>
              <a:t>]</a:t>
            </a:r>
          </a:p>
          <a:p>
            <a:r>
              <a:rPr kumimoji="1" lang="ja-JP" altLang="en-US" sz="1050" dirty="0"/>
              <a:t>　　　小計：約</a:t>
            </a:r>
            <a:r>
              <a:rPr kumimoji="1" lang="en-US" altLang="ja-JP" sz="1050" dirty="0"/>
              <a:t>8,600 [t/</a:t>
            </a:r>
            <a:r>
              <a:rPr kumimoji="1" lang="ja-JP" altLang="en-US" sz="1050" dirty="0"/>
              <a:t>年</a:t>
            </a:r>
            <a:r>
              <a:rPr kumimoji="1" lang="en-US" altLang="ja-JP" sz="1050" dirty="0"/>
              <a:t>]</a:t>
            </a:r>
          </a:p>
        </p:txBody>
      </p:sp>
    </p:spTree>
    <p:extLst>
      <p:ext uri="{BB962C8B-B14F-4D97-AF65-F5344CB8AC3E}">
        <p14:creationId xmlns:p14="http://schemas.microsoft.com/office/powerpoint/2010/main" val="2029766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789063-2704-D875-939D-C53E66CF929B}"/>
            </a:ext>
          </a:extLst>
        </p:cNvPr>
        <p:cNvGrpSpPr/>
        <p:nvPr/>
      </p:nvGrpSpPr>
      <p:grpSpPr>
        <a:xfrm>
          <a:off x="0" y="0"/>
          <a:ext cx="0" cy="0"/>
          <a:chOff x="0" y="0"/>
          <a:chExt cx="0" cy="0"/>
        </a:xfrm>
      </p:grpSpPr>
      <p:pic>
        <p:nvPicPr>
          <p:cNvPr id="35" name="図 34">
            <a:extLst>
              <a:ext uri="{FF2B5EF4-FFF2-40B4-BE49-F238E27FC236}">
                <a16:creationId xmlns:a16="http://schemas.microsoft.com/office/drawing/2014/main" id="{F5E94027-7F25-ADC8-73A1-FF6D732A0CC0}"/>
              </a:ext>
            </a:extLst>
          </p:cNvPr>
          <p:cNvPicPr>
            <a:picLocks noChangeAspect="1"/>
          </p:cNvPicPr>
          <p:nvPr/>
        </p:nvPicPr>
        <p:blipFill>
          <a:blip r:embed="rId3"/>
          <a:srcRect l="10222" b="25933"/>
          <a:stretch/>
        </p:blipFill>
        <p:spPr>
          <a:xfrm>
            <a:off x="363011" y="1138433"/>
            <a:ext cx="5466338" cy="5495489"/>
          </a:xfrm>
          <a:prstGeom prst="rect">
            <a:avLst/>
          </a:prstGeom>
        </p:spPr>
      </p:pic>
      <p:sp>
        <p:nvSpPr>
          <p:cNvPr id="4" name="テキスト ボックス 3">
            <a:extLst>
              <a:ext uri="{FF2B5EF4-FFF2-40B4-BE49-F238E27FC236}">
                <a16:creationId xmlns:a16="http://schemas.microsoft.com/office/drawing/2014/main" id="{E42264C4-5D23-BA8B-2267-0C6D0E448C17}"/>
              </a:ext>
            </a:extLst>
          </p:cNvPr>
          <p:cNvSpPr txBox="1"/>
          <p:nvPr/>
        </p:nvSpPr>
        <p:spPr>
          <a:xfrm>
            <a:off x="236220" y="-11429"/>
            <a:ext cx="7212795"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大阪港・堺泉北港・阪南港　港湾脱炭素化推進計画の主な変更点について</a:t>
            </a:r>
          </a:p>
        </p:txBody>
      </p:sp>
      <p:sp>
        <p:nvSpPr>
          <p:cNvPr id="5" name="テキスト ボックス 4">
            <a:extLst>
              <a:ext uri="{FF2B5EF4-FFF2-40B4-BE49-F238E27FC236}">
                <a16:creationId xmlns:a16="http://schemas.microsoft.com/office/drawing/2014/main" id="{AF555BB1-C685-3755-4093-4AE8A694F726}"/>
              </a:ext>
            </a:extLst>
          </p:cNvPr>
          <p:cNvSpPr txBox="1"/>
          <p:nvPr/>
        </p:nvSpPr>
        <p:spPr>
          <a:xfrm>
            <a:off x="-97540" y="353360"/>
            <a:ext cx="6637019"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■「３</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港湾脱炭素化促進事業及びその実施主体」の変更</a:t>
            </a:r>
          </a:p>
        </p:txBody>
      </p:sp>
      <p:cxnSp>
        <p:nvCxnSpPr>
          <p:cNvPr id="8" name="直線コネクタ 7">
            <a:extLst>
              <a:ext uri="{FF2B5EF4-FFF2-40B4-BE49-F238E27FC236}">
                <a16:creationId xmlns:a16="http://schemas.microsoft.com/office/drawing/2014/main" id="{B88F08E8-519F-AB60-9147-866CC62943E8}"/>
              </a:ext>
            </a:extLst>
          </p:cNvPr>
          <p:cNvCxnSpPr/>
          <p:nvPr/>
        </p:nvCxnSpPr>
        <p:spPr>
          <a:xfrm>
            <a:off x="0" y="346472"/>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4EC63C69-62B5-C5FC-4CAF-8B50252A3D1C}"/>
              </a:ext>
            </a:extLst>
          </p:cNvPr>
          <p:cNvCxnSpPr/>
          <p:nvPr/>
        </p:nvCxnSpPr>
        <p:spPr>
          <a:xfrm>
            <a:off x="0" y="369332"/>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4F68DC8E-8191-1539-F32C-92CD7FAED1EA}"/>
              </a:ext>
            </a:extLst>
          </p:cNvPr>
          <p:cNvSpPr txBox="1"/>
          <p:nvPr/>
        </p:nvSpPr>
        <p:spPr>
          <a:xfrm>
            <a:off x="0" y="583113"/>
            <a:ext cx="6050054" cy="253916"/>
          </a:xfrm>
          <a:prstGeom prst="rect">
            <a:avLst/>
          </a:prstGeom>
          <a:noFill/>
        </p:spPr>
        <p:txBody>
          <a:bodyPr wrap="none" rtlCol="0">
            <a:spAutoFit/>
          </a:bodyPr>
          <a:lstStyle/>
          <a:p>
            <a:r>
              <a:rPr lang="en-US" altLang="ja-JP" sz="1050" b="1" dirty="0">
                <a:latin typeface="Meiryo UI" panose="020B0604030504040204" pitchFamily="50" charset="-128"/>
                <a:ea typeface="Meiryo UI" panose="020B0604030504040204" pitchFamily="50" charset="-128"/>
              </a:rPr>
              <a:t>3-1.</a:t>
            </a:r>
            <a:r>
              <a:rPr lang="ja-JP" altLang="en-US" sz="1050" b="1" dirty="0">
                <a:latin typeface="Meiryo UI" panose="020B0604030504040204" pitchFamily="50" charset="-128"/>
                <a:ea typeface="Meiryo UI" panose="020B0604030504040204" pitchFamily="50" charset="-128"/>
              </a:rPr>
              <a:t>温室効果ガスの排出量の削減並びに吸収作用の保全及び強化に関する事業（推進計画</a:t>
            </a:r>
            <a:r>
              <a:rPr lang="en-US" altLang="ja-JP" sz="1050" b="1" dirty="0">
                <a:latin typeface="Meiryo UI" panose="020B0604030504040204" pitchFamily="50" charset="-128"/>
                <a:ea typeface="Meiryo UI" panose="020B0604030504040204" pitchFamily="50" charset="-128"/>
              </a:rPr>
              <a:t>P24-27</a:t>
            </a:r>
            <a:r>
              <a:rPr lang="ja-JP" altLang="en-US"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4E8A752B-B2AD-A5C3-4BE4-A58DECB37086}"/>
              </a:ext>
            </a:extLst>
          </p:cNvPr>
          <p:cNvSpPr>
            <a:spLocks noGrp="1"/>
          </p:cNvSpPr>
          <p:nvPr>
            <p:ph type="sldNum" sz="quarter" idx="12"/>
          </p:nvPr>
        </p:nvSpPr>
        <p:spPr>
          <a:xfrm>
            <a:off x="7056120" y="6561507"/>
            <a:ext cx="2057400" cy="365125"/>
          </a:xfrm>
        </p:spPr>
        <p:txBody>
          <a:bodyPr/>
          <a:lstStyle/>
          <a:p>
            <a:fld id="{D2F200DC-BCE5-4AC4-8E4A-144E7CEB6EB3}" type="slidenum">
              <a:rPr kumimoji="1" lang="ja-JP" altLang="en-US" smtClean="0"/>
              <a:t>3</a:t>
            </a:fld>
            <a:endParaRPr kumimoji="1" lang="ja-JP" altLang="en-US" dirty="0"/>
          </a:p>
        </p:txBody>
      </p:sp>
      <p:sp>
        <p:nvSpPr>
          <p:cNvPr id="12" name="テキスト ボックス 11">
            <a:extLst>
              <a:ext uri="{FF2B5EF4-FFF2-40B4-BE49-F238E27FC236}">
                <a16:creationId xmlns:a16="http://schemas.microsoft.com/office/drawing/2014/main" id="{C2791923-5F31-5274-EE4C-AA89BEDD27C8}"/>
              </a:ext>
            </a:extLst>
          </p:cNvPr>
          <p:cNvSpPr txBox="1"/>
          <p:nvPr/>
        </p:nvSpPr>
        <p:spPr>
          <a:xfrm>
            <a:off x="10160" y="780168"/>
            <a:ext cx="4788490" cy="253916"/>
          </a:xfrm>
          <a:prstGeom prst="rect">
            <a:avLst/>
          </a:prstGeom>
          <a:noFill/>
        </p:spPr>
        <p:txBody>
          <a:bodyPr wrap="none" rtlCol="0">
            <a:spAutoFit/>
          </a:bodyPr>
          <a:lstStyle/>
          <a:p>
            <a:r>
              <a:rPr lang="ja-JP" altLang="en-US" sz="1050" b="1" dirty="0">
                <a:latin typeface="Meiryo UI" panose="020B0604030504040204" pitchFamily="50" charset="-128"/>
                <a:ea typeface="Meiryo UI" panose="020B0604030504040204" pitchFamily="50" charset="-128"/>
              </a:rPr>
              <a:t>表６　温室効果ガスの排出量の削減並びに吸収作用の保全及び強化に関する事業</a:t>
            </a:r>
            <a:endParaRPr kumimoji="1" lang="ja-JP" altLang="en-US" sz="1050" b="1" dirty="0">
              <a:latin typeface="Meiryo UI" panose="020B0604030504040204" pitchFamily="50" charset="-128"/>
              <a:ea typeface="Meiryo UI" panose="020B0604030504040204" pitchFamily="50" charset="-128"/>
            </a:endParaRPr>
          </a:p>
        </p:txBody>
      </p:sp>
      <p:sp>
        <p:nvSpPr>
          <p:cNvPr id="29" name="楕円 28">
            <a:extLst>
              <a:ext uri="{FF2B5EF4-FFF2-40B4-BE49-F238E27FC236}">
                <a16:creationId xmlns:a16="http://schemas.microsoft.com/office/drawing/2014/main" id="{F785347D-2595-6D24-72AF-E3F7489FE4DD}"/>
              </a:ext>
            </a:extLst>
          </p:cNvPr>
          <p:cNvSpPr/>
          <p:nvPr/>
        </p:nvSpPr>
        <p:spPr>
          <a:xfrm>
            <a:off x="4281488" y="2114553"/>
            <a:ext cx="108000" cy="108000"/>
          </a:xfrm>
          <a:prstGeom prst="ellipse">
            <a:avLst/>
          </a:prstGeom>
          <a:solidFill>
            <a:srgbClr val="FF0000"/>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吹き出し: 線 26">
            <a:extLst>
              <a:ext uri="{FF2B5EF4-FFF2-40B4-BE49-F238E27FC236}">
                <a16:creationId xmlns:a16="http://schemas.microsoft.com/office/drawing/2014/main" id="{6C8EB52B-4F9D-37BC-A46C-408E424632E3}"/>
              </a:ext>
            </a:extLst>
          </p:cNvPr>
          <p:cNvSpPr/>
          <p:nvPr/>
        </p:nvSpPr>
        <p:spPr>
          <a:xfrm>
            <a:off x="5088927" y="2068205"/>
            <a:ext cx="3288198" cy="417600"/>
          </a:xfrm>
          <a:prstGeom prst="borderCallout1">
            <a:avLst>
              <a:gd name="adj1" fmla="val 48511"/>
              <a:gd name="adj2" fmla="val -1979"/>
              <a:gd name="adj3" fmla="val 43830"/>
              <a:gd name="adj4" fmla="val -6404"/>
            </a:avLst>
          </a:prstGeom>
          <a:solidFill>
            <a:schemeClr val="accent6">
              <a:lumMod val="20000"/>
              <a:lumOff val="80000"/>
              <a:alpha val="47000"/>
            </a:schemeClr>
          </a:solid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ハイブリッド型荷役機械（</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RTG</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）の導入　　　　　　　　</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辰巳商会</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p>
        </p:txBody>
      </p:sp>
      <p:sp>
        <p:nvSpPr>
          <p:cNvPr id="32" name="吹き出し: 線 31">
            <a:extLst>
              <a:ext uri="{FF2B5EF4-FFF2-40B4-BE49-F238E27FC236}">
                <a16:creationId xmlns:a16="http://schemas.microsoft.com/office/drawing/2014/main" id="{BFF72017-EFEA-4DE2-B6ED-35194C7B2125}"/>
              </a:ext>
            </a:extLst>
          </p:cNvPr>
          <p:cNvSpPr/>
          <p:nvPr/>
        </p:nvSpPr>
        <p:spPr>
          <a:xfrm>
            <a:off x="5104123" y="3347324"/>
            <a:ext cx="3228657" cy="574617"/>
          </a:xfrm>
          <a:prstGeom prst="borderCallout1">
            <a:avLst>
              <a:gd name="adj1" fmla="val 56353"/>
              <a:gd name="adj2" fmla="val -2973"/>
              <a:gd name="adj3" fmla="val 35952"/>
              <a:gd name="adj4" fmla="val -17486"/>
            </a:avLst>
          </a:prstGeom>
          <a:solidFill>
            <a:schemeClr val="accent6">
              <a:lumMod val="20000"/>
              <a:lumOff val="80000"/>
              <a:alpha val="47000"/>
            </a:schemeClr>
          </a:solid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　</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LNG</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冷熱利用型空気分離ガス製造設備改造</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ハイドロエッジ</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p>
          <a:p>
            <a:pPr algn="just"/>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　コーポレート</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PPA</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導入　　　　　　　　　　　　　　　　　　　　</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同社</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p>
          <a:p>
            <a:pPr algn="just"/>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　構内照明</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LED</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化　　　　　　　　　　　　　　　　　　　　　　　</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同社</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endPar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endParaRPr>
          </a:p>
        </p:txBody>
      </p:sp>
      <p:sp>
        <p:nvSpPr>
          <p:cNvPr id="34" name="吹き出し: 線 33">
            <a:extLst>
              <a:ext uri="{FF2B5EF4-FFF2-40B4-BE49-F238E27FC236}">
                <a16:creationId xmlns:a16="http://schemas.microsoft.com/office/drawing/2014/main" id="{1D08A890-4FB8-245E-EE0E-91775FD986DD}"/>
              </a:ext>
            </a:extLst>
          </p:cNvPr>
          <p:cNvSpPr/>
          <p:nvPr/>
        </p:nvSpPr>
        <p:spPr>
          <a:xfrm>
            <a:off x="5104122" y="5210723"/>
            <a:ext cx="3228657" cy="635456"/>
          </a:xfrm>
          <a:prstGeom prst="borderCallout1">
            <a:avLst>
              <a:gd name="adj1" fmla="val 53884"/>
              <a:gd name="adj2" fmla="val -3601"/>
              <a:gd name="adj3" fmla="val 24792"/>
              <a:gd name="adj4" fmla="val -47257"/>
            </a:avLst>
          </a:prstGeom>
          <a:solidFill>
            <a:schemeClr val="accent6">
              <a:lumMod val="20000"/>
              <a:lumOff val="80000"/>
              <a:alpha val="47000"/>
            </a:schemeClr>
          </a:solid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　構内照明</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LED</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化　　　　　　　　 </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大阪チタニウムテクノロジーズ</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endPar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endParaRPr>
          </a:p>
          <a:p>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　太陽光発電設備の設置　　　　　　　　　　　　　　　　　　 </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同社</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endPar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endParaRPr>
          </a:p>
          <a:p>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　グリーン電力の導入　　　　　　　　　　　　　　　　　　　　　 </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同社</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endPar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endParaRPr>
          </a:p>
        </p:txBody>
      </p:sp>
      <p:sp>
        <p:nvSpPr>
          <p:cNvPr id="36" name="吹き出し: 線 35">
            <a:extLst>
              <a:ext uri="{FF2B5EF4-FFF2-40B4-BE49-F238E27FC236}">
                <a16:creationId xmlns:a16="http://schemas.microsoft.com/office/drawing/2014/main" id="{E7ECAB7D-DCCA-6208-2AAE-FCA8B59AE9AC}"/>
              </a:ext>
            </a:extLst>
          </p:cNvPr>
          <p:cNvSpPr/>
          <p:nvPr/>
        </p:nvSpPr>
        <p:spPr>
          <a:xfrm>
            <a:off x="5096200" y="1491434"/>
            <a:ext cx="3288198" cy="417600"/>
          </a:xfrm>
          <a:prstGeom prst="borderCallout1">
            <a:avLst>
              <a:gd name="adj1" fmla="val 55486"/>
              <a:gd name="adj2" fmla="val -5195"/>
              <a:gd name="adj3" fmla="val 143355"/>
              <a:gd name="adj4" fmla="val -19977"/>
            </a:avLst>
          </a:prstGeom>
          <a:solidFill>
            <a:schemeClr val="accent6">
              <a:lumMod val="20000"/>
              <a:lumOff val="80000"/>
              <a:alpha val="47000"/>
            </a:schemeClr>
          </a:solid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just" defTabSz="1280160">
              <a:defRPr/>
            </a:pP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ヤード内の照明</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LED</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化　　　　　　　　　　　</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商船三井さんふらわあ</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p>
        </p:txBody>
      </p:sp>
      <p:sp>
        <p:nvSpPr>
          <p:cNvPr id="26" name="吹き出し: 線 25">
            <a:extLst>
              <a:ext uri="{FF2B5EF4-FFF2-40B4-BE49-F238E27FC236}">
                <a16:creationId xmlns:a16="http://schemas.microsoft.com/office/drawing/2014/main" id="{6CAA593E-507E-8A06-66BD-B1C371FB8038}"/>
              </a:ext>
            </a:extLst>
          </p:cNvPr>
          <p:cNvSpPr/>
          <p:nvPr/>
        </p:nvSpPr>
        <p:spPr>
          <a:xfrm>
            <a:off x="5101422" y="941378"/>
            <a:ext cx="3288198" cy="417276"/>
          </a:xfrm>
          <a:prstGeom prst="borderCallout1">
            <a:avLst>
              <a:gd name="adj1" fmla="val 50374"/>
              <a:gd name="adj2" fmla="val -3690"/>
              <a:gd name="adj3" fmla="val 108230"/>
              <a:gd name="adj4" fmla="val -14273"/>
            </a:avLst>
          </a:prstGeom>
          <a:solidFill>
            <a:schemeClr val="accent6">
              <a:lumMod val="20000"/>
              <a:lumOff val="80000"/>
              <a:alpha val="47000"/>
            </a:schemeClr>
          </a:solidFill>
          <a:ln w="28575">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just"/>
            <a:r>
              <a:rPr kumimoji="1" lang="ja-JP"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創エネ（再生可能エネルギー：太陽光発電） 　</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r>
              <a:rPr kumimoji="1" lang="zh-TW" altLang="en-US" sz="900" b="1" dirty="0">
                <a:solidFill>
                  <a:schemeClr val="tx1"/>
                </a:solidFill>
                <a:effectLst>
                  <a:glow rad="127000">
                    <a:schemeClr val="bg1"/>
                  </a:glow>
                </a:effectLst>
                <a:latin typeface="Meiryo UI" panose="020B0604030504040204" pitchFamily="50" charset="-128"/>
                <a:ea typeface="Meiryo UI" panose="020B0604030504040204" pitchFamily="50" charset="-128"/>
              </a:rPr>
              <a:t>住友電気工業</a:t>
            </a:r>
            <a:r>
              <a:rPr kumimoji="1" lang="en-US" altLang="ja-JP" sz="900" b="1" dirty="0">
                <a:solidFill>
                  <a:schemeClr val="tx1"/>
                </a:solidFill>
                <a:effectLst>
                  <a:glow rad="127000">
                    <a:schemeClr val="bg1"/>
                  </a:glow>
                </a:effectLst>
                <a:latin typeface="Meiryo UI" panose="020B0604030504040204" pitchFamily="50" charset="-128"/>
                <a:ea typeface="Meiryo UI" panose="020B0604030504040204" pitchFamily="50" charset="-128"/>
              </a:rPr>
              <a:t>】</a:t>
            </a:r>
          </a:p>
        </p:txBody>
      </p:sp>
      <p:sp>
        <p:nvSpPr>
          <p:cNvPr id="6" name="テキスト ボックス 5">
            <a:extLst>
              <a:ext uri="{FF2B5EF4-FFF2-40B4-BE49-F238E27FC236}">
                <a16:creationId xmlns:a16="http://schemas.microsoft.com/office/drawing/2014/main" id="{6325E072-5A0D-B20A-53E5-D0395A6CA207}"/>
              </a:ext>
            </a:extLst>
          </p:cNvPr>
          <p:cNvSpPr txBox="1"/>
          <p:nvPr/>
        </p:nvSpPr>
        <p:spPr>
          <a:xfrm>
            <a:off x="1104477" y="3242237"/>
            <a:ext cx="769441" cy="307777"/>
          </a:xfrm>
          <a:prstGeom prst="rect">
            <a:avLst/>
          </a:prstGeom>
          <a:noFill/>
        </p:spPr>
        <p:txBody>
          <a:bodyPr wrap="none" lIns="0" tIns="0" rIns="0" bIns="0" rtlCol="0">
            <a:spAutoFit/>
          </a:bodyPr>
          <a:lstStyle/>
          <a:p>
            <a:r>
              <a:rPr kumimoji="1" lang="ja-JP" altLang="en-US" sz="2000" b="1" dirty="0">
                <a:effectLst>
                  <a:glow rad="127000">
                    <a:schemeClr val="bg1"/>
                  </a:glow>
                </a:effectLst>
              </a:rPr>
              <a:t>大阪湾</a:t>
            </a:r>
          </a:p>
        </p:txBody>
      </p:sp>
      <p:sp>
        <p:nvSpPr>
          <p:cNvPr id="14" name="テキスト ボックス 13">
            <a:extLst>
              <a:ext uri="{FF2B5EF4-FFF2-40B4-BE49-F238E27FC236}">
                <a16:creationId xmlns:a16="http://schemas.microsoft.com/office/drawing/2014/main" id="{38E2130F-B81B-6810-A15C-21A8C59D7439}"/>
              </a:ext>
            </a:extLst>
          </p:cNvPr>
          <p:cNvSpPr txBox="1"/>
          <p:nvPr/>
        </p:nvSpPr>
        <p:spPr>
          <a:xfrm>
            <a:off x="3574043" y="2232421"/>
            <a:ext cx="538609" cy="215444"/>
          </a:xfrm>
          <a:prstGeom prst="rect">
            <a:avLst/>
          </a:prstGeom>
          <a:noFill/>
        </p:spPr>
        <p:txBody>
          <a:bodyPr wrap="none" lIns="0" tIns="0" rIns="0" bIns="0" rtlCol="0">
            <a:spAutoFit/>
          </a:bodyPr>
          <a:lstStyle/>
          <a:p>
            <a:r>
              <a:rPr kumimoji="1" lang="ja-JP" altLang="en-US" sz="1400" b="1" dirty="0">
                <a:effectLst>
                  <a:glow rad="127000">
                    <a:schemeClr val="bg1"/>
                  </a:glow>
                </a:effectLst>
              </a:rPr>
              <a:t>大阪港</a:t>
            </a:r>
          </a:p>
        </p:txBody>
      </p:sp>
      <p:sp>
        <p:nvSpPr>
          <p:cNvPr id="15" name="テキスト ボックス 14">
            <a:extLst>
              <a:ext uri="{FF2B5EF4-FFF2-40B4-BE49-F238E27FC236}">
                <a16:creationId xmlns:a16="http://schemas.microsoft.com/office/drawing/2014/main" id="{E215A939-F7DA-002F-B650-2F6C9B64BB8E}"/>
              </a:ext>
            </a:extLst>
          </p:cNvPr>
          <p:cNvSpPr txBox="1"/>
          <p:nvPr/>
        </p:nvSpPr>
        <p:spPr>
          <a:xfrm>
            <a:off x="3230672" y="3434058"/>
            <a:ext cx="718145" cy="215444"/>
          </a:xfrm>
          <a:prstGeom prst="rect">
            <a:avLst/>
          </a:prstGeom>
          <a:noFill/>
        </p:spPr>
        <p:txBody>
          <a:bodyPr wrap="none" lIns="0" tIns="0" rIns="0" bIns="0" rtlCol="0">
            <a:spAutoFit/>
          </a:bodyPr>
          <a:lstStyle/>
          <a:p>
            <a:r>
              <a:rPr kumimoji="1" lang="ja-JP" altLang="en-US" sz="1400" b="1" dirty="0">
                <a:effectLst>
                  <a:glow rad="127000">
                    <a:schemeClr val="bg1"/>
                  </a:glow>
                </a:effectLst>
              </a:rPr>
              <a:t>堺泉北港</a:t>
            </a:r>
          </a:p>
        </p:txBody>
      </p:sp>
      <p:sp>
        <p:nvSpPr>
          <p:cNvPr id="18" name="テキスト ボックス 17">
            <a:extLst>
              <a:ext uri="{FF2B5EF4-FFF2-40B4-BE49-F238E27FC236}">
                <a16:creationId xmlns:a16="http://schemas.microsoft.com/office/drawing/2014/main" id="{7FC420C4-E45C-9F0D-1E36-C7D985DCC3B1}"/>
              </a:ext>
            </a:extLst>
          </p:cNvPr>
          <p:cNvSpPr txBox="1"/>
          <p:nvPr/>
        </p:nvSpPr>
        <p:spPr>
          <a:xfrm>
            <a:off x="2873769" y="4878325"/>
            <a:ext cx="538609" cy="215444"/>
          </a:xfrm>
          <a:prstGeom prst="rect">
            <a:avLst/>
          </a:prstGeom>
          <a:noFill/>
        </p:spPr>
        <p:txBody>
          <a:bodyPr wrap="none" lIns="0" tIns="0" rIns="0" bIns="0" rtlCol="0">
            <a:spAutoFit/>
          </a:bodyPr>
          <a:lstStyle/>
          <a:p>
            <a:r>
              <a:rPr kumimoji="1" lang="ja-JP" altLang="en-US" sz="1400" b="1" dirty="0">
                <a:effectLst>
                  <a:glow rad="127000">
                    <a:schemeClr val="bg1"/>
                  </a:glow>
                </a:effectLst>
              </a:rPr>
              <a:t>阪南港</a:t>
            </a:r>
          </a:p>
        </p:txBody>
      </p:sp>
      <p:sp>
        <p:nvSpPr>
          <p:cNvPr id="37" name="テキスト ボックス 36">
            <a:extLst>
              <a:ext uri="{FF2B5EF4-FFF2-40B4-BE49-F238E27FC236}">
                <a16:creationId xmlns:a16="http://schemas.microsoft.com/office/drawing/2014/main" id="{C995F661-C324-0184-8135-5D2969A8FB7D}"/>
              </a:ext>
            </a:extLst>
          </p:cNvPr>
          <p:cNvSpPr txBox="1"/>
          <p:nvPr/>
        </p:nvSpPr>
        <p:spPr>
          <a:xfrm>
            <a:off x="1459881" y="5957159"/>
            <a:ext cx="538609" cy="323165"/>
          </a:xfrm>
          <a:prstGeom prst="rect">
            <a:avLst/>
          </a:prstGeom>
          <a:noFill/>
        </p:spPr>
        <p:txBody>
          <a:bodyPr wrap="none" lIns="0" tIns="0" rIns="0" bIns="0" rtlCol="0">
            <a:spAutoFit/>
          </a:bodyPr>
          <a:lstStyle/>
          <a:p>
            <a:pPr algn="ctr"/>
            <a:r>
              <a:rPr kumimoji="1" lang="ja-JP" altLang="en-US" sz="1050" b="1" dirty="0">
                <a:effectLst>
                  <a:glow rad="127000">
                    <a:schemeClr val="bg1"/>
                  </a:glow>
                </a:effectLst>
              </a:rPr>
              <a:t>関西国際</a:t>
            </a:r>
            <a:endParaRPr kumimoji="1" lang="en-US" altLang="ja-JP" sz="1050" b="1" dirty="0">
              <a:effectLst>
                <a:glow rad="127000">
                  <a:schemeClr val="bg1"/>
                </a:glow>
              </a:effectLst>
            </a:endParaRPr>
          </a:p>
          <a:p>
            <a:pPr algn="ctr"/>
            <a:r>
              <a:rPr kumimoji="1" lang="ja-JP" altLang="en-US" sz="1050" b="1" dirty="0">
                <a:effectLst>
                  <a:glow rad="127000">
                    <a:schemeClr val="bg1"/>
                  </a:glow>
                </a:effectLst>
              </a:rPr>
              <a:t>空港</a:t>
            </a:r>
          </a:p>
        </p:txBody>
      </p:sp>
      <p:pic>
        <p:nvPicPr>
          <p:cNvPr id="38" name="図 37" descr="アイコン が含まれている画像  AI によって生成されたコンテンツは間違っている可能性があります。">
            <a:extLst>
              <a:ext uri="{FF2B5EF4-FFF2-40B4-BE49-F238E27FC236}">
                <a16:creationId xmlns:a16="http://schemas.microsoft.com/office/drawing/2014/main" id="{F604B753-9555-E961-332B-F90AF482BE11}"/>
              </a:ext>
            </a:extLst>
          </p:cNvPr>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l="38250" t="22930" r="38750" b="3037"/>
          <a:stretch/>
        </p:blipFill>
        <p:spPr>
          <a:xfrm>
            <a:off x="376403" y="1138433"/>
            <a:ext cx="270629" cy="490002"/>
          </a:xfrm>
          <a:prstGeom prst="rect">
            <a:avLst/>
          </a:prstGeom>
          <a:solidFill>
            <a:schemeClr val="bg1"/>
          </a:solidFill>
        </p:spPr>
      </p:pic>
      <p:sp>
        <p:nvSpPr>
          <p:cNvPr id="7" name="楕円 6">
            <a:extLst>
              <a:ext uri="{FF2B5EF4-FFF2-40B4-BE49-F238E27FC236}">
                <a16:creationId xmlns:a16="http://schemas.microsoft.com/office/drawing/2014/main" id="{44353798-7B9F-6998-C6A5-F30B9BB26DAD}"/>
              </a:ext>
            </a:extLst>
          </p:cNvPr>
          <p:cNvSpPr/>
          <p:nvPr/>
        </p:nvSpPr>
        <p:spPr>
          <a:xfrm>
            <a:off x="4510624" y="1383434"/>
            <a:ext cx="108000" cy="108000"/>
          </a:xfrm>
          <a:prstGeom prst="ellipse">
            <a:avLst/>
          </a:prstGeom>
          <a:solidFill>
            <a:srgbClr val="FF0000"/>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2EFAA64C-85B7-83D5-F09E-FEB153C935FD}"/>
              </a:ext>
            </a:extLst>
          </p:cNvPr>
          <p:cNvSpPr/>
          <p:nvPr/>
        </p:nvSpPr>
        <p:spPr>
          <a:xfrm>
            <a:off x="4754514" y="2169005"/>
            <a:ext cx="108000" cy="108000"/>
          </a:xfrm>
          <a:prstGeom prst="ellipse">
            <a:avLst/>
          </a:prstGeom>
          <a:solidFill>
            <a:srgbClr val="FF0000"/>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楕円 12">
            <a:extLst>
              <a:ext uri="{FF2B5EF4-FFF2-40B4-BE49-F238E27FC236}">
                <a16:creationId xmlns:a16="http://schemas.microsoft.com/office/drawing/2014/main" id="{257A35B2-1455-5923-9BB8-CCF8D55DEE20}"/>
              </a:ext>
            </a:extLst>
          </p:cNvPr>
          <p:cNvSpPr/>
          <p:nvPr/>
        </p:nvSpPr>
        <p:spPr>
          <a:xfrm>
            <a:off x="4368815" y="3468448"/>
            <a:ext cx="108000" cy="108000"/>
          </a:xfrm>
          <a:prstGeom prst="ellipse">
            <a:avLst/>
          </a:prstGeom>
          <a:solidFill>
            <a:srgbClr val="FF0000"/>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楕円 22">
            <a:extLst>
              <a:ext uri="{FF2B5EF4-FFF2-40B4-BE49-F238E27FC236}">
                <a16:creationId xmlns:a16="http://schemas.microsoft.com/office/drawing/2014/main" id="{216A22E5-B573-DC81-2870-D35AE63E16DF}"/>
              </a:ext>
            </a:extLst>
          </p:cNvPr>
          <p:cNvSpPr/>
          <p:nvPr/>
        </p:nvSpPr>
        <p:spPr>
          <a:xfrm>
            <a:off x="3419998" y="5266768"/>
            <a:ext cx="108000" cy="108000"/>
          </a:xfrm>
          <a:prstGeom prst="ellipse">
            <a:avLst/>
          </a:prstGeom>
          <a:solidFill>
            <a:srgbClr val="FF0000"/>
          </a:solidFill>
          <a:ln w="254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07184EE7-687D-26C0-8A5D-29131EE9F80E}"/>
              </a:ext>
            </a:extLst>
          </p:cNvPr>
          <p:cNvSpPr txBox="1"/>
          <p:nvPr/>
        </p:nvSpPr>
        <p:spPr>
          <a:xfrm>
            <a:off x="5938103" y="6561507"/>
            <a:ext cx="3021823" cy="253916"/>
          </a:xfrm>
          <a:prstGeom prst="rect">
            <a:avLst/>
          </a:prstGeom>
          <a:noFill/>
          <a:ln>
            <a:noFill/>
            <a:prstDash val="dash"/>
          </a:ln>
        </p:spPr>
        <p:txBody>
          <a:bodyPr wrap="square" rtlCol="0">
            <a:spAutoFit/>
          </a:bodyPr>
          <a:lstStyle/>
          <a:p>
            <a:pPr>
              <a:spcAft>
                <a:spcPts val="600"/>
              </a:spcAft>
            </a:pPr>
            <a:r>
              <a:rPr kumimoji="1" lang="en-US" altLang="ja-JP" sz="1050" dirty="0"/>
              <a:t>※</a:t>
            </a:r>
            <a:r>
              <a:rPr kumimoji="1" lang="ja-JP" altLang="en-US" sz="1050" dirty="0"/>
              <a:t>本図は、表６に基づき大阪港湾局が作成</a:t>
            </a:r>
            <a:endParaRPr kumimoji="1" lang="en-US" altLang="ja-JP" sz="1050" dirty="0"/>
          </a:p>
        </p:txBody>
      </p:sp>
    </p:spTree>
    <p:extLst>
      <p:ext uri="{BB962C8B-B14F-4D97-AF65-F5344CB8AC3E}">
        <p14:creationId xmlns:p14="http://schemas.microsoft.com/office/powerpoint/2010/main" val="761677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AE54E20-3C0F-4309-AEA2-098301B156C1}"/>
              </a:ext>
            </a:extLst>
          </p:cNvPr>
          <p:cNvSpPr txBox="1"/>
          <p:nvPr/>
        </p:nvSpPr>
        <p:spPr>
          <a:xfrm>
            <a:off x="236220" y="-11429"/>
            <a:ext cx="7302004"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大阪港・堺泉北港・阪南港　港湾脱炭素化推進計画の主な変更点について</a:t>
            </a:r>
          </a:p>
        </p:txBody>
      </p:sp>
      <p:cxnSp>
        <p:nvCxnSpPr>
          <p:cNvPr id="8" name="直線コネクタ 7">
            <a:extLst>
              <a:ext uri="{FF2B5EF4-FFF2-40B4-BE49-F238E27FC236}">
                <a16:creationId xmlns:a16="http://schemas.microsoft.com/office/drawing/2014/main" id="{8FBFB9A7-07D0-4EE5-9E94-4766AB0ACFF4}"/>
              </a:ext>
            </a:extLst>
          </p:cNvPr>
          <p:cNvCxnSpPr/>
          <p:nvPr/>
        </p:nvCxnSpPr>
        <p:spPr>
          <a:xfrm>
            <a:off x="0" y="346472"/>
            <a:ext cx="914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直線コネクタ 8">
            <a:extLst>
              <a:ext uri="{FF2B5EF4-FFF2-40B4-BE49-F238E27FC236}">
                <a16:creationId xmlns:a16="http://schemas.microsoft.com/office/drawing/2014/main" id="{9C768022-5DFE-4E0F-8250-8421240DFE7F}"/>
              </a:ext>
            </a:extLst>
          </p:cNvPr>
          <p:cNvCxnSpPr/>
          <p:nvPr/>
        </p:nvCxnSpPr>
        <p:spPr>
          <a:xfrm>
            <a:off x="0" y="369332"/>
            <a:ext cx="9144000"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スライド番号プレースホルダー 2">
            <a:extLst>
              <a:ext uri="{FF2B5EF4-FFF2-40B4-BE49-F238E27FC236}">
                <a16:creationId xmlns:a16="http://schemas.microsoft.com/office/drawing/2014/main" id="{83068084-11EE-445F-B482-086E4DE5104C}"/>
              </a:ext>
            </a:extLst>
          </p:cNvPr>
          <p:cNvSpPr>
            <a:spLocks noGrp="1"/>
          </p:cNvSpPr>
          <p:nvPr>
            <p:ph type="sldNum" sz="quarter" idx="12"/>
          </p:nvPr>
        </p:nvSpPr>
        <p:spPr>
          <a:xfrm>
            <a:off x="7056120" y="6561507"/>
            <a:ext cx="2057400" cy="365125"/>
          </a:xfrm>
        </p:spPr>
        <p:txBody>
          <a:bodyPr/>
          <a:lstStyle/>
          <a:p>
            <a:fld id="{D2F200DC-BCE5-4AC4-8E4A-144E7CEB6EB3}" type="slidenum">
              <a:rPr kumimoji="1" lang="ja-JP" altLang="en-US" smtClean="0"/>
              <a:t>4</a:t>
            </a:fld>
            <a:endParaRPr kumimoji="1" lang="ja-JP" altLang="en-US" dirty="0"/>
          </a:p>
        </p:txBody>
      </p:sp>
      <p:sp>
        <p:nvSpPr>
          <p:cNvPr id="12" name="テキスト ボックス 11">
            <a:extLst>
              <a:ext uri="{FF2B5EF4-FFF2-40B4-BE49-F238E27FC236}">
                <a16:creationId xmlns:a16="http://schemas.microsoft.com/office/drawing/2014/main" id="{04AE9CDF-087D-4218-82AA-856D90D99FB6}"/>
              </a:ext>
            </a:extLst>
          </p:cNvPr>
          <p:cNvSpPr txBox="1"/>
          <p:nvPr/>
        </p:nvSpPr>
        <p:spPr>
          <a:xfrm>
            <a:off x="5028" y="2454183"/>
            <a:ext cx="4124847" cy="253916"/>
          </a:xfrm>
          <a:prstGeom prst="rect">
            <a:avLst/>
          </a:prstGeom>
          <a:noFill/>
        </p:spPr>
        <p:txBody>
          <a:bodyPr wrap="none" rtlCol="0">
            <a:spAutoFit/>
          </a:bodyPr>
          <a:lstStyle/>
          <a:p>
            <a:r>
              <a:rPr lang="en-US" altLang="ja-JP" sz="1050" b="1" dirty="0">
                <a:latin typeface="Meiryo UI" panose="020B0604030504040204" pitchFamily="50" charset="-128"/>
                <a:ea typeface="Meiryo UI" panose="020B0604030504040204" pitchFamily="50" charset="-128"/>
              </a:rPr>
              <a:t>3-2.</a:t>
            </a:r>
            <a:r>
              <a:rPr lang="ja-JP" altLang="en-US" sz="1050" b="1" dirty="0">
                <a:latin typeface="Meiryo UI" panose="020B0604030504040204" pitchFamily="50" charset="-128"/>
                <a:ea typeface="Meiryo UI" panose="020B0604030504040204" pitchFamily="50" charset="-128"/>
              </a:rPr>
              <a:t> 港湾・臨海部の脱炭素化に貢献する事業（推進計画</a:t>
            </a:r>
            <a:r>
              <a:rPr lang="en-US" altLang="ja-JP" sz="1050" b="1" dirty="0">
                <a:latin typeface="Meiryo UI" panose="020B0604030504040204" pitchFamily="50" charset="-128"/>
                <a:ea typeface="Meiryo UI" panose="020B0604030504040204" pitchFamily="50" charset="-128"/>
              </a:rPr>
              <a:t>P27-28</a:t>
            </a:r>
            <a:r>
              <a:rPr lang="ja-JP" altLang="en-US" sz="1050" b="1" dirty="0">
                <a:latin typeface="Meiryo UI" panose="020B0604030504040204" pitchFamily="50" charset="-128"/>
                <a:ea typeface="Meiryo UI" panose="020B0604030504040204" pitchFamily="50" charset="-128"/>
              </a:rPr>
              <a:t>）</a:t>
            </a:r>
            <a:endParaRPr kumimoji="1" lang="ja-JP" altLang="en-US" sz="1050" b="1" dirty="0">
              <a:latin typeface="Meiryo UI" panose="020B0604030504040204" pitchFamily="50" charset="-128"/>
              <a:ea typeface="Meiryo UI" panose="020B0604030504040204" pitchFamily="50" charset="-128"/>
            </a:endParaRPr>
          </a:p>
        </p:txBody>
      </p:sp>
      <p:graphicFrame>
        <p:nvGraphicFramePr>
          <p:cNvPr id="13" name="表 12">
            <a:extLst>
              <a:ext uri="{FF2B5EF4-FFF2-40B4-BE49-F238E27FC236}">
                <a16:creationId xmlns:a16="http://schemas.microsoft.com/office/drawing/2014/main" id="{C58FB731-9712-4AD8-856A-8BAEAF0EF6FC}"/>
              </a:ext>
            </a:extLst>
          </p:cNvPr>
          <p:cNvGraphicFramePr>
            <a:graphicFrameLocks noGrp="1"/>
          </p:cNvGraphicFramePr>
          <p:nvPr>
            <p:extLst>
              <p:ext uri="{D42A27DB-BD31-4B8C-83A1-F6EECF244321}">
                <p14:modId xmlns:p14="http://schemas.microsoft.com/office/powerpoint/2010/main" val="1080417885"/>
              </p:ext>
            </p:extLst>
          </p:nvPr>
        </p:nvGraphicFramePr>
        <p:xfrm>
          <a:off x="88814" y="2855014"/>
          <a:ext cx="8991601" cy="1069938"/>
        </p:xfrm>
        <a:graphic>
          <a:graphicData uri="http://schemas.openxmlformats.org/drawingml/2006/table">
            <a:tbl>
              <a:tblPr>
                <a:tableStyleId>{5C22544A-7EE6-4342-B048-85BDC9FD1C3A}</a:tableStyleId>
              </a:tblPr>
              <a:tblGrid>
                <a:gridCol w="388621">
                  <a:extLst>
                    <a:ext uri="{9D8B030D-6E8A-4147-A177-3AD203B41FA5}">
                      <a16:colId xmlns:a16="http://schemas.microsoft.com/office/drawing/2014/main" val="3227648219"/>
                    </a:ext>
                  </a:extLst>
                </a:gridCol>
                <a:gridCol w="434340">
                  <a:extLst>
                    <a:ext uri="{9D8B030D-6E8A-4147-A177-3AD203B41FA5}">
                      <a16:colId xmlns:a16="http://schemas.microsoft.com/office/drawing/2014/main" val="2963132069"/>
                    </a:ext>
                  </a:extLst>
                </a:gridCol>
                <a:gridCol w="601980">
                  <a:extLst>
                    <a:ext uri="{9D8B030D-6E8A-4147-A177-3AD203B41FA5}">
                      <a16:colId xmlns:a16="http://schemas.microsoft.com/office/drawing/2014/main" val="4119005643"/>
                    </a:ext>
                  </a:extLst>
                </a:gridCol>
                <a:gridCol w="1737360">
                  <a:extLst>
                    <a:ext uri="{9D8B030D-6E8A-4147-A177-3AD203B41FA5}">
                      <a16:colId xmlns:a16="http://schemas.microsoft.com/office/drawing/2014/main" val="1329549845"/>
                    </a:ext>
                  </a:extLst>
                </a:gridCol>
                <a:gridCol w="525780">
                  <a:extLst>
                    <a:ext uri="{9D8B030D-6E8A-4147-A177-3AD203B41FA5}">
                      <a16:colId xmlns:a16="http://schemas.microsoft.com/office/drawing/2014/main" val="688153147"/>
                    </a:ext>
                  </a:extLst>
                </a:gridCol>
                <a:gridCol w="594360">
                  <a:extLst>
                    <a:ext uri="{9D8B030D-6E8A-4147-A177-3AD203B41FA5}">
                      <a16:colId xmlns:a16="http://schemas.microsoft.com/office/drawing/2014/main" val="1065813388"/>
                    </a:ext>
                  </a:extLst>
                </a:gridCol>
                <a:gridCol w="739140">
                  <a:extLst>
                    <a:ext uri="{9D8B030D-6E8A-4147-A177-3AD203B41FA5}">
                      <a16:colId xmlns:a16="http://schemas.microsoft.com/office/drawing/2014/main" val="4157860478"/>
                    </a:ext>
                  </a:extLst>
                </a:gridCol>
                <a:gridCol w="906780">
                  <a:extLst>
                    <a:ext uri="{9D8B030D-6E8A-4147-A177-3AD203B41FA5}">
                      <a16:colId xmlns:a16="http://schemas.microsoft.com/office/drawing/2014/main" val="2012048892"/>
                    </a:ext>
                  </a:extLst>
                </a:gridCol>
                <a:gridCol w="943823">
                  <a:extLst>
                    <a:ext uri="{9D8B030D-6E8A-4147-A177-3AD203B41FA5}">
                      <a16:colId xmlns:a16="http://schemas.microsoft.com/office/drawing/2014/main" val="3906694762"/>
                    </a:ext>
                  </a:extLst>
                </a:gridCol>
                <a:gridCol w="1081335">
                  <a:extLst>
                    <a:ext uri="{9D8B030D-6E8A-4147-A177-3AD203B41FA5}">
                      <a16:colId xmlns:a16="http://schemas.microsoft.com/office/drawing/2014/main" val="2292142783"/>
                    </a:ext>
                  </a:extLst>
                </a:gridCol>
                <a:gridCol w="1038082">
                  <a:extLst>
                    <a:ext uri="{9D8B030D-6E8A-4147-A177-3AD203B41FA5}">
                      <a16:colId xmlns:a16="http://schemas.microsoft.com/office/drawing/2014/main" val="1211617654"/>
                    </a:ext>
                  </a:extLst>
                </a:gridCol>
              </a:tblGrid>
              <a:tr h="123329">
                <a:tc rowSpan="2">
                  <a:txBody>
                    <a:bodyPr/>
                    <a:lstStyle/>
                    <a:p>
                      <a:pPr algn="ctr" rtl="0" fontAlgn="ctr"/>
                      <a:r>
                        <a:rPr lang="en-US" altLang="ja-JP" sz="900" b="1" i="0" u="none" strike="noStrike" dirty="0">
                          <a:solidFill>
                            <a:schemeClr val="bg1"/>
                          </a:solidFill>
                          <a:effectLst/>
                          <a:latin typeface="Meiryo UI" panose="020B0604030504040204" pitchFamily="50" charset="-128"/>
                          <a:ea typeface="Meiryo UI" panose="020B0604030504040204" pitchFamily="50" charset="-128"/>
                        </a:rPr>
                        <a:t>No</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区分</a:t>
                      </a:r>
                    </a:p>
                  </a:txBody>
                  <a:tcPr marL="0" marR="0" marT="0" marB="0" anchor="ctr">
                    <a:solidFill>
                      <a:schemeClr val="accent1"/>
                    </a:solidFill>
                  </a:tcPr>
                </a:tc>
                <a:tc>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施設の名称</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grid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位置</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hMerge="1">
                  <a:txBody>
                    <a:bodyPr/>
                    <a:lstStyle/>
                    <a:p>
                      <a:endParaRPr kumimoji="1" lang="ja-JP" altLang="en-US"/>
                    </a:p>
                  </a:txBody>
                  <a:tcPr/>
                </a:tc>
                <a:tc rowSpan="2">
                  <a:txBody>
                    <a:bodyPr/>
                    <a:lstStyle/>
                    <a:p>
                      <a:pPr algn="ctr" rtl="0" fontAlgn="ctr"/>
                      <a:r>
                        <a:rPr lang="ja-JP" altLang="en-US" sz="900" b="1" u="none" strike="noStrike">
                          <a:solidFill>
                            <a:schemeClr val="bg1"/>
                          </a:solidFill>
                          <a:effectLst/>
                          <a:latin typeface="Meiryo UI" panose="020B0604030504040204" pitchFamily="50" charset="-128"/>
                          <a:ea typeface="Meiryo UI" panose="020B0604030504040204" pitchFamily="50" charset="-128"/>
                        </a:rPr>
                        <a:t>規模</a:t>
                      </a:r>
                      <a:endParaRPr lang="ja-JP" altLang="en-US" sz="900" b="1" i="0" u="none" strike="noStrike">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実施主体</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実施期間</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事業の効果</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rowSpan="2">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備考</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extLst>
                  <a:ext uri="{0D108BD9-81ED-4DB2-BD59-A6C34878D82A}">
                    <a16:rowId xmlns:a16="http://schemas.microsoft.com/office/drawing/2014/main" val="345365486"/>
                  </a:ext>
                </a:extLst>
              </a:tr>
              <a:tr h="123329">
                <a:tc vMerge="1">
                  <a:txBody>
                    <a:bodyPr/>
                    <a:lstStyle/>
                    <a:p>
                      <a:endParaRPr kumimoji="1" lang="ja-JP" altLang="en-US"/>
                    </a:p>
                  </a:txBody>
                  <a:tcPr/>
                </a:tc>
                <a:tc vMerge="1">
                  <a:txBody>
                    <a:bodyPr/>
                    <a:lstStyle/>
                    <a:p>
                      <a:pPr algn="ctr" rtl="0" fontAlgn="ct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vMerge="1">
                  <a:txBody>
                    <a:bodyPr/>
                    <a:lstStyle/>
                    <a:p>
                      <a:pPr algn="ctr" rtl="0" fontAlgn="ct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（事業名）</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a:txBody>
                    <a:bodyPr/>
                    <a:lstStyle/>
                    <a:p>
                      <a:pPr algn="ctr" rtl="0" fontAlgn="ctr"/>
                      <a:r>
                        <a:rPr lang="ja-JP" altLang="en-US" sz="900" b="1" u="none" strike="noStrike">
                          <a:solidFill>
                            <a:schemeClr val="bg1"/>
                          </a:solidFill>
                          <a:effectLst/>
                          <a:latin typeface="Meiryo UI" panose="020B0604030504040204" pitchFamily="50" charset="-128"/>
                          <a:ea typeface="Meiryo UI" panose="020B0604030504040204" pitchFamily="50" charset="-128"/>
                        </a:rPr>
                        <a:t>港</a:t>
                      </a:r>
                      <a:endParaRPr lang="ja-JP" altLang="en-US" sz="900" b="1" i="0" u="none" strike="noStrike">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a:txBody>
                    <a:bodyPr/>
                    <a:lstStyle/>
                    <a:p>
                      <a:pPr algn="ctr" rtl="0" fontAlgn="ctr"/>
                      <a:r>
                        <a:rPr lang="ja-JP" altLang="en-US" sz="900" b="1" u="none" strike="noStrike" dirty="0">
                          <a:solidFill>
                            <a:schemeClr val="bg1"/>
                          </a:solidFill>
                          <a:effectLst/>
                          <a:latin typeface="Meiryo UI" panose="020B0604030504040204" pitchFamily="50" charset="-128"/>
                          <a:ea typeface="Meiryo UI" panose="020B0604030504040204" pitchFamily="50" charset="-128"/>
                        </a:rPr>
                        <a:t>地区</a:t>
                      </a:r>
                      <a:endParaRPr lang="ja-JP" altLang="en-US" sz="9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657739128"/>
                  </a:ext>
                </a:extLst>
              </a:tr>
              <a:tr h="795618">
                <a:tc>
                  <a:txBody>
                    <a:bodyPr/>
                    <a:lstStyle/>
                    <a:p>
                      <a:pPr algn="l" fontAlgn="t"/>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変更</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p>
                      <a:pPr algn="l" fontAlgn="t"/>
                      <a:r>
                        <a:rPr lang="ja-JP" altLang="en-US" sz="900" b="0" i="0" u="none" strike="noStrike" dirty="0">
                          <a:solidFill>
                            <a:schemeClr val="tx1"/>
                          </a:solidFill>
                          <a:effectLst/>
                          <a:latin typeface="Meiryo UI" panose="020B0604030504040204" pitchFamily="50" charset="-128"/>
                          <a:ea typeface="Meiryo UI" panose="020B0604030504040204" pitchFamily="50" charset="-128"/>
                        </a:rPr>
                        <a:t>①</a:t>
                      </a:r>
                    </a:p>
                  </a:txBody>
                  <a:tcPr marL="0" marR="0" marT="0" marB="0"/>
                </a:tc>
                <a:tc>
                  <a:txBody>
                    <a:bodyPr/>
                    <a:lstStyle/>
                    <a:p>
                      <a:pPr algn="l" fontAlgn="t"/>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中期</a:t>
                      </a:r>
                    </a:p>
                  </a:txBody>
                  <a:tcPr marL="0" marR="0" marT="0" marB="0"/>
                </a:tc>
                <a:tc>
                  <a:txBody>
                    <a:bodyPr/>
                    <a:lstStyle/>
                    <a:p>
                      <a:pPr algn="l" fontAlgn="t"/>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ターミナル外</a:t>
                      </a:r>
                    </a:p>
                  </a:txBody>
                  <a:tcPr marL="0" marR="0" marT="0"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廃食用油を原料とした国産</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SAF</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製造装置の建造・供給</a:t>
                      </a:r>
                    </a:p>
                  </a:txBody>
                  <a:tcPr marL="0" marR="0" marT="0" marB="0"/>
                </a:tc>
                <a:tc>
                  <a:txBody>
                    <a:bodyPr/>
                    <a:lstStyle/>
                    <a:p>
                      <a:pPr algn="l" fontAlgn="t"/>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堺泉北港</a:t>
                      </a:r>
                    </a:p>
                  </a:txBody>
                  <a:tcPr marL="0" marR="0" marT="0" marB="0"/>
                </a:tc>
                <a:tc>
                  <a:txBody>
                    <a:bodyPr/>
                    <a:lstStyle/>
                    <a:p>
                      <a:pPr algn="l" fontAlgn="t"/>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堺</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7</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区</a:t>
                      </a:r>
                    </a:p>
                  </a:txBody>
                  <a:tcPr marL="0" marR="0" marT="0" marB="0"/>
                </a:tc>
                <a:tc>
                  <a:txBody>
                    <a:bodyPr/>
                    <a:lstStyle/>
                    <a:p>
                      <a:pPr algn="l" fontAlgn="t"/>
                      <a:r>
                        <a:rPr lang="en-US" altLang="ja-JP" sz="900" b="0" i="0" u="none" strike="noStrike" dirty="0">
                          <a:solidFill>
                            <a:schemeClr val="tx1"/>
                          </a:solidFill>
                          <a:effectLst/>
                          <a:latin typeface="Meiryo UI" panose="020B0604030504040204" pitchFamily="50" charset="-128"/>
                          <a:ea typeface="Meiryo UI" panose="020B0604030504040204" pitchFamily="50" charset="-128"/>
                        </a:rPr>
                        <a:t>SAF</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製造能力　約</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万</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kl/</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年</a:t>
                      </a:r>
                      <a:endParaRPr lang="zh-CN"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800" b="0" i="0" u="none" strike="noStrike" dirty="0">
                          <a:solidFill>
                            <a:schemeClr val="tx1"/>
                          </a:solidFill>
                          <a:effectLst/>
                          <a:latin typeface="Meiryo UI" panose="020B0604030504040204" pitchFamily="50" charset="-128"/>
                          <a:ea typeface="Meiryo UI" panose="020B0604030504040204" pitchFamily="50" charset="-128"/>
                        </a:rPr>
                        <a:t>合同会社</a:t>
                      </a:r>
                      <a:r>
                        <a:rPr lang="en-US" altLang="ja-JP" sz="800" b="0" i="0" u="none" strike="noStrike" dirty="0">
                          <a:solidFill>
                            <a:schemeClr val="tx1"/>
                          </a:solidFill>
                          <a:effectLst/>
                          <a:latin typeface="Meiryo UI" panose="020B0604030504040204" pitchFamily="50" charset="-128"/>
                          <a:ea typeface="Meiryo UI" panose="020B0604030504040204" pitchFamily="50" charset="-128"/>
                        </a:rPr>
                        <a:t>SAFFAIRE SKY ENERGY</a:t>
                      </a:r>
                      <a:r>
                        <a:rPr lang="ja-JP" altLang="en-US" sz="800" b="0" i="0" u="none" strike="noStrike" dirty="0">
                          <a:solidFill>
                            <a:schemeClr val="tx1"/>
                          </a:solidFill>
                          <a:effectLst/>
                          <a:latin typeface="Meiryo UI" panose="020B0604030504040204" pitchFamily="50" charset="-128"/>
                          <a:ea typeface="Meiryo UI" panose="020B0604030504040204" pitchFamily="50" charset="-128"/>
                        </a:rPr>
                        <a:t>（コスモ石油株式会社・日揮ホールディングス株式会社・株式会社レボインターナショナル）</a:t>
                      </a:r>
                    </a:p>
                  </a:txBody>
                  <a:tcPr marL="0" marR="0" marT="0" marB="0"/>
                </a:tc>
                <a:tc>
                  <a:txBody>
                    <a:bodyPr/>
                    <a:lstStyle/>
                    <a:p>
                      <a:pPr algn="l" fontAlgn="t"/>
                      <a:r>
                        <a:rPr lang="ja-JP" altLang="en-US" sz="900" b="0" i="0" u="sng" strike="sngStrike" dirty="0">
                          <a:solidFill>
                            <a:srgbClr val="FF0000"/>
                          </a:solidFill>
                          <a:effectLst/>
                          <a:latin typeface="Meiryo UI" panose="020B0604030504040204" pitchFamily="50" charset="-128"/>
                          <a:ea typeface="Meiryo UI" panose="020B0604030504040204" pitchFamily="50" charset="-128"/>
                        </a:rPr>
                        <a:t>製造装置完工</a:t>
                      </a:r>
                      <a:r>
                        <a:rPr lang="en-US" altLang="ja-JP" sz="900" b="0" i="0" u="sng" strike="sngStrike" dirty="0">
                          <a:solidFill>
                            <a:srgbClr val="FF0000"/>
                          </a:solidFill>
                          <a:effectLst/>
                          <a:latin typeface="Meiryo UI" panose="020B0604030504040204" pitchFamily="50" charset="-128"/>
                          <a:ea typeface="Meiryo UI" panose="020B0604030504040204" pitchFamily="50" charset="-128"/>
                        </a:rPr>
                        <a:t>/</a:t>
                      </a:r>
                      <a:r>
                        <a:rPr lang="ja-JP" altLang="en-US" sz="900" b="0" i="0" u="sng" strike="sngStrike" dirty="0">
                          <a:solidFill>
                            <a:srgbClr val="FF0000"/>
                          </a:solidFill>
                          <a:effectLst/>
                          <a:latin typeface="Meiryo UI" panose="020B0604030504040204" pitchFamily="50" charset="-128"/>
                          <a:ea typeface="Meiryo UI" panose="020B0604030504040204" pitchFamily="50" charset="-128"/>
                        </a:rPr>
                        <a:t>運転開始：</a:t>
                      </a:r>
                      <a:r>
                        <a:rPr lang="en-US" altLang="ja-JP" sz="900" b="0" i="0" u="sng" strike="sngStrike" dirty="0">
                          <a:solidFill>
                            <a:srgbClr val="FF0000"/>
                          </a:solidFill>
                          <a:effectLst/>
                          <a:latin typeface="Meiryo UI" panose="020B0604030504040204" pitchFamily="50" charset="-128"/>
                          <a:ea typeface="Meiryo UI" panose="020B0604030504040204" pitchFamily="50" charset="-128"/>
                        </a:rPr>
                        <a:t>2024</a:t>
                      </a:r>
                      <a:r>
                        <a:rPr lang="ja-JP" altLang="en-US" sz="900" b="0" i="0" u="sng" strike="sngStrike" dirty="0">
                          <a:solidFill>
                            <a:srgbClr val="FF0000"/>
                          </a:solidFill>
                          <a:effectLst/>
                          <a:latin typeface="Meiryo UI" panose="020B0604030504040204" pitchFamily="50" charset="-128"/>
                          <a:ea typeface="Meiryo UI" panose="020B0604030504040204" pitchFamily="50" charset="-128"/>
                        </a:rPr>
                        <a:t>年度内を想定</a:t>
                      </a:r>
                      <a:endParaRPr lang="en-US" altLang="ja-JP" sz="900" b="0" i="0" u="sng" strike="sngStrike" dirty="0">
                        <a:solidFill>
                          <a:srgbClr val="FF0000"/>
                        </a:solidFill>
                        <a:effectLst/>
                        <a:latin typeface="Meiryo UI" panose="020B0604030504040204" pitchFamily="50" charset="-128"/>
                        <a:ea typeface="Meiryo UI" panose="020B0604030504040204" pitchFamily="50" charset="-128"/>
                      </a:endParaRPr>
                    </a:p>
                    <a:p>
                      <a:pPr algn="l" fontAlgn="t"/>
                      <a:r>
                        <a:rPr lang="en-US" altLang="ja-JP" sz="900" b="0" i="0" u="sng" strike="noStrike" dirty="0">
                          <a:solidFill>
                            <a:srgbClr val="FF0000"/>
                          </a:solidFill>
                          <a:effectLst/>
                          <a:latin typeface="Meiryo UI" panose="020B0604030504040204" pitchFamily="50" charset="-128"/>
                          <a:ea typeface="Meiryo UI" panose="020B0604030504040204" pitchFamily="50" charset="-128"/>
                        </a:rPr>
                        <a:t>2024</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年度～</a:t>
                      </a:r>
                    </a:p>
                  </a:txBody>
                  <a:tcPr marL="0" marR="0" marT="0" marB="0"/>
                </a:tc>
                <a:tc>
                  <a:txBody>
                    <a:bodyPr/>
                    <a:lstStyle/>
                    <a:p>
                      <a:pPr algn="l" fontAlgn="t"/>
                      <a:r>
                        <a:rPr lang="en-US" altLang="ja-JP" sz="900" b="0" i="0" u="none" strike="noStrike" dirty="0">
                          <a:solidFill>
                            <a:schemeClr val="tx1"/>
                          </a:solidFill>
                          <a:effectLst/>
                          <a:latin typeface="Meiryo UI" panose="020B0604030504040204" pitchFamily="50" charset="-128"/>
                          <a:ea typeface="Meiryo UI" panose="020B0604030504040204" pitchFamily="50" charset="-128"/>
                        </a:rPr>
                        <a:t>Scope3</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での</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CO2</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排出削減</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2021</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2024</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年度</a:t>
                      </a: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NEDO</a:t>
                      </a: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実証事業</a:t>
                      </a:r>
                      <a:endParaRPr lang="en-US" altLang="ja-JP" sz="9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2215984739"/>
                  </a:ext>
                </a:extLst>
              </a:tr>
            </a:tbl>
          </a:graphicData>
        </a:graphic>
      </p:graphicFrame>
      <p:sp>
        <p:nvSpPr>
          <p:cNvPr id="16" name="テキスト ボックス 15">
            <a:extLst>
              <a:ext uri="{FF2B5EF4-FFF2-40B4-BE49-F238E27FC236}">
                <a16:creationId xmlns:a16="http://schemas.microsoft.com/office/drawing/2014/main" id="{42F06310-201D-4C84-8986-92BDD120A2CD}"/>
              </a:ext>
            </a:extLst>
          </p:cNvPr>
          <p:cNvSpPr txBox="1"/>
          <p:nvPr/>
        </p:nvSpPr>
        <p:spPr>
          <a:xfrm>
            <a:off x="-66228" y="5275386"/>
            <a:ext cx="6637019"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6-5.</a:t>
            </a:r>
            <a:r>
              <a:rPr kumimoji="1" lang="ja-JP" altLang="en-US" sz="1400" dirty="0">
                <a:latin typeface="Meiryo UI" panose="020B0604030504040204" pitchFamily="50" charset="-128"/>
                <a:ea typeface="Meiryo UI" panose="020B0604030504040204" pitchFamily="50" charset="-128"/>
              </a:rPr>
              <a:t>ロードマップ」の変更（推進計画</a:t>
            </a:r>
            <a:r>
              <a:rPr kumimoji="1" lang="en-US" altLang="ja-JP" sz="1400" dirty="0">
                <a:latin typeface="Meiryo UI" panose="020B0604030504040204" pitchFamily="50" charset="-128"/>
                <a:ea typeface="Meiryo UI" panose="020B0604030504040204" pitchFamily="50" charset="-128"/>
              </a:rPr>
              <a:t>P32-33</a:t>
            </a:r>
            <a:r>
              <a:rPr kumimoji="1" lang="ja-JP" altLang="en-US" sz="1400" dirty="0">
                <a:latin typeface="Meiryo UI" panose="020B0604030504040204" pitchFamily="50" charset="-128"/>
                <a:ea typeface="Meiryo UI" panose="020B0604030504040204" pitchFamily="50" charset="-128"/>
              </a:rPr>
              <a:t>）</a:t>
            </a:r>
          </a:p>
        </p:txBody>
      </p:sp>
      <p:sp>
        <p:nvSpPr>
          <p:cNvPr id="17" name="テキスト ボックス 16">
            <a:extLst>
              <a:ext uri="{FF2B5EF4-FFF2-40B4-BE49-F238E27FC236}">
                <a16:creationId xmlns:a16="http://schemas.microsoft.com/office/drawing/2014/main" id="{FC308BEF-5C39-4848-8199-7E418C98F1C7}"/>
              </a:ext>
            </a:extLst>
          </p:cNvPr>
          <p:cNvSpPr txBox="1"/>
          <p:nvPr/>
        </p:nvSpPr>
        <p:spPr>
          <a:xfrm>
            <a:off x="347711" y="5539396"/>
            <a:ext cx="3608680" cy="276999"/>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ロードマップについては促進事業の変更と同内容で変更。</a:t>
            </a:r>
          </a:p>
        </p:txBody>
      </p:sp>
      <p:sp>
        <p:nvSpPr>
          <p:cNvPr id="18" name="テキスト ボックス 17">
            <a:extLst>
              <a:ext uri="{FF2B5EF4-FFF2-40B4-BE49-F238E27FC236}">
                <a16:creationId xmlns:a16="http://schemas.microsoft.com/office/drawing/2014/main" id="{64F108B4-C041-48C0-A15B-0078E0A1FF08}"/>
              </a:ext>
            </a:extLst>
          </p:cNvPr>
          <p:cNvSpPr txBox="1"/>
          <p:nvPr/>
        </p:nvSpPr>
        <p:spPr>
          <a:xfrm>
            <a:off x="16813" y="460975"/>
            <a:ext cx="2709396" cy="253916"/>
          </a:xfrm>
          <a:prstGeom prst="rect">
            <a:avLst/>
          </a:prstGeom>
          <a:noFill/>
        </p:spPr>
        <p:txBody>
          <a:bodyPr wrap="none" rtlCol="0">
            <a:spAutoFit/>
          </a:bodyPr>
          <a:lstStyle/>
          <a:p>
            <a:r>
              <a:rPr lang="ja-JP" altLang="en-US" sz="1050" b="1" dirty="0">
                <a:latin typeface="Meiryo UI" panose="020B0604030504040204" pitchFamily="50" charset="-128"/>
                <a:ea typeface="Meiryo UI" panose="020B0604030504040204" pitchFamily="50" charset="-128"/>
              </a:rPr>
              <a:t>表７　</a:t>
            </a:r>
            <a:r>
              <a:rPr lang="en-US" altLang="ja-JP" sz="1050" b="1" dirty="0">
                <a:latin typeface="Meiryo UI" panose="020B0604030504040204" pitchFamily="50" charset="-128"/>
                <a:ea typeface="Meiryo UI" panose="020B0604030504040204" pitchFamily="50" charset="-128"/>
              </a:rPr>
              <a:t>CO2</a:t>
            </a:r>
            <a:r>
              <a:rPr lang="ja-JP" altLang="en-US" sz="1050" b="1" dirty="0">
                <a:latin typeface="Meiryo UI" panose="020B0604030504040204" pitchFamily="50" charset="-128"/>
                <a:ea typeface="Meiryo UI" panose="020B0604030504040204" pitchFamily="50" charset="-128"/>
              </a:rPr>
              <a:t>排出量の削減効果（３港合計）</a:t>
            </a:r>
            <a:endParaRPr kumimoji="1" lang="ja-JP" altLang="en-US" sz="1050" b="1" dirty="0">
              <a:latin typeface="Meiryo UI" panose="020B0604030504040204" pitchFamily="50" charset="-128"/>
              <a:ea typeface="Meiryo UI" panose="020B0604030504040204" pitchFamily="50" charset="-128"/>
            </a:endParaRPr>
          </a:p>
        </p:txBody>
      </p:sp>
      <p:graphicFrame>
        <p:nvGraphicFramePr>
          <p:cNvPr id="7" name="表 10">
            <a:extLst>
              <a:ext uri="{FF2B5EF4-FFF2-40B4-BE49-F238E27FC236}">
                <a16:creationId xmlns:a16="http://schemas.microsoft.com/office/drawing/2014/main" id="{0DC22138-D7AD-499C-ABC5-71B860D6CC16}"/>
              </a:ext>
            </a:extLst>
          </p:cNvPr>
          <p:cNvGraphicFramePr>
            <a:graphicFrameLocks noGrp="1"/>
          </p:cNvGraphicFramePr>
          <p:nvPr>
            <p:extLst>
              <p:ext uri="{D42A27DB-BD31-4B8C-83A1-F6EECF244321}">
                <p14:modId xmlns:p14="http://schemas.microsoft.com/office/powerpoint/2010/main" val="4175078593"/>
              </p:ext>
            </p:extLst>
          </p:nvPr>
        </p:nvGraphicFramePr>
        <p:xfrm>
          <a:off x="88814" y="844595"/>
          <a:ext cx="6836520" cy="1411560"/>
        </p:xfrm>
        <a:graphic>
          <a:graphicData uri="http://schemas.openxmlformats.org/drawingml/2006/table">
            <a:tbl>
              <a:tblPr firstRow="1" bandRow="1">
                <a:tableStyleId>{5C22544A-7EE6-4342-B048-85BDC9FD1C3A}</a:tableStyleId>
              </a:tblPr>
              <a:tblGrid>
                <a:gridCol w="1836047">
                  <a:extLst>
                    <a:ext uri="{9D8B030D-6E8A-4147-A177-3AD203B41FA5}">
                      <a16:colId xmlns:a16="http://schemas.microsoft.com/office/drawing/2014/main" val="1830182242"/>
                    </a:ext>
                  </a:extLst>
                </a:gridCol>
                <a:gridCol w="1210393">
                  <a:extLst>
                    <a:ext uri="{9D8B030D-6E8A-4147-A177-3AD203B41FA5}">
                      <a16:colId xmlns:a16="http://schemas.microsoft.com/office/drawing/2014/main" val="946724474"/>
                    </a:ext>
                  </a:extLst>
                </a:gridCol>
                <a:gridCol w="1263360">
                  <a:extLst>
                    <a:ext uri="{9D8B030D-6E8A-4147-A177-3AD203B41FA5}">
                      <a16:colId xmlns:a16="http://schemas.microsoft.com/office/drawing/2014/main" val="3673183049"/>
                    </a:ext>
                  </a:extLst>
                </a:gridCol>
                <a:gridCol w="1263360">
                  <a:extLst>
                    <a:ext uri="{9D8B030D-6E8A-4147-A177-3AD203B41FA5}">
                      <a16:colId xmlns:a16="http://schemas.microsoft.com/office/drawing/2014/main" val="1926412395"/>
                    </a:ext>
                  </a:extLst>
                </a:gridCol>
                <a:gridCol w="1263360">
                  <a:extLst>
                    <a:ext uri="{9D8B030D-6E8A-4147-A177-3AD203B41FA5}">
                      <a16:colId xmlns:a16="http://schemas.microsoft.com/office/drawing/2014/main" val="1306871915"/>
                    </a:ext>
                  </a:extLst>
                </a:gridCol>
              </a:tblGrid>
              <a:tr h="188971">
                <a:tc>
                  <a:txBody>
                    <a:bodyPr/>
                    <a:lstStyle/>
                    <a:p>
                      <a:pPr algn="ctr"/>
                      <a:r>
                        <a:rPr kumimoji="1" lang="ja-JP" altLang="en-US" sz="900" dirty="0">
                          <a:latin typeface="Meiryo UI" panose="020B0604030504040204" pitchFamily="50" charset="-128"/>
                          <a:ea typeface="Meiryo UI" panose="020B0604030504040204" pitchFamily="50" charset="-128"/>
                        </a:rPr>
                        <a:t>項目</a:t>
                      </a:r>
                    </a:p>
                  </a:txBody>
                  <a:tcPr/>
                </a:tc>
                <a:tc>
                  <a:txBody>
                    <a:bodyPr/>
                    <a:lstStyle/>
                    <a:p>
                      <a:pPr algn="ctr"/>
                      <a:r>
                        <a:rPr kumimoji="1" lang="ja-JP" altLang="en-US" sz="900" dirty="0">
                          <a:latin typeface="Meiryo UI" panose="020B0604030504040204" pitchFamily="50" charset="-128"/>
                          <a:ea typeface="Meiryo UI" panose="020B0604030504040204" pitchFamily="50" charset="-128"/>
                        </a:rPr>
                        <a:t>ターミナル内</a:t>
                      </a:r>
                    </a:p>
                  </a:txBody>
                  <a:tcPr/>
                </a:tc>
                <a:tc>
                  <a:txBody>
                    <a:bodyPr/>
                    <a:lstStyle/>
                    <a:p>
                      <a:pPr algn="ctr"/>
                      <a:r>
                        <a:rPr kumimoji="1" lang="ja-JP" altLang="en-US" sz="900" dirty="0">
                          <a:latin typeface="Meiryo UI" panose="020B0604030504040204" pitchFamily="50" charset="-128"/>
                          <a:ea typeface="Meiryo UI" panose="020B0604030504040204" pitchFamily="50" charset="-128"/>
                        </a:rPr>
                        <a:t>出入り船舶・車両</a:t>
                      </a:r>
                      <a:endParaRPr kumimoji="1" lang="en-US" altLang="ja-JP" sz="9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900" dirty="0">
                          <a:latin typeface="Meiryo UI" panose="020B0604030504040204" pitchFamily="50" charset="-128"/>
                          <a:ea typeface="Meiryo UI" panose="020B0604030504040204" pitchFamily="50" charset="-128"/>
                        </a:rPr>
                        <a:t>ターミナル外</a:t>
                      </a:r>
                    </a:p>
                  </a:txBody>
                  <a:tcPr/>
                </a:tc>
                <a:tc>
                  <a:txBody>
                    <a:bodyPr/>
                    <a:lstStyle/>
                    <a:p>
                      <a:pPr algn="ctr"/>
                      <a:r>
                        <a:rPr kumimoji="1" lang="ja-JP" altLang="en-US" sz="900" dirty="0">
                          <a:latin typeface="Meiryo UI" panose="020B0604030504040204" pitchFamily="50" charset="-128"/>
                          <a:ea typeface="Meiryo UI" panose="020B0604030504040204" pitchFamily="50" charset="-128"/>
                        </a:rPr>
                        <a:t>合計</a:t>
                      </a:r>
                    </a:p>
                  </a:txBody>
                  <a:tcPr/>
                </a:tc>
                <a:extLst>
                  <a:ext uri="{0D108BD9-81ED-4DB2-BD59-A6C34878D82A}">
                    <a16:rowId xmlns:a16="http://schemas.microsoft.com/office/drawing/2014/main" val="94288106"/>
                  </a:ext>
                </a:extLst>
              </a:tr>
              <a:tr h="172901">
                <a:tc>
                  <a:txBody>
                    <a:bodyPr/>
                    <a:lstStyle/>
                    <a:p>
                      <a:r>
                        <a:rPr kumimoji="1" lang="ja-JP" altLang="en-US" sz="900" dirty="0">
                          <a:latin typeface="Meiryo UI" panose="020B0604030504040204" pitchFamily="50" charset="-128"/>
                          <a:ea typeface="Meiryo UI" panose="020B0604030504040204" pitchFamily="50" charset="-128"/>
                        </a:rPr>
                        <a:t>①</a:t>
                      </a:r>
                      <a:r>
                        <a:rPr kumimoji="1" lang="en-US" altLang="ja-JP" sz="900" dirty="0">
                          <a:latin typeface="Meiryo UI" panose="020B0604030504040204" pitchFamily="50" charset="-128"/>
                          <a:ea typeface="Meiryo UI" panose="020B0604030504040204" pitchFamily="50" charset="-128"/>
                        </a:rPr>
                        <a:t>:CO2</a:t>
                      </a:r>
                      <a:r>
                        <a:rPr kumimoji="1" lang="ja-JP" altLang="en-US" sz="900" dirty="0">
                          <a:latin typeface="Meiryo UI" panose="020B0604030504040204" pitchFamily="50" charset="-128"/>
                          <a:ea typeface="Meiryo UI" panose="020B0604030504040204" pitchFamily="50" charset="-128"/>
                        </a:rPr>
                        <a:t>排出量（</a:t>
                      </a:r>
                      <a:r>
                        <a:rPr kumimoji="1" lang="en-US" altLang="ja-JP" sz="900" dirty="0">
                          <a:latin typeface="Meiryo UI" panose="020B0604030504040204" pitchFamily="50" charset="-128"/>
                          <a:ea typeface="Meiryo UI" panose="020B0604030504040204" pitchFamily="50" charset="-128"/>
                        </a:rPr>
                        <a:t>2013</a:t>
                      </a:r>
                      <a:r>
                        <a:rPr kumimoji="1" lang="ja-JP" altLang="en-US" sz="900" dirty="0">
                          <a:latin typeface="Meiryo UI" panose="020B0604030504040204" pitchFamily="50" charset="-128"/>
                          <a:ea typeface="Meiryo UI" panose="020B0604030504040204" pitchFamily="50" charset="-128"/>
                        </a:rPr>
                        <a:t>年度）</a:t>
                      </a:r>
                    </a:p>
                  </a:txBody>
                  <a:tcPr marL="36000" marR="36000" marT="36000" marB="36000"/>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249</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kern="100">
                          <a:effectLst/>
                          <a:latin typeface="Meiryo UI" panose="020B0604030504040204" pitchFamily="50" charset="-128"/>
                          <a:ea typeface="Meiryo UI" panose="020B0604030504040204" pitchFamily="50" charset="-128"/>
                          <a:cs typeface="Times New Roman" panose="02020603050405020304" pitchFamily="18" charset="0"/>
                        </a:rPr>
                        <a:t>632</a:t>
                      </a: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kern="100">
                          <a:effectLst/>
                          <a:latin typeface="Meiryo UI" panose="020B0604030504040204" pitchFamily="50" charset="-128"/>
                          <a:ea typeface="Meiryo UI" panose="020B0604030504040204" pitchFamily="50" charset="-128"/>
                          <a:cs typeface="Times New Roman" panose="02020603050405020304" pitchFamily="18" charset="0"/>
                        </a:rPr>
                        <a:t>7,109</a:t>
                      </a: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kern="100">
                          <a:effectLst/>
                          <a:latin typeface="Meiryo UI" panose="020B0604030504040204" pitchFamily="50" charset="-128"/>
                          <a:ea typeface="Meiryo UI" panose="020B0604030504040204" pitchFamily="50" charset="-128"/>
                          <a:cs typeface="Times New Roman" panose="02020603050405020304" pitchFamily="18" charset="0"/>
                        </a:rPr>
                        <a:t>7,990</a:t>
                      </a: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extLst>
                  <a:ext uri="{0D108BD9-81ED-4DB2-BD59-A6C34878D82A}">
                    <a16:rowId xmlns:a16="http://schemas.microsoft.com/office/drawing/2014/main" val="2755684169"/>
                  </a:ext>
                </a:extLst>
              </a:tr>
              <a:tr h="172901">
                <a:tc>
                  <a:txBody>
                    <a:bodyPr/>
                    <a:lstStyle/>
                    <a:p>
                      <a:r>
                        <a:rPr kumimoji="1" lang="ja-JP" altLang="en-US" sz="900" dirty="0">
                          <a:latin typeface="Meiryo UI" panose="020B0604030504040204" pitchFamily="50" charset="-128"/>
                          <a:ea typeface="Meiryo UI" panose="020B0604030504040204" pitchFamily="50" charset="-128"/>
                        </a:rPr>
                        <a:t>➁</a:t>
                      </a:r>
                      <a:r>
                        <a:rPr kumimoji="1" lang="en-US" altLang="ja-JP" sz="900" dirty="0">
                          <a:latin typeface="Meiryo UI" panose="020B0604030504040204" pitchFamily="50" charset="-128"/>
                          <a:ea typeface="Meiryo UI" panose="020B0604030504040204" pitchFamily="50" charset="-128"/>
                        </a:rPr>
                        <a:t>:CO2</a:t>
                      </a:r>
                      <a:r>
                        <a:rPr kumimoji="1" lang="ja-JP" altLang="en-US" sz="900" dirty="0">
                          <a:latin typeface="Meiryo UI" panose="020B0604030504040204" pitchFamily="50" charset="-128"/>
                          <a:ea typeface="Meiryo UI" panose="020B0604030504040204" pitchFamily="50" charset="-128"/>
                        </a:rPr>
                        <a:t>排出量（</a:t>
                      </a:r>
                      <a:r>
                        <a:rPr kumimoji="1" lang="en-US" altLang="ja-JP" sz="900" dirty="0">
                          <a:latin typeface="Meiryo UI" panose="020B0604030504040204" pitchFamily="50" charset="-128"/>
                          <a:ea typeface="Meiryo UI" panose="020B0604030504040204" pitchFamily="50" charset="-128"/>
                        </a:rPr>
                        <a:t>2021</a:t>
                      </a:r>
                      <a:r>
                        <a:rPr kumimoji="1" lang="ja-JP" altLang="en-US" sz="900" dirty="0">
                          <a:latin typeface="Meiryo UI" panose="020B0604030504040204" pitchFamily="50" charset="-128"/>
                          <a:ea typeface="Meiryo UI" panose="020B0604030504040204" pitchFamily="50" charset="-128"/>
                        </a:rPr>
                        <a:t>年度）</a:t>
                      </a:r>
                    </a:p>
                  </a:txBody>
                  <a:tcPr marL="36000" marR="36000" marT="36000" marB="36000"/>
                </a:tc>
                <a:tc>
                  <a:txBody>
                    <a:bodyPr/>
                    <a:lstStyle/>
                    <a:p>
                      <a:pPr indent="63500" algn="ctr">
                        <a:lnSpc>
                          <a:spcPts val="1000"/>
                        </a:lnSpc>
                      </a:pPr>
                      <a:r>
                        <a:rPr lang="en-US" sz="900" kern="100">
                          <a:effectLst/>
                          <a:latin typeface="Meiryo UI" panose="020B0604030504040204" pitchFamily="50" charset="-128"/>
                          <a:ea typeface="Meiryo UI" panose="020B0604030504040204" pitchFamily="50" charset="-128"/>
                          <a:cs typeface="Times New Roman" panose="02020603050405020304" pitchFamily="18" charset="0"/>
                        </a:rPr>
                        <a:t>186</a:t>
                      </a: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579</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6,700</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7,465</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extLst>
                  <a:ext uri="{0D108BD9-81ED-4DB2-BD59-A6C34878D82A}">
                    <a16:rowId xmlns:a16="http://schemas.microsoft.com/office/drawing/2014/main" val="845418126"/>
                  </a:ext>
                </a:extLst>
              </a:tr>
              <a:tr h="172901">
                <a:tc>
                  <a:txBody>
                    <a:bodyPr/>
                    <a:lstStyle/>
                    <a:p>
                      <a:r>
                        <a:rPr kumimoji="1" lang="ja-JP" altLang="en-US" sz="900" dirty="0">
                          <a:latin typeface="Meiryo UI" panose="020B0604030504040204" pitchFamily="50" charset="-128"/>
                          <a:ea typeface="Meiryo UI" panose="020B0604030504040204" pitchFamily="50" charset="-128"/>
                        </a:rPr>
                        <a:t>➂</a:t>
                      </a:r>
                      <a:r>
                        <a:rPr kumimoji="1" lang="en-US" altLang="ja-JP" sz="900" dirty="0">
                          <a:latin typeface="Meiryo UI" panose="020B0604030504040204" pitchFamily="50" charset="-128"/>
                          <a:ea typeface="Meiryo UI" panose="020B0604030504040204" pitchFamily="50" charset="-128"/>
                        </a:rPr>
                        <a:t>:2021</a:t>
                      </a:r>
                      <a:r>
                        <a:rPr kumimoji="1" lang="ja-JP" altLang="en-US" sz="900" dirty="0">
                          <a:latin typeface="Meiryo UI" panose="020B0604030504040204" pitchFamily="50" charset="-128"/>
                          <a:ea typeface="Meiryo UI" panose="020B0604030504040204" pitchFamily="50" charset="-128"/>
                        </a:rPr>
                        <a:t>年度からの</a:t>
                      </a:r>
                      <a:r>
                        <a:rPr kumimoji="1" lang="en-US" altLang="ja-JP" sz="900" dirty="0">
                          <a:latin typeface="Meiryo UI" panose="020B0604030504040204" pitchFamily="50" charset="-128"/>
                          <a:ea typeface="Meiryo UI" panose="020B0604030504040204" pitchFamily="50" charset="-128"/>
                        </a:rPr>
                        <a:t>CO2</a:t>
                      </a:r>
                      <a:r>
                        <a:rPr kumimoji="1" lang="ja-JP" altLang="en-US" sz="900" dirty="0">
                          <a:latin typeface="Meiryo UI" panose="020B0604030504040204" pitchFamily="50" charset="-128"/>
                          <a:ea typeface="Meiryo UI" panose="020B0604030504040204" pitchFamily="50" charset="-128"/>
                        </a:rPr>
                        <a:t>削減量</a:t>
                      </a:r>
                      <a:r>
                        <a:rPr kumimoji="1" lang="en-US" altLang="ja-JP" sz="900" dirty="0">
                          <a:latin typeface="Meiryo UI" panose="020B0604030504040204" pitchFamily="50" charset="-128"/>
                          <a:ea typeface="Meiryo UI" panose="020B0604030504040204" pitchFamily="50" charset="-128"/>
                        </a:rPr>
                        <a:t>※</a:t>
                      </a:r>
                    </a:p>
                  </a:txBody>
                  <a:tcPr marL="36000" marR="36000" marT="36000" marB="36000"/>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4</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0</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strike="noStrik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(82)</a:t>
                      </a:r>
                      <a:r>
                        <a:rPr lang="en-US" altLang="ja-JP" sz="900" u="sng" strike="noStrike" kern="10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1,411</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strike="noStrik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(86)</a:t>
                      </a:r>
                      <a:r>
                        <a:rPr lang="en-US" sz="900" u="sng" strike="noStrike" kern="10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1,415</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extLst>
                  <a:ext uri="{0D108BD9-81ED-4DB2-BD59-A6C34878D82A}">
                    <a16:rowId xmlns:a16="http://schemas.microsoft.com/office/drawing/2014/main" val="2134294702"/>
                  </a:ext>
                </a:extLst>
              </a:tr>
              <a:tr h="286284">
                <a:tc>
                  <a:txBody>
                    <a:bodyPr/>
                    <a:lstStyle/>
                    <a:p>
                      <a:r>
                        <a:rPr kumimoji="1" lang="ja-JP" altLang="en-US" sz="900" dirty="0">
                          <a:latin typeface="Meiryo UI" panose="020B0604030504040204" pitchFamily="50" charset="-128"/>
                          <a:ea typeface="Meiryo UI" panose="020B0604030504040204" pitchFamily="50" charset="-128"/>
                        </a:rPr>
                        <a:t>④</a:t>
                      </a:r>
                      <a:r>
                        <a:rPr kumimoji="1" lang="en-US" altLang="ja-JP" sz="900" dirty="0">
                          <a:latin typeface="Meiryo UI" panose="020B0604030504040204" pitchFamily="50" charset="-128"/>
                          <a:ea typeface="Meiryo UI" panose="020B0604030504040204" pitchFamily="50" charset="-128"/>
                        </a:rPr>
                        <a:t>:2013</a:t>
                      </a:r>
                      <a:r>
                        <a:rPr kumimoji="1" lang="ja-JP" altLang="en-US" sz="900" dirty="0">
                          <a:latin typeface="Meiryo UI" panose="020B0604030504040204" pitchFamily="50" charset="-128"/>
                          <a:ea typeface="Meiryo UI" panose="020B0604030504040204" pitchFamily="50" charset="-128"/>
                        </a:rPr>
                        <a:t>年度からの</a:t>
                      </a:r>
                      <a:r>
                        <a:rPr kumimoji="1" lang="en-US" altLang="ja-JP" sz="900" dirty="0">
                          <a:latin typeface="Meiryo UI" panose="020B0604030504040204" pitchFamily="50" charset="-128"/>
                          <a:ea typeface="Meiryo UI" panose="020B0604030504040204" pitchFamily="50" charset="-128"/>
                        </a:rPr>
                        <a:t>CO2</a:t>
                      </a:r>
                      <a:r>
                        <a:rPr kumimoji="1" lang="ja-JP" altLang="en-US" sz="900" dirty="0">
                          <a:latin typeface="Meiryo UI" panose="020B0604030504040204" pitchFamily="50" charset="-128"/>
                          <a:ea typeface="Meiryo UI" panose="020B0604030504040204" pitchFamily="50" charset="-128"/>
                        </a:rPr>
                        <a:t>削減量</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（①－②</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③）</a:t>
                      </a:r>
                    </a:p>
                  </a:txBody>
                  <a:tcPr marL="36000" marR="36000" marT="36000" marB="36000"/>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67</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53</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strike="noStrik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(491)</a:t>
                      </a:r>
                      <a:r>
                        <a:rPr lang="en-US" sz="900" u="sng" strike="noStrike" kern="10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1,820</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strike="noStrik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(611)</a:t>
                      </a:r>
                      <a:r>
                        <a:rPr lang="en-US" sz="900" u="sng" strike="noStrike" kern="10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1,940</a:t>
                      </a:r>
                      <a:r>
                        <a:rPr lang="ja-JP" sz="900" strike="noStrike" kern="100" dirty="0">
                          <a:effectLst/>
                          <a:latin typeface="Meiryo UI" panose="020B0604030504040204" pitchFamily="50" charset="-128"/>
                          <a:ea typeface="Meiryo UI" panose="020B0604030504040204" pitchFamily="50" charset="-128"/>
                          <a:cs typeface="Times New Roman" panose="02020603050405020304" pitchFamily="18" charset="0"/>
                        </a:rPr>
                        <a:t>千トン</a:t>
                      </a:r>
                      <a:endParaRPr lang="ja-JP" sz="1050" strike="noStrike"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extLst>
                  <a:ext uri="{0D108BD9-81ED-4DB2-BD59-A6C34878D82A}">
                    <a16:rowId xmlns:a16="http://schemas.microsoft.com/office/drawing/2014/main" val="2324559534"/>
                  </a:ext>
                </a:extLst>
              </a:tr>
              <a:tr h="172901">
                <a:tc>
                  <a:txBody>
                    <a:bodyPr/>
                    <a:lstStyle/>
                    <a:p>
                      <a:r>
                        <a:rPr kumimoji="1" lang="ja-JP" altLang="en-US" sz="900" dirty="0">
                          <a:latin typeface="Meiryo UI" panose="020B0604030504040204" pitchFamily="50" charset="-128"/>
                          <a:ea typeface="Meiryo UI" panose="020B0604030504040204" pitchFamily="50" charset="-128"/>
                        </a:rPr>
                        <a:t>⑤</a:t>
                      </a: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削減率（④／①）</a:t>
                      </a:r>
                    </a:p>
                  </a:txBody>
                  <a:tcPr marL="36000" marR="36000" marT="36000" marB="36000"/>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26.9</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8.4</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strike="noStrik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(6.9)</a:t>
                      </a:r>
                      <a:r>
                        <a:rPr lang="en-US" sz="900" u="sng" strike="noStrike" kern="10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25.6</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tc>
                  <a:txBody>
                    <a:bodyPr/>
                    <a:lstStyle/>
                    <a:p>
                      <a:pPr indent="63500" algn="ctr">
                        <a:lnSpc>
                          <a:spcPts val="1000"/>
                        </a:lnSpc>
                      </a:pPr>
                      <a:r>
                        <a:rPr lang="en-US" sz="900" strike="noStrik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(7.6)</a:t>
                      </a:r>
                      <a:r>
                        <a:rPr lang="en-US" sz="900" u="sng" strike="noStrike" kern="10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24.3</a:t>
                      </a: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17780" marB="17780" anchor="ctr"/>
                </a:tc>
                <a:extLst>
                  <a:ext uri="{0D108BD9-81ED-4DB2-BD59-A6C34878D82A}">
                    <a16:rowId xmlns:a16="http://schemas.microsoft.com/office/drawing/2014/main" val="3925710987"/>
                  </a:ext>
                </a:extLst>
              </a:tr>
            </a:tbl>
          </a:graphicData>
        </a:graphic>
      </p:graphicFrame>
      <p:sp>
        <p:nvSpPr>
          <p:cNvPr id="19" name="テキスト ボックス 18">
            <a:extLst>
              <a:ext uri="{FF2B5EF4-FFF2-40B4-BE49-F238E27FC236}">
                <a16:creationId xmlns:a16="http://schemas.microsoft.com/office/drawing/2014/main" id="{47BA98A5-75A8-4279-82AF-BB0D02F57C82}"/>
              </a:ext>
            </a:extLst>
          </p:cNvPr>
          <p:cNvSpPr txBox="1"/>
          <p:nvPr/>
        </p:nvSpPr>
        <p:spPr>
          <a:xfrm>
            <a:off x="6904855" y="1508826"/>
            <a:ext cx="2183957" cy="646331"/>
          </a:xfrm>
          <a:prstGeom prst="rect">
            <a:avLst/>
          </a:prstGeom>
          <a:noFill/>
        </p:spPr>
        <p:txBody>
          <a:bodyPr wrap="square" rtlCol="0">
            <a:spAutoFit/>
          </a:bodyPr>
          <a:lstStyle/>
          <a:p>
            <a:r>
              <a:rPr kumimoji="1" lang="en-US" altLang="ja-JP" sz="900" dirty="0">
                <a:solidFill>
                  <a:srgbClr val="FF0000"/>
                </a:solidFill>
                <a:latin typeface="Meiryo UI" panose="020B0604030504040204" pitchFamily="50" charset="-128"/>
                <a:ea typeface="Meiryo UI" panose="020B0604030504040204" pitchFamily="50" charset="-128"/>
              </a:rPr>
              <a:t>※</a:t>
            </a:r>
            <a:r>
              <a:rPr kumimoji="1" lang="ja-JP" altLang="en-US" sz="900" dirty="0">
                <a:solidFill>
                  <a:srgbClr val="FF0000"/>
                </a:solidFill>
                <a:latin typeface="Meiryo UI" panose="020B0604030504040204" pitchFamily="50" charset="-128"/>
                <a:ea typeface="Meiryo UI" panose="020B0604030504040204" pitchFamily="50" charset="-128"/>
              </a:rPr>
              <a:t>：③の数値は、</a:t>
            </a:r>
            <a:r>
              <a:rPr kumimoji="1" lang="en-US" altLang="ja-JP" sz="900" dirty="0">
                <a:solidFill>
                  <a:srgbClr val="FF0000"/>
                </a:solidFill>
                <a:latin typeface="Meiryo UI" panose="020B0604030504040204" pitchFamily="50" charset="-128"/>
                <a:ea typeface="Meiryo UI" panose="020B0604030504040204" pitchFamily="50" charset="-128"/>
              </a:rPr>
              <a:t>2022</a:t>
            </a:r>
            <a:r>
              <a:rPr kumimoji="1" lang="ja-JP" altLang="en-US" sz="900" dirty="0">
                <a:solidFill>
                  <a:srgbClr val="FF0000"/>
                </a:solidFill>
                <a:latin typeface="Meiryo UI" panose="020B0604030504040204" pitchFamily="50" charset="-128"/>
                <a:ea typeface="Meiryo UI" panose="020B0604030504040204" pitchFamily="50" charset="-128"/>
              </a:rPr>
              <a:t>年度以降の取組による削減量を合計しており、そのうちターミナル外事業者の事業再編等による削減量は</a:t>
            </a:r>
            <a:r>
              <a:rPr kumimoji="1" lang="en-US" altLang="ja-JP" sz="900" dirty="0">
                <a:solidFill>
                  <a:srgbClr val="FF0000"/>
                </a:solidFill>
                <a:latin typeface="Meiryo UI" panose="020B0604030504040204" pitchFamily="50" charset="-128"/>
                <a:ea typeface="Meiryo UI" panose="020B0604030504040204" pitchFamily="50" charset="-128"/>
              </a:rPr>
              <a:t>1,322</a:t>
            </a:r>
            <a:r>
              <a:rPr kumimoji="1" lang="ja-JP" altLang="en-US" sz="900" dirty="0">
                <a:solidFill>
                  <a:srgbClr val="FF0000"/>
                </a:solidFill>
                <a:latin typeface="Meiryo UI" panose="020B0604030504040204" pitchFamily="50" charset="-128"/>
                <a:ea typeface="Meiryo UI" panose="020B0604030504040204" pitchFamily="50" charset="-128"/>
              </a:rPr>
              <a:t>千</a:t>
            </a:r>
            <a:r>
              <a:rPr kumimoji="1" lang="en-US" altLang="ja-JP" sz="900" dirty="0">
                <a:solidFill>
                  <a:srgbClr val="FF0000"/>
                </a:solidFill>
                <a:latin typeface="Meiryo UI" panose="020B0604030504040204" pitchFamily="50" charset="-128"/>
                <a:ea typeface="Meiryo UI" panose="020B0604030504040204" pitchFamily="50" charset="-128"/>
              </a:rPr>
              <a:t>t/</a:t>
            </a:r>
            <a:r>
              <a:rPr kumimoji="1" lang="ja-JP" altLang="en-US" sz="900" dirty="0">
                <a:solidFill>
                  <a:srgbClr val="FF0000"/>
                </a:solidFill>
                <a:latin typeface="Meiryo UI" panose="020B0604030504040204" pitchFamily="50" charset="-128"/>
                <a:ea typeface="Meiryo UI" panose="020B0604030504040204" pitchFamily="50" charset="-128"/>
              </a:rPr>
              <a:t>年。</a:t>
            </a:r>
          </a:p>
        </p:txBody>
      </p:sp>
      <p:sp>
        <p:nvSpPr>
          <p:cNvPr id="20" name="テキスト ボックス 19">
            <a:extLst>
              <a:ext uri="{FF2B5EF4-FFF2-40B4-BE49-F238E27FC236}">
                <a16:creationId xmlns:a16="http://schemas.microsoft.com/office/drawing/2014/main" id="{B56D3EEF-1E3D-4AEB-BD29-85E219304718}"/>
              </a:ext>
            </a:extLst>
          </p:cNvPr>
          <p:cNvSpPr txBox="1"/>
          <p:nvPr/>
        </p:nvSpPr>
        <p:spPr>
          <a:xfrm>
            <a:off x="-93199" y="4149902"/>
            <a:ext cx="7204000"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■「６</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港湾脱炭素化推進計画の実施に関し港湾管理者が必要と認める事項」の変更</a:t>
            </a:r>
          </a:p>
        </p:txBody>
      </p:sp>
      <p:sp>
        <p:nvSpPr>
          <p:cNvPr id="21" name="テキスト ボックス 20">
            <a:extLst>
              <a:ext uri="{FF2B5EF4-FFF2-40B4-BE49-F238E27FC236}">
                <a16:creationId xmlns:a16="http://schemas.microsoft.com/office/drawing/2014/main" id="{2282EA88-63EF-4F09-9620-0C5456935F79}"/>
              </a:ext>
            </a:extLst>
          </p:cNvPr>
          <p:cNvSpPr txBox="1"/>
          <p:nvPr/>
        </p:nvSpPr>
        <p:spPr>
          <a:xfrm>
            <a:off x="-1757" y="4377859"/>
            <a:ext cx="9055186" cy="253916"/>
          </a:xfrm>
          <a:prstGeom prst="rect">
            <a:avLst/>
          </a:prstGeom>
          <a:noFill/>
        </p:spPr>
        <p:txBody>
          <a:bodyPr wrap="square" rtlCol="0">
            <a:spAutoFit/>
          </a:bodyPr>
          <a:lstStyle/>
          <a:p>
            <a:r>
              <a:rPr lang="en-US" altLang="ja-JP" sz="1050" b="1" dirty="0">
                <a:latin typeface="Meiryo UI" panose="020B0604030504040204" pitchFamily="50" charset="-128"/>
                <a:ea typeface="Meiryo UI" panose="020B0604030504040204" pitchFamily="50" charset="-128"/>
              </a:rPr>
              <a:t>6-3.</a:t>
            </a:r>
            <a:r>
              <a:rPr lang="ja-JP" altLang="en-US" sz="1050" b="1" dirty="0">
                <a:latin typeface="Meiryo UI" panose="020B0604030504040204" pitchFamily="50" charset="-128"/>
                <a:ea typeface="Meiryo UI" panose="020B0604030504040204" pitchFamily="50" charset="-128"/>
              </a:rPr>
              <a:t>港湾及び産業の競争力強化に資する脱炭素化に関連する取組（推進計画</a:t>
            </a:r>
            <a:r>
              <a:rPr lang="en-US" altLang="ja-JP" sz="1050" b="1" dirty="0">
                <a:latin typeface="Meiryo UI" panose="020B0604030504040204" pitchFamily="50" charset="-128"/>
                <a:ea typeface="Meiryo UI" panose="020B0604030504040204" pitchFamily="50" charset="-128"/>
              </a:rPr>
              <a:t>P30-31</a:t>
            </a:r>
            <a:r>
              <a:rPr lang="ja-JP" altLang="en-US" sz="1050" b="1" dirty="0">
                <a:latin typeface="Meiryo UI" panose="020B0604030504040204" pitchFamily="50" charset="-128"/>
                <a:ea typeface="Meiryo UI" panose="020B0604030504040204" pitchFamily="50" charset="-128"/>
              </a:rPr>
              <a:t>）</a:t>
            </a:r>
            <a:endParaRPr lang="en-US" altLang="ja-JP" sz="1050" b="1" dirty="0">
              <a:latin typeface="Meiryo UI" panose="020B0604030504040204" pitchFamily="50" charset="-128"/>
              <a:ea typeface="Meiryo UI" panose="020B0604030504040204" pitchFamily="50" charset="-128"/>
            </a:endParaRPr>
          </a:p>
        </p:txBody>
      </p:sp>
      <p:graphicFrame>
        <p:nvGraphicFramePr>
          <p:cNvPr id="22" name="表 21">
            <a:extLst>
              <a:ext uri="{FF2B5EF4-FFF2-40B4-BE49-F238E27FC236}">
                <a16:creationId xmlns:a16="http://schemas.microsoft.com/office/drawing/2014/main" id="{E5B0321B-9839-4B6C-809A-1E82E31F0B42}"/>
              </a:ext>
            </a:extLst>
          </p:cNvPr>
          <p:cNvGraphicFramePr>
            <a:graphicFrameLocks noGrp="1"/>
          </p:cNvGraphicFramePr>
          <p:nvPr>
            <p:extLst>
              <p:ext uri="{D42A27DB-BD31-4B8C-83A1-F6EECF244321}">
                <p14:modId xmlns:p14="http://schemas.microsoft.com/office/powerpoint/2010/main" val="3711735751"/>
              </p:ext>
            </p:extLst>
          </p:nvPr>
        </p:nvGraphicFramePr>
        <p:xfrm>
          <a:off x="82029" y="4613417"/>
          <a:ext cx="8981512" cy="618272"/>
        </p:xfrm>
        <a:graphic>
          <a:graphicData uri="http://schemas.openxmlformats.org/drawingml/2006/table">
            <a:tbl>
              <a:tblPr>
                <a:tableStyleId>{5C22544A-7EE6-4342-B048-85BDC9FD1C3A}</a:tableStyleId>
              </a:tblPr>
              <a:tblGrid>
                <a:gridCol w="863600">
                  <a:extLst>
                    <a:ext uri="{9D8B030D-6E8A-4147-A177-3AD203B41FA5}">
                      <a16:colId xmlns:a16="http://schemas.microsoft.com/office/drawing/2014/main" val="1329549845"/>
                    </a:ext>
                  </a:extLst>
                </a:gridCol>
                <a:gridCol w="4058956">
                  <a:extLst>
                    <a:ext uri="{9D8B030D-6E8A-4147-A177-3AD203B41FA5}">
                      <a16:colId xmlns:a16="http://schemas.microsoft.com/office/drawing/2014/main" val="688153147"/>
                    </a:ext>
                  </a:extLst>
                </a:gridCol>
                <a:gridCol w="4058956">
                  <a:extLst>
                    <a:ext uri="{9D8B030D-6E8A-4147-A177-3AD203B41FA5}">
                      <a16:colId xmlns:a16="http://schemas.microsoft.com/office/drawing/2014/main" val="1065813388"/>
                    </a:ext>
                  </a:extLst>
                </a:gridCol>
              </a:tblGrid>
              <a:tr h="154568">
                <a:tc>
                  <a:txBody>
                    <a:bodyPr/>
                    <a:lstStyle/>
                    <a:p>
                      <a:pPr algn="ctr" rtl="0"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箇所</a:t>
                      </a:r>
                    </a:p>
                  </a:txBody>
                  <a:tcPr marL="0" marR="0" marT="0" marB="0" anchor="ctr">
                    <a:solidFill>
                      <a:schemeClr val="accent1"/>
                    </a:solidFill>
                  </a:tcPr>
                </a:tc>
                <a:tc>
                  <a:txBody>
                    <a:bodyPr/>
                    <a:lstStyle/>
                    <a:p>
                      <a:pPr algn="ctr" rtl="0"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変更前</a:t>
                      </a:r>
                    </a:p>
                  </a:txBody>
                  <a:tcPr marL="0" marR="0" marT="0" marB="0" anchor="ctr">
                    <a:solidFill>
                      <a:schemeClr val="accent1"/>
                    </a:solidFill>
                  </a:tcPr>
                </a:tc>
                <a:tc>
                  <a:txBody>
                    <a:bodyPr/>
                    <a:lstStyle/>
                    <a:p>
                      <a:pPr algn="ctr" rtl="0" fontAlgn="ctr"/>
                      <a:r>
                        <a:rPr lang="ja-JP" altLang="en-US" sz="900" b="1" i="0" u="none" strike="noStrike" dirty="0">
                          <a:solidFill>
                            <a:schemeClr val="bg1"/>
                          </a:solidFill>
                          <a:effectLst/>
                          <a:latin typeface="Meiryo UI" panose="020B0604030504040204" pitchFamily="50" charset="-128"/>
                          <a:ea typeface="Meiryo UI" panose="020B0604030504040204" pitchFamily="50" charset="-128"/>
                        </a:rPr>
                        <a:t>変更後</a:t>
                      </a:r>
                    </a:p>
                  </a:txBody>
                  <a:tcPr marL="0" marR="0" marT="0" marB="0" anchor="ctr">
                    <a:solidFill>
                      <a:schemeClr val="accent1"/>
                    </a:solidFill>
                  </a:tcPr>
                </a:tc>
                <a:extLst>
                  <a:ext uri="{0D108BD9-81ED-4DB2-BD59-A6C34878D82A}">
                    <a16:rowId xmlns:a16="http://schemas.microsoft.com/office/drawing/2014/main" val="657739128"/>
                  </a:ext>
                </a:extLst>
              </a:tr>
              <a:tr h="463704">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6-3</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冒頭文書</a:t>
                      </a:r>
                    </a:p>
                    <a:p>
                      <a:pPr marL="0" marR="0" lvl="0" indent="0" algn="l" defTabSz="914400" rtl="0" eaLnBrk="1" fontAlgn="t" latinLnBrk="0" hangingPunct="1">
                        <a:lnSpc>
                          <a:spcPct val="100000"/>
                        </a:lnSpc>
                        <a:spcBef>
                          <a:spcPts val="0"/>
                        </a:spcBef>
                        <a:spcAft>
                          <a:spcPts val="0"/>
                        </a:spcAft>
                        <a:buClrTx/>
                        <a:buSzTx/>
                        <a:buFontTx/>
                        <a:buNone/>
                        <a:tabLst/>
                        <a:defRPr/>
                      </a:pP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2025</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大阪・関西万博」において、岩谷産業株式会社による国内初となる水素燃料電池船の旅客運航が決定している。</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tc>
                <a:tc>
                  <a:txBody>
                    <a:bodyPr/>
                    <a:lstStyle/>
                    <a:p>
                      <a:pPr algn="l" fontAlgn="t"/>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2025</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大阪・関西万博」において、岩谷産業株式会社による国内初となる水素燃料電池船の旅客運航が</a:t>
                      </a:r>
                      <a:r>
                        <a:rPr lang="ja-JP" altLang="en-US" sz="900" b="0" i="0" u="sng" strike="noStrike" dirty="0">
                          <a:solidFill>
                            <a:srgbClr val="FF0000"/>
                          </a:solidFill>
                          <a:effectLst/>
                          <a:latin typeface="Meiryo UI" panose="020B0604030504040204" pitchFamily="50" charset="-128"/>
                          <a:ea typeface="Meiryo UI" panose="020B0604030504040204" pitchFamily="50" charset="-128"/>
                        </a:rPr>
                        <a:t>実施された。</a:t>
                      </a:r>
                      <a:endParaRPr lang="en-US" altLang="ja-JP" sz="900" b="0" i="0" u="sng" strike="noStrike" dirty="0">
                        <a:solidFill>
                          <a:srgbClr val="FF0000"/>
                        </a:solidFill>
                        <a:effectLst/>
                        <a:latin typeface="Meiryo UI" panose="020B0604030504040204" pitchFamily="50" charset="-128"/>
                        <a:ea typeface="Meiryo UI" panose="020B0604030504040204" pitchFamily="50" charset="-128"/>
                      </a:endParaRPr>
                    </a:p>
                  </a:txBody>
                  <a:tcPr marL="0" marR="0" marT="0" marB="0"/>
                </a:tc>
                <a:extLst>
                  <a:ext uri="{0D108BD9-81ED-4DB2-BD59-A6C34878D82A}">
                    <a16:rowId xmlns:a16="http://schemas.microsoft.com/office/drawing/2014/main" val="853849712"/>
                  </a:ext>
                </a:extLst>
              </a:tr>
            </a:tbl>
          </a:graphicData>
        </a:graphic>
      </p:graphicFrame>
      <p:sp>
        <p:nvSpPr>
          <p:cNvPr id="24" name="テキスト ボックス 23">
            <a:extLst>
              <a:ext uri="{FF2B5EF4-FFF2-40B4-BE49-F238E27FC236}">
                <a16:creationId xmlns:a16="http://schemas.microsoft.com/office/drawing/2014/main" id="{5DEF37A9-5131-4C19-85B9-D9F9165F4A48}"/>
              </a:ext>
            </a:extLst>
          </p:cNvPr>
          <p:cNvSpPr txBox="1"/>
          <p:nvPr/>
        </p:nvSpPr>
        <p:spPr>
          <a:xfrm>
            <a:off x="23417" y="2630232"/>
            <a:ext cx="2829621" cy="253916"/>
          </a:xfrm>
          <a:prstGeom prst="rect">
            <a:avLst/>
          </a:prstGeom>
          <a:noFill/>
        </p:spPr>
        <p:txBody>
          <a:bodyPr wrap="none" rtlCol="0">
            <a:spAutoFit/>
          </a:bodyPr>
          <a:lstStyle/>
          <a:p>
            <a:r>
              <a:rPr lang="ja-JP" altLang="en-US" sz="1050" b="1" dirty="0">
                <a:latin typeface="Meiryo UI" panose="020B0604030504040204" pitchFamily="50" charset="-128"/>
                <a:ea typeface="Meiryo UI" panose="020B0604030504040204" pitchFamily="50" charset="-128"/>
              </a:rPr>
              <a:t>表８　港湾・臨海部の脱炭素化に貢献する事業</a:t>
            </a:r>
            <a:endParaRPr kumimoji="1" lang="ja-JP" altLang="en-US" sz="1050" b="1"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BE273EF3-5144-4F6F-A25F-0DB4096996B3}"/>
              </a:ext>
            </a:extLst>
          </p:cNvPr>
          <p:cNvSpPr txBox="1"/>
          <p:nvPr/>
        </p:nvSpPr>
        <p:spPr>
          <a:xfrm>
            <a:off x="88814" y="630753"/>
            <a:ext cx="9055186"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新たな促進事業等の位置付けにより、</a:t>
            </a:r>
            <a:r>
              <a:rPr lang="en-US" altLang="ja-JP" sz="1050" dirty="0">
                <a:latin typeface="Meiryo UI" panose="020B0604030504040204" pitchFamily="50" charset="-128"/>
                <a:ea typeface="Meiryo UI" panose="020B0604030504040204" pitchFamily="50" charset="-128"/>
              </a:rPr>
              <a:t>3</a:t>
            </a:r>
            <a:r>
              <a:rPr lang="ja-JP" altLang="en-US" sz="1050" dirty="0">
                <a:latin typeface="Meiryo UI" panose="020B0604030504040204" pitchFamily="50" charset="-128"/>
                <a:ea typeface="Meiryo UI" panose="020B0604030504040204" pitchFamily="50" charset="-128"/>
              </a:rPr>
              <a:t>港における各エリア別の削減量の集計を変更する。（表中のカッコ内は変更前の数量）</a:t>
            </a:r>
            <a:endParaRPr lang="en-US" altLang="ja-JP" sz="105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61BD3A66-CEA0-04FC-2585-755AD0D1713A}"/>
              </a:ext>
            </a:extLst>
          </p:cNvPr>
          <p:cNvSpPr txBox="1"/>
          <p:nvPr/>
        </p:nvSpPr>
        <p:spPr>
          <a:xfrm>
            <a:off x="7389971" y="592057"/>
            <a:ext cx="1723549" cy="276999"/>
          </a:xfrm>
          <a:prstGeom prst="rect">
            <a:avLst/>
          </a:prstGeom>
          <a:noFill/>
          <a:ln>
            <a:noFill/>
          </a:ln>
        </p:spPr>
        <p:txBody>
          <a:bodyPr wrap="none" rtlCol="0">
            <a:spAutoFit/>
          </a:bodyPr>
          <a:lstStyle/>
          <a:p>
            <a:r>
              <a:rPr kumimoji="1" lang="en-US" altLang="ja-JP" sz="1200" dirty="0"/>
              <a:t>※</a:t>
            </a:r>
            <a:r>
              <a:rPr kumimoji="1" lang="ja-JP" altLang="en-US" sz="1200" dirty="0"/>
              <a:t>変更・更新</a:t>
            </a:r>
            <a:r>
              <a:rPr kumimoji="1" lang="ja-JP" altLang="en-US" sz="1200" b="1" dirty="0">
                <a:solidFill>
                  <a:srgbClr val="FF0000"/>
                </a:solidFill>
              </a:rPr>
              <a:t>：</a:t>
            </a:r>
            <a:r>
              <a:rPr kumimoji="1" lang="ja-JP" altLang="en-US" sz="1200" b="1" u="sng" dirty="0">
                <a:solidFill>
                  <a:srgbClr val="FF0000"/>
                </a:solidFill>
              </a:rPr>
              <a:t>下線部</a:t>
            </a:r>
          </a:p>
        </p:txBody>
      </p:sp>
    </p:spTree>
    <p:extLst>
      <p:ext uri="{BB962C8B-B14F-4D97-AF65-F5344CB8AC3E}">
        <p14:creationId xmlns:p14="http://schemas.microsoft.com/office/powerpoint/2010/main" val="392939983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1778</Words>
  <Application>Microsoft Office PowerPoint</Application>
  <PresentationFormat>画面に合わせる (4:3)</PresentationFormat>
  <Paragraphs>331</Paragraphs>
  <Slides>4</Slides>
  <Notes>4</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BIZ UDゴシック</vt:lpstr>
      <vt:lpstr>Meiryo UI</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2026-02-09T02:01:54Z</dcterms:modified>
</cp:coreProperties>
</file>