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trictFirstAndLastChars="0" saveSubsetFonts="1">
  <p:sldMasterIdLst>
    <p:sldMasterId id="2147483660" r:id="rId1"/>
  </p:sldMasterIdLst>
  <p:notesMasterIdLst>
    <p:notesMasterId r:id="rId10"/>
  </p:notesMasterIdLst>
  <p:sldIdLst>
    <p:sldId id="256" r:id="rId2"/>
    <p:sldId id="296" r:id="rId3"/>
    <p:sldId id="484" r:id="rId4"/>
    <p:sldId id="485" r:id="rId5"/>
    <p:sldId id="486" r:id="rId6"/>
    <p:sldId id="487" r:id="rId7"/>
    <p:sldId id="488" r:id="rId8"/>
    <p:sldId id="483" r:id="rId9"/>
  </p:sldIdLst>
  <p:sldSz cx="9144000" cy="6858000" type="screen4x3"/>
  <p:notesSz cx="6807200" cy="9939338"/>
  <p:kinsoku lang="ja-JP" invalStChars="、。，．・：；？！゛゜ヽヾゝゞ々ー’”）〕］｝〉》」』】°‰′″℃￠％ぁぃぅぇぉっゃゅょゎァィゥェォッャュョヮヵヶ!%),.:;?]}｡｣､･ｧｨｩｪｫｬｭｮｯｰﾞﾟ" invalEndChars="‘“（〔［｛〈《「『【￥＄$([\{｢￡"/>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4" name="作成者" initials="A" lastIdx="0" clrIdx="3"/>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B0F0"/>
    <a:srgbClr val="FF9999"/>
    <a:srgbClr val="FF0066"/>
    <a:srgbClr val="FF99FF"/>
    <a:srgbClr val="FF7C80"/>
    <a:srgbClr val="FF6600"/>
    <a:srgbClr val="FF9966"/>
    <a:srgbClr val="FFFFFF"/>
    <a:srgbClr val="8FAADC"/>
    <a:srgbClr val="5B9BD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74C1A8A3-306A-4EB7-A6B1-4F7E0EB9C5D6}" styleName="中間スタイル 3 - アクセント 5">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5"/>
          </a:solidFill>
        </a:fill>
      </a:tcStyle>
    </a:lastCol>
    <a:firstCol>
      <a:tcTxStyle b="on">
        <a:fontRef idx="minor">
          <a:scrgbClr r="0" g="0" b="0"/>
        </a:fontRef>
        <a:schemeClr val="lt1"/>
      </a:tcTxStyle>
      <a:tcStyle>
        <a:tcBdr/>
        <a:fill>
          <a:solidFill>
            <a:schemeClr val="accent5"/>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823" autoAdjust="0"/>
    <p:restoredTop sz="95896" autoAdjust="0"/>
  </p:normalViewPr>
  <p:slideViewPr>
    <p:cSldViewPr snapToGrid="0">
      <p:cViewPr varScale="1">
        <p:scale>
          <a:sx n="94" d="100"/>
          <a:sy n="94" d="100"/>
        </p:scale>
        <p:origin x="1008" y="82"/>
      </p:cViewPr>
      <p:guideLst/>
    </p:cSldViewPr>
  </p:slideViewPr>
  <p:notesTextViewPr>
    <p:cViewPr>
      <p:scale>
        <a:sx n="1" d="1"/>
        <a:sy n="1" d="1"/>
      </p:scale>
      <p:origin x="0" y="0"/>
    </p:cViewPr>
  </p:notesTextViewPr>
  <p:sorterViewPr>
    <p:cViewPr varScale="1">
      <p:scale>
        <a:sx n="1" d="1"/>
        <a:sy n="1" d="1"/>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2"/>
            <a:ext cx="2949787" cy="498693"/>
          </a:xfrm>
          <a:prstGeom prst="rect">
            <a:avLst/>
          </a:prstGeom>
        </p:spPr>
        <p:txBody>
          <a:bodyPr vert="horz" lIns="91424" tIns="45712" rIns="91424" bIns="45712"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5839" y="2"/>
            <a:ext cx="2949787" cy="498693"/>
          </a:xfrm>
          <a:prstGeom prst="rect">
            <a:avLst/>
          </a:prstGeom>
        </p:spPr>
        <p:txBody>
          <a:bodyPr vert="horz" lIns="91424" tIns="45712" rIns="91424" bIns="45712" rtlCol="0"/>
          <a:lstStyle>
            <a:lvl1pPr algn="r">
              <a:defRPr sz="1200"/>
            </a:lvl1pPr>
          </a:lstStyle>
          <a:p>
            <a:fld id="{834E557F-5872-430A-9BA2-37F879BE762B}" type="datetimeFigureOut">
              <a:rPr kumimoji="1" lang="ja-JP" altLang="en-US" smtClean="0"/>
              <a:t>2026/1/29</a:t>
            </a:fld>
            <a:endParaRPr kumimoji="1" lang="ja-JP" altLang="en-US"/>
          </a:p>
        </p:txBody>
      </p:sp>
      <p:sp>
        <p:nvSpPr>
          <p:cNvPr id="4" name="スライド イメージ プレースホルダー 3"/>
          <p:cNvSpPr>
            <a:spLocks noGrp="1" noRot="1" noChangeAspect="1"/>
          </p:cNvSpPr>
          <p:nvPr>
            <p:ph type="sldImg" idx="2"/>
          </p:nvPr>
        </p:nvSpPr>
        <p:spPr>
          <a:xfrm>
            <a:off x="1168400" y="1243013"/>
            <a:ext cx="4470400" cy="3354387"/>
          </a:xfrm>
          <a:prstGeom prst="rect">
            <a:avLst/>
          </a:prstGeom>
          <a:noFill/>
          <a:ln w="12700">
            <a:solidFill>
              <a:prstClr val="black"/>
            </a:solidFill>
          </a:ln>
        </p:spPr>
        <p:txBody>
          <a:bodyPr vert="horz" lIns="91424" tIns="45712" rIns="91424" bIns="45712" rtlCol="0" anchor="ctr"/>
          <a:lstStyle/>
          <a:p>
            <a:endParaRPr lang="ja-JP" altLang="en-US"/>
          </a:p>
        </p:txBody>
      </p:sp>
      <p:sp>
        <p:nvSpPr>
          <p:cNvPr id="5" name="ノート プレースホルダー 4"/>
          <p:cNvSpPr>
            <a:spLocks noGrp="1"/>
          </p:cNvSpPr>
          <p:nvPr>
            <p:ph type="body" sz="quarter" idx="3"/>
          </p:nvPr>
        </p:nvSpPr>
        <p:spPr>
          <a:xfrm>
            <a:off x="680721" y="4783308"/>
            <a:ext cx="5445760" cy="3913614"/>
          </a:xfrm>
          <a:prstGeom prst="rect">
            <a:avLst/>
          </a:prstGeom>
        </p:spPr>
        <p:txBody>
          <a:bodyPr vert="horz" lIns="91424" tIns="45712" rIns="91424" bIns="45712"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40647"/>
            <a:ext cx="2949787" cy="498692"/>
          </a:xfrm>
          <a:prstGeom prst="rect">
            <a:avLst/>
          </a:prstGeom>
        </p:spPr>
        <p:txBody>
          <a:bodyPr vert="horz" lIns="91424" tIns="45712" rIns="91424" bIns="45712"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5839" y="9440647"/>
            <a:ext cx="2949787" cy="498692"/>
          </a:xfrm>
          <a:prstGeom prst="rect">
            <a:avLst/>
          </a:prstGeom>
        </p:spPr>
        <p:txBody>
          <a:bodyPr vert="horz" lIns="91424" tIns="45712" rIns="91424" bIns="45712" rtlCol="0" anchor="b"/>
          <a:lstStyle>
            <a:lvl1pPr algn="r">
              <a:defRPr sz="1200"/>
            </a:lvl1pPr>
          </a:lstStyle>
          <a:p>
            <a:fld id="{5BE3E63B-ECAD-403F-9286-6C7AC3DBA66A}" type="slidenum">
              <a:rPr kumimoji="1" lang="ja-JP" altLang="en-US" smtClean="0"/>
              <a:t>‹#›</a:t>
            </a:fld>
            <a:endParaRPr kumimoji="1" lang="ja-JP" altLang="en-US"/>
          </a:p>
        </p:txBody>
      </p:sp>
    </p:spTree>
    <p:extLst>
      <p:ext uri="{BB962C8B-B14F-4D97-AF65-F5344CB8AC3E}">
        <p14:creationId xmlns:p14="http://schemas.microsoft.com/office/powerpoint/2010/main" val="1693447133"/>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A7B6B81B-E5E7-4467-B50C-09A848497A77}" type="datetime1">
              <a:rPr kumimoji="1" lang="ja-JP" altLang="en-US" smtClean="0"/>
              <a:t>2026/1/29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a:xfrm>
            <a:off x="7081484" y="6480816"/>
            <a:ext cx="2057400" cy="365125"/>
          </a:xfrm>
        </p:spPr>
        <p:txBody>
          <a:bodyPr/>
          <a:lstStyle/>
          <a:p>
            <a:fld id="{C3BAFA97-3394-4B32-81C9-5309CB5ED79C}" type="slidenum">
              <a:rPr kumimoji="1" lang="ja-JP" altLang="en-US" smtClean="0"/>
              <a:t>‹#›</a:t>
            </a:fld>
            <a:endParaRPr kumimoji="1" lang="ja-JP" altLang="en-US"/>
          </a:p>
        </p:txBody>
      </p:sp>
    </p:spTree>
    <p:extLst>
      <p:ext uri="{BB962C8B-B14F-4D97-AF65-F5344CB8AC3E}">
        <p14:creationId xmlns:p14="http://schemas.microsoft.com/office/powerpoint/2010/main" val="11915428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47B8EDF4-7DA5-4065-AC61-67A757CD022A}" type="datetime1">
              <a:rPr kumimoji="1" lang="ja-JP" altLang="en-US" smtClean="0"/>
              <a:t>2026/1/29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3BAFA97-3394-4B32-81C9-5309CB5ED79C}" type="slidenum">
              <a:rPr kumimoji="1" lang="ja-JP" altLang="en-US" smtClean="0"/>
              <a:t>‹#›</a:t>
            </a:fld>
            <a:endParaRPr kumimoji="1" lang="ja-JP" altLang="en-US"/>
          </a:p>
        </p:txBody>
      </p:sp>
    </p:spTree>
    <p:extLst>
      <p:ext uri="{BB962C8B-B14F-4D97-AF65-F5344CB8AC3E}">
        <p14:creationId xmlns:p14="http://schemas.microsoft.com/office/powerpoint/2010/main" val="30912469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9004C400-959D-4011-A611-69213912A1F9}" type="datetime1">
              <a:rPr kumimoji="1" lang="ja-JP" altLang="en-US" smtClean="0"/>
              <a:t>2026/1/29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3BAFA97-3394-4B32-81C9-5309CB5ED79C}" type="slidenum">
              <a:rPr kumimoji="1" lang="ja-JP" altLang="en-US" smtClean="0"/>
              <a:t>‹#›</a:t>
            </a:fld>
            <a:endParaRPr kumimoji="1" lang="ja-JP" altLang="en-US"/>
          </a:p>
        </p:txBody>
      </p:sp>
    </p:spTree>
    <p:extLst>
      <p:ext uri="{BB962C8B-B14F-4D97-AF65-F5344CB8AC3E}">
        <p14:creationId xmlns:p14="http://schemas.microsoft.com/office/powerpoint/2010/main" val="28155634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C726E35E-B5D2-437C-BE16-A2BC390D1FAC}" type="datetime1">
              <a:rPr kumimoji="1" lang="ja-JP" altLang="en-US" smtClean="0"/>
              <a:t>2026/1/29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3BAFA97-3394-4B32-81C9-5309CB5ED79C}" type="slidenum">
              <a:rPr kumimoji="1" lang="ja-JP" altLang="en-US" smtClean="0"/>
              <a:t>‹#›</a:t>
            </a:fld>
            <a:endParaRPr kumimoji="1" lang="ja-JP" altLang="en-US"/>
          </a:p>
        </p:txBody>
      </p:sp>
    </p:spTree>
    <p:extLst>
      <p:ext uri="{BB962C8B-B14F-4D97-AF65-F5344CB8AC3E}">
        <p14:creationId xmlns:p14="http://schemas.microsoft.com/office/powerpoint/2010/main" val="272690076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4B4154AD-84F3-4133-9441-54847B079BE1}" type="datetime1">
              <a:rPr kumimoji="1" lang="ja-JP" altLang="en-US" smtClean="0"/>
              <a:t>2026/1/29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3BAFA97-3394-4B32-81C9-5309CB5ED79C}" type="slidenum">
              <a:rPr kumimoji="1" lang="ja-JP" altLang="en-US" smtClean="0"/>
              <a:t>‹#›</a:t>
            </a:fld>
            <a:endParaRPr kumimoji="1" lang="ja-JP" altLang="en-US"/>
          </a:p>
        </p:txBody>
      </p:sp>
    </p:spTree>
    <p:extLst>
      <p:ext uri="{BB962C8B-B14F-4D97-AF65-F5344CB8AC3E}">
        <p14:creationId xmlns:p14="http://schemas.microsoft.com/office/powerpoint/2010/main" val="375100572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2AD11874-19B8-41C0-894F-B99755DE0765}" type="datetime1">
              <a:rPr kumimoji="1" lang="ja-JP" altLang="en-US" smtClean="0"/>
              <a:t>2026/1/29</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C3BAFA97-3394-4B32-81C9-5309CB5ED79C}" type="slidenum">
              <a:rPr kumimoji="1" lang="ja-JP" altLang="en-US" smtClean="0"/>
              <a:t>‹#›</a:t>
            </a:fld>
            <a:endParaRPr kumimoji="1" lang="ja-JP" altLang="en-US"/>
          </a:p>
        </p:txBody>
      </p:sp>
    </p:spTree>
    <p:extLst>
      <p:ext uri="{BB962C8B-B14F-4D97-AF65-F5344CB8AC3E}">
        <p14:creationId xmlns:p14="http://schemas.microsoft.com/office/powerpoint/2010/main" val="7403551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29842" y="2505075"/>
            <a:ext cx="3868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4629150" y="2505075"/>
            <a:ext cx="3887391"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54768CC8-B688-4849-8E9C-AA5E6178CCF7}" type="datetime1">
              <a:rPr kumimoji="1" lang="ja-JP" altLang="en-US" smtClean="0"/>
              <a:t>2026/1/29</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C3BAFA97-3394-4B32-81C9-5309CB5ED79C}" type="slidenum">
              <a:rPr kumimoji="1" lang="ja-JP" altLang="en-US" smtClean="0"/>
              <a:t>‹#›</a:t>
            </a:fld>
            <a:endParaRPr kumimoji="1" lang="ja-JP" altLang="en-US"/>
          </a:p>
        </p:txBody>
      </p:sp>
    </p:spTree>
    <p:extLst>
      <p:ext uri="{BB962C8B-B14F-4D97-AF65-F5344CB8AC3E}">
        <p14:creationId xmlns:p14="http://schemas.microsoft.com/office/powerpoint/2010/main" val="4883009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3A408194-F8DA-4E80-8B94-C161AAE542DC}" type="datetime1">
              <a:rPr kumimoji="1" lang="ja-JP" altLang="en-US" smtClean="0"/>
              <a:t>2026/1/29</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C3BAFA97-3394-4B32-81C9-5309CB5ED79C}" type="slidenum">
              <a:rPr kumimoji="1" lang="ja-JP" altLang="en-US" smtClean="0"/>
              <a:t>‹#›</a:t>
            </a:fld>
            <a:endParaRPr kumimoji="1" lang="ja-JP" altLang="en-US"/>
          </a:p>
        </p:txBody>
      </p:sp>
    </p:spTree>
    <p:extLst>
      <p:ext uri="{BB962C8B-B14F-4D97-AF65-F5344CB8AC3E}">
        <p14:creationId xmlns:p14="http://schemas.microsoft.com/office/powerpoint/2010/main" val="182096365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38A37E4-19AC-4346-8E34-32EE1FCC6632}" type="datetime1">
              <a:rPr kumimoji="1" lang="ja-JP" altLang="en-US" smtClean="0"/>
              <a:t>2026/1/29</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a:xfrm>
            <a:off x="7086600" y="6489370"/>
            <a:ext cx="2057400" cy="365125"/>
          </a:xfrm>
        </p:spPr>
        <p:txBody>
          <a:bodyPr/>
          <a:lstStyle/>
          <a:p>
            <a:fld id="{C3BAFA97-3394-4B32-81C9-5309CB5ED79C}" type="slidenum">
              <a:rPr kumimoji="1" lang="ja-JP" altLang="en-US" smtClean="0"/>
              <a:t>‹#›</a:t>
            </a:fld>
            <a:endParaRPr kumimoji="1" lang="ja-JP" altLang="en-US"/>
          </a:p>
        </p:txBody>
      </p:sp>
    </p:spTree>
    <p:extLst>
      <p:ext uri="{BB962C8B-B14F-4D97-AF65-F5344CB8AC3E}">
        <p14:creationId xmlns:p14="http://schemas.microsoft.com/office/powerpoint/2010/main" val="29181243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A673CF5E-A6AF-4D98-BF43-F6167D415FFA}" type="datetime1">
              <a:rPr kumimoji="1" lang="ja-JP" altLang="en-US" smtClean="0"/>
              <a:t>2026/1/29</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C3BAFA97-3394-4B32-81C9-5309CB5ED79C}" type="slidenum">
              <a:rPr kumimoji="1" lang="ja-JP" altLang="en-US" smtClean="0"/>
              <a:t>‹#›</a:t>
            </a:fld>
            <a:endParaRPr kumimoji="1" lang="ja-JP" altLang="en-US"/>
          </a:p>
        </p:txBody>
      </p:sp>
    </p:spTree>
    <p:extLst>
      <p:ext uri="{BB962C8B-B14F-4D97-AF65-F5344CB8AC3E}">
        <p14:creationId xmlns:p14="http://schemas.microsoft.com/office/powerpoint/2010/main" val="1678126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F878A3F8-C9E2-4804-8BC2-CB4B645D6A70}" type="datetime1">
              <a:rPr kumimoji="1" lang="ja-JP" altLang="en-US" smtClean="0"/>
              <a:t>2026/1/29</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C3BAFA97-3394-4B32-81C9-5309CB5ED79C}" type="slidenum">
              <a:rPr kumimoji="1" lang="ja-JP" altLang="en-US" smtClean="0"/>
              <a:t>‹#›</a:t>
            </a:fld>
            <a:endParaRPr kumimoji="1" lang="ja-JP" altLang="en-US"/>
          </a:p>
        </p:txBody>
      </p:sp>
    </p:spTree>
    <p:extLst>
      <p:ext uri="{BB962C8B-B14F-4D97-AF65-F5344CB8AC3E}">
        <p14:creationId xmlns:p14="http://schemas.microsoft.com/office/powerpoint/2010/main" val="27594390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DB28A2B-D479-4999-8160-534C909F6E39}" type="datetime1">
              <a:rPr kumimoji="1" lang="ja-JP" altLang="en-US" smtClean="0"/>
              <a:t>2026/1/29</a:t>
            </a:fld>
            <a:endParaRPr kumimoji="1" lang="ja-JP"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7086600" y="6489324"/>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3BAFA97-3394-4B32-81C9-5309CB5ED79C}" type="slidenum">
              <a:rPr kumimoji="1" lang="ja-JP" altLang="en-US" smtClean="0"/>
              <a:t>‹#›</a:t>
            </a:fld>
            <a:endParaRPr kumimoji="1" lang="ja-JP" altLang="en-US"/>
          </a:p>
        </p:txBody>
      </p:sp>
    </p:spTree>
    <p:extLst>
      <p:ext uri="{BB962C8B-B14F-4D97-AF65-F5344CB8AC3E}">
        <p14:creationId xmlns:p14="http://schemas.microsoft.com/office/powerpoint/2010/main" val="380091802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タイトル 5">
            <a:extLst>
              <a:ext uri="{FF2B5EF4-FFF2-40B4-BE49-F238E27FC236}">
                <a16:creationId xmlns:a16="http://schemas.microsoft.com/office/drawing/2014/main" id="{DA6DC90D-BB0F-46E8-B509-E34ACC12C927}"/>
              </a:ext>
            </a:extLst>
          </p:cNvPr>
          <p:cNvSpPr>
            <a:spLocks noGrp="1"/>
          </p:cNvSpPr>
          <p:nvPr>
            <p:ph type="ctrTitle"/>
          </p:nvPr>
        </p:nvSpPr>
        <p:spPr>
          <a:xfrm>
            <a:off x="135385" y="1122363"/>
            <a:ext cx="8876211" cy="2387600"/>
          </a:xfrm>
        </p:spPr>
        <p:txBody>
          <a:bodyPr>
            <a:normAutofit/>
          </a:bodyPr>
          <a:lstStyle/>
          <a:p>
            <a:r>
              <a:rPr lang="ja-JP" altLang="en-US" sz="2800" dirty="0">
                <a:latin typeface="+mn-ea"/>
                <a:ea typeface="+mn-ea"/>
              </a:rPr>
              <a:t>新モビリティ導入に向けた検討状況について</a:t>
            </a:r>
            <a:br>
              <a:rPr lang="en-US" altLang="ja-JP" sz="2800" b="1" dirty="0">
                <a:latin typeface="+mn-ea"/>
                <a:ea typeface="+mn-ea"/>
              </a:rPr>
            </a:br>
            <a:br>
              <a:rPr lang="en-US" altLang="ja-JP" sz="4000" b="1" dirty="0">
                <a:latin typeface="+mn-ea"/>
                <a:ea typeface="+mn-ea"/>
              </a:rPr>
            </a:br>
            <a:r>
              <a:rPr lang="ja-JP" altLang="en-US" sz="3200" b="1" dirty="0">
                <a:latin typeface="+mn-ea"/>
                <a:ea typeface="+mn-ea"/>
              </a:rPr>
              <a:t>南河内地域での実証実験（先導的モデル事業）</a:t>
            </a:r>
            <a:endParaRPr lang="ja-JP" altLang="en-US" sz="4000" b="1" dirty="0">
              <a:latin typeface="+mn-ea"/>
              <a:ea typeface="+mn-ea"/>
            </a:endParaRPr>
          </a:p>
        </p:txBody>
      </p:sp>
      <p:cxnSp>
        <p:nvCxnSpPr>
          <p:cNvPr id="10" name="直線コネクタ 9">
            <a:extLst>
              <a:ext uri="{FF2B5EF4-FFF2-40B4-BE49-F238E27FC236}">
                <a16:creationId xmlns:a16="http://schemas.microsoft.com/office/drawing/2014/main" id="{E713C630-2CD8-4D46-BD15-0B464776AFB0}"/>
              </a:ext>
            </a:extLst>
          </p:cNvPr>
          <p:cNvCxnSpPr>
            <a:cxnSpLocks/>
          </p:cNvCxnSpPr>
          <p:nvPr/>
        </p:nvCxnSpPr>
        <p:spPr>
          <a:xfrm>
            <a:off x="223484" y="3512820"/>
            <a:ext cx="8688504" cy="0"/>
          </a:xfrm>
          <a:prstGeom prst="line">
            <a:avLst/>
          </a:prstGeom>
          <a:ln w="127000" cmpd="tri">
            <a:solidFill>
              <a:srgbClr val="00B050"/>
            </a:solidFill>
          </a:ln>
        </p:spPr>
        <p:style>
          <a:lnRef idx="1">
            <a:schemeClr val="dk1"/>
          </a:lnRef>
          <a:fillRef idx="0">
            <a:schemeClr val="dk1"/>
          </a:fillRef>
          <a:effectRef idx="0">
            <a:schemeClr val="dk1"/>
          </a:effectRef>
          <a:fontRef idx="minor">
            <a:schemeClr val="tx1"/>
          </a:fontRef>
        </p:style>
      </p:cxnSp>
      <p:sp>
        <p:nvSpPr>
          <p:cNvPr id="12" name="正方形/長方形 11">
            <a:extLst>
              <a:ext uri="{FF2B5EF4-FFF2-40B4-BE49-F238E27FC236}">
                <a16:creationId xmlns:a16="http://schemas.microsoft.com/office/drawing/2014/main" id="{ADD7A486-4B9E-4E2F-9EEA-43A769878E60}"/>
              </a:ext>
            </a:extLst>
          </p:cNvPr>
          <p:cNvSpPr/>
          <p:nvPr/>
        </p:nvSpPr>
        <p:spPr>
          <a:xfrm>
            <a:off x="6431280" y="714661"/>
            <a:ext cx="2480708" cy="723329"/>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kumimoji="1" lang="ja-JP" altLang="en-US" sz="1600" dirty="0">
                <a:latin typeface="+mn-ea"/>
              </a:rPr>
              <a:t>令和８年</a:t>
            </a:r>
            <a:r>
              <a:rPr kumimoji="1" lang="en-US" altLang="ja-JP" sz="1600" dirty="0">
                <a:latin typeface="+mn-ea"/>
              </a:rPr>
              <a:t>1</a:t>
            </a:r>
            <a:r>
              <a:rPr kumimoji="1" lang="ja-JP" altLang="en-US" sz="1600" dirty="0">
                <a:latin typeface="+mn-ea"/>
              </a:rPr>
              <a:t>月</a:t>
            </a:r>
            <a:r>
              <a:rPr kumimoji="1" lang="en-US" altLang="ja-JP" sz="1600">
                <a:latin typeface="+mn-ea"/>
              </a:rPr>
              <a:t>29</a:t>
            </a:r>
            <a:r>
              <a:rPr kumimoji="1" lang="ja-JP" altLang="en-US" sz="1600">
                <a:latin typeface="+mn-ea"/>
              </a:rPr>
              <a:t>日</a:t>
            </a:r>
            <a:endParaRPr kumimoji="1" lang="en-US" altLang="ja-JP" sz="1600" dirty="0">
              <a:latin typeface="+mn-ea"/>
            </a:endParaRPr>
          </a:p>
          <a:p>
            <a:pPr algn="ctr"/>
            <a:r>
              <a:rPr kumimoji="1" lang="ja-JP" altLang="en-US" sz="1600" dirty="0">
                <a:latin typeface="+mn-ea"/>
              </a:rPr>
              <a:t>第７回検討協議会資料</a:t>
            </a:r>
          </a:p>
        </p:txBody>
      </p:sp>
      <p:sp>
        <p:nvSpPr>
          <p:cNvPr id="8" name="正方形/長方形 7">
            <a:extLst>
              <a:ext uri="{FF2B5EF4-FFF2-40B4-BE49-F238E27FC236}">
                <a16:creationId xmlns:a16="http://schemas.microsoft.com/office/drawing/2014/main" id="{C37222D5-8C95-4CCD-ABA0-0B8BBCD90048}"/>
              </a:ext>
            </a:extLst>
          </p:cNvPr>
          <p:cNvSpPr/>
          <p:nvPr/>
        </p:nvSpPr>
        <p:spPr>
          <a:xfrm>
            <a:off x="7795988" y="149923"/>
            <a:ext cx="1116000" cy="468000"/>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kumimoji="1" lang="ja-JP" altLang="en-US" sz="2400" dirty="0">
                <a:latin typeface="ＭＳ ゴシック" panose="020B0609070205080204" pitchFamily="49" charset="-128"/>
                <a:ea typeface="ＭＳ ゴシック" panose="020B0609070205080204" pitchFamily="49" charset="-128"/>
              </a:rPr>
              <a:t>資料２</a:t>
            </a:r>
          </a:p>
        </p:txBody>
      </p:sp>
    </p:spTree>
    <p:extLst>
      <p:ext uri="{BB962C8B-B14F-4D97-AF65-F5344CB8AC3E}">
        <p14:creationId xmlns:p14="http://schemas.microsoft.com/office/powerpoint/2010/main" val="119019002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表 2">
            <a:extLst>
              <a:ext uri="{FF2B5EF4-FFF2-40B4-BE49-F238E27FC236}">
                <a16:creationId xmlns:a16="http://schemas.microsoft.com/office/drawing/2014/main" id="{D04EDAA4-9398-488E-975C-3104F4E20843}"/>
              </a:ext>
            </a:extLst>
          </p:cNvPr>
          <p:cNvGraphicFramePr>
            <a:graphicFrameLocks noGrp="1"/>
          </p:cNvGraphicFramePr>
          <p:nvPr>
            <p:extLst>
              <p:ext uri="{D42A27DB-BD31-4B8C-83A1-F6EECF244321}">
                <p14:modId xmlns:p14="http://schemas.microsoft.com/office/powerpoint/2010/main" val="2498154344"/>
              </p:ext>
            </p:extLst>
          </p:nvPr>
        </p:nvGraphicFramePr>
        <p:xfrm>
          <a:off x="182880" y="1555909"/>
          <a:ext cx="8624789" cy="1874594"/>
        </p:xfrm>
        <a:graphic>
          <a:graphicData uri="http://schemas.openxmlformats.org/drawingml/2006/table">
            <a:tbl>
              <a:tblPr bandRow="1">
                <a:tableStyleId>{2D5ABB26-0587-4C30-8999-92F81FD0307C}</a:tableStyleId>
              </a:tblPr>
              <a:tblGrid>
                <a:gridCol w="7782106">
                  <a:extLst>
                    <a:ext uri="{9D8B030D-6E8A-4147-A177-3AD203B41FA5}">
                      <a16:colId xmlns:a16="http://schemas.microsoft.com/office/drawing/2014/main" val="3292849240"/>
                    </a:ext>
                  </a:extLst>
                </a:gridCol>
                <a:gridCol w="842683">
                  <a:extLst>
                    <a:ext uri="{9D8B030D-6E8A-4147-A177-3AD203B41FA5}">
                      <a16:colId xmlns:a16="http://schemas.microsoft.com/office/drawing/2014/main" val="2605252476"/>
                    </a:ext>
                  </a:extLst>
                </a:gridCol>
              </a:tblGrid>
              <a:tr h="937297">
                <a:tc>
                  <a:txBody>
                    <a:bodyPr/>
                    <a:lstStyle/>
                    <a:p>
                      <a:r>
                        <a:rPr kumimoji="1" lang="ja-JP" altLang="en-US" sz="2400" b="1" dirty="0">
                          <a:latin typeface="Meiryo UI" panose="020B0604030504040204" pitchFamily="50" charset="-128"/>
                          <a:ea typeface="Meiryo UI" panose="020B0604030504040204" pitchFamily="50" charset="-128"/>
                        </a:rPr>
                        <a:t>　１</a:t>
                      </a:r>
                      <a:r>
                        <a:rPr kumimoji="1" lang="en-US" altLang="ja-JP" sz="2400" b="1" dirty="0">
                          <a:latin typeface="Meiryo UI" panose="020B0604030504040204" pitchFamily="50" charset="-128"/>
                          <a:ea typeface="Meiryo UI" panose="020B0604030504040204" pitchFamily="50" charset="-128"/>
                        </a:rPr>
                        <a:t>.</a:t>
                      </a:r>
                      <a:r>
                        <a:rPr kumimoji="1" lang="ja-JP" altLang="en-US" sz="2400" b="1" dirty="0">
                          <a:latin typeface="Meiryo UI" panose="020B0604030504040204" pitchFamily="50" charset="-128"/>
                          <a:ea typeface="Meiryo UI" panose="020B0604030504040204" pitchFamily="50" charset="-128"/>
                        </a:rPr>
                        <a:t>　自動運転バスの</a:t>
                      </a:r>
                      <a:r>
                        <a:rPr kumimoji="1" lang="ja-JP" altLang="en-US" sz="2400" b="1" dirty="0">
                          <a:solidFill>
                            <a:schemeClr val="tx1"/>
                          </a:solidFill>
                          <a:latin typeface="Meiryo UI" panose="020B0604030504040204" pitchFamily="50" charset="-128"/>
                          <a:ea typeface="Meiryo UI" panose="020B0604030504040204" pitchFamily="50" charset="-128"/>
                        </a:rPr>
                        <a:t>安定性・</a:t>
                      </a:r>
                      <a:r>
                        <a:rPr kumimoji="1" lang="ja-JP" altLang="en-US" sz="2400" b="1" dirty="0">
                          <a:latin typeface="Meiryo UI" panose="020B0604030504040204" pitchFamily="50" charset="-128"/>
                          <a:ea typeface="Meiryo UI" panose="020B0604030504040204" pitchFamily="50" charset="-128"/>
                        </a:rPr>
                        <a:t>安全性</a:t>
                      </a:r>
                      <a:r>
                        <a:rPr kumimoji="1" lang="ja-JP" altLang="en-US" sz="2400" b="1" dirty="0">
                          <a:solidFill>
                            <a:schemeClr val="tx1"/>
                          </a:solidFill>
                          <a:latin typeface="Meiryo UI" panose="020B0604030504040204" pitchFamily="50" charset="-128"/>
                          <a:ea typeface="Meiryo UI" panose="020B0604030504040204" pitchFamily="50" charset="-128"/>
                        </a:rPr>
                        <a:t>を確保するための取組</a:t>
                      </a:r>
                      <a:endParaRPr kumimoji="1" lang="ja-JP" altLang="en-US" sz="2400" b="1" strike="sngStrike" dirty="0">
                        <a:solidFill>
                          <a:schemeClr val="tx1"/>
                        </a:solidFill>
                        <a:latin typeface="Meiryo UI" panose="020B0604030504040204" pitchFamily="50" charset="-128"/>
                        <a:ea typeface="Meiryo UI" panose="020B0604030504040204" pitchFamily="50" charset="-128"/>
                      </a:endParaRPr>
                    </a:p>
                  </a:txBody>
                  <a:tcPr anchor="ctr"/>
                </a:tc>
                <a:tc>
                  <a:txBody>
                    <a:bodyPr/>
                    <a:lstStyle/>
                    <a:p>
                      <a:pPr algn="l"/>
                      <a:r>
                        <a:rPr kumimoji="1" lang="en-US" altLang="ja-JP" sz="2400" b="1" strike="noStrike" dirty="0">
                          <a:latin typeface="Meiryo UI" panose="020B0604030504040204" pitchFamily="50" charset="-128"/>
                          <a:ea typeface="Meiryo UI" panose="020B0604030504040204" pitchFamily="50" charset="-128"/>
                        </a:rPr>
                        <a:t>P</a:t>
                      </a:r>
                      <a:r>
                        <a:rPr kumimoji="1" lang="ja-JP" altLang="en-US" sz="2400" b="1" strike="noStrike" dirty="0">
                          <a:latin typeface="Meiryo UI" panose="020B0604030504040204" pitchFamily="50" charset="-128"/>
                          <a:ea typeface="Meiryo UI" panose="020B0604030504040204" pitchFamily="50" charset="-128"/>
                        </a:rPr>
                        <a:t>１</a:t>
                      </a:r>
                    </a:p>
                  </a:txBody>
                  <a:tcPr anchor="ctr"/>
                </a:tc>
                <a:extLst>
                  <a:ext uri="{0D108BD9-81ED-4DB2-BD59-A6C34878D82A}">
                    <a16:rowId xmlns:a16="http://schemas.microsoft.com/office/drawing/2014/main" val="2516576390"/>
                  </a:ext>
                </a:extLst>
              </a:tr>
              <a:tr h="937297">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2400" b="1" dirty="0">
                          <a:latin typeface="Meiryo UI" panose="020B0604030504040204" pitchFamily="50" charset="-128"/>
                          <a:ea typeface="Meiryo UI" panose="020B0604030504040204" pitchFamily="50" charset="-128"/>
                        </a:rPr>
                        <a:t>　２．全体スケジュール</a:t>
                      </a:r>
                    </a:p>
                  </a:txBody>
                  <a:tcPr anchor="ctr"/>
                </a:tc>
                <a:tc>
                  <a:txBody>
                    <a:bodyPr/>
                    <a:lstStyle/>
                    <a:p>
                      <a:pPr algn="l"/>
                      <a:r>
                        <a:rPr kumimoji="1" lang="en-US" altLang="ja-JP" sz="2400" b="1" strike="noStrike" dirty="0">
                          <a:latin typeface="Meiryo UI" panose="020B0604030504040204" pitchFamily="50" charset="-128"/>
                          <a:ea typeface="Meiryo UI" panose="020B0604030504040204" pitchFamily="50" charset="-128"/>
                        </a:rPr>
                        <a:t>P</a:t>
                      </a:r>
                      <a:r>
                        <a:rPr kumimoji="1" lang="ja-JP" altLang="en-US" sz="2400" b="1" strike="noStrike" dirty="0">
                          <a:latin typeface="Meiryo UI" panose="020B0604030504040204" pitchFamily="50" charset="-128"/>
                          <a:ea typeface="Meiryo UI" panose="020B0604030504040204" pitchFamily="50" charset="-128"/>
                        </a:rPr>
                        <a:t>６</a:t>
                      </a:r>
                    </a:p>
                  </a:txBody>
                  <a:tcPr anchor="ctr"/>
                </a:tc>
                <a:extLst>
                  <a:ext uri="{0D108BD9-81ED-4DB2-BD59-A6C34878D82A}">
                    <a16:rowId xmlns:a16="http://schemas.microsoft.com/office/drawing/2014/main" val="2896952286"/>
                  </a:ext>
                </a:extLst>
              </a:tr>
            </a:tbl>
          </a:graphicData>
        </a:graphic>
      </p:graphicFrame>
      <p:sp>
        <p:nvSpPr>
          <p:cNvPr id="3" name="テキスト ボックス 2">
            <a:extLst>
              <a:ext uri="{FF2B5EF4-FFF2-40B4-BE49-F238E27FC236}">
                <a16:creationId xmlns:a16="http://schemas.microsoft.com/office/drawing/2014/main" id="{7FE810FA-4290-4D9F-BF3C-4BEC6F93FBBF}"/>
              </a:ext>
            </a:extLst>
          </p:cNvPr>
          <p:cNvSpPr txBox="1"/>
          <p:nvPr/>
        </p:nvSpPr>
        <p:spPr>
          <a:xfrm>
            <a:off x="441524" y="682932"/>
            <a:ext cx="1415772" cy="461665"/>
          </a:xfrm>
          <a:prstGeom prst="rect">
            <a:avLst/>
          </a:prstGeom>
          <a:noFill/>
          <a:ln w="6350">
            <a:solidFill>
              <a:schemeClr val="tx1"/>
            </a:solidFill>
          </a:ln>
        </p:spPr>
        <p:txBody>
          <a:bodyPr wrap="none" rtlCol="0" anchor="ctr">
            <a:spAutoFit/>
          </a:bodyPr>
          <a:lstStyle/>
          <a:p>
            <a:pPr algn="ctr"/>
            <a:r>
              <a:rPr kumimoji="1" lang="ja-JP" altLang="en-US" sz="2400" b="1" dirty="0"/>
              <a:t>目　　次</a:t>
            </a:r>
          </a:p>
        </p:txBody>
      </p:sp>
    </p:spTree>
    <p:extLst>
      <p:ext uri="{BB962C8B-B14F-4D97-AF65-F5344CB8AC3E}">
        <p14:creationId xmlns:p14="http://schemas.microsoft.com/office/powerpoint/2010/main" val="156176734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a:extLst>
              <a:ext uri="{FF2B5EF4-FFF2-40B4-BE49-F238E27FC236}">
                <a16:creationId xmlns:a16="http://schemas.microsoft.com/office/drawing/2014/main" id="{CF2887DC-BE14-4C35-8ACF-A3318FBE322B}"/>
              </a:ext>
            </a:extLst>
          </p:cNvPr>
          <p:cNvSpPr txBox="1"/>
          <p:nvPr/>
        </p:nvSpPr>
        <p:spPr>
          <a:xfrm>
            <a:off x="0" y="504000"/>
            <a:ext cx="5126724" cy="338554"/>
          </a:xfrm>
          <a:prstGeom prst="rect">
            <a:avLst/>
          </a:prstGeom>
          <a:noFill/>
        </p:spPr>
        <p:txBody>
          <a:bodyPr wrap="none" rtlCol="0">
            <a:spAutoFit/>
          </a:bodyPr>
          <a:lstStyle/>
          <a:p>
            <a:r>
              <a:rPr kumimoji="1" lang="ja-JP" altLang="en-US" sz="1600" b="1" dirty="0">
                <a:latin typeface="Meiryo UI" panose="020B0604030504040204" pitchFamily="50" charset="-128"/>
                <a:ea typeface="Meiryo UI" panose="020B0604030504040204" pitchFamily="50" charset="-128"/>
              </a:rPr>
              <a:t>■前回の新モビリティ導入検討協議会で決定した対応方針</a:t>
            </a:r>
          </a:p>
        </p:txBody>
      </p:sp>
      <p:sp>
        <p:nvSpPr>
          <p:cNvPr id="9" name="正方形/長方形 8">
            <a:extLst>
              <a:ext uri="{FF2B5EF4-FFF2-40B4-BE49-F238E27FC236}">
                <a16:creationId xmlns:a16="http://schemas.microsoft.com/office/drawing/2014/main" id="{1EA2C7C2-872C-4078-A7F5-C144D5ABAF32}"/>
              </a:ext>
            </a:extLst>
          </p:cNvPr>
          <p:cNvSpPr/>
          <p:nvPr/>
        </p:nvSpPr>
        <p:spPr>
          <a:xfrm>
            <a:off x="0" y="432000"/>
            <a:ext cx="9144000" cy="36000"/>
          </a:xfrm>
          <a:prstGeom prst="rect">
            <a:avLst/>
          </a:prstGeom>
          <a:ln>
            <a:noFill/>
          </a:ln>
        </p:spPr>
        <p:style>
          <a:lnRef idx="1">
            <a:schemeClr val="accent5"/>
          </a:lnRef>
          <a:fillRef idx="2">
            <a:schemeClr val="accent5"/>
          </a:fillRef>
          <a:effectRef idx="1">
            <a:schemeClr val="accent5"/>
          </a:effectRef>
          <a:fontRef idx="minor">
            <a:schemeClr val="dk1"/>
          </a:fontRef>
        </p:style>
        <p:txBody>
          <a:bodyPr rtlCol="0" anchor="ctr"/>
          <a:lstStyle/>
          <a:p>
            <a:pPr algn="ctr"/>
            <a:endParaRPr kumimoji="1" lang="ja-JP" altLang="en-US"/>
          </a:p>
        </p:txBody>
      </p:sp>
      <p:sp>
        <p:nvSpPr>
          <p:cNvPr id="10" name="テキスト ボックス 9">
            <a:extLst>
              <a:ext uri="{FF2B5EF4-FFF2-40B4-BE49-F238E27FC236}">
                <a16:creationId xmlns:a16="http://schemas.microsoft.com/office/drawing/2014/main" id="{97A3181E-F29F-4F88-A6CC-07A9DED5C3F2}"/>
              </a:ext>
            </a:extLst>
          </p:cNvPr>
          <p:cNvSpPr txBox="1"/>
          <p:nvPr/>
        </p:nvSpPr>
        <p:spPr>
          <a:xfrm>
            <a:off x="0" y="0"/>
            <a:ext cx="7778091" cy="461665"/>
          </a:xfrm>
          <a:prstGeom prst="rect">
            <a:avLst/>
          </a:prstGeom>
          <a:noFill/>
        </p:spPr>
        <p:txBody>
          <a:bodyPr wrap="none" rtlCol="0">
            <a:spAutoFit/>
          </a:bodyPr>
          <a:lstStyle/>
          <a:p>
            <a:r>
              <a:rPr kumimoji="1" lang="ja-JP" altLang="en-US" sz="2400" b="1" dirty="0">
                <a:latin typeface="Meiryo UI" panose="020B0604030504040204" pitchFamily="50" charset="-128"/>
                <a:ea typeface="Meiryo UI" panose="020B0604030504040204" pitchFamily="50" charset="-128"/>
              </a:rPr>
              <a:t>１．自動運転バスの安定性・安全性を確保するための取組</a:t>
            </a:r>
          </a:p>
        </p:txBody>
      </p:sp>
      <p:sp>
        <p:nvSpPr>
          <p:cNvPr id="31" name="テキスト ボックス 30">
            <a:extLst>
              <a:ext uri="{FF2B5EF4-FFF2-40B4-BE49-F238E27FC236}">
                <a16:creationId xmlns:a16="http://schemas.microsoft.com/office/drawing/2014/main" id="{B06D7311-2E87-4CC2-8704-E166F03F28D8}"/>
              </a:ext>
            </a:extLst>
          </p:cNvPr>
          <p:cNvSpPr txBox="1"/>
          <p:nvPr/>
        </p:nvSpPr>
        <p:spPr>
          <a:xfrm>
            <a:off x="180000" y="843766"/>
            <a:ext cx="8246168" cy="984885"/>
          </a:xfrm>
          <a:prstGeom prst="rect">
            <a:avLst/>
          </a:prstGeom>
          <a:noFill/>
        </p:spPr>
        <p:txBody>
          <a:bodyPr wrap="none" rtlCol="0">
            <a:spAutoFit/>
          </a:bodyPr>
          <a:lstStyle/>
          <a:p>
            <a:r>
              <a:rPr kumimoji="1" lang="ja-JP" altLang="en-US" sz="1600" dirty="0">
                <a:latin typeface="Meiryo UI" panose="020B0604030504040204" pitchFamily="50" charset="-128"/>
                <a:ea typeface="Meiryo UI" panose="020B0604030504040204" pitchFamily="50" charset="-128"/>
              </a:rPr>
              <a:t>○</a:t>
            </a:r>
            <a:r>
              <a:rPr kumimoji="1" lang="ja-JP" altLang="en-US" sz="1600" b="1" u="sng" dirty="0">
                <a:latin typeface="Meiryo UI" panose="020B0604030504040204" pitchFamily="50" charset="-128"/>
                <a:ea typeface="Meiryo UI" panose="020B0604030504040204" pitchFamily="50" charset="-128"/>
              </a:rPr>
              <a:t>実証実験で走行する自動運転バスの安全性を確保することが最も重要。</a:t>
            </a:r>
            <a:endParaRPr kumimoji="1" lang="en-US" altLang="ja-JP" sz="1600" b="1" u="sng" dirty="0">
              <a:latin typeface="Meiryo UI" panose="020B0604030504040204" pitchFamily="50" charset="-128"/>
              <a:ea typeface="Meiryo UI" panose="020B0604030504040204" pitchFamily="50" charset="-128"/>
            </a:endParaRPr>
          </a:p>
          <a:p>
            <a:r>
              <a:rPr kumimoji="1" lang="ja-JP" altLang="en-US" sz="1600" dirty="0">
                <a:latin typeface="Meiryo UI" panose="020B0604030504040204" pitchFamily="50" charset="-128"/>
                <a:ea typeface="Meiryo UI" panose="020B0604030504040204" pitchFamily="50" charset="-128"/>
              </a:rPr>
              <a:t>　そのために、</a:t>
            </a:r>
            <a:r>
              <a:rPr kumimoji="1" lang="en-US" altLang="ja-JP" sz="1600" b="1" u="sng" dirty="0">
                <a:latin typeface="Meiryo UI" panose="020B0604030504040204" pitchFamily="50" charset="-128"/>
                <a:ea typeface="Meiryo UI" panose="020B0604030504040204" pitchFamily="50" charset="-128"/>
              </a:rPr>
              <a:t>11</a:t>
            </a:r>
            <a:r>
              <a:rPr kumimoji="1" lang="ja-JP" altLang="en-US" sz="1600" b="1" u="sng" dirty="0">
                <a:latin typeface="Meiryo UI" panose="020B0604030504040204" pitchFamily="50" charset="-128"/>
                <a:ea typeface="Meiryo UI" panose="020B0604030504040204" pitchFamily="50" charset="-128"/>
              </a:rPr>
              <a:t>月からの実証実験（テスト走行）の開始が遅れることはやむを得ない。</a:t>
            </a:r>
            <a:endParaRPr kumimoji="1" lang="en-US" altLang="ja-JP" sz="1600" b="1" u="sng" dirty="0">
              <a:latin typeface="Meiryo UI" panose="020B0604030504040204" pitchFamily="50" charset="-128"/>
              <a:ea typeface="Meiryo UI" panose="020B0604030504040204" pitchFamily="50" charset="-128"/>
            </a:endParaRPr>
          </a:p>
          <a:p>
            <a:endParaRPr kumimoji="1" lang="en-US" altLang="ja-JP" sz="1000" dirty="0">
              <a:latin typeface="Meiryo UI" panose="020B0604030504040204" pitchFamily="50" charset="-128"/>
              <a:ea typeface="Meiryo UI" panose="020B0604030504040204" pitchFamily="50" charset="-128"/>
            </a:endParaRPr>
          </a:p>
          <a:p>
            <a:r>
              <a:rPr kumimoji="1" lang="ja-JP" altLang="en-US" sz="1600" dirty="0">
                <a:latin typeface="Meiryo UI" panose="020B0604030504040204" pitchFamily="50" charset="-128"/>
                <a:ea typeface="Meiryo UI" panose="020B0604030504040204" pitchFamily="50" charset="-128"/>
              </a:rPr>
              <a:t>○</a:t>
            </a:r>
            <a:r>
              <a:rPr kumimoji="1" lang="ja-JP" altLang="en-US" sz="1600" b="1" u="sng" dirty="0">
                <a:latin typeface="Meiryo UI" panose="020B0604030504040204" pitchFamily="50" charset="-128"/>
                <a:ea typeface="Meiryo UI" panose="020B0604030504040204" pitchFamily="50" charset="-128"/>
              </a:rPr>
              <a:t>安全性を確保したうえで、早期の実証実験開始に向けて府と</a:t>
            </a:r>
            <a:r>
              <a:rPr kumimoji="1" lang="en-US" altLang="ja-JP" sz="1600" b="1" u="sng" dirty="0">
                <a:latin typeface="Meiryo UI" panose="020B0604030504040204" pitchFamily="50" charset="-128"/>
                <a:ea typeface="Meiryo UI" panose="020B0604030504040204" pitchFamily="50" charset="-128"/>
              </a:rPr>
              <a:t>Osaka Metro</a:t>
            </a:r>
            <a:r>
              <a:rPr kumimoji="1" lang="ja-JP" altLang="en-US" sz="1600" b="1" u="sng" dirty="0">
                <a:latin typeface="Meiryo UI" panose="020B0604030504040204" pitchFamily="50" charset="-128"/>
                <a:ea typeface="Meiryo UI" panose="020B0604030504040204" pitchFamily="50" charset="-128"/>
              </a:rPr>
              <a:t>で調整を進める。</a:t>
            </a:r>
            <a:endParaRPr kumimoji="1" lang="en-US" altLang="ja-JP" sz="1600" b="1" u="sng" dirty="0">
              <a:latin typeface="Meiryo UI" panose="020B0604030504040204" pitchFamily="50" charset="-128"/>
              <a:ea typeface="Meiryo UI" panose="020B0604030504040204" pitchFamily="50" charset="-128"/>
            </a:endParaRPr>
          </a:p>
        </p:txBody>
      </p:sp>
      <p:sp>
        <p:nvSpPr>
          <p:cNvPr id="53" name="テキスト ボックス 52">
            <a:extLst>
              <a:ext uri="{FF2B5EF4-FFF2-40B4-BE49-F238E27FC236}">
                <a16:creationId xmlns:a16="http://schemas.microsoft.com/office/drawing/2014/main" id="{AF0464BC-4A35-4E57-8D08-DFFB57456837}"/>
              </a:ext>
            </a:extLst>
          </p:cNvPr>
          <p:cNvSpPr txBox="1"/>
          <p:nvPr/>
        </p:nvSpPr>
        <p:spPr>
          <a:xfrm>
            <a:off x="0" y="2387291"/>
            <a:ext cx="2629246" cy="338554"/>
          </a:xfrm>
          <a:prstGeom prst="rect">
            <a:avLst/>
          </a:prstGeom>
          <a:noFill/>
        </p:spPr>
        <p:txBody>
          <a:bodyPr wrap="none" rtlCol="0">
            <a:spAutoFit/>
          </a:bodyPr>
          <a:lstStyle/>
          <a:p>
            <a:r>
              <a:rPr kumimoji="1" lang="ja-JP" altLang="en-US" sz="1600" b="1" dirty="0">
                <a:latin typeface="Meiryo UI" panose="020B0604030504040204" pitchFamily="50" charset="-128"/>
                <a:ea typeface="Meiryo UI" panose="020B0604030504040204" pitchFamily="50" charset="-128"/>
              </a:rPr>
              <a:t>■第６回協議会以降の動向</a:t>
            </a:r>
          </a:p>
        </p:txBody>
      </p:sp>
      <p:sp>
        <p:nvSpPr>
          <p:cNvPr id="54" name="テキスト ボックス 53">
            <a:extLst>
              <a:ext uri="{FF2B5EF4-FFF2-40B4-BE49-F238E27FC236}">
                <a16:creationId xmlns:a16="http://schemas.microsoft.com/office/drawing/2014/main" id="{6707C9A7-A7BD-4167-ADFF-1E01BE43F7C2}"/>
              </a:ext>
            </a:extLst>
          </p:cNvPr>
          <p:cNvSpPr txBox="1"/>
          <p:nvPr/>
        </p:nvSpPr>
        <p:spPr>
          <a:xfrm>
            <a:off x="180000" y="2700780"/>
            <a:ext cx="8650125" cy="2215991"/>
          </a:xfrm>
          <a:prstGeom prst="rect">
            <a:avLst/>
          </a:prstGeom>
          <a:noFill/>
        </p:spPr>
        <p:txBody>
          <a:bodyPr wrap="none" rtlCol="0">
            <a:spAutoFit/>
          </a:bodyPr>
          <a:lstStyle/>
          <a:p>
            <a:r>
              <a:rPr kumimoji="1" lang="ja-JP" altLang="en-US" sz="1600" dirty="0">
                <a:latin typeface="Meiryo UI" panose="020B0604030504040204" pitchFamily="50" charset="-128"/>
                <a:ea typeface="Meiryo UI" panose="020B0604030504040204" pitchFamily="50" charset="-128"/>
              </a:rPr>
              <a:t>○</a:t>
            </a:r>
            <a:r>
              <a:rPr kumimoji="1" lang="ja-JP" altLang="en-US" sz="1600" b="1" u="sng" dirty="0">
                <a:latin typeface="Meiryo UI" panose="020B0604030504040204" pitchFamily="50" charset="-128"/>
                <a:ea typeface="Meiryo UI" panose="020B0604030504040204" pitchFamily="50" charset="-128"/>
              </a:rPr>
              <a:t>令和７年</a:t>
            </a:r>
            <a:r>
              <a:rPr kumimoji="1" lang="en-US" altLang="ja-JP" sz="1600" b="1" u="sng" dirty="0">
                <a:latin typeface="Meiryo UI" panose="020B0604030504040204" pitchFamily="50" charset="-128"/>
                <a:ea typeface="Meiryo UI" panose="020B0604030504040204" pitchFamily="50" charset="-128"/>
              </a:rPr>
              <a:t>10</a:t>
            </a:r>
            <a:r>
              <a:rPr kumimoji="1" lang="ja-JP" altLang="en-US" sz="1600" b="1" u="sng" dirty="0">
                <a:latin typeface="Meiryo UI" panose="020B0604030504040204" pitchFamily="50" charset="-128"/>
                <a:ea typeface="Meiryo UI" panose="020B0604030504040204" pitchFamily="50" charset="-128"/>
              </a:rPr>
              <a:t>月</a:t>
            </a:r>
            <a:r>
              <a:rPr kumimoji="1" lang="en-US" altLang="ja-JP" sz="1600" b="1" u="sng" dirty="0">
                <a:latin typeface="Meiryo UI" panose="020B0604030504040204" pitchFamily="50" charset="-128"/>
                <a:ea typeface="Meiryo UI" panose="020B0604030504040204" pitchFamily="50" charset="-128"/>
              </a:rPr>
              <a:t>31</a:t>
            </a:r>
            <a:r>
              <a:rPr kumimoji="1" lang="ja-JP" altLang="en-US" sz="1600" b="1" u="sng" dirty="0">
                <a:latin typeface="Meiryo UI" panose="020B0604030504040204" pitchFamily="50" charset="-128"/>
                <a:ea typeface="Meiryo UI" panose="020B0604030504040204" pitchFamily="50" charset="-128"/>
              </a:rPr>
              <a:t>日　国土交通大臣　記者会見</a:t>
            </a:r>
            <a:endParaRPr kumimoji="1" lang="en-US" altLang="ja-JP" sz="1600" b="1" u="sng" dirty="0">
              <a:latin typeface="Meiryo UI" panose="020B0604030504040204" pitchFamily="50" charset="-128"/>
              <a:ea typeface="Meiryo UI" panose="020B0604030504040204" pitchFamily="50" charset="-128"/>
            </a:endParaRPr>
          </a:p>
          <a:p>
            <a:endParaRPr kumimoji="1" lang="en-US" altLang="ja-JP" sz="800" dirty="0">
              <a:latin typeface="Meiryo UI" panose="020B0604030504040204" pitchFamily="50" charset="-128"/>
              <a:ea typeface="Meiryo UI" panose="020B0604030504040204" pitchFamily="50" charset="-128"/>
            </a:endParaRPr>
          </a:p>
          <a:p>
            <a:r>
              <a:rPr kumimoji="1" lang="ja-JP" altLang="en-US" sz="1400" dirty="0">
                <a:latin typeface="Meiryo UI" panose="020B0604030504040204" pitchFamily="50" charset="-128"/>
                <a:ea typeface="Meiryo UI" panose="020B0604030504040204" pitchFamily="50" charset="-128"/>
              </a:rPr>
              <a:t>　</a:t>
            </a:r>
            <a:r>
              <a:rPr kumimoji="1" lang="en-US" altLang="ja-JP" sz="1400" dirty="0">
                <a:latin typeface="Meiryo UI" panose="020B0604030504040204" pitchFamily="50" charset="-128"/>
                <a:ea typeface="Meiryo UI" panose="020B0604030504040204" pitchFamily="50" charset="-128"/>
              </a:rPr>
              <a:t>• EVMJ</a:t>
            </a:r>
            <a:r>
              <a:rPr kumimoji="1" lang="ja-JP" altLang="en-US" sz="1400" dirty="0">
                <a:latin typeface="Meiryo UI" panose="020B0604030504040204" pitchFamily="50" charset="-128"/>
                <a:ea typeface="Meiryo UI" panose="020B0604030504040204" pitchFamily="50" charset="-128"/>
              </a:rPr>
              <a:t>社に対しては、９月３日の総点検の指示の際に、不具合があった車両については、早急に修理を行うとともに、</a:t>
            </a:r>
            <a:endParaRPr kumimoji="1" lang="en-US" altLang="ja-JP" sz="1400" dirty="0">
              <a:latin typeface="Meiryo UI" panose="020B0604030504040204" pitchFamily="50" charset="-128"/>
              <a:ea typeface="Meiryo UI" panose="020B0604030504040204" pitchFamily="50" charset="-128"/>
            </a:endParaRPr>
          </a:p>
          <a:p>
            <a:r>
              <a:rPr kumimoji="1" lang="ja-JP" altLang="en-US" sz="1400" dirty="0">
                <a:latin typeface="Meiryo UI" panose="020B0604030504040204" pitchFamily="50" charset="-128"/>
                <a:ea typeface="Meiryo UI" panose="020B0604030504040204" pitchFamily="50" charset="-128"/>
              </a:rPr>
              <a:t>　　修理が完了するまで運行を再開しないこと、当該バスの使用者に対し、確認された不具合、運行停止に至った理由に</a:t>
            </a:r>
            <a:endParaRPr kumimoji="1" lang="en-US" altLang="ja-JP" sz="1400" dirty="0">
              <a:latin typeface="Meiryo UI" panose="020B0604030504040204" pitchFamily="50" charset="-128"/>
              <a:ea typeface="Meiryo UI" panose="020B0604030504040204" pitchFamily="50" charset="-128"/>
            </a:endParaRPr>
          </a:p>
          <a:p>
            <a:r>
              <a:rPr kumimoji="1" lang="ja-JP" altLang="en-US" sz="1400" dirty="0">
                <a:latin typeface="Meiryo UI" panose="020B0604030504040204" pitchFamily="50" charset="-128"/>
                <a:ea typeface="Meiryo UI" panose="020B0604030504040204" pitchFamily="50" charset="-128"/>
              </a:rPr>
              <a:t>　　ついて、丁寧に説明することを求めている</a:t>
            </a:r>
            <a:endParaRPr kumimoji="1" lang="en-US" altLang="ja-JP" sz="1400" dirty="0">
              <a:latin typeface="Meiryo UI" panose="020B0604030504040204" pitchFamily="50" charset="-128"/>
              <a:ea typeface="Meiryo UI" panose="020B0604030504040204" pitchFamily="50" charset="-128"/>
            </a:endParaRPr>
          </a:p>
          <a:p>
            <a:r>
              <a:rPr kumimoji="1" lang="ja-JP" altLang="en-US" sz="1400" dirty="0">
                <a:latin typeface="Meiryo UI" panose="020B0604030504040204" pitchFamily="50" charset="-128"/>
                <a:ea typeface="Meiryo UI" panose="020B0604030504040204" pitchFamily="50" charset="-128"/>
              </a:rPr>
              <a:t>　</a:t>
            </a:r>
            <a:r>
              <a:rPr kumimoji="1" lang="en-US" altLang="ja-JP" sz="1400" dirty="0">
                <a:latin typeface="Meiryo UI" panose="020B0604030504040204" pitchFamily="50" charset="-128"/>
                <a:ea typeface="Meiryo UI" panose="020B0604030504040204" pitchFamily="50" charset="-128"/>
              </a:rPr>
              <a:t>• 10</a:t>
            </a:r>
            <a:r>
              <a:rPr kumimoji="1" lang="ja-JP" altLang="en-US" sz="1400" dirty="0">
                <a:latin typeface="Meiryo UI" panose="020B0604030504040204" pitchFamily="50" charset="-128"/>
                <a:ea typeface="Meiryo UI" panose="020B0604030504040204" pitchFamily="50" charset="-128"/>
              </a:rPr>
              <a:t>月</a:t>
            </a:r>
            <a:r>
              <a:rPr kumimoji="1" lang="en-US" altLang="ja-JP" sz="1400" dirty="0">
                <a:latin typeface="Meiryo UI" panose="020B0604030504040204" pitchFamily="50" charset="-128"/>
                <a:ea typeface="Meiryo UI" panose="020B0604030504040204" pitchFamily="50" charset="-128"/>
              </a:rPr>
              <a:t>20</a:t>
            </a:r>
            <a:r>
              <a:rPr kumimoji="1" lang="ja-JP" altLang="en-US" sz="1400" dirty="0">
                <a:latin typeface="Meiryo UI" panose="020B0604030504040204" pitchFamily="50" charset="-128"/>
                <a:ea typeface="Meiryo UI" panose="020B0604030504040204" pitchFamily="50" charset="-128"/>
              </a:rPr>
              <a:t>日には同社に対して立入検査を行った。不具合の原因究明と、抜本的な安全対策を講じるよう強く求めた</a:t>
            </a:r>
            <a:endParaRPr kumimoji="1" lang="en-US" altLang="ja-JP" sz="1400" dirty="0">
              <a:latin typeface="Meiryo UI" panose="020B0604030504040204" pitchFamily="50" charset="-128"/>
              <a:ea typeface="Meiryo UI" panose="020B0604030504040204" pitchFamily="50" charset="-128"/>
            </a:endParaRPr>
          </a:p>
          <a:p>
            <a:r>
              <a:rPr kumimoji="1" lang="ja-JP" altLang="en-US" sz="1400" dirty="0">
                <a:latin typeface="Meiryo UI" panose="020B0604030504040204" pitchFamily="50" charset="-128"/>
                <a:ea typeface="Meiryo UI" panose="020B0604030504040204" pitchFamily="50" charset="-128"/>
              </a:rPr>
              <a:t>　</a:t>
            </a:r>
            <a:r>
              <a:rPr kumimoji="1" lang="en-US" altLang="ja-JP" sz="1400" dirty="0">
                <a:latin typeface="Meiryo UI" panose="020B0604030504040204" pitchFamily="50" charset="-128"/>
                <a:ea typeface="Meiryo UI" panose="020B0604030504040204" pitchFamily="50" charset="-128"/>
              </a:rPr>
              <a:t>• </a:t>
            </a:r>
            <a:r>
              <a:rPr kumimoji="1" lang="ja-JP" altLang="en-US" sz="1400" dirty="0">
                <a:latin typeface="Meiryo UI" panose="020B0604030504040204" pitchFamily="50" charset="-128"/>
                <a:ea typeface="Meiryo UI" panose="020B0604030504040204" pitchFamily="50" charset="-128"/>
              </a:rPr>
              <a:t>今一度、同社に対しては、バス事業者の不安を取り除く丁寧な対応を求めていく。国土交通省としては、立入検査の</a:t>
            </a:r>
            <a:endParaRPr kumimoji="1" lang="en-US" altLang="ja-JP" sz="1400" dirty="0">
              <a:latin typeface="Meiryo UI" panose="020B0604030504040204" pitchFamily="50" charset="-128"/>
              <a:ea typeface="Meiryo UI" panose="020B0604030504040204" pitchFamily="50" charset="-128"/>
            </a:endParaRPr>
          </a:p>
          <a:p>
            <a:r>
              <a:rPr kumimoji="1" lang="ja-JP" altLang="en-US" sz="1400" dirty="0">
                <a:latin typeface="Meiryo UI" panose="020B0604030504040204" pitchFamily="50" charset="-128"/>
                <a:ea typeface="Meiryo UI" panose="020B0604030504040204" pitchFamily="50" charset="-128"/>
              </a:rPr>
              <a:t>　　 結果を分析した上で、必要に応じて、追加対策を行っていく</a:t>
            </a:r>
            <a:endParaRPr kumimoji="1" lang="en-US" altLang="ja-JP" sz="1400" dirty="0">
              <a:latin typeface="Meiryo UI" panose="020B0604030504040204" pitchFamily="50" charset="-128"/>
              <a:ea typeface="Meiryo UI" panose="020B0604030504040204" pitchFamily="50" charset="-128"/>
            </a:endParaRPr>
          </a:p>
          <a:p>
            <a:endParaRPr kumimoji="1" lang="en-US" altLang="ja-JP" sz="1400" dirty="0">
              <a:latin typeface="Meiryo UI" panose="020B0604030504040204" pitchFamily="50" charset="-128"/>
              <a:ea typeface="Meiryo UI" panose="020B0604030504040204" pitchFamily="50" charset="-128"/>
            </a:endParaRPr>
          </a:p>
          <a:p>
            <a:r>
              <a:rPr kumimoji="1" lang="ja-JP" altLang="en-US" sz="1600" dirty="0">
                <a:latin typeface="Meiryo UI" panose="020B0604030504040204" pitchFamily="50" charset="-128"/>
                <a:ea typeface="Meiryo UI" panose="020B0604030504040204" pitchFamily="50" charset="-128"/>
              </a:rPr>
              <a:t>○</a:t>
            </a:r>
            <a:r>
              <a:rPr kumimoji="1" lang="ja-JP" altLang="en-US" sz="1600" b="1" u="sng" dirty="0">
                <a:latin typeface="Meiryo UI" panose="020B0604030504040204" pitchFamily="50" charset="-128"/>
                <a:ea typeface="Meiryo UI" panose="020B0604030504040204" pitchFamily="50" charset="-128"/>
              </a:rPr>
              <a:t>令和７年</a:t>
            </a:r>
            <a:r>
              <a:rPr kumimoji="1" lang="en-US" altLang="ja-JP" sz="1600" b="1" u="sng" dirty="0">
                <a:latin typeface="Meiryo UI" panose="020B0604030504040204" pitchFamily="50" charset="-128"/>
                <a:ea typeface="Meiryo UI" panose="020B0604030504040204" pitchFamily="50" charset="-128"/>
              </a:rPr>
              <a:t>11</a:t>
            </a:r>
            <a:r>
              <a:rPr kumimoji="1" lang="ja-JP" altLang="en-US" sz="1600" b="1" u="sng" dirty="0">
                <a:latin typeface="Meiryo UI" panose="020B0604030504040204" pitchFamily="50" charset="-128"/>
                <a:ea typeface="Meiryo UI" panose="020B0604030504040204" pitchFamily="50" charset="-128"/>
              </a:rPr>
              <a:t>月</a:t>
            </a:r>
            <a:r>
              <a:rPr kumimoji="1" lang="en-US" altLang="ja-JP" sz="1600" b="1" u="sng" dirty="0">
                <a:latin typeface="Meiryo UI" panose="020B0604030504040204" pitchFamily="50" charset="-128"/>
                <a:ea typeface="Meiryo UI" panose="020B0604030504040204" pitchFamily="50" charset="-128"/>
              </a:rPr>
              <a:t>28</a:t>
            </a:r>
            <a:r>
              <a:rPr kumimoji="1" lang="ja-JP" altLang="en-US" sz="1600" b="1" u="sng" dirty="0">
                <a:latin typeface="Meiryo UI" panose="020B0604030504040204" pitchFamily="50" charset="-128"/>
                <a:ea typeface="Meiryo UI" panose="020B0604030504040204" pitchFamily="50" charset="-128"/>
              </a:rPr>
              <a:t>日　</a:t>
            </a:r>
            <a:r>
              <a:rPr kumimoji="1" lang="en-US" altLang="ja-JP" sz="1600" b="1" u="sng" dirty="0">
                <a:latin typeface="Meiryo UI" panose="020B0604030504040204" pitchFamily="50" charset="-128"/>
                <a:ea typeface="Meiryo UI" panose="020B0604030504040204" pitchFamily="50" charset="-128"/>
              </a:rPr>
              <a:t>EVMJ</a:t>
            </a:r>
            <a:r>
              <a:rPr kumimoji="1" lang="ja-JP" altLang="en-US" sz="1600" b="1" u="sng" dirty="0">
                <a:latin typeface="Meiryo UI" panose="020B0604030504040204" pitchFamily="50" charset="-128"/>
                <a:ea typeface="Meiryo UI" panose="020B0604030504040204" pitchFamily="50" charset="-128"/>
              </a:rPr>
              <a:t>より国土交通大臣に対してリコールの届出</a:t>
            </a:r>
            <a:endParaRPr kumimoji="1" lang="en-US" altLang="ja-JP" sz="1600" b="1" u="sng" dirty="0">
              <a:latin typeface="Meiryo UI" panose="020B0604030504040204" pitchFamily="50" charset="-128"/>
              <a:ea typeface="Meiryo UI" panose="020B0604030504040204" pitchFamily="50" charset="-128"/>
            </a:endParaRPr>
          </a:p>
        </p:txBody>
      </p:sp>
      <p:graphicFrame>
        <p:nvGraphicFramePr>
          <p:cNvPr id="35" name="表 36">
            <a:extLst>
              <a:ext uri="{FF2B5EF4-FFF2-40B4-BE49-F238E27FC236}">
                <a16:creationId xmlns:a16="http://schemas.microsoft.com/office/drawing/2014/main" id="{AD1B1057-8AB9-454B-852B-14D4DDCF694B}"/>
              </a:ext>
            </a:extLst>
          </p:cNvPr>
          <p:cNvGraphicFramePr>
            <a:graphicFrameLocks noGrp="1"/>
          </p:cNvGraphicFramePr>
          <p:nvPr>
            <p:extLst>
              <p:ext uri="{D42A27DB-BD31-4B8C-83A1-F6EECF244321}">
                <p14:modId xmlns:p14="http://schemas.microsoft.com/office/powerpoint/2010/main" val="3009110180"/>
              </p:ext>
            </p:extLst>
          </p:nvPr>
        </p:nvGraphicFramePr>
        <p:xfrm>
          <a:off x="256674" y="4964897"/>
          <a:ext cx="8640000" cy="1645920"/>
        </p:xfrm>
        <a:graphic>
          <a:graphicData uri="http://schemas.openxmlformats.org/drawingml/2006/table">
            <a:tbl>
              <a:tblPr firstRow="1" bandRow="1">
                <a:tableStyleId>{5940675A-B579-460E-94D1-54222C63F5DA}</a:tableStyleId>
              </a:tblPr>
              <a:tblGrid>
                <a:gridCol w="1161483">
                  <a:extLst>
                    <a:ext uri="{9D8B030D-6E8A-4147-A177-3AD203B41FA5}">
                      <a16:colId xmlns:a16="http://schemas.microsoft.com/office/drawing/2014/main" val="1298433033"/>
                    </a:ext>
                  </a:extLst>
                </a:gridCol>
                <a:gridCol w="213898">
                  <a:extLst>
                    <a:ext uri="{9D8B030D-6E8A-4147-A177-3AD203B41FA5}">
                      <a16:colId xmlns:a16="http://schemas.microsoft.com/office/drawing/2014/main" val="1826097967"/>
                    </a:ext>
                  </a:extLst>
                </a:gridCol>
                <a:gridCol w="7264619">
                  <a:extLst>
                    <a:ext uri="{9D8B030D-6E8A-4147-A177-3AD203B41FA5}">
                      <a16:colId xmlns:a16="http://schemas.microsoft.com/office/drawing/2014/main" val="3089968914"/>
                    </a:ext>
                  </a:extLst>
                </a:gridCol>
              </a:tblGrid>
              <a:tr h="297000">
                <a:tc>
                  <a:txBody>
                    <a:bodyPr/>
                    <a:lstStyle/>
                    <a:p>
                      <a:pPr algn="dist"/>
                      <a:r>
                        <a:rPr kumimoji="1" lang="ja-JP" altLang="en-US" sz="1400" dirty="0">
                          <a:latin typeface="Meiryo UI" panose="020B0604030504040204" pitchFamily="50" charset="-128"/>
                          <a:ea typeface="Meiryo UI" panose="020B0604030504040204" pitchFamily="50" charset="-128"/>
                        </a:rPr>
                        <a:t>対象車両</a:t>
                      </a:r>
                    </a:p>
                  </a:txBody>
                  <a:tcPr>
                    <a:lnL w="12700" cap="flat" cmpd="sng" algn="ctr">
                      <a:solidFill>
                        <a:schemeClr val="tx1"/>
                      </a:solidFill>
                      <a:prstDash val="solid"/>
                      <a:round/>
                      <a:headEnd type="none" w="med" len="med"/>
                      <a:tailEnd type="none" w="med" len="med"/>
                    </a:lnL>
                    <a:lnR w="12700" cmpd="sng">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ja-JP" altLang="en-US" sz="1400" dirty="0">
                          <a:latin typeface="Meiryo UI" panose="020B0604030504040204" pitchFamily="50" charset="-128"/>
                          <a:ea typeface="Meiryo UI" panose="020B0604030504040204" pitchFamily="50" charset="-128"/>
                        </a:rPr>
                        <a:t>：</a:t>
                      </a:r>
                    </a:p>
                  </a:txBody>
                  <a:tcPr>
                    <a:lnL w="12700" cmpd="sng">
                      <a:noFill/>
                    </a:lnL>
                    <a:lnR w="12700" cmpd="sng">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a:r>
                        <a:rPr kumimoji="1" lang="en-US" altLang="ja-JP" sz="1400" dirty="0">
                          <a:latin typeface="Meiryo UI" panose="020B0604030504040204" pitchFamily="50" charset="-128"/>
                          <a:ea typeface="Meiryo UI" panose="020B0604030504040204" pitchFamily="50" charset="-128"/>
                        </a:rPr>
                        <a:t>EVMJ</a:t>
                      </a:r>
                      <a:r>
                        <a:rPr kumimoji="1" lang="ja-JP" altLang="en-US" sz="1400" dirty="0">
                          <a:latin typeface="Meiryo UI" panose="020B0604030504040204" pitchFamily="50" charset="-128"/>
                          <a:ea typeface="Meiryo UI" panose="020B0604030504040204" pitchFamily="50" charset="-128"/>
                        </a:rPr>
                        <a:t>　小型</a:t>
                      </a:r>
                      <a:r>
                        <a:rPr kumimoji="1" lang="en-US" altLang="ja-JP" sz="1400" dirty="0">
                          <a:latin typeface="Meiryo UI" panose="020B0604030504040204" pitchFamily="50" charset="-128"/>
                          <a:ea typeface="Meiryo UI" panose="020B0604030504040204" pitchFamily="50" charset="-128"/>
                        </a:rPr>
                        <a:t>6.99</a:t>
                      </a:r>
                      <a:r>
                        <a:rPr kumimoji="1" lang="ja-JP" altLang="en-US" sz="1400" dirty="0">
                          <a:latin typeface="Meiryo UI" panose="020B0604030504040204" pitchFamily="50" charset="-128"/>
                          <a:ea typeface="Meiryo UI" panose="020B0604030504040204" pitchFamily="50" charset="-128"/>
                        </a:rPr>
                        <a:t>ｍ　</a:t>
                      </a:r>
                      <a:r>
                        <a:rPr kumimoji="1" lang="en-US" altLang="ja-JP" sz="1400" dirty="0">
                          <a:latin typeface="Meiryo UI" panose="020B0604030504040204" pitchFamily="50" charset="-128"/>
                          <a:ea typeface="Meiryo UI" panose="020B0604030504040204" pitchFamily="50" charset="-128"/>
                        </a:rPr>
                        <a:t>85</a:t>
                      </a:r>
                      <a:r>
                        <a:rPr kumimoji="1" lang="ja-JP" altLang="en-US" sz="1400" dirty="0">
                          <a:latin typeface="Meiryo UI" panose="020B0604030504040204" pitchFamily="50" charset="-128"/>
                          <a:ea typeface="Meiryo UI" panose="020B0604030504040204" pitchFamily="50" charset="-128"/>
                        </a:rPr>
                        <a:t>台（内</a:t>
                      </a:r>
                      <a:r>
                        <a:rPr kumimoji="1" lang="en-US" altLang="ja-JP" sz="1400" dirty="0">
                          <a:latin typeface="Meiryo UI" panose="020B0604030504040204" pitchFamily="50" charset="-128"/>
                          <a:ea typeface="Meiryo UI" panose="020B0604030504040204" pitchFamily="50" charset="-128"/>
                        </a:rPr>
                        <a:t>Osaka Metro</a:t>
                      </a:r>
                      <a:r>
                        <a:rPr kumimoji="1" lang="ja-JP" altLang="en-US" sz="1400" dirty="0">
                          <a:latin typeface="Meiryo UI" panose="020B0604030504040204" pitchFamily="50" charset="-128"/>
                          <a:ea typeface="Meiryo UI" panose="020B0604030504040204" pitchFamily="50" charset="-128"/>
                        </a:rPr>
                        <a:t>保有車両</a:t>
                      </a:r>
                      <a:r>
                        <a:rPr kumimoji="1" lang="en-US" altLang="ja-JP" sz="1400" dirty="0">
                          <a:latin typeface="Meiryo UI" panose="020B0604030504040204" pitchFamily="50" charset="-128"/>
                          <a:ea typeface="Meiryo UI" panose="020B0604030504040204" pitchFamily="50" charset="-128"/>
                        </a:rPr>
                        <a:t>35</a:t>
                      </a:r>
                      <a:r>
                        <a:rPr kumimoji="1" lang="ja-JP" altLang="en-US" sz="1400" dirty="0">
                          <a:latin typeface="Meiryo UI" panose="020B0604030504040204" pitchFamily="50" charset="-128"/>
                          <a:ea typeface="Meiryo UI" panose="020B0604030504040204" pitchFamily="50" charset="-128"/>
                        </a:rPr>
                        <a:t>台）</a:t>
                      </a:r>
                    </a:p>
                  </a:txBody>
                  <a:tcPr>
                    <a:lnL w="12700" cmpd="sng">
                      <a:no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210848063"/>
                  </a:ext>
                </a:extLst>
              </a:tr>
              <a:tr h="297000">
                <a:tc>
                  <a:txBody>
                    <a:bodyPr/>
                    <a:lstStyle/>
                    <a:p>
                      <a:pPr algn="dist"/>
                      <a:r>
                        <a:rPr kumimoji="1" lang="ja-JP" altLang="en-US" sz="1400" dirty="0">
                          <a:latin typeface="Meiryo UI" panose="020B0604030504040204" pitchFamily="50" charset="-128"/>
                          <a:ea typeface="Meiryo UI" panose="020B0604030504040204" pitchFamily="50" charset="-128"/>
                        </a:rPr>
                        <a:t>不具合部位</a:t>
                      </a:r>
                    </a:p>
                  </a:txBody>
                  <a:tcPr>
                    <a:lnR w="12700" cmpd="sng">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ja-JP" altLang="en-US" sz="1400" dirty="0">
                          <a:latin typeface="Meiryo UI" panose="020B0604030504040204" pitchFamily="50" charset="-128"/>
                          <a:ea typeface="Meiryo UI" panose="020B0604030504040204" pitchFamily="50" charset="-128"/>
                        </a:rPr>
                        <a:t>：</a:t>
                      </a:r>
                    </a:p>
                  </a:txBody>
                  <a:tcPr>
                    <a:lnL w="12700" cmpd="sng">
                      <a:noFill/>
                    </a:lnL>
                    <a:lnR w="12700" cmpd="sng">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a:r>
                        <a:rPr kumimoji="1" lang="ja-JP" altLang="en-US" sz="1400" dirty="0">
                          <a:latin typeface="Meiryo UI" panose="020B0604030504040204" pitchFamily="50" charset="-128"/>
                          <a:ea typeface="Meiryo UI" panose="020B0604030504040204" pitchFamily="50" charset="-128"/>
                        </a:rPr>
                        <a:t>制御装置（ブレーキホース）</a:t>
                      </a:r>
                    </a:p>
                  </a:txBody>
                  <a:tcPr>
                    <a:lnL w="12700" cmpd="sng">
                      <a:noFill/>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548541999"/>
                  </a:ext>
                </a:extLst>
              </a:tr>
              <a:tr h="297000">
                <a:tc>
                  <a:txBody>
                    <a:bodyPr/>
                    <a:lstStyle/>
                    <a:p>
                      <a:pPr algn="dist"/>
                      <a:r>
                        <a:rPr kumimoji="1" lang="ja-JP" altLang="en-US" sz="1400" dirty="0">
                          <a:latin typeface="Meiryo UI" panose="020B0604030504040204" pitchFamily="50" charset="-128"/>
                          <a:ea typeface="Meiryo UI" panose="020B0604030504040204" pitchFamily="50" charset="-128"/>
                        </a:rPr>
                        <a:t>不具合概要</a:t>
                      </a:r>
                    </a:p>
                  </a:txBody>
                  <a:tcPr>
                    <a:lnL w="12700" cap="flat" cmpd="sng" algn="ctr">
                      <a:solidFill>
                        <a:schemeClr val="tx1"/>
                      </a:solidFill>
                      <a:prstDash val="solid"/>
                      <a:round/>
                      <a:headEnd type="none" w="med" len="med"/>
                      <a:tailEnd type="none" w="med" len="med"/>
                    </a:lnL>
                    <a:lnR w="12700" cmpd="sng">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ja-JP" altLang="en-US" sz="1400" dirty="0">
                          <a:latin typeface="Meiryo UI" panose="020B0604030504040204" pitchFamily="50" charset="-128"/>
                          <a:ea typeface="Meiryo UI" panose="020B0604030504040204" pitchFamily="50" charset="-128"/>
                        </a:rPr>
                        <a:t>：</a:t>
                      </a:r>
                    </a:p>
                  </a:txBody>
                  <a:tcPr>
                    <a:lnL w="12700" cmpd="sng">
                      <a:noFill/>
                    </a:lnL>
                    <a:lnR w="12700" cmpd="sng">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a:r>
                        <a:rPr kumimoji="1" lang="ja-JP" altLang="en-US" sz="1400" dirty="0">
                          <a:latin typeface="Meiryo UI" panose="020B0604030504040204" pitchFamily="50" charset="-128"/>
                          <a:ea typeface="Meiryo UI" panose="020B0604030504040204" pitchFamily="50" charset="-128"/>
                        </a:rPr>
                        <a:t>前輪ブレーキホースにおいて、ブレーキホースの取り回しの設計検討が不十分なため、ハンドル転舵時に</a:t>
                      </a:r>
                      <a:endParaRPr kumimoji="1" lang="en-US" altLang="ja-JP" sz="1400" dirty="0">
                        <a:latin typeface="Meiryo UI" panose="020B0604030504040204" pitchFamily="50" charset="-128"/>
                        <a:ea typeface="Meiryo UI" panose="020B0604030504040204" pitchFamily="50" charset="-128"/>
                      </a:endParaRPr>
                    </a:p>
                    <a:p>
                      <a:pPr algn="l"/>
                      <a:r>
                        <a:rPr kumimoji="1" lang="ja-JP" altLang="en-US" sz="1400" dirty="0">
                          <a:latin typeface="Meiryo UI" panose="020B0604030504040204" pitchFamily="50" charset="-128"/>
                          <a:ea typeface="Meiryo UI" panose="020B0604030504040204" pitchFamily="50" charset="-128"/>
                        </a:rPr>
                        <a:t>車体等へ接触することがある。そのため、そのまま使用を続けると、ブレーキホースが損傷し、最悪の場合、ブレーキホースに穴が空き、制動力が低下するおそれがある。</a:t>
                      </a:r>
                    </a:p>
                  </a:txBody>
                  <a:tcPr>
                    <a:lnL w="12700" cmpd="sng">
                      <a:no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589724281"/>
                  </a:ext>
                </a:extLst>
              </a:tr>
              <a:tr h="297000">
                <a:tc>
                  <a:txBody>
                    <a:bodyPr/>
                    <a:lstStyle/>
                    <a:p>
                      <a:pPr algn="dist"/>
                      <a:r>
                        <a:rPr kumimoji="1" lang="ja-JP" altLang="en-US" sz="1400" dirty="0">
                          <a:latin typeface="Meiryo UI" panose="020B0604030504040204" pitchFamily="50" charset="-128"/>
                          <a:ea typeface="Meiryo UI" panose="020B0604030504040204" pitchFamily="50" charset="-128"/>
                        </a:rPr>
                        <a:t>改善内容</a:t>
                      </a:r>
                    </a:p>
                  </a:txBody>
                  <a:tcPr>
                    <a:lnL w="12700" cap="flat" cmpd="sng" algn="ctr">
                      <a:solidFill>
                        <a:schemeClr val="tx1"/>
                      </a:solidFill>
                      <a:prstDash val="solid"/>
                      <a:round/>
                      <a:headEnd type="none" w="med" len="med"/>
                      <a:tailEnd type="none" w="med" len="med"/>
                    </a:lnL>
                    <a:lnR w="12700" cmpd="sng">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ja-JP" altLang="en-US" sz="1400" dirty="0">
                          <a:latin typeface="Meiryo UI" panose="020B0604030504040204" pitchFamily="50" charset="-128"/>
                          <a:ea typeface="Meiryo UI" panose="020B0604030504040204" pitchFamily="50" charset="-128"/>
                        </a:rPr>
                        <a:t>：</a:t>
                      </a:r>
                    </a:p>
                  </a:txBody>
                  <a:tcPr>
                    <a:lnL w="12700" cmpd="sng">
                      <a:noFill/>
                    </a:lnL>
                    <a:lnR w="12700" cmpd="sng">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a:r>
                        <a:rPr kumimoji="1" lang="ja-JP" altLang="en-US" sz="1400" dirty="0">
                          <a:latin typeface="Meiryo UI" panose="020B0604030504040204" pitchFamily="50" charset="-128"/>
                          <a:ea typeface="Meiryo UI" panose="020B0604030504040204" pitchFamily="50" charset="-128"/>
                        </a:rPr>
                        <a:t>全車両、ブレーキホース一式を対策品に交換</a:t>
                      </a:r>
                    </a:p>
                  </a:txBody>
                  <a:tcPr>
                    <a:lnL w="12700" cmpd="sng">
                      <a:no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513360600"/>
                  </a:ext>
                </a:extLst>
              </a:tr>
            </a:tbl>
          </a:graphicData>
        </a:graphic>
      </p:graphicFrame>
      <p:sp>
        <p:nvSpPr>
          <p:cNvPr id="37" name="フローチャート: 組合せ 36">
            <a:extLst>
              <a:ext uri="{FF2B5EF4-FFF2-40B4-BE49-F238E27FC236}">
                <a16:creationId xmlns:a16="http://schemas.microsoft.com/office/drawing/2014/main" id="{5C523975-8DA3-4CB1-BB11-61218DBE2F42}"/>
              </a:ext>
            </a:extLst>
          </p:cNvPr>
          <p:cNvSpPr/>
          <p:nvPr/>
        </p:nvSpPr>
        <p:spPr>
          <a:xfrm>
            <a:off x="2989084" y="2054160"/>
            <a:ext cx="2628000" cy="252000"/>
          </a:xfrm>
          <a:prstGeom prst="flowChartMerge">
            <a:avLst/>
          </a:prstGeom>
          <a:ln/>
        </p:spPr>
        <p:style>
          <a:lnRef idx="1">
            <a:schemeClr val="accent5"/>
          </a:lnRef>
          <a:fillRef idx="2">
            <a:schemeClr val="accent5"/>
          </a:fillRef>
          <a:effectRef idx="1">
            <a:schemeClr val="accent5"/>
          </a:effectRef>
          <a:fontRef idx="minor">
            <a:schemeClr val="dk1"/>
          </a:fontRef>
        </p:style>
        <p:txBody>
          <a:bodyPr rtlCol="0" anchor="ctr"/>
          <a:lstStyle/>
          <a:p>
            <a:pPr algn="ctr"/>
            <a:endParaRPr kumimoji="1" lang="ja-JP" altLang="en-US"/>
          </a:p>
        </p:txBody>
      </p:sp>
      <p:sp>
        <p:nvSpPr>
          <p:cNvPr id="11" name="正方形/長方形 10">
            <a:extLst>
              <a:ext uri="{FF2B5EF4-FFF2-40B4-BE49-F238E27FC236}">
                <a16:creationId xmlns:a16="http://schemas.microsoft.com/office/drawing/2014/main" id="{7AC3B2D8-B9D1-4489-B6D5-7CFC87FF228A}"/>
              </a:ext>
            </a:extLst>
          </p:cNvPr>
          <p:cNvSpPr/>
          <p:nvPr/>
        </p:nvSpPr>
        <p:spPr>
          <a:xfrm>
            <a:off x="8748000" y="6480000"/>
            <a:ext cx="360000" cy="360000"/>
          </a:xfrm>
          <a:prstGeom prst="rect">
            <a:avLst/>
          </a:prstGeom>
        </p:spPr>
        <p:style>
          <a:lnRef idx="2">
            <a:schemeClr val="accent3"/>
          </a:lnRef>
          <a:fillRef idx="1">
            <a:schemeClr val="lt1"/>
          </a:fillRef>
          <a:effectRef idx="0">
            <a:schemeClr val="accent3"/>
          </a:effectRef>
          <a:fontRef idx="minor">
            <a:schemeClr val="dk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12" name="テキスト ボックス 11">
            <a:extLst>
              <a:ext uri="{FF2B5EF4-FFF2-40B4-BE49-F238E27FC236}">
                <a16:creationId xmlns:a16="http://schemas.microsoft.com/office/drawing/2014/main" id="{C89971D1-E640-4C50-A676-2F7FFA4EA1F0}"/>
              </a:ext>
            </a:extLst>
          </p:cNvPr>
          <p:cNvSpPr txBox="1"/>
          <p:nvPr/>
        </p:nvSpPr>
        <p:spPr>
          <a:xfrm>
            <a:off x="8705778" y="6470668"/>
            <a:ext cx="380232" cy="369332"/>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en-US" altLang="ja-JP" sz="1800" b="0" i="0" u="none" strike="noStrike" kern="1200" cap="none" spc="0" normalizeH="0" baseline="0" noProof="0" dirty="0">
                <a:ln>
                  <a:noFill/>
                </a:ln>
                <a:solidFill>
                  <a:prstClr val="white">
                    <a:lumMod val="65000"/>
                  </a:prstClr>
                </a:solidFill>
                <a:effectLst/>
                <a:uLnTx/>
                <a:uFillTx/>
                <a:latin typeface="Cooper Black" panose="0208090404030B020404" pitchFamily="18" charset="0"/>
                <a:ea typeface="游ゴシック" panose="020B0400000000000000" pitchFamily="50" charset="-128"/>
                <a:cs typeface="+mn-cs"/>
              </a:rPr>
              <a:t> 1</a:t>
            </a:r>
            <a:endParaRPr kumimoji="1" lang="ja-JP" altLang="en-US" sz="1800" b="0" i="0" u="none" strike="noStrike" kern="1200" cap="none" spc="0" normalizeH="0" baseline="0" noProof="0" dirty="0">
              <a:ln>
                <a:noFill/>
              </a:ln>
              <a:solidFill>
                <a:prstClr val="white">
                  <a:lumMod val="65000"/>
                </a:prstClr>
              </a:solidFill>
              <a:effectLst/>
              <a:uLnTx/>
              <a:uFillTx/>
              <a:latin typeface="Cooper Black" panose="0208090404030B020404" pitchFamily="18" charset="0"/>
              <a:ea typeface="游ゴシック" panose="020B0400000000000000" pitchFamily="50" charset="-128"/>
              <a:cs typeface="+mn-cs"/>
            </a:endParaRPr>
          </a:p>
        </p:txBody>
      </p:sp>
      <p:sp>
        <p:nvSpPr>
          <p:cNvPr id="13" name="テキスト ボックス 12">
            <a:extLst>
              <a:ext uri="{FF2B5EF4-FFF2-40B4-BE49-F238E27FC236}">
                <a16:creationId xmlns:a16="http://schemas.microsoft.com/office/drawing/2014/main" id="{09B9BBE2-25F4-4163-8734-84B631E11E7D}"/>
              </a:ext>
            </a:extLst>
          </p:cNvPr>
          <p:cNvSpPr txBox="1"/>
          <p:nvPr/>
        </p:nvSpPr>
        <p:spPr>
          <a:xfrm>
            <a:off x="6728973" y="4566713"/>
            <a:ext cx="2196435" cy="415498"/>
          </a:xfrm>
          <a:prstGeom prst="rect">
            <a:avLst/>
          </a:prstGeom>
          <a:noFill/>
        </p:spPr>
        <p:txBody>
          <a:bodyPr wrap="none" rtlCol="0">
            <a:spAutoFit/>
          </a:bodyPr>
          <a:lstStyle/>
          <a:p>
            <a:r>
              <a:rPr kumimoji="1" lang="en-US" altLang="ja-JP" sz="1050" dirty="0">
                <a:latin typeface="Meiryo UI" panose="020B0604030504040204" pitchFamily="50" charset="-128"/>
                <a:ea typeface="Meiryo UI" panose="020B0604030504040204" pitchFamily="50" charset="-128"/>
              </a:rPr>
              <a:t>※</a:t>
            </a:r>
            <a:r>
              <a:rPr kumimoji="1" lang="ja-JP" altLang="en-US" sz="1050" dirty="0">
                <a:latin typeface="Meiryo UI" panose="020B0604030504040204" pitchFamily="50" charset="-128"/>
                <a:ea typeface="Meiryo UI" panose="020B0604030504040204" pitchFamily="50" charset="-128"/>
              </a:rPr>
              <a:t>令和８年１月</a:t>
            </a:r>
            <a:r>
              <a:rPr kumimoji="1" lang="en-US" altLang="ja-JP" sz="1050" dirty="0">
                <a:latin typeface="Meiryo UI" panose="020B0604030504040204" pitchFamily="50" charset="-128"/>
                <a:ea typeface="Meiryo UI" panose="020B0604030504040204" pitchFamily="50" charset="-128"/>
              </a:rPr>
              <a:t>15</a:t>
            </a:r>
            <a:r>
              <a:rPr kumimoji="1" lang="ja-JP" altLang="en-US" sz="1050" dirty="0">
                <a:latin typeface="Meiryo UI" panose="020B0604030504040204" pitchFamily="50" charset="-128"/>
                <a:ea typeface="Meiryo UI" panose="020B0604030504040204" pitchFamily="50" charset="-128"/>
              </a:rPr>
              <a:t>日にリコール対象</a:t>
            </a:r>
            <a:endParaRPr kumimoji="1" lang="en-US" altLang="ja-JP" sz="1050" dirty="0">
              <a:latin typeface="Meiryo UI" panose="020B0604030504040204" pitchFamily="50" charset="-128"/>
              <a:ea typeface="Meiryo UI" panose="020B0604030504040204" pitchFamily="50" charset="-128"/>
            </a:endParaRPr>
          </a:p>
          <a:p>
            <a:r>
              <a:rPr kumimoji="1" lang="ja-JP" altLang="en-US" sz="1050" dirty="0">
                <a:latin typeface="Meiryo UI" panose="020B0604030504040204" pitchFamily="50" charset="-128"/>
                <a:ea typeface="Meiryo UI" panose="020B0604030504040204" pitchFamily="50" charset="-128"/>
              </a:rPr>
              <a:t>   車両の対策完了</a:t>
            </a:r>
          </a:p>
        </p:txBody>
      </p:sp>
    </p:spTree>
    <p:extLst>
      <p:ext uri="{BB962C8B-B14F-4D97-AF65-F5344CB8AC3E}">
        <p14:creationId xmlns:p14="http://schemas.microsoft.com/office/powerpoint/2010/main" val="14810209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a:extLst>
              <a:ext uri="{FF2B5EF4-FFF2-40B4-BE49-F238E27FC236}">
                <a16:creationId xmlns:a16="http://schemas.microsoft.com/office/drawing/2014/main" id="{CF2887DC-BE14-4C35-8ACF-A3318FBE322B}"/>
              </a:ext>
            </a:extLst>
          </p:cNvPr>
          <p:cNvSpPr txBox="1"/>
          <p:nvPr/>
        </p:nvSpPr>
        <p:spPr>
          <a:xfrm>
            <a:off x="0" y="504000"/>
            <a:ext cx="6659195" cy="338554"/>
          </a:xfrm>
          <a:prstGeom prst="rect">
            <a:avLst/>
          </a:prstGeom>
          <a:noFill/>
        </p:spPr>
        <p:txBody>
          <a:bodyPr wrap="none" rtlCol="0">
            <a:spAutoFit/>
          </a:bodyPr>
          <a:lstStyle/>
          <a:p>
            <a:r>
              <a:rPr kumimoji="1" lang="ja-JP" altLang="en-US" sz="1600" b="1" dirty="0">
                <a:latin typeface="Meiryo UI" panose="020B0604030504040204" pitchFamily="50" charset="-128"/>
                <a:ea typeface="Meiryo UI" panose="020B0604030504040204" pitchFamily="50" charset="-128"/>
              </a:rPr>
              <a:t>■自動運転バスの安定性・安全性を確保するための取組について（概要）</a:t>
            </a:r>
          </a:p>
        </p:txBody>
      </p:sp>
      <p:sp>
        <p:nvSpPr>
          <p:cNvPr id="9" name="正方形/長方形 8">
            <a:extLst>
              <a:ext uri="{FF2B5EF4-FFF2-40B4-BE49-F238E27FC236}">
                <a16:creationId xmlns:a16="http://schemas.microsoft.com/office/drawing/2014/main" id="{1EA2C7C2-872C-4078-A7F5-C144D5ABAF32}"/>
              </a:ext>
            </a:extLst>
          </p:cNvPr>
          <p:cNvSpPr/>
          <p:nvPr/>
        </p:nvSpPr>
        <p:spPr>
          <a:xfrm>
            <a:off x="0" y="432000"/>
            <a:ext cx="9144000" cy="36000"/>
          </a:xfrm>
          <a:prstGeom prst="rect">
            <a:avLst/>
          </a:prstGeom>
          <a:ln>
            <a:noFill/>
          </a:ln>
        </p:spPr>
        <p:style>
          <a:lnRef idx="1">
            <a:schemeClr val="accent5"/>
          </a:lnRef>
          <a:fillRef idx="2">
            <a:schemeClr val="accent5"/>
          </a:fillRef>
          <a:effectRef idx="1">
            <a:schemeClr val="accent5"/>
          </a:effectRef>
          <a:fontRef idx="minor">
            <a:schemeClr val="dk1"/>
          </a:fontRef>
        </p:style>
        <p:txBody>
          <a:bodyPr rtlCol="0" anchor="ctr"/>
          <a:lstStyle/>
          <a:p>
            <a:pPr algn="ctr"/>
            <a:endParaRPr kumimoji="1" lang="ja-JP" altLang="en-US"/>
          </a:p>
        </p:txBody>
      </p:sp>
      <p:sp>
        <p:nvSpPr>
          <p:cNvPr id="10" name="テキスト ボックス 9">
            <a:extLst>
              <a:ext uri="{FF2B5EF4-FFF2-40B4-BE49-F238E27FC236}">
                <a16:creationId xmlns:a16="http://schemas.microsoft.com/office/drawing/2014/main" id="{97A3181E-F29F-4F88-A6CC-07A9DED5C3F2}"/>
              </a:ext>
            </a:extLst>
          </p:cNvPr>
          <p:cNvSpPr txBox="1"/>
          <p:nvPr/>
        </p:nvSpPr>
        <p:spPr>
          <a:xfrm>
            <a:off x="0" y="0"/>
            <a:ext cx="7778091" cy="461665"/>
          </a:xfrm>
          <a:prstGeom prst="rect">
            <a:avLst/>
          </a:prstGeom>
          <a:noFill/>
        </p:spPr>
        <p:txBody>
          <a:bodyPr wrap="none" rtlCol="0">
            <a:spAutoFit/>
          </a:bodyPr>
          <a:lstStyle/>
          <a:p>
            <a:r>
              <a:rPr kumimoji="1" lang="ja-JP" altLang="en-US" sz="2400" b="1" dirty="0">
                <a:latin typeface="Meiryo UI" panose="020B0604030504040204" pitchFamily="50" charset="-128"/>
                <a:ea typeface="Meiryo UI" panose="020B0604030504040204" pitchFamily="50" charset="-128"/>
              </a:rPr>
              <a:t>１．自動運転バスの安定性・安全性を確保するための取組</a:t>
            </a:r>
          </a:p>
        </p:txBody>
      </p:sp>
      <p:sp>
        <p:nvSpPr>
          <p:cNvPr id="31" name="テキスト ボックス 30">
            <a:extLst>
              <a:ext uri="{FF2B5EF4-FFF2-40B4-BE49-F238E27FC236}">
                <a16:creationId xmlns:a16="http://schemas.microsoft.com/office/drawing/2014/main" id="{B06D7311-2E87-4CC2-8704-E166F03F28D8}"/>
              </a:ext>
            </a:extLst>
          </p:cNvPr>
          <p:cNvSpPr txBox="1"/>
          <p:nvPr/>
        </p:nvSpPr>
        <p:spPr>
          <a:xfrm>
            <a:off x="72000" y="804351"/>
            <a:ext cx="9072000" cy="1508105"/>
          </a:xfrm>
          <a:prstGeom prst="rect">
            <a:avLst/>
          </a:prstGeom>
          <a:noFill/>
        </p:spPr>
        <p:txBody>
          <a:bodyPr wrap="none" rtlCol="0">
            <a:spAutoFit/>
          </a:bodyPr>
          <a:lstStyle/>
          <a:p>
            <a:r>
              <a:rPr kumimoji="1" lang="en-US" altLang="ja-JP" sz="1400" b="1" dirty="0">
                <a:latin typeface="Meiryo UI" panose="020B0604030504040204" pitchFamily="50" charset="-128"/>
                <a:ea typeface="Meiryo UI" panose="020B0604030504040204" pitchFamily="50" charset="-128"/>
              </a:rPr>
              <a:t>【</a:t>
            </a:r>
            <a:r>
              <a:rPr kumimoji="1" lang="ja-JP" altLang="en-US" sz="1400" b="1" dirty="0">
                <a:latin typeface="Meiryo UI" panose="020B0604030504040204" pitchFamily="50" charset="-128"/>
                <a:ea typeface="Meiryo UI" panose="020B0604030504040204" pitchFamily="50" charset="-128"/>
              </a:rPr>
              <a:t>特別点検が必要となる背景</a:t>
            </a:r>
            <a:r>
              <a:rPr kumimoji="1" lang="en-US" altLang="ja-JP" sz="1400" b="1" dirty="0">
                <a:latin typeface="Meiryo UI" panose="020B0604030504040204" pitchFamily="50" charset="-128"/>
                <a:ea typeface="Meiryo UI" panose="020B0604030504040204" pitchFamily="50" charset="-128"/>
              </a:rPr>
              <a:t>】</a:t>
            </a:r>
          </a:p>
          <a:p>
            <a:r>
              <a:rPr kumimoji="1" lang="ja-JP" altLang="en-US" sz="1400" dirty="0">
                <a:latin typeface="Meiryo UI" panose="020B0604030504040204" pitchFamily="50" charset="-128"/>
                <a:ea typeface="Meiryo UI" panose="020B0604030504040204" pitchFamily="50" charset="-128"/>
              </a:rPr>
              <a:t>　</a:t>
            </a:r>
            <a:r>
              <a:rPr kumimoji="1" lang="en-US" altLang="ja-JP" sz="1400" dirty="0">
                <a:latin typeface="Meiryo UI" panose="020B0604030504040204" pitchFamily="50" charset="-128"/>
                <a:ea typeface="Meiryo UI" panose="020B0604030504040204" pitchFamily="50" charset="-128"/>
              </a:rPr>
              <a:t>• EVMJ</a:t>
            </a:r>
            <a:r>
              <a:rPr kumimoji="1" lang="ja-JP" altLang="en-US" sz="1400" dirty="0">
                <a:latin typeface="Meiryo UI" panose="020B0604030504040204" pitchFamily="50" charset="-128"/>
                <a:ea typeface="Meiryo UI" panose="020B0604030504040204" pitchFamily="50" charset="-128"/>
              </a:rPr>
              <a:t>車両については、万博期間中に不具合・トラブルが発生。都度、当該車両の運行を停止して点検及び対応を実施</a:t>
            </a:r>
            <a:endParaRPr kumimoji="1" lang="en-US" altLang="ja-JP" sz="1400" dirty="0">
              <a:latin typeface="Meiryo UI" panose="020B0604030504040204" pitchFamily="50" charset="-128"/>
              <a:ea typeface="Meiryo UI" panose="020B0604030504040204" pitchFamily="50" charset="-128"/>
            </a:endParaRPr>
          </a:p>
          <a:p>
            <a:r>
              <a:rPr kumimoji="1" lang="ja-JP" altLang="en-US" sz="1400" dirty="0">
                <a:latin typeface="Meiryo UI" panose="020B0604030504040204" pitchFamily="50" charset="-128"/>
                <a:ea typeface="Meiryo UI" panose="020B0604030504040204" pitchFamily="50" charset="-128"/>
              </a:rPr>
              <a:t>　　 したほか、他の車両についても点検・対応を実施し、安全性を確認してから運行に使用していた</a:t>
            </a:r>
            <a:endParaRPr kumimoji="1" lang="en-US" altLang="ja-JP" sz="1400" dirty="0">
              <a:latin typeface="Meiryo UI" panose="020B0604030504040204" pitchFamily="50" charset="-128"/>
              <a:ea typeface="Meiryo UI" panose="020B0604030504040204" pitchFamily="50" charset="-128"/>
            </a:endParaRPr>
          </a:p>
          <a:p>
            <a:endParaRPr kumimoji="1" lang="en-US" altLang="ja-JP" sz="800" dirty="0">
              <a:latin typeface="Meiryo UI" panose="020B0604030504040204" pitchFamily="50" charset="-128"/>
              <a:ea typeface="Meiryo UI" panose="020B0604030504040204" pitchFamily="50" charset="-128"/>
            </a:endParaRPr>
          </a:p>
          <a:p>
            <a:r>
              <a:rPr kumimoji="1" lang="en-US" altLang="ja-JP" sz="1400" b="1" dirty="0">
                <a:latin typeface="Meiryo UI" panose="020B0604030504040204" pitchFamily="50" charset="-128"/>
                <a:ea typeface="Meiryo UI" panose="020B0604030504040204" pitchFamily="50" charset="-128"/>
              </a:rPr>
              <a:t>【</a:t>
            </a:r>
            <a:r>
              <a:rPr kumimoji="1" lang="ja-JP" altLang="en-US" sz="1400" b="1" dirty="0">
                <a:latin typeface="Meiryo UI" panose="020B0604030504040204" pitchFamily="50" charset="-128"/>
                <a:ea typeface="Meiryo UI" panose="020B0604030504040204" pitchFamily="50" charset="-128"/>
              </a:rPr>
              <a:t>特別点検・試走実施及び走行時の点検・整備強化</a:t>
            </a:r>
            <a:r>
              <a:rPr kumimoji="1" lang="en-US" altLang="ja-JP" sz="1400" b="1" dirty="0">
                <a:latin typeface="Meiryo UI" panose="020B0604030504040204" pitchFamily="50" charset="-128"/>
                <a:ea typeface="Meiryo UI" panose="020B0604030504040204" pitchFamily="50" charset="-128"/>
              </a:rPr>
              <a:t>】</a:t>
            </a:r>
          </a:p>
          <a:p>
            <a:r>
              <a:rPr kumimoji="1" lang="ja-JP" altLang="en-US" sz="1400" dirty="0">
                <a:latin typeface="Meiryo UI" panose="020B0604030504040204" pitchFamily="50" charset="-128"/>
                <a:ea typeface="Meiryo UI" panose="020B0604030504040204" pitchFamily="50" charset="-128"/>
              </a:rPr>
              <a:t>　</a:t>
            </a:r>
            <a:r>
              <a:rPr kumimoji="1" lang="en-US" altLang="ja-JP" sz="1400" dirty="0">
                <a:latin typeface="Meiryo UI" panose="020B0604030504040204" pitchFamily="50" charset="-128"/>
                <a:ea typeface="Meiryo UI" panose="020B0604030504040204" pitchFamily="50" charset="-128"/>
              </a:rPr>
              <a:t>• </a:t>
            </a:r>
            <a:r>
              <a:rPr kumimoji="1" lang="ja-JP" altLang="en-US" sz="1400" dirty="0">
                <a:latin typeface="Meiryo UI" panose="020B0604030504040204" pitchFamily="50" charset="-128"/>
                <a:ea typeface="Meiryo UI" panose="020B0604030504040204" pitchFamily="50" charset="-128"/>
              </a:rPr>
              <a:t>南河内での運行環境（一般路線、頻繁な停車・発車）及び使用環境も</a:t>
            </a:r>
            <a:r>
              <a:rPr kumimoji="1" lang="ja-JP" altLang="en-US" sz="1400" b="1" u="sng" dirty="0">
                <a:latin typeface="Meiryo UI" panose="020B0604030504040204" pitchFamily="50" charset="-128"/>
                <a:ea typeface="Meiryo UI" panose="020B0604030504040204" pitchFamily="50" charset="-128"/>
              </a:rPr>
              <a:t>万博時に比べて車両への負荷がかかる</a:t>
            </a:r>
            <a:r>
              <a:rPr kumimoji="1" lang="ja-JP" altLang="en-US" sz="1400" dirty="0">
                <a:latin typeface="Meiryo UI" panose="020B0604030504040204" pitchFamily="50" charset="-128"/>
                <a:ea typeface="Meiryo UI" panose="020B0604030504040204" pitchFamily="50" charset="-128"/>
              </a:rPr>
              <a:t>ことを</a:t>
            </a:r>
            <a:endParaRPr kumimoji="1" lang="en-US" altLang="ja-JP" sz="1400" dirty="0">
              <a:latin typeface="Meiryo UI" panose="020B0604030504040204" pitchFamily="50" charset="-128"/>
              <a:ea typeface="Meiryo UI" panose="020B0604030504040204" pitchFamily="50" charset="-128"/>
            </a:endParaRPr>
          </a:p>
          <a:p>
            <a:r>
              <a:rPr kumimoji="1" lang="ja-JP" altLang="en-US" sz="1400" dirty="0">
                <a:latin typeface="Meiryo UI" panose="020B0604030504040204" pitchFamily="50" charset="-128"/>
                <a:ea typeface="Meiryo UI" panose="020B0604030504040204" pitchFamily="50" charset="-128"/>
              </a:rPr>
              <a:t>　　 踏まえ南河内で、</a:t>
            </a:r>
            <a:r>
              <a:rPr kumimoji="1" lang="ja-JP" altLang="en-US" sz="1400" b="1" u="sng" dirty="0">
                <a:latin typeface="Meiryo UI" panose="020B0604030504040204" pitchFamily="50" charset="-128"/>
                <a:ea typeface="Meiryo UI" panose="020B0604030504040204" pitchFamily="50" charset="-128"/>
              </a:rPr>
              <a:t>長期間、安定的かつ安全な走行を可能とするための特別点検・試走実施、走行時の点検・整備強化</a:t>
            </a:r>
            <a:endParaRPr kumimoji="1" lang="en-US" altLang="ja-JP" sz="1400" b="1" u="sng" dirty="0">
              <a:latin typeface="Meiryo UI" panose="020B0604030504040204" pitchFamily="50" charset="-128"/>
              <a:ea typeface="Meiryo UI" panose="020B0604030504040204" pitchFamily="50" charset="-128"/>
            </a:endParaRPr>
          </a:p>
        </p:txBody>
      </p:sp>
      <p:sp>
        <p:nvSpPr>
          <p:cNvPr id="3" name="テキスト ボックス 2">
            <a:extLst>
              <a:ext uri="{FF2B5EF4-FFF2-40B4-BE49-F238E27FC236}">
                <a16:creationId xmlns:a16="http://schemas.microsoft.com/office/drawing/2014/main" id="{F5095CCB-F4C6-4A8E-BA1E-2BE4F59902E4}"/>
              </a:ext>
            </a:extLst>
          </p:cNvPr>
          <p:cNvSpPr txBox="1"/>
          <p:nvPr/>
        </p:nvSpPr>
        <p:spPr>
          <a:xfrm>
            <a:off x="272172" y="2621500"/>
            <a:ext cx="8411277" cy="2616101"/>
          </a:xfrm>
          <a:prstGeom prst="rect">
            <a:avLst/>
          </a:prstGeom>
          <a:noFill/>
        </p:spPr>
        <p:txBody>
          <a:bodyPr wrap="none" rtlCol="0">
            <a:spAutoFit/>
          </a:bodyPr>
          <a:lstStyle/>
          <a:p>
            <a:r>
              <a:rPr kumimoji="1" lang="ja-JP" altLang="en-US" sz="1400" b="1" u="sng" dirty="0">
                <a:latin typeface="Meiryo UI" panose="020B0604030504040204" pitchFamily="50" charset="-128"/>
                <a:ea typeface="Meiryo UI" panose="020B0604030504040204" pitchFamily="50" charset="-128"/>
              </a:rPr>
              <a:t>①工場における特別点検・試走の実施</a:t>
            </a:r>
            <a:endParaRPr kumimoji="1" lang="en-US" altLang="ja-JP" sz="1400" b="1" u="sng" dirty="0">
              <a:latin typeface="Meiryo UI" panose="020B0604030504040204" pitchFamily="50" charset="-128"/>
              <a:ea typeface="Meiryo UI" panose="020B0604030504040204" pitchFamily="50" charset="-128"/>
            </a:endParaRPr>
          </a:p>
          <a:p>
            <a:r>
              <a:rPr kumimoji="1" lang="ja-JP" altLang="en-US" sz="1400" dirty="0">
                <a:latin typeface="Meiryo UI" panose="020B0604030504040204" pitchFamily="50" charset="-128"/>
                <a:ea typeface="Meiryo UI" panose="020B0604030504040204" pitchFamily="50" charset="-128"/>
              </a:rPr>
              <a:t>　</a:t>
            </a:r>
            <a:r>
              <a:rPr kumimoji="1" lang="en-US" altLang="ja-JP" sz="1400" dirty="0">
                <a:latin typeface="Meiryo UI" panose="020B0604030504040204" pitchFamily="50" charset="-128"/>
                <a:ea typeface="Meiryo UI" panose="020B0604030504040204" pitchFamily="50" charset="-128"/>
              </a:rPr>
              <a:t>•</a:t>
            </a:r>
            <a:r>
              <a:rPr kumimoji="1" lang="ja-JP" altLang="en-US" sz="1400" dirty="0">
                <a:latin typeface="Meiryo UI" panose="020B0604030504040204" pitchFamily="50" charset="-128"/>
                <a:ea typeface="Meiryo UI" panose="020B0604030504040204" pitchFamily="50" charset="-128"/>
              </a:rPr>
              <a:t>特別点検の項目については、</a:t>
            </a:r>
            <a:r>
              <a:rPr kumimoji="1" lang="en-US" altLang="ja-JP" sz="1400" dirty="0">
                <a:latin typeface="Meiryo UI" panose="020B0604030504040204" pitchFamily="50" charset="-128"/>
                <a:ea typeface="Meiryo UI" panose="020B0604030504040204" pitchFamily="50" charset="-128"/>
              </a:rPr>
              <a:t>EVMJ</a:t>
            </a:r>
            <a:r>
              <a:rPr kumimoji="1" lang="ja-JP" altLang="en-US" sz="1400" dirty="0">
                <a:latin typeface="Meiryo UI" panose="020B0604030504040204" pitchFamily="50" charset="-128"/>
                <a:ea typeface="Meiryo UI" panose="020B0604030504040204" pitchFamily="50" charset="-128"/>
              </a:rPr>
              <a:t>社の提案に対し、専門家の意見を反映　</a:t>
            </a:r>
            <a:endParaRPr kumimoji="1" lang="en-US" altLang="ja-JP" sz="1400" dirty="0">
              <a:latin typeface="Meiryo UI" panose="020B0604030504040204" pitchFamily="50" charset="-128"/>
              <a:ea typeface="Meiryo UI" panose="020B0604030504040204" pitchFamily="50" charset="-128"/>
            </a:endParaRPr>
          </a:p>
          <a:p>
            <a:r>
              <a:rPr kumimoji="1" lang="ja-JP" altLang="en-US" sz="1400" dirty="0">
                <a:latin typeface="Meiryo UI" panose="020B0604030504040204" pitchFamily="50" charset="-128"/>
                <a:ea typeface="Meiryo UI" panose="020B0604030504040204" pitchFamily="50" charset="-128"/>
              </a:rPr>
              <a:t>　</a:t>
            </a:r>
            <a:r>
              <a:rPr kumimoji="1" lang="en-US" altLang="ja-JP" sz="1400" dirty="0">
                <a:latin typeface="Meiryo UI" panose="020B0604030504040204" pitchFamily="50" charset="-128"/>
                <a:ea typeface="Meiryo UI" panose="020B0604030504040204" pitchFamily="50" charset="-128"/>
              </a:rPr>
              <a:t>• EVMJ</a:t>
            </a:r>
            <a:r>
              <a:rPr kumimoji="1" lang="ja-JP" altLang="en-US" sz="1400" dirty="0">
                <a:latin typeface="Meiryo UI" panose="020B0604030504040204" pitchFamily="50" charset="-128"/>
                <a:ea typeface="Meiryo UI" panose="020B0604030504040204" pitchFamily="50" charset="-128"/>
              </a:rPr>
              <a:t>社が、使用予定車両の特別点検・試走（約</a:t>
            </a:r>
            <a:r>
              <a:rPr kumimoji="1" lang="en-US" altLang="ja-JP" sz="1400" dirty="0">
                <a:latin typeface="Meiryo UI" panose="020B0604030504040204" pitchFamily="50" charset="-128"/>
                <a:ea typeface="Meiryo UI" panose="020B0604030504040204" pitchFamily="50" charset="-128"/>
              </a:rPr>
              <a:t>1.5</a:t>
            </a:r>
            <a:r>
              <a:rPr kumimoji="1" lang="ja-JP" altLang="en-US" sz="1400" dirty="0">
                <a:latin typeface="Meiryo UI" panose="020B0604030504040204" pitchFamily="50" charset="-128"/>
                <a:ea typeface="Meiryo UI" panose="020B0604030504040204" pitchFamily="50" charset="-128"/>
              </a:rPr>
              <a:t>か月）を実施（点検実施時は</a:t>
            </a:r>
            <a:r>
              <a:rPr kumimoji="1" lang="en-US" altLang="ja-JP" sz="1400" dirty="0">
                <a:latin typeface="Meiryo UI" panose="020B0604030504040204" pitchFamily="50" charset="-128"/>
                <a:ea typeface="Meiryo UI" panose="020B0604030504040204" pitchFamily="50" charset="-128"/>
              </a:rPr>
              <a:t>Osaka Metro</a:t>
            </a:r>
            <a:r>
              <a:rPr kumimoji="1" lang="ja-JP" altLang="en-US" sz="1400" dirty="0">
                <a:latin typeface="Meiryo UI" panose="020B0604030504040204" pitchFamily="50" charset="-128"/>
                <a:ea typeface="Meiryo UI" panose="020B0604030504040204" pitchFamily="50" charset="-128"/>
              </a:rPr>
              <a:t>が立会）</a:t>
            </a:r>
            <a:endParaRPr kumimoji="1" lang="en-US" altLang="ja-JP" sz="1400" dirty="0">
              <a:latin typeface="Meiryo UI" panose="020B0604030504040204" pitchFamily="50" charset="-128"/>
              <a:ea typeface="Meiryo UI" panose="020B0604030504040204" pitchFamily="50" charset="-128"/>
            </a:endParaRPr>
          </a:p>
          <a:p>
            <a:r>
              <a:rPr kumimoji="1" lang="ja-JP" altLang="en-US" sz="1400" dirty="0">
                <a:latin typeface="Meiryo UI" panose="020B0604030504040204" pitchFamily="50" charset="-128"/>
                <a:ea typeface="Meiryo UI" panose="020B0604030504040204" pitchFamily="50" charset="-128"/>
              </a:rPr>
              <a:t>　</a:t>
            </a:r>
            <a:r>
              <a:rPr kumimoji="1" lang="en-US" altLang="ja-JP" sz="1400" dirty="0">
                <a:latin typeface="Meiryo UI" panose="020B0604030504040204" pitchFamily="50" charset="-128"/>
                <a:ea typeface="Meiryo UI" panose="020B0604030504040204" pitchFamily="50" charset="-128"/>
              </a:rPr>
              <a:t>• Osaka Metro</a:t>
            </a:r>
            <a:r>
              <a:rPr kumimoji="1" lang="ja-JP" altLang="en-US" sz="1400" dirty="0">
                <a:latin typeface="Meiryo UI" panose="020B0604030504040204" pitchFamily="50" charset="-128"/>
                <a:ea typeface="Meiryo UI" panose="020B0604030504040204" pitchFamily="50" charset="-128"/>
              </a:rPr>
              <a:t>での受入確認検査の実施</a:t>
            </a:r>
            <a:endParaRPr kumimoji="1" lang="en-US" altLang="ja-JP" sz="1400" dirty="0">
              <a:latin typeface="Meiryo UI" panose="020B0604030504040204" pitchFamily="50" charset="-128"/>
              <a:ea typeface="Meiryo UI" panose="020B0604030504040204" pitchFamily="50" charset="-128"/>
            </a:endParaRPr>
          </a:p>
          <a:p>
            <a:endParaRPr kumimoji="1" lang="en-US" altLang="ja-JP" sz="500" dirty="0">
              <a:latin typeface="Meiryo UI" panose="020B0604030504040204" pitchFamily="50" charset="-128"/>
              <a:ea typeface="Meiryo UI" panose="020B0604030504040204" pitchFamily="50" charset="-128"/>
            </a:endParaRPr>
          </a:p>
          <a:p>
            <a:r>
              <a:rPr kumimoji="1" lang="ja-JP" altLang="en-US" sz="1400" b="1" u="sng" dirty="0">
                <a:latin typeface="Meiryo UI" panose="020B0604030504040204" pitchFamily="50" charset="-128"/>
                <a:ea typeface="Meiryo UI" panose="020B0604030504040204" pitchFamily="50" charset="-128"/>
              </a:rPr>
              <a:t>②南河内地域における走行時の点検・整備強化</a:t>
            </a:r>
            <a:endParaRPr kumimoji="1" lang="en-US" altLang="ja-JP" sz="1400" b="1" u="sng" dirty="0">
              <a:latin typeface="Meiryo UI" panose="020B0604030504040204" pitchFamily="50" charset="-128"/>
              <a:ea typeface="Meiryo UI" panose="020B0604030504040204" pitchFamily="50" charset="-128"/>
            </a:endParaRPr>
          </a:p>
          <a:p>
            <a:r>
              <a:rPr kumimoji="1" lang="ja-JP" altLang="en-US" sz="1400" dirty="0">
                <a:latin typeface="Meiryo UI" panose="020B0604030504040204" pitchFamily="50" charset="-128"/>
                <a:ea typeface="Meiryo UI" panose="020B0604030504040204" pitchFamily="50" charset="-128"/>
              </a:rPr>
              <a:t>　</a:t>
            </a:r>
            <a:r>
              <a:rPr kumimoji="1" lang="en-US" altLang="ja-JP" sz="1400" dirty="0">
                <a:latin typeface="Meiryo UI" panose="020B0604030504040204" pitchFamily="50" charset="-128"/>
                <a:ea typeface="Meiryo UI" panose="020B0604030504040204" pitchFamily="50" charset="-128"/>
              </a:rPr>
              <a:t>• EVMJ</a:t>
            </a:r>
            <a:r>
              <a:rPr kumimoji="1" lang="ja-JP" altLang="en-US" sz="1400" dirty="0">
                <a:latin typeface="Meiryo UI" panose="020B0604030504040204" pitchFamily="50" charset="-128"/>
                <a:ea typeface="Meiryo UI" panose="020B0604030504040204" pitchFamily="50" charset="-128"/>
              </a:rPr>
              <a:t>社が、車両の法定定期点検に加えて、出庫前点検及び自主点検を実施（代替車両を配備）</a:t>
            </a:r>
            <a:endParaRPr kumimoji="1" lang="en-US" altLang="ja-JP" sz="1400" dirty="0">
              <a:latin typeface="Meiryo UI" panose="020B0604030504040204" pitchFamily="50" charset="-128"/>
              <a:ea typeface="Meiryo UI" panose="020B0604030504040204" pitchFamily="50" charset="-128"/>
            </a:endParaRPr>
          </a:p>
          <a:p>
            <a:r>
              <a:rPr kumimoji="1" lang="ja-JP" altLang="en-US" sz="1400" dirty="0">
                <a:latin typeface="Meiryo UI" panose="020B0604030504040204" pitchFamily="50" charset="-128"/>
                <a:ea typeface="Meiryo UI" panose="020B0604030504040204" pitchFamily="50" charset="-128"/>
              </a:rPr>
              <a:t>　</a:t>
            </a:r>
            <a:r>
              <a:rPr kumimoji="1" lang="en-US" altLang="ja-JP" sz="1400" dirty="0">
                <a:latin typeface="Meiryo UI" panose="020B0604030504040204" pitchFamily="50" charset="-128"/>
                <a:ea typeface="Meiryo UI" panose="020B0604030504040204" pitchFamily="50" charset="-128"/>
              </a:rPr>
              <a:t>• </a:t>
            </a:r>
            <a:r>
              <a:rPr kumimoji="1" lang="ja-JP" altLang="en-US" sz="1400" dirty="0">
                <a:latin typeface="Meiryo UI" panose="020B0604030504040204" pitchFamily="50" charset="-128"/>
                <a:ea typeface="Meiryo UI" panose="020B0604030504040204" pitchFamily="50" charset="-128"/>
              </a:rPr>
              <a:t>万が一の車両不具合・トラブル発生時に、速やかに</a:t>
            </a:r>
            <a:r>
              <a:rPr kumimoji="1" lang="en-US" altLang="ja-JP" sz="1400" dirty="0">
                <a:latin typeface="Meiryo UI" panose="020B0604030504040204" pitchFamily="50" charset="-128"/>
                <a:ea typeface="Meiryo UI" panose="020B0604030504040204" pitchFamily="50" charset="-128"/>
              </a:rPr>
              <a:t>EVMJ</a:t>
            </a:r>
            <a:r>
              <a:rPr kumimoji="1" lang="ja-JP" altLang="en-US" sz="1400" dirty="0">
                <a:latin typeface="Meiryo UI" panose="020B0604030504040204" pitchFamily="50" charset="-128"/>
                <a:ea typeface="Meiryo UI" panose="020B0604030504040204" pitchFamily="50" charset="-128"/>
              </a:rPr>
              <a:t>社による点検・整備を実施</a:t>
            </a:r>
            <a:endParaRPr kumimoji="1" lang="en-US" altLang="ja-JP" sz="1400" dirty="0">
              <a:latin typeface="Meiryo UI" panose="020B0604030504040204" pitchFamily="50" charset="-128"/>
              <a:ea typeface="Meiryo UI" panose="020B0604030504040204" pitchFamily="50" charset="-128"/>
            </a:endParaRPr>
          </a:p>
          <a:p>
            <a:endParaRPr kumimoji="1" lang="en-US" altLang="ja-JP" sz="500" dirty="0">
              <a:latin typeface="Meiryo UI" panose="020B0604030504040204" pitchFamily="50" charset="-128"/>
              <a:ea typeface="Meiryo UI" panose="020B0604030504040204" pitchFamily="50" charset="-128"/>
            </a:endParaRPr>
          </a:p>
          <a:p>
            <a:r>
              <a:rPr kumimoji="1" lang="ja-JP" altLang="en-US" sz="1400" b="1" u="sng" dirty="0">
                <a:latin typeface="Meiryo UI" panose="020B0604030504040204" pitchFamily="50" charset="-128"/>
                <a:ea typeface="Meiryo UI" panose="020B0604030504040204" pitchFamily="50" charset="-128"/>
              </a:rPr>
              <a:t>③南河内地域におけるテスト走行・運転士トレーニング・施設整備等の実施</a:t>
            </a:r>
            <a:endParaRPr kumimoji="1" lang="en-US" altLang="ja-JP" sz="1400" b="1" u="sng" dirty="0">
              <a:latin typeface="Meiryo UI" panose="020B0604030504040204" pitchFamily="50" charset="-128"/>
              <a:ea typeface="Meiryo UI" panose="020B0604030504040204" pitchFamily="50" charset="-128"/>
            </a:endParaRPr>
          </a:p>
          <a:p>
            <a:r>
              <a:rPr kumimoji="1" lang="ja-JP" altLang="en-US" sz="1400" dirty="0">
                <a:latin typeface="Meiryo UI" panose="020B0604030504040204" pitchFamily="50" charset="-128"/>
                <a:ea typeface="Meiryo UI" panose="020B0604030504040204" pitchFamily="50" charset="-128"/>
              </a:rPr>
              <a:t>　</a:t>
            </a:r>
            <a:r>
              <a:rPr kumimoji="1" lang="en-US" altLang="ja-JP" sz="1400" dirty="0">
                <a:latin typeface="Meiryo UI" panose="020B0604030504040204" pitchFamily="50" charset="-128"/>
                <a:ea typeface="Meiryo UI" panose="020B0604030504040204" pitchFamily="50" charset="-128"/>
              </a:rPr>
              <a:t>• </a:t>
            </a:r>
            <a:r>
              <a:rPr kumimoji="1" lang="ja-JP" altLang="en-US" sz="1400" dirty="0">
                <a:latin typeface="Meiryo UI" panose="020B0604030504040204" pitchFamily="50" charset="-128"/>
                <a:ea typeface="Meiryo UI" panose="020B0604030504040204" pitchFamily="50" charset="-128"/>
              </a:rPr>
              <a:t>特別点検・試走を完了し、安定性・安全性が確認された自動運転車両を南河内地域の走行ルートでお客様を</a:t>
            </a:r>
            <a:endParaRPr kumimoji="1" lang="en-US" altLang="ja-JP" sz="1400" dirty="0">
              <a:latin typeface="Meiryo UI" panose="020B0604030504040204" pitchFamily="50" charset="-128"/>
              <a:ea typeface="Meiryo UI" panose="020B0604030504040204" pitchFamily="50" charset="-128"/>
            </a:endParaRPr>
          </a:p>
          <a:p>
            <a:r>
              <a:rPr kumimoji="1" lang="ja-JP" altLang="en-US" sz="1400" dirty="0">
                <a:latin typeface="Meiryo UI" panose="020B0604030504040204" pitchFamily="50" charset="-128"/>
                <a:ea typeface="Meiryo UI" panose="020B0604030504040204" pitchFamily="50" charset="-128"/>
              </a:rPr>
              <a:t>　  乗せない形でテスト走行・運転士トレーニングを約３か月間実施</a:t>
            </a:r>
            <a:endParaRPr kumimoji="1" lang="en-US" altLang="ja-JP" sz="1400" dirty="0">
              <a:latin typeface="Meiryo UI" panose="020B0604030504040204" pitchFamily="50" charset="-128"/>
              <a:ea typeface="Meiryo UI" panose="020B0604030504040204" pitchFamily="50" charset="-128"/>
            </a:endParaRPr>
          </a:p>
          <a:p>
            <a:r>
              <a:rPr kumimoji="1" lang="ja-JP" altLang="en-US" sz="1400" dirty="0">
                <a:latin typeface="Meiryo UI" panose="020B0604030504040204" pitchFamily="50" charset="-128"/>
                <a:ea typeface="Meiryo UI" panose="020B0604030504040204" pitchFamily="50" charset="-128"/>
              </a:rPr>
              <a:t>　</a:t>
            </a:r>
            <a:r>
              <a:rPr kumimoji="1" lang="en-US" altLang="ja-JP" sz="1400" dirty="0">
                <a:latin typeface="Meiryo UI" panose="020B0604030504040204" pitchFamily="50" charset="-128"/>
                <a:ea typeface="Meiryo UI" panose="020B0604030504040204" pitchFamily="50" charset="-128"/>
              </a:rPr>
              <a:t>• </a:t>
            </a:r>
            <a:r>
              <a:rPr kumimoji="1" lang="ja-JP" altLang="en-US" sz="1400" dirty="0">
                <a:latin typeface="Meiryo UI" panose="020B0604030504040204" pitchFamily="50" charset="-128"/>
                <a:ea typeface="Meiryo UI" panose="020B0604030504040204" pitchFamily="50" charset="-128"/>
              </a:rPr>
              <a:t>路車協調システム、街路樹剪定等障害物除去等実施</a:t>
            </a:r>
            <a:r>
              <a:rPr kumimoji="1" lang="en-US" altLang="ja-JP" sz="1400" dirty="0">
                <a:latin typeface="Meiryo UI" panose="020B0604030504040204" pitchFamily="50" charset="-128"/>
                <a:ea typeface="Meiryo UI" panose="020B0604030504040204" pitchFamily="50" charset="-128"/>
              </a:rPr>
              <a:t>(</a:t>
            </a:r>
            <a:r>
              <a:rPr kumimoji="1" lang="ja-JP" altLang="en-US" sz="1400" dirty="0">
                <a:latin typeface="Meiryo UI" panose="020B0604030504040204" pitchFamily="50" charset="-128"/>
                <a:ea typeface="Meiryo UI" panose="020B0604030504040204" pitchFamily="50" charset="-128"/>
              </a:rPr>
              <a:t>実証実験期間中</a:t>
            </a:r>
            <a:r>
              <a:rPr kumimoji="1" lang="en-US" altLang="ja-JP" sz="1400" dirty="0">
                <a:latin typeface="Meiryo UI" panose="020B0604030504040204" pitchFamily="50" charset="-128"/>
                <a:ea typeface="Meiryo UI" panose="020B0604030504040204" pitchFamily="50" charset="-128"/>
              </a:rPr>
              <a:t>)</a:t>
            </a:r>
          </a:p>
        </p:txBody>
      </p:sp>
      <p:sp>
        <p:nvSpPr>
          <p:cNvPr id="4" name="四角形: 角を丸くする 3">
            <a:extLst>
              <a:ext uri="{FF2B5EF4-FFF2-40B4-BE49-F238E27FC236}">
                <a16:creationId xmlns:a16="http://schemas.microsoft.com/office/drawing/2014/main" id="{9E268AC1-0E45-463C-88D3-38FB30AD0616}"/>
              </a:ext>
            </a:extLst>
          </p:cNvPr>
          <p:cNvSpPr/>
          <p:nvPr/>
        </p:nvSpPr>
        <p:spPr>
          <a:xfrm>
            <a:off x="180000" y="2481957"/>
            <a:ext cx="8763474" cy="2747842"/>
          </a:xfrm>
          <a:prstGeom prst="roundRect">
            <a:avLst>
              <a:gd name="adj" fmla="val 8816"/>
            </a:avLst>
          </a:prstGeom>
          <a:noFill/>
          <a:ln w="254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 name="四角形: 角を丸くする 4">
            <a:extLst>
              <a:ext uri="{FF2B5EF4-FFF2-40B4-BE49-F238E27FC236}">
                <a16:creationId xmlns:a16="http://schemas.microsoft.com/office/drawing/2014/main" id="{77332D70-426C-4F84-ADB1-BC2804919681}"/>
              </a:ext>
            </a:extLst>
          </p:cNvPr>
          <p:cNvSpPr/>
          <p:nvPr/>
        </p:nvSpPr>
        <p:spPr>
          <a:xfrm>
            <a:off x="2440330" y="2312986"/>
            <a:ext cx="4427622" cy="324000"/>
          </a:xfrm>
          <a:prstGeom prst="roundRect">
            <a:avLst/>
          </a:prstGeom>
          <a:solidFill>
            <a:schemeClr val="bg1"/>
          </a:solidFill>
          <a:ln w="25400">
            <a:solidFill>
              <a:schemeClr val="accent5">
                <a:lumMod val="7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b="1" dirty="0">
                <a:solidFill>
                  <a:schemeClr val="tx1"/>
                </a:solidFill>
                <a:latin typeface="Meiryo UI" panose="020B0604030504040204" pitchFamily="50" charset="-128"/>
                <a:ea typeface="Meiryo UI" panose="020B0604030504040204" pitchFamily="50" charset="-128"/>
              </a:rPr>
              <a:t>安定性・安全性を確保するための取組</a:t>
            </a:r>
          </a:p>
        </p:txBody>
      </p:sp>
      <p:pic>
        <p:nvPicPr>
          <p:cNvPr id="35" name="table">
            <a:extLst>
              <a:ext uri="{FF2B5EF4-FFF2-40B4-BE49-F238E27FC236}">
                <a16:creationId xmlns:a16="http://schemas.microsoft.com/office/drawing/2014/main" id="{8741E891-8648-5881-9E24-2F4984E0DE59}"/>
              </a:ext>
            </a:extLst>
          </p:cNvPr>
          <p:cNvPicPr>
            <a:picLocks noChangeAspect="1"/>
          </p:cNvPicPr>
          <p:nvPr/>
        </p:nvPicPr>
        <p:blipFill>
          <a:blip r:embed="rId2"/>
          <a:stretch>
            <a:fillRect/>
          </a:stretch>
        </p:blipFill>
        <p:spPr>
          <a:xfrm>
            <a:off x="199970" y="5337677"/>
            <a:ext cx="8763475" cy="1492341"/>
          </a:xfrm>
          <a:prstGeom prst="rect">
            <a:avLst/>
          </a:prstGeom>
        </p:spPr>
      </p:pic>
      <p:sp>
        <p:nvSpPr>
          <p:cNvPr id="36" name="テキスト ボックス 6">
            <a:extLst>
              <a:ext uri="{FF2B5EF4-FFF2-40B4-BE49-F238E27FC236}">
                <a16:creationId xmlns:a16="http://schemas.microsoft.com/office/drawing/2014/main" id="{D8967431-F59F-4EAF-AB74-A1DB27C8F949}"/>
              </a:ext>
            </a:extLst>
          </p:cNvPr>
          <p:cNvSpPr txBox="1"/>
          <p:nvPr/>
        </p:nvSpPr>
        <p:spPr>
          <a:xfrm>
            <a:off x="2167421" y="5619396"/>
            <a:ext cx="2371162" cy="261610"/>
          </a:xfrm>
          <a:prstGeom prst="rect">
            <a:avLst/>
          </a:prstGeom>
          <a:noFill/>
        </p:spPr>
        <p:txBody>
          <a:bodyPr wrap="non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kumimoji="1" lang="ja-JP" altLang="en-US" sz="1100" dirty="0">
                <a:latin typeface="Meiryo UI" panose="020B0604030504040204" pitchFamily="50" charset="-128"/>
                <a:ea typeface="Meiryo UI" panose="020B0604030504040204" pitchFamily="50" charset="-128"/>
              </a:rPr>
              <a:t>①工場における特別点検・試走の実施</a:t>
            </a:r>
          </a:p>
        </p:txBody>
      </p:sp>
      <p:sp>
        <p:nvSpPr>
          <p:cNvPr id="37" name="テキスト ボックス 14">
            <a:extLst>
              <a:ext uri="{FF2B5EF4-FFF2-40B4-BE49-F238E27FC236}">
                <a16:creationId xmlns:a16="http://schemas.microsoft.com/office/drawing/2014/main" id="{CD36CAB1-DCCD-4B26-AF27-37E7F7BE34E6}"/>
              </a:ext>
            </a:extLst>
          </p:cNvPr>
          <p:cNvSpPr txBox="1"/>
          <p:nvPr/>
        </p:nvSpPr>
        <p:spPr>
          <a:xfrm>
            <a:off x="2166243" y="5943179"/>
            <a:ext cx="3355406" cy="261610"/>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kumimoji="1" lang="ja-JP" altLang="en-US" sz="1100" dirty="0">
                <a:latin typeface="Meiryo UI" panose="020B0604030504040204" pitchFamily="50" charset="-128"/>
                <a:ea typeface="Meiryo UI" panose="020B0604030504040204" pitchFamily="50" charset="-128"/>
              </a:rPr>
              <a:t>②南河内地域における走行時の点検、整備体制の構築</a:t>
            </a:r>
          </a:p>
        </p:txBody>
      </p:sp>
      <p:sp>
        <p:nvSpPr>
          <p:cNvPr id="38" name="テキスト ボックス 17">
            <a:extLst>
              <a:ext uri="{FF2B5EF4-FFF2-40B4-BE49-F238E27FC236}">
                <a16:creationId xmlns:a16="http://schemas.microsoft.com/office/drawing/2014/main" id="{24914618-71C8-4176-9CAF-685F09F0C833}"/>
              </a:ext>
            </a:extLst>
          </p:cNvPr>
          <p:cNvSpPr txBox="1"/>
          <p:nvPr/>
        </p:nvSpPr>
        <p:spPr>
          <a:xfrm>
            <a:off x="5400242" y="6577262"/>
            <a:ext cx="2935419" cy="261610"/>
          </a:xfrm>
          <a:prstGeom prst="rect">
            <a:avLst/>
          </a:prstGeom>
          <a:noFill/>
        </p:spPr>
        <p:txBody>
          <a:bodyPr wrap="non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kumimoji="1" lang="ja-JP" altLang="en-US" sz="1100" dirty="0">
                <a:latin typeface="Meiryo UI" panose="020B0604030504040204" pitchFamily="50" charset="-128"/>
                <a:ea typeface="Meiryo UI" panose="020B0604030504040204" pitchFamily="50" charset="-128"/>
              </a:rPr>
              <a:t>②南河内地域における走行時の点検・整備強化</a:t>
            </a:r>
          </a:p>
        </p:txBody>
      </p:sp>
      <p:sp>
        <p:nvSpPr>
          <p:cNvPr id="39" name="テキスト ボックス 18">
            <a:extLst>
              <a:ext uri="{FF2B5EF4-FFF2-40B4-BE49-F238E27FC236}">
                <a16:creationId xmlns:a16="http://schemas.microsoft.com/office/drawing/2014/main" id="{ECE9E015-A734-4148-8B33-1B3B5958F90E}"/>
              </a:ext>
            </a:extLst>
          </p:cNvPr>
          <p:cNvSpPr txBox="1"/>
          <p:nvPr/>
        </p:nvSpPr>
        <p:spPr>
          <a:xfrm>
            <a:off x="5415332" y="6182442"/>
            <a:ext cx="3563796" cy="430887"/>
          </a:xfrm>
          <a:prstGeom prst="rect">
            <a:avLst/>
          </a:prstGeom>
          <a:noFill/>
        </p:spPr>
        <p:txBody>
          <a:bodyPr wrap="non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kumimoji="1" lang="ja-JP" altLang="en-US" sz="1100" dirty="0">
                <a:latin typeface="Meiryo UI" panose="020B0604030504040204" pitchFamily="50" charset="-128"/>
                <a:ea typeface="Meiryo UI" panose="020B0604030504040204" pitchFamily="50" charset="-128"/>
              </a:rPr>
              <a:t>③南河内地域におけるテスト走行・運転士トレーニング・施設</a:t>
            </a:r>
            <a:endParaRPr kumimoji="1" lang="en-US" altLang="ja-JP" sz="1100" dirty="0">
              <a:latin typeface="Meiryo UI" panose="020B0604030504040204" pitchFamily="50" charset="-128"/>
              <a:ea typeface="Meiryo UI" panose="020B0604030504040204" pitchFamily="50" charset="-128"/>
            </a:endParaRPr>
          </a:p>
          <a:p>
            <a:r>
              <a:rPr kumimoji="1" lang="ja-JP" altLang="en-US" sz="1100" dirty="0">
                <a:latin typeface="Meiryo UI" panose="020B0604030504040204" pitchFamily="50" charset="-128"/>
                <a:ea typeface="Meiryo UI" panose="020B0604030504040204" pitchFamily="50" charset="-128"/>
              </a:rPr>
              <a:t>　 整備等の実施</a:t>
            </a:r>
          </a:p>
        </p:txBody>
      </p:sp>
      <p:sp>
        <p:nvSpPr>
          <p:cNvPr id="40" name="正方形/長方形 39">
            <a:extLst>
              <a:ext uri="{FF2B5EF4-FFF2-40B4-BE49-F238E27FC236}">
                <a16:creationId xmlns:a16="http://schemas.microsoft.com/office/drawing/2014/main" id="{1D80445E-E525-4A50-9EAC-80AD08F6ABDD}"/>
              </a:ext>
            </a:extLst>
          </p:cNvPr>
          <p:cNvSpPr/>
          <p:nvPr/>
        </p:nvSpPr>
        <p:spPr>
          <a:xfrm>
            <a:off x="2232573" y="5639589"/>
            <a:ext cx="3218197" cy="216000"/>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kumimoji="1" lang="ja-JP" altLang="en-US"/>
          </a:p>
        </p:txBody>
      </p:sp>
      <p:sp>
        <p:nvSpPr>
          <p:cNvPr id="41" name="正方形/長方形 40">
            <a:extLst>
              <a:ext uri="{FF2B5EF4-FFF2-40B4-BE49-F238E27FC236}">
                <a16:creationId xmlns:a16="http://schemas.microsoft.com/office/drawing/2014/main" id="{AAA2168D-21E0-4EFB-B389-B30245385E6E}"/>
              </a:ext>
            </a:extLst>
          </p:cNvPr>
          <p:cNvSpPr/>
          <p:nvPr/>
        </p:nvSpPr>
        <p:spPr>
          <a:xfrm>
            <a:off x="2238103" y="5964349"/>
            <a:ext cx="3212667" cy="216000"/>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kumimoji="1" lang="ja-JP" altLang="en-US"/>
          </a:p>
        </p:txBody>
      </p:sp>
      <p:sp>
        <p:nvSpPr>
          <p:cNvPr id="42" name="正方形/長方形 41">
            <a:extLst>
              <a:ext uri="{FF2B5EF4-FFF2-40B4-BE49-F238E27FC236}">
                <a16:creationId xmlns:a16="http://schemas.microsoft.com/office/drawing/2014/main" id="{B009D224-72FC-4C65-8974-F0BCBFF12143}"/>
              </a:ext>
            </a:extLst>
          </p:cNvPr>
          <p:cNvSpPr/>
          <p:nvPr/>
        </p:nvSpPr>
        <p:spPr>
          <a:xfrm>
            <a:off x="5450769" y="6209461"/>
            <a:ext cx="3493261" cy="360000"/>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kumimoji="1" lang="ja-JP" altLang="en-US"/>
          </a:p>
        </p:txBody>
      </p:sp>
      <p:sp>
        <p:nvSpPr>
          <p:cNvPr id="43" name="正方形/長方形 42">
            <a:extLst>
              <a:ext uri="{FF2B5EF4-FFF2-40B4-BE49-F238E27FC236}">
                <a16:creationId xmlns:a16="http://schemas.microsoft.com/office/drawing/2014/main" id="{715335AE-A73C-4908-93A1-A20A9B4FA6C2}"/>
              </a:ext>
            </a:extLst>
          </p:cNvPr>
          <p:cNvSpPr/>
          <p:nvPr/>
        </p:nvSpPr>
        <p:spPr>
          <a:xfrm>
            <a:off x="5446959" y="6598089"/>
            <a:ext cx="3493262" cy="216000"/>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kumimoji="1" lang="ja-JP" altLang="en-US"/>
          </a:p>
        </p:txBody>
      </p:sp>
      <p:sp>
        <p:nvSpPr>
          <p:cNvPr id="44" name="フリーフォーム: 図形 43">
            <a:extLst>
              <a:ext uri="{FF2B5EF4-FFF2-40B4-BE49-F238E27FC236}">
                <a16:creationId xmlns:a16="http://schemas.microsoft.com/office/drawing/2014/main" id="{F80D5AC4-87E7-4450-AC6B-28AA4DEEF970}"/>
              </a:ext>
            </a:extLst>
          </p:cNvPr>
          <p:cNvSpPr/>
          <p:nvPr/>
        </p:nvSpPr>
        <p:spPr>
          <a:xfrm>
            <a:off x="5459362" y="5765319"/>
            <a:ext cx="191042" cy="432000"/>
          </a:xfrm>
          <a:custGeom>
            <a:avLst/>
            <a:gdLst>
              <a:gd name="connsiteX0" fmla="*/ 0 w 198120"/>
              <a:gd name="connsiteY0" fmla="*/ 0 h 457200"/>
              <a:gd name="connsiteX1" fmla="*/ 198120 w 198120"/>
              <a:gd name="connsiteY1" fmla="*/ 0 h 457200"/>
              <a:gd name="connsiteX2" fmla="*/ 198120 w 198120"/>
              <a:gd name="connsiteY2" fmla="*/ 457200 h 457200"/>
            </a:gdLst>
            <a:ahLst/>
            <a:cxnLst>
              <a:cxn ang="0">
                <a:pos x="connsiteX0" y="connsiteY0"/>
              </a:cxn>
              <a:cxn ang="0">
                <a:pos x="connsiteX1" y="connsiteY1"/>
              </a:cxn>
              <a:cxn ang="0">
                <a:pos x="connsiteX2" y="connsiteY2"/>
              </a:cxn>
            </a:cxnLst>
            <a:rect l="l" t="t" r="r" b="b"/>
            <a:pathLst>
              <a:path w="198120" h="457200">
                <a:moveTo>
                  <a:pt x="0" y="0"/>
                </a:moveTo>
                <a:lnTo>
                  <a:pt x="198120" y="0"/>
                </a:lnTo>
                <a:lnTo>
                  <a:pt x="198120" y="457200"/>
                </a:lnTo>
              </a:path>
            </a:pathLst>
          </a:custGeom>
          <a:noFill/>
          <a:ln w="25400" cap="rnd">
            <a:solidFill>
              <a:schemeClr val="tx1"/>
            </a:solidFill>
            <a:round/>
            <a:tailEnd type="arrow" w="med" len="sm"/>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kumimoji="1" lang="ja-JP" altLang="en-US"/>
          </a:p>
        </p:txBody>
      </p:sp>
      <p:sp>
        <p:nvSpPr>
          <p:cNvPr id="45" name="テキスト ボックス 12">
            <a:extLst>
              <a:ext uri="{FF2B5EF4-FFF2-40B4-BE49-F238E27FC236}">
                <a16:creationId xmlns:a16="http://schemas.microsoft.com/office/drawing/2014/main" id="{355C08D6-E606-4288-A3F8-2492FB7D3462}"/>
              </a:ext>
            </a:extLst>
          </p:cNvPr>
          <p:cNvSpPr txBox="1"/>
          <p:nvPr/>
        </p:nvSpPr>
        <p:spPr>
          <a:xfrm>
            <a:off x="5384701" y="5569109"/>
            <a:ext cx="2151551" cy="230832"/>
          </a:xfrm>
          <a:prstGeom prst="rect">
            <a:avLst/>
          </a:prstGeom>
          <a:noFill/>
        </p:spPr>
        <p:txBody>
          <a:bodyPr wrap="non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kumimoji="1" lang="en-US" altLang="ja-JP" sz="900" b="1" dirty="0">
                <a:latin typeface="Meiryo UI" panose="020B0604030504040204" pitchFamily="50" charset="-128"/>
                <a:ea typeface="Meiryo UI" panose="020B0604030504040204" pitchFamily="50" charset="-128"/>
              </a:rPr>
              <a:t>Osaka Metro</a:t>
            </a:r>
            <a:r>
              <a:rPr kumimoji="1" lang="ja-JP" altLang="en-US" sz="900" b="1" dirty="0">
                <a:latin typeface="Meiryo UI" panose="020B0604030504040204" pitchFamily="50" charset="-128"/>
                <a:ea typeface="Meiryo UI" panose="020B0604030504040204" pitchFamily="50" charset="-128"/>
              </a:rPr>
              <a:t>で受入確認検査の実施</a:t>
            </a:r>
          </a:p>
        </p:txBody>
      </p:sp>
      <p:sp>
        <p:nvSpPr>
          <p:cNvPr id="46" name="フリーフォーム: 図形 45">
            <a:extLst>
              <a:ext uri="{FF2B5EF4-FFF2-40B4-BE49-F238E27FC236}">
                <a16:creationId xmlns:a16="http://schemas.microsoft.com/office/drawing/2014/main" id="{0FE24818-764C-4B06-91B4-7473AD2F73D7}"/>
              </a:ext>
            </a:extLst>
          </p:cNvPr>
          <p:cNvSpPr/>
          <p:nvPr/>
        </p:nvSpPr>
        <p:spPr>
          <a:xfrm>
            <a:off x="5047083" y="6192039"/>
            <a:ext cx="386360" cy="504000"/>
          </a:xfrm>
          <a:custGeom>
            <a:avLst/>
            <a:gdLst>
              <a:gd name="connsiteX0" fmla="*/ 0 w 175260"/>
              <a:gd name="connsiteY0" fmla="*/ 0 h 525780"/>
              <a:gd name="connsiteX1" fmla="*/ 0 w 175260"/>
              <a:gd name="connsiteY1" fmla="*/ 525780 h 525780"/>
              <a:gd name="connsiteX2" fmla="*/ 175260 w 175260"/>
              <a:gd name="connsiteY2" fmla="*/ 525780 h 525780"/>
            </a:gdLst>
            <a:ahLst/>
            <a:cxnLst>
              <a:cxn ang="0">
                <a:pos x="connsiteX0" y="connsiteY0"/>
              </a:cxn>
              <a:cxn ang="0">
                <a:pos x="connsiteX1" y="connsiteY1"/>
              </a:cxn>
              <a:cxn ang="0">
                <a:pos x="connsiteX2" y="connsiteY2"/>
              </a:cxn>
            </a:cxnLst>
            <a:rect l="l" t="t" r="r" b="b"/>
            <a:pathLst>
              <a:path w="175260" h="525780">
                <a:moveTo>
                  <a:pt x="0" y="0"/>
                </a:moveTo>
                <a:lnTo>
                  <a:pt x="0" y="525780"/>
                </a:lnTo>
                <a:lnTo>
                  <a:pt x="175260" y="525780"/>
                </a:lnTo>
              </a:path>
            </a:pathLst>
          </a:custGeom>
          <a:noFill/>
          <a:ln w="25400" cap="rnd">
            <a:solidFill>
              <a:schemeClr val="tx1"/>
            </a:solidFill>
            <a:round/>
            <a:tailEnd type="arrow" w="med" len="sm"/>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kumimoji="1" lang="ja-JP" altLang="en-US"/>
          </a:p>
        </p:txBody>
      </p:sp>
      <p:sp>
        <p:nvSpPr>
          <p:cNvPr id="47" name="正方形/長方形 46">
            <a:extLst>
              <a:ext uri="{FF2B5EF4-FFF2-40B4-BE49-F238E27FC236}">
                <a16:creationId xmlns:a16="http://schemas.microsoft.com/office/drawing/2014/main" id="{1E587950-A004-4F44-9867-382C4700641D}"/>
              </a:ext>
            </a:extLst>
          </p:cNvPr>
          <p:cNvSpPr/>
          <p:nvPr/>
        </p:nvSpPr>
        <p:spPr>
          <a:xfrm>
            <a:off x="8757484" y="6470018"/>
            <a:ext cx="360000" cy="360000"/>
          </a:xfrm>
          <a:prstGeom prst="rect">
            <a:avLst/>
          </a:prstGeom>
        </p:spPr>
        <p:style>
          <a:lnRef idx="2">
            <a:schemeClr val="accent3"/>
          </a:lnRef>
          <a:fillRef idx="1">
            <a:schemeClr val="lt1"/>
          </a:fillRef>
          <a:effectRef idx="0">
            <a:schemeClr val="accent3"/>
          </a:effectRef>
          <a:fontRef idx="minor">
            <a:schemeClr val="dk1"/>
          </a:fontRef>
        </p:style>
        <p:txBody>
          <a:bodyPr rtlCol="0" anchor="ctr"/>
          <a:lstStyle>
            <a:defPPr>
              <a:defRPr lang="en-US"/>
            </a:defPPr>
            <a:lvl1pPr marL="0" algn="l" defTabSz="457200" rtl="0" eaLnBrk="1" latinLnBrk="0" hangingPunct="1">
              <a:defRPr sz="1800" kern="1200">
                <a:solidFill>
                  <a:schemeClr val="dk1"/>
                </a:solidFill>
                <a:latin typeface="+mn-lt"/>
                <a:ea typeface="+mn-ea"/>
                <a:cs typeface="+mn-cs"/>
              </a:defRPr>
            </a:lvl1pPr>
            <a:lvl2pPr marL="457200" algn="l" defTabSz="457200" rtl="0" eaLnBrk="1" latinLnBrk="0" hangingPunct="1">
              <a:defRPr sz="1800" kern="1200">
                <a:solidFill>
                  <a:schemeClr val="dk1"/>
                </a:solidFill>
                <a:latin typeface="+mn-lt"/>
                <a:ea typeface="+mn-ea"/>
                <a:cs typeface="+mn-cs"/>
              </a:defRPr>
            </a:lvl2pPr>
            <a:lvl3pPr marL="914400" algn="l" defTabSz="457200" rtl="0" eaLnBrk="1" latinLnBrk="0" hangingPunct="1">
              <a:defRPr sz="1800" kern="1200">
                <a:solidFill>
                  <a:schemeClr val="dk1"/>
                </a:solidFill>
                <a:latin typeface="+mn-lt"/>
                <a:ea typeface="+mn-ea"/>
                <a:cs typeface="+mn-cs"/>
              </a:defRPr>
            </a:lvl3pPr>
            <a:lvl4pPr marL="1371600" algn="l" defTabSz="457200" rtl="0" eaLnBrk="1" latinLnBrk="0" hangingPunct="1">
              <a:defRPr sz="1800" kern="1200">
                <a:solidFill>
                  <a:schemeClr val="dk1"/>
                </a:solidFill>
                <a:latin typeface="+mn-lt"/>
                <a:ea typeface="+mn-ea"/>
                <a:cs typeface="+mn-cs"/>
              </a:defRPr>
            </a:lvl4pPr>
            <a:lvl5pPr marL="1828800" algn="l" defTabSz="457200" rtl="0" eaLnBrk="1" latinLnBrk="0" hangingPunct="1">
              <a:defRPr sz="1800" kern="1200">
                <a:solidFill>
                  <a:schemeClr val="dk1"/>
                </a:solidFill>
                <a:latin typeface="+mn-lt"/>
                <a:ea typeface="+mn-ea"/>
                <a:cs typeface="+mn-cs"/>
              </a:defRPr>
            </a:lvl5pPr>
            <a:lvl6pPr marL="2286000" algn="l" defTabSz="457200" rtl="0" eaLnBrk="1" latinLnBrk="0" hangingPunct="1">
              <a:defRPr sz="1800" kern="1200">
                <a:solidFill>
                  <a:schemeClr val="dk1"/>
                </a:solidFill>
                <a:latin typeface="+mn-lt"/>
                <a:ea typeface="+mn-ea"/>
                <a:cs typeface="+mn-cs"/>
              </a:defRPr>
            </a:lvl6pPr>
            <a:lvl7pPr marL="2743200" algn="l" defTabSz="457200" rtl="0" eaLnBrk="1" latinLnBrk="0" hangingPunct="1">
              <a:defRPr sz="1800" kern="1200">
                <a:solidFill>
                  <a:schemeClr val="dk1"/>
                </a:solidFill>
                <a:latin typeface="+mn-lt"/>
                <a:ea typeface="+mn-ea"/>
                <a:cs typeface="+mn-cs"/>
              </a:defRPr>
            </a:lvl7pPr>
            <a:lvl8pPr marL="3200400" algn="l" defTabSz="457200" rtl="0" eaLnBrk="1" latinLnBrk="0" hangingPunct="1">
              <a:defRPr sz="1800" kern="1200">
                <a:solidFill>
                  <a:schemeClr val="dk1"/>
                </a:solidFill>
                <a:latin typeface="+mn-lt"/>
                <a:ea typeface="+mn-ea"/>
                <a:cs typeface="+mn-cs"/>
              </a:defRPr>
            </a:lvl8pPr>
            <a:lvl9pPr marL="3657600" algn="l" defTabSz="457200" rtl="0" eaLnBrk="1" latinLnBrk="0" hangingPunct="1">
              <a:defRPr sz="1800" kern="1200">
                <a:solidFill>
                  <a:schemeClr val="dk1"/>
                </a:solidFill>
                <a:latin typeface="+mn-lt"/>
                <a:ea typeface="+mn-ea"/>
                <a:cs typeface="+mn-cs"/>
              </a:defRPr>
            </a:lvl9p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48" name="テキスト ボックス 24">
            <a:extLst>
              <a:ext uri="{FF2B5EF4-FFF2-40B4-BE49-F238E27FC236}">
                <a16:creationId xmlns:a16="http://schemas.microsoft.com/office/drawing/2014/main" id="{626CA784-F349-401A-B02E-C32359EFFC5D}"/>
              </a:ext>
            </a:extLst>
          </p:cNvPr>
          <p:cNvSpPr txBox="1"/>
          <p:nvPr/>
        </p:nvSpPr>
        <p:spPr>
          <a:xfrm>
            <a:off x="8715262" y="6460686"/>
            <a:ext cx="380232" cy="369332"/>
          </a:xfrm>
          <a:prstGeom prst="rect">
            <a:avLst/>
          </a:prstGeom>
          <a:noFill/>
        </p:spPr>
        <p:txBody>
          <a:bodyPr wrap="non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en-US" altLang="ja-JP" sz="1800" b="0" i="0" u="none" strike="noStrike" kern="1200" cap="none" spc="0" normalizeH="0" baseline="0" noProof="0" dirty="0">
                <a:ln>
                  <a:noFill/>
                </a:ln>
                <a:solidFill>
                  <a:prstClr val="white">
                    <a:lumMod val="65000"/>
                  </a:prstClr>
                </a:solidFill>
                <a:effectLst/>
                <a:uLnTx/>
                <a:uFillTx/>
                <a:latin typeface="Cooper Black" panose="0208090404030B020404" pitchFamily="18" charset="0"/>
                <a:ea typeface="游ゴシック" panose="020B0400000000000000" pitchFamily="50" charset="-128"/>
                <a:cs typeface="+mn-cs"/>
              </a:rPr>
              <a:t> 2</a:t>
            </a:r>
            <a:endParaRPr kumimoji="1" lang="ja-JP" altLang="en-US" sz="1800" b="0" i="0" u="none" strike="noStrike" kern="1200" cap="none" spc="0" normalizeH="0" baseline="0" noProof="0" dirty="0">
              <a:ln>
                <a:noFill/>
              </a:ln>
              <a:solidFill>
                <a:prstClr val="white">
                  <a:lumMod val="65000"/>
                </a:prstClr>
              </a:solidFill>
              <a:effectLst/>
              <a:uLnTx/>
              <a:uFillTx/>
              <a:latin typeface="Cooper Black" panose="0208090404030B020404" pitchFamily="18" charset="0"/>
              <a:ea typeface="游ゴシック" panose="020B0400000000000000" pitchFamily="50" charset="-128"/>
              <a:cs typeface="+mn-cs"/>
            </a:endParaRPr>
          </a:p>
        </p:txBody>
      </p:sp>
    </p:spTree>
    <p:extLst>
      <p:ext uri="{BB962C8B-B14F-4D97-AF65-F5344CB8AC3E}">
        <p14:creationId xmlns:p14="http://schemas.microsoft.com/office/powerpoint/2010/main" val="215163439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正方形/長方形 8">
            <a:extLst>
              <a:ext uri="{FF2B5EF4-FFF2-40B4-BE49-F238E27FC236}">
                <a16:creationId xmlns:a16="http://schemas.microsoft.com/office/drawing/2014/main" id="{1EA2C7C2-872C-4078-A7F5-C144D5ABAF32}"/>
              </a:ext>
            </a:extLst>
          </p:cNvPr>
          <p:cNvSpPr/>
          <p:nvPr/>
        </p:nvSpPr>
        <p:spPr>
          <a:xfrm>
            <a:off x="0" y="432000"/>
            <a:ext cx="9144000" cy="36000"/>
          </a:xfrm>
          <a:prstGeom prst="rect">
            <a:avLst/>
          </a:prstGeom>
          <a:ln>
            <a:noFill/>
          </a:ln>
        </p:spPr>
        <p:style>
          <a:lnRef idx="1">
            <a:schemeClr val="accent5"/>
          </a:lnRef>
          <a:fillRef idx="2">
            <a:schemeClr val="accent5"/>
          </a:fillRef>
          <a:effectRef idx="1">
            <a:schemeClr val="accent5"/>
          </a:effectRef>
          <a:fontRef idx="minor">
            <a:schemeClr val="dk1"/>
          </a:fontRef>
        </p:style>
        <p:txBody>
          <a:bodyPr rtlCol="0" anchor="ctr"/>
          <a:lstStyle/>
          <a:p>
            <a:pPr algn="ctr"/>
            <a:endParaRPr kumimoji="1" lang="ja-JP" altLang="en-US"/>
          </a:p>
        </p:txBody>
      </p:sp>
      <p:sp>
        <p:nvSpPr>
          <p:cNvPr id="10" name="テキスト ボックス 9">
            <a:extLst>
              <a:ext uri="{FF2B5EF4-FFF2-40B4-BE49-F238E27FC236}">
                <a16:creationId xmlns:a16="http://schemas.microsoft.com/office/drawing/2014/main" id="{97A3181E-F29F-4F88-A6CC-07A9DED5C3F2}"/>
              </a:ext>
            </a:extLst>
          </p:cNvPr>
          <p:cNvSpPr txBox="1"/>
          <p:nvPr/>
        </p:nvSpPr>
        <p:spPr>
          <a:xfrm>
            <a:off x="0" y="0"/>
            <a:ext cx="7778091" cy="461665"/>
          </a:xfrm>
          <a:prstGeom prst="rect">
            <a:avLst/>
          </a:prstGeom>
          <a:noFill/>
        </p:spPr>
        <p:txBody>
          <a:bodyPr wrap="none" rtlCol="0">
            <a:spAutoFit/>
          </a:bodyPr>
          <a:lstStyle/>
          <a:p>
            <a:r>
              <a:rPr kumimoji="1" lang="ja-JP" altLang="en-US" sz="2400" b="1" dirty="0">
                <a:latin typeface="Meiryo UI" panose="020B0604030504040204" pitchFamily="50" charset="-128"/>
                <a:ea typeface="Meiryo UI" panose="020B0604030504040204" pitchFamily="50" charset="-128"/>
              </a:rPr>
              <a:t>１．自動運転バスの安定性・安全性を確保するための取組</a:t>
            </a:r>
          </a:p>
        </p:txBody>
      </p:sp>
      <p:sp>
        <p:nvSpPr>
          <p:cNvPr id="31" name="テキスト ボックス 30">
            <a:extLst>
              <a:ext uri="{FF2B5EF4-FFF2-40B4-BE49-F238E27FC236}">
                <a16:creationId xmlns:a16="http://schemas.microsoft.com/office/drawing/2014/main" id="{B06D7311-2E87-4CC2-8704-E166F03F28D8}"/>
              </a:ext>
            </a:extLst>
          </p:cNvPr>
          <p:cNvSpPr txBox="1"/>
          <p:nvPr/>
        </p:nvSpPr>
        <p:spPr>
          <a:xfrm>
            <a:off x="180000" y="1205543"/>
            <a:ext cx="9066906" cy="5232202"/>
          </a:xfrm>
          <a:prstGeom prst="rect">
            <a:avLst/>
          </a:prstGeom>
          <a:noFill/>
        </p:spPr>
        <p:txBody>
          <a:bodyPr wrap="none" rtlCol="0">
            <a:spAutoFit/>
          </a:bodyPr>
          <a:lstStyle/>
          <a:p>
            <a:r>
              <a:rPr kumimoji="1" lang="ja-JP" altLang="en-US" sz="1400" dirty="0">
                <a:latin typeface="Meiryo UI" panose="020B0604030504040204" pitchFamily="50" charset="-128"/>
                <a:ea typeface="Meiryo UI" panose="020B0604030504040204" pitchFamily="50" charset="-128"/>
              </a:rPr>
              <a:t>＜実施目的＞　使用予定車両の安定性・安全性・耐久性の確認</a:t>
            </a:r>
            <a:endParaRPr kumimoji="1" lang="en-US" altLang="ja-JP" sz="1400" dirty="0">
              <a:latin typeface="Meiryo UI" panose="020B0604030504040204" pitchFamily="50" charset="-128"/>
              <a:ea typeface="Meiryo UI" panose="020B0604030504040204" pitchFamily="50" charset="-128"/>
            </a:endParaRPr>
          </a:p>
          <a:p>
            <a:r>
              <a:rPr kumimoji="1" lang="ja-JP" altLang="en-US" sz="1400" dirty="0">
                <a:latin typeface="Meiryo UI" panose="020B0604030504040204" pitchFamily="50" charset="-128"/>
                <a:ea typeface="Meiryo UI" panose="020B0604030504040204" pitchFamily="50" charset="-128"/>
              </a:rPr>
              <a:t>＜対象車両＞　</a:t>
            </a:r>
            <a:r>
              <a:rPr kumimoji="1" lang="en-US" altLang="ja-JP" sz="1400" dirty="0">
                <a:latin typeface="Meiryo UI" panose="020B0604030504040204" pitchFamily="50" charset="-128"/>
                <a:ea typeface="Meiryo UI" panose="020B0604030504040204" pitchFamily="50" charset="-128"/>
              </a:rPr>
              <a:t>Osaka Metro</a:t>
            </a:r>
            <a:r>
              <a:rPr kumimoji="1" lang="ja-JP" altLang="en-US" sz="1400" dirty="0">
                <a:latin typeface="Meiryo UI" panose="020B0604030504040204" pitchFamily="50" charset="-128"/>
                <a:ea typeface="Meiryo UI" panose="020B0604030504040204" pitchFamily="50" charset="-128"/>
              </a:rPr>
              <a:t>保有の</a:t>
            </a:r>
            <a:r>
              <a:rPr kumimoji="1" lang="en-US" altLang="ja-JP" sz="1400" dirty="0">
                <a:latin typeface="Meiryo UI" panose="020B0604030504040204" pitchFamily="50" charset="-128"/>
                <a:ea typeface="Meiryo UI" panose="020B0604030504040204" pitchFamily="50" charset="-128"/>
              </a:rPr>
              <a:t>EVMJ</a:t>
            </a:r>
            <a:r>
              <a:rPr kumimoji="1" lang="ja-JP" altLang="en-US" sz="1400" dirty="0">
                <a:latin typeface="Meiryo UI" panose="020B0604030504040204" pitchFamily="50" charset="-128"/>
                <a:ea typeface="Meiryo UI" panose="020B0604030504040204" pitchFamily="50" charset="-128"/>
              </a:rPr>
              <a:t>　小型</a:t>
            </a:r>
            <a:r>
              <a:rPr kumimoji="1" lang="en-US" altLang="ja-JP" sz="1400" dirty="0">
                <a:latin typeface="Meiryo UI" panose="020B0604030504040204" pitchFamily="50" charset="-128"/>
                <a:ea typeface="Meiryo UI" panose="020B0604030504040204" pitchFamily="50" charset="-128"/>
              </a:rPr>
              <a:t>6.99</a:t>
            </a:r>
            <a:r>
              <a:rPr kumimoji="1" lang="ja-JP" altLang="en-US" sz="1400" dirty="0">
                <a:latin typeface="Meiryo UI" panose="020B0604030504040204" pitchFamily="50" charset="-128"/>
                <a:ea typeface="Meiryo UI" panose="020B0604030504040204" pitchFamily="50" charset="-128"/>
              </a:rPr>
              <a:t>ｍ　４台</a:t>
            </a:r>
            <a:endParaRPr kumimoji="1" lang="en-US" altLang="ja-JP" sz="1400" dirty="0">
              <a:latin typeface="Meiryo UI" panose="020B0604030504040204" pitchFamily="50" charset="-128"/>
              <a:ea typeface="Meiryo UI" panose="020B0604030504040204" pitchFamily="50" charset="-128"/>
            </a:endParaRPr>
          </a:p>
          <a:p>
            <a:r>
              <a:rPr kumimoji="1" lang="ja-JP" altLang="en-US" sz="1400" dirty="0">
                <a:latin typeface="Meiryo UI" panose="020B0604030504040204" pitchFamily="50" charset="-128"/>
                <a:ea typeface="Meiryo UI" panose="020B0604030504040204" pitchFamily="50" charset="-128"/>
              </a:rPr>
              <a:t>＜期　　　間＞　</a:t>
            </a:r>
            <a:r>
              <a:rPr kumimoji="1" lang="ja-JP" altLang="en-US" sz="1400" b="1" u="sng" dirty="0">
                <a:latin typeface="Meiryo UI" panose="020B0604030504040204" pitchFamily="50" charset="-128"/>
                <a:ea typeface="Meiryo UI" panose="020B0604030504040204" pitchFamily="50" charset="-128"/>
              </a:rPr>
              <a:t>令和８年</a:t>
            </a:r>
            <a:r>
              <a:rPr kumimoji="1" lang="en-US" altLang="ja-JP" sz="1400" b="1" u="sng" dirty="0">
                <a:latin typeface="Meiryo UI" panose="020B0604030504040204" pitchFamily="50" charset="-128"/>
                <a:ea typeface="Meiryo UI" panose="020B0604030504040204" pitchFamily="50" charset="-128"/>
              </a:rPr>
              <a:t>1</a:t>
            </a:r>
            <a:r>
              <a:rPr kumimoji="1" lang="ja-JP" altLang="en-US" sz="1400" b="1" u="sng" dirty="0">
                <a:latin typeface="Meiryo UI" panose="020B0604030504040204" pitchFamily="50" charset="-128"/>
                <a:ea typeface="Meiryo UI" panose="020B0604030504040204" pitchFamily="50" charset="-128"/>
              </a:rPr>
              <a:t>月</a:t>
            </a:r>
            <a:r>
              <a:rPr kumimoji="1" lang="en-US" altLang="ja-JP" sz="1400" b="1" u="sng" dirty="0">
                <a:latin typeface="Meiryo UI" panose="020B0604030504040204" pitchFamily="50" charset="-128"/>
                <a:ea typeface="Meiryo UI" panose="020B0604030504040204" pitchFamily="50" charset="-128"/>
              </a:rPr>
              <a:t>30</a:t>
            </a:r>
            <a:r>
              <a:rPr kumimoji="1" lang="ja-JP" altLang="en-US" sz="1400" b="1" u="sng" dirty="0">
                <a:latin typeface="Meiryo UI" panose="020B0604030504040204" pitchFamily="50" charset="-128"/>
                <a:ea typeface="Meiryo UI" panose="020B0604030504040204" pitchFamily="50" charset="-128"/>
              </a:rPr>
              <a:t>日開始</a:t>
            </a:r>
            <a:endParaRPr kumimoji="1" lang="en-US" altLang="ja-JP" sz="1400" b="1" u="sng" dirty="0">
              <a:latin typeface="Meiryo UI" panose="020B0604030504040204" pitchFamily="50" charset="-128"/>
              <a:ea typeface="Meiryo UI" panose="020B0604030504040204" pitchFamily="50" charset="-128"/>
            </a:endParaRPr>
          </a:p>
          <a:p>
            <a:r>
              <a:rPr kumimoji="1" lang="ja-JP" altLang="en-US" sz="1400" dirty="0">
                <a:latin typeface="Meiryo UI" panose="020B0604030504040204" pitchFamily="50" charset="-128"/>
                <a:ea typeface="Meiryo UI" panose="020B0604030504040204" pitchFamily="50" charset="-128"/>
              </a:rPr>
              <a:t>　　　　　　　　　　</a:t>
            </a:r>
            <a:r>
              <a:rPr kumimoji="1" lang="ja-JP" altLang="en-US" sz="1400" b="1" u="sng" dirty="0">
                <a:latin typeface="Meiryo UI" panose="020B0604030504040204" pitchFamily="50" charset="-128"/>
                <a:ea typeface="Meiryo UI" panose="020B0604030504040204" pitchFamily="50" charset="-128"/>
              </a:rPr>
              <a:t>特別点検　７営業日</a:t>
            </a:r>
            <a:r>
              <a:rPr kumimoji="1" lang="en-US" altLang="ja-JP" sz="1400" b="1" u="sng" dirty="0">
                <a:latin typeface="Meiryo UI" panose="020B0604030504040204" pitchFamily="50" charset="-128"/>
                <a:ea typeface="Meiryo UI" panose="020B0604030504040204" pitchFamily="50" charset="-128"/>
              </a:rPr>
              <a:t>/</a:t>
            </a:r>
            <a:r>
              <a:rPr kumimoji="1" lang="ja-JP" altLang="en-US" sz="1400" b="1" u="sng" dirty="0">
                <a:latin typeface="Meiryo UI" panose="020B0604030504040204" pitchFamily="50" charset="-128"/>
                <a:ea typeface="Meiryo UI" panose="020B0604030504040204" pitchFamily="50" charset="-128"/>
              </a:rPr>
              <a:t>１台、試走（</a:t>
            </a:r>
            <a:r>
              <a:rPr kumimoji="1" lang="en-US" altLang="ja-JP" sz="1400" b="1" u="sng" dirty="0">
                <a:latin typeface="Meiryo UI" panose="020B0604030504040204" pitchFamily="50" charset="-128"/>
                <a:ea typeface="Meiryo UI" panose="020B0604030504040204" pitchFamily="50" charset="-128"/>
              </a:rPr>
              <a:t>5,000km/</a:t>
            </a:r>
            <a:r>
              <a:rPr kumimoji="1" lang="ja-JP" altLang="en-US" sz="1400" b="1" u="sng" dirty="0">
                <a:latin typeface="Meiryo UI" panose="020B0604030504040204" pitchFamily="50" charset="-128"/>
                <a:ea typeface="Meiryo UI" panose="020B0604030504040204" pitchFamily="50" charset="-128"/>
              </a:rPr>
              <a:t>台）約４週間</a:t>
            </a:r>
            <a:endParaRPr kumimoji="1" lang="en-US" altLang="ja-JP" sz="1400" b="1" u="sng" dirty="0">
              <a:latin typeface="Meiryo UI" panose="020B0604030504040204" pitchFamily="50" charset="-128"/>
              <a:ea typeface="Meiryo UI" panose="020B0604030504040204" pitchFamily="50" charset="-128"/>
            </a:endParaRPr>
          </a:p>
          <a:p>
            <a:r>
              <a:rPr kumimoji="1" lang="ja-JP" altLang="en-US" sz="1400" dirty="0">
                <a:latin typeface="Meiryo UI" panose="020B0604030504040204" pitchFamily="50" charset="-128"/>
                <a:ea typeface="Meiryo UI" panose="020B0604030504040204" pitchFamily="50" charset="-128"/>
              </a:rPr>
              <a:t>＜特別点検＞</a:t>
            </a:r>
            <a:endParaRPr kumimoji="1" lang="en-US" altLang="ja-JP" sz="1400" dirty="0">
              <a:latin typeface="Meiryo UI" panose="020B0604030504040204" pitchFamily="50" charset="-128"/>
              <a:ea typeface="Meiryo UI" panose="020B0604030504040204" pitchFamily="50" charset="-128"/>
            </a:endParaRPr>
          </a:p>
          <a:p>
            <a:r>
              <a:rPr kumimoji="1" lang="en-US" altLang="ja-JP" sz="1400" dirty="0">
                <a:latin typeface="Meiryo UI" panose="020B0604030504040204" pitchFamily="50" charset="-128"/>
                <a:ea typeface="Meiryo UI" panose="020B0604030504040204" pitchFamily="50" charset="-128"/>
              </a:rPr>
              <a:t>Ⅰ</a:t>
            </a:r>
            <a:r>
              <a:rPr kumimoji="1" lang="ja-JP" altLang="en-US" sz="1400" dirty="0">
                <a:latin typeface="Meiryo UI" panose="020B0604030504040204" pitchFamily="50" charset="-128"/>
                <a:ea typeface="Meiryo UI" panose="020B0604030504040204" pitchFamily="50" charset="-128"/>
              </a:rPr>
              <a:t>　国土交通省の指示により</a:t>
            </a:r>
            <a:r>
              <a:rPr kumimoji="1" lang="en-US" altLang="ja-JP" sz="1400" dirty="0">
                <a:latin typeface="Meiryo UI" panose="020B0604030504040204" pitchFamily="50" charset="-128"/>
                <a:ea typeface="Meiryo UI" panose="020B0604030504040204" pitchFamily="50" charset="-128"/>
              </a:rPr>
              <a:t>EVMJ</a:t>
            </a:r>
            <a:r>
              <a:rPr kumimoji="1" lang="ja-JP" altLang="en-US" sz="1400" dirty="0">
                <a:latin typeface="Meiryo UI" panose="020B0604030504040204" pitchFamily="50" charset="-128"/>
                <a:ea typeface="Meiryo UI" panose="020B0604030504040204" pitchFamily="50" charset="-128"/>
              </a:rPr>
              <a:t>社がすでに実施した総点検・リコール箇所の再点検</a:t>
            </a:r>
            <a:endParaRPr kumimoji="1" lang="en-US" altLang="ja-JP" sz="1400" dirty="0">
              <a:latin typeface="Meiryo UI" panose="020B0604030504040204" pitchFamily="50" charset="-128"/>
              <a:ea typeface="Meiryo UI" panose="020B0604030504040204" pitchFamily="50" charset="-128"/>
            </a:endParaRPr>
          </a:p>
          <a:p>
            <a:r>
              <a:rPr kumimoji="1" lang="ja-JP" altLang="en-US" sz="1400" dirty="0">
                <a:latin typeface="Meiryo UI" panose="020B0604030504040204" pitchFamily="50" charset="-128"/>
                <a:ea typeface="Meiryo UI" panose="020B0604030504040204" pitchFamily="50" charset="-128"/>
              </a:rPr>
              <a:t>　　　</a:t>
            </a:r>
            <a:endParaRPr kumimoji="1" lang="en-US" altLang="ja-JP" sz="500" dirty="0">
              <a:latin typeface="Meiryo UI" panose="020B0604030504040204" pitchFamily="50" charset="-128"/>
              <a:ea typeface="Meiryo UI" panose="020B0604030504040204" pitchFamily="50" charset="-128"/>
            </a:endParaRPr>
          </a:p>
          <a:p>
            <a:r>
              <a:rPr kumimoji="1" lang="en-US" altLang="ja-JP" sz="1400" dirty="0">
                <a:latin typeface="Meiryo UI" panose="020B0604030504040204" pitchFamily="50" charset="-128"/>
                <a:ea typeface="Meiryo UI" panose="020B0604030504040204" pitchFamily="50" charset="-128"/>
              </a:rPr>
              <a:t>Ⅱ</a:t>
            </a:r>
            <a:r>
              <a:rPr kumimoji="1" lang="ja-JP" altLang="en-US" sz="1400" dirty="0">
                <a:latin typeface="Meiryo UI" panose="020B0604030504040204" pitchFamily="50" charset="-128"/>
                <a:ea typeface="Meiryo UI" panose="020B0604030504040204" pitchFamily="50" charset="-128"/>
              </a:rPr>
              <a:t>　</a:t>
            </a:r>
            <a:r>
              <a:rPr kumimoji="1" lang="ja-JP" altLang="en-US" sz="1400" b="1" u="sng" dirty="0">
                <a:latin typeface="Meiryo UI" panose="020B0604030504040204" pitchFamily="50" charset="-128"/>
                <a:ea typeface="Meiryo UI" panose="020B0604030504040204" pitchFamily="50" charset="-128"/>
              </a:rPr>
              <a:t>専門家の意見を踏まえ</a:t>
            </a:r>
            <a:r>
              <a:rPr kumimoji="1" lang="ja-JP" altLang="en-US" sz="1400" b="1" dirty="0">
                <a:latin typeface="Meiryo UI" panose="020B0604030504040204" pitchFamily="50" charset="-128"/>
                <a:ea typeface="Meiryo UI" panose="020B0604030504040204" pitchFamily="50" charset="-128"/>
              </a:rPr>
              <a:t>法定点検整備や車検以外の項目を加えて</a:t>
            </a:r>
            <a:r>
              <a:rPr kumimoji="1" lang="ja-JP" altLang="en-US" sz="1400" dirty="0">
                <a:latin typeface="Meiryo UI" panose="020B0604030504040204" pitchFamily="50" charset="-128"/>
                <a:ea typeface="Meiryo UI" panose="020B0604030504040204" pitchFamily="50" charset="-128"/>
              </a:rPr>
              <a:t>、</a:t>
            </a:r>
            <a:r>
              <a:rPr kumimoji="1" lang="ja-JP" altLang="en-US" sz="1400" b="1" u="sng" dirty="0">
                <a:latin typeface="Meiryo UI" panose="020B0604030504040204" pitchFamily="50" charset="-128"/>
                <a:ea typeface="Meiryo UI" panose="020B0604030504040204" pitchFamily="50" charset="-128"/>
              </a:rPr>
              <a:t>更に細部の点検を</a:t>
            </a:r>
            <a:r>
              <a:rPr kumimoji="1" lang="en-US" altLang="ja-JP" sz="1400" b="1" u="sng" dirty="0">
                <a:latin typeface="Meiryo UI" panose="020B0604030504040204" pitchFamily="50" charset="-128"/>
                <a:ea typeface="Meiryo UI" panose="020B0604030504040204" pitchFamily="50" charset="-128"/>
              </a:rPr>
              <a:t>EVMJ</a:t>
            </a:r>
            <a:r>
              <a:rPr kumimoji="1" lang="ja-JP" altLang="en-US" sz="1400" b="1" u="sng" dirty="0">
                <a:latin typeface="Meiryo UI" panose="020B0604030504040204" pitchFamily="50" charset="-128"/>
                <a:ea typeface="Meiryo UI" panose="020B0604030504040204" pitchFamily="50" charset="-128"/>
              </a:rPr>
              <a:t>社において実施</a:t>
            </a:r>
            <a:endParaRPr kumimoji="1" lang="en-US" altLang="ja-JP" sz="300" dirty="0">
              <a:latin typeface="Meiryo UI" panose="020B0604030504040204" pitchFamily="50" charset="-128"/>
              <a:ea typeface="Meiryo UI" panose="020B0604030504040204" pitchFamily="50" charset="-128"/>
            </a:endParaRPr>
          </a:p>
          <a:p>
            <a:r>
              <a:rPr kumimoji="1" lang="ja-JP" altLang="en-US" sz="1400" dirty="0">
                <a:latin typeface="Meiryo UI" panose="020B0604030504040204" pitchFamily="50" charset="-128"/>
                <a:ea typeface="Meiryo UI" panose="020B0604030504040204" pitchFamily="50" charset="-128"/>
              </a:rPr>
              <a:t>　　　　</a:t>
            </a:r>
            <a:r>
              <a:rPr kumimoji="1" lang="en-US" altLang="ja-JP" sz="1400" dirty="0">
                <a:latin typeface="Meiryo UI" panose="020B0604030504040204" pitchFamily="50" charset="-128"/>
                <a:ea typeface="Meiryo UI" panose="020B0604030504040204" pitchFamily="50" charset="-128"/>
              </a:rPr>
              <a:t>1.</a:t>
            </a:r>
            <a:r>
              <a:rPr kumimoji="1" lang="ja-JP" altLang="en-US" sz="1400" dirty="0">
                <a:latin typeface="Meiryo UI" panose="020B0604030504040204" pitchFamily="50" charset="-128"/>
                <a:ea typeface="Meiryo UI" panose="020B0604030504040204" pitchFamily="50" charset="-128"/>
              </a:rPr>
              <a:t> 点検方法の充実</a:t>
            </a:r>
            <a:endParaRPr kumimoji="1" lang="en-US" altLang="ja-JP" sz="1400" dirty="0">
              <a:latin typeface="Meiryo UI" panose="020B0604030504040204" pitchFamily="50" charset="-128"/>
              <a:ea typeface="Meiryo UI" panose="020B0604030504040204" pitchFamily="50" charset="-128"/>
            </a:endParaRPr>
          </a:p>
          <a:p>
            <a:r>
              <a:rPr kumimoji="1" lang="ja-JP" altLang="en-US" sz="1400" dirty="0">
                <a:latin typeface="Meiryo UI" panose="020B0604030504040204" pitchFamily="50" charset="-128"/>
                <a:ea typeface="Meiryo UI" panose="020B0604030504040204" pitchFamily="50" charset="-128"/>
              </a:rPr>
              <a:t>　　　　　　通常の車検項目に対し、目視に加えトルク確認を実施</a:t>
            </a:r>
            <a:endParaRPr kumimoji="1" lang="en-US" altLang="ja-JP" sz="1400" dirty="0">
              <a:latin typeface="Meiryo UI" panose="020B0604030504040204" pitchFamily="50" charset="-128"/>
              <a:ea typeface="Meiryo UI" panose="020B0604030504040204" pitchFamily="50" charset="-128"/>
            </a:endParaRPr>
          </a:p>
          <a:p>
            <a:r>
              <a:rPr kumimoji="1" lang="ja-JP" altLang="en-US" sz="1400" dirty="0">
                <a:latin typeface="Meiryo UI" panose="020B0604030504040204" pitchFamily="50" charset="-128"/>
                <a:ea typeface="Meiryo UI" panose="020B0604030504040204" pitchFamily="50" charset="-128"/>
              </a:rPr>
              <a:t>　　　　</a:t>
            </a:r>
            <a:r>
              <a:rPr kumimoji="1" lang="en-US" altLang="ja-JP" sz="1400" dirty="0">
                <a:latin typeface="Meiryo UI" panose="020B0604030504040204" pitchFamily="50" charset="-128"/>
                <a:ea typeface="Meiryo UI" panose="020B0604030504040204" pitchFamily="50" charset="-128"/>
              </a:rPr>
              <a:t>2.</a:t>
            </a:r>
            <a:r>
              <a:rPr kumimoji="1" lang="ja-JP" altLang="en-US" sz="1400" dirty="0">
                <a:latin typeface="Meiryo UI" panose="020B0604030504040204" pitchFamily="50" charset="-128"/>
                <a:ea typeface="Meiryo UI" panose="020B0604030504040204" pitchFamily="50" charset="-128"/>
              </a:rPr>
              <a:t> 走行安全性に係る主要部材の確認</a:t>
            </a:r>
            <a:endParaRPr kumimoji="1" lang="en-US" altLang="ja-JP" sz="1400" dirty="0">
              <a:latin typeface="Meiryo UI" panose="020B0604030504040204" pitchFamily="50" charset="-128"/>
              <a:ea typeface="Meiryo UI" panose="020B0604030504040204" pitchFamily="50" charset="-128"/>
            </a:endParaRPr>
          </a:p>
          <a:p>
            <a:r>
              <a:rPr kumimoji="1" lang="ja-JP" altLang="en-US" sz="1400" dirty="0">
                <a:latin typeface="Meiryo UI" panose="020B0604030504040204" pitchFamily="50" charset="-128"/>
                <a:ea typeface="Meiryo UI" panose="020B0604030504040204" pitchFamily="50" charset="-128"/>
              </a:rPr>
              <a:t>　　　　　　ステアリング、サスペンション、アクスル（車軸）等の主要部材の取付部を中心とした点検実施</a:t>
            </a:r>
            <a:endParaRPr kumimoji="1" lang="en-US" altLang="ja-JP" sz="1400" dirty="0">
              <a:latin typeface="Meiryo UI" panose="020B0604030504040204" pitchFamily="50" charset="-128"/>
              <a:ea typeface="Meiryo UI" panose="020B0604030504040204" pitchFamily="50" charset="-128"/>
            </a:endParaRPr>
          </a:p>
          <a:p>
            <a:r>
              <a:rPr kumimoji="1" lang="ja-JP" altLang="en-US" sz="1400" dirty="0">
                <a:latin typeface="Meiryo UI" panose="020B0604030504040204" pitchFamily="50" charset="-128"/>
                <a:ea typeface="Meiryo UI" panose="020B0604030504040204" pitchFamily="50" charset="-128"/>
              </a:rPr>
              <a:t>　　　　</a:t>
            </a:r>
            <a:r>
              <a:rPr kumimoji="1" lang="en-US" altLang="ja-JP" sz="1400" dirty="0">
                <a:latin typeface="Meiryo UI" panose="020B0604030504040204" pitchFamily="50" charset="-128"/>
                <a:ea typeface="Meiryo UI" panose="020B0604030504040204" pitchFamily="50" charset="-128"/>
              </a:rPr>
              <a:t>3.</a:t>
            </a:r>
            <a:r>
              <a:rPr kumimoji="1" lang="ja-JP" altLang="en-US" sz="1400" dirty="0">
                <a:latin typeface="Meiryo UI" panose="020B0604030504040204" pitchFamily="50" charset="-128"/>
                <a:ea typeface="Meiryo UI" panose="020B0604030504040204" pitchFamily="50" charset="-128"/>
              </a:rPr>
              <a:t> 溶接部位を中心とした点検</a:t>
            </a:r>
            <a:endParaRPr kumimoji="1" lang="en-US" altLang="ja-JP" sz="1400" dirty="0">
              <a:latin typeface="Meiryo UI" panose="020B0604030504040204" pitchFamily="50" charset="-128"/>
              <a:ea typeface="Meiryo UI" panose="020B0604030504040204" pitchFamily="50" charset="-128"/>
            </a:endParaRPr>
          </a:p>
          <a:p>
            <a:r>
              <a:rPr kumimoji="1" lang="ja-JP" altLang="en-US" sz="1400" dirty="0">
                <a:latin typeface="Meiryo UI" panose="020B0604030504040204" pitchFamily="50" charset="-128"/>
                <a:ea typeface="Meiryo UI" panose="020B0604030504040204" pitchFamily="50" charset="-128"/>
              </a:rPr>
              <a:t>　　　　　　シャーシフレーム等、大きな負荷が掛かるアンダーフレームの溶接部を中心とした点検実施</a:t>
            </a:r>
            <a:endParaRPr kumimoji="1" lang="en-US" altLang="ja-JP" sz="1400" dirty="0">
              <a:latin typeface="Meiryo UI" panose="020B0604030504040204" pitchFamily="50" charset="-128"/>
              <a:ea typeface="Meiryo UI" panose="020B0604030504040204" pitchFamily="50" charset="-128"/>
            </a:endParaRPr>
          </a:p>
          <a:p>
            <a:r>
              <a:rPr kumimoji="1" lang="ja-JP" altLang="en-US" sz="1400" dirty="0">
                <a:latin typeface="Meiryo UI" panose="020B0604030504040204" pitchFamily="50" charset="-128"/>
                <a:ea typeface="Meiryo UI" panose="020B0604030504040204" pitchFamily="50" charset="-128"/>
              </a:rPr>
              <a:t>　　　　</a:t>
            </a:r>
            <a:r>
              <a:rPr kumimoji="1" lang="en-US" altLang="ja-JP" sz="1400" dirty="0">
                <a:latin typeface="Meiryo UI" panose="020B0604030504040204" pitchFamily="50" charset="-128"/>
                <a:ea typeface="Meiryo UI" panose="020B0604030504040204" pitchFamily="50" charset="-128"/>
              </a:rPr>
              <a:t>4.</a:t>
            </a:r>
            <a:r>
              <a:rPr kumimoji="1" lang="ja-JP" altLang="en-US" sz="1400" dirty="0">
                <a:latin typeface="Meiryo UI" panose="020B0604030504040204" pitchFamily="50" charset="-128"/>
                <a:ea typeface="Meiryo UI" panose="020B0604030504040204" pitchFamily="50" charset="-128"/>
              </a:rPr>
              <a:t> 過去の不具合を考慮した点検の実施</a:t>
            </a:r>
            <a:endParaRPr kumimoji="1" lang="en-US" altLang="ja-JP" sz="1400" dirty="0">
              <a:latin typeface="Meiryo UI" panose="020B0604030504040204" pitchFamily="50" charset="-128"/>
              <a:ea typeface="Meiryo UI" panose="020B0604030504040204" pitchFamily="50" charset="-128"/>
            </a:endParaRPr>
          </a:p>
          <a:p>
            <a:r>
              <a:rPr kumimoji="1" lang="ja-JP" altLang="en-US" sz="1400" dirty="0">
                <a:latin typeface="Meiryo UI" panose="020B0604030504040204" pitchFamily="50" charset="-128"/>
                <a:ea typeface="Meiryo UI" panose="020B0604030504040204" pitchFamily="50" charset="-128"/>
              </a:rPr>
              <a:t>　　　　　　</a:t>
            </a:r>
            <a:r>
              <a:rPr kumimoji="1" lang="en-US" altLang="ja-JP" sz="1400" dirty="0">
                <a:latin typeface="Meiryo UI" panose="020B0604030504040204" pitchFamily="50" charset="-128"/>
                <a:ea typeface="Meiryo UI" panose="020B0604030504040204" pitchFamily="50" charset="-128"/>
              </a:rPr>
              <a:t>5,000km</a:t>
            </a:r>
            <a:r>
              <a:rPr kumimoji="1" lang="ja-JP" altLang="en-US" sz="1400" dirty="0">
                <a:latin typeface="Meiryo UI" panose="020B0604030504040204" pitchFamily="50" charset="-128"/>
                <a:ea typeface="Meiryo UI" panose="020B0604030504040204" pitchFamily="50" charset="-128"/>
              </a:rPr>
              <a:t>の走行テスト時にリコール対象のブレーキホースのフォローアップ点検を定期的に実施</a:t>
            </a:r>
            <a:endParaRPr kumimoji="1" lang="en-US" altLang="ja-JP" sz="1400" dirty="0">
              <a:latin typeface="Meiryo UI" panose="020B0604030504040204" pitchFamily="50" charset="-128"/>
              <a:ea typeface="Meiryo UI" panose="020B0604030504040204" pitchFamily="50" charset="-128"/>
            </a:endParaRPr>
          </a:p>
          <a:p>
            <a:r>
              <a:rPr kumimoji="1" lang="ja-JP" altLang="en-US" sz="1400" dirty="0">
                <a:latin typeface="Meiryo UI" panose="020B0604030504040204" pitchFamily="50" charset="-128"/>
                <a:ea typeface="Meiryo UI" panose="020B0604030504040204" pitchFamily="50" charset="-128"/>
              </a:rPr>
              <a:t>　　　　</a:t>
            </a:r>
            <a:r>
              <a:rPr kumimoji="1" lang="en-US" altLang="ja-JP" sz="1400" dirty="0">
                <a:latin typeface="Meiryo UI" panose="020B0604030504040204" pitchFamily="50" charset="-128"/>
                <a:ea typeface="Meiryo UI" panose="020B0604030504040204" pitchFamily="50" charset="-128"/>
              </a:rPr>
              <a:t>5.</a:t>
            </a:r>
            <a:r>
              <a:rPr kumimoji="1" lang="ja-JP" altLang="en-US" sz="1400" dirty="0">
                <a:latin typeface="Meiryo UI" panose="020B0604030504040204" pitchFamily="50" charset="-128"/>
                <a:ea typeface="Meiryo UI" panose="020B0604030504040204" pitchFamily="50" charset="-128"/>
              </a:rPr>
              <a:t> その他</a:t>
            </a:r>
            <a:endParaRPr kumimoji="1" lang="en-US" altLang="ja-JP" sz="1400" dirty="0">
              <a:latin typeface="Meiryo UI" panose="020B0604030504040204" pitchFamily="50" charset="-128"/>
              <a:ea typeface="Meiryo UI" panose="020B0604030504040204" pitchFamily="50" charset="-128"/>
            </a:endParaRPr>
          </a:p>
          <a:p>
            <a:r>
              <a:rPr kumimoji="1" lang="ja-JP" altLang="en-US" sz="1400" dirty="0">
                <a:latin typeface="Meiryo UI" panose="020B0604030504040204" pitchFamily="50" charset="-128"/>
                <a:ea typeface="Meiryo UI" panose="020B0604030504040204" pitchFamily="50" charset="-128"/>
              </a:rPr>
              <a:t>　　　　　　お客さまサービスで重要箇所となるドア部分の点検実施</a:t>
            </a:r>
            <a:endParaRPr kumimoji="1" lang="en-US" altLang="ja-JP" sz="1400" dirty="0">
              <a:latin typeface="Meiryo UI" panose="020B0604030504040204" pitchFamily="50" charset="-128"/>
              <a:ea typeface="Meiryo UI" panose="020B0604030504040204" pitchFamily="50" charset="-128"/>
            </a:endParaRPr>
          </a:p>
          <a:p>
            <a:r>
              <a:rPr kumimoji="1" lang="ja-JP" altLang="en-US" sz="1200" dirty="0">
                <a:latin typeface="Meiryo UI" panose="020B0604030504040204" pitchFamily="50" charset="-128"/>
                <a:ea typeface="Meiryo UI" panose="020B0604030504040204" pitchFamily="50" charset="-128"/>
              </a:rPr>
              <a:t>　　　　　　　　　　　　　　</a:t>
            </a:r>
            <a:endParaRPr kumimoji="1" lang="en-US" altLang="ja-JP" sz="1200" strike="sngStrike" dirty="0">
              <a:highlight>
                <a:srgbClr val="FFFF00"/>
              </a:highlight>
              <a:latin typeface="Meiryo UI" panose="020B0604030504040204" pitchFamily="50" charset="-128"/>
              <a:ea typeface="Meiryo UI" panose="020B0604030504040204" pitchFamily="50" charset="-128"/>
            </a:endParaRPr>
          </a:p>
          <a:p>
            <a:r>
              <a:rPr kumimoji="1" lang="ja-JP" altLang="en-US" sz="1400" dirty="0">
                <a:latin typeface="Meiryo UI" panose="020B0604030504040204" pitchFamily="50" charset="-128"/>
                <a:ea typeface="Meiryo UI" panose="020B0604030504040204" pitchFamily="50" charset="-128"/>
              </a:rPr>
              <a:t>＜試　　　走＞</a:t>
            </a:r>
            <a:endParaRPr kumimoji="1" lang="en-US" altLang="ja-JP" sz="1400" dirty="0">
              <a:latin typeface="Meiryo UI" panose="020B0604030504040204" pitchFamily="50" charset="-128"/>
              <a:ea typeface="Meiryo UI" panose="020B0604030504040204" pitchFamily="50" charset="-128"/>
            </a:endParaRPr>
          </a:p>
          <a:p>
            <a:r>
              <a:rPr kumimoji="1" lang="ja-JP" altLang="en-US" sz="1400" dirty="0">
                <a:latin typeface="Meiryo UI" panose="020B0604030504040204" pitchFamily="50" charset="-128"/>
                <a:ea typeface="Meiryo UI" panose="020B0604030504040204" pitchFamily="50" charset="-128"/>
              </a:rPr>
              <a:t>　　</a:t>
            </a:r>
            <a:r>
              <a:rPr kumimoji="1" lang="en-US" altLang="ja-JP" sz="1400" dirty="0">
                <a:latin typeface="Meiryo UI" panose="020B0604030504040204" pitchFamily="50" charset="-128"/>
                <a:ea typeface="Meiryo UI" panose="020B0604030504040204" pitchFamily="50" charset="-128"/>
              </a:rPr>
              <a:t>• </a:t>
            </a:r>
            <a:r>
              <a:rPr kumimoji="1" lang="ja-JP" altLang="en-US" sz="1400" dirty="0">
                <a:latin typeface="Meiryo UI" panose="020B0604030504040204" pitchFamily="50" charset="-128"/>
                <a:ea typeface="Meiryo UI" panose="020B0604030504040204" pitchFamily="50" charset="-128"/>
              </a:rPr>
              <a:t>走行コースにはベルジアン路（石畳路）、登坂路（高さ４ｍ、最大勾配</a:t>
            </a:r>
            <a:r>
              <a:rPr kumimoji="1" lang="en-US" altLang="ja-JP" sz="1400" dirty="0">
                <a:latin typeface="Meiryo UI" panose="020B0604030504040204" pitchFamily="50" charset="-128"/>
                <a:ea typeface="Meiryo UI" panose="020B0604030504040204" pitchFamily="50" charset="-128"/>
              </a:rPr>
              <a:t>20</a:t>
            </a:r>
            <a:r>
              <a:rPr kumimoji="1" lang="ja-JP" altLang="en-US" sz="1400" dirty="0">
                <a:latin typeface="Meiryo UI" panose="020B0604030504040204" pitchFamily="50" charset="-128"/>
                <a:ea typeface="Meiryo UI" panose="020B0604030504040204" pitchFamily="50" charset="-128"/>
              </a:rPr>
              <a:t>％）、波状路（障害物が一定間隔に</a:t>
            </a:r>
            <a:endParaRPr kumimoji="1" lang="en-US" altLang="ja-JP" sz="1400" dirty="0">
              <a:latin typeface="Meiryo UI" panose="020B0604030504040204" pitchFamily="50" charset="-128"/>
              <a:ea typeface="Meiryo UI" panose="020B0604030504040204" pitchFamily="50" charset="-128"/>
            </a:endParaRPr>
          </a:p>
          <a:p>
            <a:r>
              <a:rPr kumimoji="1" lang="ja-JP" altLang="en-US" sz="1400" dirty="0">
                <a:latin typeface="Meiryo UI" panose="020B0604030504040204" pitchFamily="50" charset="-128"/>
                <a:ea typeface="Meiryo UI" panose="020B0604030504040204" pitchFamily="50" charset="-128"/>
              </a:rPr>
              <a:t>　　　 設置された道路）があり、試走時には停止ドア開閉を行い、</a:t>
            </a:r>
            <a:r>
              <a:rPr kumimoji="1" lang="ja-JP" altLang="en-US" sz="1400" b="1" u="sng" dirty="0">
                <a:latin typeface="Meiryo UI" panose="020B0604030504040204" pitchFamily="50" charset="-128"/>
                <a:ea typeface="Meiryo UI" panose="020B0604030504040204" pitchFamily="50" charset="-128"/>
              </a:rPr>
              <a:t>車両に負荷</a:t>
            </a:r>
            <a:r>
              <a:rPr kumimoji="1" lang="ja-JP" altLang="en-US" sz="1400" dirty="0">
                <a:latin typeface="Meiryo UI" panose="020B0604030504040204" pitchFamily="50" charset="-128"/>
                <a:ea typeface="Meiryo UI" panose="020B0604030504040204" pitchFamily="50" charset="-128"/>
              </a:rPr>
              <a:t>をかける。また、</a:t>
            </a:r>
            <a:r>
              <a:rPr kumimoji="1" lang="en-US" altLang="ja-JP" sz="1400" b="1" u="sng" dirty="0">
                <a:latin typeface="Meiryo UI" panose="020B0604030504040204" pitchFamily="50" charset="-128"/>
                <a:ea typeface="Meiryo UI" panose="020B0604030504040204" pitchFamily="50" charset="-128"/>
              </a:rPr>
              <a:t>1,000km</a:t>
            </a:r>
            <a:r>
              <a:rPr kumimoji="1" lang="ja-JP" altLang="en-US" sz="1400" b="1" u="sng" dirty="0">
                <a:latin typeface="Meiryo UI" panose="020B0604030504040204" pitchFamily="50" charset="-128"/>
                <a:ea typeface="Meiryo UI" panose="020B0604030504040204" pitchFamily="50" charset="-128"/>
              </a:rPr>
              <a:t>走行毎に、車両</a:t>
            </a:r>
            <a:endParaRPr kumimoji="1" lang="en-US" altLang="ja-JP" sz="1400" b="1" u="sng" dirty="0">
              <a:latin typeface="Meiryo UI" panose="020B0604030504040204" pitchFamily="50" charset="-128"/>
              <a:ea typeface="Meiryo UI" panose="020B0604030504040204" pitchFamily="50" charset="-128"/>
            </a:endParaRPr>
          </a:p>
          <a:p>
            <a:r>
              <a:rPr kumimoji="1" lang="ja-JP" altLang="en-US" sz="1400" dirty="0">
                <a:latin typeface="Meiryo UI" panose="020B0604030504040204" pitchFamily="50" charset="-128"/>
                <a:ea typeface="Meiryo UI" panose="020B0604030504040204" pitchFamily="50" charset="-128"/>
              </a:rPr>
              <a:t>　　　 </a:t>
            </a:r>
            <a:r>
              <a:rPr kumimoji="1" lang="ja-JP" altLang="en-US" sz="1400" b="1" u="sng" dirty="0">
                <a:latin typeface="Meiryo UI" panose="020B0604030504040204" pitchFamily="50" charset="-128"/>
                <a:ea typeface="Meiryo UI" panose="020B0604030504040204" pitchFamily="50" charset="-128"/>
              </a:rPr>
              <a:t>状態を確認</a:t>
            </a:r>
            <a:endParaRPr kumimoji="1" lang="en-US" altLang="ja-JP" sz="1400" b="1" u="sng" dirty="0">
              <a:latin typeface="Meiryo UI" panose="020B0604030504040204" pitchFamily="50" charset="-128"/>
              <a:ea typeface="Meiryo UI" panose="020B0604030504040204" pitchFamily="50" charset="-128"/>
            </a:endParaRPr>
          </a:p>
          <a:p>
            <a:r>
              <a:rPr kumimoji="1" lang="ja-JP" altLang="en-US" sz="1400" dirty="0">
                <a:latin typeface="Meiryo UI" panose="020B0604030504040204" pitchFamily="50" charset="-128"/>
                <a:ea typeface="Meiryo UI" panose="020B0604030504040204" pitchFamily="50" charset="-128"/>
              </a:rPr>
              <a:t>　　</a:t>
            </a:r>
            <a:r>
              <a:rPr kumimoji="1" lang="en-US" altLang="ja-JP" sz="1400" dirty="0">
                <a:latin typeface="Meiryo UI" panose="020B0604030504040204" pitchFamily="50" charset="-128"/>
                <a:ea typeface="Meiryo UI" panose="020B0604030504040204" pitchFamily="50" charset="-128"/>
              </a:rPr>
              <a:t>• </a:t>
            </a:r>
            <a:r>
              <a:rPr kumimoji="1" lang="ja-JP" altLang="en-US" sz="1400" dirty="0">
                <a:latin typeface="Meiryo UI" panose="020B0604030504040204" pitchFamily="50" charset="-128"/>
                <a:ea typeface="Meiryo UI" panose="020B0604030504040204" pitchFamily="50" charset="-128"/>
              </a:rPr>
              <a:t>４台のうち１台は、</a:t>
            </a:r>
            <a:r>
              <a:rPr kumimoji="1" lang="ja-JP" altLang="en-US" sz="1400" b="1" u="sng" dirty="0">
                <a:latin typeface="Meiryo UI" panose="020B0604030504040204" pitchFamily="50" charset="-128"/>
                <a:ea typeface="Meiryo UI" panose="020B0604030504040204" pitchFamily="50" charset="-128"/>
              </a:rPr>
              <a:t>長期耐久性確認のため、</a:t>
            </a:r>
            <a:r>
              <a:rPr kumimoji="1" lang="en-US" altLang="ja-JP" sz="1400" b="1" u="sng" dirty="0">
                <a:latin typeface="Meiryo UI" panose="020B0604030504040204" pitchFamily="50" charset="-128"/>
                <a:ea typeface="Meiryo UI" panose="020B0604030504040204" pitchFamily="50" charset="-128"/>
              </a:rPr>
              <a:t>20,000km</a:t>
            </a:r>
            <a:r>
              <a:rPr kumimoji="1" lang="ja-JP" altLang="en-US" sz="1400" b="1" u="sng" dirty="0">
                <a:latin typeface="Meiryo UI" panose="020B0604030504040204" pitchFamily="50" charset="-128"/>
                <a:ea typeface="Meiryo UI" panose="020B0604030504040204" pitchFamily="50" charset="-128"/>
              </a:rPr>
              <a:t>（約４か月）走行テスト</a:t>
            </a:r>
            <a:r>
              <a:rPr kumimoji="1" lang="ja-JP" altLang="en-US" sz="1400" dirty="0">
                <a:latin typeface="Meiryo UI" panose="020B0604030504040204" pitchFamily="50" charset="-128"/>
                <a:ea typeface="Meiryo UI" panose="020B0604030504040204" pitchFamily="50" charset="-128"/>
              </a:rPr>
              <a:t>を実施</a:t>
            </a:r>
            <a:endParaRPr kumimoji="1" lang="en-US" altLang="ja-JP" sz="1400" dirty="0">
              <a:latin typeface="Meiryo UI" panose="020B0604030504040204" pitchFamily="50" charset="-128"/>
              <a:ea typeface="Meiryo UI" panose="020B0604030504040204" pitchFamily="50" charset="-128"/>
            </a:endParaRPr>
          </a:p>
        </p:txBody>
      </p:sp>
      <p:sp>
        <p:nvSpPr>
          <p:cNvPr id="11" name="正方形/長方形 10">
            <a:extLst>
              <a:ext uri="{FF2B5EF4-FFF2-40B4-BE49-F238E27FC236}">
                <a16:creationId xmlns:a16="http://schemas.microsoft.com/office/drawing/2014/main" id="{6C59FCAF-E5D7-48C4-92FF-FE76F9394D54}"/>
              </a:ext>
            </a:extLst>
          </p:cNvPr>
          <p:cNvSpPr/>
          <p:nvPr/>
        </p:nvSpPr>
        <p:spPr>
          <a:xfrm>
            <a:off x="8748000" y="6480000"/>
            <a:ext cx="360000" cy="360000"/>
          </a:xfrm>
          <a:prstGeom prst="rect">
            <a:avLst/>
          </a:prstGeom>
        </p:spPr>
        <p:style>
          <a:lnRef idx="2">
            <a:schemeClr val="accent3"/>
          </a:lnRef>
          <a:fillRef idx="1">
            <a:schemeClr val="lt1"/>
          </a:fillRef>
          <a:effectRef idx="0">
            <a:schemeClr val="accent3"/>
          </a:effectRef>
          <a:fontRef idx="minor">
            <a:schemeClr val="dk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12" name="テキスト ボックス 11">
            <a:extLst>
              <a:ext uri="{FF2B5EF4-FFF2-40B4-BE49-F238E27FC236}">
                <a16:creationId xmlns:a16="http://schemas.microsoft.com/office/drawing/2014/main" id="{47C6AE6E-D045-4302-B84A-23A941329DA4}"/>
              </a:ext>
            </a:extLst>
          </p:cNvPr>
          <p:cNvSpPr txBox="1"/>
          <p:nvPr/>
        </p:nvSpPr>
        <p:spPr>
          <a:xfrm>
            <a:off x="8705778" y="6470668"/>
            <a:ext cx="380232" cy="369332"/>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en-US" altLang="ja-JP" sz="1800" b="0" i="0" u="none" strike="noStrike" kern="1200" cap="none" spc="0" normalizeH="0" baseline="0" noProof="0" dirty="0">
                <a:ln>
                  <a:noFill/>
                </a:ln>
                <a:solidFill>
                  <a:prstClr val="white">
                    <a:lumMod val="65000"/>
                  </a:prstClr>
                </a:solidFill>
                <a:effectLst/>
                <a:uLnTx/>
                <a:uFillTx/>
                <a:latin typeface="Cooper Black" panose="0208090404030B020404" pitchFamily="18" charset="0"/>
                <a:ea typeface="游ゴシック" panose="020B0400000000000000" pitchFamily="50" charset="-128"/>
                <a:cs typeface="+mn-cs"/>
              </a:rPr>
              <a:t> 3</a:t>
            </a:r>
            <a:endParaRPr kumimoji="1" lang="ja-JP" altLang="en-US" sz="1800" b="0" i="0" u="none" strike="noStrike" kern="1200" cap="none" spc="0" normalizeH="0" baseline="0" noProof="0" dirty="0">
              <a:ln>
                <a:noFill/>
              </a:ln>
              <a:solidFill>
                <a:prstClr val="white">
                  <a:lumMod val="65000"/>
                </a:prstClr>
              </a:solidFill>
              <a:effectLst/>
              <a:uLnTx/>
              <a:uFillTx/>
              <a:latin typeface="Cooper Black" panose="0208090404030B020404" pitchFamily="18" charset="0"/>
              <a:ea typeface="游ゴシック" panose="020B0400000000000000" pitchFamily="50" charset="-128"/>
              <a:cs typeface="+mn-cs"/>
            </a:endParaRPr>
          </a:p>
        </p:txBody>
      </p:sp>
      <p:sp>
        <p:nvSpPr>
          <p:cNvPr id="13" name="テキスト ボックス 12">
            <a:extLst>
              <a:ext uri="{FF2B5EF4-FFF2-40B4-BE49-F238E27FC236}">
                <a16:creationId xmlns:a16="http://schemas.microsoft.com/office/drawing/2014/main" id="{1EFA762D-57C1-4D26-9BDD-11F6B34E9C8D}"/>
              </a:ext>
            </a:extLst>
          </p:cNvPr>
          <p:cNvSpPr txBox="1"/>
          <p:nvPr/>
        </p:nvSpPr>
        <p:spPr>
          <a:xfrm>
            <a:off x="108000" y="803549"/>
            <a:ext cx="3868367" cy="369332"/>
          </a:xfrm>
          <a:prstGeom prst="rect">
            <a:avLst/>
          </a:prstGeom>
          <a:noFill/>
          <a:ln w="3175">
            <a:solidFill>
              <a:schemeClr val="tx1"/>
            </a:solidFill>
          </a:ln>
        </p:spPr>
        <p:txBody>
          <a:bodyPr wrap="none" rtlCol="0">
            <a:spAutoFit/>
          </a:bodyPr>
          <a:lstStyle/>
          <a:p>
            <a:r>
              <a:rPr kumimoji="1" lang="ja-JP" altLang="en-US" b="1" dirty="0">
                <a:latin typeface="Meiryo UI" panose="020B0604030504040204" pitchFamily="50" charset="-128"/>
                <a:ea typeface="Meiryo UI" panose="020B0604030504040204" pitchFamily="50" charset="-128"/>
              </a:rPr>
              <a:t>①工場における特別点検・試走の実施</a:t>
            </a:r>
          </a:p>
        </p:txBody>
      </p:sp>
      <p:sp>
        <p:nvSpPr>
          <p:cNvPr id="2" name="テキスト ボックス 1">
            <a:extLst>
              <a:ext uri="{FF2B5EF4-FFF2-40B4-BE49-F238E27FC236}">
                <a16:creationId xmlns:a16="http://schemas.microsoft.com/office/drawing/2014/main" id="{CBC7AF9F-20A5-4EB9-8A4D-EF4C3919E8F9}"/>
              </a:ext>
            </a:extLst>
          </p:cNvPr>
          <p:cNvSpPr txBox="1"/>
          <p:nvPr/>
        </p:nvSpPr>
        <p:spPr>
          <a:xfrm>
            <a:off x="0" y="468000"/>
            <a:ext cx="3759362" cy="338554"/>
          </a:xfrm>
          <a:prstGeom prst="rect">
            <a:avLst/>
          </a:prstGeom>
          <a:noFill/>
        </p:spPr>
        <p:txBody>
          <a:bodyPr wrap="none" rtlCol="0">
            <a:spAutoFit/>
          </a:bodyPr>
          <a:lstStyle/>
          <a:p>
            <a:r>
              <a:rPr kumimoji="1" lang="ja-JP" altLang="en-US" sz="1600" b="1" dirty="0">
                <a:latin typeface="Meiryo UI" panose="020B0604030504040204" pitchFamily="50" charset="-128"/>
                <a:ea typeface="Meiryo UI" panose="020B0604030504040204" pitchFamily="50" charset="-128"/>
              </a:rPr>
              <a:t>＜車両の安定性・安全性</a:t>
            </a:r>
            <a:r>
              <a:rPr kumimoji="1" lang="ja-JP" altLang="en-US" sz="1600" dirty="0">
                <a:latin typeface="Meiryo UI" panose="020B0604030504040204" pitchFamily="50" charset="-128"/>
                <a:ea typeface="Meiryo UI" panose="020B0604030504040204" pitchFamily="50" charset="-128"/>
              </a:rPr>
              <a:t>を確保するため</a:t>
            </a:r>
            <a:r>
              <a:rPr kumimoji="1" lang="ja-JP" altLang="en-US" sz="1600" b="1" dirty="0">
                <a:latin typeface="Meiryo UI" panose="020B0604030504040204" pitchFamily="50" charset="-128"/>
                <a:ea typeface="Meiryo UI" panose="020B0604030504040204" pitchFamily="50" charset="-128"/>
              </a:rPr>
              <a:t>＞</a:t>
            </a:r>
          </a:p>
        </p:txBody>
      </p:sp>
    </p:spTree>
    <p:extLst>
      <p:ext uri="{BB962C8B-B14F-4D97-AF65-F5344CB8AC3E}">
        <p14:creationId xmlns:p14="http://schemas.microsoft.com/office/powerpoint/2010/main" val="378479085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正方形/長方形 8">
            <a:extLst>
              <a:ext uri="{FF2B5EF4-FFF2-40B4-BE49-F238E27FC236}">
                <a16:creationId xmlns:a16="http://schemas.microsoft.com/office/drawing/2014/main" id="{1EA2C7C2-872C-4078-A7F5-C144D5ABAF32}"/>
              </a:ext>
            </a:extLst>
          </p:cNvPr>
          <p:cNvSpPr/>
          <p:nvPr/>
        </p:nvSpPr>
        <p:spPr>
          <a:xfrm>
            <a:off x="0" y="432000"/>
            <a:ext cx="9144000" cy="36000"/>
          </a:xfrm>
          <a:prstGeom prst="rect">
            <a:avLst/>
          </a:prstGeom>
          <a:ln>
            <a:noFill/>
          </a:ln>
        </p:spPr>
        <p:style>
          <a:lnRef idx="1">
            <a:schemeClr val="accent5"/>
          </a:lnRef>
          <a:fillRef idx="2">
            <a:schemeClr val="accent5"/>
          </a:fillRef>
          <a:effectRef idx="1">
            <a:schemeClr val="accent5"/>
          </a:effectRef>
          <a:fontRef idx="minor">
            <a:schemeClr val="dk1"/>
          </a:fontRef>
        </p:style>
        <p:txBody>
          <a:bodyPr rtlCol="0" anchor="ctr"/>
          <a:lstStyle/>
          <a:p>
            <a:pPr algn="ctr"/>
            <a:endParaRPr kumimoji="1" lang="ja-JP" altLang="en-US"/>
          </a:p>
        </p:txBody>
      </p:sp>
      <p:sp>
        <p:nvSpPr>
          <p:cNvPr id="10" name="テキスト ボックス 9">
            <a:extLst>
              <a:ext uri="{FF2B5EF4-FFF2-40B4-BE49-F238E27FC236}">
                <a16:creationId xmlns:a16="http://schemas.microsoft.com/office/drawing/2014/main" id="{97A3181E-F29F-4F88-A6CC-07A9DED5C3F2}"/>
              </a:ext>
            </a:extLst>
          </p:cNvPr>
          <p:cNvSpPr txBox="1"/>
          <p:nvPr/>
        </p:nvSpPr>
        <p:spPr>
          <a:xfrm>
            <a:off x="0" y="0"/>
            <a:ext cx="7778091" cy="461665"/>
          </a:xfrm>
          <a:prstGeom prst="rect">
            <a:avLst/>
          </a:prstGeom>
          <a:noFill/>
        </p:spPr>
        <p:txBody>
          <a:bodyPr wrap="none" rtlCol="0">
            <a:spAutoFit/>
          </a:bodyPr>
          <a:lstStyle/>
          <a:p>
            <a:r>
              <a:rPr kumimoji="1" lang="ja-JP" altLang="en-US" sz="2400" b="1" dirty="0">
                <a:latin typeface="Meiryo UI" panose="020B0604030504040204" pitchFamily="50" charset="-128"/>
                <a:ea typeface="Meiryo UI" panose="020B0604030504040204" pitchFamily="50" charset="-128"/>
              </a:rPr>
              <a:t>１．自動運転バスの安定性・安全性を確保するための取組</a:t>
            </a:r>
          </a:p>
        </p:txBody>
      </p:sp>
      <p:sp>
        <p:nvSpPr>
          <p:cNvPr id="31" name="テキスト ボックス 30">
            <a:extLst>
              <a:ext uri="{FF2B5EF4-FFF2-40B4-BE49-F238E27FC236}">
                <a16:creationId xmlns:a16="http://schemas.microsoft.com/office/drawing/2014/main" id="{B06D7311-2E87-4CC2-8704-E166F03F28D8}"/>
              </a:ext>
            </a:extLst>
          </p:cNvPr>
          <p:cNvSpPr txBox="1"/>
          <p:nvPr/>
        </p:nvSpPr>
        <p:spPr>
          <a:xfrm>
            <a:off x="180000" y="1269984"/>
            <a:ext cx="8529899" cy="1077218"/>
          </a:xfrm>
          <a:prstGeom prst="rect">
            <a:avLst/>
          </a:prstGeom>
          <a:noFill/>
        </p:spPr>
        <p:txBody>
          <a:bodyPr wrap="none" rtlCol="0">
            <a:spAutoFit/>
          </a:bodyPr>
          <a:lstStyle/>
          <a:p>
            <a:r>
              <a:rPr kumimoji="1" lang="en-US" altLang="ja-JP" sz="1400" dirty="0">
                <a:latin typeface="Meiryo UI" panose="020B0604030504040204" pitchFamily="50" charset="-128"/>
                <a:ea typeface="Meiryo UI" panose="020B0604030504040204" pitchFamily="50" charset="-128"/>
              </a:rPr>
              <a:t>• </a:t>
            </a:r>
            <a:r>
              <a:rPr kumimoji="1" lang="ja-JP" altLang="en-US" sz="1400" dirty="0">
                <a:latin typeface="Meiryo UI" panose="020B0604030504040204" pitchFamily="50" charset="-128"/>
                <a:ea typeface="Meiryo UI" panose="020B0604030504040204" pitchFamily="50" charset="-128"/>
              </a:rPr>
              <a:t>法令上の３か月点検整備、</a:t>
            </a:r>
            <a:r>
              <a:rPr kumimoji="1" lang="en-US" altLang="ja-JP" sz="1400" dirty="0">
                <a:latin typeface="Meiryo UI" panose="020B0604030504040204" pitchFamily="50" charset="-128"/>
                <a:ea typeface="Meiryo UI" panose="020B0604030504040204" pitchFamily="50" charset="-128"/>
              </a:rPr>
              <a:t>12</a:t>
            </a:r>
            <a:r>
              <a:rPr kumimoji="1" lang="ja-JP" altLang="en-US" sz="1400" dirty="0">
                <a:latin typeface="Meiryo UI" panose="020B0604030504040204" pitchFamily="50" charset="-128"/>
                <a:ea typeface="Meiryo UI" panose="020B0604030504040204" pitchFamily="50" charset="-128"/>
              </a:rPr>
              <a:t>か月点検整備だけでなく、</a:t>
            </a:r>
            <a:r>
              <a:rPr kumimoji="1" lang="ja-JP" altLang="en-US" sz="1400" b="1" u="sng" dirty="0">
                <a:latin typeface="Meiryo UI" panose="020B0604030504040204" pitchFamily="50" charset="-128"/>
                <a:ea typeface="Meiryo UI" panose="020B0604030504040204" pitchFamily="50" charset="-128"/>
              </a:rPr>
              <a:t>更なる安定性・安全性確保のため、現地走行時において</a:t>
            </a:r>
            <a:endParaRPr kumimoji="1" lang="en-US" altLang="ja-JP" sz="1400" b="1" u="sng" dirty="0">
              <a:latin typeface="Meiryo UI" panose="020B0604030504040204" pitchFamily="50" charset="-128"/>
              <a:ea typeface="Meiryo UI" panose="020B0604030504040204" pitchFamily="50" charset="-128"/>
            </a:endParaRPr>
          </a:p>
          <a:p>
            <a:r>
              <a:rPr kumimoji="1" lang="ja-JP" altLang="en-US" sz="1400" dirty="0">
                <a:latin typeface="Meiryo UI" panose="020B0604030504040204" pitchFamily="50" charset="-128"/>
                <a:ea typeface="Meiryo UI" panose="020B0604030504040204" pitchFamily="50" charset="-128"/>
              </a:rPr>
              <a:t>　 </a:t>
            </a:r>
            <a:r>
              <a:rPr kumimoji="1" lang="en-US" altLang="ja-JP" sz="1400" b="1" u="sng" dirty="0">
                <a:latin typeface="Meiryo UI" panose="020B0604030504040204" pitchFamily="50" charset="-128"/>
                <a:ea typeface="Meiryo UI" panose="020B0604030504040204" pitchFamily="50" charset="-128"/>
              </a:rPr>
              <a:t>EVMJ</a:t>
            </a:r>
            <a:r>
              <a:rPr kumimoji="1" lang="ja-JP" altLang="en-US" sz="1400" b="1" u="sng" dirty="0">
                <a:latin typeface="Meiryo UI" panose="020B0604030504040204" pitchFamily="50" charset="-128"/>
                <a:ea typeface="Meiryo UI" panose="020B0604030504040204" pitchFamily="50" charset="-128"/>
              </a:rPr>
              <a:t>社による速やかな点検・不具合確認が可能となるよう点検・整備内容や体制を強化</a:t>
            </a:r>
            <a:endParaRPr kumimoji="1" lang="en-US" altLang="ja-JP" sz="1400" b="1" u="sng" dirty="0">
              <a:latin typeface="Meiryo UI" panose="020B0604030504040204" pitchFamily="50" charset="-128"/>
              <a:ea typeface="Meiryo UI" panose="020B0604030504040204" pitchFamily="50" charset="-128"/>
            </a:endParaRPr>
          </a:p>
          <a:p>
            <a:r>
              <a:rPr kumimoji="1" lang="ja-JP" altLang="en-US" sz="1400" dirty="0">
                <a:latin typeface="Meiryo UI" panose="020B0604030504040204" pitchFamily="50" charset="-128"/>
                <a:ea typeface="Meiryo UI" panose="020B0604030504040204" pitchFamily="50" charset="-128"/>
              </a:rPr>
              <a:t>　</a:t>
            </a:r>
            <a:r>
              <a:rPr kumimoji="1" lang="ja-JP" altLang="en-US" sz="1400" b="1" u="sng" dirty="0">
                <a:latin typeface="Meiryo UI" panose="020B0604030504040204" pitchFamily="50" charset="-128"/>
                <a:ea typeface="Meiryo UI" panose="020B0604030504040204" pitchFamily="50" charset="-128"/>
              </a:rPr>
              <a:t>（点検期間中は代替車両で運行を補完）</a:t>
            </a:r>
            <a:endParaRPr kumimoji="1" lang="en-US" altLang="ja-JP" sz="1400" b="1" u="sng" dirty="0">
              <a:latin typeface="Meiryo UI" panose="020B0604030504040204" pitchFamily="50" charset="-128"/>
              <a:ea typeface="Meiryo UI" panose="020B0604030504040204" pitchFamily="50" charset="-128"/>
            </a:endParaRPr>
          </a:p>
          <a:p>
            <a:endParaRPr kumimoji="1" lang="en-US" altLang="ja-JP" sz="800" dirty="0">
              <a:latin typeface="Meiryo UI" panose="020B0604030504040204" pitchFamily="50" charset="-128"/>
              <a:ea typeface="Meiryo UI" panose="020B0604030504040204" pitchFamily="50" charset="-128"/>
            </a:endParaRPr>
          </a:p>
          <a:p>
            <a:r>
              <a:rPr kumimoji="1" lang="en-US" altLang="ja-JP" sz="1400" dirty="0">
                <a:latin typeface="Meiryo UI" panose="020B0604030504040204" pitchFamily="50" charset="-128"/>
                <a:ea typeface="Meiryo UI" panose="020B0604030504040204" pitchFamily="50" charset="-128"/>
              </a:rPr>
              <a:t>• </a:t>
            </a:r>
            <a:r>
              <a:rPr kumimoji="1" lang="ja-JP" altLang="en-US" sz="1400" dirty="0">
                <a:latin typeface="Meiryo UI" panose="020B0604030504040204" pitchFamily="50" charset="-128"/>
                <a:ea typeface="Meiryo UI" panose="020B0604030504040204" pitchFamily="50" charset="-128"/>
              </a:rPr>
              <a:t>点検・整備強化の期間は走行後の車両の状態等を踏まえて改めて検討</a:t>
            </a:r>
            <a:endParaRPr kumimoji="1" lang="en-US" altLang="ja-JP" sz="1400" dirty="0">
              <a:latin typeface="Meiryo UI" panose="020B0604030504040204" pitchFamily="50" charset="-128"/>
              <a:ea typeface="Meiryo UI" panose="020B0604030504040204" pitchFamily="50" charset="-128"/>
            </a:endParaRPr>
          </a:p>
        </p:txBody>
      </p:sp>
      <p:sp>
        <p:nvSpPr>
          <p:cNvPr id="7" name="テキスト ボックス 6">
            <a:extLst>
              <a:ext uri="{FF2B5EF4-FFF2-40B4-BE49-F238E27FC236}">
                <a16:creationId xmlns:a16="http://schemas.microsoft.com/office/drawing/2014/main" id="{95080FBC-761C-4CCB-87B6-6164D65F69E7}"/>
              </a:ext>
            </a:extLst>
          </p:cNvPr>
          <p:cNvSpPr txBox="1"/>
          <p:nvPr/>
        </p:nvSpPr>
        <p:spPr>
          <a:xfrm>
            <a:off x="180000" y="2964790"/>
            <a:ext cx="8956298" cy="3985706"/>
          </a:xfrm>
          <a:prstGeom prst="rect">
            <a:avLst/>
          </a:prstGeom>
          <a:noFill/>
        </p:spPr>
        <p:txBody>
          <a:bodyPr wrap="none" rtlCol="0">
            <a:spAutoFit/>
          </a:bodyPr>
          <a:lstStyle/>
          <a:p>
            <a:r>
              <a:rPr kumimoji="1" lang="en-US" altLang="ja-JP" sz="1400" dirty="0">
                <a:latin typeface="Meiryo UI" panose="020B0604030504040204" pitchFamily="50" charset="-128"/>
                <a:ea typeface="Meiryo UI" panose="020B0604030504040204" pitchFamily="50" charset="-128"/>
              </a:rPr>
              <a:t>• </a:t>
            </a:r>
            <a:r>
              <a:rPr kumimoji="1" lang="ja-JP" altLang="en-US" sz="1400" dirty="0">
                <a:latin typeface="Meiryo UI" panose="020B0604030504040204" pitchFamily="50" charset="-128"/>
                <a:ea typeface="Meiryo UI" panose="020B0604030504040204" pitchFamily="50" charset="-128"/>
              </a:rPr>
              <a:t>特別点検・試走を完了し、安定性・安全性が確認された自動運転車両を</a:t>
            </a:r>
            <a:r>
              <a:rPr kumimoji="1" lang="ja-JP" altLang="en-US" sz="1400" b="1" u="sng" dirty="0">
                <a:latin typeface="Meiryo UI" panose="020B0604030504040204" pitchFamily="50" charset="-128"/>
                <a:ea typeface="Meiryo UI" panose="020B0604030504040204" pitchFamily="50" charset="-128"/>
              </a:rPr>
              <a:t>南河内地域の走行ルートでお客さまを乗せ</a:t>
            </a:r>
            <a:endParaRPr kumimoji="1" lang="en-US" altLang="ja-JP" sz="1400" b="1" u="sng" dirty="0">
              <a:latin typeface="Meiryo UI" panose="020B0604030504040204" pitchFamily="50" charset="-128"/>
              <a:ea typeface="Meiryo UI" panose="020B0604030504040204" pitchFamily="50" charset="-128"/>
            </a:endParaRPr>
          </a:p>
          <a:p>
            <a:r>
              <a:rPr kumimoji="1" lang="ja-JP" altLang="en-US" sz="1400" dirty="0">
                <a:latin typeface="Meiryo UI" panose="020B0604030504040204" pitchFamily="50" charset="-128"/>
                <a:ea typeface="Meiryo UI" panose="020B0604030504040204" pitchFamily="50" charset="-128"/>
              </a:rPr>
              <a:t>　</a:t>
            </a:r>
            <a:r>
              <a:rPr kumimoji="1" lang="ja-JP" altLang="en-US" sz="1400" b="1" u="sng" dirty="0">
                <a:latin typeface="Meiryo UI" panose="020B0604030504040204" pitchFamily="50" charset="-128"/>
                <a:ea typeface="Meiryo UI" panose="020B0604030504040204" pitchFamily="50" charset="-128"/>
              </a:rPr>
              <a:t>ない形でテスト走行</a:t>
            </a:r>
            <a:r>
              <a:rPr kumimoji="1" lang="ja-JP" altLang="en-US" sz="1400" dirty="0">
                <a:latin typeface="Meiryo UI" panose="020B0604030504040204" pitchFamily="50" charset="-128"/>
                <a:ea typeface="Meiryo UI" panose="020B0604030504040204" pitchFamily="50" charset="-128"/>
              </a:rPr>
              <a:t>を開始</a:t>
            </a:r>
            <a:endParaRPr kumimoji="1" lang="en-US" altLang="ja-JP" sz="1400" dirty="0">
              <a:latin typeface="Meiryo UI" panose="020B0604030504040204" pitchFamily="50" charset="-128"/>
              <a:ea typeface="Meiryo UI" panose="020B0604030504040204" pitchFamily="50" charset="-128"/>
            </a:endParaRPr>
          </a:p>
          <a:p>
            <a:endParaRPr kumimoji="1" lang="en-US" altLang="ja-JP" sz="1000" dirty="0">
              <a:latin typeface="Meiryo UI" panose="020B0604030504040204" pitchFamily="50" charset="-128"/>
              <a:ea typeface="Meiryo UI" panose="020B0604030504040204" pitchFamily="50" charset="-128"/>
            </a:endParaRPr>
          </a:p>
          <a:p>
            <a:r>
              <a:rPr kumimoji="1" lang="en-US" altLang="ja-JP" sz="1400" dirty="0">
                <a:latin typeface="Meiryo UI" panose="020B0604030504040204" pitchFamily="50" charset="-128"/>
                <a:ea typeface="Meiryo UI" panose="020B0604030504040204" pitchFamily="50" charset="-128"/>
              </a:rPr>
              <a:t>• </a:t>
            </a:r>
            <a:r>
              <a:rPr kumimoji="1" lang="ja-JP" altLang="en-US" sz="1400" dirty="0">
                <a:latin typeface="Meiryo UI" panose="020B0604030504040204" pitchFamily="50" charset="-128"/>
                <a:ea typeface="Meiryo UI" panose="020B0604030504040204" pitchFamily="50" charset="-128"/>
              </a:rPr>
              <a:t>テスト走行では、</a:t>
            </a:r>
            <a:r>
              <a:rPr kumimoji="1" lang="ja-JP" altLang="en-US" sz="1400" b="1" u="sng" dirty="0">
                <a:latin typeface="Meiryo UI" panose="020B0604030504040204" pitchFamily="50" charset="-128"/>
                <a:ea typeface="Meiryo UI" panose="020B0604030504040204" pitchFamily="50" charset="-128"/>
              </a:rPr>
              <a:t>自己位置推定手法であるマップマッチング（</a:t>
            </a:r>
            <a:r>
              <a:rPr kumimoji="1" lang="en-US" altLang="ja-JP" sz="1400" b="1" u="sng" dirty="0">
                <a:latin typeface="Meiryo UI" panose="020B0604030504040204" pitchFamily="50" charset="-128"/>
                <a:ea typeface="Meiryo UI" panose="020B0604030504040204" pitchFamily="50" charset="-128"/>
              </a:rPr>
              <a:t>※</a:t>
            </a:r>
            <a:r>
              <a:rPr kumimoji="1" lang="ja-JP" altLang="en-US" sz="1400" b="1" u="sng" dirty="0">
                <a:latin typeface="Meiryo UI" panose="020B0604030504040204" pitchFamily="50" charset="-128"/>
                <a:ea typeface="Meiryo UI" panose="020B0604030504040204" pitchFamily="50" charset="-128"/>
              </a:rPr>
              <a:t>）におけるシステム上で事前に自動運転車両に設定した</a:t>
            </a:r>
            <a:endParaRPr kumimoji="1" lang="en-US" altLang="ja-JP" sz="1400" b="1" u="sng" dirty="0">
              <a:latin typeface="Meiryo UI" panose="020B0604030504040204" pitchFamily="50" charset="-128"/>
              <a:ea typeface="Meiryo UI" panose="020B0604030504040204" pitchFamily="50" charset="-128"/>
            </a:endParaRPr>
          </a:p>
          <a:p>
            <a:r>
              <a:rPr kumimoji="1" lang="ja-JP" altLang="en-US" sz="1400" dirty="0">
                <a:latin typeface="Meiryo UI" panose="020B0604030504040204" pitchFamily="50" charset="-128"/>
                <a:ea typeface="Meiryo UI" panose="020B0604030504040204" pitchFamily="50" charset="-128"/>
              </a:rPr>
              <a:t>　</a:t>
            </a:r>
            <a:r>
              <a:rPr kumimoji="1" lang="ja-JP" altLang="en-US" sz="1400" b="1" u="sng" dirty="0">
                <a:latin typeface="Meiryo UI" panose="020B0604030504040204" pitchFamily="50" charset="-128"/>
                <a:ea typeface="Meiryo UI" panose="020B0604030504040204" pitchFamily="50" charset="-128"/>
              </a:rPr>
              <a:t>目標軌跡に沿って安定的に走行</a:t>
            </a:r>
            <a:r>
              <a:rPr kumimoji="1" lang="ja-JP" altLang="en-US" sz="1400" dirty="0">
                <a:latin typeface="Meiryo UI" panose="020B0604030504040204" pitchFamily="50" charset="-128"/>
                <a:ea typeface="Meiryo UI" panose="020B0604030504040204" pitchFamily="50" charset="-128"/>
              </a:rPr>
              <a:t>できるよう、縦・横方向の偏差（ずれ）を極力小さくするための調整を行う</a:t>
            </a:r>
            <a:endParaRPr kumimoji="1" lang="en-US" altLang="ja-JP" sz="1400" dirty="0">
              <a:latin typeface="Meiryo UI" panose="020B0604030504040204" pitchFamily="50" charset="-128"/>
              <a:ea typeface="Meiryo UI" panose="020B0604030504040204" pitchFamily="50" charset="-128"/>
            </a:endParaRPr>
          </a:p>
          <a:p>
            <a:endParaRPr kumimoji="1" lang="en-US" altLang="ja-JP" sz="600" dirty="0">
              <a:latin typeface="Meiryo UI" panose="020B0604030504040204" pitchFamily="50" charset="-128"/>
              <a:ea typeface="Meiryo UI" panose="020B0604030504040204" pitchFamily="50" charset="-128"/>
            </a:endParaRPr>
          </a:p>
          <a:p>
            <a:r>
              <a:rPr kumimoji="1" lang="ja-JP" altLang="en-US" sz="1100" dirty="0">
                <a:latin typeface="Meiryo UI" panose="020B0604030504040204" pitchFamily="50" charset="-128"/>
                <a:ea typeface="Meiryo UI" panose="020B0604030504040204" pitchFamily="50" charset="-128"/>
              </a:rPr>
              <a:t>　　</a:t>
            </a:r>
            <a:r>
              <a:rPr kumimoji="1" lang="en-US" altLang="ja-JP" sz="1100" dirty="0">
                <a:latin typeface="Meiryo UI" panose="020B0604030504040204" pitchFamily="50" charset="-128"/>
                <a:ea typeface="Meiryo UI" panose="020B0604030504040204" pitchFamily="50" charset="-128"/>
              </a:rPr>
              <a:t>※</a:t>
            </a:r>
            <a:r>
              <a:rPr kumimoji="1" lang="ja-JP" altLang="en-US" sz="1100" dirty="0">
                <a:latin typeface="Meiryo UI" panose="020B0604030504040204" pitchFamily="50" charset="-128"/>
                <a:ea typeface="Meiryo UI" panose="020B0604030504040204" pitchFamily="50" charset="-128"/>
              </a:rPr>
              <a:t>自動運転システム内に予め保存した３</a:t>
            </a:r>
            <a:r>
              <a:rPr kumimoji="1" lang="en-US" altLang="ja-JP" sz="1100" dirty="0">
                <a:latin typeface="Meiryo UI" panose="020B0604030504040204" pitchFamily="50" charset="-128"/>
                <a:ea typeface="Meiryo UI" panose="020B0604030504040204" pitchFamily="50" charset="-128"/>
              </a:rPr>
              <a:t>D</a:t>
            </a:r>
            <a:r>
              <a:rPr kumimoji="1" lang="ja-JP" altLang="en-US" sz="1100" dirty="0">
                <a:latin typeface="Meiryo UI" panose="020B0604030504040204" pitchFamily="50" charset="-128"/>
                <a:ea typeface="Meiryo UI" panose="020B0604030504040204" pitchFamily="50" charset="-128"/>
              </a:rPr>
              <a:t>マップと、自動運転車両に搭載している</a:t>
            </a:r>
            <a:r>
              <a:rPr kumimoji="1" lang="en-US" altLang="ja-JP" sz="1100" dirty="0">
                <a:latin typeface="Meiryo UI" panose="020B0604030504040204" pitchFamily="50" charset="-128"/>
                <a:ea typeface="Meiryo UI" panose="020B0604030504040204" pitchFamily="50" charset="-128"/>
              </a:rPr>
              <a:t>LiDAR</a:t>
            </a:r>
            <a:r>
              <a:rPr kumimoji="1" lang="ja-JP" altLang="en-US" sz="1100" dirty="0">
                <a:latin typeface="Meiryo UI" panose="020B0604030504040204" pitchFamily="50" charset="-128"/>
                <a:ea typeface="Meiryo UI" panose="020B0604030504040204" pitchFamily="50" charset="-128"/>
              </a:rPr>
              <a:t>（レーザー光を照射し、その反射光から物体までの距離や形状、</a:t>
            </a:r>
            <a:endParaRPr kumimoji="1" lang="en-US" altLang="ja-JP" sz="1100" dirty="0">
              <a:latin typeface="Meiryo UI" panose="020B0604030504040204" pitchFamily="50" charset="-128"/>
              <a:ea typeface="Meiryo UI" panose="020B0604030504040204" pitchFamily="50" charset="-128"/>
            </a:endParaRPr>
          </a:p>
          <a:p>
            <a:r>
              <a:rPr kumimoji="1" lang="ja-JP" altLang="en-US" sz="1100" dirty="0">
                <a:latin typeface="Meiryo UI" panose="020B0604030504040204" pitchFamily="50" charset="-128"/>
                <a:ea typeface="Meiryo UI" panose="020B0604030504040204" pitchFamily="50" charset="-128"/>
              </a:rPr>
              <a:t>　　　 位置を精密に計測する技術）から得られた点群データとのマッチングを行い、自らの位置を推定する手法</a:t>
            </a:r>
            <a:endParaRPr kumimoji="1" lang="en-US" altLang="ja-JP" sz="1100" dirty="0">
              <a:latin typeface="Meiryo UI" panose="020B0604030504040204" pitchFamily="50" charset="-128"/>
              <a:ea typeface="Meiryo UI" panose="020B0604030504040204" pitchFamily="50" charset="-128"/>
            </a:endParaRPr>
          </a:p>
          <a:p>
            <a:endParaRPr kumimoji="1" lang="en-US" altLang="ja-JP" sz="800" dirty="0">
              <a:latin typeface="Meiryo UI" panose="020B0604030504040204" pitchFamily="50" charset="-128"/>
              <a:ea typeface="Meiryo UI" panose="020B0604030504040204" pitchFamily="50" charset="-128"/>
            </a:endParaRPr>
          </a:p>
          <a:p>
            <a:r>
              <a:rPr kumimoji="1" lang="en-US" altLang="ja-JP" sz="1400" dirty="0">
                <a:latin typeface="Meiryo UI" panose="020B0604030504040204" pitchFamily="50" charset="-128"/>
                <a:ea typeface="Meiryo UI" panose="020B0604030504040204" pitchFamily="50" charset="-128"/>
              </a:rPr>
              <a:t>• </a:t>
            </a:r>
            <a:r>
              <a:rPr kumimoji="1" lang="ja-JP" altLang="en-US" sz="1400" dirty="0">
                <a:latin typeface="Meiryo UI" panose="020B0604030504040204" pitchFamily="50" charset="-128"/>
                <a:ea typeface="Meiryo UI" panose="020B0604030504040204" pitchFamily="50" charset="-128"/>
              </a:rPr>
              <a:t>併せて、乗務する運転士が適切に危険回避操作等ができるように、</a:t>
            </a:r>
            <a:r>
              <a:rPr kumimoji="1" lang="ja-JP" altLang="en-US" sz="1400" b="1" u="sng" dirty="0">
                <a:latin typeface="Meiryo UI" panose="020B0604030504040204" pitchFamily="50" charset="-128"/>
                <a:ea typeface="Meiryo UI" panose="020B0604030504040204" pitchFamily="50" charset="-128"/>
              </a:rPr>
              <a:t>運行ルート上における自動運転車両挙動の特性、</a:t>
            </a:r>
            <a:endParaRPr kumimoji="1" lang="en-US" altLang="ja-JP" sz="1400" b="1" u="sng" dirty="0">
              <a:latin typeface="Meiryo UI" panose="020B0604030504040204" pitchFamily="50" charset="-128"/>
              <a:ea typeface="Meiryo UI" panose="020B0604030504040204" pitchFamily="50" charset="-128"/>
            </a:endParaRPr>
          </a:p>
          <a:p>
            <a:r>
              <a:rPr kumimoji="1" lang="ja-JP" altLang="en-US" sz="1400" dirty="0">
                <a:latin typeface="Meiryo UI" panose="020B0604030504040204" pitchFamily="50" charset="-128"/>
                <a:ea typeface="Meiryo UI" panose="020B0604030504040204" pitchFamily="50" charset="-128"/>
              </a:rPr>
              <a:t>  </a:t>
            </a:r>
            <a:r>
              <a:rPr kumimoji="1" lang="ja-JP" altLang="en-US" sz="1400" b="1" u="sng" dirty="0">
                <a:latin typeface="Meiryo UI" panose="020B0604030504040204" pitchFamily="50" charset="-128"/>
                <a:ea typeface="Meiryo UI" panose="020B0604030504040204" pitchFamily="50" charset="-128"/>
              </a:rPr>
              <a:t>注意点を運転士にトレーニング</a:t>
            </a:r>
            <a:r>
              <a:rPr kumimoji="1" lang="ja-JP" altLang="en-US" sz="1400" dirty="0">
                <a:latin typeface="Meiryo UI" panose="020B0604030504040204" pitchFamily="50" charset="-128"/>
                <a:ea typeface="Meiryo UI" panose="020B0604030504040204" pitchFamily="50" charset="-128"/>
              </a:rPr>
              <a:t>する</a:t>
            </a:r>
            <a:endParaRPr kumimoji="1" lang="en-US" altLang="ja-JP" sz="1400" dirty="0">
              <a:latin typeface="Meiryo UI" panose="020B0604030504040204" pitchFamily="50" charset="-128"/>
              <a:ea typeface="Meiryo UI" panose="020B0604030504040204" pitchFamily="50" charset="-128"/>
            </a:endParaRPr>
          </a:p>
          <a:p>
            <a:endParaRPr kumimoji="1" lang="en-US" altLang="ja-JP" sz="1000" dirty="0">
              <a:latin typeface="Meiryo UI" panose="020B0604030504040204" pitchFamily="50" charset="-128"/>
              <a:ea typeface="Meiryo UI" panose="020B0604030504040204" pitchFamily="50" charset="-128"/>
            </a:endParaRPr>
          </a:p>
          <a:p>
            <a:r>
              <a:rPr kumimoji="1" lang="en-US" altLang="ja-JP" sz="1400" dirty="0">
                <a:latin typeface="Meiryo UI" panose="020B0604030504040204" pitchFamily="50" charset="-128"/>
                <a:ea typeface="Meiryo UI" panose="020B0604030504040204" pitchFamily="50" charset="-128"/>
              </a:rPr>
              <a:t>• </a:t>
            </a:r>
            <a:r>
              <a:rPr kumimoji="1" lang="ja-JP" altLang="en-US" sz="1400" dirty="0">
                <a:latin typeface="Meiryo UI" panose="020B0604030504040204" pitchFamily="50" charset="-128"/>
                <a:ea typeface="Meiryo UI" panose="020B0604030504040204" pitchFamily="50" charset="-128"/>
              </a:rPr>
              <a:t>また、</a:t>
            </a:r>
            <a:r>
              <a:rPr kumimoji="1" lang="ja-JP" altLang="en-US" sz="1400" b="1" u="sng" dirty="0">
                <a:latin typeface="Meiryo UI" panose="020B0604030504040204" pitchFamily="50" charset="-128"/>
                <a:ea typeface="Meiryo UI" panose="020B0604030504040204" pitchFamily="50" charset="-128"/>
              </a:rPr>
              <a:t>より安定かつ円滑に自動走行できるよう、以下の取り組みを実施</a:t>
            </a:r>
            <a:r>
              <a:rPr kumimoji="1" lang="ja-JP" altLang="en-US" sz="1400" dirty="0">
                <a:latin typeface="Meiryo UI" panose="020B0604030504040204" pitchFamily="50" charset="-128"/>
                <a:ea typeface="Meiryo UI" panose="020B0604030504040204" pitchFamily="50" charset="-128"/>
              </a:rPr>
              <a:t>する</a:t>
            </a:r>
            <a:endParaRPr kumimoji="1" lang="en-US" altLang="ja-JP" sz="1400" dirty="0">
              <a:latin typeface="Meiryo UI" panose="020B0604030504040204" pitchFamily="50" charset="-128"/>
              <a:ea typeface="Meiryo UI" panose="020B0604030504040204" pitchFamily="50" charset="-128"/>
            </a:endParaRPr>
          </a:p>
          <a:p>
            <a:endParaRPr kumimoji="1" lang="en-US" altLang="ja-JP" sz="500" dirty="0">
              <a:latin typeface="Meiryo UI" panose="020B0604030504040204" pitchFamily="50" charset="-128"/>
              <a:ea typeface="Meiryo UI" panose="020B0604030504040204" pitchFamily="50" charset="-128"/>
            </a:endParaRPr>
          </a:p>
          <a:p>
            <a:r>
              <a:rPr kumimoji="1" lang="ja-JP" altLang="en-US" sz="1400" dirty="0">
                <a:latin typeface="Meiryo UI" panose="020B0604030504040204" pitchFamily="50" charset="-128"/>
                <a:ea typeface="Meiryo UI" panose="020B0604030504040204" pitchFamily="50" charset="-128"/>
              </a:rPr>
              <a:t>   ☞ 信号機や道路にセンサー、カメラを設置し、自動運転車両に信号情報や死角部分となる情報を通信することによる</a:t>
            </a:r>
            <a:endParaRPr kumimoji="1" lang="en-US" altLang="ja-JP" sz="1400" dirty="0">
              <a:latin typeface="Meiryo UI" panose="020B0604030504040204" pitchFamily="50" charset="-128"/>
              <a:ea typeface="Meiryo UI" panose="020B0604030504040204" pitchFamily="50" charset="-128"/>
            </a:endParaRPr>
          </a:p>
          <a:p>
            <a:r>
              <a:rPr kumimoji="1" lang="ja-JP" altLang="en-US" sz="1400" dirty="0">
                <a:latin typeface="Meiryo UI" panose="020B0604030504040204" pitchFamily="50" charset="-128"/>
                <a:ea typeface="Meiryo UI" panose="020B0604030504040204" pitchFamily="50" charset="-128"/>
              </a:rPr>
              <a:t>　　　 </a:t>
            </a:r>
            <a:r>
              <a:rPr kumimoji="1" lang="ja-JP" altLang="en-US" sz="1400" b="1" u="sng" dirty="0">
                <a:latin typeface="Meiryo UI" panose="020B0604030504040204" pitchFamily="50" charset="-128"/>
                <a:ea typeface="Meiryo UI" panose="020B0604030504040204" pitchFamily="50" charset="-128"/>
              </a:rPr>
              <a:t>自動運転走行支援</a:t>
            </a:r>
            <a:endParaRPr kumimoji="1" lang="en-US" altLang="ja-JP" sz="1400" b="1" u="sng" dirty="0">
              <a:latin typeface="Meiryo UI" panose="020B0604030504040204" pitchFamily="50" charset="-128"/>
              <a:ea typeface="Meiryo UI" panose="020B0604030504040204" pitchFamily="50" charset="-128"/>
            </a:endParaRPr>
          </a:p>
          <a:p>
            <a:endParaRPr kumimoji="1" lang="en-US" altLang="ja-JP" sz="500" dirty="0">
              <a:latin typeface="Meiryo UI" panose="020B0604030504040204" pitchFamily="50" charset="-128"/>
              <a:ea typeface="Meiryo UI" panose="020B0604030504040204" pitchFamily="50" charset="-128"/>
            </a:endParaRPr>
          </a:p>
          <a:p>
            <a:r>
              <a:rPr kumimoji="1" lang="ja-JP" altLang="en-US" sz="1400" dirty="0">
                <a:latin typeface="Meiryo UI" panose="020B0604030504040204" pitchFamily="50" charset="-128"/>
                <a:ea typeface="Meiryo UI" panose="020B0604030504040204" pitchFamily="50" charset="-128"/>
              </a:rPr>
              <a:t>　 ☞ 定期的な植栽剪定等、円滑な運行を阻害する</a:t>
            </a:r>
            <a:r>
              <a:rPr kumimoji="1" lang="ja-JP" altLang="en-US" sz="1400" b="1" u="sng" dirty="0">
                <a:latin typeface="Meiryo UI" panose="020B0604030504040204" pitchFamily="50" charset="-128"/>
                <a:ea typeface="Meiryo UI" panose="020B0604030504040204" pitchFamily="50" charset="-128"/>
              </a:rPr>
              <a:t>障害物の除去</a:t>
            </a:r>
            <a:endParaRPr kumimoji="1" lang="en-US" altLang="ja-JP" sz="1400" dirty="0">
              <a:latin typeface="Meiryo UI" panose="020B0604030504040204" pitchFamily="50" charset="-128"/>
              <a:ea typeface="Meiryo UI" panose="020B0604030504040204" pitchFamily="50" charset="-128"/>
            </a:endParaRPr>
          </a:p>
          <a:p>
            <a:endParaRPr kumimoji="1" lang="en-US" altLang="ja-JP" sz="500" dirty="0">
              <a:latin typeface="Meiryo UI" panose="020B0604030504040204" pitchFamily="50" charset="-128"/>
              <a:ea typeface="Meiryo UI" panose="020B0604030504040204" pitchFamily="50" charset="-128"/>
            </a:endParaRPr>
          </a:p>
          <a:p>
            <a:r>
              <a:rPr kumimoji="1" lang="ja-JP" altLang="en-US" sz="1400" dirty="0">
                <a:latin typeface="Meiryo UI" panose="020B0604030504040204" pitchFamily="50" charset="-128"/>
                <a:ea typeface="Meiryo UI" panose="020B0604030504040204" pitchFamily="50" charset="-128"/>
              </a:rPr>
              <a:t>   ☞ 運行ルート上における標示板の設置などを行い、</a:t>
            </a:r>
            <a:r>
              <a:rPr kumimoji="1" lang="ja-JP" altLang="en-US" sz="1400" b="1" u="sng" dirty="0">
                <a:latin typeface="Meiryo UI" panose="020B0604030504040204" pitchFamily="50" charset="-128"/>
                <a:ea typeface="Meiryo UI" panose="020B0604030504040204" pitchFamily="50" charset="-128"/>
              </a:rPr>
              <a:t>地域住民、自転車・歩行者、ドライバーに対して、自動運転を</a:t>
            </a:r>
            <a:endParaRPr kumimoji="1" lang="en-US" altLang="ja-JP" sz="1400" b="1" u="sng" dirty="0">
              <a:latin typeface="Meiryo UI" panose="020B0604030504040204" pitchFamily="50" charset="-128"/>
              <a:ea typeface="Meiryo UI" panose="020B0604030504040204" pitchFamily="50" charset="-128"/>
            </a:endParaRPr>
          </a:p>
          <a:p>
            <a:r>
              <a:rPr kumimoji="1" lang="en-US" altLang="ja-JP" sz="1400" dirty="0">
                <a:latin typeface="Meiryo UI" panose="020B0604030504040204" pitchFamily="50" charset="-128"/>
                <a:ea typeface="Meiryo UI" panose="020B0604030504040204" pitchFamily="50" charset="-128"/>
              </a:rPr>
              <a:t>       </a:t>
            </a:r>
            <a:r>
              <a:rPr kumimoji="1" lang="ja-JP" altLang="en-US" sz="1400" b="1" u="sng" dirty="0">
                <a:latin typeface="Meiryo UI" panose="020B0604030504040204" pitchFamily="50" charset="-128"/>
                <a:ea typeface="Meiryo UI" panose="020B0604030504040204" pitchFamily="50" charset="-128"/>
              </a:rPr>
              <a:t>周知、喚起</a:t>
            </a:r>
            <a:r>
              <a:rPr kumimoji="1" lang="ja-JP" altLang="en-US" sz="1400" dirty="0">
                <a:latin typeface="Meiryo UI" panose="020B0604030504040204" pitchFamily="50" charset="-128"/>
                <a:ea typeface="Meiryo UI" panose="020B0604030504040204" pitchFamily="50" charset="-128"/>
              </a:rPr>
              <a:t>　　等</a:t>
            </a:r>
            <a:endParaRPr kumimoji="1" lang="en-US" altLang="ja-JP" sz="1400" dirty="0">
              <a:latin typeface="Meiryo UI" panose="020B0604030504040204" pitchFamily="50" charset="-128"/>
              <a:ea typeface="Meiryo UI" panose="020B0604030504040204" pitchFamily="50" charset="-128"/>
            </a:endParaRPr>
          </a:p>
          <a:p>
            <a:endParaRPr kumimoji="1" lang="en-US" altLang="ja-JP" sz="1400" dirty="0">
              <a:latin typeface="Meiryo UI" panose="020B0604030504040204" pitchFamily="50" charset="-128"/>
              <a:ea typeface="Meiryo UI" panose="020B0604030504040204" pitchFamily="50" charset="-128"/>
            </a:endParaRPr>
          </a:p>
        </p:txBody>
      </p:sp>
      <p:sp>
        <p:nvSpPr>
          <p:cNvPr id="11" name="正方形/長方形 10">
            <a:extLst>
              <a:ext uri="{FF2B5EF4-FFF2-40B4-BE49-F238E27FC236}">
                <a16:creationId xmlns:a16="http://schemas.microsoft.com/office/drawing/2014/main" id="{71145E95-19DF-4C0F-853F-C873CE27C4F4}"/>
              </a:ext>
            </a:extLst>
          </p:cNvPr>
          <p:cNvSpPr/>
          <p:nvPr/>
        </p:nvSpPr>
        <p:spPr>
          <a:xfrm>
            <a:off x="8748000" y="6480000"/>
            <a:ext cx="360000" cy="360000"/>
          </a:xfrm>
          <a:prstGeom prst="rect">
            <a:avLst/>
          </a:prstGeom>
        </p:spPr>
        <p:style>
          <a:lnRef idx="2">
            <a:schemeClr val="accent3"/>
          </a:lnRef>
          <a:fillRef idx="1">
            <a:schemeClr val="lt1"/>
          </a:fillRef>
          <a:effectRef idx="0">
            <a:schemeClr val="accent3"/>
          </a:effectRef>
          <a:fontRef idx="minor">
            <a:schemeClr val="dk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12" name="テキスト ボックス 11">
            <a:extLst>
              <a:ext uri="{FF2B5EF4-FFF2-40B4-BE49-F238E27FC236}">
                <a16:creationId xmlns:a16="http://schemas.microsoft.com/office/drawing/2014/main" id="{04076B47-EA67-41C5-9F4D-9878DF752DBA}"/>
              </a:ext>
            </a:extLst>
          </p:cNvPr>
          <p:cNvSpPr txBox="1"/>
          <p:nvPr/>
        </p:nvSpPr>
        <p:spPr>
          <a:xfrm>
            <a:off x="8705778" y="6470668"/>
            <a:ext cx="380232" cy="369332"/>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en-US" altLang="ja-JP" sz="1800" b="0" i="0" u="none" strike="noStrike" kern="1200" cap="none" spc="0" normalizeH="0" baseline="0" noProof="0" dirty="0">
                <a:ln>
                  <a:noFill/>
                </a:ln>
                <a:solidFill>
                  <a:prstClr val="white">
                    <a:lumMod val="65000"/>
                  </a:prstClr>
                </a:solidFill>
                <a:effectLst/>
                <a:uLnTx/>
                <a:uFillTx/>
                <a:latin typeface="Cooper Black" panose="0208090404030B020404" pitchFamily="18" charset="0"/>
                <a:ea typeface="游ゴシック" panose="020B0400000000000000" pitchFamily="50" charset="-128"/>
                <a:cs typeface="+mn-cs"/>
              </a:rPr>
              <a:t> 4</a:t>
            </a:r>
            <a:endParaRPr kumimoji="1" lang="ja-JP" altLang="en-US" sz="1800" b="0" i="0" u="none" strike="noStrike" kern="1200" cap="none" spc="0" normalizeH="0" baseline="0" noProof="0" dirty="0">
              <a:ln>
                <a:noFill/>
              </a:ln>
              <a:solidFill>
                <a:prstClr val="white">
                  <a:lumMod val="65000"/>
                </a:prstClr>
              </a:solidFill>
              <a:effectLst/>
              <a:uLnTx/>
              <a:uFillTx/>
              <a:latin typeface="Cooper Black" panose="0208090404030B020404" pitchFamily="18" charset="0"/>
              <a:ea typeface="游ゴシック" panose="020B0400000000000000" pitchFamily="50" charset="-128"/>
              <a:cs typeface="+mn-cs"/>
            </a:endParaRPr>
          </a:p>
        </p:txBody>
      </p:sp>
      <p:sp>
        <p:nvSpPr>
          <p:cNvPr id="13" name="テキスト ボックス 12">
            <a:extLst>
              <a:ext uri="{FF2B5EF4-FFF2-40B4-BE49-F238E27FC236}">
                <a16:creationId xmlns:a16="http://schemas.microsoft.com/office/drawing/2014/main" id="{05BD5B17-7FF5-447B-88A0-B209FBDA1DF9}"/>
              </a:ext>
            </a:extLst>
          </p:cNvPr>
          <p:cNvSpPr txBox="1"/>
          <p:nvPr/>
        </p:nvSpPr>
        <p:spPr>
          <a:xfrm>
            <a:off x="108000" y="795662"/>
            <a:ext cx="4742004" cy="369332"/>
          </a:xfrm>
          <a:prstGeom prst="rect">
            <a:avLst/>
          </a:prstGeom>
          <a:noFill/>
          <a:ln w="3175">
            <a:solidFill>
              <a:schemeClr val="tx1"/>
            </a:solidFill>
          </a:ln>
        </p:spPr>
        <p:txBody>
          <a:bodyPr wrap="none" rtlCol="0">
            <a:spAutoFit/>
          </a:bodyPr>
          <a:lstStyle/>
          <a:p>
            <a:r>
              <a:rPr kumimoji="1" lang="ja-JP" altLang="en-US" b="1" dirty="0">
                <a:latin typeface="Meiryo UI" panose="020B0604030504040204" pitchFamily="50" charset="-128"/>
                <a:ea typeface="Meiryo UI" panose="020B0604030504040204" pitchFamily="50" charset="-128"/>
              </a:rPr>
              <a:t>②南河内地域における走行時の点検・整備強化</a:t>
            </a:r>
          </a:p>
        </p:txBody>
      </p:sp>
      <p:sp>
        <p:nvSpPr>
          <p:cNvPr id="14" name="テキスト ボックス 13">
            <a:extLst>
              <a:ext uri="{FF2B5EF4-FFF2-40B4-BE49-F238E27FC236}">
                <a16:creationId xmlns:a16="http://schemas.microsoft.com/office/drawing/2014/main" id="{6E93BC08-94D5-4867-A40F-634DF6292774}"/>
              </a:ext>
            </a:extLst>
          </p:cNvPr>
          <p:cNvSpPr txBox="1"/>
          <p:nvPr/>
        </p:nvSpPr>
        <p:spPr>
          <a:xfrm>
            <a:off x="108000" y="2456992"/>
            <a:ext cx="7495963" cy="369332"/>
          </a:xfrm>
          <a:prstGeom prst="rect">
            <a:avLst/>
          </a:prstGeom>
          <a:noFill/>
          <a:ln w="3175">
            <a:solidFill>
              <a:schemeClr val="tx1"/>
            </a:solidFill>
          </a:ln>
        </p:spPr>
        <p:txBody>
          <a:bodyPr wrap="none" rtlCol="0">
            <a:spAutoFit/>
          </a:bodyPr>
          <a:lstStyle/>
          <a:p>
            <a:r>
              <a:rPr kumimoji="1" lang="ja-JP" altLang="en-US" b="1" dirty="0">
                <a:latin typeface="Meiryo UI" panose="020B0604030504040204" pitchFamily="50" charset="-128"/>
                <a:ea typeface="Meiryo UI" panose="020B0604030504040204" pitchFamily="50" charset="-128"/>
              </a:rPr>
              <a:t>③南河内地域におけるテスト走行・運転士トレーニング・施設整備等の実施</a:t>
            </a:r>
          </a:p>
        </p:txBody>
      </p:sp>
      <p:sp>
        <p:nvSpPr>
          <p:cNvPr id="15" name="テキスト ボックス 14">
            <a:extLst>
              <a:ext uri="{FF2B5EF4-FFF2-40B4-BE49-F238E27FC236}">
                <a16:creationId xmlns:a16="http://schemas.microsoft.com/office/drawing/2014/main" id="{4D78606F-8338-40E7-9481-1F7851FADC6A}"/>
              </a:ext>
            </a:extLst>
          </p:cNvPr>
          <p:cNvSpPr txBox="1"/>
          <p:nvPr/>
        </p:nvSpPr>
        <p:spPr>
          <a:xfrm>
            <a:off x="0" y="468000"/>
            <a:ext cx="2937022" cy="338554"/>
          </a:xfrm>
          <a:prstGeom prst="rect">
            <a:avLst/>
          </a:prstGeom>
          <a:noFill/>
        </p:spPr>
        <p:txBody>
          <a:bodyPr wrap="none" rtlCol="0">
            <a:spAutoFit/>
          </a:bodyPr>
          <a:lstStyle/>
          <a:p>
            <a:r>
              <a:rPr kumimoji="1" lang="ja-JP" altLang="en-US" sz="1600" b="1" dirty="0">
                <a:latin typeface="Meiryo UI" panose="020B0604030504040204" pitchFamily="50" charset="-128"/>
                <a:ea typeface="Meiryo UI" panose="020B0604030504040204" pitchFamily="50" charset="-128"/>
              </a:rPr>
              <a:t>＜南河内での安全走行のため＞</a:t>
            </a:r>
          </a:p>
        </p:txBody>
      </p:sp>
    </p:spTree>
    <p:extLst>
      <p:ext uri="{BB962C8B-B14F-4D97-AF65-F5344CB8AC3E}">
        <p14:creationId xmlns:p14="http://schemas.microsoft.com/office/powerpoint/2010/main" val="256327315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a:extLst>
              <a:ext uri="{FF2B5EF4-FFF2-40B4-BE49-F238E27FC236}">
                <a16:creationId xmlns:a16="http://schemas.microsoft.com/office/drawing/2014/main" id="{CF2887DC-BE14-4C35-8ACF-A3318FBE322B}"/>
              </a:ext>
            </a:extLst>
          </p:cNvPr>
          <p:cNvSpPr txBox="1"/>
          <p:nvPr/>
        </p:nvSpPr>
        <p:spPr>
          <a:xfrm>
            <a:off x="0" y="504000"/>
            <a:ext cx="3018775" cy="338554"/>
          </a:xfrm>
          <a:prstGeom prst="rect">
            <a:avLst/>
          </a:prstGeom>
          <a:noFill/>
        </p:spPr>
        <p:txBody>
          <a:bodyPr wrap="none" rtlCol="0">
            <a:spAutoFit/>
          </a:bodyPr>
          <a:lstStyle/>
          <a:p>
            <a:r>
              <a:rPr kumimoji="1" lang="ja-JP" altLang="en-US" sz="1600" b="1" dirty="0">
                <a:latin typeface="Meiryo UI" panose="020B0604030504040204" pitchFamily="50" charset="-128"/>
                <a:ea typeface="Meiryo UI" panose="020B0604030504040204" pitchFamily="50" charset="-128"/>
              </a:rPr>
              <a:t>■特別点検開始後のスケジュール</a:t>
            </a:r>
          </a:p>
        </p:txBody>
      </p:sp>
      <p:sp>
        <p:nvSpPr>
          <p:cNvPr id="9" name="正方形/長方形 8">
            <a:extLst>
              <a:ext uri="{FF2B5EF4-FFF2-40B4-BE49-F238E27FC236}">
                <a16:creationId xmlns:a16="http://schemas.microsoft.com/office/drawing/2014/main" id="{1EA2C7C2-872C-4078-A7F5-C144D5ABAF32}"/>
              </a:ext>
            </a:extLst>
          </p:cNvPr>
          <p:cNvSpPr/>
          <p:nvPr/>
        </p:nvSpPr>
        <p:spPr>
          <a:xfrm>
            <a:off x="0" y="432000"/>
            <a:ext cx="9144000" cy="36000"/>
          </a:xfrm>
          <a:prstGeom prst="rect">
            <a:avLst/>
          </a:prstGeom>
          <a:ln>
            <a:noFill/>
          </a:ln>
        </p:spPr>
        <p:style>
          <a:lnRef idx="1">
            <a:schemeClr val="accent5"/>
          </a:lnRef>
          <a:fillRef idx="2">
            <a:schemeClr val="accent5"/>
          </a:fillRef>
          <a:effectRef idx="1">
            <a:schemeClr val="accent5"/>
          </a:effectRef>
          <a:fontRef idx="minor">
            <a:schemeClr val="dk1"/>
          </a:fontRef>
        </p:style>
        <p:txBody>
          <a:bodyPr rtlCol="0" anchor="ctr"/>
          <a:lstStyle/>
          <a:p>
            <a:pPr algn="ctr"/>
            <a:endParaRPr kumimoji="1" lang="ja-JP" altLang="en-US"/>
          </a:p>
        </p:txBody>
      </p:sp>
      <p:sp>
        <p:nvSpPr>
          <p:cNvPr id="10" name="テキスト ボックス 9">
            <a:extLst>
              <a:ext uri="{FF2B5EF4-FFF2-40B4-BE49-F238E27FC236}">
                <a16:creationId xmlns:a16="http://schemas.microsoft.com/office/drawing/2014/main" id="{97A3181E-F29F-4F88-A6CC-07A9DED5C3F2}"/>
              </a:ext>
            </a:extLst>
          </p:cNvPr>
          <p:cNvSpPr txBox="1"/>
          <p:nvPr/>
        </p:nvSpPr>
        <p:spPr>
          <a:xfrm>
            <a:off x="0" y="0"/>
            <a:ext cx="7778091" cy="461665"/>
          </a:xfrm>
          <a:prstGeom prst="rect">
            <a:avLst/>
          </a:prstGeom>
          <a:noFill/>
        </p:spPr>
        <p:txBody>
          <a:bodyPr wrap="none" rtlCol="0">
            <a:spAutoFit/>
          </a:bodyPr>
          <a:lstStyle/>
          <a:p>
            <a:r>
              <a:rPr kumimoji="1" lang="ja-JP" altLang="en-US" sz="2400" b="1" dirty="0">
                <a:latin typeface="Meiryo UI" panose="020B0604030504040204" pitchFamily="50" charset="-128"/>
                <a:ea typeface="Meiryo UI" panose="020B0604030504040204" pitchFamily="50" charset="-128"/>
              </a:rPr>
              <a:t>１．自動運転バスの安定性・安全性を確保するための取組</a:t>
            </a:r>
          </a:p>
        </p:txBody>
      </p:sp>
      <p:sp>
        <p:nvSpPr>
          <p:cNvPr id="6" name="テキスト ボックス 5">
            <a:extLst>
              <a:ext uri="{FF2B5EF4-FFF2-40B4-BE49-F238E27FC236}">
                <a16:creationId xmlns:a16="http://schemas.microsoft.com/office/drawing/2014/main" id="{CAD59442-8FAF-4D84-A14B-9452ACC54287}"/>
              </a:ext>
            </a:extLst>
          </p:cNvPr>
          <p:cNvSpPr txBox="1"/>
          <p:nvPr/>
        </p:nvSpPr>
        <p:spPr>
          <a:xfrm>
            <a:off x="0" y="2239886"/>
            <a:ext cx="3910045" cy="338554"/>
          </a:xfrm>
          <a:prstGeom prst="rect">
            <a:avLst/>
          </a:prstGeom>
          <a:noFill/>
        </p:spPr>
        <p:txBody>
          <a:bodyPr wrap="none" rtlCol="0">
            <a:spAutoFit/>
          </a:bodyPr>
          <a:lstStyle/>
          <a:p>
            <a:r>
              <a:rPr kumimoji="1" lang="ja-JP" altLang="en-US" sz="1600" b="1" dirty="0">
                <a:latin typeface="Meiryo UI" panose="020B0604030504040204" pitchFamily="50" charset="-128"/>
                <a:ea typeface="Meiryo UI" panose="020B0604030504040204" pitchFamily="50" charset="-128"/>
              </a:rPr>
              <a:t>■実証実験（テスト走行）後のスケジュール</a:t>
            </a:r>
          </a:p>
        </p:txBody>
      </p:sp>
      <p:sp>
        <p:nvSpPr>
          <p:cNvPr id="16" name="テキスト ボックス 15">
            <a:extLst>
              <a:ext uri="{FF2B5EF4-FFF2-40B4-BE49-F238E27FC236}">
                <a16:creationId xmlns:a16="http://schemas.microsoft.com/office/drawing/2014/main" id="{935FD47D-45CD-490E-9820-11292465A0D5}"/>
              </a:ext>
            </a:extLst>
          </p:cNvPr>
          <p:cNvSpPr txBox="1"/>
          <p:nvPr/>
        </p:nvSpPr>
        <p:spPr>
          <a:xfrm>
            <a:off x="0" y="2543013"/>
            <a:ext cx="8544327" cy="1138773"/>
          </a:xfrm>
          <a:prstGeom prst="rect">
            <a:avLst/>
          </a:prstGeom>
          <a:noFill/>
        </p:spPr>
        <p:txBody>
          <a:bodyPr wrap="none">
            <a:spAutoFit/>
          </a:bodyPr>
          <a:lstStyle/>
          <a:p>
            <a:pPr marL="0" marR="0" lvl="0" indent="0" defTabSz="457200" rtl="0" eaLnBrk="1" fontAlgn="auto" latinLnBrk="0" hangingPunct="1">
              <a:lnSpc>
                <a:spcPct val="100000"/>
              </a:lnSpc>
              <a:spcBef>
                <a:spcPts val="0"/>
              </a:spcBef>
              <a:spcAft>
                <a:spcPts val="0"/>
              </a:spcAft>
              <a:buClrTx/>
              <a:buSzTx/>
              <a:buFontTx/>
              <a:buNone/>
              <a:tabLst/>
              <a:defRPr/>
            </a:pPr>
            <a:r>
              <a:rPr kumimoji="1" lang="ja-JP" altLang="en-US" sz="1400" dirty="0">
                <a:latin typeface="Meiryo UI" panose="020B0604030504040204" pitchFamily="50" charset="-128"/>
                <a:ea typeface="Meiryo UI" panose="020B0604030504040204" pitchFamily="50" charset="-128"/>
              </a:rPr>
              <a:t>○安定性・安全性確保及びレベル</a:t>
            </a:r>
            <a:r>
              <a:rPr kumimoji="1" lang="en-US" altLang="ja-JP" sz="1400" dirty="0">
                <a:latin typeface="Meiryo UI" panose="020B0604030504040204" pitchFamily="50" charset="-128"/>
                <a:ea typeface="Meiryo UI" panose="020B0604030504040204" pitchFamily="50" charset="-128"/>
              </a:rPr>
              <a:t>4</a:t>
            </a:r>
            <a:r>
              <a:rPr kumimoji="1" lang="ja-JP" altLang="en-US" sz="1400" dirty="0">
                <a:latin typeface="Meiryo UI" panose="020B0604030504040204" pitchFamily="50" charset="-128"/>
                <a:ea typeface="Meiryo UI" panose="020B0604030504040204" pitchFamily="50" charset="-128"/>
              </a:rPr>
              <a:t>認可取得を両立させるため、</a:t>
            </a:r>
            <a:r>
              <a:rPr kumimoji="1" lang="en-US" altLang="ja-JP" sz="1400" dirty="0">
                <a:latin typeface="Meiryo UI" panose="020B0604030504040204" pitchFamily="50" charset="-128"/>
                <a:ea typeface="Meiryo UI" panose="020B0604030504040204" pitchFamily="50" charset="-128"/>
              </a:rPr>
              <a:t>3</a:t>
            </a:r>
            <a:r>
              <a:rPr kumimoji="1" lang="ja-JP" altLang="en-US" sz="1400" dirty="0">
                <a:latin typeface="Meiryo UI" panose="020B0604030504040204" pitchFamily="50" charset="-128"/>
                <a:ea typeface="Meiryo UI" panose="020B0604030504040204" pitchFamily="50" charset="-128"/>
              </a:rPr>
              <a:t>台目の車両も活用</a:t>
            </a:r>
            <a:endParaRPr kumimoji="1" lang="en-US" altLang="ja-JP" sz="1400" dirty="0">
              <a:latin typeface="Meiryo UI" panose="020B0604030504040204" pitchFamily="50" charset="-128"/>
              <a:ea typeface="Meiryo UI" panose="020B0604030504040204" pitchFamily="50" charset="-128"/>
            </a:endParaRPr>
          </a:p>
          <a:p>
            <a:pPr marL="0" marR="0" lvl="0" indent="0" defTabSz="457200" rtl="0" eaLnBrk="1" fontAlgn="auto" latinLnBrk="0" hangingPunct="1">
              <a:lnSpc>
                <a:spcPct val="100000"/>
              </a:lnSpc>
              <a:spcBef>
                <a:spcPts val="0"/>
              </a:spcBef>
              <a:spcAft>
                <a:spcPts val="0"/>
              </a:spcAft>
              <a:buClrTx/>
              <a:buSzTx/>
              <a:buFontTx/>
              <a:buNone/>
              <a:tabLst/>
              <a:defRPr/>
            </a:pPr>
            <a:endParaRPr kumimoji="1" lang="en-US" altLang="ja-JP" sz="300" dirty="0">
              <a:latin typeface="Meiryo UI" panose="020B0604030504040204" pitchFamily="50" charset="-128"/>
              <a:ea typeface="Meiryo UI" panose="020B0604030504040204" pitchFamily="50" charset="-128"/>
            </a:endParaRPr>
          </a:p>
          <a:p>
            <a:pPr marL="0" marR="0" lvl="0" indent="0" defTabSz="457200" rtl="0" eaLnBrk="1" fontAlgn="auto" latinLnBrk="0" hangingPunct="1">
              <a:lnSpc>
                <a:spcPct val="100000"/>
              </a:lnSpc>
              <a:spcBef>
                <a:spcPts val="0"/>
              </a:spcBef>
              <a:spcAft>
                <a:spcPts val="0"/>
              </a:spcAft>
              <a:buClrTx/>
              <a:buSzTx/>
              <a:buFontTx/>
              <a:buNone/>
              <a:tabLst/>
              <a:defRPr/>
            </a:pPr>
            <a:r>
              <a:rPr kumimoji="1" lang="ja-JP" altLang="en-US" sz="1400" dirty="0">
                <a:latin typeface="Meiryo UI" panose="020B0604030504040204" pitchFamily="50" charset="-128"/>
                <a:ea typeface="Meiryo UI" panose="020B0604030504040204" pitchFamily="50" charset="-128"/>
              </a:rPr>
              <a:t>○１号車は、お客さまを乗せた自動運転での運行を概ね３カ月毎に北部ルートと南部ルートを交互に実施</a:t>
            </a:r>
            <a:endParaRPr kumimoji="1" lang="en-US" altLang="ja-JP" sz="1400" dirty="0">
              <a:latin typeface="Meiryo UI" panose="020B0604030504040204" pitchFamily="50" charset="-128"/>
              <a:ea typeface="Meiryo UI" panose="020B0604030504040204" pitchFamily="50" charset="-128"/>
            </a:endParaRPr>
          </a:p>
          <a:p>
            <a:pPr>
              <a:defRPr/>
            </a:pPr>
            <a:endParaRPr kumimoji="1" lang="en-US" altLang="ja-JP" sz="300" dirty="0">
              <a:latin typeface="Meiryo UI" panose="020B0604030504040204" pitchFamily="50" charset="-128"/>
              <a:ea typeface="Meiryo UI" panose="020B0604030504040204" pitchFamily="50" charset="-128"/>
            </a:endParaRPr>
          </a:p>
          <a:p>
            <a:pPr>
              <a:defRPr/>
            </a:pPr>
            <a:r>
              <a:rPr kumimoji="1" lang="ja-JP" altLang="en-US" sz="1400" dirty="0">
                <a:latin typeface="Meiryo UI" panose="020B0604030504040204" pitchFamily="50" charset="-128"/>
                <a:ea typeface="Meiryo UI" panose="020B0604030504040204" pitchFamily="50" charset="-128"/>
              </a:rPr>
              <a:t>○２号車は、自動運転の走行調整を行うが、１号車の定期点検時などには代替車両としてお客さまを乗せて運行</a:t>
            </a:r>
            <a:endParaRPr kumimoji="1" lang="en-US" altLang="ja-JP" sz="1400" dirty="0">
              <a:latin typeface="Meiryo UI" panose="020B0604030504040204" pitchFamily="50" charset="-128"/>
              <a:ea typeface="Meiryo UI" panose="020B0604030504040204" pitchFamily="50" charset="-128"/>
            </a:endParaRPr>
          </a:p>
          <a:p>
            <a:pPr>
              <a:defRPr/>
            </a:pPr>
            <a:endParaRPr kumimoji="1" lang="en-US" altLang="ja-JP" sz="300" dirty="0">
              <a:latin typeface="Meiryo UI" panose="020B0604030504040204" pitchFamily="50" charset="-128"/>
              <a:ea typeface="Meiryo UI" panose="020B0604030504040204" pitchFamily="50" charset="-128"/>
            </a:endParaRPr>
          </a:p>
          <a:p>
            <a:pPr>
              <a:defRPr/>
            </a:pPr>
            <a:r>
              <a:rPr kumimoji="1" lang="ja-JP" altLang="en-US" sz="1400" dirty="0">
                <a:latin typeface="Meiryo UI" panose="020B0604030504040204" pitchFamily="50" charset="-128"/>
                <a:ea typeface="Meiryo UI" panose="020B0604030504040204" pitchFamily="50" charset="-128"/>
              </a:rPr>
              <a:t>○３号車は、自動運転走行試験の遅れを回復するよう、自動運転レベル４に向けた車両として活用</a:t>
            </a:r>
            <a:endParaRPr kumimoji="1" lang="en-US" altLang="ja-JP" sz="1400" dirty="0">
              <a:latin typeface="Meiryo UI" panose="020B0604030504040204" pitchFamily="50" charset="-128"/>
              <a:ea typeface="Meiryo UI" panose="020B0604030504040204" pitchFamily="50" charset="-128"/>
            </a:endParaRPr>
          </a:p>
          <a:p>
            <a:pPr>
              <a:defRPr/>
            </a:pPr>
            <a:endParaRPr kumimoji="1" lang="en-US" altLang="ja-JP" sz="300" dirty="0">
              <a:latin typeface="Meiryo UI" panose="020B0604030504040204" pitchFamily="50" charset="-128"/>
              <a:ea typeface="Meiryo UI" panose="020B0604030504040204" pitchFamily="50" charset="-128"/>
            </a:endParaRPr>
          </a:p>
        </p:txBody>
      </p:sp>
      <p:sp>
        <p:nvSpPr>
          <p:cNvPr id="25" name="テキスト ボックス 24">
            <a:extLst>
              <a:ext uri="{FF2B5EF4-FFF2-40B4-BE49-F238E27FC236}">
                <a16:creationId xmlns:a16="http://schemas.microsoft.com/office/drawing/2014/main" id="{E3711CC9-1AB8-4042-91BC-0A8DE7914531}"/>
              </a:ext>
            </a:extLst>
          </p:cNvPr>
          <p:cNvSpPr txBox="1"/>
          <p:nvPr/>
        </p:nvSpPr>
        <p:spPr>
          <a:xfrm>
            <a:off x="107559" y="6397549"/>
            <a:ext cx="8924240" cy="246221"/>
          </a:xfrm>
          <a:prstGeom prst="rect">
            <a:avLst/>
          </a:prstGeom>
          <a:noFill/>
        </p:spPr>
        <p:txBody>
          <a:bodyPr wrap="square" rtlCol="0">
            <a:spAutoFit/>
          </a:bodyPr>
          <a:lstStyle/>
          <a:p>
            <a:r>
              <a:rPr kumimoji="1" lang="en-US" altLang="ja-JP" sz="1000" dirty="0">
                <a:latin typeface="Meiryo UI" panose="020B0604030504040204" pitchFamily="50" charset="-128"/>
                <a:ea typeface="Meiryo UI" panose="020B0604030504040204" pitchFamily="50" charset="-128"/>
              </a:rPr>
              <a:t>※</a:t>
            </a:r>
            <a:r>
              <a:rPr kumimoji="1" lang="ja-JP" altLang="en-US" sz="1000" dirty="0">
                <a:latin typeface="Meiryo UI" panose="020B0604030504040204" pitchFamily="50" charset="-128"/>
                <a:ea typeface="Meiryo UI" panose="020B0604030504040204" pitchFamily="50" charset="-128"/>
              </a:rPr>
              <a:t>特別点検・試走で不具合や問題を確認した場合は、安全性確認のためスケジュール等の変更の場合あり</a:t>
            </a:r>
            <a:endParaRPr kumimoji="1" lang="en-US" altLang="ja-JP" sz="1000" dirty="0">
              <a:latin typeface="Meiryo UI" panose="020B0604030504040204" pitchFamily="50" charset="-128"/>
              <a:ea typeface="Meiryo UI" panose="020B0604030504040204" pitchFamily="50" charset="-128"/>
            </a:endParaRPr>
          </a:p>
        </p:txBody>
      </p:sp>
      <p:sp>
        <p:nvSpPr>
          <p:cNvPr id="26" name="正方形/長方形 25">
            <a:extLst>
              <a:ext uri="{FF2B5EF4-FFF2-40B4-BE49-F238E27FC236}">
                <a16:creationId xmlns:a16="http://schemas.microsoft.com/office/drawing/2014/main" id="{3DB30932-EAD6-40EC-9446-C3B8EF682636}"/>
              </a:ext>
            </a:extLst>
          </p:cNvPr>
          <p:cNvSpPr/>
          <p:nvPr/>
        </p:nvSpPr>
        <p:spPr>
          <a:xfrm>
            <a:off x="8748000" y="6480000"/>
            <a:ext cx="360000" cy="360000"/>
          </a:xfrm>
          <a:prstGeom prst="rect">
            <a:avLst/>
          </a:prstGeom>
        </p:spPr>
        <p:style>
          <a:lnRef idx="2">
            <a:schemeClr val="accent3"/>
          </a:lnRef>
          <a:fillRef idx="1">
            <a:schemeClr val="lt1"/>
          </a:fillRef>
          <a:effectRef idx="0">
            <a:schemeClr val="accent3"/>
          </a:effectRef>
          <a:fontRef idx="minor">
            <a:schemeClr val="dk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27" name="テキスト ボックス 26">
            <a:extLst>
              <a:ext uri="{FF2B5EF4-FFF2-40B4-BE49-F238E27FC236}">
                <a16:creationId xmlns:a16="http://schemas.microsoft.com/office/drawing/2014/main" id="{A8F4197F-5D30-416D-9D20-4F03978E6CAF}"/>
              </a:ext>
            </a:extLst>
          </p:cNvPr>
          <p:cNvSpPr txBox="1"/>
          <p:nvPr/>
        </p:nvSpPr>
        <p:spPr>
          <a:xfrm>
            <a:off x="8705778" y="6470668"/>
            <a:ext cx="380232" cy="369332"/>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en-US" altLang="ja-JP" sz="1800" b="0" i="0" u="none" strike="noStrike" kern="1200" cap="none" spc="0" normalizeH="0" baseline="0" noProof="0" dirty="0">
                <a:ln>
                  <a:noFill/>
                </a:ln>
                <a:solidFill>
                  <a:prstClr val="white">
                    <a:lumMod val="65000"/>
                  </a:prstClr>
                </a:solidFill>
                <a:effectLst/>
                <a:uLnTx/>
                <a:uFillTx/>
                <a:latin typeface="Cooper Black" panose="0208090404030B020404" pitchFamily="18" charset="0"/>
                <a:ea typeface="游ゴシック" panose="020B0400000000000000" pitchFamily="50" charset="-128"/>
                <a:cs typeface="+mn-cs"/>
              </a:rPr>
              <a:t> 5</a:t>
            </a:r>
            <a:endParaRPr kumimoji="1" lang="ja-JP" altLang="en-US" sz="1800" b="0" i="0" u="none" strike="noStrike" kern="1200" cap="none" spc="0" normalizeH="0" baseline="0" noProof="0" dirty="0">
              <a:ln>
                <a:noFill/>
              </a:ln>
              <a:solidFill>
                <a:prstClr val="white">
                  <a:lumMod val="65000"/>
                </a:prstClr>
              </a:solidFill>
              <a:effectLst/>
              <a:uLnTx/>
              <a:uFillTx/>
              <a:latin typeface="Cooper Black" panose="0208090404030B020404" pitchFamily="18" charset="0"/>
              <a:ea typeface="游ゴシック" panose="020B0400000000000000" pitchFamily="50" charset="-128"/>
              <a:cs typeface="+mn-cs"/>
            </a:endParaRPr>
          </a:p>
        </p:txBody>
      </p:sp>
      <p:graphicFrame>
        <p:nvGraphicFramePr>
          <p:cNvPr id="31" name="表 4">
            <a:extLst>
              <a:ext uri="{FF2B5EF4-FFF2-40B4-BE49-F238E27FC236}">
                <a16:creationId xmlns:a16="http://schemas.microsoft.com/office/drawing/2014/main" id="{AF01F4C3-E573-1357-8F17-45227A2D6678}"/>
              </a:ext>
            </a:extLst>
          </p:cNvPr>
          <p:cNvGraphicFramePr>
            <a:graphicFrameLocks noGrp="1"/>
          </p:cNvGraphicFramePr>
          <p:nvPr>
            <p:extLst>
              <p:ext uri="{D42A27DB-BD31-4B8C-83A1-F6EECF244321}">
                <p14:modId xmlns:p14="http://schemas.microsoft.com/office/powerpoint/2010/main" val="4126733104"/>
              </p:ext>
            </p:extLst>
          </p:nvPr>
        </p:nvGraphicFramePr>
        <p:xfrm>
          <a:off x="96252" y="884025"/>
          <a:ext cx="8878770" cy="1188720"/>
        </p:xfrm>
        <a:graphic>
          <a:graphicData uri="http://schemas.openxmlformats.org/drawingml/2006/table">
            <a:tbl>
              <a:tblPr firstRow="1" bandRow="1">
                <a:tableStyleId>{5940675A-B579-460E-94D1-54222C63F5DA}</a:tableStyleId>
              </a:tblPr>
              <a:tblGrid>
                <a:gridCol w="1479795">
                  <a:extLst>
                    <a:ext uri="{9D8B030D-6E8A-4147-A177-3AD203B41FA5}">
                      <a16:colId xmlns:a16="http://schemas.microsoft.com/office/drawing/2014/main" val="58209227"/>
                    </a:ext>
                  </a:extLst>
                </a:gridCol>
                <a:gridCol w="1479795">
                  <a:extLst>
                    <a:ext uri="{9D8B030D-6E8A-4147-A177-3AD203B41FA5}">
                      <a16:colId xmlns:a16="http://schemas.microsoft.com/office/drawing/2014/main" val="2915185537"/>
                    </a:ext>
                  </a:extLst>
                </a:gridCol>
                <a:gridCol w="1479795">
                  <a:extLst>
                    <a:ext uri="{9D8B030D-6E8A-4147-A177-3AD203B41FA5}">
                      <a16:colId xmlns:a16="http://schemas.microsoft.com/office/drawing/2014/main" val="2880620856"/>
                    </a:ext>
                  </a:extLst>
                </a:gridCol>
                <a:gridCol w="1479795">
                  <a:extLst>
                    <a:ext uri="{9D8B030D-6E8A-4147-A177-3AD203B41FA5}">
                      <a16:colId xmlns:a16="http://schemas.microsoft.com/office/drawing/2014/main" val="4258264184"/>
                    </a:ext>
                  </a:extLst>
                </a:gridCol>
                <a:gridCol w="1479795">
                  <a:extLst>
                    <a:ext uri="{9D8B030D-6E8A-4147-A177-3AD203B41FA5}">
                      <a16:colId xmlns:a16="http://schemas.microsoft.com/office/drawing/2014/main" val="2657051048"/>
                    </a:ext>
                  </a:extLst>
                </a:gridCol>
                <a:gridCol w="1479795">
                  <a:extLst>
                    <a:ext uri="{9D8B030D-6E8A-4147-A177-3AD203B41FA5}">
                      <a16:colId xmlns:a16="http://schemas.microsoft.com/office/drawing/2014/main" val="3637555171"/>
                    </a:ext>
                  </a:extLst>
                </a:gridCol>
              </a:tblGrid>
              <a:tr h="214933">
                <a:tc>
                  <a:txBody>
                    <a:bodyPr/>
                    <a:lstStyle/>
                    <a:p>
                      <a:pPr algn="ctr"/>
                      <a:r>
                        <a:rPr kumimoji="1" lang="ja-JP" altLang="en-US" sz="1200" dirty="0">
                          <a:latin typeface="BIZ UDPゴシック" panose="020B0400000000000000" pitchFamily="50" charset="-128"/>
                          <a:ea typeface="BIZ UDPゴシック" panose="020B0400000000000000" pitchFamily="50" charset="-128"/>
                        </a:rPr>
                        <a:t>～</a:t>
                      </a:r>
                      <a:r>
                        <a:rPr kumimoji="1" lang="en-US" altLang="ja-JP" sz="1200" dirty="0">
                          <a:latin typeface="BIZ UDPゴシック" panose="020B0400000000000000" pitchFamily="50" charset="-128"/>
                          <a:ea typeface="BIZ UDPゴシック" panose="020B0400000000000000" pitchFamily="50" charset="-128"/>
                        </a:rPr>
                        <a:t>2026</a:t>
                      </a:r>
                      <a:r>
                        <a:rPr kumimoji="1" lang="ja-JP" altLang="en-US" sz="1200" dirty="0">
                          <a:latin typeface="BIZ UDPゴシック" panose="020B0400000000000000" pitchFamily="50" charset="-128"/>
                          <a:ea typeface="BIZ UDPゴシック" panose="020B0400000000000000" pitchFamily="50" charset="-128"/>
                        </a:rPr>
                        <a:t>年</a:t>
                      </a:r>
                      <a:r>
                        <a:rPr kumimoji="1" lang="en-US" altLang="ja-JP" sz="1200" dirty="0">
                          <a:latin typeface="BIZ UDPゴシック" panose="020B0400000000000000" pitchFamily="50" charset="-128"/>
                          <a:ea typeface="BIZ UDPゴシック" panose="020B0400000000000000" pitchFamily="50" charset="-128"/>
                        </a:rPr>
                        <a:t>1</a:t>
                      </a:r>
                      <a:r>
                        <a:rPr kumimoji="1" lang="ja-JP" altLang="en-US" sz="1200" dirty="0">
                          <a:latin typeface="BIZ UDPゴシック" panose="020B0400000000000000" pitchFamily="50" charset="-128"/>
                          <a:ea typeface="BIZ UDPゴシック" panose="020B0400000000000000" pitchFamily="50" charset="-128"/>
                        </a:rPr>
                        <a:t>月</a:t>
                      </a:r>
                    </a:p>
                  </a:txBody>
                  <a:tcPr anchor="ctr"/>
                </a:tc>
                <a:tc>
                  <a:txBody>
                    <a:bodyPr/>
                    <a:lstStyle/>
                    <a:p>
                      <a:pPr algn="ctr"/>
                      <a:r>
                        <a:rPr kumimoji="1" lang="ja-JP" altLang="en-US" sz="1200" dirty="0">
                          <a:latin typeface="BIZ UDPゴシック" panose="020B0400000000000000" pitchFamily="50" charset="-128"/>
                          <a:ea typeface="BIZ UDPゴシック" panose="020B0400000000000000" pitchFamily="50" charset="-128"/>
                        </a:rPr>
                        <a:t>２月</a:t>
                      </a:r>
                    </a:p>
                  </a:txBody>
                  <a:tcPr anchor="ctr"/>
                </a:tc>
                <a:tc>
                  <a:txBody>
                    <a:bodyPr/>
                    <a:lstStyle/>
                    <a:p>
                      <a:pPr algn="ctr"/>
                      <a:r>
                        <a:rPr kumimoji="1" lang="ja-JP" altLang="en-US" sz="1200" dirty="0">
                          <a:latin typeface="BIZ UDPゴシック" panose="020B0400000000000000" pitchFamily="50" charset="-128"/>
                          <a:ea typeface="BIZ UDPゴシック" panose="020B0400000000000000" pitchFamily="50" charset="-128"/>
                        </a:rPr>
                        <a:t>３月</a:t>
                      </a:r>
                    </a:p>
                  </a:txBody>
                  <a:tcPr anchor="ctr"/>
                </a:tc>
                <a:tc>
                  <a:txBody>
                    <a:bodyPr/>
                    <a:lstStyle/>
                    <a:p>
                      <a:pPr algn="ctr"/>
                      <a:r>
                        <a:rPr kumimoji="1" lang="ja-JP" altLang="en-US" sz="1200" dirty="0">
                          <a:latin typeface="BIZ UDPゴシック" panose="020B0400000000000000" pitchFamily="50" charset="-128"/>
                          <a:ea typeface="BIZ UDPゴシック" panose="020B0400000000000000" pitchFamily="50" charset="-128"/>
                        </a:rPr>
                        <a:t>４月</a:t>
                      </a:r>
                    </a:p>
                  </a:txBody>
                  <a:tcPr anchor="ctr"/>
                </a:tc>
                <a:tc>
                  <a:txBody>
                    <a:bodyPr/>
                    <a:lstStyle/>
                    <a:p>
                      <a:pPr algn="ctr"/>
                      <a:r>
                        <a:rPr kumimoji="1" lang="ja-JP" altLang="en-US" sz="1200" dirty="0">
                          <a:latin typeface="BIZ UDPゴシック" panose="020B0400000000000000" pitchFamily="50" charset="-128"/>
                          <a:ea typeface="BIZ UDPゴシック" panose="020B0400000000000000" pitchFamily="50" charset="-128"/>
                        </a:rPr>
                        <a:t>５月</a:t>
                      </a:r>
                    </a:p>
                  </a:txBody>
                  <a:tcPr anchor="ctr"/>
                </a:tc>
                <a:tc>
                  <a:txBody>
                    <a:bodyPr/>
                    <a:lstStyle/>
                    <a:p>
                      <a:pPr algn="ctr"/>
                      <a:r>
                        <a:rPr kumimoji="1" lang="ja-JP" altLang="en-US" sz="1200" dirty="0">
                          <a:latin typeface="BIZ UDPゴシック" panose="020B0400000000000000" pitchFamily="50" charset="-128"/>
                          <a:ea typeface="BIZ UDPゴシック" panose="020B0400000000000000" pitchFamily="50" charset="-128"/>
                        </a:rPr>
                        <a:t>６月</a:t>
                      </a:r>
                    </a:p>
                  </a:txBody>
                  <a:tcPr anchor="ctr"/>
                </a:tc>
                <a:extLst>
                  <a:ext uri="{0D108BD9-81ED-4DB2-BD59-A6C34878D82A}">
                    <a16:rowId xmlns:a16="http://schemas.microsoft.com/office/drawing/2014/main" val="2303885779"/>
                  </a:ext>
                </a:extLst>
              </a:tr>
              <a:tr h="716443">
                <a:tc>
                  <a:txBody>
                    <a:bodyPr/>
                    <a:lstStyle/>
                    <a:p>
                      <a:pPr algn="ctr"/>
                      <a:endParaRPr kumimoji="1" lang="en-US" altLang="ja-JP" dirty="0"/>
                    </a:p>
                    <a:p>
                      <a:pPr algn="ctr"/>
                      <a:endParaRPr kumimoji="1" lang="en-US" altLang="ja-JP" dirty="0"/>
                    </a:p>
                    <a:p>
                      <a:pPr algn="ctr"/>
                      <a:endParaRPr kumimoji="1" lang="ja-JP" altLang="en-US" dirty="0"/>
                    </a:p>
                  </a:txBody>
                  <a:tcPr anchor="ctr"/>
                </a:tc>
                <a:tc>
                  <a:txBody>
                    <a:bodyPr/>
                    <a:lstStyle/>
                    <a:p>
                      <a:pPr algn="ctr"/>
                      <a:endParaRPr kumimoji="1" lang="ja-JP" altLang="en-US" dirty="0"/>
                    </a:p>
                  </a:txBody>
                  <a:tcPr anchor="ctr"/>
                </a:tc>
                <a:tc>
                  <a:txBody>
                    <a:bodyPr/>
                    <a:lstStyle/>
                    <a:p>
                      <a:pPr algn="ctr"/>
                      <a:endParaRPr kumimoji="1" lang="ja-JP" altLang="en-US" dirty="0"/>
                    </a:p>
                  </a:txBody>
                  <a:tcPr anchor="ctr"/>
                </a:tc>
                <a:tc>
                  <a:txBody>
                    <a:bodyPr/>
                    <a:lstStyle/>
                    <a:p>
                      <a:pPr algn="ctr"/>
                      <a:endParaRPr kumimoji="1" lang="ja-JP" altLang="en-US"/>
                    </a:p>
                  </a:txBody>
                  <a:tcPr anchor="ctr"/>
                </a:tc>
                <a:tc>
                  <a:txBody>
                    <a:bodyPr/>
                    <a:lstStyle/>
                    <a:p>
                      <a:pPr algn="ctr"/>
                      <a:endParaRPr kumimoji="1" lang="ja-JP" altLang="en-US" dirty="0"/>
                    </a:p>
                  </a:txBody>
                  <a:tcPr anchor="ctr"/>
                </a:tc>
                <a:tc>
                  <a:txBody>
                    <a:bodyPr/>
                    <a:lstStyle/>
                    <a:p>
                      <a:pPr algn="ctr"/>
                      <a:endParaRPr kumimoji="1" lang="ja-JP" altLang="en-US" dirty="0"/>
                    </a:p>
                  </a:txBody>
                  <a:tcPr anchor="ctr"/>
                </a:tc>
                <a:extLst>
                  <a:ext uri="{0D108BD9-81ED-4DB2-BD59-A6C34878D82A}">
                    <a16:rowId xmlns:a16="http://schemas.microsoft.com/office/drawing/2014/main" val="2825933563"/>
                  </a:ext>
                </a:extLst>
              </a:tr>
            </a:tbl>
          </a:graphicData>
        </a:graphic>
      </p:graphicFrame>
      <p:sp>
        <p:nvSpPr>
          <p:cNvPr id="32" name="矢印: 右 31">
            <a:extLst>
              <a:ext uri="{FF2B5EF4-FFF2-40B4-BE49-F238E27FC236}">
                <a16:creationId xmlns:a16="http://schemas.microsoft.com/office/drawing/2014/main" id="{8E6DB934-3DC1-0C41-5F36-73412AB64724}"/>
              </a:ext>
            </a:extLst>
          </p:cNvPr>
          <p:cNvSpPr/>
          <p:nvPr/>
        </p:nvSpPr>
        <p:spPr>
          <a:xfrm>
            <a:off x="3614468" y="1268363"/>
            <a:ext cx="3976777" cy="720000"/>
          </a:xfrm>
          <a:prstGeom prst="rightArrow">
            <a:avLst>
              <a:gd name="adj1" fmla="val 100000"/>
              <a:gd name="adj2" fmla="val 23679"/>
            </a:avLst>
          </a:prstGeom>
          <a:solidFill>
            <a:schemeClr val="accent5">
              <a:lumMod val="40000"/>
              <a:lumOff val="60000"/>
              <a:alpha val="80000"/>
            </a:schemeClr>
          </a:solidFill>
          <a:ln w="12700">
            <a:noFill/>
          </a:ln>
        </p:spPr>
        <p:style>
          <a:lnRef idx="2">
            <a:schemeClr val="accent1">
              <a:shade val="15000"/>
            </a:schemeClr>
          </a:lnRef>
          <a:fillRef idx="1">
            <a:schemeClr val="accent1"/>
          </a:fillRef>
          <a:effectRef idx="0">
            <a:schemeClr val="accent1"/>
          </a:effectRef>
          <a:fontRef idx="minor">
            <a:schemeClr val="lt1"/>
          </a:fontRef>
        </p:style>
        <p:txBody>
          <a:bodyPr lIns="18000" tIns="0" rIns="18000" bIns="0" rtlCol="0" anchor="ctr"/>
          <a:lstStyle/>
          <a:p>
            <a:pPr algn="ctr"/>
            <a:r>
              <a:rPr kumimoji="1" lang="ja-JP" altLang="en-US" sz="1400" b="1" dirty="0">
                <a:solidFill>
                  <a:srgbClr val="7030A0"/>
                </a:solidFill>
                <a:latin typeface="Meiryo UI" panose="020B0604030504040204" pitchFamily="50" charset="-128"/>
                <a:ea typeface="Meiryo UI" panose="020B0604030504040204" pitchFamily="50" charset="-128"/>
              </a:rPr>
              <a:t>実証実験（テスト走行・車両調整など）</a:t>
            </a:r>
            <a:endParaRPr kumimoji="1" lang="en-US" altLang="ja-JP" sz="1400" b="1" dirty="0">
              <a:solidFill>
                <a:srgbClr val="7030A0"/>
              </a:solidFill>
              <a:latin typeface="Meiryo UI" panose="020B0604030504040204" pitchFamily="50" charset="-128"/>
              <a:ea typeface="Meiryo UI" panose="020B0604030504040204" pitchFamily="50" charset="-128"/>
            </a:endParaRPr>
          </a:p>
          <a:p>
            <a:pPr algn="ctr"/>
            <a:r>
              <a:rPr kumimoji="1" lang="ja-JP" altLang="en-US" sz="1400" b="1" dirty="0">
                <a:solidFill>
                  <a:srgbClr val="7030A0"/>
                </a:solidFill>
                <a:latin typeface="Meiryo UI" panose="020B0604030504040204" pitchFamily="50" charset="-128"/>
                <a:ea typeface="Meiryo UI" panose="020B0604030504040204" pitchFamily="50" charset="-128"/>
              </a:rPr>
              <a:t>（約</a:t>
            </a:r>
            <a:r>
              <a:rPr kumimoji="1" lang="en-US" altLang="ja-JP" sz="1400" b="1" dirty="0">
                <a:solidFill>
                  <a:srgbClr val="7030A0"/>
                </a:solidFill>
                <a:latin typeface="Meiryo UI" panose="020B0604030504040204" pitchFamily="50" charset="-128"/>
                <a:ea typeface="Meiryo UI" panose="020B0604030504040204" pitchFamily="50" charset="-128"/>
              </a:rPr>
              <a:t>3</a:t>
            </a:r>
            <a:r>
              <a:rPr kumimoji="1" lang="ja-JP" altLang="en-US" sz="1400" b="1" dirty="0">
                <a:solidFill>
                  <a:srgbClr val="7030A0"/>
                </a:solidFill>
                <a:latin typeface="Meiryo UI" panose="020B0604030504040204" pitchFamily="50" charset="-128"/>
                <a:ea typeface="Meiryo UI" panose="020B0604030504040204" pitchFamily="50" charset="-128"/>
              </a:rPr>
              <a:t>カ月）</a:t>
            </a:r>
            <a:endParaRPr kumimoji="1" lang="en-US" altLang="ja-JP" sz="1400" b="1" dirty="0">
              <a:solidFill>
                <a:srgbClr val="7030A0"/>
              </a:solidFill>
              <a:latin typeface="Meiryo UI" panose="020B0604030504040204" pitchFamily="50" charset="-128"/>
              <a:ea typeface="Meiryo UI" panose="020B0604030504040204" pitchFamily="50" charset="-128"/>
            </a:endParaRPr>
          </a:p>
          <a:p>
            <a:pPr algn="ctr"/>
            <a:r>
              <a:rPr kumimoji="1" lang="ja-JP" altLang="en-US" sz="1400" b="1" dirty="0">
                <a:solidFill>
                  <a:sysClr val="windowText" lastClr="000000"/>
                </a:solidFill>
                <a:latin typeface="Meiryo UI" panose="020B0604030504040204" pitchFamily="50" charset="-128"/>
                <a:ea typeface="Meiryo UI" panose="020B0604030504040204" pitchFamily="50" charset="-128"/>
              </a:rPr>
              <a:t>一定周期ごとにメーカー点検実施</a:t>
            </a:r>
            <a:endParaRPr kumimoji="1" lang="en-US" altLang="ja-JP" sz="1400" b="1" dirty="0">
              <a:solidFill>
                <a:srgbClr val="7030A0"/>
              </a:solidFill>
              <a:latin typeface="Meiryo UI" panose="020B0604030504040204" pitchFamily="50" charset="-128"/>
              <a:ea typeface="Meiryo UI" panose="020B0604030504040204" pitchFamily="50" charset="-128"/>
            </a:endParaRPr>
          </a:p>
        </p:txBody>
      </p:sp>
      <p:sp>
        <p:nvSpPr>
          <p:cNvPr id="39" name="矢印: 右 38">
            <a:extLst>
              <a:ext uri="{FF2B5EF4-FFF2-40B4-BE49-F238E27FC236}">
                <a16:creationId xmlns:a16="http://schemas.microsoft.com/office/drawing/2014/main" id="{CD5C2B6A-4CFB-59A1-35A2-2A9F531CC18D}"/>
              </a:ext>
            </a:extLst>
          </p:cNvPr>
          <p:cNvSpPr/>
          <p:nvPr/>
        </p:nvSpPr>
        <p:spPr>
          <a:xfrm>
            <a:off x="7232105" y="1219294"/>
            <a:ext cx="254940" cy="792000"/>
          </a:xfrm>
          <a:prstGeom prst="rightArrow">
            <a:avLst>
              <a:gd name="adj1" fmla="val 100000"/>
              <a:gd name="adj2" fmla="val 0"/>
            </a:avLst>
          </a:prstGeom>
          <a:solidFill>
            <a:srgbClr val="FF6600">
              <a:alpha val="23000"/>
            </a:srgbClr>
          </a:solidFill>
          <a:ln w="12700" cap="rnd">
            <a:solidFill>
              <a:schemeClr val="tx1"/>
            </a:solidFill>
            <a:prstDash val="dash"/>
            <a:round/>
          </a:ln>
        </p:spPr>
        <p:style>
          <a:lnRef idx="2">
            <a:schemeClr val="accent1">
              <a:shade val="15000"/>
            </a:schemeClr>
          </a:lnRef>
          <a:fillRef idx="1">
            <a:schemeClr val="accent1"/>
          </a:fillRef>
          <a:effectRef idx="0">
            <a:schemeClr val="accent1"/>
          </a:effectRef>
          <a:fontRef idx="minor">
            <a:schemeClr val="lt1"/>
          </a:fontRef>
        </p:style>
        <p:txBody>
          <a:bodyPr vert="eaVert" lIns="18000" tIns="0" rIns="18000" bIns="0" rtlCol="0" anchor="ctr"/>
          <a:lstStyle/>
          <a:p>
            <a:pPr algn="ctr"/>
            <a:r>
              <a:rPr kumimoji="1" lang="ja-JP" altLang="en-US" sz="1050" b="1" dirty="0">
                <a:solidFill>
                  <a:schemeClr val="tx1"/>
                </a:solidFill>
                <a:latin typeface="+mn-ea"/>
              </a:rPr>
              <a:t>運行見極め</a:t>
            </a:r>
            <a:endParaRPr kumimoji="1" lang="en-US" altLang="ja-JP" sz="1050" b="1" dirty="0">
              <a:solidFill>
                <a:schemeClr val="tx1"/>
              </a:solidFill>
              <a:latin typeface="+mn-ea"/>
            </a:endParaRPr>
          </a:p>
        </p:txBody>
      </p:sp>
      <p:sp>
        <p:nvSpPr>
          <p:cNvPr id="40" name="矢印: 右 39">
            <a:extLst>
              <a:ext uri="{FF2B5EF4-FFF2-40B4-BE49-F238E27FC236}">
                <a16:creationId xmlns:a16="http://schemas.microsoft.com/office/drawing/2014/main" id="{AAB0C9B4-367D-DE8A-F317-D799B4543872}"/>
              </a:ext>
            </a:extLst>
          </p:cNvPr>
          <p:cNvSpPr/>
          <p:nvPr/>
        </p:nvSpPr>
        <p:spPr>
          <a:xfrm>
            <a:off x="7487045" y="1274024"/>
            <a:ext cx="1489593" cy="720000"/>
          </a:xfrm>
          <a:prstGeom prst="rightArrow">
            <a:avLst>
              <a:gd name="adj1" fmla="val 100000"/>
              <a:gd name="adj2" fmla="val 23679"/>
            </a:avLst>
          </a:prstGeom>
          <a:solidFill>
            <a:srgbClr val="0070C0"/>
          </a:solidFill>
          <a:ln w="12700">
            <a:solidFill>
              <a:schemeClr val="accent5">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vert="horz" lIns="18000" tIns="0" rIns="18000" bIns="0" rtlCol="0" anchor="ctr"/>
          <a:lstStyle/>
          <a:p>
            <a:pPr algn="ctr"/>
            <a:r>
              <a:rPr kumimoji="1" lang="ja-JP" altLang="en-US" sz="1400" b="1" dirty="0">
                <a:solidFill>
                  <a:schemeClr val="bg1"/>
                </a:solidFill>
                <a:latin typeface="Meiryo UI" panose="020B0604030504040204" pitchFamily="50" charset="-128"/>
                <a:ea typeface="Meiryo UI" panose="020B0604030504040204" pitchFamily="50" charset="-128"/>
              </a:rPr>
              <a:t>実証実験</a:t>
            </a:r>
            <a:endParaRPr kumimoji="1" lang="en-US" altLang="ja-JP" sz="1400" b="1" dirty="0">
              <a:solidFill>
                <a:schemeClr val="bg1"/>
              </a:solidFill>
              <a:latin typeface="Meiryo UI" panose="020B0604030504040204" pitchFamily="50" charset="-128"/>
              <a:ea typeface="Meiryo UI" panose="020B0604030504040204" pitchFamily="50" charset="-128"/>
            </a:endParaRPr>
          </a:p>
          <a:p>
            <a:pPr algn="ctr"/>
            <a:r>
              <a:rPr kumimoji="1" lang="ja-JP" altLang="en-US" sz="1400" b="1" dirty="0">
                <a:solidFill>
                  <a:schemeClr val="bg1"/>
                </a:solidFill>
                <a:latin typeface="Meiryo UI" panose="020B0604030504040204" pitchFamily="50" charset="-128"/>
                <a:ea typeface="Meiryo UI" panose="020B0604030504040204" pitchFamily="50" charset="-128"/>
              </a:rPr>
              <a:t>（乗客乗車）</a:t>
            </a:r>
            <a:endParaRPr kumimoji="1" lang="en-US" altLang="ja-JP" sz="1400" b="1" dirty="0">
              <a:solidFill>
                <a:schemeClr val="bg1"/>
              </a:solidFill>
              <a:latin typeface="Meiryo UI" panose="020B0604030504040204" pitchFamily="50" charset="-128"/>
              <a:ea typeface="Meiryo UI" panose="020B0604030504040204" pitchFamily="50" charset="-128"/>
            </a:endParaRPr>
          </a:p>
        </p:txBody>
      </p:sp>
      <p:sp>
        <p:nvSpPr>
          <p:cNvPr id="41" name="矢印: 右 40">
            <a:extLst>
              <a:ext uri="{FF2B5EF4-FFF2-40B4-BE49-F238E27FC236}">
                <a16:creationId xmlns:a16="http://schemas.microsoft.com/office/drawing/2014/main" id="{0DAC810B-36CC-4D43-8F6D-C19CAA67BB64}"/>
              </a:ext>
            </a:extLst>
          </p:cNvPr>
          <p:cNvSpPr/>
          <p:nvPr/>
        </p:nvSpPr>
        <p:spPr>
          <a:xfrm>
            <a:off x="94635" y="1262480"/>
            <a:ext cx="1604769" cy="720000"/>
          </a:xfrm>
          <a:prstGeom prst="rightArrow">
            <a:avLst>
              <a:gd name="adj1" fmla="val 100000"/>
              <a:gd name="adj2" fmla="val 18315"/>
            </a:avLst>
          </a:prstGeom>
          <a:solidFill>
            <a:schemeClr val="bg2">
              <a:lumMod val="50000"/>
              <a:alpha val="69804"/>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vert="horz" lIns="72000" tIns="0" rIns="72000" bIns="0" rtlCol="0" anchor="ctr" anchorCtr="0">
            <a:noAutofit/>
          </a:bodyPr>
          <a:lstStyle/>
          <a:p>
            <a:r>
              <a:rPr kumimoji="1" lang="ja-JP" altLang="en-US" sz="1300" b="1" dirty="0">
                <a:solidFill>
                  <a:schemeClr val="bg1"/>
                </a:solidFill>
                <a:latin typeface="Meiryo UI" panose="020B0604030504040204" pitchFamily="50" charset="-128"/>
                <a:ea typeface="Meiryo UI" panose="020B0604030504040204" pitchFamily="50" charset="-128"/>
              </a:rPr>
              <a:t>　点検内容など</a:t>
            </a:r>
            <a:endParaRPr kumimoji="1" lang="en-US" altLang="ja-JP" sz="1300" b="1" dirty="0">
              <a:solidFill>
                <a:schemeClr val="bg1"/>
              </a:solidFill>
              <a:latin typeface="Meiryo UI" panose="020B0604030504040204" pitchFamily="50" charset="-128"/>
              <a:ea typeface="Meiryo UI" panose="020B0604030504040204" pitchFamily="50" charset="-128"/>
            </a:endParaRPr>
          </a:p>
          <a:p>
            <a:r>
              <a:rPr kumimoji="1" lang="ja-JP" altLang="en-US" sz="1300" b="1" dirty="0">
                <a:solidFill>
                  <a:schemeClr val="bg1"/>
                </a:solidFill>
                <a:latin typeface="Meiryo UI" panose="020B0604030504040204" pitchFamily="50" charset="-128"/>
                <a:ea typeface="Meiryo UI" panose="020B0604030504040204" pitchFamily="50" charset="-128"/>
              </a:rPr>
              <a:t>　安定性・安全性</a:t>
            </a:r>
            <a:endParaRPr kumimoji="1" lang="en-US" altLang="ja-JP" sz="1300" b="1" dirty="0">
              <a:solidFill>
                <a:schemeClr val="bg1"/>
              </a:solidFill>
              <a:latin typeface="Meiryo UI" panose="020B0604030504040204" pitchFamily="50" charset="-128"/>
              <a:ea typeface="Meiryo UI" panose="020B0604030504040204" pitchFamily="50" charset="-128"/>
            </a:endParaRPr>
          </a:p>
          <a:p>
            <a:r>
              <a:rPr kumimoji="1" lang="ja-JP" altLang="en-US" sz="1300" b="1" dirty="0">
                <a:solidFill>
                  <a:schemeClr val="bg1"/>
                </a:solidFill>
                <a:latin typeface="Meiryo UI" panose="020B0604030504040204" pitchFamily="50" charset="-128"/>
                <a:ea typeface="Meiryo UI" panose="020B0604030504040204" pitchFamily="50" charset="-128"/>
              </a:rPr>
              <a:t>　確保の検討</a:t>
            </a:r>
          </a:p>
        </p:txBody>
      </p:sp>
      <p:sp>
        <p:nvSpPr>
          <p:cNvPr id="34" name="矢印: 右 33">
            <a:extLst>
              <a:ext uri="{FF2B5EF4-FFF2-40B4-BE49-F238E27FC236}">
                <a16:creationId xmlns:a16="http://schemas.microsoft.com/office/drawing/2014/main" id="{274FF28B-A441-ED72-6CAA-DA2AF4224A0D}"/>
              </a:ext>
            </a:extLst>
          </p:cNvPr>
          <p:cNvSpPr/>
          <p:nvPr/>
        </p:nvSpPr>
        <p:spPr>
          <a:xfrm>
            <a:off x="1570008" y="1262501"/>
            <a:ext cx="2173855" cy="720000"/>
          </a:xfrm>
          <a:prstGeom prst="rightArrow">
            <a:avLst>
              <a:gd name="adj1" fmla="val 100000"/>
              <a:gd name="adj2" fmla="val 18315"/>
            </a:avLst>
          </a:prstGeom>
          <a:solidFill>
            <a:srgbClr val="FF0000">
              <a:alpha val="69804"/>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vert="horz" lIns="72000" tIns="0" rIns="72000" bIns="0" rtlCol="0" anchor="ctr" anchorCtr="0">
            <a:noAutofit/>
          </a:bodyPr>
          <a:lstStyle/>
          <a:p>
            <a:pPr algn="ctr"/>
            <a:r>
              <a:rPr kumimoji="1" lang="ja-JP" altLang="en-US" sz="1400" b="1" dirty="0">
                <a:solidFill>
                  <a:schemeClr val="bg1"/>
                </a:solidFill>
                <a:latin typeface="Meiryo UI" panose="020B0604030504040204" pitchFamily="50" charset="-128"/>
                <a:ea typeface="Meiryo UI" panose="020B0604030504040204" pitchFamily="50" charset="-128"/>
              </a:rPr>
              <a:t>特別点検・試走</a:t>
            </a:r>
            <a:endParaRPr kumimoji="1" lang="en-US" altLang="ja-JP" sz="1400" b="1" dirty="0">
              <a:solidFill>
                <a:schemeClr val="bg1"/>
              </a:solidFill>
              <a:latin typeface="Meiryo UI" panose="020B0604030504040204" pitchFamily="50" charset="-128"/>
              <a:ea typeface="Meiryo UI" panose="020B0604030504040204" pitchFamily="50" charset="-128"/>
            </a:endParaRPr>
          </a:p>
          <a:p>
            <a:pPr algn="ctr"/>
            <a:r>
              <a:rPr kumimoji="1" lang="ja-JP" altLang="en-US" sz="1400" b="1" dirty="0">
                <a:solidFill>
                  <a:schemeClr val="bg1"/>
                </a:solidFill>
                <a:latin typeface="Meiryo UI" panose="020B0604030504040204" pitchFamily="50" charset="-128"/>
                <a:ea typeface="Meiryo UI" panose="020B0604030504040204" pitchFamily="50" charset="-128"/>
              </a:rPr>
              <a:t>（約</a:t>
            </a:r>
            <a:r>
              <a:rPr kumimoji="1" lang="en-US" altLang="ja-JP" sz="1400" b="1" dirty="0">
                <a:solidFill>
                  <a:schemeClr val="bg1"/>
                </a:solidFill>
                <a:latin typeface="Meiryo UI" panose="020B0604030504040204" pitchFamily="50" charset="-128"/>
                <a:ea typeface="Meiryo UI" panose="020B0604030504040204" pitchFamily="50" charset="-128"/>
              </a:rPr>
              <a:t>1.5</a:t>
            </a:r>
            <a:r>
              <a:rPr kumimoji="1" lang="ja-JP" altLang="en-US" sz="1400" b="1" dirty="0">
                <a:solidFill>
                  <a:schemeClr val="bg1"/>
                </a:solidFill>
                <a:latin typeface="Meiryo UI" panose="020B0604030504040204" pitchFamily="50" charset="-128"/>
                <a:ea typeface="Meiryo UI" panose="020B0604030504040204" pitchFamily="50" charset="-128"/>
              </a:rPr>
              <a:t>か月）</a:t>
            </a:r>
          </a:p>
        </p:txBody>
      </p:sp>
      <p:graphicFrame>
        <p:nvGraphicFramePr>
          <p:cNvPr id="3" name="表 7">
            <a:extLst>
              <a:ext uri="{FF2B5EF4-FFF2-40B4-BE49-F238E27FC236}">
                <a16:creationId xmlns:a16="http://schemas.microsoft.com/office/drawing/2014/main" id="{1CE1171B-EAF4-E337-1CDC-FBBA08BEAFCA}"/>
              </a:ext>
            </a:extLst>
          </p:cNvPr>
          <p:cNvGraphicFramePr>
            <a:graphicFrameLocks noGrp="1"/>
          </p:cNvGraphicFramePr>
          <p:nvPr/>
        </p:nvGraphicFramePr>
        <p:xfrm>
          <a:off x="113559" y="3700361"/>
          <a:ext cx="8861465" cy="2646809"/>
        </p:xfrm>
        <a:graphic>
          <a:graphicData uri="http://schemas.openxmlformats.org/drawingml/2006/table">
            <a:tbl>
              <a:tblPr firstRow="1" bandRow="1">
                <a:tableStyleId>{5940675A-B579-460E-94D1-54222C63F5DA}</a:tableStyleId>
              </a:tblPr>
              <a:tblGrid>
                <a:gridCol w="1129875">
                  <a:extLst>
                    <a:ext uri="{9D8B030D-6E8A-4147-A177-3AD203B41FA5}">
                      <a16:colId xmlns:a16="http://schemas.microsoft.com/office/drawing/2014/main" val="1201716499"/>
                    </a:ext>
                  </a:extLst>
                </a:gridCol>
                <a:gridCol w="773159">
                  <a:extLst>
                    <a:ext uri="{9D8B030D-6E8A-4147-A177-3AD203B41FA5}">
                      <a16:colId xmlns:a16="http://schemas.microsoft.com/office/drawing/2014/main" val="4223805446"/>
                    </a:ext>
                  </a:extLst>
                </a:gridCol>
                <a:gridCol w="773159">
                  <a:extLst>
                    <a:ext uri="{9D8B030D-6E8A-4147-A177-3AD203B41FA5}">
                      <a16:colId xmlns:a16="http://schemas.microsoft.com/office/drawing/2014/main" val="3664031709"/>
                    </a:ext>
                  </a:extLst>
                </a:gridCol>
                <a:gridCol w="773159">
                  <a:extLst>
                    <a:ext uri="{9D8B030D-6E8A-4147-A177-3AD203B41FA5}">
                      <a16:colId xmlns:a16="http://schemas.microsoft.com/office/drawing/2014/main" val="4211715964"/>
                    </a:ext>
                  </a:extLst>
                </a:gridCol>
                <a:gridCol w="773159">
                  <a:extLst>
                    <a:ext uri="{9D8B030D-6E8A-4147-A177-3AD203B41FA5}">
                      <a16:colId xmlns:a16="http://schemas.microsoft.com/office/drawing/2014/main" val="4209055752"/>
                    </a:ext>
                  </a:extLst>
                </a:gridCol>
                <a:gridCol w="773159">
                  <a:extLst>
                    <a:ext uri="{9D8B030D-6E8A-4147-A177-3AD203B41FA5}">
                      <a16:colId xmlns:a16="http://schemas.microsoft.com/office/drawing/2014/main" val="3901153160"/>
                    </a:ext>
                  </a:extLst>
                </a:gridCol>
                <a:gridCol w="773159">
                  <a:extLst>
                    <a:ext uri="{9D8B030D-6E8A-4147-A177-3AD203B41FA5}">
                      <a16:colId xmlns:a16="http://schemas.microsoft.com/office/drawing/2014/main" val="3909050487"/>
                    </a:ext>
                  </a:extLst>
                </a:gridCol>
                <a:gridCol w="773159">
                  <a:extLst>
                    <a:ext uri="{9D8B030D-6E8A-4147-A177-3AD203B41FA5}">
                      <a16:colId xmlns:a16="http://schemas.microsoft.com/office/drawing/2014/main" val="58981870"/>
                    </a:ext>
                  </a:extLst>
                </a:gridCol>
                <a:gridCol w="773159">
                  <a:extLst>
                    <a:ext uri="{9D8B030D-6E8A-4147-A177-3AD203B41FA5}">
                      <a16:colId xmlns:a16="http://schemas.microsoft.com/office/drawing/2014/main" val="3245581275"/>
                    </a:ext>
                  </a:extLst>
                </a:gridCol>
                <a:gridCol w="773159">
                  <a:extLst>
                    <a:ext uri="{9D8B030D-6E8A-4147-A177-3AD203B41FA5}">
                      <a16:colId xmlns:a16="http://schemas.microsoft.com/office/drawing/2014/main" val="4015300534"/>
                    </a:ext>
                  </a:extLst>
                </a:gridCol>
                <a:gridCol w="773159">
                  <a:extLst>
                    <a:ext uri="{9D8B030D-6E8A-4147-A177-3AD203B41FA5}">
                      <a16:colId xmlns:a16="http://schemas.microsoft.com/office/drawing/2014/main" val="956391193"/>
                    </a:ext>
                  </a:extLst>
                </a:gridCol>
              </a:tblGrid>
              <a:tr h="324581">
                <a:tc>
                  <a:txBody>
                    <a:bodyPr/>
                    <a:lstStyle/>
                    <a:p>
                      <a:endParaRPr kumimoji="1" lang="ja-JP" altLang="en-US" sz="1200" dirty="0">
                        <a:latin typeface="Meiryo UI" panose="020B0604030504040204" pitchFamily="50" charset="-128"/>
                        <a:ea typeface="Meiryo UI" panose="020B0604030504040204" pitchFamily="50" charset="-128"/>
                      </a:endParaRPr>
                    </a:p>
                  </a:txBody>
                  <a:tcPr/>
                </a:tc>
                <a:tc>
                  <a:txBody>
                    <a:bodyPr/>
                    <a:lstStyle/>
                    <a:p>
                      <a:pPr algn="ctr"/>
                      <a:r>
                        <a:rPr kumimoji="1" lang="en-US" altLang="ja-JP" sz="1200" dirty="0">
                          <a:latin typeface="BIZ UDPゴシック" panose="020B0400000000000000" pitchFamily="50" charset="-128"/>
                          <a:ea typeface="BIZ UDPゴシック" panose="020B0400000000000000" pitchFamily="50" charset="-128"/>
                        </a:rPr>
                        <a:t>6</a:t>
                      </a:r>
                      <a:r>
                        <a:rPr kumimoji="1" lang="ja-JP" altLang="en-US" sz="1200" dirty="0">
                          <a:latin typeface="BIZ UDPゴシック" panose="020B0400000000000000" pitchFamily="50" charset="-128"/>
                          <a:ea typeface="BIZ UDPゴシック" panose="020B0400000000000000" pitchFamily="50" charset="-128"/>
                        </a:rPr>
                        <a:t>月</a:t>
                      </a:r>
                    </a:p>
                  </a:txBody>
                  <a:tcPr anchor="ctr"/>
                </a:tc>
                <a:tc>
                  <a:txBody>
                    <a:bodyPr/>
                    <a:lstStyle/>
                    <a:p>
                      <a:pPr algn="ctr"/>
                      <a:r>
                        <a:rPr kumimoji="1" lang="en-US" altLang="ja-JP" sz="1200" dirty="0">
                          <a:latin typeface="BIZ UDPゴシック" panose="020B0400000000000000" pitchFamily="50" charset="-128"/>
                          <a:ea typeface="BIZ UDPゴシック" panose="020B0400000000000000" pitchFamily="50" charset="-128"/>
                        </a:rPr>
                        <a:t>7</a:t>
                      </a:r>
                      <a:r>
                        <a:rPr kumimoji="1" lang="ja-JP" altLang="en-US" sz="1200" dirty="0">
                          <a:latin typeface="BIZ UDPゴシック" panose="020B0400000000000000" pitchFamily="50" charset="-128"/>
                          <a:ea typeface="BIZ UDPゴシック" panose="020B0400000000000000" pitchFamily="50" charset="-128"/>
                        </a:rPr>
                        <a:t>月</a:t>
                      </a:r>
                    </a:p>
                  </a:txBody>
                  <a:tcPr anchor="ctr"/>
                </a:tc>
                <a:tc>
                  <a:txBody>
                    <a:bodyPr/>
                    <a:lstStyle/>
                    <a:p>
                      <a:pPr algn="ctr"/>
                      <a:r>
                        <a:rPr kumimoji="1" lang="en-US" altLang="ja-JP" sz="1200" dirty="0">
                          <a:latin typeface="BIZ UDPゴシック" panose="020B0400000000000000" pitchFamily="50" charset="-128"/>
                          <a:ea typeface="BIZ UDPゴシック" panose="020B0400000000000000" pitchFamily="50" charset="-128"/>
                        </a:rPr>
                        <a:t>8</a:t>
                      </a:r>
                      <a:r>
                        <a:rPr kumimoji="1" lang="ja-JP" altLang="en-US" sz="1200" dirty="0">
                          <a:latin typeface="BIZ UDPゴシック" panose="020B0400000000000000" pitchFamily="50" charset="-128"/>
                          <a:ea typeface="BIZ UDPゴシック" panose="020B0400000000000000" pitchFamily="50" charset="-128"/>
                        </a:rPr>
                        <a:t>月</a:t>
                      </a:r>
                    </a:p>
                  </a:txBody>
                  <a:tcPr anchor="ctr"/>
                </a:tc>
                <a:tc>
                  <a:txBody>
                    <a:bodyPr/>
                    <a:lstStyle/>
                    <a:p>
                      <a:pPr algn="ctr"/>
                      <a:r>
                        <a:rPr kumimoji="1" lang="en-US" altLang="ja-JP" sz="1200" dirty="0">
                          <a:latin typeface="BIZ UDPゴシック" panose="020B0400000000000000" pitchFamily="50" charset="-128"/>
                          <a:ea typeface="BIZ UDPゴシック" panose="020B0400000000000000" pitchFamily="50" charset="-128"/>
                        </a:rPr>
                        <a:t>9</a:t>
                      </a:r>
                      <a:r>
                        <a:rPr kumimoji="1" lang="ja-JP" altLang="en-US" sz="1200" dirty="0">
                          <a:latin typeface="BIZ UDPゴシック" panose="020B0400000000000000" pitchFamily="50" charset="-128"/>
                          <a:ea typeface="BIZ UDPゴシック" panose="020B0400000000000000" pitchFamily="50" charset="-128"/>
                        </a:rPr>
                        <a:t>月</a:t>
                      </a:r>
                    </a:p>
                  </a:txBody>
                  <a:tcPr anchor="ctr"/>
                </a:tc>
                <a:tc>
                  <a:txBody>
                    <a:bodyPr/>
                    <a:lstStyle/>
                    <a:p>
                      <a:pPr algn="ctr"/>
                      <a:r>
                        <a:rPr kumimoji="1" lang="en-US" altLang="ja-JP" sz="1200" dirty="0">
                          <a:latin typeface="BIZ UDPゴシック" panose="020B0400000000000000" pitchFamily="50" charset="-128"/>
                          <a:ea typeface="BIZ UDPゴシック" panose="020B0400000000000000" pitchFamily="50" charset="-128"/>
                        </a:rPr>
                        <a:t>10</a:t>
                      </a:r>
                      <a:r>
                        <a:rPr kumimoji="1" lang="ja-JP" altLang="en-US" sz="1200" dirty="0">
                          <a:latin typeface="BIZ UDPゴシック" panose="020B0400000000000000" pitchFamily="50" charset="-128"/>
                          <a:ea typeface="BIZ UDPゴシック" panose="020B0400000000000000" pitchFamily="50" charset="-128"/>
                        </a:rPr>
                        <a:t>月</a:t>
                      </a:r>
                    </a:p>
                  </a:txBody>
                  <a:tcPr anchor="ctr"/>
                </a:tc>
                <a:tc>
                  <a:txBody>
                    <a:bodyPr/>
                    <a:lstStyle/>
                    <a:p>
                      <a:pPr algn="ctr"/>
                      <a:r>
                        <a:rPr kumimoji="1" lang="en-US" altLang="ja-JP" sz="1200" dirty="0">
                          <a:latin typeface="BIZ UDPゴシック" panose="020B0400000000000000" pitchFamily="50" charset="-128"/>
                          <a:ea typeface="BIZ UDPゴシック" panose="020B0400000000000000" pitchFamily="50" charset="-128"/>
                        </a:rPr>
                        <a:t>11</a:t>
                      </a:r>
                      <a:r>
                        <a:rPr kumimoji="1" lang="ja-JP" altLang="en-US" sz="1200" dirty="0">
                          <a:latin typeface="BIZ UDPゴシック" panose="020B0400000000000000" pitchFamily="50" charset="-128"/>
                          <a:ea typeface="BIZ UDPゴシック" panose="020B0400000000000000" pitchFamily="50" charset="-128"/>
                        </a:rPr>
                        <a:t>月</a:t>
                      </a:r>
                    </a:p>
                  </a:txBody>
                  <a:tcPr anchor="ctr"/>
                </a:tc>
                <a:tc>
                  <a:txBody>
                    <a:bodyPr/>
                    <a:lstStyle/>
                    <a:p>
                      <a:pPr algn="ctr"/>
                      <a:r>
                        <a:rPr kumimoji="1" lang="en-US" altLang="ja-JP" sz="1200" dirty="0">
                          <a:latin typeface="BIZ UDPゴシック" panose="020B0400000000000000" pitchFamily="50" charset="-128"/>
                          <a:ea typeface="BIZ UDPゴシック" panose="020B0400000000000000" pitchFamily="50" charset="-128"/>
                        </a:rPr>
                        <a:t>12</a:t>
                      </a:r>
                      <a:r>
                        <a:rPr kumimoji="1" lang="ja-JP" altLang="en-US" sz="1200" dirty="0">
                          <a:latin typeface="BIZ UDPゴシック" panose="020B0400000000000000" pitchFamily="50" charset="-128"/>
                          <a:ea typeface="BIZ UDPゴシック" panose="020B0400000000000000" pitchFamily="50" charset="-128"/>
                        </a:rPr>
                        <a:t>月</a:t>
                      </a:r>
                    </a:p>
                  </a:txBody>
                  <a:tcPr anchor="ctr"/>
                </a:tc>
                <a:tc>
                  <a:txBody>
                    <a:bodyPr/>
                    <a:lstStyle/>
                    <a:p>
                      <a:pPr algn="ctr"/>
                      <a:r>
                        <a:rPr kumimoji="1" lang="en-US" altLang="ja-JP" sz="1200" dirty="0">
                          <a:latin typeface="BIZ UDPゴシック" panose="020B0400000000000000" pitchFamily="50" charset="-128"/>
                          <a:ea typeface="BIZ UDPゴシック" panose="020B0400000000000000" pitchFamily="50" charset="-128"/>
                        </a:rPr>
                        <a:t>1</a:t>
                      </a:r>
                      <a:r>
                        <a:rPr kumimoji="1" lang="ja-JP" altLang="en-US" sz="1200" dirty="0">
                          <a:latin typeface="BIZ UDPゴシック" panose="020B0400000000000000" pitchFamily="50" charset="-128"/>
                          <a:ea typeface="BIZ UDPゴシック" panose="020B0400000000000000" pitchFamily="50" charset="-128"/>
                        </a:rPr>
                        <a:t>月</a:t>
                      </a:r>
                    </a:p>
                  </a:txBody>
                  <a:tcPr anchor="ctr"/>
                </a:tc>
                <a:tc>
                  <a:txBody>
                    <a:bodyPr/>
                    <a:lstStyle/>
                    <a:p>
                      <a:pPr algn="ctr"/>
                      <a:r>
                        <a:rPr kumimoji="1" lang="en-US" altLang="ja-JP" sz="1200" dirty="0">
                          <a:latin typeface="BIZ UDPゴシック" panose="020B0400000000000000" pitchFamily="50" charset="-128"/>
                          <a:ea typeface="BIZ UDPゴシック" panose="020B0400000000000000" pitchFamily="50" charset="-128"/>
                        </a:rPr>
                        <a:t>2</a:t>
                      </a:r>
                      <a:r>
                        <a:rPr kumimoji="1" lang="ja-JP" altLang="en-US" sz="1200" dirty="0">
                          <a:latin typeface="BIZ UDPゴシック" panose="020B0400000000000000" pitchFamily="50" charset="-128"/>
                          <a:ea typeface="BIZ UDPゴシック" panose="020B0400000000000000" pitchFamily="50" charset="-128"/>
                        </a:rPr>
                        <a:t>月</a:t>
                      </a:r>
                    </a:p>
                  </a:txBody>
                  <a:tcPr anchor="ctr"/>
                </a:tc>
                <a:tc>
                  <a:txBody>
                    <a:bodyPr/>
                    <a:lstStyle/>
                    <a:p>
                      <a:pPr algn="ctr"/>
                      <a:r>
                        <a:rPr kumimoji="1" lang="en-US" altLang="ja-JP" sz="1200" dirty="0">
                          <a:latin typeface="BIZ UDPゴシック" panose="020B0400000000000000" pitchFamily="50" charset="-128"/>
                          <a:ea typeface="BIZ UDPゴシック" panose="020B0400000000000000" pitchFamily="50" charset="-128"/>
                        </a:rPr>
                        <a:t>3</a:t>
                      </a:r>
                      <a:r>
                        <a:rPr kumimoji="1" lang="ja-JP" altLang="en-US" sz="1200" dirty="0">
                          <a:latin typeface="BIZ UDPゴシック" panose="020B0400000000000000" pitchFamily="50" charset="-128"/>
                          <a:ea typeface="BIZ UDPゴシック" panose="020B0400000000000000" pitchFamily="50" charset="-128"/>
                        </a:rPr>
                        <a:t>月</a:t>
                      </a:r>
                    </a:p>
                  </a:txBody>
                  <a:tcPr anchor="ctr"/>
                </a:tc>
                <a:extLst>
                  <a:ext uri="{0D108BD9-81ED-4DB2-BD59-A6C34878D82A}">
                    <a16:rowId xmlns:a16="http://schemas.microsoft.com/office/drawing/2014/main" val="1805995542"/>
                  </a:ext>
                </a:extLst>
              </a:tr>
              <a:tr h="774076">
                <a:tc>
                  <a:txBody>
                    <a:bodyPr/>
                    <a:lstStyle/>
                    <a:p>
                      <a:pPr algn="ctr"/>
                      <a:r>
                        <a:rPr kumimoji="1" lang="en-US" altLang="ja-JP" sz="1200" b="1" dirty="0">
                          <a:latin typeface="Meiryo UI" panose="020B0604030504040204" pitchFamily="50" charset="-128"/>
                          <a:ea typeface="Meiryo UI" panose="020B0604030504040204" pitchFamily="50" charset="-128"/>
                        </a:rPr>
                        <a:t>【</a:t>
                      </a:r>
                      <a:r>
                        <a:rPr kumimoji="1" lang="ja-JP" altLang="en-US" sz="1200" b="1" dirty="0">
                          <a:latin typeface="Meiryo UI" panose="020B0604030504040204" pitchFamily="50" charset="-128"/>
                          <a:ea typeface="Meiryo UI" panose="020B0604030504040204" pitchFamily="50" charset="-128"/>
                        </a:rPr>
                        <a:t>１号車</a:t>
                      </a:r>
                      <a:r>
                        <a:rPr kumimoji="1" lang="en-US" altLang="ja-JP" sz="1200" b="1" dirty="0">
                          <a:latin typeface="Meiryo UI" panose="020B0604030504040204" pitchFamily="50" charset="-128"/>
                          <a:ea typeface="Meiryo UI" panose="020B0604030504040204" pitchFamily="50" charset="-128"/>
                        </a:rPr>
                        <a:t>】</a:t>
                      </a:r>
                    </a:p>
                    <a:p>
                      <a:pPr algn="ctr"/>
                      <a:endParaRPr kumimoji="1" lang="en-US" altLang="ja-JP" sz="600" dirty="0">
                        <a:latin typeface="Meiryo UI" panose="020B0604030504040204" pitchFamily="50" charset="-128"/>
                        <a:ea typeface="Meiryo UI" panose="020B0604030504040204" pitchFamily="50" charset="-128"/>
                      </a:endParaRPr>
                    </a:p>
                    <a:p>
                      <a:pPr algn="ctr"/>
                      <a:r>
                        <a:rPr kumimoji="1" lang="ja-JP" altLang="en-US" sz="1200" dirty="0">
                          <a:latin typeface="Meiryo UI" panose="020B0604030504040204" pitchFamily="50" charset="-128"/>
                          <a:ea typeface="Meiryo UI" panose="020B0604030504040204" pitchFamily="50" charset="-128"/>
                        </a:rPr>
                        <a:t>乗客あり</a:t>
                      </a:r>
                    </a:p>
                  </a:txBody>
                  <a:tcPr anchor="ctr"/>
                </a:tc>
                <a:tc>
                  <a:txBody>
                    <a:bodyPr/>
                    <a:lstStyle/>
                    <a:p>
                      <a:pPr algn="ctr"/>
                      <a:endParaRPr kumimoji="1" lang="ja-JP" altLang="en-US" sz="1200" dirty="0">
                        <a:latin typeface="Meiryo UI" panose="020B0604030504040204" pitchFamily="50" charset="-128"/>
                        <a:ea typeface="Meiryo UI" panose="020B0604030504040204" pitchFamily="50" charset="-128"/>
                      </a:endParaRPr>
                    </a:p>
                  </a:txBody>
                  <a:tcPr anchor="ctr"/>
                </a:tc>
                <a:tc>
                  <a:txBody>
                    <a:bodyPr/>
                    <a:lstStyle/>
                    <a:p>
                      <a:pPr algn="ctr"/>
                      <a:endParaRPr kumimoji="1" lang="ja-JP" altLang="en-US" sz="1200" dirty="0">
                        <a:latin typeface="Meiryo UI" panose="020B0604030504040204" pitchFamily="50" charset="-128"/>
                        <a:ea typeface="Meiryo UI" panose="020B0604030504040204" pitchFamily="50" charset="-128"/>
                      </a:endParaRPr>
                    </a:p>
                  </a:txBody>
                  <a:tcPr anchor="ctr"/>
                </a:tc>
                <a:tc>
                  <a:txBody>
                    <a:bodyPr/>
                    <a:lstStyle/>
                    <a:p>
                      <a:pPr algn="ctr"/>
                      <a:endParaRPr kumimoji="1" lang="ja-JP" altLang="en-US" sz="1200">
                        <a:latin typeface="Meiryo UI" panose="020B0604030504040204" pitchFamily="50" charset="-128"/>
                        <a:ea typeface="Meiryo UI" panose="020B0604030504040204" pitchFamily="50" charset="-128"/>
                      </a:endParaRPr>
                    </a:p>
                  </a:txBody>
                  <a:tcPr anchor="ctr"/>
                </a:tc>
                <a:tc>
                  <a:txBody>
                    <a:bodyPr/>
                    <a:lstStyle/>
                    <a:p>
                      <a:pPr algn="ctr"/>
                      <a:endParaRPr kumimoji="1" lang="ja-JP" altLang="en-US" sz="1200" dirty="0">
                        <a:latin typeface="Meiryo UI" panose="020B0604030504040204" pitchFamily="50" charset="-128"/>
                        <a:ea typeface="Meiryo UI" panose="020B0604030504040204" pitchFamily="50" charset="-128"/>
                      </a:endParaRPr>
                    </a:p>
                  </a:txBody>
                  <a:tcPr anchor="ctr"/>
                </a:tc>
                <a:tc>
                  <a:txBody>
                    <a:bodyPr/>
                    <a:lstStyle/>
                    <a:p>
                      <a:pPr algn="ctr"/>
                      <a:endParaRPr kumimoji="1" lang="ja-JP" altLang="en-US" sz="1200" dirty="0">
                        <a:latin typeface="Meiryo UI" panose="020B0604030504040204" pitchFamily="50" charset="-128"/>
                        <a:ea typeface="Meiryo UI" panose="020B0604030504040204" pitchFamily="50" charset="-128"/>
                      </a:endParaRPr>
                    </a:p>
                  </a:txBody>
                  <a:tcPr anchor="ctr"/>
                </a:tc>
                <a:tc>
                  <a:txBody>
                    <a:bodyPr/>
                    <a:lstStyle/>
                    <a:p>
                      <a:pPr algn="ctr"/>
                      <a:endParaRPr kumimoji="1" lang="ja-JP" altLang="en-US" sz="1200" dirty="0">
                        <a:latin typeface="Meiryo UI" panose="020B0604030504040204" pitchFamily="50" charset="-128"/>
                        <a:ea typeface="Meiryo UI" panose="020B0604030504040204" pitchFamily="50" charset="-128"/>
                      </a:endParaRPr>
                    </a:p>
                  </a:txBody>
                  <a:tcPr anchor="ctr"/>
                </a:tc>
                <a:tc>
                  <a:txBody>
                    <a:bodyPr/>
                    <a:lstStyle/>
                    <a:p>
                      <a:pPr algn="ctr"/>
                      <a:endParaRPr kumimoji="1" lang="ja-JP" altLang="en-US" sz="1200" dirty="0">
                        <a:latin typeface="Meiryo UI" panose="020B0604030504040204" pitchFamily="50" charset="-128"/>
                        <a:ea typeface="Meiryo UI" panose="020B0604030504040204" pitchFamily="50" charset="-128"/>
                      </a:endParaRPr>
                    </a:p>
                  </a:txBody>
                  <a:tcPr anchor="ctr"/>
                </a:tc>
                <a:tc>
                  <a:txBody>
                    <a:bodyPr/>
                    <a:lstStyle/>
                    <a:p>
                      <a:pPr algn="ctr"/>
                      <a:endParaRPr kumimoji="1" lang="ja-JP" altLang="en-US" sz="1200" dirty="0">
                        <a:latin typeface="Meiryo UI" panose="020B0604030504040204" pitchFamily="50" charset="-128"/>
                        <a:ea typeface="Meiryo UI" panose="020B0604030504040204" pitchFamily="50" charset="-128"/>
                      </a:endParaRPr>
                    </a:p>
                  </a:txBody>
                  <a:tcPr anchor="ctr"/>
                </a:tc>
                <a:tc>
                  <a:txBody>
                    <a:bodyPr/>
                    <a:lstStyle/>
                    <a:p>
                      <a:pPr algn="ctr"/>
                      <a:endParaRPr kumimoji="1" lang="ja-JP" altLang="en-US" sz="1200" dirty="0">
                        <a:latin typeface="Meiryo UI" panose="020B0604030504040204" pitchFamily="50" charset="-128"/>
                        <a:ea typeface="Meiryo UI" panose="020B0604030504040204" pitchFamily="50" charset="-128"/>
                      </a:endParaRPr>
                    </a:p>
                  </a:txBody>
                  <a:tcPr anchor="ctr"/>
                </a:tc>
                <a:tc>
                  <a:txBody>
                    <a:bodyPr/>
                    <a:lstStyle/>
                    <a:p>
                      <a:pPr algn="ctr"/>
                      <a:endParaRPr kumimoji="1" lang="ja-JP" altLang="en-US" sz="1200" dirty="0">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1381345675"/>
                  </a:ext>
                </a:extLst>
              </a:tr>
              <a:tr h="774076">
                <a:tc>
                  <a:txBody>
                    <a:bodyPr/>
                    <a:lstStyle/>
                    <a:p>
                      <a:pPr algn="ctr"/>
                      <a:r>
                        <a:rPr kumimoji="1" lang="en-US" altLang="ja-JP" sz="1200" b="1" dirty="0">
                          <a:latin typeface="Meiryo UI" panose="020B0604030504040204" pitchFamily="50" charset="-128"/>
                          <a:ea typeface="Meiryo UI" panose="020B0604030504040204" pitchFamily="50" charset="-128"/>
                        </a:rPr>
                        <a:t>【</a:t>
                      </a:r>
                      <a:r>
                        <a:rPr kumimoji="1" lang="ja-JP" altLang="en-US" sz="1200" b="1" dirty="0">
                          <a:latin typeface="Meiryo UI" panose="020B0604030504040204" pitchFamily="50" charset="-128"/>
                          <a:ea typeface="Meiryo UI" panose="020B0604030504040204" pitchFamily="50" charset="-128"/>
                        </a:rPr>
                        <a:t>２号車</a:t>
                      </a:r>
                      <a:r>
                        <a:rPr kumimoji="1" lang="en-US" altLang="ja-JP" sz="1200" b="1" dirty="0">
                          <a:latin typeface="Meiryo UI" panose="020B0604030504040204" pitchFamily="50" charset="-128"/>
                          <a:ea typeface="Meiryo UI" panose="020B0604030504040204" pitchFamily="50" charset="-128"/>
                        </a:rPr>
                        <a:t>】</a:t>
                      </a:r>
                    </a:p>
                    <a:p>
                      <a:pPr algn="ctr"/>
                      <a:endParaRPr kumimoji="1" lang="en-US" altLang="ja-JP" sz="600" dirty="0">
                        <a:latin typeface="Meiryo UI" panose="020B0604030504040204" pitchFamily="50" charset="-128"/>
                        <a:ea typeface="Meiryo UI" panose="020B0604030504040204" pitchFamily="50" charset="-128"/>
                      </a:endParaRPr>
                    </a:p>
                    <a:p>
                      <a:pPr algn="ctr"/>
                      <a:r>
                        <a:rPr kumimoji="1" lang="ja-JP" altLang="en-US" sz="1200" dirty="0">
                          <a:latin typeface="Meiryo UI" panose="020B0604030504040204" pitchFamily="50" charset="-128"/>
                          <a:ea typeface="Meiryo UI" panose="020B0604030504040204" pitchFamily="50" charset="-128"/>
                        </a:rPr>
                        <a:t>乗客なし</a:t>
                      </a:r>
                      <a:endParaRPr kumimoji="1" lang="en-US" altLang="ja-JP" sz="1200" dirty="0">
                        <a:latin typeface="Meiryo UI" panose="020B0604030504040204" pitchFamily="50" charset="-128"/>
                        <a:ea typeface="Meiryo UI" panose="020B0604030504040204" pitchFamily="50" charset="-128"/>
                      </a:endParaRPr>
                    </a:p>
                  </a:txBody>
                  <a:tcPr anchor="ctr"/>
                </a:tc>
                <a:tc>
                  <a:txBody>
                    <a:bodyPr/>
                    <a:lstStyle/>
                    <a:p>
                      <a:pPr algn="ctr"/>
                      <a:endParaRPr kumimoji="1" lang="ja-JP" altLang="en-US" sz="1200">
                        <a:latin typeface="Meiryo UI" panose="020B0604030504040204" pitchFamily="50" charset="-128"/>
                        <a:ea typeface="Meiryo UI" panose="020B0604030504040204" pitchFamily="50" charset="-128"/>
                      </a:endParaRPr>
                    </a:p>
                  </a:txBody>
                  <a:tcPr anchor="ctr"/>
                </a:tc>
                <a:tc>
                  <a:txBody>
                    <a:bodyPr/>
                    <a:lstStyle/>
                    <a:p>
                      <a:pPr algn="ctr"/>
                      <a:endParaRPr kumimoji="1" lang="ja-JP" altLang="en-US" sz="1200" dirty="0">
                        <a:latin typeface="Meiryo UI" panose="020B0604030504040204" pitchFamily="50" charset="-128"/>
                        <a:ea typeface="Meiryo UI" panose="020B0604030504040204" pitchFamily="50" charset="-128"/>
                      </a:endParaRPr>
                    </a:p>
                  </a:txBody>
                  <a:tcPr anchor="ctr"/>
                </a:tc>
                <a:tc>
                  <a:txBody>
                    <a:bodyPr/>
                    <a:lstStyle/>
                    <a:p>
                      <a:pPr algn="ctr"/>
                      <a:endParaRPr kumimoji="1" lang="ja-JP" altLang="en-US" sz="1200">
                        <a:latin typeface="Meiryo UI" panose="020B0604030504040204" pitchFamily="50" charset="-128"/>
                        <a:ea typeface="Meiryo UI" panose="020B0604030504040204" pitchFamily="50" charset="-128"/>
                      </a:endParaRPr>
                    </a:p>
                  </a:txBody>
                  <a:tcPr anchor="ctr"/>
                </a:tc>
                <a:tc>
                  <a:txBody>
                    <a:bodyPr/>
                    <a:lstStyle/>
                    <a:p>
                      <a:pPr algn="ctr"/>
                      <a:endParaRPr kumimoji="1" lang="ja-JP" altLang="en-US" sz="1200" dirty="0">
                        <a:latin typeface="Meiryo UI" panose="020B0604030504040204" pitchFamily="50" charset="-128"/>
                        <a:ea typeface="Meiryo UI" panose="020B0604030504040204" pitchFamily="50" charset="-128"/>
                      </a:endParaRPr>
                    </a:p>
                  </a:txBody>
                  <a:tcPr anchor="ctr"/>
                </a:tc>
                <a:tc>
                  <a:txBody>
                    <a:bodyPr/>
                    <a:lstStyle/>
                    <a:p>
                      <a:pPr algn="ctr"/>
                      <a:endParaRPr kumimoji="1" lang="ja-JP" altLang="en-US" sz="1200" dirty="0">
                        <a:latin typeface="Meiryo UI" panose="020B0604030504040204" pitchFamily="50" charset="-128"/>
                        <a:ea typeface="Meiryo UI" panose="020B0604030504040204" pitchFamily="50" charset="-128"/>
                      </a:endParaRPr>
                    </a:p>
                  </a:txBody>
                  <a:tcPr anchor="ctr"/>
                </a:tc>
                <a:tc>
                  <a:txBody>
                    <a:bodyPr/>
                    <a:lstStyle/>
                    <a:p>
                      <a:pPr algn="ctr"/>
                      <a:endParaRPr kumimoji="1" lang="ja-JP" altLang="en-US" sz="1200" dirty="0">
                        <a:latin typeface="Meiryo UI" panose="020B0604030504040204" pitchFamily="50" charset="-128"/>
                        <a:ea typeface="Meiryo UI" panose="020B0604030504040204" pitchFamily="50" charset="-128"/>
                      </a:endParaRPr>
                    </a:p>
                  </a:txBody>
                  <a:tcPr anchor="ctr"/>
                </a:tc>
                <a:tc>
                  <a:txBody>
                    <a:bodyPr/>
                    <a:lstStyle/>
                    <a:p>
                      <a:pPr algn="ctr"/>
                      <a:endParaRPr kumimoji="1" lang="ja-JP" altLang="en-US" sz="1200" dirty="0">
                        <a:latin typeface="Meiryo UI" panose="020B0604030504040204" pitchFamily="50" charset="-128"/>
                        <a:ea typeface="Meiryo UI" panose="020B0604030504040204" pitchFamily="50" charset="-128"/>
                      </a:endParaRPr>
                    </a:p>
                  </a:txBody>
                  <a:tcPr anchor="ctr"/>
                </a:tc>
                <a:tc>
                  <a:txBody>
                    <a:bodyPr/>
                    <a:lstStyle/>
                    <a:p>
                      <a:pPr algn="ctr"/>
                      <a:endParaRPr kumimoji="1" lang="ja-JP" altLang="en-US" sz="1200" dirty="0">
                        <a:latin typeface="Meiryo UI" panose="020B0604030504040204" pitchFamily="50" charset="-128"/>
                        <a:ea typeface="Meiryo UI" panose="020B0604030504040204" pitchFamily="50" charset="-128"/>
                      </a:endParaRPr>
                    </a:p>
                  </a:txBody>
                  <a:tcPr anchor="ctr"/>
                </a:tc>
                <a:tc>
                  <a:txBody>
                    <a:bodyPr/>
                    <a:lstStyle/>
                    <a:p>
                      <a:pPr algn="ctr"/>
                      <a:endParaRPr kumimoji="1" lang="ja-JP" altLang="en-US" sz="1200" dirty="0">
                        <a:latin typeface="Meiryo UI" panose="020B0604030504040204" pitchFamily="50" charset="-128"/>
                        <a:ea typeface="Meiryo UI" panose="020B0604030504040204" pitchFamily="50" charset="-128"/>
                      </a:endParaRPr>
                    </a:p>
                  </a:txBody>
                  <a:tcPr anchor="ctr"/>
                </a:tc>
                <a:tc>
                  <a:txBody>
                    <a:bodyPr/>
                    <a:lstStyle/>
                    <a:p>
                      <a:pPr algn="ctr"/>
                      <a:endParaRPr kumimoji="1" lang="ja-JP" altLang="en-US" sz="1200" dirty="0">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1448628344"/>
                  </a:ext>
                </a:extLst>
              </a:tr>
              <a:tr h="774076">
                <a:tc>
                  <a:txBody>
                    <a:bodyPr/>
                    <a:lstStyle/>
                    <a:p>
                      <a:pPr algn="ctr"/>
                      <a:r>
                        <a:rPr kumimoji="1" lang="en-US" altLang="ja-JP" sz="1200" b="1" dirty="0">
                          <a:latin typeface="Meiryo UI" panose="020B0604030504040204" pitchFamily="50" charset="-128"/>
                          <a:ea typeface="Meiryo UI" panose="020B0604030504040204" pitchFamily="50" charset="-128"/>
                        </a:rPr>
                        <a:t>【</a:t>
                      </a:r>
                      <a:r>
                        <a:rPr kumimoji="1" lang="ja-JP" altLang="en-US" sz="1200" b="1" dirty="0">
                          <a:latin typeface="Meiryo UI" panose="020B0604030504040204" pitchFamily="50" charset="-128"/>
                          <a:ea typeface="Meiryo UI" panose="020B0604030504040204" pitchFamily="50" charset="-128"/>
                        </a:rPr>
                        <a:t>３号車</a:t>
                      </a:r>
                      <a:r>
                        <a:rPr kumimoji="1" lang="en-US" altLang="ja-JP" sz="1200" b="1" dirty="0">
                          <a:latin typeface="Meiryo UI" panose="020B0604030504040204" pitchFamily="50" charset="-128"/>
                          <a:ea typeface="Meiryo UI" panose="020B0604030504040204" pitchFamily="50" charset="-128"/>
                        </a:rPr>
                        <a:t>】</a:t>
                      </a:r>
                    </a:p>
                    <a:p>
                      <a:pPr algn="ctr"/>
                      <a:endParaRPr kumimoji="1" lang="en-US" altLang="ja-JP" sz="600" dirty="0">
                        <a:latin typeface="Meiryo UI" panose="020B0604030504040204" pitchFamily="50" charset="-128"/>
                        <a:ea typeface="Meiryo UI" panose="020B0604030504040204" pitchFamily="50" charset="-128"/>
                      </a:endParaRPr>
                    </a:p>
                    <a:p>
                      <a:pPr algn="ctr"/>
                      <a:r>
                        <a:rPr kumimoji="1" lang="ja-JP" altLang="en-US" sz="1200" dirty="0">
                          <a:latin typeface="Meiryo UI" panose="020B0604030504040204" pitchFamily="50" charset="-128"/>
                          <a:ea typeface="Meiryo UI" panose="020B0604030504040204" pitchFamily="50" charset="-128"/>
                        </a:rPr>
                        <a:t>リカバー用</a:t>
                      </a:r>
                      <a:endParaRPr kumimoji="1" lang="en-US" altLang="ja-JP" sz="600" dirty="0">
                        <a:latin typeface="Meiryo UI" panose="020B0604030504040204" pitchFamily="50" charset="-128"/>
                        <a:ea typeface="Meiryo UI" panose="020B0604030504040204" pitchFamily="50" charset="-128"/>
                      </a:endParaRPr>
                    </a:p>
                  </a:txBody>
                  <a:tcPr anchor="ctr"/>
                </a:tc>
                <a:tc>
                  <a:txBody>
                    <a:bodyPr/>
                    <a:lstStyle/>
                    <a:p>
                      <a:pPr algn="ctr"/>
                      <a:endParaRPr kumimoji="1" lang="ja-JP" altLang="en-US" sz="1200">
                        <a:latin typeface="Meiryo UI" panose="020B0604030504040204" pitchFamily="50" charset="-128"/>
                        <a:ea typeface="Meiryo UI" panose="020B0604030504040204" pitchFamily="50" charset="-128"/>
                      </a:endParaRPr>
                    </a:p>
                  </a:txBody>
                  <a:tcPr anchor="ctr"/>
                </a:tc>
                <a:tc>
                  <a:txBody>
                    <a:bodyPr/>
                    <a:lstStyle/>
                    <a:p>
                      <a:pPr algn="ctr"/>
                      <a:endParaRPr kumimoji="1" lang="ja-JP" altLang="en-US" sz="1200">
                        <a:latin typeface="Meiryo UI" panose="020B0604030504040204" pitchFamily="50" charset="-128"/>
                        <a:ea typeface="Meiryo UI" panose="020B0604030504040204" pitchFamily="50" charset="-128"/>
                      </a:endParaRPr>
                    </a:p>
                  </a:txBody>
                  <a:tcPr anchor="ctr"/>
                </a:tc>
                <a:tc>
                  <a:txBody>
                    <a:bodyPr/>
                    <a:lstStyle/>
                    <a:p>
                      <a:pPr algn="ctr"/>
                      <a:endParaRPr kumimoji="1" lang="ja-JP" altLang="en-US" sz="1200">
                        <a:latin typeface="Meiryo UI" panose="020B0604030504040204" pitchFamily="50" charset="-128"/>
                        <a:ea typeface="Meiryo UI" panose="020B0604030504040204" pitchFamily="50" charset="-128"/>
                      </a:endParaRPr>
                    </a:p>
                  </a:txBody>
                  <a:tcPr anchor="ctr"/>
                </a:tc>
                <a:tc>
                  <a:txBody>
                    <a:bodyPr/>
                    <a:lstStyle/>
                    <a:p>
                      <a:pPr algn="ctr"/>
                      <a:endParaRPr kumimoji="1" lang="ja-JP" altLang="en-US" sz="1200">
                        <a:latin typeface="Meiryo UI" panose="020B0604030504040204" pitchFamily="50" charset="-128"/>
                        <a:ea typeface="Meiryo UI" panose="020B0604030504040204" pitchFamily="50" charset="-128"/>
                      </a:endParaRPr>
                    </a:p>
                  </a:txBody>
                  <a:tcPr anchor="ctr"/>
                </a:tc>
                <a:tc>
                  <a:txBody>
                    <a:bodyPr/>
                    <a:lstStyle/>
                    <a:p>
                      <a:pPr algn="ctr"/>
                      <a:endParaRPr kumimoji="1" lang="ja-JP" altLang="en-US" sz="1200" dirty="0">
                        <a:latin typeface="Meiryo UI" panose="020B0604030504040204" pitchFamily="50" charset="-128"/>
                        <a:ea typeface="Meiryo UI" panose="020B0604030504040204" pitchFamily="50" charset="-128"/>
                      </a:endParaRPr>
                    </a:p>
                  </a:txBody>
                  <a:tcPr anchor="ctr"/>
                </a:tc>
                <a:tc>
                  <a:txBody>
                    <a:bodyPr/>
                    <a:lstStyle/>
                    <a:p>
                      <a:pPr algn="ctr"/>
                      <a:endParaRPr kumimoji="1" lang="ja-JP" altLang="en-US" sz="1200" dirty="0">
                        <a:latin typeface="Meiryo UI" panose="020B0604030504040204" pitchFamily="50" charset="-128"/>
                        <a:ea typeface="Meiryo UI" panose="020B0604030504040204" pitchFamily="50" charset="-128"/>
                      </a:endParaRPr>
                    </a:p>
                  </a:txBody>
                  <a:tcPr anchor="ctr"/>
                </a:tc>
                <a:tc>
                  <a:txBody>
                    <a:bodyPr/>
                    <a:lstStyle/>
                    <a:p>
                      <a:pPr algn="ctr"/>
                      <a:endParaRPr kumimoji="1" lang="ja-JP" altLang="en-US" sz="1200" dirty="0">
                        <a:latin typeface="Meiryo UI" panose="020B0604030504040204" pitchFamily="50" charset="-128"/>
                        <a:ea typeface="Meiryo UI" panose="020B0604030504040204" pitchFamily="50" charset="-128"/>
                      </a:endParaRPr>
                    </a:p>
                  </a:txBody>
                  <a:tcPr anchor="ctr"/>
                </a:tc>
                <a:tc>
                  <a:txBody>
                    <a:bodyPr/>
                    <a:lstStyle/>
                    <a:p>
                      <a:pPr algn="ctr"/>
                      <a:endParaRPr kumimoji="1" lang="ja-JP" altLang="en-US" sz="1200" dirty="0">
                        <a:latin typeface="Meiryo UI" panose="020B0604030504040204" pitchFamily="50" charset="-128"/>
                        <a:ea typeface="Meiryo UI" panose="020B0604030504040204" pitchFamily="50" charset="-128"/>
                      </a:endParaRPr>
                    </a:p>
                  </a:txBody>
                  <a:tcPr anchor="ctr"/>
                </a:tc>
                <a:tc>
                  <a:txBody>
                    <a:bodyPr/>
                    <a:lstStyle/>
                    <a:p>
                      <a:pPr algn="ctr"/>
                      <a:endParaRPr kumimoji="1" lang="ja-JP" altLang="en-US" sz="1200" dirty="0">
                        <a:latin typeface="Meiryo UI" panose="020B0604030504040204" pitchFamily="50" charset="-128"/>
                        <a:ea typeface="Meiryo UI" panose="020B0604030504040204" pitchFamily="50" charset="-128"/>
                      </a:endParaRPr>
                    </a:p>
                  </a:txBody>
                  <a:tcPr anchor="ctr"/>
                </a:tc>
                <a:tc>
                  <a:txBody>
                    <a:bodyPr/>
                    <a:lstStyle/>
                    <a:p>
                      <a:pPr algn="ctr"/>
                      <a:endParaRPr kumimoji="1" lang="ja-JP" altLang="en-US" sz="1200" dirty="0">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2422039895"/>
                  </a:ext>
                </a:extLst>
              </a:tr>
            </a:tbl>
          </a:graphicData>
        </a:graphic>
      </p:graphicFrame>
      <p:sp>
        <p:nvSpPr>
          <p:cNvPr id="4" name="矢印: 右 3">
            <a:extLst>
              <a:ext uri="{FF2B5EF4-FFF2-40B4-BE49-F238E27FC236}">
                <a16:creationId xmlns:a16="http://schemas.microsoft.com/office/drawing/2014/main" id="{E1E1A33B-F805-732C-5ED2-47E39D54EDF4}"/>
              </a:ext>
            </a:extLst>
          </p:cNvPr>
          <p:cNvSpPr/>
          <p:nvPr/>
        </p:nvSpPr>
        <p:spPr>
          <a:xfrm>
            <a:off x="1257961" y="4205170"/>
            <a:ext cx="2304000" cy="432000"/>
          </a:xfrm>
          <a:prstGeom prst="rightArrow">
            <a:avLst>
              <a:gd name="adj1" fmla="val 100000"/>
              <a:gd name="adj2" fmla="val 23679"/>
            </a:avLst>
          </a:prstGeom>
          <a:solidFill>
            <a:schemeClr val="accent5">
              <a:lumMod val="75000"/>
            </a:schemeClr>
          </a:solidFill>
          <a:ln w="12700">
            <a:solidFill>
              <a:schemeClr val="accent5">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lIns="18000" tIns="0" rIns="18000" bIns="0" rtlCol="0" anchor="ctr"/>
          <a:lstStyle/>
          <a:p>
            <a:pPr algn="ctr"/>
            <a:r>
              <a:rPr kumimoji="1" lang="ja-JP" altLang="en-US" sz="1200" b="1" dirty="0">
                <a:solidFill>
                  <a:schemeClr val="bg1"/>
                </a:solidFill>
                <a:latin typeface="+mn-ea"/>
              </a:rPr>
              <a:t>北部ルート</a:t>
            </a:r>
            <a:endParaRPr kumimoji="1" lang="en-US" altLang="ja-JP" sz="1200" b="1" dirty="0">
              <a:solidFill>
                <a:schemeClr val="bg1"/>
              </a:solidFill>
              <a:latin typeface="+mn-ea"/>
            </a:endParaRPr>
          </a:p>
        </p:txBody>
      </p:sp>
      <p:sp>
        <p:nvSpPr>
          <p:cNvPr id="7" name="矢印: 右 6">
            <a:extLst>
              <a:ext uri="{FF2B5EF4-FFF2-40B4-BE49-F238E27FC236}">
                <a16:creationId xmlns:a16="http://schemas.microsoft.com/office/drawing/2014/main" id="{A4101D54-0A4C-078B-6EAD-CE09FCDF97E2}"/>
              </a:ext>
            </a:extLst>
          </p:cNvPr>
          <p:cNvSpPr/>
          <p:nvPr/>
        </p:nvSpPr>
        <p:spPr>
          <a:xfrm>
            <a:off x="5878452" y="4205170"/>
            <a:ext cx="2304000" cy="432000"/>
          </a:xfrm>
          <a:prstGeom prst="rightArrow">
            <a:avLst>
              <a:gd name="adj1" fmla="val 100000"/>
              <a:gd name="adj2" fmla="val 23679"/>
            </a:avLst>
          </a:prstGeom>
          <a:solidFill>
            <a:schemeClr val="accent5">
              <a:lumMod val="75000"/>
            </a:schemeClr>
          </a:solidFill>
          <a:ln w="12700">
            <a:solidFill>
              <a:schemeClr val="accent5">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lIns="18000" tIns="0" rIns="18000" bIns="0" rtlCol="0" anchor="ctr"/>
          <a:lstStyle/>
          <a:p>
            <a:pPr algn="ctr"/>
            <a:r>
              <a:rPr kumimoji="1" lang="ja-JP" altLang="en-US" sz="1200" b="1" dirty="0">
                <a:solidFill>
                  <a:schemeClr val="bg1"/>
                </a:solidFill>
                <a:latin typeface="+mn-ea"/>
              </a:rPr>
              <a:t>北部ルート</a:t>
            </a:r>
            <a:endParaRPr kumimoji="1" lang="en-US" altLang="ja-JP" sz="1200" b="1" dirty="0">
              <a:solidFill>
                <a:schemeClr val="bg1"/>
              </a:solidFill>
              <a:latin typeface="+mn-ea"/>
            </a:endParaRPr>
          </a:p>
        </p:txBody>
      </p:sp>
      <p:sp>
        <p:nvSpPr>
          <p:cNvPr id="8" name="矢印: 右 7">
            <a:extLst>
              <a:ext uri="{FF2B5EF4-FFF2-40B4-BE49-F238E27FC236}">
                <a16:creationId xmlns:a16="http://schemas.microsoft.com/office/drawing/2014/main" id="{4D879043-A813-63AB-CEA6-17362A1ADDD1}"/>
              </a:ext>
            </a:extLst>
          </p:cNvPr>
          <p:cNvSpPr/>
          <p:nvPr/>
        </p:nvSpPr>
        <p:spPr>
          <a:xfrm>
            <a:off x="3576137" y="4205170"/>
            <a:ext cx="2304000" cy="432000"/>
          </a:xfrm>
          <a:prstGeom prst="rightArrow">
            <a:avLst>
              <a:gd name="adj1" fmla="val 100000"/>
              <a:gd name="adj2" fmla="val 23679"/>
            </a:avLst>
          </a:prstGeom>
          <a:solidFill>
            <a:srgbClr val="92D050"/>
          </a:solidFill>
          <a:ln w="12700">
            <a:solidFill>
              <a:srgbClr val="92D050"/>
            </a:solidFill>
          </a:ln>
        </p:spPr>
        <p:style>
          <a:lnRef idx="2">
            <a:schemeClr val="accent1">
              <a:shade val="15000"/>
            </a:schemeClr>
          </a:lnRef>
          <a:fillRef idx="1">
            <a:schemeClr val="accent1"/>
          </a:fillRef>
          <a:effectRef idx="0">
            <a:schemeClr val="accent1"/>
          </a:effectRef>
          <a:fontRef idx="minor">
            <a:schemeClr val="lt1"/>
          </a:fontRef>
        </p:style>
        <p:txBody>
          <a:bodyPr lIns="18000" tIns="0" rIns="18000" bIns="0" rtlCol="0" anchor="ctr"/>
          <a:lstStyle/>
          <a:p>
            <a:pPr algn="ctr"/>
            <a:r>
              <a:rPr kumimoji="1" lang="ja-JP" altLang="en-US" sz="1200" b="1" dirty="0">
                <a:solidFill>
                  <a:schemeClr val="tx1"/>
                </a:solidFill>
                <a:latin typeface="+mn-ea"/>
              </a:rPr>
              <a:t>南部ルート</a:t>
            </a:r>
            <a:endParaRPr kumimoji="1" lang="en-US" altLang="ja-JP" sz="1200" b="1" dirty="0">
              <a:solidFill>
                <a:schemeClr val="tx1"/>
              </a:solidFill>
              <a:latin typeface="+mn-ea"/>
            </a:endParaRPr>
          </a:p>
        </p:txBody>
      </p:sp>
      <p:sp>
        <p:nvSpPr>
          <p:cNvPr id="11" name="矢印: 右 10">
            <a:extLst>
              <a:ext uri="{FF2B5EF4-FFF2-40B4-BE49-F238E27FC236}">
                <a16:creationId xmlns:a16="http://schemas.microsoft.com/office/drawing/2014/main" id="{93FB1EC3-C892-9DDD-2C64-EF24FDB0ECAF}"/>
              </a:ext>
            </a:extLst>
          </p:cNvPr>
          <p:cNvSpPr/>
          <p:nvPr/>
        </p:nvSpPr>
        <p:spPr>
          <a:xfrm>
            <a:off x="8220492" y="4205170"/>
            <a:ext cx="828000" cy="432000"/>
          </a:xfrm>
          <a:prstGeom prst="rightArrow">
            <a:avLst>
              <a:gd name="adj1" fmla="val 100000"/>
              <a:gd name="adj2" fmla="val 23679"/>
            </a:avLst>
          </a:prstGeom>
          <a:solidFill>
            <a:srgbClr val="92D050"/>
          </a:solidFill>
          <a:ln w="12700">
            <a:solidFill>
              <a:srgbClr val="92D050"/>
            </a:solidFill>
          </a:ln>
        </p:spPr>
        <p:style>
          <a:lnRef idx="2">
            <a:schemeClr val="accent1">
              <a:shade val="15000"/>
            </a:schemeClr>
          </a:lnRef>
          <a:fillRef idx="1">
            <a:schemeClr val="accent1"/>
          </a:fillRef>
          <a:effectRef idx="0">
            <a:schemeClr val="accent1"/>
          </a:effectRef>
          <a:fontRef idx="minor">
            <a:schemeClr val="lt1"/>
          </a:fontRef>
        </p:style>
        <p:txBody>
          <a:bodyPr lIns="18000" tIns="0" rIns="18000" bIns="0" rtlCol="0" anchor="ctr"/>
          <a:lstStyle/>
          <a:p>
            <a:pPr algn="ctr"/>
            <a:r>
              <a:rPr kumimoji="1" lang="ja-JP" altLang="en-US" sz="1200" b="1" dirty="0">
                <a:solidFill>
                  <a:schemeClr val="tx1"/>
                </a:solidFill>
                <a:latin typeface="+mn-ea"/>
              </a:rPr>
              <a:t>南部</a:t>
            </a:r>
            <a:endParaRPr kumimoji="1" lang="en-US" altLang="ja-JP" sz="1200" b="1" dirty="0">
              <a:solidFill>
                <a:schemeClr val="tx1"/>
              </a:solidFill>
              <a:latin typeface="+mn-ea"/>
            </a:endParaRPr>
          </a:p>
          <a:p>
            <a:pPr algn="ctr"/>
            <a:r>
              <a:rPr kumimoji="1" lang="ja-JP" altLang="en-US" sz="1200" b="1" dirty="0">
                <a:solidFill>
                  <a:schemeClr val="tx1"/>
                </a:solidFill>
                <a:latin typeface="+mn-ea"/>
              </a:rPr>
              <a:t>ルート</a:t>
            </a:r>
            <a:endParaRPr kumimoji="1" lang="en-US" altLang="ja-JP" sz="1200" b="1" dirty="0">
              <a:solidFill>
                <a:schemeClr val="tx1"/>
              </a:solidFill>
              <a:latin typeface="+mn-ea"/>
            </a:endParaRPr>
          </a:p>
        </p:txBody>
      </p:sp>
      <p:sp>
        <p:nvSpPr>
          <p:cNvPr id="12" name="矢印: 右 11">
            <a:extLst>
              <a:ext uri="{FF2B5EF4-FFF2-40B4-BE49-F238E27FC236}">
                <a16:creationId xmlns:a16="http://schemas.microsoft.com/office/drawing/2014/main" id="{A6EE335B-7939-0DB3-E599-401DF2B48092}"/>
              </a:ext>
            </a:extLst>
          </p:cNvPr>
          <p:cNvSpPr/>
          <p:nvPr/>
        </p:nvSpPr>
        <p:spPr>
          <a:xfrm>
            <a:off x="3570077" y="5740320"/>
            <a:ext cx="3096000" cy="432000"/>
          </a:xfrm>
          <a:prstGeom prst="rightArrow">
            <a:avLst>
              <a:gd name="adj1" fmla="val 100000"/>
              <a:gd name="adj2" fmla="val 23679"/>
            </a:avLst>
          </a:prstGeom>
          <a:solidFill>
            <a:srgbClr val="FFC000">
              <a:alpha val="80000"/>
            </a:srgbClr>
          </a:solidFill>
          <a:ln w="12700">
            <a:solidFill>
              <a:srgbClr val="FF6600"/>
            </a:solidFill>
          </a:ln>
        </p:spPr>
        <p:style>
          <a:lnRef idx="2">
            <a:schemeClr val="accent1">
              <a:shade val="15000"/>
            </a:schemeClr>
          </a:lnRef>
          <a:fillRef idx="1">
            <a:schemeClr val="accent1"/>
          </a:fillRef>
          <a:effectRef idx="0">
            <a:schemeClr val="accent1"/>
          </a:effectRef>
          <a:fontRef idx="minor">
            <a:schemeClr val="lt1"/>
          </a:fontRef>
        </p:style>
        <p:txBody>
          <a:bodyPr vert="horz" lIns="18000" tIns="0" rIns="18000" bIns="0" rtlCol="0" anchor="ctr"/>
          <a:lstStyle/>
          <a:p>
            <a:pPr algn="ctr"/>
            <a:r>
              <a:rPr kumimoji="1" lang="ja-JP" altLang="en-US" sz="1200" b="1" dirty="0">
                <a:solidFill>
                  <a:schemeClr val="tx1"/>
                </a:solidFill>
                <a:latin typeface="+mn-ea"/>
              </a:rPr>
              <a:t>走行調整</a:t>
            </a:r>
            <a:endParaRPr kumimoji="1" lang="en-US" altLang="ja-JP" sz="1200" b="1" dirty="0">
              <a:solidFill>
                <a:schemeClr val="tx1"/>
              </a:solidFill>
              <a:latin typeface="+mn-ea"/>
            </a:endParaRPr>
          </a:p>
          <a:p>
            <a:pPr algn="ctr"/>
            <a:r>
              <a:rPr kumimoji="1" lang="ja-JP" altLang="en-US" sz="1200" b="1" dirty="0">
                <a:solidFill>
                  <a:schemeClr val="tx1"/>
                </a:solidFill>
                <a:latin typeface="+mn-ea"/>
              </a:rPr>
              <a:t>自動運転レベルアップ</a:t>
            </a:r>
            <a:endParaRPr kumimoji="1" lang="en-US" altLang="ja-JP" sz="1200" b="1" dirty="0">
              <a:solidFill>
                <a:schemeClr val="tx1"/>
              </a:solidFill>
              <a:latin typeface="+mn-ea"/>
            </a:endParaRPr>
          </a:p>
        </p:txBody>
      </p:sp>
      <p:sp>
        <p:nvSpPr>
          <p:cNvPr id="13" name="矢印: 右 12">
            <a:extLst>
              <a:ext uri="{FF2B5EF4-FFF2-40B4-BE49-F238E27FC236}">
                <a16:creationId xmlns:a16="http://schemas.microsoft.com/office/drawing/2014/main" id="{FAF31556-54FE-81CD-26F4-4445DC5299F4}"/>
              </a:ext>
            </a:extLst>
          </p:cNvPr>
          <p:cNvSpPr/>
          <p:nvPr/>
        </p:nvSpPr>
        <p:spPr>
          <a:xfrm>
            <a:off x="1257961" y="4969053"/>
            <a:ext cx="7740000" cy="432000"/>
          </a:xfrm>
          <a:prstGeom prst="rightArrow">
            <a:avLst>
              <a:gd name="adj1" fmla="val 100000"/>
              <a:gd name="adj2" fmla="val 23679"/>
            </a:avLst>
          </a:prstGeom>
          <a:solidFill>
            <a:schemeClr val="accent6">
              <a:lumMod val="60000"/>
              <a:lumOff val="40000"/>
              <a:alpha val="80000"/>
            </a:schemeClr>
          </a:solidFill>
          <a:ln w="12700">
            <a:solidFill>
              <a:schemeClr val="accent6">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vert="horz" lIns="18000" tIns="0" rIns="18000" bIns="0" rtlCol="0" anchor="ctr"/>
          <a:lstStyle/>
          <a:p>
            <a:pPr algn="ctr"/>
            <a:r>
              <a:rPr kumimoji="1" lang="ja-JP" altLang="en-US" sz="1200" b="1" dirty="0">
                <a:solidFill>
                  <a:schemeClr val="tx1"/>
                </a:solidFill>
                <a:latin typeface="+mn-ea"/>
              </a:rPr>
              <a:t>調律車</a:t>
            </a:r>
            <a:endParaRPr kumimoji="1" lang="en-US" altLang="ja-JP" sz="1200" b="1" dirty="0">
              <a:solidFill>
                <a:schemeClr val="tx1"/>
              </a:solidFill>
              <a:latin typeface="+mn-ea"/>
            </a:endParaRPr>
          </a:p>
          <a:p>
            <a:pPr algn="ctr"/>
            <a:r>
              <a:rPr kumimoji="1" lang="ja-JP" altLang="en-US" sz="1200" b="1" dirty="0">
                <a:solidFill>
                  <a:schemeClr val="tx1"/>
                </a:solidFill>
                <a:latin typeface="+mn-ea"/>
              </a:rPr>
              <a:t>自動運転レベルアップ</a:t>
            </a:r>
            <a:endParaRPr kumimoji="1" lang="en-US" altLang="ja-JP" sz="1200" b="1" dirty="0">
              <a:solidFill>
                <a:schemeClr val="tx1"/>
              </a:solidFill>
              <a:latin typeface="+mn-ea"/>
            </a:endParaRPr>
          </a:p>
        </p:txBody>
      </p:sp>
      <p:sp>
        <p:nvSpPr>
          <p:cNvPr id="14" name="矢印: 上 13">
            <a:extLst>
              <a:ext uri="{FF2B5EF4-FFF2-40B4-BE49-F238E27FC236}">
                <a16:creationId xmlns:a16="http://schemas.microsoft.com/office/drawing/2014/main" id="{49871F26-DCF4-C0E9-E279-B136D4F4FBCE}"/>
              </a:ext>
            </a:extLst>
          </p:cNvPr>
          <p:cNvSpPr/>
          <p:nvPr/>
        </p:nvSpPr>
        <p:spPr>
          <a:xfrm>
            <a:off x="2088932" y="4645052"/>
            <a:ext cx="576000" cy="288000"/>
          </a:xfrm>
          <a:prstGeom prst="upArrow">
            <a:avLst/>
          </a:prstGeom>
          <a:solidFill>
            <a:srgbClr val="FF0000">
              <a:alpha val="70000"/>
            </a:srgbClr>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5" name="矢印: 上 14">
            <a:extLst>
              <a:ext uri="{FF2B5EF4-FFF2-40B4-BE49-F238E27FC236}">
                <a16:creationId xmlns:a16="http://schemas.microsoft.com/office/drawing/2014/main" id="{57DA1D57-B906-EC2F-952F-678121DA8597}"/>
              </a:ext>
            </a:extLst>
          </p:cNvPr>
          <p:cNvSpPr/>
          <p:nvPr/>
        </p:nvSpPr>
        <p:spPr>
          <a:xfrm>
            <a:off x="4440137" y="4645052"/>
            <a:ext cx="576000" cy="288000"/>
          </a:xfrm>
          <a:prstGeom prst="upArrow">
            <a:avLst/>
          </a:prstGeom>
          <a:solidFill>
            <a:srgbClr val="FF0000">
              <a:alpha val="70000"/>
            </a:srgbClr>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8" name="矢印: 上 27">
            <a:extLst>
              <a:ext uri="{FF2B5EF4-FFF2-40B4-BE49-F238E27FC236}">
                <a16:creationId xmlns:a16="http://schemas.microsoft.com/office/drawing/2014/main" id="{7BE8FCDA-82A2-CF9E-CCA0-C6E8C93B4AD3}"/>
              </a:ext>
            </a:extLst>
          </p:cNvPr>
          <p:cNvSpPr/>
          <p:nvPr/>
        </p:nvSpPr>
        <p:spPr>
          <a:xfrm>
            <a:off x="6735534" y="4645052"/>
            <a:ext cx="576000" cy="288000"/>
          </a:xfrm>
          <a:prstGeom prst="upArrow">
            <a:avLst/>
          </a:prstGeom>
          <a:solidFill>
            <a:srgbClr val="FF0000">
              <a:alpha val="70000"/>
            </a:srgbClr>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9" name="矢印: 上 28">
            <a:extLst>
              <a:ext uri="{FF2B5EF4-FFF2-40B4-BE49-F238E27FC236}">
                <a16:creationId xmlns:a16="http://schemas.microsoft.com/office/drawing/2014/main" id="{46EE116F-9F74-555F-EE29-A0154FC3C591}"/>
              </a:ext>
            </a:extLst>
          </p:cNvPr>
          <p:cNvSpPr/>
          <p:nvPr/>
        </p:nvSpPr>
        <p:spPr>
          <a:xfrm>
            <a:off x="4440137" y="5421470"/>
            <a:ext cx="576000" cy="288000"/>
          </a:xfrm>
          <a:prstGeom prst="upArrow">
            <a:avLst/>
          </a:prstGeom>
          <a:solidFill>
            <a:srgbClr val="FF0000">
              <a:alpha val="70000"/>
            </a:srgbClr>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0" name="矢印: 上 29">
            <a:extLst>
              <a:ext uri="{FF2B5EF4-FFF2-40B4-BE49-F238E27FC236}">
                <a16:creationId xmlns:a16="http://schemas.microsoft.com/office/drawing/2014/main" id="{EFFDB43A-3468-E9CF-B833-C2471035DF05}"/>
              </a:ext>
            </a:extLst>
          </p:cNvPr>
          <p:cNvSpPr/>
          <p:nvPr/>
        </p:nvSpPr>
        <p:spPr>
          <a:xfrm>
            <a:off x="8319894" y="4655745"/>
            <a:ext cx="576000" cy="288000"/>
          </a:xfrm>
          <a:prstGeom prst="upArrow">
            <a:avLst/>
          </a:prstGeom>
          <a:solidFill>
            <a:srgbClr val="FF0000">
              <a:alpha val="70000"/>
            </a:srgbClr>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138714075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a:extLst>
              <a:ext uri="{FF2B5EF4-FFF2-40B4-BE49-F238E27FC236}">
                <a16:creationId xmlns:a16="http://schemas.microsoft.com/office/drawing/2014/main" id="{CF2887DC-BE14-4C35-8ACF-A3318FBE322B}"/>
              </a:ext>
            </a:extLst>
          </p:cNvPr>
          <p:cNvSpPr txBox="1"/>
          <p:nvPr/>
        </p:nvSpPr>
        <p:spPr>
          <a:xfrm>
            <a:off x="0" y="504000"/>
            <a:ext cx="2145139" cy="338554"/>
          </a:xfrm>
          <a:prstGeom prst="rect">
            <a:avLst/>
          </a:prstGeom>
          <a:noFill/>
        </p:spPr>
        <p:txBody>
          <a:bodyPr wrap="none" rtlCol="0">
            <a:spAutoFit/>
          </a:bodyPr>
          <a:lstStyle/>
          <a:p>
            <a:r>
              <a:rPr kumimoji="1" lang="ja-JP" altLang="en-US" sz="1600" b="1" dirty="0">
                <a:latin typeface="Meiryo UI" panose="020B0604030504040204" pitchFamily="50" charset="-128"/>
                <a:ea typeface="Meiryo UI" panose="020B0604030504040204" pitchFamily="50" charset="-128"/>
              </a:rPr>
              <a:t>■スケジュールの見直し</a:t>
            </a:r>
          </a:p>
        </p:txBody>
      </p:sp>
      <p:graphicFrame>
        <p:nvGraphicFramePr>
          <p:cNvPr id="3" name="表 3">
            <a:extLst>
              <a:ext uri="{FF2B5EF4-FFF2-40B4-BE49-F238E27FC236}">
                <a16:creationId xmlns:a16="http://schemas.microsoft.com/office/drawing/2014/main" id="{8D2AB0AE-7BC8-469F-B3F4-5D7E63FA1920}"/>
              </a:ext>
            </a:extLst>
          </p:cNvPr>
          <p:cNvGraphicFramePr>
            <a:graphicFrameLocks noGrp="1"/>
          </p:cNvGraphicFramePr>
          <p:nvPr>
            <p:extLst>
              <p:ext uri="{D42A27DB-BD31-4B8C-83A1-F6EECF244321}">
                <p14:modId xmlns:p14="http://schemas.microsoft.com/office/powerpoint/2010/main" val="1291313964"/>
              </p:ext>
            </p:extLst>
          </p:nvPr>
        </p:nvGraphicFramePr>
        <p:xfrm>
          <a:off x="89338" y="828001"/>
          <a:ext cx="8892000" cy="5400000"/>
        </p:xfrm>
        <a:graphic>
          <a:graphicData uri="http://schemas.openxmlformats.org/drawingml/2006/table">
            <a:tbl>
              <a:tblPr firstRow="1" bandRow="1">
                <a:tableStyleId>{5C22544A-7EE6-4342-B048-85BDC9FD1C3A}</a:tableStyleId>
              </a:tblPr>
              <a:tblGrid>
                <a:gridCol w="1482000">
                  <a:extLst>
                    <a:ext uri="{9D8B030D-6E8A-4147-A177-3AD203B41FA5}">
                      <a16:colId xmlns:a16="http://schemas.microsoft.com/office/drawing/2014/main" val="3524824610"/>
                    </a:ext>
                  </a:extLst>
                </a:gridCol>
                <a:gridCol w="1482000">
                  <a:extLst>
                    <a:ext uri="{9D8B030D-6E8A-4147-A177-3AD203B41FA5}">
                      <a16:colId xmlns:a16="http://schemas.microsoft.com/office/drawing/2014/main" val="1434526358"/>
                    </a:ext>
                  </a:extLst>
                </a:gridCol>
                <a:gridCol w="2964000">
                  <a:extLst>
                    <a:ext uri="{9D8B030D-6E8A-4147-A177-3AD203B41FA5}">
                      <a16:colId xmlns:a16="http://schemas.microsoft.com/office/drawing/2014/main" val="1513432144"/>
                    </a:ext>
                  </a:extLst>
                </a:gridCol>
                <a:gridCol w="2964000">
                  <a:extLst>
                    <a:ext uri="{9D8B030D-6E8A-4147-A177-3AD203B41FA5}">
                      <a16:colId xmlns:a16="http://schemas.microsoft.com/office/drawing/2014/main" val="1489586392"/>
                    </a:ext>
                  </a:extLst>
                </a:gridCol>
              </a:tblGrid>
              <a:tr h="356320">
                <a:tc gridSpan="2">
                  <a:txBody>
                    <a:bodyPr/>
                    <a:lstStyle/>
                    <a:p>
                      <a:pPr algn="ctr"/>
                      <a:r>
                        <a:rPr kumimoji="1" lang="ja-JP" altLang="en-US" sz="1600" dirty="0">
                          <a:latin typeface="BIZ UDゴシック" panose="020B0400000000000000" pitchFamily="49" charset="-128"/>
                          <a:ea typeface="BIZ UDゴシック" panose="020B0400000000000000" pitchFamily="49" charset="-128"/>
                        </a:rPr>
                        <a:t>Ｒ７</a:t>
                      </a:r>
                      <a:r>
                        <a:rPr kumimoji="1" lang="en-US" altLang="ja-JP" sz="1600" dirty="0">
                          <a:latin typeface="BIZ UDゴシック" panose="020B0400000000000000" pitchFamily="49" charset="-128"/>
                          <a:ea typeface="BIZ UDゴシック" panose="020B0400000000000000" pitchFamily="49" charset="-128"/>
                        </a:rPr>
                        <a:t>(2025)</a:t>
                      </a:r>
                      <a:endParaRPr kumimoji="1" lang="ja-JP" altLang="en-US" sz="1600" dirty="0">
                        <a:latin typeface="BIZ UDゴシック" panose="020B0400000000000000" pitchFamily="49" charset="-128"/>
                        <a:ea typeface="BIZ UDゴシック" panose="020B0400000000000000" pitchFamily="49" charset="-128"/>
                      </a:endParaRPr>
                    </a:p>
                  </a:txBody>
                  <a:tcPr anchor="ctr"/>
                </a:tc>
                <a:tc hMerge="1">
                  <a:txBody>
                    <a:bodyPr/>
                    <a:lstStyle/>
                    <a:p>
                      <a:endParaRPr kumimoji="1" lang="ja-JP" altLang="en-US" dirty="0"/>
                    </a:p>
                  </a:txBody>
                  <a:tcPr anchor="ctr"/>
                </a:tc>
                <a:tc>
                  <a:txBody>
                    <a:bodyPr/>
                    <a:lstStyle/>
                    <a:p>
                      <a:pPr algn="ctr"/>
                      <a:r>
                        <a:rPr kumimoji="1" lang="ja-JP" altLang="en-US" sz="1600" dirty="0">
                          <a:latin typeface="BIZ UDゴシック" panose="020B0400000000000000" pitchFamily="49" charset="-128"/>
                          <a:ea typeface="BIZ UDゴシック" panose="020B0400000000000000" pitchFamily="49" charset="-128"/>
                        </a:rPr>
                        <a:t>Ｒ８</a:t>
                      </a:r>
                      <a:r>
                        <a:rPr kumimoji="1" lang="en-US" altLang="ja-JP" sz="1600" dirty="0">
                          <a:latin typeface="BIZ UDゴシック" panose="020B0400000000000000" pitchFamily="49" charset="-128"/>
                          <a:ea typeface="BIZ UDゴシック" panose="020B0400000000000000" pitchFamily="49" charset="-128"/>
                        </a:rPr>
                        <a:t>(2026)</a:t>
                      </a:r>
                      <a:endParaRPr kumimoji="1" lang="ja-JP" altLang="en-US" sz="1600" dirty="0">
                        <a:latin typeface="BIZ UDゴシック" panose="020B0400000000000000" pitchFamily="49" charset="-128"/>
                        <a:ea typeface="BIZ UDゴシック" panose="020B0400000000000000" pitchFamily="49" charset="-128"/>
                      </a:endParaRPr>
                    </a:p>
                  </a:txBody>
                  <a:tcPr anchor="ctr"/>
                </a:tc>
                <a:tc>
                  <a:txBody>
                    <a:bodyPr/>
                    <a:lstStyle/>
                    <a:p>
                      <a:pPr algn="ctr"/>
                      <a:r>
                        <a:rPr kumimoji="1" lang="ja-JP" altLang="en-US" sz="1600" dirty="0">
                          <a:latin typeface="BIZ UDゴシック" panose="020B0400000000000000" pitchFamily="49" charset="-128"/>
                          <a:ea typeface="BIZ UDゴシック" panose="020B0400000000000000" pitchFamily="49" charset="-128"/>
                        </a:rPr>
                        <a:t>Ｒ９</a:t>
                      </a:r>
                      <a:r>
                        <a:rPr kumimoji="1" lang="en-US" altLang="ja-JP" sz="1600" dirty="0">
                          <a:latin typeface="BIZ UDゴシック" panose="020B0400000000000000" pitchFamily="49" charset="-128"/>
                          <a:ea typeface="BIZ UDゴシック" panose="020B0400000000000000" pitchFamily="49" charset="-128"/>
                        </a:rPr>
                        <a:t>(2027)</a:t>
                      </a:r>
                      <a:r>
                        <a:rPr kumimoji="1" lang="ja-JP" altLang="en-US" sz="1600" dirty="0">
                          <a:latin typeface="BIZ UDゴシック" panose="020B0400000000000000" pitchFamily="49" charset="-128"/>
                          <a:ea typeface="BIZ UDゴシック" panose="020B0400000000000000" pitchFamily="49" charset="-128"/>
                        </a:rPr>
                        <a:t>～Ｒ</a:t>
                      </a:r>
                      <a:r>
                        <a:rPr kumimoji="1" lang="en-US" altLang="ja-JP" sz="1600" dirty="0">
                          <a:latin typeface="BIZ UDゴシック" panose="020B0400000000000000" pitchFamily="49" charset="-128"/>
                          <a:ea typeface="BIZ UDゴシック" panose="020B0400000000000000" pitchFamily="49" charset="-128"/>
                        </a:rPr>
                        <a:t>10(2028)</a:t>
                      </a:r>
                      <a:endParaRPr kumimoji="1" lang="ja-JP" altLang="en-US" sz="1600" dirty="0">
                        <a:latin typeface="BIZ UDゴシック" panose="020B0400000000000000" pitchFamily="49" charset="-128"/>
                        <a:ea typeface="BIZ UDゴシック" panose="020B0400000000000000" pitchFamily="49" charset="-128"/>
                      </a:endParaRPr>
                    </a:p>
                  </a:txBody>
                  <a:tcPr anchor="ctr"/>
                </a:tc>
                <a:extLst>
                  <a:ext uri="{0D108BD9-81ED-4DB2-BD59-A6C34878D82A}">
                    <a16:rowId xmlns:a16="http://schemas.microsoft.com/office/drawing/2014/main" val="2351165749"/>
                  </a:ext>
                </a:extLst>
              </a:tr>
              <a:tr h="5043680">
                <a:tc>
                  <a:txBody>
                    <a:bodyPr/>
                    <a:lstStyle/>
                    <a:p>
                      <a:endParaRPr kumimoji="1" lang="ja-JP" altLang="en-US" dirty="0"/>
                    </a:p>
                  </a:txBody>
                  <a:tcPr anchor="ctr"/>
                </a:tc>
                <a:tc>
                  <a:txBody>
                    <a:bodyPr/>
                    <a:lstStyle/>
                    <a:p>
                      <a:endParaRPr kumimoji="1" lang="ja-JP" altLang="en-US" dirty="0"/>
                    </a:p>
                  </a:txBody>
                  <a:tcPr anchor="ctr"/>
                </a:tc>
                <a:tc>
                  <a:txBody>
                    <a:bodyPr/>
                    <a:lstStyle/>
                    <a:p>
                      <a:endParaRPr kumimoji="1" lang="ja-JP" altLang="en-US" dirty="0"/>
                    </a:p>
                  </a:txBody>
                  <a:tcPr anchor="ctr"/>
                </a:tc>
                <a:tc>
                  <a:txBody>
                    <a:bodyPr/>
                    <a:lstStyle/>
                    <a:p>
                      <a:endParaRPr kumimoji="1" lang="ja-JP" altLang="en-US" dirty="0"/>
                    </a:p>
                  </a:txBody>
                  <a:tcPr anchor="ctr"/>
                </a:tc>
                <a:extLst>
                  <a:ext uri="{0D108BD9-81ED-4DB2-BD59-A6C34878D82A}">
                    <a16:rowId xmlns:a16="http://schemas.microsoft.com/office/drawing/2014/main" val="1982777938"/>
                  </a:ext>
                </a:extLst>
              </a:tr>
            </a:tbl>
          </a:graphicData>
        </a:graphic>
      </p:graphicFrame>
      <p:sp>
        <p:nvSpPr>
          <p:cNvPr id="61" name="正方形/長方形 60">
            <a:extLst>
              <a:ext uri="{FF2B5EF4-FFF2-40B4-BE49-F238E27FC236}">
                <a16:creationId xmlns:a16="http://schemas.microsoft.com/office/drawing/2014/main" id="{73ABB0F8-36FA-4263-9B51-C5F237378FB2}"/>
              </a:ext>
            </a:extLst>
          </p:cNvPr>
          <p:cNvSpPr/>
          <p:nvPr/>
        </p:nvSpPr>
        <p:spPr>
          <a:xfrm>
            <a:off x="8769813" y="1216813"/>
            <a:ext cx="268837" cy="5004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b="1" dirty="0">
                <a:latin typeface="BIZ UDゴシック" panose="020B0400000000000000" pitchFamily="49" charset="-128"/>
                <a:ea typeface="BIZ UDゴシック" panose="020B0400000000000000" pitchFamily="49" charset="-128"/>
              </a:rPr>
              <a:t>検証結果を踏まえた取組</a:t>
            </a:r>
          </a:p>
        </p:txBody>
      </p:sp>
      <p:sp>
        <p:nvSpPr>
          <p:cNvPr id="4" name="テキスト ボックス 3">
            <a:extLst>
              <a:ext uri="{FF2B5EF4-FFF2-40B4-BE49-F238E27FC236}">
                <a16:creationId xmlns:a16="http://schemas.microsoft.com/office/drawing/2014/main" id="{5A462F3B-0CC4-4794-90EC-928362DBE3ED}"/>
              </a:ext>
            </a:extLst>
          </p:cNvPr>
          <p:cNvSpPr txBox="1"/>
          <p:nvPr/>
        </p:nvSpPr>
        <p:spPr>
          <a:xfrm>
            <a:off x="6810787" y="6227177"/>
            <a:ext cx="1959191" cy="430887"/>
          </a:xfrm>
          <a:prstGeom prst="rect">
            <a:avLst/>
          </a:prstGeom>
          <a:noFill/>
        </p:spPr>
        <p:txBody>
          <a:bodyPr wrap="none" rtlCol="0">
            <a:spAutoFit/>
          </a:bodyPr>
          <a:lstStyle/>
          <a:p>
            <a:r>
              <a:rPr kumimoji="1" lang="ja-JP" altLang="en-US" sz="1100" dirty="0">
                <a:latin typeface="Meiryo UI" panose="020B0604030504040204" pitchFamily="50" charset="-128"/>
                <a:ea typeface="Meiryo UI" panose="020B0604030504040204" pitchFamily="50" charset="-128"/>
              </a:rPr>
              <a:t>実証実験結果をフィードバック</a:t>
            </a:r>
            <a:endParaRPr kumimoji="1" lang="en-US" altLang="ja-JP" sz="1100" dirty="0">
              <a:latin typeface="Meiryo UI" panose="020B0604030504040204" pitchFamily="50" charset="-128"/>
              <a:ea typeface="Meiryo UI" panose="020B0604030504040204" pitchFamily="50" charset="-128"/>
            </a:endParaRPr>
          </a:p>
          <a:p>
            <a:r>
              <a:rPr kumimoji="1" lang="ja-JP" altLang="en-US" sz="1100" dirty="0">
                <a:latin typeface="Meiryo UI" panose="020B0604030504040204" pitchFamily="50" charset="-128"/>
                <a:ea typeface="Meiryo UI" panose="020B0604030504040204" pitchFamily="50" charset="-128"/>
              </a:rPr>
              <a:t>のうえ、市町村の取組に繋げる</a:t>
            </a:r>
          </a:p>
        </p:txBody>
      </p:sp>
      <p:sp>
        <p:nvSpPr>
          <p:cNvPr id="6" name="四角形: 角を丸くする 5">
            <a:extLst>
              <a:ext uri="{FF2B5EF4-FFF2-40B4-BE49-F238E27FC236}">
                <a16:creationId xmlns:a16="http://schemas.microsoft.com/office/drawing/2014/main" id="{9ADD3A64-3243-4B33-B469-7F0D42A896C3}"/>
              </a:ext>
            </a:extLst>
          </p:cNvPr>
          <p:cNvSpPr/>
          <p:nvPr/>
        </p:nvSpPr>
        <p:spPr>
          <a:xfrm>
            <a:off x="120434" y="1212193"/>
            <a:ext cx="1452056" cy="5004000"/>
          </a:xfrm>
          <a:prstGeom prst="roundRect">
            <a:avLst/>
          </a:prstGeom>
          <a:solidFill>
            <a:schemeClr val="accent2">
              <a:lumMod val="20000"/>
              <a:lumOff val="80000"/>
            </a:schemeClr>
          </a:solidFill>
          <a:ln w="25400" cap="rnd" cmpd="sng">
            <a:solidFill>
              <a:schemeClr val="tx1"/>
            </a:solidFill>
            <a:prstDash val="lgDash"/>
            <a:roun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 name="矢印: 右 4">
            <a:extLst>
              <a:ext uri="{FF2B5EF4-FFF2-40B4-BE49-F238E27FC236}">
                <a16:creationId xmlns:a16="http://schemas.microsoft.com/office/drawing/2014/main" id="{232844BD-5B11-4868-8BFC-37C360330153}"/>
              </a:ext>
            </a:extLst>
          </p:cNvPr>
          <p:cNvSpPr/>
          <p:nvPr/>
        </p:nvSpPr>
        <p:spPr>
          <a:xfrm>
            <a:off x="108000" y="1283590"/>
            <a:ext cx="8640000" cy="1188000"/>
          </a:xfrm>
          <a:prstGeom prst="rightArrow">
            <a:avLst>
              <a:gd name="adj1" fmla="val 66292"/>
              <a:gd name="adj2" fmla="val 42431"/>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2" name="テキスト ボックス 61">
            <a:extLst>
              <a:ext uri="{FF2B5EF4-FFF2-40B4-BE49-F238E27FC236}">
                <a16:creationId xmlns:a16="http://schemas.microsoft.com/office/drawing/2014/main" id="{69860CE7-1951-4D5C-8A67-BE4EDB336BC1}"/>
              </a:ext>
            </a:extLst>
          </p:cNvPr>
          <p:cNvSpPr txBox="1"/>
          <p:nvPr/>
        </p:nvSpPr>
        <p:spPr>
          <a:xfrm>
            <a:off x="395056" y="1244521"/>
            <a:ext cx="902811" cy="307777"/>
          </a:xfrm>
          <a:prstGeom prst="rect">
            <a:avLst/>
          </a:prstGeom>
          <a:noFill/>
        </p:spPr>
        <p:txBody>
          <a:bodyPr wrap="none" rtlCol="0">
            <a:spAutoFit/>
          </a:bodyPr>
          <a:lstStyle/>
          <a:p>
            <a:r>
              <a:rPr kumimoji="1" lang="ja-JP" altLang="en-US" sz="1400" dirty="0">
                <a:latin typeface="UD デジタル 教科書体 NK-B" panose="02020700000000000000" pitchFamily="18" charset="-128"/>
                <a:ea typeface="UD デジタル 教科書体 NK-B" panose="02020700000000000000" pitchFamily="18" charset="-128"/>
              </a:rPr>
              <a:t>万博期間</a:t>
            </a:r>
          </a:p>
        </p:txBody>
      </p:sp>
      <p:sp>
        <p:nvSpPr>
          <p:cNvPr id="63" name="矢印: 右 62">
            <a:extLst>
              <a:ext uri="{FF2B5EF4-FFF2-40B4-BE49-F238E27FC236}">
                <a16:creationId xmlns:a16="http://schemas.microsoft.com/office/drawing/2014/main" id="{36E1ECA0-9376-4566-8DB9-10C62F715A2B}"/>
              </a:ext>
            </a:extLst>
          </p:cNvPr>
          <p:cNvSpPr/>
          <p:nvPr/>
        </p:nvSpPr>
        <p:spPr>
          <a:xfrm>
            <a:off x="108000" y="5023131"/>
            <a:ext cx="8640000" cy="1188000"/>
          </a:xfrm>
          <a:prstGeom prst="rightArrow">
            <a:avLst>
              <a:gd name="adj1" fmla="val 66292"/>
              <a:gd name="adj2" fmla="val 42431"/>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 name="正方形/長方形 8">
            <a:extLst>
              <a:ext uri="{FF2B5EF4-FFF2-40B4-BE49-F238E27FC236}">
                <a16:creationId xmlns:a16="http://schemas.microsoft.com/office/drawing/2014/main" id="{1EA2C7C2-872C-4078-A7F5-C144D5ABAF32}"/>
              </a:ext>
            </a:extLst>
          </p:cNvPr>
          <p:cNvSpPr/>
          <p:nvPr/>
        </p:nvSpPr>
        <p:spPr>
          <a:xfrm>
            <a:off x="0" y="432000"/>
            <a:ext cx="9144000" cy="36000"/>
          </a:xfrm>
          <a:prstGeom prst="rect">
            <a:avLst/>
          </a:prstGeom>
          <a:ln>
            <a:noFill/>
          </a:ln>
        </p:spPr>
        <p:style>
          <a:lnRef idx="1">
            <a:schemeClr val="accent5"/>
          </a:lnRef>
          <a:fillRef idx="2">
            <a:schemeClr val="accent5"/>
          </a:fillRef>
          <a:effectRef idx="1">
            <a:schemeClr val="accent5"/>
          </a:effectRef>
          <a:fontRef idx="minor">
            <a:schemeClr val="dk1"/>
          </a:fontRef>
        </p:style>
        <p:txBody>
          <a:bodyPr rtlCol="0" anchor="ctr"/>
          <a:lstStyle/>
          <a:p>
            <a:pPr algn="ctr"/>
            <a:endParaRPr kumimoji="1" lang="ja-JP" altLang="en-US"/>
          </a:p>
        </p:txBody>
      </p:sp>
      <p:sp>
        <p:nvSpPr>
          <p:cNvPr id="10" name="テキスト ボックス 9">
            <a:extLst>
              <a:ext uri="{FF2B5EF4-FFF2-40B4-BE49-F238E27FC236}">
                <a16:creationId xmlns:a16="http://schemas.microsoft.com/office/drawing/2014/main" id="{97A3181E-F29F-4F88-A6CC-07A9DED5C3F2}"/>
              </a:ext>
            </a:extLst>
          </p:cNvPr>
          <p:cNvSpPr txBox="1"/>
          <p:nvPr/>
        </p:nvSpPr>
        <p:spPr>
          <a:xfrm>
            <a:off x="0" y="0"/>
            <a:ext cx="2823209" cy="461665"/>
          </a:xfrm>
          <a:prstGeom prst="rect">
            <a:avLst/>
          </a:prstGeom>
          <a:noFill/>
        </p:spPr>
        <p:txBody>
          <a:bodyPr wrap="none" rtlCol="0">
            <a:spAutoFit/>
          </a:bodyPr>
          <a:lstStyle/>
          <a:p>
            <a:r>
              <a:rPr kumimoji="1" lang="en-US" altLang="ja-JP" sz="2400" b="1" dirty="0">
                <a:latin typeface="Meiryo UI" panose="020B0604030504040204" pitchFamily="50" charset="-128"/>
                <a:ea typeface="Meiryo UI" panose="020B0604030504040204" pitchFamily="50" charset="-128"/>
              </a:rPr>
              <a:t>2</a:t>
            </a:r>
            <a:r>
              <a:rPr kumimoji="1" lang="ja-JP" altLang="en-US" sz="2400" b="1" dirty="0">
                <a:latin typeface="Meiryo UI" panose="020B0604030504040204" pitchFamily="50" charset="-128"/>
                <a:ea typeface="Meiryo UI" panose="020B0604030504040204" pitchFamily="50" charset="-128"/>
              </a:rPr>
              <a:t>．全体スケジュール</a:t>
            </a:r>
          </a:p>
        </p:txBody>
      </p:sp>
      <p:sp>
        <p:nvSpPr>
          <p:cNvPr id="11" name="矢印: 右 10">
            <a:extLst>
              <a:ext uri="{FF2B5EF4-FFF2-40B4-BE49-F238E27FC236}">
                <a16:creationId xmlns:a16="http://schemas.microsoft.com/office/drawing/2014/main" id="{5538AFBE-85FB-417B-AF52-E82350F505BD}"/>
              </a:ext>
            </a:extLst>
          </p:cNvPr>
          <p:cNvSpPr/>
          <p:nvPr/>
        </p:nvSpPr>
        <p:spPr>
          <a:xfrm>
            <a:off x="120434" y="2520000"/>
            <a:ext cx="1440000" cy="1944000"/>
          </a:xfrm>
          <a:prstGeom prst="rightArrow">
            <a:avLst>
              <a:gd name="adj1" fmla="val 82728"/>
              <a:gd name="adj2" fmla="val 25920"/>
            </a:avLst>
          </a:prstGeom>
          <a:solidFill>
            <a:schemeClr val="bg1">
              <a:lumMod val="75000"/>
            </a:schemeClr>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7" name="矢印: 右 16">
            <a:extLst>
              <a:ext uri="{FF2B5EF4-FFF2-40B4-BE49-F238E27FC236}">
                <a16:creationId xmlns:a16="http://schemas.microsoft.com/office/drawing/2014/main" id="{FF11121D-B0C1-4352-AB1A-3556EC6DC396}"/>
              </a:ext>
            </a:extLst>
          </p:cNvPr>
          <p:cNvSpPr/>
          <p:nvPr/>
        </p:nvSpPr>
        <p:spPr>
          <a:xfrm>
            <a:off x="1995976" y="2520000"/>
            <a:ext cx="828000" cy="1944000"/>
          </a:xfrm>
          <a:prstGeom prst="rightArrow">
            <a:avLst>
              <a:gd name="adj1" fmla="val 82728"/>
              <a:gd name="adj2" fmla="val 25920"/>
            </a:avLst>
          </a:prstGeom>
          <a:solidFill>
            <a:schemeClr val="bg1">
              <a:lumMod val="65000"/>
            </a:schemeClr>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0" name="矢印: 右 19">
            <a:extLst>
              <a:ext uri="{FF2B5EF4-FFF2-40B4-BE49-F238E27FC236}">
                <a16:creationId xmlns:a16="http://schemas.microsoft.com/office/drawing/2014/main" id="{E37C67AC-02A0-4BD3-8D28-D3E6460F76AB}"/>
              </a:ext>
            </a:extLst>
          </p:cNvPr>
          <p:cNvSpPr/>
          <p:nvPr/>
        </p:nvSpPr>
        <p:spPr>
          <a:xfrm>
            <a:off x="6031775" y="2520000"/>
            <a:ext cx="2700000" cy="1944000"/>
          </a:xfrm>
          <a:prstGeom prst="rightArrow">
            <a:avLst>
              <a:gd name="adj1" fmla="val 82728"/>
              <a:gd name="adj2" fmla="val 24719"/>
            </a:avLst>
          </a:prstGeom>
          <a:solidFill>
            <a:schemeClr val="bg1">
              <a:lumMod val="50000"/>
            </a:schemeClr>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1" name="矢印: 右 20">
            <a:extLst>
              <a:ext uri="{FF2B5EF4-FFF2-40B4-BE49-F238E27FC236}">
                <a16:creationId xmlns:a16="http://schemas.microsoft.com/office/drawing/2014/main" id="{4FA3E8AF-4671-44EC-85F4-1A76332AE51E}"/>
              </a:ext>
            </a:extLst>
          </p:cNvPr>
          <p:cNvSpPr/>
          <p:nvPr/>
        </p:nvSpPr>
        <p:spPr>
          <a:xfrm>
            <a:off x="2760845" y="4599722"/>
            <a:ext cx="5978399" cy="432000"/>
          </a:xfrm>
          <a:prstGeom prst="rightArrow">
            <a:avLst>
              <a:gd name="adj1" fmla="val 52588"/>
              <a:gd name="adj2" fmla="val 116375"/>
            </a:avLst>
          </a:prstGeom>
          <a:solidFill>
            <a:schemeClr val="bg1"/>
          </a:solidFill>
          <a:ln w="28575" cap="rnd">
            <a:prstDash val="sysDot"/>
            <a:round/>
          </a:ln>
        </p:spPr>
        <p:style>
          <a:lnRef idx="2">
            <a:schemeClr val="dk1"/>
          </a:lnRef>
          <a:fillRef idx="1">
            <a:schemeClr val="lt1"/>
          </a:fillRef>
          <a:effectRef idx="0">
            <a:schemeClr val="dk1"/>
          </a:effectRef>
          <a:fontRef idx="minor">
            <a:schemeClr val="dk1"/>
          </a:fontRef>
        </p:style>
        <p:txBody>
          <a:bodyPr anchor="ctr"/>
          <a:lstStyle/>
          <a:p>
            <a:pPr algn="ctr">
              <a:defRPr/>
            </a:pPr>
            <a:r>
              <a:rPr lang="ja-JP" altLang="en-US" sz="1100" dirty="0">
                <a:latin typeface="Meiryo UI" panose="020B0604030504040204" pitchFamily="50" charset="-128"/>
                <a:ea typeface="Meiryo UI" panose="020B0604030504040204" pitchFamily="50" charset="-128"/>
              </a:rPr>
              <a:t>（結果に応じて）必要な整備の追加</a:t>
            </a:r>
          </a:p>
        </p:txBody>
      </p:sp>
      <p:sp>
        <p:nvSpPr>
          <p:cNvPr id="22" name="矢印: 上下 21">
            <a:extLst>
              <a:ext uri="{FF2B5EF4-FFF2-40B4-BE49-F238E27FC236}">
                <a16:creationId xmlns:a16="http://schemas.microsoft.com/office/drawing/2014/main" id="{F477E798-6E7D-4324-A44D-7A4F1E30857D}"/>
              </a:ext>
            </a:extLst>
          </p:cNvPr>
          <p:cNvSpPr/>
          <p:nvPr/>
        </p:nvSpPr>
        <p:spPr>
          <a:xfrm>
            <a:off x="2977807" y="4327951"/>
            <a:ext cx="268837" cy="324000"/>
          </a:xfrm>
          <a:prstGeom prst="upDownArrow">
            <a:avLst>
              <a:gd name="adj1" fmla="val 75195"/>
              <a:gd name="adj2" fmla="val 37403"/>
            </a:avLst>
          </a:prstGeom>
          <a:solidFill>
            <a:schemeClr val="accent1"/>
          </a:solidFill>
          <a:ln w="381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3" name="矢印: 上下 22">
            <a:extLst>
              <a:ext uri="{FF2B5EF4-FFF2-40B4-BE49-F238E27FC236}">
                <a16:creationId xmlns:a16="http://schemas.microsoft.com/office/drawing/2014/main" id="{AAB7FF42-05BC-4425-8577-520360DDAFE6}"/>
              </a:ext>
            </a:extLst>
          </p:cNvPr>
          <p:cNvSpPr/>
          <p:nvPr/>
        </p:nvSpPr>
        <p:spPr>
          <a:xfrm>
            <a:off x="4856608" y="4327951"/>
            <a:ext cx="268837" cy="324000"/>
          </a:xfrm>
          <a:prstGeom prst="upDownArrow">
            <a:avLst>
              <a:gd name="adj1" fmla="val 75195"/>
              <a:gd name="adj2" fmla="val 37403"/>
            </a:avLst>
          </a:prstGeom>
          <a:solidFill>
            <a:schemeClr val="accent1"/>
          </a:solidFill>
          <a:ln w="381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4" name="矢印: 上下 23">
            <a:extLst>
              <a:ext uri="{FF2B5EF4-FFF2-40B4-BE49-F238E27FC236}">
                <a16:creationId xmlns:a16="http://schemas.microsoft.com/office/drawing/2014/main" id="{473109E3-F358-4FDB-9A99-CE6D63C62858}"/>
              </a:ext>
            </a:extLst>
          </p:cNvPr>
          <p:cNvSpPr/>
          <p:nvPr/>
        </p:nvSpPr>
        <p:spPr>
          <a:xfrm>
            <a:off x="7136415" y="4327951"/>
            <a:ext cx="268837" cy="324000"/>
          </a:xfrm>
          <a:prstGeom prst="upDownArrow">
            <a:avLst>
              <a:gd name="adj1" fmla="val 75195"/>
              <a:gd name="adj2" fmla="val 37403"/>
            </a:avLst>
          </a:prstGeom>
          <a:solidFill>
            <a:schemeClr val="accent1"/>
          </a:solidFill>
          <a:ln w="381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5" name="テキスト ボックス 24">
            <a:extLst>
              <a:ext uri="{FF2B5EF4-FFF2-40B4-BE49-F238E27FC236}">
                <a16:creationId xmlns:a16="http://schemas.microsoft.com/office/drawing/2014/main" id="{34EE86F4-45E1-45B3-A1A5-E71FA9289708}"/>
              </a:ext>
            </a:extLst>
          </p:cNvPr>
          <p:cNvSpPr txBox="1"/>
          <p:nvPr/>
        </p:nvSpPr>
        <p:spPr>
          <a:xfrm>
            <a:off x="30954" y="2844000"/>
            <a:ext cx="1433406" cy="1138773"/>
          </a:xfrm>
          <a:prstGeom prst="rect">
            <a:avLst/>
          </a:prstGeom>
          <a:noFill/>
        </p:spPr>
        <p:txBody>
          <a:bodyPr wrap="none" rtlCol="0">
            <a:spAutoFit/>
          </a:bodyPr>
          <a:lstStyle/>
          <a:p>
            <a:r>
              <a:rPr kumimoji="1" lang="ja-JP" altLang="en-US" sz="1200" b="1" dirty="0">
                <a:solidFill>
                  <a:schemeClr val="bg1"/>
                </a:solidFill>
                <a:latin typeface="Meiryo UI" panose="020B0604030504040204" pitchFamily="50" charset="-128"/>
                <a:ea typeface="Meiryo UI" panose="020B0604030504040204" pitchFamily="50" charset="-128"/>
              </a:rPr>
              <a:t>＜走行環境整備＞</a:t>
            </a:r>
            <a:endParaRPr kumimoji="1" lang="en-US" altLang="ja-JP" sz="1200" b="1" dirty="0">
              <a:solidFill>
                <a:schemeClr val="bg1"/>
              </a:solidFill>
              <a:latin typeface="Meiryo UI" panose="020B0604030504040204" pitchFamily="50" charset="-128"/>
              <a:ea typeface="Meiryo UI" panose="020B0604030504040204" pitchFamily="50" charset="-128"/>
            </a:endParaRPr>
          </a:p>
          <a:p>
            <a:r>
              <a:rPr kumimoji="1" lang="ja-JP" altLang="en-US" sz="1200" dirty="0">
                <a:solidFill>
                  <a:schemeClr val="bg1"/>
                </a:solidFill>
                <a:latin typeface="Meiryo UI" panose="020B0604030504040204" pitchFamily="50" charset="-128"/>
                <a:ea typeface="Meiryo UI" panose="020B0604030504040204" pitchFamily="50" charset="-128"/>
              </a:rPr>
              <a:t> </a:t>
            </a:r>
            <a:r>
              <a:rPr kumimoji="1" lang="en-US" altLang="ja-JP" sz="1200" b="1" dirty="0">
                <a:solidFill>
                  <a:schemeClr val="bg1"/>
                </a:solidFill>
                <a:latin typeface="Meiryo UI" panose="020B0604030504040204" pitchFamily="50" charset="-128"/>
                <a:ea typeface="Meiryo UI" panose="020B0604030504040204" pitchFamily="50" charset="-128"/>
              </a:rPr>
              <a:t>•</a:t>
            </a:r>
            <a:r>
              <a:rPr kumimoji="1" lang="ja-JP" altLang="en-US" sz="1200" b="1" dirty="0">
                <a:solidFill>
                  <a:schemeClr val="bg1"/>
                </a:solidFill>
                <a:latin typeface="Meiryo UI" panose="020B0604030504040204" pitchFamily="50" charset="-128"/>
                <a:ea typeface="Meiryo UI" panose="020B0604030504040204" pitchFamily="50" charset="-128"/>
              </a:rPr>
              <a:t>車庫</a:t>
            </a:r>
            <a:endParaRPr kumimoji="1" lang="en-US" altLang="ja-JP" sz="1200" b="1" dirty="0">
              <a:solidFill>
                <a:schemeClr val="bg1"/>
              </a:solidFill>
              <a:latin typeface="Meiryo UI" panose="020B0604030504040204" pitchFamily="50" charset="-128"/>
              <a:ea typeface="Meiryo UI" panose="020B0604030504040204" pitchFamily="50" charset="-128"/>
            </a:endParaRPr>
          </a:p>
          <a:p>
            <a:r>
              <a:rPr kumimoji="1" lang="ja-JP" altLang="en-US" sz="1200" b="1" dirty="0">
                <a:solidFill>
                  <a:schemeClr val="bg1"/>
                </a:solidFill>
                <a:latin typeface="Meiryo UI" panose="020B0604030504040204" pitchFamily="50" charset="-128"/>
                <a:ea typeface="Meiryo UI" panose="020B0604030504040204" pitchFamily="50" charset="-128"/>
              </a:rPr>
              <a:t> </a:t>
            </a:r>
            <a:r>
              <a:rPr kumimoji="1" lang="en-US" altLang="ja-JP" sz="1200" b="1" dirty="0">
                <a:solidFill>
                  <a:schemeClr val="bg1"/>
                </a:solidFill>
                <a:latin typeface="Meiryo UI" panose="020B0604030504040204" pitchFamily="50" charset="-128"/>
                <a:ea typeface="Meiryo UI" panose="020B0604030504040204" pitchFamily="50" charset="-128"/>
              </a:rPr>
              <a:t>•</a:t>
            </a:r>
            <a:r>
              <a:rPr kumimoji="1" lang="ja-JP" altLang="en-US" sz="1200" b="1" dirty="0">
                <a:solidFill>
                  <a:schemeClr val="bg1"/>
                </a:solidFill>
                <a:latin typeface="Meiryo UI" panose="020B0604030504040204" pitchFamily="50" charset="-128"/>
                <a:ea typeface="Meiryo UI" panose="020B0604030504040204" pitchFamily="50" charset="-128"/>
              </a:rPr>
              <a:t>乗務員休憩所</a:t>
            </a:r>
            <a:endParaRPr kumimoji="1" lang="en-US" altLang="ja-JP" sz="1200" b="1" dirty="0">
              <a:solidFill>
                <a:schemeClr val="bg1"/>
              </a:solidFill>
              <a:latin typeface="Meiryo UI" panose="020B0604030504040204" pitchFamily="50" charset="-128"/>
              <a:ea typeface="Meiryo UI" panose="020B0604030504040204" pitchFamily="50" charset="-128"/>
            </a:endParaRPr>
          </a:p>
          <a:p>
            <a:r>
              <a:rPr kumimoji="1" lang="ja-JP" altLang="en-US" sz="800" b="1" dirty="0">
                <a:solidFill>
                  <a:schemeClr val="bg1"/>
                </a:solidFill>
                <a:latin typeface="Meiryo UI" panose="020B0604030504040204" pitchFamily="50" charset="-128"/>
                <a:ea typeface="Meiryo UI" panose="020B0604030504040204" pitchFamily="50" charset="-128"/>
              </a:rPr>
              <a:t>　</a:t>
            </a:r>
            <a:endParaRPr kumimoji="1" lang="en-US" altLang="ja-JP" sz="800" b="1" dirty="0">
              <a:solidFill>
                <a:schemeClr val="bg1"/>
              </a:solidFill>
              <a:latin typeface="Meiryo UI" panose="020B0604030504040204" pitchFamily="50" charset="-128"/>
              <a:ea typeface="Meiryo UI" panose="020B0604030504040204" pitchFamily="50" charset="-128"/>
            </a:endParaRPr>
          </a:p>
          <a:p>
            <a:r>
              <a:rPr kumimoji="1" lang="ja-JP" altLang="en-US" sz="1200" dirty="0">
                <a:solidFill>
                  <a:schemeClr val="bg1"/>
                </a:solidFill>
                <a:latin typeface="Meiryo UI" panose="020B0604030504040204" pitchFamily="50" charset="-128"/>
                <a:ea typeface="Meiryo UI" panose="020B0604030504040204" pitchFamily="50" charset="-128"/>
              </a:rPr>
              <a:t>　</a:t>
            </a:r>
            <a:r>
              <a:rPr kumimoji="1" lang="ja-JP" altLang="en-US" sz="1200" b="1" dirty="0">
                <a:solidFill>
                  <a:schemeClr val="bg1"/>
                </a:solidFill>
                <a:latin typeface="Meiryo UI" panose="020B0604030504040204" pitchFamily="50" charset="-128"/>
                <a:ea typeface="Meiryo UI" panose="020B0604030504040204" pitchFamily="50" charset="-128"/>
              </a:rPr>
              <a:t>＜調査業務＞</a:t>
            </a:r>
            <a:endParaRPr kumimoji="1" lang="en-US" altLang="ja-JP" sz="1200" b="1" dirty="0">
              <a:solidFill>
                <a:schemeClr val="bg1"/>
              </a:solidFill>
              <a:latin typeface="Meiryo UI" panose="020B0604030504040204" pitchFamily="50" charset="-128"/>
              <a:ea typeface="Meiryo UI" panose="020B0604030504040204" pitchFamily="50" charset="-128"/>
            </a:endParaRPr>
          </a:p>
          <a:p>
            <a:r>
              <a:rPr kumimoji="1" lang="ja-JP" altLang="en-US" sz="1200" dirty="0">
                <a:solidFill>
                  <a:schemeClr val="bg1"/>
                </a:solidFill>
                <a:latin typeface="Meiryo UI" panose="020B0604030504040204" pitchFamily="50" charset="-128"/>
                <a:ea typeface="Meiryo UI" panose="020B0604030504040204" pitchFamily="50" charset="-128"/>
              </a:rPr>
              <a:t> </a:t>
            </a:r>
            <a:r>
              <a:rPr kumimoji="1" lang="en-US" altLang="ja-JP" sz="1200" b="1" dirty="0">
                <a:solidFill>
                  <a:schemeClr val="bg1"/>
                </a:solidFill>
                <a:latin typeface="Meiryo UI" panose="020B0604030504040204" pitchFamily="50" charset="-128"/>
                <a:ea typeface="Meiryo UI" panose="020B0604030504040204" pitchFamily="50" charset="-128"/>
              </a:rPr>
              <a:t>•</a:t>
            </a:r>
            <a:r>
              <a:rPr kumimoji="1" lang="ja-JP" altLang="en-US" sz="1200" b="1" dirty="0">
                <a:solidFill>
                  <a:schemeClr val="bg1"/>
                </a:solidFill>
                <a:latin typeface="Meiryo UI" panose="020B0604030504040204" pitchFamily="50" charset="-128"/>
                <a:ea typeface="Meiryo UI" panose="020B0604030504040204" pitchFamily="50" charset="-128"/>
              </a:rPr>
              <a:t>リスクアセスメント</a:t>
            </a:r>
            <a:endParaRPr kumimoji="1" lang="en-US" altLang="ja-JP" sz="1200" b="1" dirty="0">
              <a:solidFill>
                <a:schemeClr val="bg1"/>
              </a:solidFill>
              <a:latin typeface="Meiryo UI" panose="020B0604030504040204" pitchFamily="50" charset="-128"/>
              <a:ea typeface="Meiryo UI" panose="020B0604030504040204" pitchFamily="50" charset="-128"/>
            </a:endParaRPr>
          </a:p>
        </p:txBody>
      </p:sp>
      <p:sp>
        <p:nvSpPr>
          <p:cNvPr id="12" name="テキスト ボックス 11">
            <a:extLst>
              <a:ext uri="{FF2B5EF4-FFF2-40B4-BE49-F238E27FC236}">
                <a16:creationId xmlns:a16="http://schemas.microsoft.com/office/drawing/2014/main" id="{964BF25A-F170-4642-9ADC-640E18E61AA9}"/>
              </a:ext>
            </a:extLst>
          </p:cNvPr>
          <p:cNvSpPr txBox="1"/>
          <p:nvPr/>
        </p:nvSpPr>
        <p:spPr>
          <a:xfrm>
            <a:off x="2546857" y="2367797"/>
            <a:ext cx="723275" cy="307777"/>
          </a:xfrm>
          <a:prstGeom prst="rect">
            <a:avLst/>
          </a:prstGeom>
          <a:noFill/>
        </p:spPr>
        <p:txBody>
          <a:bodyPr wrap="none" rtlCol="0">
            <a:spAutoFit/>
          </a:bodyPr>
          <a:lstStyle/>
          <a:p>
            <a:r>
              <a:rPr kumimoji="1" lang="ja-JP" altLang="en-US" sz="1400" b="1" dirty="0">
                <a:latin typeface="Meiryo UI" panose="020B0604030504040204" pitchFamily="50" charset="-128"/>
                <a:ea typeface="Meiryo UI" panose="020B0604030504040204" pitchFamily="50" charset="-128"/>
              </a:rPr>
              <a:t>３月～</a:t>
            </a:r>
          </a:p>
        </p:txBody>
      </p:sp>
      <p:sp>
        <p:nvSpPr>
          <p:cNvPr id="19" name="矢印: 右 18">
            <a:extLst>
              <a:ext uri="{FF2B5EF4-FFF2-40B4-BE49-F238E27FC236}">
                <a16:creationId xmlns:a16="http://schemas.microsoft.com/office/drawing/2014/main" id="{4082480E-6D2E-4D56-9A0D-0C2D50CEA465}"/>
              </a:ext>
            </a:extLst>
          </p:cNvPr>
          <p:cNvSpPr/>
          <p:nvPr/>
        </p:nvSpPr>
        <p:spPr>
          <a:xfrm>
            <a:off x="3627244" y="2520000"/>
            <a:ext cx="2844000" cy="1944000"/>
          </a:xfrm>
          <a:prstGeom prst="rightArrow">
            <a:avLst>
              <a:gd name="adj1" fmla="val 82728"/>
              <a:gd name="adj2" fmla="val 25920"/>
            </a:avLst>
          </a:prstGeom>
          <a:solidFill>
            <a:schemeClr val="bg1">
              <a:lumMod val="50000"/>
            </a:schemeClr>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8" name="矢印: 右 17">
            <a:extLst>
              <a:ext uri="{FF2B5EF4-FFF2-40B4-BE49-F238E27FC236}">
                <a16:creationId xmlns:a16="http://schemas.microsoft.com/office/drawing/2014/main" id="{078FB157-17A3-4BE2-A86C-D097F5F7A91C}"/>
              </a:ext>
            </a:extLst>
          </p:cNvPr>
          <p:cNvSpPr/>
          <p:nvPr/>
        </p:nvSpPr>
        <p:spPr>
          <a:xfrm>
            <a:off x="2847558" y="2520000"/>
            <a:ext cx="1044000" cy="1944000"/>
          </a:xfrm>
          <a:prstGeom prst="rightArrow">
            <a:avLst>
              <a:gd name="adj1" fmla="val 82728"/>
              <a:gd name="adj2" fmla="val 25920"/>
            </a:avLst>
          </a:prstGeom>
          <a:solidFill>
            <a:schemeClr val="bg1">
              <a:lumMod val="50000"/>
            </a:schemeClr>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 name="テキスト ボックス 12">
            <a:extLst>
              <a:ext uri="{FF2B5EF4-FFF2-40B4-BE49-F238E27FC236}">
                <a16:creationId xmlns:a16="http://schemas.microsoft.com/office/drawing/2014/main" id="{6D8A961E-1646-4D7D-8936-A48673D07F5C}"/>
              </a:ext>
            </a:extLst>
          </p:cNvPr>
          <p:cNvSpPr txBox="1"/>
          <p:nvPr/>
        </p:nvSpPr>
        <p:spPr>
          <a:xfrm>
            <a:off x="2727227" y="2867371"/>
            <a:ext cx="1172116" cy="707886"/>
          </a:xfrm>
          <a:prstGeom prst="rect">
            <a:avLst/>
          </a:prstGeom>
          <a:noFill/>
        </p:spPr>
        <p:txBody>
          <a:bodyPr wrap="none" rtlCol="0">
            <a:spAutoFit/>
          </a:bodyPr>
          <a:lstStyle/>
          <a:p>
            <a:r>
              <a:rPr kumimoji="1" lang="ja-JP" altLang="en-US" sz="1200" b="1" dirty="0">
                <a:solidFill>
                  <a:schemeClr val="bg1"/>
                </a:solidFill>
                <a:latin typeface="Meiryo UI" panose="020B0604030504040204" pitchFamily="50" charset="-128"/>
                <a:ea typeface="Meiryo UI" panose="020B0604030504040204" pitchFamily="50" charset="-128"/>
              </a:rPr>
              <a:t>＜実験開始＞</a:t>
            </a:r>
            <a:endParaRPr kumimoji="1" lang="en-US" altLang="ja-JP" sz="1200" b="1" dirty="0">
              <a:solidFill>
                <a:schemeClr val="bg1"/>
              </a:solidFill>
              <a:latin typeface="Meiryo UI" panose="020B0604030504040204" pitchFamily="50" charset="-128"/>
              <a:ea typeface="Meiryo UI" panose="020B0604030504040204" pitchFamily="50" charset="-128"/>
            </a:endParaRPr>
          </a:p>
          <a:p>
            <a:endParaRPr kumimoji="1" lang="en-US" altLang="ja-JP" sz="600" b="1" dirty="0">
              <a:solidFill>
                <a:schemeClr val="bg1"/>
              </a:solidFill>
              <a:latin typeface="Meiryo UI" panose="020B0604030504040204" pitchFamily="50" charset="-128"/>
              <a:ea typeface="Meiryo UI" panose="020B0604030504040204" pitchFamily="50" charset="-128"/>
            </a:endParaRPr>
          </a:p>
          <a:p>
            <a:r>
              <a:rPr kumimoji="1" lang="ja-JP" altLang="en-US" sz="1100" b="1" dirty="0">
                <a:solidFill>
                  <a:schemeClr val="bg1"/>
                </a:solidFill>
                <a:latin typeface="Meiryo UI" panose="020B0604030504040204" pitchFamily="50" charset="-128"/>
                <a:ea typeface="Meiryo UI" panose="020B0604030504040204" pitchFamily="50" charset="-128"/>
              </a:rPr>
              <a:t>  </a:t>
            </a:r>
            <a:r>
              <a:rPr kumimoji="1" lang="en-US" altLang="ja-JP" sz="1100" b="1" dirty="0">
                <a:solidFill>
                  <a:schemeClr val="bg1"/>
                </a:solidFill>
                <a:latin typeface="Meiryo UI" panose="020B0604030504040204" pitchFamily="50" charset="-128"/>
                <a:ea typeface="Meiryo UI" panose="020B0604030504040204" pitchFamily="50" charset="-128"/>
              </a:rPr>
              <a:t>•</a:t>
            </a:r>
            <a:r>
              <a:rPr kumimoji="1" lang="ja-JP" altLang="en-US" sz="1100" b="1" dirty="0">
                <a:solidFill>
                  <a:schemeClr val="bg1"/>
                </a:solidFill>
                <a:latin typeface="Meiryo UI" panose="020B0604030504040204" pitchFamily="50" charset="-128"/>
                <a:ea typeface="Meiryo UI" panose="020B0604030504040204" pitchFamily="50" charset="-128"/>
              </a:rPr>
              <a:t>テスト走行</a:t>
            </a:r>
            <a:endParaRPr kumimoji="1" lang="en-US" altLang="ja-JP" sz="1100" b="1" dirty="0">
              <a:solidFill>
                <a:schemeClr val="bg1"/>
              </a:solidFill>
              <a:latin typeface="Meiryo UI" panose="020B0604030504040204" pitchFamily="50" charset="-128"/>
              <a:ea typeface="Meiryo UI" panose="020B0604030504040204" pitchFamily="50" charset="-128"/>
            </a:endParaRPr>
          </a:p>
          <a:p>
            <a:r>
              <a:rPr kumimoji="1" lang="ja-JP" altLang="en-US" sz="1100" b="1" dirty="0">
                <a:solidFill>
                  <a:schemeClr val="bg1"/>
                </a:solidFill>
                <a:latin typeface="Meiryo UI" panose="020B0604030504040204" pitchFamily="50" charset="-128"/>
                <a:ea typeface="Meiryo UI" panose="020B0604030504040204" pitchFamily="50" charset="-128"/>
              </a:rPr>
              <a:t>  </a:t>
            </a:r>
            <a:r>
              <a:rPr kumimoji="1" lang="en-US" altLang="ja-JP" sz="1100" b="1" dirty="0">
                <a:solidFill>
                  <a:schemeClr val="bg1"/>
                </a:solidFill>
                <a:latin typeface="Meiryo UI" panose="020B0604030504040204" pitchFamily="50" charset="-128"/>
                <a:ea typeface="Meiryo UI" panose="020B0604030504040204" pitchFamily="50" charset="-128"/>
              </a:rPr>
              <a:t>•</a:t>
            </a:r>
            <a:r>
              <a:rPr kumimoji="1" lang="ja-JP" altLang="en-US" sz="1100" b="1" dirty="0">
                <a:solidFill>
                  <a:schemeClr val="bg1"/>
                </a:solidFill>
                <a:latin typeface="Meiryo UI" panose="020B0604030504040204" pitchFamily="50" charset="-128"/>
                <a:ea typeface="Meiryo UI" panose="020B0604030504040204" pitchFamily="50" charset="-128"/>
              </a:rPr>
              <a:t>車両調整　等</a:t>
            </a:r>
          </a:p>
        </p:txBody>
      </p:sp>
      <p:sp>
        <p:nvSpPr>
          <p:cNvPr id="29" name="テキスト ボックス 28">
            <a:extLst>
              <a:ext uri="{FF2B5EF4-FFF2-40B4-BE49-F238E27FC236}">
                <a16:creationId xmlns:a16="http://schemas.microsoft.com/office/drawing/2014/main" id="{A874AB21-0D99-46BA-8E04-1B6290580595}"/>
              </a:ext>
            </a:extLst>
          </p:cNvPr>
          <p:cNvSpPr txBox="1"/>
          <p:nvPr/>
        </p:nvSpPr>
        <p:spPr>
          <a:xfrm>
            <a:off x="1654244" y="1474865"/>
            <a:ext cx="5339289" cy="307777"/>
          </a:xfrm>
          <a:prstGeom prst="rect">
            <a:avLst/>
          </a:prstGeom>
          <a:noFill/>
        </p:spPr>
        <p:txBody>
          <a:bodyPr wrap="square">
            <a:spAutoFit/>
          </a:bodyPr>
          <a:lstStyle/>
          <a:p>
            <a:r>
              <a:rPr lang="ja-JP" altLang="en-US" sz="1400" b="1" dirty="0">
                <a:latin typeface="Meiryo UI" panose="020B0604030504040204" pitchFamily="50" charset="-128"/>
                <a:ea typeface="Meiryo UI" panose="020B0604030504040204" pitchFamily="50" charset="-128"/>
              </a:rPr>
              <a:t>関係者（</a:t>
            </a:r>
            <a:r>
              <a:rPr lang="en-US" altLang="ja-JP" sz="1400" b="1" dirty="0">
                <a:latin typeface="Meiryo UI" panose="020B0604030504040204" pitchFamily="50" charset="-128"/>
                <a:ea typeface="Meiryo UI" panose="020B0604030504040204" pitchFamily="50" charset="-128"/>
              </a:rPr>
              <a:t>Osaka Metro</a:t>
            </a:r>
            <a:r>
              <a:rPr lang="ja-JP" altLang="en-US" sz="1400" b="1" dirty="0">
                <a:latin typeface="Meiryo UI" panose="020B0604030504040204" pitchFamily="50" charset="-128"/>
                <a:ea typeface="Meiryo UI" panose="020B0604030504040204" pitchFamily="50" charset="-128"/>
              </a:rPr>
              <a:t>、国、警察、交通事業者等）との調整</a:t>
            </a:r>
          </a:p>
        </p:txBody>
      </p:sp>
      <p:sp>
        <p:nvSpPr>
          <p:cNvPr id="7" name="テキスト ボックス 6">
            <a:extLst>
              <a:ext uri="{FF2B5EF4-FFF2-40B4-BE49-F238E27FC236}">
                <a16:creationId xmlns:a16="http://schemas.microsoft.com/office/drawing/2014/main" id="{8AAC1696-9CE0-4E46-8554-C536C1838729}"/>
              </a:ext>
            </a:extLst>
          </p:cNvPr>
          <p:cNvSpPr txBox="1"/>
          <p:nvPr/>
        </p:nvSpPr>
        <p:spPr>
          <a:xfrm>
            <a:off x="3344728" y="5219972"/>
            <a:ext cx="1056700" cy="307777"/>
          </a:xfrm>
          <a:prstGeom prst="rect">
            <a:avLst/>
          </a:prstGeom>
          <a:noFill/>
        </p:spPr>
        <p:txBody>
          <a:bodyPr wrap="none" rtlCol="0">
            <a:spAutoFit/>
          </a:bodyPr>
          <a:lstStyle/>
          <a:p>
            <a:r>
              <a:rPr kumimoji="1" lang="ja-JP" altLang="en-US" sz="1400" b="1" spc="300" dirty="0">
                <a:latin typeface="Meiryo UI" panose="020B0604030504040204" pitchFamily="50" charset="-128"/>
                <a:ea typeface="Meiryo UI" panose="020B0604030504040204" pitchFamily="50" charset="-128"/>
              </a:rPr>
              <a:t>機運醸成</a:t>
            </a:r>
          </a:p>
        </p:txBody>
      </p:sp>
      <p:grpSp>
        <p:nvGrpSpPr>
          <p:cNvPr id="30" name="グループ化 29">
            <a:extLst>
              <a:ext uri="{FF2B5EF4-FFF2-40B4-BE49-F238E27FC236}">
                <a16:creationId xmlns:a16="http://schemas.microsoft.com/office/drawing/2014/main" id="{28B9940E-4AB6-4846-9A55-E792FB058874}"/>
              </a:ext>
            </a:extLst>
          </p:cNvPr>
          <p:cNvGrpSpPr/>
          <p:nvPr/>
        </p:nvGrpSpPr>
        <p:grpSpPr>
          <a:xfrm>
            <a:off x="2889131" y="3724298"/>
            <a:ext cx="723275" cy="253916"/>
            <a:chOff x="2891389" y="3648012"/>
            <a:chExt cx="723275" cy="253916"/>
          </a:xfrm>
        </p:grpSpPr>
        <p:sp>
          <p:nvSpPr>
            <p:cNvPr id="27" name="テキスト ボックス 26">
              <a:extLst>
                <a:ext uri="{FF2B5EF4-FFF2-40B4-BE49-F238E27FC236}">
                  <a16:creationId xmlns:a16="http://schemas.microsoft.com/office/drawing/2014/main" id="{8605E6E5-BD06-40F0-A7ED-7405AE1E9D71}"/>
                </a:ext>
              </a:extLst>
            </p:cNvPr>
            <p:cNvSpPr txBox="1"/>
            <p:nvPr/>
          </p:nvSpPr>
          <p:spPr>
            <a:xfrm>
              <a:off x="2891389" y="3648012"/>
              <a:ext cx="723275" cy="253916"/>
            </a:xfrm>
            <a:prstGeom prst="rect">
              <a:avLst/>
            </a:prstGeom>
            <a:noFill/>
          </p:spPr>
          <p:txBody>
            <a:bodyPr wrap="none" rtlCol="0">
              <a:spAutoFit/>
            </a:bodyPr>
            <a:lstStyle/>
            <a:p>
              <a:r>
                <a:rPr kumimoji="1" lang="ja-JP" altLang="en-US" sz="1050" b="1" dirty="0">
                  <a:solidFill>
                    <a:schemeClr val="bg1"/>
                  </a:solidFill>
                  <a:latin typeface="BIZ UDゴシック" panose="020B0400000000000000" pitchFamily="49" charset="-128"/>
                  <a:ea typeface="BIZ UDゴシック" panose="020B0400000000000000" pitchFamily="49" charset="-128"/>
                </a:rPr>
                <a:t>乗客なし</a:t>
              </a:r>
            </a:p>
          </p:txBody>
        </p:sp>
        <p:sp>
          <p:nvSpPr>
            <p:cNvPr id="28" name="正方形/長方形 27">
              <a:extLst>
                <a:ext uri="{FF2B5EF4-FFF2-40B4-BE49-F238E27FC236}">
                  <a16:creationId xmlns:a16="http://schemas.microsoft.com/office/drawing/2014/main" id="{9F092160-C008-417A-AA25-E9D176EA34AE}"/>
                </a:ext>
              </a:extLst>
            </p:cNvPr>
            <p:cNvSpPr/>
            <p:nvPr/>
          </p:nvSpPr>
          <p:spPr>
            <a:xfrm>
              <a:off x="2939741" y="3677577"/>
              <a:ext cx="612000" cy="216000"/>
            </a:xfrm>
            <a:prstGeom prst="rect">
              <a:avLst/>
            </a:prstGeom>
            <a:noFill/>
            <a:ln w="63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32" name="四角形: 角を丸くする 31">
            <a:extLst>
              <a:ext uri="{FF2B5EF4-FFF2-40B4-BE49-F238E27FC236}">
                <a16:creationId xmlns:a16="http://schemas.microsoft.com/office/drawing/2014/main" id="{19026A4E-F691-4614-8FFC-BC55F2460D9A}"/>
              </a:ext>
            </a:extLst>
          </p:cNvPr>
          <p:cNvSpPr/>
          <p:nvPr/>
        </p:nvSpPr>
        <p:spPr>
          <a:xfrm>
            <a:off x="2839565" y="2627281"/>
            <a:ext cx="5904000" cy="252000"/>
          </a:xfrm>
          <a:prstGeom prst="round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5" name="テキスト ボックス 14">
            <a:extLst>
              <a:ext uri="{FF2B5EF4-FFF2-40B4-BE49-F238E27FC236}">
                <a16:creationId xmlns:a16="http://schemas.microsoft.com/office/drawing/2014/main" id="{DBE32914-766B-46A7-B931-0B1F6A8C6A06}"/>
              </a:ext>
            </a:extLst>
          </p:cNvPr>
          <p:cNvSpPr txBox="1"/>
          <p:nvPr/>
        </p:nvSpPr>
        <p:spPr>
          <a:xfrm>
            <a:off x="4409352" y="2609012"/>
            <a:ext cx="2185214" cy="276999"/>
          </a:xfrm>
          <a:prstGeom prst="rect">
            <a:avLst/>
          </a:prstGeom>
          <a:noFill/>
        </p:spPr>
        <p:txBody>
          <a:bodyPr wrap="none" rtlCol="0">
            <a:spAutoFit/>
          </a:bodyPr>
          <a:lstStyle/>
          <a:p>
            <a:r>
              <a:rPr kumimoji="1" lang="ja-JP" altLang="en-US" sz="1200" b="1" dirty="0">
                <a:latin typeface="BIZ UDゴシック" panose="020B0400000000000000" pitchFamily="49" charset="-128"/>
                <a:ea typeface="BIZ UDゴシック" panose="020B0400000000000000" pitchFamily="49" charset="-128"/>
              </a:rPr>
              <a:t>南河内地域における実証実験</a:t>
            </a:r>
          </a:p>
        </p:txBody>
      </p:sp>
      <p:sp>
        <p:nvSpPr>
          <p:cNvPr id="33" name="矢印: 五方向 32">
            <a:extLst>
              <a:ext uri="{FF2B5EF4-FFF2-40B4-BE49-F238E27FC236}">
                <a16:creationId xmlns:a16="http://schemas.microsoft.com/office/drawing/2014/main" id="{E74C67C8-00B7-4488-BE3F-36EB92475BE5}"/>
              </a:ext>
            </a:extLst>
          </p:cNvPr>
          <p:cNvSpPr/>
          <p:nvPr/>
        </p:nvSpPr>
        <p:spPr>
          <a:xfrm>
            <a:off x="109738" y="1733041"/>
            <a:ext cx="3132000" cy="540000"/>
          </a:xfrm>
          <a:prstGeom prst="homePlate">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8" name="矢印: 五方向 37">
            <a:extLst>
              <a:ext uri="{FF2B5EF4-FFF2-40B4-BE49-F238E27FC236}">
                <a16:creationId xmlns:a16="http://schemas.microsoft.com/office/drawing/2014/main" id="{2CD70BBE-8C3B-4562-ACF7-00E30BA05484}"/>
              </a:ext>
            </a:extLst>
          </p:cNvPr>
          <p:cNvSpPr/>
          <p:nvPr/>
        </p:nvSpPr>
        <p:spPr>
          <a:xfrm>
            <a:off x="112749" y="5466951"/>
            <a:ext cx="3132000" cy="540000"/>
          </a:xfrm>
          <a:prstGeom prst="homePlate">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4" name="テキスト ボックス 33">
            <a:extLst>
              <a:ext uri="{FF2B5EF4-FFF2-40B4-BE49-F238E27FC236}">
                <a16:creationId xmlns:a16="http://schemas.microsoft.com/office/drawing/2014/main" id="{7098E027-086A-4DBB-B712-CC90654D35A5}"/>
              </a:ext>
            </a:extLst>
          </p:cNvPr>
          <p:cNvSpPr txBox="1"/>
          <p:nvPr/>
        </p:nvSpPr>
        <p:spPr>
          <a:xfrm>
            <a:off x="144000" y="1696774"/>
            <a:ext cx="3087705" cy="615553"/>
          </a:xfrm>
          <a:prstGeom prst="rect">
            <a:avLst/>
          </a:prstGeom>
          <a:noFill/>
        </p:spPr>
        <p:txBody>
          <a:bodyPr wrap="none" rtlCol="0">
            <a:spAutoFit/>
          </a:bodyPr>
          <a:lstStyle/>
          <a:p>
            <a:r>
              <a:rPr kumimoji="1" lang="en-US" altLang="ja-JP" sz="1200" b="1" dirty="0">
                <a:latin typeface="Meiryo UI" panose="020B0604030504040204" pitchFamily="50" charset="-128"/>
                <a:ea typeface="Meiryo UI" panose="020B0604030504040204" pitchFamily="50" charset="-128"/>
              </a:rPr>
              <a:t>•</a:t>
            </a:r>
            <a:r>
              <a:rPr kumimoji="1" lang="ja-JP" altLang="en-US" sz="1200" b="1" dirty="0">
                <a:latin typeface="Meiryo UI" panose="020B0604030504040204" pitchFamily="50" charset="-128"/>
                <a:ea typeface="Meiryo UI" panose="020B0604030504040204" pitchFamily="50" charset="-128"/>
              </a:rPr>
              <a:t>新モビリティ導入検討協議会</a:t>
            </a:r>
            <a:endParaRPr kumimoji="1" lang="en-US" altLang="ja-JP" sz="1200" b="1" dirty="0">
              <a:latin typeface="Meiryo UI" panose="020B0604030504040204" pitchFamily="50" charset="-128"/>
              <a:ea typeface="Meiryo UI" panose="020B0604030504040204" pitchFamily="50" charset="-128"/>
            </a:endParaRPr>
          </a:p>
          <a:p>
            <a:r>
              <a:rPr kumimoji="1" lang="en-US" altLang="ja-JP" sz="1000" b="1" dirty="0">
                <a:latin typeface="Meiryo UI" panose="020B0604030504040204" pitchFamily="50" charset="-128"/>
                <a:ea typeface="Meiryo UI" panose="020B0604030504040204" pitchFamily="50" charset="-128"/>
              </a:rPr>
              <a:t>                      </a:t>
            </a:r>
            <a:r>
              <a:rPr kumimoji="1" lang="ja-JP" altLang="en-US" sz="1000" dirty="0">
                <a:latin typeface="Meiryo UI" panose="020B0604030504040204" pitchFamily="50" charset="-128"/>
                <a:ea typeface="Meiryo UI" panose="020B0604030504040204" pitchFamily="50" charset="-128"/>
              </a:rPr>
              <a:t>（</a:t>
            </a:r>
            <a:r>
              <a:rPr kumimoji="1" lang="en-US" altLang="ja-JP" sz="1000" dirty="0">
                <a:latin typeface="Meiryo UI" panose="020B0604030504040204" pitchFamily="50" charset="-128"/>
                <a:ea typeface="Meiryo UI" panose="020B0604030504040204" pitchFamily="50" charset="-128"/>
              </a:rPr>
              <a:t>8</a:t>
            </a:r>
            <a:r>
              <a:rPr kumimoji="1" lang="ja-JP" altLang="en-US" sz="1000" dirty="0">
                <a:latin typeface="Meiryo UI" panose="020B0604030504040204" pitchFamily="50" charset="-128"/>
                <a:ea typeface="Meiryo UI" panose="020B0604030504040204" pitchFamily="50" charset="-128"/>
              </a:rPr>
              <a:t>月、</a:t>
            </a:r>
            <a:r>
              <a:rPr kumimoji="1" lang="en-US" altLang="ja-JP" sz="1000" dirty="0">
                <a:latin typeface="Meiryo UI" panose="020B0604030504040204" pitchFamily="50" charset="-128"/>
                <a:ea typeface="Meiryo UI" panose="020B0604030504040204" pitchFamily="50" charset="-128"/>
              </a:rPr>
              <a:t>10</a:t>
            </a:r>
            <a:r>
              <a:rPr kumimoji="1" lang="ja-JP" altLang="en-US" sz="1000" dirty="0">
                <a:latin typeface="Meiryo UI" panose="020B0604030504040204" pitchFamily="50" charset="-128"/>
                <a:ea typeface="Meiryo UI" panose="020B0604030504040204" pitchFamily="50" charset="-128"/>
              </a:rPr>
              <a:t>月、</a:t>
            </a:r>
            <a:r>
              <a:rPr kumimoji="1" lang="en-US" altLang="ja-JP" sz="1000" dirty="0">
                <a:latin typeface="Meiryo UI" panose="020B0604030504040204" pitchFamily="50" charset="-128"/>
                <a:ea typeface="Meiryo UI" panose="020B0604030504040204" pitchFamily="50" charset="-128"/>
              </a:rPr>
              <a:t>1</a:t>
            </a:r>
            <a:r>
              <a:rPr kumimoji="1" lang="ja-JP" altLang="en-US" sz="1000" dirty="0">
                <a:latin typeface="Meiryo UI" panose="020B0604030504040204" pitchFamily="50" charset="-128"/>
                <a:ea typeface="Meiryo UI" panose="020B0604030504040204" pitchFamily="50" charset="-128"/>
              </a:rPr>
              <a:t>月、</a:t>
            </a:r>
            <a:r>
              <a:rPr kumimoji="1" lang="en-US" altLang="ja-JP" sz="1000" dirty="0">
                <a:latin typeface="Meiryo UI" panose="020B0604030504040204" pitchFamily="50" charset="-128"/>
                <a:ea typeface="Meiryo UI" panose="020B0604030504040204" pitchFamily="50" charset="-128"/>
              </a:rPr>
              <a:t>4</a:t>
            </a:r>
            <a:r>
              <a:rPr kumimoji="1" lang="ja-JP" altLang="en-US" sz="1000" dirty="0">
                <a:latin typeface="Meiryo UI" panose="020B0604030504040204" pitchFamily="50" charset="-128"/>
                <a:ea typeface="Meiryo UI" panose="020B0604030504040204" pitchFamily="50" charset="-128"/>
              </a:rPr>
              <a:t>月予定）</a:t>
            </a:r>
            <a:endParaRPr kumimoji="1" lang="en-US" altLang="ja-JP" sz="1000" dirty="0">
              <a:latin typeface="Meiryo UI" panose="020B0604030504040204" pitchFamily="50" charset="-128"/>
              <a:ea typeface="Meiryo UI" panose="020B0604030504040204" pitchFamily="50" charset="-128"/>
            </a:endParaRPr>
          </a:p>
          <a:p>
            <a:r>
              <a:rPr kumimoji="1" lang="en-US" altLang="ja-JP" sz="1200" b="1" dirty="0">
                <a:latin typeface="Meiryo UI" panose="020B0604030504040204" pitchFamily="50" charset="-128"/>
                <a:ea typeface="Meiryo UI" panose="020B0604030504040204" pitchFamily="50" charset="-128"/>
              </a:rPr>
              <a:t>•</a:t>
            </a:r>
            <a:r>
              <a:rPr kumimoji="1" lang="ja-JP" altLang="en-US" sz="1200" b="1" dirty="0">
                <a:latin typeface="Meiryo UI" panose="020B0604030504040204" pitchFamily="50" charset="-128"/>
                <a:ea typeface="Meiryo UI" panose="020B0604030504040204" pitchFamily="50" charset="-128"/>
              </a:rPr>
              <a:t>地域コミッティ</a:t>
            </a:r>
            <a:r>
              <a:rPr kumimoji="1" lang="ja-JP" altLang="en-US" sz="1000" dirty="0">
                <a:latin typeface="Meiryo UI" panose="020B0604030504040204" pitchFamily="50" charset="-128"/>
                <a:ea typeface="Meiryo UI" panose="020B0604030504040204" pitchFamily="50" charset="-128"/>
              </a:rPr>
              <a:t>（</a:t>
            </a:r>
            <a:r>
              <a:rPr kumimoji="1" lang="en-US" altLang="ja-JP" sz="1000" dirty="0">
                <a:latin typeface="Meiryo UI" panose="020B0604030504040204" pitchFamily="50" charset="-128"/>
                <a:ea typeface="Meiryo UI" panose="020B0604030504040204" pitchFamily="50" charset="-128"/>
              </a:rPr>
              <a:t>8</a:t>
            </a:r>
            <a:r>
              <a:rPr kumimoji="1" lang="ja-JP" altLang="en-US" sz="1000" dirty="0">
                <a:latin typeface="Meiryo UI" panose="020B0604030504040204" pitchFamily="50" charset="-128"/>
                <a:ea typeface="Meiryo UI" panose="020B0604030504040204" pitchFamily="50" charset="-128"/>
              </a:rPr>
              <a:t>月、</a:t>
            </a:r>
            <a:r>
              <a:rPr kumimoji="1" lang="en-US" altLang="ja-JP" sz="1000" dirty="0">
                <a:latin typeface="Meiryo UI" panose="020B0604030504040204" pitchFamily="50" charset="-128"/>
                <a:ea typeface="Meiryo UI" panose="020B0604030504040204" pitchFamily="50" charset="-128"/>
              </a:rPr>
              <a:t>11</a:t>
            </a:r>
            <a:r>
              <a:rPr kumimoji="1" lang="ja-JP" altLang="en-US" sz="1000" dirty="0">
                <a:latin typeface="Meiryo UI" panose="020B0604030504040204" pitchFamily="50" charset="-128"/>
                <a:ea typeface="Meiryo UI" panose="020B0604030504040204" pitchFamily="50" charset="-128"/>
              </a:rPr>
              <a:t>月、</a:t>
            </a:r>
            <a:r>
              <a:rPr kumimoji="1" lang="en-US" altLang="ja-JP" sz="1000" dirty="0">
                <a:latin typeface="Meiryo UI" panose="020B0604030504040204" pitchFamily="50" charset="-128"/>
                <a:ea typeface="Meiryo UI" panose="020B0604030504040204" pitchFamily="50" charset="-128"/>
              </a:rPr>
              <a:t>2</a:t>
            </a:r>
            <a:r>
              <a:rPr kumimoji="1" lang="ja-JP" altLang="en-US" sz="1000" dirty="0">
                <a:latin typeface="Meiryo UI" panose="020B0604030504040204" pitchFamily="50" charset="-128"/>
                <a:ea typeface="Meiryo UI" panose="020B0604030504040204" pitchFamily="50" charset="-128"/>
              </a:rPr>
              <a:t>月予定、</a:t>
            </a:r>
            <a:r>
              <a:rPr kumimoji="1" lang="en-US" altLang="ja-JP" sz="1000" dirty="0">
                <a:latin typeface="Meiryo UI" panose="020B0604030504040204" pitchFamily="50" charset="-128"/>
                <a:ea typeface="Meiryo UI" panose="020B0604030504040204" pitchFamily="50" charset="-128"/>
              </a:rPr>
              <a:t>4</a:t>
            </a:r>
            <a:r>
              <a:rPr kumimoji="1" lang="ja-JP" altLang="en-US" sz="1000" dirty="0">
                <a:latin typeface="Meiryo UI" panose="020B0604030504040204" pitchFamily="50" charset="-128"/>
                <a:ea typeface="Meiryo UI" panose="020B0604030504040204" pitchFamily="50" charset="-128"/>
              </a:rPr>
              <a:t>月予定）</a:t>
            </a:r>
            <a:endParaRPr kumimoji="1" lang="ja-JP" altLang="en-US" sz="1200" dirty="0">
              <a:latin typeface="Meiryo UI" panose="020B0604030504040204" pitchFamily="50" charset="-128"/>
              <a:ea typeface="Meiryo UI" panose="020B0604030504040204" pitchFamily="50" charset="-128"/>
            </a:endParaRPr>
          </a:p>
        </p:txBody>
      </p:sp>
      <p:sp>
        <p:nvSpPr>
          <p:cNvPr id="40" name="テキスト ボックス 39">
            <a:extLst>
              <a:ext uri="{FF2B5EF4-FFF2-40B4-BE49-F238E27FC236}">
                <a16:creationId xmlns:a16="http://schemas.microsoft.com/office/drawing/2014/main" id="{CD0402C8-2F0E-4857-B2F1-CBA530581836}"/>
              </a:ext>
            </a:extLst>
          </p:cNvPr>
          <p:cNvSpPr txBox="1"/>
          <p:nvPr/>
        </p:nvSpPr>
        <p:spPr>
          <a:xfrm>
            <a:off x="144000" y="5511624"/>
            <a:ext cx="2929007" cy="461665"/>
          </a:xfrm>
          <a:prstGeom prst="rect">
            <a:avLst/>
          </a:prstGeom>
          <a:noFill/>
        </p:spPr>
        <p:txBody>
          <a:bodyPr wrap="none" rtlCol="0">
            <a:spAutoFit/>
          </a:bodyPr>
          <a:lstStyle/>
          <a:p>
            <a:r>
              <a:rPr kumimoji="1" lang="en-US" altLang="ja-JP" sz="1200" b="1" dirty="0">
                <a:latin typeface="Meiryo UI" panose="020B0604030504040204" pitchFamily="50" charset="-128"/>
                <a:ea typeface="Meiryo UI" panose="020B0604030504040204" pitchFamily="50" charset="-128"/>
              </a:rPr>
              <a:t>•</a:t>
            </a:r>
            <a:r>
              <a:rPr kumimoji="1" lang="ja-JP" altLang="en-US" sz="1200" b="1" dirty="0">
                <a:latin typeface="Meiryo UI" panose="020B0604030504040204" pitchFamily="50" charset="-128"/>
                <a:ea typeface="Meiryo UI" panose="020B0604030504040204" pitchFamily="50" charset="-128"/>
              </a:rPr>
              <a:t>ロゴマーク・動画作成</a:t>
            </a:r>
            <a:endParaRPr kumimoji="1" lang="en-US" altLang="ja-JP" sz="1200" b="1" dirty="0">
              <a:latin typeface="Meiryo UI" panose="020B0604030504040204" pitchFamily="50" charset="-128"/>
              <a:ea typeface="Meiryo UI" panose="020B0604030504040204" pitchFamily="50" charset="-128"/>
            </a:endParaRPr>
          </a:p>
          <a:p>
            <a:r>
              <a:rPr kumimoji="1" lang="en-US" altLang="ja-JP" sz="1200" b="1" dirty="0">
                <a:latin typeface="Meiryo UI" panose="020B0604030504040204" pitchFamily="50" charset="-128"/>
                <a:ea typeface="Meiryo UI" panose="020B0604030504040204" pitchFamily="50" charset="-128"/>
              </a:rPr>
              <a:t>•</a:t>
            </a:r>
            <a:r>
              <a:rPr kumimoji="1" lang="ja-JP" altLang="en-US" sz="1200" b="1" dirty="0">
                <a:latin typeface="Meiryo UI" panose="020B0604030504040204" pitchFamily="50" charset="-128"/>
                <a:ea typeface="Meiryo UI" panose="020B0604030504040204" pitchFamily="50" charset="-128"/>
              </a:rPr>
              <a:t>機運醸成イベント実施（数回開催予定）</a:t>
            </a:r>
          </a:p>
        </p:txBody>
      </p:sp>
      <p:sp>
        <p:nvSpPr>
          <p:cNvPr id="41" name="テキスト ボックス 40">
            <a:extLst>
              <a:ext uri="{FF2B5EF4-FFF2-40B4-BE49-F238E27FC236}">
                <a16:creationId xmlns:a16="http://schemas.microsoft.com/office/drawing/2014/main" id="{F97F0319-DC88-468C-A7BC-CB505A747CB1}"/>
              </a:ext>
            </a:extLst>
          </p:cNvPr>
          <p:cNvSpPr txBox="1"/>
          <p:nvPr/>
        </p:nvSpPr>
        <p:spPr>
          <a:xfrm>
            <a:off x="3312000" y="1852478"/>
            <a:ext cx="1879041" cy="276999"/>
          </a:xfrm>
          <a:prstGeom prst="rect">
            <a:avLst/>
          </a:prstGeom>
          <a:noFill/>
        </p:spPr>
        <p:txBody>
          <a:bodyPr wrap="none" rtlCol="0">
            <a:spAutoFit/>
          </a:bodyPr>
          <a:lstStyle/>
          <a:p>
            <a:r>
              <a:rPr kumimoji="1" lang="en-US" altLang="ja-JP" sz="1200" b="1" dirty="0">
                <a:latin typeface="Meiryo UI" panose="020B0604030504040204" pitchFamily="50" charset="-128"/>
                <a:ea typeface="Meiryo UI" panose="020B0604030504040204" pitchFamily="50" charset="-128"/>
              </a:rPr>
              <a:t>R8</a:t>
            </a:r>
            <a:r>
              <a:rPr kumimoji="1" lang="ja-JP" altLang="en-US" sz="1200" b="1" dirty="0">
                <a:latin typeface="Meiryo UI" panose="020B0604030504040204" pitchFamily="50" charset="-128"/>
                <a:ea typeface="Meiryo UI" panose="020B0604030504040204" pitchFamily="50" charset="-128"/>
              </a:rPr>
              <a:t>～</a:t>
            </a:r>
            <a:r>
              <a:rPr kumimoji="1" lang="en-US" altLang="ja-JP" sz="1200" b="1" dirty="0">
                <a:latin typeface="Meiryo UI" panose="020B0604030504040204" pitchFamily="50" charset="-128"/>
                <a:ea typeface="Meiryo UI" panose="020B0604030504040204" pitchFamily="50" charset="-128"/>
              </a:rPr>
              <a:t>R10</a:t>
            </a:r>
            <a:r>
              <a:rPr kumimoji="1" lang="ja-JP" altLang="en-US" sz="1200" b="1" dirty="0">
                <a:latin typeface="Meiryo UI" panose="020B0604030504040204" pitchFamily="50" charset="-128"/>
                <a:ea typeface="Meiryo UI" panose="020B0604030504040204" pitchFamily="50" charset="-128"/>
              </a:rPr>
              <a:t>　継続的に実施</a:t>
            </a:r>
          </a:p>
        </p:txBody>
      </p:sp>
      <p:sp>
        <p:nvSpPr>
          <p:cNvPr id="42" name="テキスト ボックス 41">
            <a:extLst>
              <a:ext uri="{FF2B5EF4-FFF2-40B4-BE49-F238E27FC236}">
                <a16:creationId xmlns:a16="http://schemas.microsoft.com/office/drawing/2014/main" id="{3A1453A5-35EB-4228-899F-AF46F37C4227}"/>
              </a:ext>
            </a:extLst>
          </p:cNvPr>
          <p:cNvSpPr txBox="1"/>
          <p:nvPr/>
        </p:nvSpPr>
        <p:spPr>
          <a:xfrm>
            <a:off x="5256000" y="1762332"/>
            <a:ext cx="2090637" cy="461665"/>
          </a:xfrm>
          <a:prstGeom prst="rect">
            <a:avLst/>
          </a:prstGeom>
          <a:noFill/>
        </p:spPr>
        <p:txBody>
          <a:bodyPr wrap="none" rtlCol="0">
            <a:spAutoFit/>
          </a:bodyPr>
          <a:lstStyle/>
          <a:p>
            <a:r>
              <a:rPr kumimoji="1" lang="en-US" altLang="ja-JP" sz="1200" b="1" dirty="0">
                <a:latin typeface="Meiryo UI" panose="020B0604030504040204" pitchFamily="50" charset="-128"/>
                <a:ea typeface="Meiryo UI" panose="020B0604030504040204" pitchFamily="50" charset="-128"/>
              </a:rPr>
              <a:t>•</a:t>
            </a:r>
            <a:r>
              <a:rPr kumimoji="1" lang="ja-JP" altLang="en-US" sz="1200" b="1" dirty="0">
                <a:latin typeface="Meiryo UI" panose="020B0604030504040204" pitchFamily="50" charset="-128"/>
                <a:ea typeface="Meiryo UI" panose="020B0604030504040204" pitchFamily="50" charset="-128"/>
              </a:rPr>
              <a:t>新モビリティ導入検討協議会</a:t>
            </a:r>
            <a:endParaRPr kumimoji="1" lang="en-US" altLang="ja-JP" sz="1000" dirty="0">
              <a:latin typeface="Meiryo UI" panose="020B0604030504040204" pitchFamily="50" charset="-128"/>
              <a:ea typeface="Meiryo UI" panose="020B0604030504040204" pitchFamily="50" charset="-128"/>
            </a:endParaRPr>
          </a:p>
          <a:p>
            <a:r>
              <a:rPr kumimoji="1" lang="en-US" altLang="ja-JP" sz="1200" b="1" dirty="0">
                <a:latin typeface="Meiryo UI" panose="020B0604030504040204" pitchFamily="50" charset="-128"/>
                <a:ea typeface="Meiryo UI" panose="020B0604030504040204" pitchFamily="50" charset="-128"/>
              </a:rPr>
              <a:t>•</a:t>
            </a:r>
            <a:r>
              <a:rPr kumimoji="1" lang="ja-JP" altLang="en-US" sz="1200" b="1" dirty="0">
                <a:latin typeface="Meiryo UI" panose="020B0604030504040204" pitchFamily="50" charset="-128"/>
                <a:ea typeface="Meiryo UI" panose="020B0604030504040204" pitchFamily="50" charset="-128"/>
              </a:rPr>
              <a:t>地域コミッティ</a:t>
            </a:r>
            <a:endParaRPr kumimoji="1" lang="ja-JP" altLang="en-US" sz="1200" dirty="0">
              <a:latin typeface="Meiryo UI" panose="020B0604030504040204" pitchFamily="50" charset="-128"/>
              <a:ea typeface="Meiryo UI" panose="020B0604030504040204" pitchFamily="50" charset="-128"/>
            </a:endParaRPr>
          </a:p>
        </p:txBody>
      </p:sp>
      <p:sp>
        <p:nvSpPr>
          <p:cNvPr id="36" name="左中かっこ 35">
            <a:extLst>
              <a:ext uri="{FF2B5EF4-FFF2-40B4-BE49-F238E27FC236}">
                <a16:creationId xmlns:a16="http://schemas.microsoft.com/office/drawing/2014/main" id="{76571855-D29E-4E87-8A25-F4D8E43ED0BA}"/>
              </a:ext>
            </a:extLst>
          </p:cNvPr>
          <p:cNvSpPr/>
          <p:nvPr/>
        </p:nvSpPr>
        <p:spPr>
          <a:xfrm>
            <a:off x="5186913" y="1803538"/>
            <a:ext cx="89338" cy="360000"/>
          </a:xfrm>
          <a:prstGeom prst="leftBrace">
            <a:avLst>
              <a:gd name="adj1" fmla="val 64607"/>
              <a:gd name="adj2" fmla="val 50000"/>
            </a:avLst>
          </a:prstGeom>
          <a:ln w="635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44" name="テキスト ボックス 43">
            <a:extLst>
              <a:ext uri="{FF2B5EF4-FFF2-40B4-BE49-F238E27FC236}">
                <a16:creationId xmlns:a16="http://schemas.microsoft.com/office/drawing/2014/main" id="{F1A2D4D3-C461-4A46-B1EF-FF4EE68E48C2}"/>
              </a:ext>
            </a:extLst>
          </p:cNvPr>
          <p:cNvSpPr txBox="1"/>
          <p:nvPr/>
        </p:nvSpPr>
        <p:spPr>
          <a:xfrm>
            <a:off x="3312000" y="5596752"/>
            <a:ext cx="1879041" cy="276999"/>
          </a:xfrm>
          <a:prstGeom prst="rect">
            <a:avLst/>
          </a:prstGeom>
          <a:noFill/>
        </p:spPr>
        <p:txBody>
          <a:bodyPr wrap="none" rtlCol="0">
            <a:spAutoFit/>
          </a:bodyPr>
          <a:lstStyle/>
          <a:p>
            <a:r>
              <a:rPr kumimoji="1" lang="en-US" altLang="ja-JP" sz="1200" b="1" dirty="0">
                <a:latin typeface="Meiryo UI" panose="020B0604030504040204" pitchFamily="50" charset="-128"/>
                <a:ea typeface="Meiryo UI" panose="020B0604030504040204" pitchFamily="50" charset="-128"/>
              </a:rPr>
              <a:t>R8</a:t>
            </a:r>
            <a:r>
              <a:rPr kumimoji="1" lang="ja-JP" altLang="en-US" sz="1200" b="1" dirty="0">
                <a:latin typeface="Meiryo UI" panose="020B0604030504040204" pitchFamily="50" charset="-128"/>
                <a:ea typeface="Meiryo UI" panose="020B0604030504040204" pitchFamily="50" charset="-128"/>
              </a:rPr>
              <a:t>～</a:t>
            </a:r>
            <a:r>
              <a:rPr kumimoji="1" lang="en-US" altLang="ja-JP" sz="1200" b="1" dirty="0">
                <a:latin typeface="Meiryo UI" panose="020B0604030504040204" pitchFamily="50" charset="-128"/>
                <a:ea typeface="Meiryo UI" panose="020B0604030504040204" pitchFamily="50" charset="-128"/>
              </a:rPr>
              <a:t>R10</a:t>
            </a:r>
            <a:r>
              <a:rPr kumimoji="1" lang="ja-JP" altLang="en-US" sz="1200" b="1" dirty="0">
                <a:latin typeface="Meiryo UI" panose="020B0604030504040204" pitchFamily="50" charset="-128"/>
                <a:ea typeface="Meiryo UI" panose="020B0604030504040204" pitchFamily="50" charset="-128"/>
              </a:rPr>
              <a:t>　継続的に実施</a:t>
            </a:r>
          </a:p>
        </p:txBody>
      </p:sp>
      <p:sp>
        <p:nvSpPr>
          <p:cNvPr id="45" name="テキスト ボックス 44">
            <a:extLst>
              <a:ext uri="{FF2B5EF4-FFF2-40B4-BE49-F238E27FC236}">
                <a16:creationId xmlns:a16="http://schemas.microsoft.com/office/drawing/2014/main" id="{98BA30FC-3F0D-46C5-BB2D-47EC081E6866}"/>
              </a:ext>
            </a:extLst>
          </p:cNvPr>
          <p:cNvSpPr txBox="1"/>
          <p:nvPr/>
        </p:nvSpPr>
        <p:spPr>
          <a:xfrm>
            <a:off x="5256000" y="5598000"/>
            <a:ext cx="1710725" cy="276999"/>
          </a:xfrm>
          <a:prstGeom prst="rect">
            <a:avLst/>
          </a:prstGeom>
          <a:noFill/>
        </p:spPr>
        <p:txBody>
          <a:bodyPr wrap="none" rtlCol="0">
            <a:spAutoFit/>
          </a:bodyPr>
          <a:lstStyle/>
          <a:p>
            <a:r>
              <a:rPr kumimoji="1" lang="en-US" altLang="ja-JP" sz="1200" b="1" dirty="0">
                <a:latin typeface="Meiryo UI" panose="020B0604030504040204" pitchFamily="50" charset="-128"/>
                <a:ea typeface="Meiryo UI" panose="020B0604030504040204" pitchFamily="50" charset="-128"/>
              </a:rPr>
              <a:t>•</a:t>
            </a:r>
            <a:r>
              <a:rPr kumimoji="1" lang="ja-JP" altLang="en-US" sz="1200" b="1" dirty="0">
                <a:latin typeface="Meiryo UI" panose="020B0604030504040204" pitchFamily="50" charset="-128"/>
                <a:ea typeface="Meiryo UI" panose="020B0604030504040204" pitchFamily="50" charset="-128"/>
              </a:rPr>
              <a:t>機運醸成イベント　等</a:t>
            </a:r>
            <a:endParaRPr kumimoji="1" lang="en-US" altLang="ja-JP" sz="1000" dirty="0">
              <a:latin typeface="Meiryo UI" panose="020B0604030504040204" pitchFamily="50" charset="-128"/>
              <a:ea typeface="Meiryo UI" panose="020B0604030504040204" pitchFamily="50" charset="-128"/>
            </a:endParaRPr>
          </a:p>
        </p:txBody>
      </p:sp>
      <p:sp>
        <p:nvSpPr>
          <p:cNvPr id="46" name="左中かっこ 45">
            <a:extLst>
              <a:ext uri="{FF2B5EF4-FFF2-40B4-BE49-F238E27FC236}">
                <a16:creationId xmlns:a16="http://schemas.microsoft.com/office/drawing/2014/main" id="{0839D682-4633-4120-BC93-C9263EF9DDD2}"/>
              </a:ext>
            </a:extLst>
          </p:cNvPr>
          <p:cNvSpPr/>
          <p:nvPr/>
        </p:nvSpPr>
        <p:spPr>
          <a:xfrm>
            <a:off x="5184000" y="5555251"/>
            <a:ext cx="89338" cy="360000"/>
          </a:xfrm>
          <a:prstGeom prst="leftBrace">
            <a:avLst>
              <a:gd name="adj1" fmla="val 64607"/>
              <a:gd name="adj2" fmla="val 50000"/>
            </a:avLst>
          </a:prstGeom>
          <a:ln w="635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47" name="テキスト ボックス 46">
            <a:extLst>
              <a:ext uri="{FF2B5EF4-FFF2-40B4-BE49-F238E27FC236}">
                <a16:creationId xmlns:a16="http://schemas.microsoft.com/office/drawing/2014/main" id="{092400B5-CA16-44EE-9508-4F1883F2A40A}"/>
              </a:ext>
            </a:extLst>
          </p:cNvPr>
          <p:cNvSpPr txBox="1"/>
          <p:nvPr/>
        </p:nvSpPr>
        <p:spPr>
          <a:xfrm>
            <a:off x="5263413" y="2843110"/>
            <a:ext cx="1864613" cy="369332"/>
          </a:xfrm>
          <a:prstGeom prst="rect">
            <a:avLst/>
          </a:prstGeom>
          <a:noFill/>
        </p:spPr>
        <p:txBody>
          <a:bodyPr wrap="none" rtlCol="0">
            <a:spAutoFit/>
          </a:bodyPr>
          <a:lstStyle/>
          <a:p>
            <a:r>
              <a:rPr kumimoji="1" lang="ja-JP" altLang="en-US" sz="1200" b="1" dirty="0">
                <a:solidFill>
                  <a:schemeClr val="bg1"/>
                </a:solidFill>
                <a:latin typeface="Meiryo UI" panose="020B0604030504040204" pitchFamily="50" charset="-128"/>
                <a:ea typeface="Meiryo UI" panose="020B0604030504040204" pitchFamily="50" charset="-128"/>
              </a:rPr>
              <a:t>＜乗客乗車の実証実験＞</a:t>
            </a:r>
            <a:endParaRPr kumimoji="1" lang="en-US" altLang="ja-JP" sz="1200" b="1" dirty="0">
              <a:solidFill>
                <a:schemeClr val="bg1"/>
              </a:solidFill>
              <a:latin typeface="Meiryo UI" panose="020B0604030504040204" pitchFamily="50" charset="-128"/>
              <a:ea typeface="Meiryo UI" panose="020B0604030504040204" pitchFamily="50" charset="-128"/>
            </a:endParaRPr>
          </a:p>
          <a:p>
            <a:endParaRPr kumimoji="1" lang="en-US" altLang="ja-JP" sz="600" b="1" dirty="0">
              <a:solidFill>
                <a:schemeClr val="bg1"/>
              </a:solidFill>
              <a:latin typeface="Meiryo UI" panose="020B0604030504040204" pitchFamily="50" charset="-128"/>
              <a:ea typeface="Meiryo UI" panose="020B0604030504040204" pitchFamily="50" charset="-128"/>
            </a:endParaRPr>
          </a:p>
        </p:txBody>
      </p:sp>
      <p:sp>
        <p:nvSpPr>
          <p:cNvPr id="48" name="テキスト ボックス 47">
            <a:extLst>
              <a:ext uri="{FF2B5EF4-FFF2-40B4-BE49-F238E27FC236}">
                <a16:creationId xmlns:a16="http://schemas.microsoft.com/office/drawing/2014/main" id="{B57916DE-0781-4354-8910-E8A1FACECD7B}"/>
              </a:ext>
            </a:extLst>
          </p:cNvPr>
          <p:cNvSpPr txBox="1"/>
          <p:nvPr/>
        </p:nvSpPr>
        <p:spPr>
          <a:xfrm>
            <a:off x="6384890" y="3045302"/>
            <a:ext cx="2406428" cy="1061829"/>
          </a:xfrm>
          <a:prstGeom prst="rect">
            <a:avLst/>
          </a:prstGeom>
          <a:noFill/>
        </p:spPr>
        <p:txBody>
          <a:bodyPr wrap="none" rtlCol="0">
            <a:spAutoFit/>
          </a:bodyPr>
          <a:lstStyle/>
          <a:p>
            <a:r>
              <a:rPr kumimoji="1" lang="ja-JP" altLang="en-US" sz="1200" b="1" dirty="0">
                <a:solidFill>
                  <a:schemeClr val="bg1"/>
                </a:solidFill>
                <a:latin typeface="Meiryo UI" panose="020B0604030504040204" pitchFamily="50" charset="-128"/>
                <a:ea typeface="Meiryo UI" panose="020B0604030504040204" pitchFamily="50" charset="-128"/>
              </a:rPr>
              <a:t>▷</a:t>
            </a:r>
            <a:r>
              <a:rPr kumimoji="1" lang="en-US" altLang="ja-JP" sz="1200" b="1" dirty="0">
                <a:solidFill>
                  <a:schemeClr val="bg1"/>
                </a:solidFill>
                <a:latin typeface="Meiryo UI" panose="020B0604030504040204" pitchFamily="50" charset="-128"/>
                <a:ea typeface="Meiryo UI" panose="020B0604030504040204" pitchFamily="50" charset="-128"/>
              </a:rPr>
              <a:t>【</a:t>
            </a:r>
            <a:r>
              <a:rPr kumimoji="1" lang="ja-JP" altLang="en-US" sz="1200" b="1" dirty="0">
                <a:solidFill>
                  <a:schemeClr val="bg1"/>
                </a:solidFill>
                <a:latin typeface="Meiryo UI" panose="020B0604030504040204" pitchFamily="50" charset="-128"/>
                <a:ea typeface="Meiryo UI" panose="020B0604030504040204" pitchFamily="50" charset="-128"/>
              </a:rPr>
              <a:t>乗客あり</a:t>
            </a:r>
            <a:r>
              <a:rPr kumimoji="1" lang="en-US" altLang="ja-JP" sz="1200" b="1" dirty="0">
                <a:solidFill>
                  <a:schemeClr val="bg1"/>
                </a:solidFill>
                <a:latin typeface="Meiryo UI" panose="020B0604030504040204" pitchFamily="50" charset="-128"/>
                <a:ea typeface="Meiryo UI" panose="020B0604030504040204" pitchFamily="50" charset="-128"/>
              </a:rPr>
              <a:t>】</a:t>
            </a:r>
            <a:r>
              <a:rPr kumimoji="1" lang="en-US" altLang="ja-JP" sz="1000" b="1" dirty="0">
                <a:solidFill>
                  <a:schemeClr val="bg1"/>
                </a:solidFill>
                <a:latin typeface="Meiryo UI" panose="020B0604030504040204" pitchFamily="50" charset="-128"/>
                <a:ea typeface="Meiryo UI" panose="020B0604030504040204" pitchFamily="50" charset="-128"/>
              </a:rPr>
              <a:t>…</a:t>
            </a:r>
            <a:r>
              <a:rPr kumimoji="1" lang="ja-JP" altLang="en-US" sz="1000" b="1" dirty="0">
                <a:solidFill>
                  <a:schemeClr val="bg1"/>
                </a:solidFill>
                <a:latin typeface="Meiryo UI" panose="020B0604030504040204" pitchFamily="50" charset="-128"/>
                <a:ea typeface="Meiryo UI" panose="020B0604030504040204" pitchFamily="50" charset="-128"/>
              </a:rPr>
              <a:t>運行用車両１台</a:t>
            </a:r>
            <a:endParaRPr kumimoji="1" lang="en-US" altLang="ja-JP" sz="800" b="1" dirty="0">
              <a:solidFill>
                <a:schemeClr val="bg1"/>
              </a:solidFill>
              <a:latin typeface="Meiryo UI" panose="020B0604030504040204" pitchFamily="50" charset="-128"/>
              <a:ea typeface="Meiryo UI" panose="020B0604030504040204" pitchFamily="50" charset="-128"/>
            </a:endParaRPr>
          </a:p>
          <a:p>
            <a:r>
              <a:rPr kumimoji="1" lang="en-US" altLang="ja-JP" sz="800" dirty="0">
                <a:solidFill>
                  <a:schemeClr val="bg1"/>
                </a:solidFill>
                <a:latin typeface="Meiryo UI" panose="020B0604030504040204" pitchFamily="50" charset="-128"/>
                <a:ea typeface="Meiryo UI" panose="020B0604030504040204" pitchFamily="50" charset="-128"/>
              </a:rPr>
              <a:t> </a:t>
            </a:r>
            <a:r>
              <a:rPr kumimoji="1" lang="en-US" altLang="ja-JP" sz="900" dirty="0">
                <a:solidFill>
                  <a:schemeClr val="bg1"/>
                </a:solidFill>
                <a:latin typeface="Meiryo UI" panose="020B0604030504040204" pitchFamily="50" charset="-128"/>
                <a:ea typeface="Meiryo UI" panose="020B0604030504040204" pitchFamily="50" charset="-128"/>
              </a:rPr>
              <a:t>•</a:t>
            </a:r>
            <a:r>
              <a:rPr kumimoji="1" lang="ja-JP" altLang="en-US" sz="900" dirty="0">
                <a:solidFill>
                  <a:schemeClr val="bg1"/>
                </a:solidFill>
                <a:latin typeface="Meiryo UI" panose="020B0604030504040204" pitchFamily="50" charset="-128"/>
                <a:ea typeface="Meiryo UI" panose="020B0604030504040204" pitchFamily="50" charset="-128"/>
              </a:rPr>
              <a:t>車両</a:t>
            </a:r>
            <a:r>
              <a:rPr kumimoji="1" lang="en-US" altLang="ja-JP" sz="900" dirty="0">
                <a:solidFill>
                  <a:schemeClr val="bg1"/>
                </a:solidFill>
                <a:latin typeface="Meiryo UI" panose="020B0604030504040204" pitchFamily="50" charset="-128"/>
                <a:ea typeface="Meiryo UI" panose="020B0604030504040204" pitchFamily="50" charset="-128"/>
              </a:rPr>
              <a:t>1</a:t>
            </a:r>
            <a:r>
              <a:rPr kumimoji="1" lang="ja-JP" altLang="en-US" sz="900" dirty="0">
                <a:solidFill>
                  <a:schemeClr val="bg1"/>
                </a:solidFill>
                <a:latin typeface="Meiryo UI" panose="020B0604030504040204" pitchFamily="50" charset="-128"/>
                <a:ea typeface="Meiryo UI" panose="020B0604030504040204" pitchFamily="50" charset="-128"/>
              </a:rPr>
              <a:t>台で、北部・南部ルートを交互に運行</a:t>
            </a:r>
            <a:endParaRPr kumimoji="1" lang="en-US" altLang="ja-JP" sz="900" dirty="0">
              <a:solidFill>
                <a:schemeClr val="bg1"/>
              </a:solidFill>
              <a:latin typeface="Meiryo UI" panose="020B0604030504040204" pitchFamily="50" charset="-128"/>
              <a:ea typeface="Meiryo UI" panose="020B0604030504040204" pitchFamily="50" charset="-128"/>
            </a:endParaRPr>
          </a:p>
          <a:p>
            <a:r>
              <a:rPr kumimoji="1" lang="en-US" altLang="ja-JP" sz="900" dirty="0">
                <a:solidFill>
                  <a:schemeClr val="bg1"/>
                </a:solidFill>
                <a:latin typeface="Meiryo UI" panose="020B0604030504040204" pitchFamily="50" charset="-128"/>
                <a:ea typeface="Meiryo UI" panose="020B0604030504040204" pitchFamily="50" charset="-128"/>
              </a:rPr>
              <a:t> •</a:t>
            </a:r>
            <a:r>
              <a:rPr kumimoji="1" lang="ja-JP" altLang="en-US" sz="900" dirty="0">
                <a:solidFill>
                  <a:schemeClr val="bg1"/>
                </a:solidFill>
                <a:latin typeface="Meiryo UI" panose="020B0604030504040204" pitchFamily="50" charset="-128"/>
                <a:ea typeface="Meiryo UI" panose="020B0604030504040204" pitchFamily="50" charset="-128"/>
              </a:rPr>
              <a:t>自動運転バスの認知度と社会受容性を高める</a:t>
            </a:r>
            <a:endParaRPr kumimoji="1" lang="en-US" altLang="ja-JP" sz="900" dirty="0">
              <a:solidFill>
                <a:schemeClr val="bg1"/>
              </a:solidFill>
              <a:latin typeface="Meiryo UI" panose="020B0604030504040204" pitchFamily="50" charset="-128"/>
              <a:ea typeface="Meiryo UI" panose="020B0604030504040204" pitchFamily="50" charset="-128"/>
            </a:endParaRPr>
          </a:p>
          <a:p>
            <a:endParaRPr kumimoji="1" lang="en-US" altLang="ja-JP" sz="300" b="1" dirty="0">
              <a:solidFill>
                <a:schemeClr val="bg1"/>
              </a:solidFill>
              <a:latin typeface="Meiryo UI" panose="020B0604030504040204" pitchFamily="50" charset="-128"/>
              <a:ea typeface="Meiryo UI" panose="020B0604030504040204" pitchFamily="50" charset="-128"/>
            </a:endParaRPr>
          </a:p>
          <a:p>
            <a:r>
              <a:rPr kumimoji="1" lang="ja-JP" altLang="en-US" sz="1200" b="1" dirty="0">
                <a:solidFill>
                  <a:schemeClr val="bg1"/>
                </a:solidFill>
                <a:latin typeface="Meiryo UI" panose="020B0604030504040204" pitchFamily="50" charset="-128"/>
                <a:ea typeface="Meiryo UI" panose="020B0604030504040204" pitchFamily="50" charset="-128"/>
              </a:rPr>
              <a:t>▷</a:t>
            </a:r>
            <a:r>
              <a:rPr kumimoji="1" lang="en-US" altLang="ja-JP" sz="1200" b="1" dirty="0">
                <a:solidFill>
                  <a:schemeClr val="bg1"/>
                </a:solidFill>
                <a:latin typeface="Meiryo UI" panose="020B0604030504040204" pitchFamily="50" charset="-128"/>
                <a:ea typeface="Meiryo UI" panose="020B0604030504040204" pitchFamily="50" charset="-128"/>
              </a:rPr>
              <a:t>【</a:t>
            </a:r>
            <a:r>
              <a:rPr kumimoji="1" lang="ja-JP" altLang="en-US" sz="1200" b="1" dirty="0">
                <a:solidFill>
                  <a:schemeClr val="bg1"/>
                </a:solidFill>
                <a:latin typeface="Meiryo UI" panose="020B0604030504040204" pitchFamily="50" charset="-128"/>
                <a:ea typeface="Meiryo UI" panose="020B0604030504040204" pitchFamily="50" charset="-128"/>
              </a:rPr>
              <a:t>乗客なし</a:t>
            </a:r>
            <a:r>
              <a:rPr kumimoji="1" lang="en-US" altLang="ja-JP" sz="1200" b="1" dirty="0">
                <a:solidFill>
                  <a:schemeClr val="bg1"/>
                </a:solidFill>
                <a:latin typeface="Meiryo UI" panose="020B0604030504040204" pitchFamily="50" charset="-128"/>
                <a:ea typeface="Meiryo UI" panose="020B0604030504040204" pitchFamily="50" charset="-128"/>
              </a:rPr>
              <a:t>】</a:t>
            </a:r>
            <a:r>
              <a:rPr kumimoji="1" lang="en-US" altLang="ja-JP" sz="1000" b="1" dirty="0">
                <a:solidFill>
                  <a:schemeClr val="bg1"/>
                </a:solidFill>
                <a:latin typeface="Meiryo UI" panose="020B0604030504040204" pitchFamily="50" charset="-128"/>
                <a:ea typeface="Meiryo UI" panose="020B0604030504040204" pitchFamily="50" charset="-128"/>
              </a:rPr>
              <a:t>…</a:t>
            </a:r>
            <a:r>
              <a:rPr kumimoji="1" lang="ja-JP" altLang="en-US" sz="1000" b="1" dirty="0">
                <a:solidFill>
                  <a:schemeClr val="bg1"/>
                </a:solidFill>
                <a:latin typeface="Meiryo UI" panose="020B0604030504040204" pitchFamily="50" charset="-128"/>
                <a:ea typeface="Meiryo UI" panose="020B0604030504040204" pitchFamily="50" charset="-128"/>
              </a:rPr>
              <a:t>調律用車両１台</a:t>
            </a:r>
            <a:endParaRPr kumimoji="1" lang="en-US" altLang="ja-JP" sz="800" b="1" dirty="0">
              <a:solidFill>
                <a:schemeClr val="bg1"/>
              </a:solidFill>
              <a:latin typeface="Meiryo UI" panose="020B0604030504040204" pitchFamily="50" charset="-128"/>
              <a:ea typeface="Meiryo UI" panose="020B0604030504040204" pitchFamily="50" charset="-128"/>
            </a:endParaRPr>
          </a:p>
          <a:p>
            <a:r>
              <a:rPr kumimoji="1" lang="ja-JP" altLang="en-US" sz="900" dirty="0">
                <a:solidFill>
                  <a:schemeClr val="bg1"/>
                </a:solidFill>
                <a:latin typeface="Meiryo UI" panose="020B0604030504040204" pitchFamily="50" charset="-128"/>
                <a:ea typeface="Meiryo UI" panose="020B0604030504040204" pitchFamily="50" charset="-128"/>
              </a:rPr>
              <a:t> </a:t>
            </a:r>
            <a:r>
              <a:rPr kumimoji="1" lang="en-US" altLang="ja-JP" sz="900" dirty="0">
                <a:solidFill>
                  <a:schemeClr val="bg1"/>
                </a:solidFill>
                <a:latin typeface="Meiryo UI" panose="020B0604030504040204" pitchFamily="50" charset="-128"/>
                <a:ea typeface="Meiryo UI" panose="020B0604030504040204" pitchFamily="50" charset="-128"/>
              </a:rPr>
              <a:t>•L4</a:t>
            </a:r>
            <a:r>
              <a:rPr kumimoji="1" lang="ja-JP" altLang="en-US" sz="900" dirty="0">
                <a:solidFill>
                  <a:schemeClr val="bg1"/>
                </a:solidFill>
                <a:latin typeface="Meiryo UI" panose="020B0604030504040204" pitchFamily="50" charset="-128"/>
                <a:ea typeface="Meiryo UI" panose="020B0604030504040204" pitchFamily="50" charset="-128"/>
              </a:rPr>
              <a:t>取得に向けた車両調整に専念</a:t>
            </a:r>
            <a:endParaRPr kumimoji="1" lang="en-US" altLang="ja-JP" sz="900" dirty="0">
              <a:solidFill>
                <a:schemeClr val="bg1"/>
              </a:solidFill>
              <a:latin typeface="Meiryo UI" panose="020B0604030504040204" pitchFamily="50" charset="-128"/>
              <a:ea typeface="Meiryo UI" panose="020B0604030504040204" pitchFamily="50" charset="-128"/>
            </a:endParaRPr>
          </a:p>
          <a:p>
            <a:r>
              <a:rPr kumimoji="1" lang="ja-JP" altLang="en-US" sz="900" dirty="0">
                <a:solidFill>
                  <a:schemeClr val="bg1"/>
                </a:solidFill>
                <a:latin typeface="Meiryo UI" panose="020B0604030504040204" pitchFamily="50" charset="-128"/>
                <a:ea typeface="Meiryo UI" panose="020B0604030504040204" pitchFamily="50" charset="-128"/>
              </a:rPr>
              <a:t> </a:t>
            </a:r>
            <a:r>
              <a:rPr kumimoji="1" lang="en-US" altLang="ja-JP" sz="900" dirty="0">
                <a:solidFill>
                  <a:schemeClr val="bg1"/>
                </a:solidFill>
                <a:latin typeface="Meiryo UI" panose="020B0604030504040204" pitchFamily="50" charset="-128"/>
                <a:ea typeface="Meiryo UI" panose="020B0604030504040204" pitchFamily="50" charset="-128"/>
              </a:rPr>
              <a:t>•</a:t>
            </a:r>
            <a:r>
              <a:rPr kumimoji="1" lang="ja-JP" altLang="en-US" sz="900" dirty="0">
                <a:solidFill>
                  <a:schemeClr val="bg1"/>
                </a:solidFill>
                <a:latin typeface="Meiryo UI" panose="020B0604030504040204" pitchFamily="50" charset="-128"/>
                <a:ea typeface="Meiryo UI" panose="020B0604030504040204" pitchFamily="50" charset="-128"/>
              </a:rPr>
              <a:t>その技術を乗客乗車の車両に移行</a:t>
            </a:r>
            <a:endParaRPr kumimoji="1" lang="en-US" altLang="ja-JP" sz="900" dirty="0">
              <a:solidFill>
                <a:schemeClr val="bg1"/>
              </a:solidFill>
              <a:latin typeface="Meiryo UI" panose="020B0604030504040204" pitchFamily="50" charset="-128"/>
              <a:ea typeface="Meiryo UI" panose="020B0604030504040204" pitchFamily="50" charset="-128"/>
            </a:endParaRPr>
          </a:p>
        </p:txBody>
      </p:sp>
      <p:sp>
        <p:nvSpPr>
          <p:cNvPr id="49" name="テキスト ボックス 48">
            <a:extLst>
              <a:ext uri="{FF2B5EF4-FFF2-40B4-BE49-F238E27FC236}">
                <a16:creationId xmlns:a16="http://schemas.microsoft.com/office/drawing/2014/main" id="{52629871-A0AF-4593-A3DC-BD7640A2949E}"/>
              </a:ext>
            </a:extLst>
          </p:cNvPr>
          <p:cNvSpPr txBox="1"/>
          <p:nvPr/>
        </p:nvSpPr>
        <p:spPr>
          <a:xfrm>
            <a:off x="3810302" y="3016058"/>
            <a:ext cx="2677336" cy="1292662"/>
          </a:xfrm>
          <a:prstGeom prst="rect">
            <a:avLst/>
          </a:prstGeom>
          <a:noFill/>
        </p:spPr>
        <p:txBody>
          <a:bodyPr wrap="none" rtlCol="0">
            <a:spAutoFit/>
          </a:bodyPr>
          <a:lstStyle/>
          <a:p>
            <a:r>
              <a:rPr kumimoji="1" lang="ja-JP" altLang="en-US" sz="1200" b="1" dirty="0">
                <a:solidFill>
                  <a:schemeClr val="bg1"/>
                </a:solidFill>
                <a:latin typeface="Meiryo UI" panose="020B0604030504040204" pitchFamily="50" charset="-128"/>
                <a:ea typeface="Meiryo UI" panose="020B0604030504040204" pitchFamily="50" charset="-128"/>
              </a:rPr>
              <a:t>▷</a:t>
            </a:r>
            <a:r>
              <a:rPr kumimoji="1" lang="en-US" altLang="ja-JP" sz="1200" b="1" dirty="0">
                <a:solidFill>
                  <a:schemeClr val="bg1"/>
                </a:solidFill>
                <a:latin typeface="Meiryo UI" panose="020B0604030504040204" pitchFamily="50" charset="-128"/>
                <a:ea typeface="Meiryo UI" panose="020B0604030504040204" pitchFamily="50" charset="-128"/>
              </a:rPr>
              <a:t>【</a:t>
            </a:r>
            <a:r>
              <a:rPr kumimoji="1" lang="ja-JP" altLang="en-US" sz="1200" b="1" dirty="0">
                <a:solidFill>
                  <a:schemeClr val="bg1"/>
                </a:solidFill>
                <a:latin typeface="Meiryo UI" panose="020B0604030504040204" pitchFamily="50" charset="-128"/>
                <a:ea typeface="Meiryo UI" panose="020B0604030504040204" pitchFamily="50" charset="-128"/>
              </a:rPr>
              <a:t>乗客あり</a:t>
            </a:r>
            <a:r>
              <a:rPr kumimoji="1" lang="en-US" altLang="ja-JP" sz="1200" b="1" dirty="0">
                <a:solidFill>
                  <a:schemeClr val="bg1"/>
                </a:solidFill>
                <a:latin typeface="Meiryo UI" panose="020B0604030504040204" pitchFamily="50" charset="-128"/>
                <a:ea typeface="Meiryo UI" panose="020B0604030504040204" pitchFamily="50" charset="-128"/>
              </a:rPr>
              <a:t>】</a:t>
            </a:r>
            <a:r>
              <a:rPr kumimoji="1" lang="en-US" altLang="ja-JP" sz="900" b="1" dirty="0">
                <a:solidFill>
                  <a:schemeClr val="bg1"/>
                </a:solidFill>
                <a:latin typeface="Meiryo UI" panose="020B0604030504040204" pitchFamily="50" charset="-128"/>
                <a:ea typeface="Meiryo UI" panose="020B0604030504040204" pitchFamily="50" charset="-128"/>
              </a:rPr>
              <a:t>…</a:t>
            </a:r>
            <a:r>
              <a:rPr kumimoji="1" lang="ja-JP" altLang="en-US" sz="1000" b="1" dirty="0">
                <a:solidFill>
                  <a:schemeClr val="bg1"/>
                </a:solidFill>
                <a:latin typeface="Meiryo UI" panose="020B0604030504040204" pitchFamily="50" charset="-128"/>
                <a:ea typeface="Meiryo UI" panose="020B0604030504040204" pitchFamily="50" charset="-128"/>
              </a:rPr>
              <a:t>運行用車両１台</a:t>
            </a:r>
            <a:endParaRPr kumimoji="1" lang="en-US" altLang="ja-JP" sz="1000" b="1" dirty="0">
              <a:solidFill>
                <a:schemeClr val="bg1"/>
              </a:solidFill>
              <a:latin typeface="Meiryo UI" panose="020B0604030504040204" pitchFamily="50" charset="-128"/>
              <a:ea typeface="Meiryo UI" panose="020B0604030504040204" pitchFamily="50" charset="-128"/>
            </a:endParaRPr>
          </a:p>
          <a:p>
            <a:r>
              <a:rPr kumimoji="1" lang="en-US" altLang="ja-JP" sz="900" dirty="0">
                <a:solidFill>
                  <a:schemeClr val="bg1"/>
                </a:solidFill>
                <a:latin typeface="Meiryo UI" panose="020B0604030504040204" pitchFamily="50" charset="-128"/>
                <a:ea typeface="Meiryo UI" panose="020B0604030504040204" pitchFamily="50" charset="-128"/>
              </a:rPr>
              <a:t> •</a:t>
            </a:r>
            <a:r>
              <a:rPr kumimoji="1" lang="ja-JP" altLang="en-US" sz="900" dirty="0">
                <a:solidFill>
                  <a:schemeClr val="bg1"/>
                </a:solidFill>
                <a:latin typeface="Meiryo UI" panose="020B0604030504040204" pitchFamily="50" charset="-128"/>
                <a:ea typeface="Meiryo UI" panose="020B0604030504040204" pitchFamily="50" charset="-128"/>
              </a:rPr>
              <a:t>運行は車両１台で、北部・南部ルートを交互に運行</a:t>
            </a:r>
            <a:endParaRPr kumimoji="1" lang="en-US" altLang="ja-JP" sz="900" dirty="0">
              <a:solidFill>
                <a:schemeClr val="bg1"/>
              </a:solidFill>
              <a:latin typeface="Meiryo UI" panose="020B0604030504040204" pitchFamily="50" charset="-128"/>
              <a:ea typeface="Meiryo UI" panose="020B0604030504040204" pitchFamily="50" charset="-128"/>
            </a:endParaRPr>
          </a:p>
          <a:p>
            <a:r>
              <a:rPr kumimoji="1" lang="en-US" altLang="ja-JP" sz="900" dirty="0">
                <a:solidFill>
                  <a:schemeClr val="bg1"/>
                </a:solidFill>
                <a:latin typeface="Meiryo UI" panose="020B0604030504040204" pitchFamily="50" charset="-128"/>
                <a:ea typeface="Meiryo UI" panose="020B0604030504040204" pitchFamily="50" charset="-128"/>
              </a:rPr>
              <a:t> •</a:t>
            </a:r>
            <a:r>
              <a:rPr kumimoji="1" lang="ja-JP" altLang="en-US" sz="900" dirty="0">
                <a:solidFill>
                  <a:schemeClr val="bg1"/>
                </a:solidFill>
                <a:latin typeface="Meiryo UI" panose="020B0604030504040204" pitchFamily="50" charset="-128"/>
                <a:ea typeface="Meiryo UI" panose="020B0604030504040204" pitchFamily="50" charset="-128"/>
              </a:rPr>
              <a:t>点検頻度を高め確実に安全を確保し、点検期間中</a:t>
            </a:r>
            <a:endParaRPr kumimoji="1" lang="en-US" altLang="ja-JP" sz="900" dirty="0">
              <a:solidFill>
                <a:schemeClr val="bg1"/>
              </a:solidFill>
              <a:latin typeface="Meiryo UI" panose="020B0604030504040204" pitchFamily="50" charset="-128"/>
              <a:ea typeface="Meiryo UI" panose="020B0604030504040204" pitchFamily="50" charset="-128"/>
            </a:endParaRPr>
          </a:p>
          <a:p>
            <a:r>
              <a:rPr kumimoji="1" lang="ja-JP" altLang="en-US" sz="900" dirty="0">
                <a:solidFill>
                  <a:schemeClr val="bg1"/>
                </a:solidFill>
                <a:latin typeface="Meiryo UI" panose="020B0604030504040204" pitchFamily="50" charset="-128"/>
                <a:ea typeface="Meiryo UI" panose="020B0604030504040204" pitchFamily="50" charset="-128"/>
              </a:rPr>
              <a:t>  の運行は調律用車両の活用を検討</a:t>
            </a:r>
            <a:endParaRPr kumimoji="1" lang="en-US" altLang="ja-JP" sz="900" dirty="0">
              <a:solidFill>
                <a:schemeClr val="bg1"/>
              </a:solidFill>
              <a:latin typeface="Meiryo UI" panose="020B0604030504040204" pitchFamily="50" charset="-128"/>
              <a:ea typeface="Meiryo UI" panose="020B0604030504040204" pitchFamily="50" charset="-128"/>
            </a:endParaRPr>
          </a:p>
          <a:p>
            <a:r>
              <a:rPr kumimoji="1" lang="en-US" altLang="ja-JP" sz="900" dirty="0">
                <a:solidFill>
                  <a:schemeClr val="bg1"/>
                </a:solidFill>
                <a:latin typeface="Meiryo UI" panose="020B0604030504040204" pitchFamily="50" charset="-128"/>
                <a:ea typeface="Meiryo UI" panose="020B0604030504040204" pitchFamily="50" charset="-128"/>
              </a:rPr>
              <a:t> •</a:t>
            </a:r>
            <a:r>
              <a:rPr kumimoji="1" lang="ja-JP" altLang="en-US" sz="900" dirty="0">
                <a:solidFill>
                  <a:schemeClr val="bg1"/>
                </a:solidFill>
                <a:latin typeface="Meiryo UI" panose="020B0604030504040204" pitchFamily="50" charset="-128"/>
                <a:ea typeface="Meiryo UI" panose="020B0604030504040204" pitchFamily="50" charset="-128"/>
              </a:rPr>
              <a:t>自動運転バスの認知度と社会受容性を高める</a:t>
            </a:r>
            <a:endParaRPr kumimoji="1" lang="en-US" altLang="ja-JP" sz="900" dirty="0">
              <a:solidFill>
                <a:schemeClr val="bg1"/>
              </a:solidFill>
              <a:latin typeface="Meiryo UI" panose="020B0604030504040204" pitchFamily="50" charset="-128"/>
              <a:ea typeface="Meiryo UI" panose="020B0604030504040204" pitchFamily="50" charset="-128"/>
            </a:endParaRPr>
          </a:p>
          <a:p>
            <a:r>
              <a:rPr kumimoji="1" lang="ja-JP" altLang="en-US" sz="1200" b="1" dirty="0">
                <a:solidFill>
                  <a:schemeClr val="bg1"/>
                </a:solidFill>
                <a:latin typeface="Meiryo UI" panose="020B0604030504040204" pitchFamily="50" charset="-128"/>
                <a:ea typeface="Meiryo UI" panose="020B0604030504040204" pitchFamily="50" charset="-128"/>
              </a:rPr>
              <a:t>▷</a:t>
            </a:r>
            <a:r>
              <a:rPr kumimoji="1" lang="en-US" altLang="ja-JP" sz="1200" b="1" dirty="0">
                <a:solidFill>
                  <a:schemeClr val="bg1"/>
                </a:solidFill>
                <a:latin typeface="Meiryo UI" panose="020B0604030504040204" pitchFamily="50" charset="-128"/>
                <a:ea typeface="Meiryo UI" panose="020B0604030504040204" pitchFamily="50" charset="-128"/>
              </a:rPr>
              <a:t>【</a:t>
            </a:r>
            <a:r>
              <a:rPr kumimoji="1" lang="ja-JP" altLang="en-US" sz="1200" b="1" dirty="0">
                <a:solidFill>
                  <a:schemeClr val="bg1"/>
                </a:solidFill>
                <a:latin typeface="Meiryo UI" panose="020B0604030504040204" pitchFamily="50" charset="-128"/>
                <a:ea typeface="Meiryo UI" panose="020B0604030504040204" pitchFamily="50" charset="-128"/>
              </a:rPr>
              <a:t>乗客なし</a:t>
            </a:r>
            <a:r>
              <a:rPr kumimoji="1" lang="en-US" altLang="ja-JP" sz="1200" b="1" dirty="0">
                <a:solidFill>
                  <a:schemeClr val="bg1"/>
                </a:solidFill>
                <a:latin typeface="Meiryo UI" panose="020B0604030504040204" pitchFamily="50" charset="-128"/>
                <a:ea typeface="Meiryo UI" panose="020B0604030504040204" pitchFamily="50" charset="-128"/>
              </a:rPr>
              <a:t>】</a:t>
            </a:r>
            <a:r>
              <a:rPr kumimoji="1" lang="en-US" altLang="ja-JP" sz="1000" b="1" dirty="0">
                <a:solidFill>
                  <a:schemeClr val="bg1"/>
                </a:solidFill>
                <a:latin typeface="Meiryo UI" panose="020B0604030504040204" pitchFamily="50" charset="-128"/>
                <a:ea typeface="Meiryo UI" panose="020B0604030504040204" pitchFamily="50" charset="-128"/>
              </a:rPr>
              <a:t>…</a:t>
            </a:r>
            <a:r>
              <a:rPr kumimoji="1" lang="ja-JP" altLang="en-US" sz="1000" b="1" dirty="0">
                <a:solidFill>
                  <a:schemeClr val="bg1"/>
                </a:solidFill>
                <a:latin typeface="Meiryo UI" panose="020B0604030504040204" pitchFamily="50" charset="-128"/>
                <a:ea typeface="Meiryo UI" panose="020B0604030504040204" pitchFamily="50" charset="-128"/>
              </a:rPr>
              <a:t>調律用車両１台</a:t>
            </a:r>
            <a:r>
              <a:rPr kumimoji="1" lang="en-US" altLang="ja-JP" sz="1000" b="1" dirty="0">
                <a:solidFill>
                  <a:schemeClr val="bg1"/>
                </a:solidFill>
                <a:latin typeface="Meiryo UI" panose="020B0604030504040204" pitchFamily="50" charset="-128"/>
                <a:ea typeface="Meiryo UI" panose="020B0604030504040204" pitchFamily="50" charset="-128"/>
              </a:rPr>
              <a:t>※</a:t>
            </a:r>
            <a:endParaRPr kumimoji="1" lang="en-US" altLang="ja-JP" sz="800" b="1" dirty="0">
              <a:solidFill>
                <a:schemeClr val="bg1"/>
              </a:solidFill>
              <a:latin typeface="Meiryo UI" panose="020B0604030504040204" pitchFamily="50" charset="-128"/>
              <a:ea typeface="Meiryo UI" panose="020B0604030504040204" pitchFamily="50" charset="-128"/>
            </a:endParaRPr>
          </a:p>
          <a:p>
            <a:r>
              <a:rPr kumimoji="1" lang="ja-JP" altLang="en-US" sz="800" dirty="0">
                <a:solidFill>
                  <a:schemeClr val="bg1"/>
                </a:solidFill>
                <a:latin typeface="Meiryo UI" panose="020B0604030504040204" pitchFamily="50" charset="-128"/>
                <a:ea typeface="Meiryo UI" panose="020B0604030504040204" pitchFamily="50" charset="-128"/>
              </a:rPr>
              <a:t> </a:t>
            </a:r>
            <a:r>
              <a:rPr kumimoji="1" lang="en-US" altLang="ja-JP" sz="900" dirty="0">
                <a:solidFill>
                  <a:schemeClr val="bg1"/>
                </a:solidFill>
                <a:latin typeface="Meiryo UI" panose="020B0604030504040204" pitchFamily="50" charset="-128"/>
                <a:ea typeface="Meiryo UI" panose="020B0604030504040204" pitchFamily="50" charset="-128"/>
              </a:rPr>
              <a:t>•L4</a:t>
            </a:r>
            <a:r>
              <a:rPr kumimoji="1" lang="ja-JP" altLang="en-US" sz="900" dirty="0">
                <a:solidFill>
                  <a:schemeClr val="bg1"/>
                </a:solidFill>
                <a:latin typeface="Meiryo UI" panose="020B0604030504040204" pitchFamily="50" charset="-128"/>
                <a:ea typeface="Meiryo UI" panose="020B0604030504040204" pitchFamily="50" charset="-128"/>
              </a:rPr>
              <a:t>取得に向けた車両調整に専念</a:t>
            </a:r>
            <a:endParaRPr kumimoji="1" lang="en-US" altLang="ja-JP" sz="900" dirty="0">
              <a:solidFill>
                <a:schemeClr val="bg1"/>
              </a:solidFill>
              <a:latin typeface="Meiryo UI" panose="020B0604030504040204" pitchFamily="50" charset="-128"/>
              <a:ea typeface="Meiryo UI" panose="020B0604030504040204" pitchFamily="50" charset="-128"/>
            </a:endParaRPr>
          </a:p>
          <a:p>
            <a:r>
              <a:rPr kumimoji="1" lang="en-US" altLang="ja-JP" sz="900" dirty="0">
                <a:solidFill>
                  <a:schemeClr val="bg1"/>
                </a:solidFill>
                <a:latin typeface="Meiryo UI" panose="020B0604030504040204" pitchFamily="50" charset="-128"/>
                <a:ea typeface="Meiryo UI" panose="020B0604030504040204" pitchFamily="50" charset="-128"/>
              </a:rPr>
              <a:t> •</a:t>
            </a:r>
            <a:r>
              <a:rPr kumimoji="1" lang="ja-JP" altLang="en-US" sz="900" dirty="0">
                <a:solidFill>
                  <a:schemeClr val="bg1"/>
                </a:solidFill>
                <a:latin typeface="Meiryo UI" panose="020B0604030504040204" pitchFamily="50" charset="-128"/>
                <a:ea typeface="Meiryo UI" panose="020B0604030504040204" pitchFamily="50" charset="-128"/>
              </a:rPr>
              <a:t>その技術を乗客乗車の車両に移行</a:t>
            </a:r>
            <a:endParaRPr kumimoji="1" lang="en-US" altLang="ja-JP" sz="900" dirty="0">
              <a:solidFill>
                <a:schemeClr val="bg1"/>
              </a:solidFill>
              <a:latin typeface="Meiryo UI" panose="020B0604030504040204" pitchFamily="50" charset="-128"/>
              <a:ea typeface="Meiryo UI" panose="020B0604030504040204" pitchFamily="50" charset="-128"/>
            </a:endParaRPr>
          </a:p>
        </p:txBody>
      </p:sp>
      <p:sp>
        <p:nvSpPr>
          <p:cNvPr id="14" name="矢印: 五方向 13">
            <a:extLst>
              <a:ext uri="{FF2B5EF4-FFF2-40B4-BE49-F238E27FC236}">
                <a16:creationId xmlns:a16="http://schemas.microsoft.com/office/drawing/2014/main" id="{3CA78A35-D9CF-4C17-AFDA-5F3AD655B48D}"/>
              </a:ext>
            </a:extLst>
          </p:cNvPr>
          <p:cNvSpPr/>
          <p:nvPr/>
        </p:nvSpPr>
        <p:spPr>
          <a:xfrm>
            <a:off x="1572490" y="2687323"/>
            <a:ext cx="684000" cy="1609200"/>
          </a:xfrm>
          <a:prstGeom prst="homePlate">
            <a:avLst>
              <a:gd name="adj" fmla="val 34041"/>
            </a:avLst>
          </a:prstGeom>
          <a:solidFill>
            <a:schemeClr val="bg1">
              <a:lumMod val="65000"/>
            </a:schemeClr>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0" name="テキスト ボックス 49">
            <a:extLst>
              <a:ext uri="{FF2B5EF4-FFF2-40B4-BE49-F238E27FC236}">
                <a16:creationId xmlns:a16="http://schemas.microsoft.com/office/drawing/2014/main" id="{67CCE382-88EA-4374-84E3-FC23B6F5E239}"/>
              </a:ext>
            </a:extLst>
          </p:cNvPr>
          <p:cNvSpPr txBox="1"/>
          <p:nvPr/>
        </p:nvSpPr>
        <p:spPr>
          <a:xfrm>
            <a:off x="1470252" y="2858289"/>
            <a:ext cx="1415772" cy="276999"/>
          </a:xfrm>
          <a:prstGeom prst="rect">
            <a:avLst/>
          </a:prstGeom>
          <a:noFill/>
        </p:spPr>
        <p:txBody>
          <a:bodyPr wrap="none" rtlCol="0">
            <a:spAutoFit/>
          </a:bodyPr>
          <a:lstStyle/>
          <a:p>
            <a:r>
              <a:rPr kumimoji="1" lang="ja-JP" altLang="en-US" sz="1200" b="1" dirty="0">
                <a:solidFill>
                  <a:schemeClr val="bg1"/>
                </a:solidFill>
                <a:latin typeface="Meiryo UI" panose="020B0604030504040204" pitchFamily="50" charset="-128"/>
                <a:ea typeface="Meiryo UI" panose="020B0604030504040204" pitchFamily="50" charset="-128"/>
              </a:rPr>
              <a:t>＜車両安全確認＞</a:t>
            </a:r>
            <a:endParaRPr kumimoji="1" lang="en-US" altLang="ja-JP" sz="1200" b="1" dirty="0">
              <a:solidFill>
                <a:schemeClr val="bg1"/>
              </a:solidFill>
              <a:latin typeface="Meiryo UI" panose="020B0604030504040204" pitchFamily="50" charset="-128"/>
              <a:ea typeface="Meiryo UI" panose="020B0604030504040204" pitchFamily="50" charset="-128"/>
            </a:endParaRPr>
          </a:p>
        </p:txBody>
      </p:sp>
      <p:sp>
        <p:nvSpPr>
          <p:cNvPr id="26" name="テキスト ボックス 25">
            <a:extLst>
              <a:ext uri="{FF2B5EF4-FFF2-40B4-BE49-F238E27FC236}">
                <a16:creationId xmlns:a16="http://schemas.microsoft.com/office/drawing/2014/main" id="{A37A1CCD-03AD-41A5-9EAE-5C8572CE9BC7}"/>
              </a:ext>
            </a:extLst>
          </p:cNvPr>
          <p:cNvSpPr txBox="1"/>
          <p:nvPr/>
        </p:nvSpPr>
        <p:spPr>
          <a:xfrm>
            <a:off x="2053899" y="3138368"/>
            <a:ext cx="869149" cy="907941"/>
          </a:xfrm>
          <a:prstGeom prst="rect">
            <a:avLst/>
          </a:prstGeom>
          <a:noFill/>
        </p:spPr>
        <p:txBody>
          <a:bodyPr wrap="none" rtlCol="0">
            <a:spAutoFit/>
          </a:bodyPr>
          <a:lstStyle/>
          <a:p>
            <a:r>
              <a:rPr kumimoji="1" lang="ja-JP" altLang="en-US" sz="1100" b="1" dirty="0">
                <a:solidFill>
                  <a:schemeClr val="bg1"/>
                </a:solidFill>
                <a:latin typeface="Meiryo UI" panose="020B0604030504040204" pitchFamily="50" charset="-128"/>
                <a:ea typeface="Meiryo UI" panose="020B0604030504040204" pitchFamily="50" charset="-128"/>
              </a:rPr>
              <a:t>　</a:t>
            </a:r>
            <a:r>
              <a:rPr kumimoji="1" lang="en-US" altLang="ja-JP" sz="1000" b="1" dirty="0">
                <a:solidFill>
                  <a:schemeClr val="bg1"/>
                </a:solidFill>
                <a:latin typeface="Meiryo UI" panose="020B0604030504040204" pitchFamily="50" charset="-128"/>
                <a:ea typeface="Meiryo UI" panose="020B0604030504040204" pitchFamily="50" charset="-128"/>
              </a:rPr>
              <a:t>•</a:t>
            </a:r>
            <a:r>
              <a:rPr kumimoji="1" lang="ja-JP" altLang="en-US" sz="1000" b="1" dirty="0">
                <a:solidFill>
                  <a:schemeClr val="bg1"/>
                </a:solidFill>
                <a:latin typeface="Meiryo UI" panose="020B0604030504040204" pitchFamily="50" charset="-128"/>
                <a:ea typeface="Meiryo UI" panose="020B0604030504040204" pitchFamily="50" charset="-128"/>
              </a:rPr>
              <a:t>リコール</a:t>
            </a:r>
            <a:endParaRPr kumimoji="1" lang="en-US" altLang="ja-JP" sz="1000" b="1" dirty="0">
              <a:solidFill>
                <a:schemeClr val="bg1"/>
              </a:solidFill>
              <a:latin typeface="Meiryo UI" panose="020B0604030504040204" pitchFamily="50" charset="-128"/>
              <a:ea typeface="Meiryo UI" panose="020B0604030504040204" pitchFamily="50" charset="-128"/>
            </a:endParaRPr>
          </a:p>
          <a:p>
            <a:r>
              <a:rPr kumimoji="1" lang="ja-JP" altLang="en-US" sz="1000" b="1" dirty="0">
                <a:solidFill>
                  <a:schemeClr val="bg1"/>
                </a:solidFill>
                <a:latin typeface="Meiryo UI" panose="020B0604030504040204" pitchFamily="50" charset="-128"/>
                <a:ea typeface="Meiryo UI" panose="020B0604030504040204" pitchFamily="50" charset="-128"/>
              </a:rPr>
              <a:t>　　対応</a:t>
            </a:r>
            <a:endParaRPr kumimoji="1" lang="en-US" altLang="ja-JP" sz="1000" b="1" dirty="0">
              <a:solidFill>
                <a:schemeClr val="bg1"/>
              </a:solidFill>
              <a:latin typeface="Meiryo UI" panose="020B0604030504040204" pitchFamily="50" charset="-128"/>
              <a:ea typeface="Meiryo UI" panose="020B0604030504040204" pitchFamily="50" charset="-128"/>
            </a:endParaRPr>
          </a:p>
          <a:p>
            <a:r>
              <a:rPr kumimoji="1" lang="ja-JP" altLang="en-US" sz="200" b="1" dirty="0">
                <a:solidFill>
                  <a:schemeClr val="bg1"/>
                </a:solidFill>
                <a:latin typeface="Meiryo UI" panose="020B0604030504040204" pitchFamily="50" charset="-128"/>
                <a:ea typeface="Meiryo UI" panose="020B0604030504040204" pitchFamily="50" charset="-128"/>
              </a:rPr>
              <a:t>  </a:t>
            </a:r>
            <a:endParaRPr kumimoji="1" lang="en-US" altLang="ja-JP" sz="200" b="1" dirty="0">
              <a:solidFill>
                <a:schemeClr val="bg1"/>
              </a:solidFill>
              <a:latin typeface="Meiryo UI" panose="020B0604030504040204" pitchFamily="50" charset="-128"/>
              <a:ea typeface="Meiryo UI" panose="020B0604030504040204" pitchFamily="50" charset="-128"/>
            </a:endParaRPr>
          </a:p>
          <a:p>
            <a:r>
              <a:rPr kumimoji="1" lang="ja-JP" altLang="en-US" sz="1000" b="1" dirty="0">
                <a:solidFill>
                  <a:schemeClr val="bg1"/>
                </a:solidFill>
                <a:latin typeface="Meiryo UI" panose="020B0604030504040204" pitchFamily="50" charset="-128"/>
                <a:ea typeface="Meiryo UI" panose="020B0604030504040204" pitchFamily="50" charset="-128"/>
              </a:rPr>
              <a:t>　</a:t>
            </a:r>
            <a:r>
              <a:rPr kumimoji="1" lang="en-US" altLang="ja-JP" sz="1000" b="1" dirty="0">
                <a:solidFill>
                  <a:schemeClr val="bg1"/>
                </a:solidFill>
                <a:latin typeface="Meiryo UI" panose="020B0604030504040204" pitchFamily="50" charset="-128"/>
                <a:ea typeface="Meiryo UI" panose="020B0604030504040204" pitchFamily="50" charset="-128"/>
              </a:rPr>
              <a:t>•</a:t>
            </a:r>
            <a:r>
              <a:rPr kumimoji="1" lang="ja-JP" altLang="en-US" sz="1000" b="1" dirty="0">
                <a:solidFill>
                  <a:schemeClr val="bg1"/>
                </a:solidFill>
                <a:latin typeface="Meiryo UI" panose="020B0604030504040204" pitchFamily="50" charset="-128"/>
                <a:ea typeface="Meiryo UI" panose="020B0604030504040204" pitchFamily="50" charset="-128"/>
              </a:rPr>
              <a:t>特別点検</a:t>
            </a:r>
            <a:endParaRPr kumimoji="1" lang="en-US" altLang="ja-JP" sz="1000" b="1" dirty="0">
              <a:solidFill>
                <a:schemeClr val="bg1"/>
              </a:solidFill>
              <a:latin typeface="Meiryo UI" panose="020B0604030504040204" pitchFamily="50" charset="-128"/>
              <a:ea typeface="Meiryo UI" panose="020B0604030504040204" pitchFamily="50" charset="-128"/>
            </a:endParaRPr>
          </a:p>
          <a:p>
            <a:r>
              <a:rPr kumimoji="1" lang="ja-JP" altLang="en-US" sz="1000" b="1" dirty="0">
                <a:solidFill>
                  <a:schemeClr val="bg1"/>
                </a:solidFill>
                <a:latin typeface="Meiryo UI" panose="020B0604030504040204" pitchFamily="50" charset="-128"/>
                <a:ea typeface="Meiryo UI" panose="020B0604030504040204" pitchFamily="50" charset="-128"/>
              </a:rPr>
              <a:t>　  ・試走</a:t>
            </a:r>
            <a:endParaRPr kumimoji="1" lang="en-US" altLang="ja-JP" sz="1000" b="1" dirty="0">
              <a:solidFill>
                <a:schemeClr val="bg1"/>
              </a:solidFill>
              <a:latin typeface="Meiryo UI" panose="020B0604030504040204" pitchFamily="50" charset="-128"/>
              <a:ea typeface="Meiryo UI" panose="020B0604030504040204" pitchFamily="50" charset="-128"/>
            </a:endParaRPr>
          </a:p>
          <a:p>
            <a:r>
              <a:rPr kumimoji="1" lang="en-US" altLang="ja-JP" sz="1000" b="1" dirty="0">
                <a:solidFill>
                  <a:schemeClr val="bg1"/>
                </a:solidFill>
                <a:latin typeface="Meiryo UI" panose="020B0604030504040204" pitchFamily="50" charset="-128"/>
                <a:ea typeface="Meiryo UI" panose="020B0604030504040204" pitchFamily="50" charset="-128"/>
              </a:rPr>
              <a:t>         </a:t>
            </a:r>
            <a:r>
              <a:rPr kumimoji="1" lang="ja-JP" altLang="en-US" sz="1000" b="1" dirty="0">
                <a:solidFill>
                  <a:schemeClr val="bg1"/>
                </a:solidFill>
                <a:latin typeface="Meiryo UI" panose="020B0604030504040204" pitchFamily="50" charset="-128"/>
                <a:ea typeface="Meiryo UI" panose="020B0604030504040204" pitchFamily="50" charset="-128"/>
              </a:rPr>
              <a:t>等</a:t>
            </a:r>
            <a:endParaRPr kumimoji="1" lang="en-US" altLang="ja-JP" sz="1000" b="1" dirty="0">
              <a:solidFill>
                <a:schemeClr val="bg1"/>
              </a:solidFill>
              <a:latin typeface="Meiryo UI" panose="020B0604030504040204" pitchFamily="50" charset="-128"/>
              <a:ea typeface="Meiryo UI" panose="020B0604030504040204" pitchFamily="50" charset="-128"/>
            </a:endParaRPr>
          </a:p>
        </p:txBody>
      </p:sp>
      <p:sp>
        <p:nvSpPr>
          <p:cNvPr id="51" name="テキスト ボックス 50">
            <a:extLst>
              <a:ext uri="{FF2B5EF4-FFF2-40B4-BE49-F238E27FC236}">
                <a16:creationId xmlns:a16="http://schemas.microsoft.com/office/drawing/2014/main" id="{63D33B76-03FA-4F02-96DF-F5249FB46163}"/>
              </a:ext>
            </a:extLst>
          </p:cNvPr>
          <p:cNvSpPr txBox="1"/>
          <p:nvPr/>
        </p:nvSpPr>
        <p:spPr>
          <a:xfrm>
            <a:off x="1385134" y="3155172"/>
            <a:ext cx="942887" cy="861774"/>
          </a:xfrm>
          <a:prstGeom prst="rect">
            <a:avLst/>
          </a:prstGeom>
          <a:noFill/>
        </p:spPr>
        <p:txBody>
          <a:bodyPr wrap="none" rtlCol="0">
            <a:spAutoFit/>
          </a:bodyPr>
          <a:lstStyle/>
          <a:p>
            <a:r>
              <a:rPr kumimoji="1" lang="ja-JP" altLang="en-US" sz="1000" b="1" dirty="0">
                <a:solidFill>
                  <a:schemeClr val="bg1"/>
                </a:solidFill>
                <a:latin typeface="Meiryo UI" panose="020B0604030504040204" pitchFamily="50" charset="-128"/>
                <a:ea typeface="Meiryo UI" panose="020B0604030504040204" pitchFamily="50" charset="-128"/>
              </a:rPr>
              <a:t>　</a:t>
            </a:r>
            <a:r>
              <a:rPr kumimoji="1" lang="en-US" altLang="ja-JP" sz="1000" b="1" dirty="0">
                <a:solidFill>
                  <a:schemeClr val="bg1"/>
                </a:solidFill>
                <a:latin typeface="Meiryo UI" panose="020B0604030504040204" pitchFamily="50" charset="-128"/>
                <a:ea typeface="Meiryo UI" panose="020B0604030504040204" pitchFamily="50" charset="-128"/>
              </a:rPr>
              <a:t>•</a:t>
            </a:r>
            <a:r>
              <a:rPr kumimoji="1" lang="ja-JP" altLang="en-US" sz="1000" b="1" dirty="0">
                <a:solidFill>
                  <a:schemeClr val="bg1"/>
                </a:solidFill>
                <a:latin typeface="Meiryo UI" panose="020B0604030504040204" pitchFamily="50" charset="-128"/>
                <a:ea typeface="Meiryo UI" panose="020B0604030504040204" pitchFamily="50" charset="-128"/>
              </a:rPr>
              <a:t>点検内容</a:t>
            </a:r>
            <a:endParaRPr kumimoji="1" lang="en-US" altLang="ja-JP" sz="1000" b="1" dirty="0">
              <a:solidFill>
                <a:schemeClr val="bg1"/>
              </a:solidFill>
              <a:latin typeface="Meiryo UI" panose="020B0604030504040204" pitchFamily="50" charset="-128"/>
              <a:ea typeface="Meiryo UI" panose="020B0604030504040204" pitchFamily="50" charset="-128"/>
            </a:endParaRPr>
          </a:p>
          <a:p>
            <a:r>
              <a:rPr kumimoji="1" lang="ja-JP" altLang="en-US" sz="1000" b="1" dirty="0">
                <a:solidFill>
                  <a:schemeClr val="bg1"/>
                </a:solidFill>
                <a:latin typeface="Meiryo UI" panose="020B0604030504040204" pitchFamily="50" charset="-128"/>
                <a:ea typeface="Meiryo UI" panose="020B0604030504040204" pitchFamily="50" charset="-128"/>
              </a:rPr>
              <a:t>　　など安定性</a:t>
            </a:r>
            <a:endParaRPr kumimoji="1" lang="en-US" altLang="ja-JP" sz="1000" b="1" dirty="0">
              <a:solidFill>
                <a:schemeClr val="bg1"/>
              </a:solidFill>
              <a:latin typeface="Meiryo UI" panose="020B0604030504040204" pitchFamily="50" charset="-128"/>
              <a:ea typeface="Meiryo UI" panose="020B0604030504040204" pitchFamily="50" charset="-128"/>
            </a:endParaRPr>
          </a:p>
          <a:p>
            <a:r>
              <a:rPr kumimoji="1" lang="ja-JP" altLang="en-US" sz="1000" b="1" dirty="0">
                <a:solidFill>
                  <a:schemeClr val="bg1"/>
                </a:solidFill>
                <a:latin typeface="Meiryo UI" panose="020B0604030504040204" pitchFamily="50" charset="-128"/>
                <a:ea typeface="Meiryo UI" panose="020B0604030504040204" pitchFamily="50" charset="-128"/>
              </a:rPr>
              <a:t>　　・安全性</a:t>
            </a:r>
            <a:endParaRPr kumimoji="1" lang="en-US" altLang="ja-JP" sz="1000" b="1" dirty="0">
              <a:solidFill>
                <a:schemeClr val="bg1"/>
              </a:solidFill>
              <a:latin typeface="Meiryo UI" panose="020B0604030504040204" pitchFamily="50" charset="-128"/>
              <a:ea typeface="Meiryo UI" panose="020B0604030504040204" pitchFamily="50" charset="-128"/>
            </a:endParaRPr>
          </a:p>
          <a:p>
            <a:r>
              <a:rPr kumimoji="1" lang="ja-JP" altLang="en-US" sz="1000" b="1" dirty="0">
                <a:solidFill>
                  <a:schemeClr val="bg1"/>
                </a:solidFill>
                <a:latin typeface="Meiryo UI" panose="020B0604030504040204" pitchFamily="50" charset="-128"/>
                <a:ea typeface="Meiryo UI" panose="020B0604030504040204" pitchFamily="50" charset="-128"/>
              </a:rPr>
              <a:t>　　確保の</a:t>
            </a:r>
            <a:endParaRPr kumimoji="1" lang="en-US" altLang="ja-JP" sz="1000" b="1" dirty="0">
              <a:solidFill>
                <a:schemeClr val="bg1"/>
              </a:solidFill>
              <a:latin typeface="Meiryo UI" panose="020B0604030504040204" pitchFamily="50" charset="-128"/>
              <a:ea typeface="Meiryo UI" panose="020B0604030504040204" pitchFamily="50" charset="-128"/>
            </a:endParaRPr>
          </a:p>
          <a:p>
            <a:r>
              <a:rPr kumimoji="1" lang="ja-JP" altLang="en-US" sz="1000" b="1" dirty="0">
                <a:solidFill>
                  <a:schemeClr val="bg1"/>
                </a:solidFill>
                <a:latin typeface="Meiryo UI" panose="020B0604030504040204" pitchFamily="50" charset="-128"/>
                <a:ea typeface="Meiryo UI" panose="020B0604030504040204" pitchFamily="50" charset="-128"/>
              </a:rPr>
              <a:t>　　検討</a:t>
            </a:r>
            <a:endParaRPr kumimoji="1" lang="en-US" altLang="ja-JP" sz="1000" b="1" dirty="0">
              <a:solidFill>
                <a:schemeClr val="bg1"/>
              </a:solidFill>
              <a:latin typeface="Meiryo UI" panose="020B0604030504040204" pitchFamily="50" charset="-128"/>
              <a:ea typeface="Meiryo UI" panose="020B0604030504040204" pitchFamily="50" charset="-128"/>
            </a:endParaRPr>
          </a:p>
        </p:txBody>
      </p:sp>
      <p:sp>
        <p:nvSpPr>
          <p:cNvPr id="52" name="テキスト ボックス 51">
            <a:extLst>
              <a:ext uri="{FF2B5EF4-FFF2-40B4-BE49-F238E27FC236}">
                <a16:creationId xmlns:a16="http://schemas.microsoft.com/office/drawing/2014/main" id="{353B11DC-A37B-407D-AC96-6495BB93FC77}"/>
              </a:ext>
            </a:extLst>
          </p:cNvPr>
          <p:cNvSpPr txBox="1"/>
          <p:nvPr/>
        </p:nvSpPr>
        <p:spPr>
          <a:xfrm>
            <a:off x="3545952" y="2376564"/>
            <a:ext cx="723275" cy="307777"/>
          </a:xfrm>
          <a:prstGeom prst="rect">
            <a:avLst/>
          </a:prstGeom>
          <a:noFill/>
        </p:spPr>
        <p:txBody>
          <a:bodyPr wrap="none" rtlCol="0">
            <a:spAutoFit/>
          </a:bodyPr>
          <a:lstStyle/>
          <a:p>
            <a:r>
              <a:rPr kumimoji="1" lang="ja-JP" altLang="en-US" sz="1400" b="1" dirty="0">
                <a:latin typeface="Meiryo UI" panose="020B0604030504040204" pitchFamily="50" charset="-128"/>
                <a:ea typeface="Meiryo UI" panose="020B0604030504040204" pitchFamily="50" charset="-128"/>
              </a:rPr>
              <a:t>６月～</a:t>
            </a:r>
          </a:p>
        </p:txBody>
      </p:sp>
      <p:sp>
        <p:nvSpPr>
          <p:cNvPr id="16" name="テキスト ボックス 15">
            <a:extLst>
              <a:ext uri="{FF2B5EF4-FFF2-40B4-BE49-F238E27FC236}">
                <a16:creationId xmlns:a16="http://schemas.microsoft.com/office/drawing/2014/main" id="{CA3C254C-A620-4381-B071-6BFD0A9B7108}"/>
              </a:ext>
            </a:extLst>
          </p:cNvPr>
          <p:cNvSpPr txBox="1"/>
          <p:nvPr/>
        </p:nvSpPr>
        <p:spPr>
          <a:xfrm>
            <a:off x="5147258" y="4270570"/>
            <a:ext cx="880369" cy="307777"/>
          </a:xfrm>
          <a:prstGeom prst="rect">
            <a:avLst/>
          </a:prstGeom>
          <a:noFill/>
        </p:spPr>
        <p:txBody>
          <a:bodyPr wrap="none" rtlCol="0">
            <a:spAutoFit/>
          </a:bodyPr>
          <a:lstStyle/>
          <a:p>
            <a:r>
              <a:rPr kumimoji="1" lang="en-US" altLang="ja-JP" sz="700" dirty="0">
                <a:latin typeface="Meiryo UI" panose="020B0604030504040204" pitchFamily="50" charset="-128"/>
                <a:ea typeface="Meiryo UI" panose="020B0604030504040204" pitchFamily="50" charset="-128"/>
              </a:rPr>
              <a:t>※</a:t>
            </a:r>
            <a:r>
              <a:rPr kumimoji="1" lang="ja-JP" altLang="en-US" sz="700" dirty="0">
                <a:latin typeface="Meiryo UI" panose="020B0604030504040204" pitchFamily="50" charset="-128"/>
                <a:ea typeface="Meiryo UI" panose="020B0604030504040204" pitchFamily="50" charset="-128"/>
              </a:rPr>
              <a:t>一定期間は</a:t>
            </a:r>
            <a:endParaRPr kumimoji="1" lang="en-US" altLang="ja-JP" sz="700" dirty="0">
              <a:latin typeface="Meiryo UI" panose="020B0604030504040204" pitchFamily="50" charset="-128"/>
              <a:ea typeface="Meiryo UI" panose="020B0604030504040204" pitchFamily="50" charset="-128"/>
            </a:endParaRPr>
          </a:p>
          <a:p>
            <a:r>
              <a:rPr kumimoji="1" lang="ja-JP" altLang="en-US" sz="700" dirty="0">
                <a:latin typeface="Meiryo UI" panose="020B0604030504040204" pitchFamily="50" charset="-128"/>
                <a:ea typeface="Meiryo UI" panose="020B0604030504040204" pitchFamily="50" charset="-128"/>
              </a:rPr>
              <a:t> 　車両２台を使用</a:t>
            </a:r>
          </a:p>
        </p:txBody>
      </p:sp>
      <p:sp>
        <p:nvSpPr>
          <p:cNvPr id="53" name="テキスト ボックス 52">
            <a:extLst>
              <a:ext uri="{FF2B5EF4-FFF2-40B4-BE49-F238E27FC236}">
                <a16:creationId xmlns:a16="http://schemas.microsoft.com/office/drawing/2014/main" id="{638E94D4-10C0-4898-A29C-0A50B8F94B22}"/>
              </a:ext>
            </a:extLst>
          </p:cNvPr>
          <p:cNvSpPr txBox="1"/>
          <p:nvPr/>
        </p:nvSpPr>
        <p:spPr>
          <a:xfrm>
            <a:off x="1725783" y="2383991"/>
            <a:ext cx="837089" cy="307777"/>
          </a:xfrm>
          <a:prstGeom prst="rect">
            <a:avLst/>
          </a:prstGeom>
          <a:noFill/>
        </p:spPr>
        <p:txBody>
          <a:bodyPr wrap="none" rtlCol="0">
            <a:spAutoFit/>
          </a:bodyPr>
          <a:lstStyle/>
          <a:p>
            <a:r>
              <a:rPr kumimoji="1" lang="en-US" altLang="ja-JP" sz="1400" b="1" dirty="0">
                <a:latin typeface="Meiryo UI" panose="020B0604030504040204" pitchFamily="50" charset="-128"/>
                <a:ea typeface="Meiryo UI" panose="020B0604030504040204" pitchFamily="50" charset="-128"/>
              </a:rPr>
              <a:t>1/30</a:t>
            </a:r>
            <a:r>
              <a:rPr kumimoji="1" lang="ja-JP" altLang="en-US" sz="1400" b="1" dirty="0">
                <a:latin typeface="Meiryo UI" panose="020B0604030504040204" pitchFamily="50" charset="-128"/>
                <a:ea typeface="Meiryo UI" panose="020B0604030504040204" pitchFamily="50" charset="-128"/>
              </a:rPr>
              <a:t>～</a:t>
            </a:r>
          </a:p>
        </p:txBody>
      </p:sp>
      <p:sp>
        <p:nvSpPr>
          <p:cNvPr id="54" name="正方形/長方形 53">
            <a:extLst>
              <a:ext uri="{FF2B5EF4-FFF2-40B4-BE49-F238E27FC236}">
                <a16:creationId xmlns:a16="http://schemas.microsoft.com/office/drawing/2014/main" id="{9D138CB4-9AC3-4D21-9635-86C76E6060D9}"/>
              </a:ext>
            </a:extLst>
          </p:cNvPr>
          <p:cNvSpPr/>
          <p:nvPr/>
        </p:nvSpPr>
        <p:spPr>
          <a:xfrm>
            <a:off x="8748000" y="6480000"/>
            <a:ext cx="360000" cy="360000"/>
          </a:xfrm>
          <a:prstGeom prst="rect">
            <a:avLst/>
          </a:prstGeom>
        </p:spPr>
        <p:style>
          <a:lnRef idx="2">
            <a:schemeClr val="accent3"/>
          </a:lnRef>
          <a:fillRef idx="1">
            <a:schemeClr val="lt1"/>
          </a:fillRef>
          <a:effectRef idx="0">
            <a:schemeClr val="accent3"/>
          </a:effectRef>
          <a:fontRef idx="minor">
            <a:schemeClr val="dk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55" name="テキスト ボックス 54">
            <a:extLst>
              <a:ext uri="{FF2B5EF4-FFF2-40B4-BE49-F238E27FC236}">
                <a16:creationId xmlns:a16="http://schemas.microsoft.com/office/drawing/2014/main" id="{0FD6D978-2067-4D9E-B230-3D807D3BC3F4}"/>
              </a:ext>
            </a:extLst>
          </p:cNvPr>
          <p:cNvSpPr txBox="1"/>
          <p:nvPr/>
        </p:nvSpPr>
        <p:spPr>
          <a:xfrm>
            <a:off x="8705778" y="6470668"/>
            <a:ext cx="380232" cy="369332"/>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en-US" altLang="ja-JP" sz="1800" b="0" i="0" u="none" strike="noStrike" kern="1200" cap="none" spc="0" normalizeH="0" baseline="0" noProof="0" dirty="0">
                <a:ln>
                  <a:noFill/>
                </a:ln>
                <a:solidFill>
                  <a:prstClr val="white">
                    <a:lumMod val="65000"/>
                  </a:prstClr>
                </a:solidFill>
                <a:effectLst/>
                <a:uLnTx/>
                <a:uFillTx/>
                <a:latin typeface="Cooper Black" panose="0208090404030B020404" pitchFamily="18" charset="0"/>
                <a:ea typeface="游ゴシック" panose="020B0400000000000000" pitchFamily="50" charset="-128"/>
                <a:cs typeface="+mn-cs"/>
              </a:rPr>
              <a:t> 6</a:t>
            </a:r>
            <a:endParaRPr kumimoji="1" lang="ja-JP" altLang="en-US" sz="1800" b="0" i="0" u="none" strike="noStrike" kern="1200" cap="none" spc="0" normalizeH="0" baseline="0" noProof="0" dirty="0">
              <a:ln>
                <a:noFill/>
              </a:ln>
              <a:solidFill>
                <a:prstClr val="white">
                  <a:lumMod val="65000"/>
                </a:prstClr>
              </a:solidFill>
              <a:effectLst/>
              <a:uLnTx/>
              <a:uFillTx/>
              <a:latin typeface="Cooper Black" panose="0208090404030B020404" pitchFamily="18" charset="0"/>
              <a:ea typeface="游ゴシック" panose="020B0400000000000000" pitchFamily="50" charset="-128"/>
              <a:cs typeface="+mn-cs"/>
            </a:endParaRPr>
          </a:p>
        </p:txBody>
      </p:sp>
    </p:spTree>
    <p:extLst>
      <p:ext uri="{BB962C8B-B14F-4D97-AF65-F5344CB8AC3E}">
        <p14:creationId xmlns:p14="http://schemas.microsoft.com/office/powerpoint/2010/main" val="2125999973"/>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noFill/>
        <a:ln w="38100">
          <a:solidFill>
            <a:srgbClr val="FF0000"/>
          </a:solidFill>
        </a:ln>
      </a:spPr>
      <a:bodyPr rtlCol="0" anchor="ctr"/>
      <a:lstStyle>
        <a:defPPr algn="ctr">
          <a:defRPr kumimoji="1"/>
        </a:defPPr>
      </a:lstStyle>
      <a:style>
        <a:lnRef idx="2">
          <a:schemeClr val="accent1">
            <a:shade val="50000"/>
          </a:schemeClr>
        </a:lnRef>
        <a:fillRef idx="1">
          <a:schemeClr val="accent1"/>
        </a:fillRef>
        <a:effectRef idx="0">
          <a:schemeClr val="accent1"/>
        </a:effectRef>
        <a:fontRef idx="minor">
          <a:schemeClr val="lt1"/>
        </a:fontRef>
      </a:style>
    </a:spDef>
    <a:lnDef>
      <a:spPr>
        <a:ln w="38100">
          <a:solidFill>
            <a:srgbClr val="FF0000"/>
          </a:solidFill>
        </a:ln>
      </a:spPr>
      <a:bodyPr/>
      <a:lstStyle/>
      <a:style>
        <a:lnRef idx="1">
          <a:schemeClr val="accent1"/>
        </a:lnRef>
        <a:fillRef idx="0">
          <a:schemeClr val="accent1"/>
        </a:fillRef>
        <a:effectRef idx="0">
          <a:schemeClr val="accent1"/>
        </a:effectRef>
        <a:fontRef idx="minor">
          <a:schemeClr val="tx1"/>
        </a:fontRef>
      </a:style>
    </a:ln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2504</Words>
  <Application>Microsoft Office PowerPoint</Application>
  <PresentationFormat>画面に合わせる (4:3)</PresentationFormat>
  <Paragraphs>257</Paragraphs>
  <Slides>8</Slides>
  <Notes>0</Notes>
  <HiddenSlides>0</HiddenSlides>
  <MMClips>0</MMClips>
  <ScaleCrop>false</ScaleCrop>
  <HeadingPairs>
    <vt:vector size="6" baseType="variant">
      <vt:variant>
        <vt:lpstr>使用されているフォント</vt:lpstr>
      </vt:variant>
      <vt:variant>
        <vt:i4>10</vt:i4>
      </vt:variant>
      <vt:variant>
        <vt:lpstr>テーマ</vt:lpstr>
      </vt:variant>
      <vt:variant>
        <vt:i4>1</vt:i4>
      </vt:variant>
      <vt:variant>
        <vt:lpstr>スライド タイトル</vt:lpstr>
      </vt:variant>
      <vt:variant>
        <vt:i4>8</vt:i4>
      </vt:variant>
    </vt:vector>
  </HeadingPairs>
  <TitlesOfParts>
    <vt:vector size="19" baseType="lpstr">
      <vt:lpstr>BIZ UDPゴシック</vt:lpstr>
      <vt:lpstr>BIZ UDゴシック</vt:lpstr>
      <vt:lpstr>Meiryo UI</vt:lpstr>
      <vt:lpstr>ＭＳ ゴシック</vt:lpstr>
      <vt:lpstr>UD デジタル 教科書体 NK-B</vt:lpstr>
      <vt:lpstr>游ゴシック</vt:lpstr>
      <vt:lpstr>Arial</vt:lpstr>
      <vt:lpstr>Calibri</vt:lpstr>
      <vt:lpstr>Calibri Light</vt:lpstr>
      <vt:lpstr>Cooper Black</vt:lpstr>
      <vt:lpstr>Office テーマ</vt:lpstr>
      <vt:lpstr>新モビリティ導入に向けた検討状況について  南河内地域での実証実験（先導的モデル事業）</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2026-01-28T22:52:33Z</dcterms:created>
  <dcterms:modified xsi:type="dcterms:W3CDTF">2026-01-28T22:52:51Z</dcterms:modified>
</cp:coreProperties>
</file>