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7"/>
  </p:notesMasterIdLst>
  <p:sldIdLst>
    <p:sldId id="256" r:id="rId2"/>
    <p:sldId id="43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7" r:id="rId21"/>
    <p:sldId id="276" r:id="rId22"/>
    <p:sldId id="291" r:id="rId23"/>
    <p:sldId id="292" r:id="rId24"/>
    <p:sldId id="293" r:id="rId25"/>
    <p:sldId id="294" r:id="rId26"/>
    <p:sldId id="274" r:id="rId27"/>
    <p:sldId id="278" r:id="rId28"/>
    <p:sldId id="279" r:id="rId29"/>
    <p:sldId id="280" r:id="rId30"/>
    <p:sldId id="281" r:id="rId31"/>
    <p:sldId id="283" r:id="rId32"/>
    <p:sldId id="419" r:id="rId33"/>
    <p:sldId id="284" r:id="rId34"/>
    <p:sldId id="285" r:id="rId35"/>
    <p:sldId id="286" r:id="rId36"/>
    <p:sldId id="287" r:id="rId37"/>
    <p:sldId id="288" r:id="rId38"/>
    <p:sldId id="289" r:id="rId39"/>
    <p:sldId id="290" r:id="rId40"/>
    <p:sldId id="431" r:id="rId41"/>
    <p:sldId id="433" r:id="rId42"/>
    <p:sldId id="296" r:id="rId43"/>
    <p:sldId id="299" r:id="rId44"/>
    <p:sldId id="300" r:id="rId45"/>
    <p:sldId id="295" r:id="rId46"/>
    <p:sldId id="297" r:id="rId47"/>
    <p:sldId id="298" r:id="rId48"/>
    <p:sldId id="301" r:id="rId49"/>
    <p:sldId id="302" r:id="rId50"/>
    <p:sldId id="303" r:id="rId51"/>
    <p:sldId id="304" r:id="rId52"/>
    <p:sldId id="415" r:id="rId53"/>
    <p:sldId id="305" r:id="rId54"/>
    <p:sldId id="429" r:id="rId55"/>
    <p:sldId id="306" r:id="rId56"/>
    <p:sldId id="307" r:id="rId57"/>
    <p:sldId id="308" r:id="rId58"/>
    <p:sldId id="310" r:id="rId59"/>
    <p:sldId id="428" r:id="rId60"/>
    <p:sldId id="427" r:id="rId61"/>
    <p:sldId id="420" r:id="rId62"/>
    <p:sldId id="421" r:id="rId63"/>
    <p:sldId id="422" r:id="rId64"/>
    <p:sldId id="423" r:id="rId65"/>
    <p:sldId id="424" r:id="rId66"/>
    <p:sldId id="425" r:id="rId67"/>
    <p:sldId id="426" r:id="rId68"/>
    <p:sldId id="435" r:id="rId69"/>
    <p:sldId id="436" r:id="rId70"/>
    <p:sldId id="320" r:id="rId71"/>
    <p:sldId id="326" r:id="rId72"/>
    <p:sldId id="327" r:id="rId73"/>
    <p:sldId id="318" r:id="rId74"/>
    <p:sldId id="321" r:id="rId75"/>
    <p:sldId id="319" r:id="rId76"/>
    <p:sldId id="322" r:id="rId77"/>
    <p:sldId id="323" r:id="rId78"/>
    <p:sldId id="324" r:id="rId79"/>
    <p:sldId id="325" r:id="rId80"/>
    <p:sldId id="328" r:id="rId81"/>
    <p:sldId id="329" r:id="rId82"/>
    <p:sldId id="330" r:id="rId83"/>
    <p:sldId id="331" r:id="rId84"/>
    <p:sldId id="336" r:id="rId85"/>
    <p:sldId id="337" r:id="rId86"/>
    <p:sldId id="338" r:id="rId87"/>
    <p:sldId id="344" r:id="rId88"/>
    <p:sldId id="345" r:id="rId89"/>
    <p:sldId id="346" r:id="rId90"/>
    <p:sldId id="350" r:id="rId91"/>
    <p:sldId id="351" r:id="rId92"/>
    <p:sldId id="352" r:id="rId93"/>
    <p:sldId id="362" r:id="rId94"/>
    <p:sldId id="363" r:id="rId95"/>
    <p:sldId id="364" r:id="rId96"/>
    <p:sldId id="365" r:id="rId97"/>
    <p:sldId id="366" r:id="rId98"/>
    <p:sldId id="416" r:id="rId99"/>
    <p:sldId id="369" r:id="rId100"/>
    <p:sldId id="377" r:id="rId101"/>
    <p:sldId id="378" r:id="rId102"/>
    <p:sldId id="379" r:id="rId103"/>
    <p:sldId id="382" r:id="rId104"/>
    <p:sldId id="383" r:id="rId105"/>
    <p:sldId id="384" r:id="rId106"/>
    <p:sldId id="385" r:id="rId107"/>
    <p:sldId id="386" r:id="rId108"/>
    <p:sldId id="387" r:id="rId109"/>
    <p:sldId id="389" r:id="rId110"/>
    <p:sldId id="388" r:id="rId111"/>
    <p:sldId id="390" r:id="rId112"/>
    <p:sldId id="392" r:id="rId113"/>
    <p:sldId id="393" r:id="rId114"/>
    <p:sldId id="395" r:id="rId115"/>
    <p:sldId id="394" r:id="rId116"/>
    <p:sldId id="396" r:id="rId117"/>
    <p:sldId id="397" r:id="rId118"/>
    <p:sldId id="398" r:id="rId119"/>
    <p:sldId id="401" r:id="rId120"/>
    <p:sldId id="402" r:id="rId121"/>
    <p:sldId id="403" r:id="rId122"/>
    <p:sldId id="404" r:id="rId123"/>
    <p:sldId id="405" r:id="rId124"/>
    <p:sldId id="417" r:id="rId125"/>
    <p:sldId id="418" r:id="rId1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hTME+o3h2es27Uf45g/TB/2ZzY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4" autoAdjust="0"/>
    <p:restoredTop sz="94660"/>
  </p:normalViewPr>
  <p:slideViewPr>
    <p:cSldViewPr snapToGrid="0">
      <p:cViewPr varScale="1">
        <p:scale>
          <a:sx n="83" d="100"/>
          <a:sy n="83" d="100"/>
        </p:scale>
        <p:origin x="72" y="15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57"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メイリオ" panose="020B0604030504040204" pitchFamily="50" charset="-128"/>
                <a:ea typeface="メイリオ" panose="020B0604030504040204" pitchFamily="50" charset="-128"/>
              </a:defRPr>
            </a:lvl1pPr>
          </a:lstStyle>
          <a:p>
            <a:pPr algn="r">
              <a:buSzPts val="1200"/>
            </a:pPr>
            <a:fld id="{00000000-1234-1234-1234-123412341234}" type="slidenum">
              <a:rPr lang="en-US" altLang="ja-JP" sz="1200" smtClean="0">
                <a:solidFill>
                  <a:schemeClr val="dk1"/>
                </a:solidFill>
              </a:rPr>
              <a:pPr algn="r">
                <a:buSzPts val="1200"/>
              </a:pPr>
              <a:t>‹#›</a:t>
            </a:fld>
            <a:endParaRPr lang="ja-JP" altLang="en-US" sz="1200" dirty="0">
              <a:solidFill>
                <a:schemeClr val="dk1"/>
              </a:solidFill>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84" name="Google Shape;1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820" name="Google Shape;1820;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833" name="Google Shape;1833;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840" name="Google Shape;1840;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1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894" name="Google Shape;1894;p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07" name="Google Shape;1907;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23" name="Google Shape;1923;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36" name="Google Shape;1936;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49" name="Google Shape;1949;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62" name="Google Shape;1962;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1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97" name="Google Shape;1997;p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6" name="Google Shape;19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p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978" name="Google Shape;1978;p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13" name="Google Shape;2013;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p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48" name="Google Shape;2048;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p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61" name="Google Shape;2061;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90" name="Google Shape;2090;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77" name="Google Shape;2077;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103" name="Google Shape;2103;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116" name="Google Shape;2116;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129" name="Google Shape;2129;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183" name="Google Shape;2183;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09" name="Google Shape;2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196" name="Google Shape;2196;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212" name="Google Shape;2212;p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225" name="Google Shape;2225;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238" name="Google Shape;2238;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a:extLst>
            <a:ext uri="{FF2B5EF4-FFF2-40B4-BE49-F238E27FC236}">
              <a16:creationId xmlns:a16="http://schemas.microsoft.com/office/drawing/2014/main" id="{90C4479D-6C37-A5B5-BF4D-9CEF5AB5A544}"/>
            </a:ext>
          </a:extLst>
        </p:cNvPr>
        <p:cNvGrpSpPr/>
        <p:nvPr/>
      </p:nvGrpSpPr>
      <p:grpSpPr>
        <a:xfrm>
          <a:off x="0" y="0"/>
          <a:ext cx="0" cy="0"/>
          <a:chOff x="0" y="0"/>
          <a:chExt cx="0" cy="0"/>
        </a:xfrm>
      </p:grpSpPr>
      <p:sp>
        <p:nvSpPr>
          <p:cNvPr id="1202" name="Google Shape;1202;p26:notes">
            <a:extLst>
              <a:ext uri="{FF2B5EF4-FFF2-40B4-BE49-F238E27FC236}">
                <a16:creationId xmlns:a16="http://schemas.microsoft.com/office/drawing/2014/main" id="{1CEC2ABB-2B4A-AD9F-F6DA-8ACE9867C8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203" name="Google Shape;1203;p26:notes">
            <a:extLst>
              <a:ext uri="{FF2B5EF4-FFF2-40B4-BE49-F238E27FC236}">
                <a16:creationId xmlns:a16="http://schemas.microsoft.com/office/drawing/2014/main" id="{50D28B08-D780-68E9-85B5-B1BE0785F2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19434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a:extLst>
            <a:ext uri="{FF2B5EF4-FFF2-40B4-BE49-F238E27FC236}">
              <a16:creationId xmlns:a16="http://schemas.microsoft.com/office/drawing/2014/main" id="{C691A3BD-D300-2AA8-9EB0-5964B76920A8}"/>
            </a:ext>
          </a:extLst>
        </p:cNvPr>
        <p:cNvGrpSpPr/>
        <p:nvPr/>
      </p:nvGrpSpPr>
      <p:grpSpPr>
        <a:xfrm>
          <a:off x="0" y="0"/>
          <a:ext cx="0" cy="0"/>
          <a:chOff x="0" y="0"/>
          <a:chExt cx="0" cy="0"/>
        </a:xfrm>
      </p:grpSpPr>
      <p:sp>
        <p:nvSpPr>
          <p:cNvPr id="1202" name="Google Shape;1202;p26:notes">
            <a:extLst>
              <a:ext uri="{FF2B5EF4-FFF2-40B4-BE49-F238E27FC236}">
                <a16:creationId xmlns:a16="http://schemas.microsoft.com/office/drawing/2014/main" id="{65DCE1D9-6E91-BE9D-AFA5-BD6529BC41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203" name="Google Shape;1203;p26:notes">
            <a:extLst>
              <a:ext uri="{FF2B5EF4-FFF2-40B4-BE49-F238E27FC236}">
                <a16:creationId xmlns:a16="http://schemas.microsoft.com/office/drawing/2014/main" id="{2045D64A-054A-3E86-3C72-34EB9BC663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063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22" name="Google Shape;22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35" name="Google Shape;23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48" name="Google Shape;24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61" name="Google Shape;2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68" name="Google Shape;26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81" name="Google Shape;2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07" name="Google Shape;30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93" name="Google Shape;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33" name="Google Shape;33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20" name="Google Shape;32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80" name="Google Shape;58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08" name="Google Shape;60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27" name="Google Shape;62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43" name="Google Shape;64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94" name="Google Shape;2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46" name="Google Shape;34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55" name="Google Shape;35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68" name="Google Shape;36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87" name="Google Shape;38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16" name="Google Shape;4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16" name="Google Shape;4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343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36" name="Google Shape;43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55" name="Google Shape;45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71" name="Google Shape;47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84" name="Google Shape;48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07" name="Google Shape;50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23" name="Google Shape;52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7af45754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9" name="Google Shape;109;g3d7af4575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a:extLst>
            <a:ext uri="{FF2B5EF4-FFF2-40B4-BE49-F238E27FC236}">
              <a16:creationId xmlns:a16="http://schemas.microsoft.com/office/drawing/2014/main" id="{2A6B37D6-041F-165F-7387-FA1CDA8B8268}"/>
            </a:ext>
          </a:extLst>
        </p:cNvPr>
        <p:cNvGrpSpPr/>
        <p:nvPr/>
      </p:nvGrpSpPr>
      <p:grpSpPr>
        <a:xfrm>
          <a:off x="0" y="0"/>
          <a:ext cx="0" cy="0"/>
          <a:chOff x="0" y="0"/>
          <a:chExt cx="0" cy="0"/>
        </a:xfrm>
      </p:grpSpPr>
      <p:sp>
        <p:nvSpPr>
          <p:cNvPr id="551" name="Google Shape;551;p67:notes">
            <a:extLst>
              <a:ext uri="{FF2B5EF4-FFF2-40B4-BE49-F238E27FC236}">
                <a16:creationId xmlns:a16="http://schemas.microsoft.com/office/drawing/2014/main" id="{F26D7DBF-1C82-98D8-896D-4A2BECB795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a:extLst>
              <a:ext uri="{FF2B5EF4-FFF2-40B4-BE49-F238E27FC236}">
                <a16:creationId xmlns:a16="http://schemas.microsoft.com/office/drawing/2014/main" id="{2F4E4725-7704-2D59-14E4-B7432EBBE5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117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a:extLst>
            <a:ext uri="{FF2B5EF4-FFF2-40B4-BE49-F238E27FC236}">
              <a16:creationId xmlns:a16="http://schemas.microsoft.com/office/drawing/2014/main" id="{0613C102-1124-A37F-D1F0-3A68487F96AA}"/>
            </a:ext>
          </a:extLst>
        </p:cNvPr>
        <p:cNvGrpSpPr/>
        <p:nvPr/>
      </p:nvGrpSpPr>
      <p:grpSpPr>
        <a:xfrm>
          <a:off x="0" y="0"/>
          <a:ext cx="0" cy="0"/>
          <a:chOff x="0" y="0"/>
          <a:chExt cx="0" cy="0"/>
        </a:xfrm>
      </p:grpSpPr>
      <p:sp>
        <p:nvSpPr>
          <p:cNvPr id="551" name="Google Shape;551;p67:notes">
            <a:extLst>
              <a:ext uri="{FF2B5EF4-FFF2-40B4-BE49-F238E27FC236}">
                <a16:creationId xmlns:a16="http://schemas.microsoft.com/office/drawing/2014/main" id="{4DA03AB5-8B5C-864D-A9D6-2830BA0CFAF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a:extLst>
              <a:ext uri="{FF2B5EF4-FFF2-40B4-BE49-F238E27FC236}">
                <a16:creationId xmlns:a16="http://schemas.microsoft.com/office/drawing/2014/main" id="{DD7E6803-B906-1FBC-69F7-42B82D2AC1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447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84" name="Google Shape;68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27" name="Google Shape;72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46" name="Google Shape;746;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71" name="Google Shape;67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98" name="Google Shape;69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11" name="Google Shape;71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62" name="Google Shape;76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75" name="Google Shape;77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d7af45754b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22" name="Google Shape;122;g3d7af45754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84" name="Google Shape;784;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791" name="Google Shape;79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E8F1DF84-0621-D8D4-226B-56523862C4C2}"/>
            </a:ext>
          </a:extLst>
        </p:cNvPr>
        <p:cNvGrpSpPr/>
        <p:nvPr/>
      </p:nvGrpSpPr>
      <p:grpSpPr>
        <a:xfrm>
          <a:off x="0" y="0"/>
          <a:ext cx="0" cy="0"/>
          <a:chOff x="0" y="0"/>
          <a:chExt cx="0" cy="0"/>
        </a:xfrm>
      </p:grpSpPr>
      <p:sp>
        <p:nvSpPr>
          <p:cNvPr id="280" name="Google Shape;280;p22:notes">
            <a:extLst>
              <a:ext uri="{FF2B5EF4-FFF2-40B4-BE49-F238E27FC236}">
                <a16:creationId xmlns:a16="http://schemas.microsoft.com/office/drawing/2014/main" id="{1A494EB7-77DE-F185-DC44-48DA2B74D4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281" name="Google Shape;281;p22:notes">
            <a:extLst>
              <a:ext uri="{FF2B5EF4-FFF2-40B4-BE49-F238E27FC236}">
                <a16:creationId xmlns:a16="http://schemas.microsoft.com/office/drawing/2014/main" id="{5CB4C4AE-FB40-3126-D934-BD1AB607D5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9222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04" name="Google Shape;80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346" name="Google Shape;34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17" name="Google Shape;817;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30" name="Google Shape;830;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49" name="Google Shape;84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878" name="Google Shape;878;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16" name="Google Shape;4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34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16" name="Google Shape;4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3431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36" name="Google Shape;43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55" name="Google Shape;45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71" name="Google Shape;47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484" name="Google Shape;48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07" name="Google Shape;50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23" name="Google Shape;52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a:extLst>
            <a:ext uri="{FF2B5EF4-FFF2-40B4-BE49-F238E27FC236}">
              <a16:creationId xmlns:a16="http://schemas.microsoft.com/office/drawing/2014/main" id="{86CDCBA5-31B8-55C6-F6EB-EE8C4618771B}"/>
            </a:ext>
          </a:extLst>
        </p:cNvPr>
        <p:cNvGrpSpPr/>
        <p:nvPr/>
      </p:nvGrpSpPr>
      <p:grpSpPr>
        <a:xfrm>
          <a:off x="0" y="0"/>
          <a:ext cx="0" cy="0"/>
          <a:chOff x="0" y="0"/>
          <a:chExt cx="0" cy="0"/>
        </a:xfrm>
      </p:grpSpPr>
      <p:sp>
        <p:nvSpPr>
          <p:cNvPr id="551" name="Google Shape;551;p67:notes">
            <a:extLst>
              <a:ext uri="{FF2B5EF4-FFF2-40B4-BE49-F238E27FC236}">
                <a16:creationId xmlns:a16="http://schemas.microsoft.com/office/drawing/2014/main" id="{E3F1CDBA-2535-2A24-88DA-457F0AACC0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a:extLst>
              <a:ext uri="{FF2B5EF4-FFF2-40B4-BE49-F238E27FC236}">
                <a16:creationId xmlns:a16="http://schemas.microsoft.com/office/drawing/2014/main" id="{A66DE234-E4D4-7241-F3E2-271EB10B30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02915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a:extLst>
            <a:ext uri="{FF2B5EF4-FFF2-40B4-BE49-F238E27FC236}">
              <a16:creationId xmlns:a16="http://schemas.microsoft.com/office/drawing/2014/main" id="{4D3A9B5A-31F5-4E24-5DB0-818B59152D62}"/>
            </a:ext>
          </a:extLst>
        </p:cNvPr>
        <p:cNvGrpSpPr/>
        <p:nvPr/>
      </p:nvGrpSpPr>
      <p:grpSpPr>
        <a:xfrm>
          <a:off x="0" y="0"/>
          <a:ext cx="0" cy="0"/>
          <a:chOff x="0" y="0"/>
          <a:chExt cx="0" cy="0"/>
        </a:xfrm>
      </p:grpSpPr>
      <p:sp>
        <p:nvSpPr>
          <p:cNvPr id="551" name="Google Shape;551;p67:notes">
            <a:extLst>
              <a:ext uri="{FF2B5EF4-FFF2-40B4-BE49-F238E27FC236}">
                <a16:creationId xmlns:a16="http://schemas.microsoft.com/office/drawing/2014/main" id="{3791B84C-9967-1CB9-74A6-1A00B4CB42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552" name="Google Shape;552;p67:notes">
            <a:extLst>
              <a:ext uri="{FF2B5EF4-FFF2-40B4-BE49-F238E27FC236}">
                <a16:creationId xmlns:a16="http://schemas.microsoft.com/office/drawing/2014/main" id="{D06A52C9-4387-488F-9CE8-3D5236DED0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324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48" name="Google Shape;1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53" name="Google Shape;105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48" name="Google Shape;1148;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61" name="Google Shape;1161;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25" name="Google Shape;102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67" name="Google Shape;1067;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38" name="Google Shape;1038;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80" name="Google Shape;1080;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094" name="Google Shape;109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19" name="Google Shape;1119;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32" name="Google Shape;1132;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0" name="Google Shape;16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74" name="Google Shape;1174;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87" name="Google Shape;11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196" name="Google Shape;119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203" name="Google Shape;12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284" name="Google Shape;1284;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300" name="Google Shape;1300;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313" name="Google Shape;1313;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388" name="Google Shape;138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397" name="Google Shape;13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404" name="Google Shape;140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72" name="Google Shape;17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472" name="Google Shape;147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488" name="Google Shape;1488;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501" name="Google Shape;1501;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45" name="Google Shape;164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54" name="Google Shape;1654;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61" name="Google Shape;16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74" name="Google Shape;1674;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90" name="Google Shape;169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a:extLst>
            <a:ext uri="{FF2B5EF4-FFF2-40B4-BE49-F238E27FC236}">
              <a16:creationId xmlns:a16="http://schemas.microsoft.com/office/drawing/2014/main" id="{9B065173-652D-A94C-680B-53CF43B7D6AF}"/>
            </a:ext>
          </a:extLst>
        </p:cNvPr>
        <p:cNvGrpSpPr/>
        <p:nvPr/>
      </p:nvGrpSpPr>
      <p:grpSpPr>
        <a:xfrm>
          <a:off x="0" y="0"/>
          <a:ext cx="0" cy="0"/>
          <a:chOff x="0" y="0"/>
          <a:chExt cx="0" cy="0"/>
        </a:xfrm>
      </p:grpSpPr>
      <p:sp>
        <p:nvSpPr>
          <p:cNvPr id="1689" name="Google Shape;1689;p43:notes">
            <a:extLst>
              <a:ext uri="{FF2B5EF4-FFF2-40B4-BE49-F238E27FC236}">
                <a16:creationId xmlns:a16="http://schemas.microsoft.com/office/drawing/2014/main" id="{76FB874A-5C32-8FA8-8D5C-145F8439A4F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690" name="Google Shape;1690;p43:notes">
            <a:extLst>
              <a:ext uri="{FF2B5EF4-FFF2-40B4-BE49-F238E27FC236}">
                <a16:creationId xmlns:a16="http://schemas.microsoft.com/office/drawing/2014/main" id="{426C2E92-9820-72A4-DF78-B3F6728444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22513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1726" name="Google Shape;1726;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メイリオ" panose="020B0604030504040204" pitchFamily="50" charset="-128"/>
                <a:ea typeface="メイリオ" panose="020B0604030504040204" pitchFamily="50" charset="-128"/>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dirty="0"/>
          </a:p>
        </p:txBody>
      </p:sp>
      <p:sp>
        <p:nvSpPr>
          <p:cNvPr id="30" name="Google Shape;3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31" name="Google Shape;3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32" name="Google Shape;3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メイリオ" panose="020B0604030504040204" pitchFamily="50" charset="-128"/>
                <a:ea typeface="メイリオ" panose="020B0604030504040204" pitchFamily="50" charset="-128"/>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メイリオ" panose="020B0604030504040204" pitchFamily="50" charset="-128"/>
                <a:ea typeface="メイリオ" panose="020B0604030504040204" pitchFamily="50" charset="-12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ja-JP" altLang="en-US" dirty="0"/>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メイリオ" panose="020B0604030504040204" pitchFamily="50" charset="-128"/>
                <a:ea typeface="メイリオ" panose="020B0604030504040204" pitchFamily="50" charset="-128"/>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slide" Target="slide116.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slide" Target="slide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slide" Target="slide22.xml"/><Relationship Id="rId18" Type="http://schemas.openxmlformats.org/officeDocument/2006/relationships/slide" Target="slide43.xml"/><Relationship Id="rId26" Type="http://schemas.openxmlformats.org/officeDocument/2006/relationships/slide" Target="slide68.xml"/><Relationship Id="rId39" Type="http://schemas.openxmlformats.org/officeDocument/2006/relationships/slide" Target="slide88.xml"/><Relationship Id="rId21" Type="http://schemas.openxmlformats.org/officeDocument/2006/relationships/slide" Target="slide47.xml"/><Relationship Id="rId34" Type="http://schemas.openxmlformats.org/officeDocument/2006/relationships/slide" Target="slide78.xml"/><Relationship Id="rId42" Type="http://schemas.openxmlformats.org/officeDocument/2006/relationships/slide" Target="slide95.xml"/><Relationship Id="rId47" Type="http://schemas.openxmlformats.org/officeDocument/2006/relationships/slide" Target="slide101.xml"/><Relationship Id="rId50" Type="http://schemas.openxmlformats.org/officeDocument/2006/relationships/slide" Target="slide124.xml"/><Relationship Id="rId7" Type="http://schemas.openxmlformats.org/officeDocument/2006/relationships/slide" Target="slide12.xml"/><Relationship Id="rId2" Type="http://schemas.openxmlformats.org/officeDocument/2006/relationships/notesSlide" Target="../notesSlides/notesSlide2.xml"/><Relationship Id="rId16" Type="http://schemas.openxmlformats.org/officeDocument/2006/relationships/slide" Target="slide40.xml"/><Relationship Id="rId29" Type="http://schemas.openxmlformats.org/officeDocument/2006/relationships/slide" Target="slide73.xml"/><Relationship Id="rId11" Type="http://schemas.openxmlformats.org/officeDocument/2006/relationships/slide" Target="slide20.xml"/><Relationship Id="rId24" Type="http://schemas.openxmlformats.org/officeDocument/2006/relationships/slide" Target="slide51.xml"/><Relationship Id="rId32" Type="http://schemas.openxmlformats.org/officeDocument/2006/relationships/slide" Target="slide76.xml"/><Relationship Id="rId37" Type="http://schemas.openxmlformats.org/officeDocument/2006/relationships/slide" Target="slide82.xml"/><Relationship Id="rId40" Type="http://schemas.openxmlformats.org/officeDocument/2006/relationships/slide" Target="slide89.xml"/><Relationship Id="rId45" Type="http://schemas.openxmlformats.org/officeDocument/2006/relationships/slide" Target="slide99.xml"/><Relationship Id="rId5" Type="http://schemas.openxmlformats.org/officeDocument/2006/relationships/slide" Target="slide6.xml"/><Relationship Id="rId15" Type="http://schemas.openxmlformats.org/officeDocument/2006/relationships/slide" Target="slide27.xml"/><Relationship Id="rId23" Type="http://schemas.openxmlformats.org/officeDocument/2006/relationships/slide" Target="slide50.xml"/><Relationship Id="rId28" Type="http://schemas.openxmlformats.org/officeDocument/2006/relationships/slide" Target="slide71.xml"/><Relationship Id="rId36" Type="http://schemas.openxmlformats.org/officeDocument/2006/relationships/slide" Target="slide80.xml"/><Relationship Id="rId49" Type="http://schemas.openxmlformats.org/officeDocument/2006/relationships/slide" Target="slide118.xml"/><Relationship Id="rId10" Type="http://schemas.openxmlformats.org/officeDocument/2006/relationships/slide" Target="slide19.xml"/><Relationship Id="rId19" Type="http://schemas.openxmlformats.org/officeDocument/2006/relationships/slide" Target="slide45.xml"/><Relationship Id="rId31" Type="http://schemas.openxmlformats.org/officeDocument/2006/relationships/slide" Target="slide75.xml"/><Relationship Id="rId44" Type="http://schemas.openxmlformats.org/officeDocument/2006/relationships/slide" Target="slide98.xml"/><Relationship Id="rId4" Type="http://schemas.openxmlformats.org/officeDocument/2006/relationships/slide" Target="slide4.xml"/><Relationship Id="rId9" Type="http://schemas.openxmlformats.org/officeDocument/2006/relationships/slide" Target="slide17.xml"/><Relationship Id="rId14" Type="http://schemas.openxmlformats.org/officeDocument/2006/relationships/slide" Target="slide26.xml"/><Relationship Id="rId22" Type="http://schemas.openxmlformats.org/officeDocument/2006/relationships/slide" Target="slide48.xml"/><Relationship Id="rId27" Type="http://schemas.openxmlformats.org/officeDocument/2006/relationships/slide" Target="slide70.xml"/><Relationship Id="rId30" Type="http://schemas.openxmlformats.org/officeDocument/2006/relationships/slide" Target="slide74.xml"/><Relationship Id="rId35" Type="http://schemas.openxmlformats.org/officeDocument/2006/relationships/slide" Target="slide79.xml"/><Relationship Id="rId43" Type="http://schemas.openxmlformats.org/officeDocument/2006/relationships/slide" Target="slide97.xml"/><Relationship Id="rId48" Type="http://schemas.openxmlformats.org/officeDocument/2006/relationships/slide" Target="slide102.xml"/><Relationship Id="rId8" Type="http://schemas.openxmlformats.org/officeDocument/2006/relationships/slide" Target="slide16.xml"/><Relationship Id="rId51" Type="http://schemas.openxmlformats.org/officeDocument/2006/relationships/slide" Target="slide125.xml"/><Relationship Id="rId3" Type="http://schemas.openxmlformats.org/officeDocument/2006/relationships/slide" Target="slide3.xml"/><Relationship Id="rId12" Type="http://schemas.openxmlformats.org/officeDocument/2006/relationships/slide" Target="slide21.xml"/><Relationship Id="rId17" Type="http://schemas.openxmlformats.org/officeDocument/2006/relationships/slide" Target="slide42.xml"/><Relationship Id="rId25" Type="http://schemas.openxmlformats.org/officeDocument/2006/relationships/slide" Target="slide54.xml"/><Relationship Id="rId33" Type="http://schemas.openxmlformats.org/officeDocument/2006/relationships/slide" Target="slide77.xml"/><Relationship Id="rId38" Type="http://schemas.openxmlformats.org/officeDocument/2006/relationships/slide" Target="slide83.xml"/><Relationship Id="rId46" Type="http://schemas.openxmlformats.org/officeDocument/2006/relationships/slide" Target="slide100.xml"/><Relationship Id="rId20" Type="http://schemas.openxmlformats.org/officeDocument/2006/relationships/slide" Target="slide46.xml"/><Relationship Id="rId41" Type="http://schemas.openxmlformats.org/officeDocument/2006/relationships/slide" Target="slide94.xml"/><Relationship Id="rId1" Type="http://schemas.openxmlformats.org/officeDocument/2006/relationships/slideLayout" Target="../slideLayouts/slideLayout1.xml"/><Relationship Id="rId6"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slide" Target="slide4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33.png"/><Relationship Id="rId7" Type="http://schemas.openxmlformats.org/officeDocument/2006/relationships/slide" Target="slide33.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slide" Target="slide32.xml"/><Relationship Id="rId4" Type="http://schemas.openxmlformats.org/officeDocument/2006/relationships/slide" Target="slide31.xml"/><Relationship Id="rId9" Type="http://schemas.openxmlformats.org/officeDocument/2006/relationships/slide" Target="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osaka-bp-portal.pref.osaka.lg.j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3.png"/><Relationship Id="rId7" Type="http://schemas.openxmlformats.org/officeDocument/2006/relationships/slide" Target="slide61.xm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slide" Target="slide57.xml"/><Relationship Id="rId5" Type="http://schemas.openxmlformats.org/officeDocument/2006/relationships/slide" Target="slide59.xml"/><Relationship Id="rId4" Type="http://schemas.openxmlformats.org/officeDocument/2006/relationships/slide" Target="slide58.xml"/><Relationship Id="rId9" Type="http://schemas.openxmlformats.org/officeDocument/2006/relationships/slide" Target="slide63.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 Target="slide57.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slide" Target="slide79.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433387" y="1424572"/>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9" name="Google Shape;89;p1"/>
          <p:cNvSpPr/>
          <p:nvPr/>
        </p:nvSpPr>
        <p:spPr>
          <a:xfrm>
            <a:off x="433387" y="325721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90" name="Google Shape;90;p1"/>
          <p:cNvSpPr txBox="1">
            <a:spLocks noGrp="1"/>
          </p:cNvSpPr>
          <p:nvPr>
            <p:ph type="ctrTitle"/>
          </p:nvPr>
        </p:nvSpPr>
        <p:spPr>
          <a:xfrm>
            <a:off x="1523999" y="1676070"/>
            <a:ext cx="9144000" cy="137536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Arial"/>
              <a:buNone/>
            </a:pPr>
            <a:r>
              <a:rPr lang="ja-JP" sz="4000" b="1" dirty="0"/>
              <a:t>事業者サイト操作マニュアル</a:t>
            </a:r>
            <a:br>
              <a:rPr lang="ja-JP" sz="4000" b="1" dirty="0"/>
            </a:br>
            <a:r>
              <a:rPr lang="ja-JP" sz="4000" b="1" dirty="0"/>
              <a:t>（事業者用）</a:t>
            </a:r>
            <a:endParaRPr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7" name="Google Shape;187;p50"/>
          <p:cNvSpPr txBox="1"/>
          <p:nvPr/>
        </p:nvSpPr>
        <p:spPr>
          <a:xfrm>
            <a:off x="6491550" y="1584775"/>
            <a:ext cx="5700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①「パスワードのリセット」を押下してください。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88" name="Google Shape;18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a:t>
            </a:fld>
            <a:endParaRPr dirty="0"/>
          </a:p>
        </p:txBody>
      </p:sp>
      <p:sp>
        <p:nvSpPr>
          <p:cNvPr id="189" name="Google Shape;189;p50"/>
          <p:cNvSpPr txBox="1">
            <a:spLocks noGrp="1"/>
          </p:cNvSpPr>
          <p:nvPr>
            <p:ph type="ctrTitle"/>
          </p:nvPr>
        </p:nvSpPr>
        <p:spPr>
          <a:xfrm>
            <a:off x="466724" y="294768"/>
            <a:ext cx="6471958"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1-3.パスワードをリセット</a:t>
            </a:r>
            <a:r>
              <a:rPr lang="ja-JP" altLang="en-US" sz="2400" b="1" dirty="0"/>
              <a:t>したいとき</a:t>
            </a:r>
            <a:r>
              <a:rPr lang="ja-JP" sz="2400" b="1" dirty="0">
                <a:solidFill>
                  <a:srgbClr val="000000"/>
                </a:solidFill>
              </a:rPr>
              <a:t>（4/5）</a:t>
            </a:r>
            <a:endParaRPr dirty="0"/>
          </a:p>
        </p:txBody>
      </p:sp>
      <p:pic>
        <p:nvPicPr>
          <p:cNvPr id="190" name="Google Shape;190;p50"/>
          <p:cNvPicPr preferRelativeResize="0"/>
          <p:nvPr/>
        </p:nvPicPr>
        <p:blipFill rotWithShape="1">
          <a:blip r:embed="rId3">
            <a:alphaModFix/>
          </a:blip>
          <a:srcRect/>
          <a:stretch/>
        </p:blipFill>
        <p:spPr>
          <a:xfrm>
            <a:off x="466724" y="1563590"/>
            <a:ext cx="6024826" cy="41504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91" name="Google Shape;191;p50"/>
          <p:cNvGrpSpPr/>
          <p:nvPr/>
        </p:nvGrpSpPr>
        <p:grpSpPr>
          <a:xfrm>
            <a:off x="1335506" y="4435058"/>
            <a:ext cx="4188642" cy="829033"/>
            <a:chOff x="1349514" y="1425554"/>
            <a:chExt cx="1183532" cy="788073"/>
          </a:xfrm>
        </p:grpSpPr>
        <p:sp>
          <p:nvSpPr>
            <p:cNvPr id="192" name="Google Shape;192;p50"/>
            <p:cNvSpPr/>
            <p:nvPr/>
          </p:nvSpPr>
          <p:spPr>
            <a:xfrm>
              <a:off x="1415713" y="1625900"/>
              <a:ext cx="1117333" cy="5877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3" name="Google Shape;193;p50"/>
            <p:cNvSpPr/>
            <p:nvPr/>
          </p:nvSpPr>
          <p:spPr>
            <a:xfrm>
              <a:off x="1349514" y="1425554"/>
              <a:ext cx="132398" cy="40069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4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23" name="Google Shape;1823;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100</a:t>
            </a:fld>
            <a:endParaRPr dirty="0"/>
          </a:p>
        </p:txBody>
      </p:sp>
      <p:sp>
        <p:nvSpPr>
          <p:cNvPr id="1824" name="Google Shape;1824;p140"/>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6</a:t>
            </a:r>
            <a:r>
              <a:rPr lang="ja-JP" sz="2400" b="1" dirty="0">
                <a:solidFill>
                  <a:srgbClr val="000000"/>
                </a:solidFill>
              </a:rPr>
              <a:t>-</a:t>
            </a:r>
            <a:r>
              <a:rPr lang="en-US" altLang="ja-JP" sz="2400" b="1" dirty="0">
                <a:solidFill>
                  <a:srgbClr val="000000"/>
                </a:solidFill>
              </a:rPr>
              <a:t>5</a:t>
            </a:r>
            <a:r>
              <a:rPr lang="ja-JP" sz="2400" b="1" dirty="0">
                <a:solidFill>
                  <a:srgbClr val="000000"/>
                </a:solidFill>
              </a:rPr>
              <a:t>．補助金申請</a:t>
            </a:r>
            <a:r>
              <a:rPr lang="ja-JP" altLang="en-US" sz="2400" b="1" dirty="0">
                <a:solidFill>
                  <a:srgbClr val="000000"/>
                </a:solidFill>
              </a:rPr>
              <a:t>詳細</a:t>
            </a:r>
            <a:endParaRPr dirty="0"/>
          </a:p>
        </p:txBody>
      </p:sp>
      <p:sp>
        <p:nvSpPr>
          <p:cNvPr id="1825" name="Google Shape;1825;p140"/>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補助金申請詳細</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1826" name="Google Shape;1826;p140"/>
          <p:cNvPicPr preferRelativeResize="0"/>
          <p:nvPr/>
        </p:nvPicPr>
        <p:blipFill rotWithShape="1">
          <a:blip r:embed="rId3">
            <a:alphaModFix/>
          </a:blip>
          <a:srcRect/>
          <a:stretch/>
        </p:blipFill>
        <p:spPr>
          <a:xfrm>
            <a:off x="466724" y="1306512"/>
            <a:ext cx="5822109" cy="5354674"/>
          </a:xfrm>
          <a:prstGeom prst="rect">
            <a:avLst/>
          </a:prstGeom>
          <a:noFill/>
          <a:ln>
            <a:noFill/>
          </a:ln>
        </p:spPr>
      </p:pic>
      <p:grpSp>
        <p:nvGrpSpPr>
          <p:cNvPr id="1827" name="Google Shape;1827;p140"/>
          <p:cNvGrpSpPr/>
          <p:nvPr/>
        </p:nvGrpSpPr>
        <p:grpSpPr>
          <a:xfrm>
            <a:off x="4028951" y="3154860"/>
            <a:ext cx="1594297" cy="896325"/>
            <a:chOff x="1175856" y="1452790"/>
            <a:chExt cx="2148570" cy="849006"/>
          </a:xfrm>
        </p:grpSpPr>
        <p:sp>
          <p:nvSpPr>
            <p:cNvPr id="1828" name="Google Shape;1828;p140"/>
            <p:cNvSpPr/>
            <p:nvPr/>
          </p:nvSpPr>
          <p:spPr>
            <a:xfrm>
              <a:off x="1415712" y="1625901"/>
              <a:ext cx="1908714" cy="67589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29" name="Google Shape;1829;p140"/>
            <p:cNvSpPr/>
            <p:nvPr/>
          </p:nvSpPr>
          <p:spPr>
            <a:xfrm>
              <a:off x="1175856" y="1452790"/>
              <a:ext cx="479711"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830" name="Google Shape;1830;p140"/>
          <p:cNvSpPr txBox="1"/>
          <p:nvPr/>
        </p:nvSpPr>
        <p:spPr>
          <a:xfrm>
            <a:off x="6587412" y="1402230"/>
            <a:ext cx="501986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①「指令書」と「通帳写し」リンクをクリックすると、添付ファイルをダウンロードします。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41"/>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36" name="Google Shape;1836;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101</a:t>
            </a:fld>
            <a:endParaRPr dirty="0"/>
          </a:p>
        </p:txBody>
      </p:sp>
      <p:sp>
        <p:nvSpPr>
          <p:cNvPr id="1837" name="Google Shape;1837;p141"/>
          <p:cNvSpPr txBox="1">
            <a:spLocks noGrp="1"/>
          </p:cNvSpPr>
          <p:nvPr>
            <p:ph type="ctrTitle"/>
          </p:nvPr>
        </p:nvSpPr>
        <p:spPr>
          <a:xfrm>
            <a:off x="774045" y="2811964"/>
            <a:ext cx="11218143" cy="4809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Arial"/>
              <a:buNone/>
            </a:pPr>
            <a:r>
              <a:rPr lang="en-US" altLang="ja-JP" sz="2400" b="1" dirty="0">
                <a:solidFill>
                  <a:srgbClr val="000000"/>
                </a:solidFill>
                <a:sym typeface="Arial"/>
              </a:rPr>
              <a:t>7</a:t>
            </a:r>
            <a:r>
              <a:rPr lang="ja-JP" sz="2400" b="1" dirty="0">
                <a:solidFill>
                  <a:srgbClr val="000000"/>
                </a:solidFill>
                <a:sym typeface="Arial"/>
              </a:rPr>
              <a:t>．実績報告</a:t>
            </a:r>
            <a:r>
              <a:rPr lang="ja-JP" altLang="en-US" sz="2400" b="1" dirty="0">
                <a:solidFill>
                  <a:srgbClr val="000000"/>
                </a:solidFill>
                <a:sym typeface="Arial"/>
              </a:rPr>
              <a:t>（</a:t>
            </a:r>
            <a:r>
              <a:rPr lang="ja-JP" altLang="en-US" sz="2400" b="1" dirty="0"/>
              <a:t>大阪府医療機関等における賃上げに対する支援事業</a:t>
            </a:r>
            <a:r>
              <a:rPr lang="ja-JP" altLang="ja-JP" sz="2400" b="1" dirty="0"/>
              <a:t>補助金</a:t>
            </a:r>
            <a:r>
              <a:rPr lang="ja-JP" altLang="en-US" sz="2400" b="1" dirty="0">
                <a:solidFill>
                  <a:srgbClr val="000000"/>
                </a:solidFill>
                <a:sym typeface="Arial"/>
              </a:rPr>
              <a:t>）</a:t>
            </a:r>
            <a:endParaRPr sz="2400" b="1" dirty="0">
              <a:solidFill>
                <a:srgbClr val="000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pic>
        <p:nvPicPr>
          <p:cNvPr id="3" name="図 2">
            <a:extLst>
              <a:ext uri="{FF2B5EF4-FFF2-40B4-BE49-F238E27FC236}">
                <a16:creationId xmlns:a16="http://schemas.microsoft.com/office/drawing/2014/main" id="{E0F721B4-D677-70BA-DFAC-F5BA8258A0AA}"/>
              </a:ext>
            </a:extLst>
          </p:cNvPr>
          <p:cNvPicPr>
            <a:picLocks noChangeAspect="1"/>
          </p:cNvPicPr>
          <p:nvPr/>
        </p:nvPicPr>
        <p:blipFill>
          <a:blip r:embed="rId3"/>
          <a:stretch>
            <a:fillRect/>
          </a:stretch>
        </p:blipFill>
        <p:spPr>
          <a:xfrm>
            <a:off x="557122" y="923905"/>
            <a:ext cx="7034372" cy="4682066"/>
          </a:xfrm>
          <a:prstGeom prst="rect">
            <a:avLst/>
          </a:prstGeom>
        </p:spPr>
      </p:pic>
      <p:sp>
        <p:nvSpPr>
          <p:cNvPr id="1843" name="Google Shape;1843;p14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44" name="Google Shape;1844;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102</a:t>
            </a:fld>
            <a:endParaRPr dirty="0"/>
          </a:p>
        </p:txBody>
      </p:sp>
      <p:sp>
        <p:nvSpPr>
          <p:cNvPr id="1845" name="Google Shape;1845;p142"/>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-1．実績報告を入力する（1/1</a:t>
            </a:r>
            <a:r>
              <a:rPr lang="en-US" altLang="ja-JP" sz="2400" b="1" dirty="0">
                <a:solidFill>
                  <a:srgbClr val="000000"/>
                </a:solidFill>
              </a:rPr>
              <a:t>6</a:t>
            </a:r>
            <a:r>
              <a:rPr lang="ja-JP" altLang="en-US" sz="2400" b="1" dirty="0">
                <a:solidFill>
                  <a:srgbClr val="000000"/>
                </a:solidFill>
              </a:rPr>
              <a:t>）</a:t>
            </a:r>
            <a:endParaRPr dirty="0"/>
          </a:p>
        </p:txBody>
      </p:sp>
      <p:grpSp>
        <p:nvGrpSpPr>
          <p:cNvPr id="1847" name="Google Shape;1847;p142"/>
          <p:cNvGrpSpPr/>
          <p:nvPr/>
        </p:nvGrpSpPr>
        <p:grpSpPr>
          <a:xfrm>
            <a:off x="295148" y="839424"/>
            <a:ext cx="8564830" cy="281185"/>
            <a:chOff x="3544017" y="1576691"/>
            <a:chExt cx="11016661" cy="395430"/>
          </a:xfrm>
        </p:grpSpPr>
        <p:sp>
          <p:nvSpPr>
            <p:cNvPr id="1848" name="Google Shape;1848;p142"/>
            <p:cNvSpPr/>
            <p:nvPr/>
          </p:nvSpPr>
          <p:spPr>
            <a:xfrm>
              <a:off x="3785373" y="1625900"/>
              <a:ext cx="10775305" cy="3462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49" name="Google Shape;1849;p142"/>
            <p:cNvSpPr/>
            <p:nvPr/>
          </p:nvSpPr>
          <p:spPr>
            <a:xfrm flipH="1">
              <a:off x="3544017" y="1576691"/>
              <a:ext cx="306093"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851" name="Google Shape;1851;p142"/>
          <p:cNvGrpSpPr/>
          <p:nvPr/>
        </p:nvGrpSpPr>
        <p:grpSpPr>
          <a:xfrm>
            <a:off x="354931" y="3309710"/>
            <a:ext cx="4508438" cy="820738"/>
            <a:chOff x="1390194" y="1545188"/>
            <a:chExt cx="4166219" cy="560742"/>
          </a:xfrm>
        </p:grpSpPr>
        <p:sp>
          <p:nvSpPr>
            <p:cNvPr id="1852" name="Google Shape;1852;p142"/>
            <p:cNvSpPr/>
            <p:nvPr/>
          </p:nvSpPr>
          <p:spPr>
            <a:xfrm>
              <a:off x="1537650" y="1625901"/>
              <a:ext cx="4018763" cy="48002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53" name="Google Shape;1853;p142"/>
            <p:cNvSpPr/>
            <p:nvPr/>
          </p:nvSpPr>
          <p:spPr>
            <a:xfrm>
              <a:off x="1390194" y="1545188"/>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854" name="Google Shape;1854;p142"/>
          <p:cNvGrpSpPr/>
          <p:nvPr/>
        </p:nvGrpSpPr>
        <p:grpSpPr>
          <a:xfrm>
            <a:off x="495172" y="4277127"/>
            <a:ext cx="3780798" cy="230799"/>
            <a:chOff x="1438671" y="1611915"/>
            <a:chExt cx="3493810" cy="157686"/>
          </a:xfrm>
        </p:grpSpPr>
        <p:sp>
          <p:nvSpPr>
            <p:cNvPr id="1855" name="Google Shape;1855;p142"/>
            <p:cNvSpPr/>
            <p:nvPr/>
          </p:nvSpPr>
          <p:spPr>
            <a:xfrm>
              <a:off x="1634129" y="1615686"/>
              <a:ext cx="3298352" cy="14492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56" name="Google Shape;1856;p142"/>
            <p:cNvSpPr/>
            <p:nvPr/>
          </p:nvSpPr>
          <p:spPr>
            <a:xfrm>
              <a:off x="1438671" y="1611915"/>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5" name="Google Shape;1850;p142">
            <a:extLst>
              <a:ext uri="{FF2B5EF4-FFF2-40B4-BE49-F238E27FC236}">
                <a16:creationId xmlns:a16="http://schemas.microsoft.com/office/drawing/2014/main" id="{033ED173-EDB2-E1AD-5D87-734AB1345050}"/>
              </a:ext>
            </a:extLst>
          </p:cNvPr>
          <p:cNvSpPr txBox="1"/>
          <p:nvPr/>
        </p:nvSpPr>
        <p:spPr>
          <a:xfrm>
            <a:off x="351132" y="5585346"/>
            <a:ext cx="1118253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①件名「</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【大阪府】交付決定のお知らせ及び実績報告書提出のお願い（大阪府</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診療所等賃上げ支援事業</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）」のメールのリンク</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をクリック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してください。ログイン画面へ遷移します。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2</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．入力内容及び入力方法」に</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従</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ってください。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「4．今後のスケジュール」：30日以内</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を目安に</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実績報告</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の入力を行ってください。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pic>
        <p:nvPicPr>
          <p:cNvPr id="6" name="図 5">
            <a:extLst>
              <a:ext uri="{FF2B5EF4-FFF2-40B4-BE49-F238E27FC236}">
                <a16:creationId xmlns:a16="http://schemas.microsoft.com/office/drawing/2014/main" id="{36ABF224-AFA2-980F-7574-BC2B85B13283}"/>
              </a:ext>
            </a:extLst>
          </p:cNvPr>
          <p:cNvPicPr>
            <a:picLocks noChangeAspect="1"/>
          </p:cNvPicPr>
          <p:nvPr/>
        </p:nvPicPr>
        <p:blipFill>
          <a:blip r:embed="rId3"/>
          <a:stretch>
            <a:fillRect/>
          </a:stretch>
        </p:blipFill>
        <p:spPr>
          <a:xfrm>
            <a:off x="466724" y="1360379"/>
            <a:ext cx="11526223" cy="3286575"/>
          </a:xfrm>
          <a:prstGeom prst="rect">
            <a:avLst/>
          </a:prstGeom>
        </p:spPr>
      </p:pic>
      <p:sp>
        <p:nvSpPr>
          <p:cNvPr id="1897" name="Google Shape;1897;p15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98" name="Google Shape;1898;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103</a:t>
            </a:fld>
            <a:endParaRPr dirty="0"/>
          </a:p>
        </p:txBody>
      </p:sp>
      <p:sp>
        <p:nvSpPr>
          <p:cNvPr id="1899" name="Google Shape;1899;p158"/>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2</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1901" name="Google Shape;1901;p158"/>
          <p:cNvSpPr txBox="1"/>
          <p:nvPr/>
        </p:nvSpPr>
        <p:spPr>
          <a:xfrm>
            <a:off x="404521" y="4956500"/>
            <a:ext cx="514408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①「実績報告書」タブをクリックしてください。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02" name="Google Shape;1902;p158"/>
          <p:cNvGrpSpPr/>
          <p:nvPr/>
        </p:nvGrpSpPr>
        <p:grpSpPr>
          <a:xfrm>
            <a:off x="1152765" y="2603290"/>
            <a:ext cx="781782" cy="369290"/>
            <a:chOff x="1262666" y="1452790"/>
            <a:chExt cx="1005580" cy="519332"/>
          </a:xfrm>
        </p:grpSpPr>
        <p:sp>
          <p:nvSpPr>
            <p:cNvPr id="1903" name="Google Shape;1903;p158"/>
            <p:cNvSpPr/>
            <p:nvPr/>
          </p:nvSpPr>
          <p:spPr>
            <a:xfrm>
              <a:off x="1415714" y="1625901"/>
              <a:ext cx="852532" cy="3462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04" name="Google Shape;1904;p158"/>
            <p:cNvSpPr/>
            <p:nvPr/>
          </p:nvSpPr>
          <p:spPr>
            <a:xfrm flipH="1">
              <a:off x="1262666" y="1452790"/>
              <a:ext cx="306093"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pic>
        <p:nvPicPr>
          <p:cNvPr id="2" name="図 1">
            <a:extLst>
              <a:ext uri="{FF2B5EF4-FFF2-40B4-BE49-F238E27FC236}">
                <a16:creationId xmlns:a16="http://schemas.microsoft.com/office/drawing/2014/main" id="{90743EC2-7159-5525-1036-469C9956B632}"/>
              </a:ext>
            </a:extLst>
          </p:cNvPr>
          <p:cNvPicPr>
            <a:picLocks noChangeAspect="1"/>
          </p:cNvPicPr>
          <p:nvPr/>
        </p:nvPicPr>
        <p:blipFill>
          <a:blip r:embed="rId3"/>
          <a:stretch>
            <a:fillRect/>
          </a:stretch>
        </p:blipFill>
        <p:spPr>
          <a:xfrm>
            <a:off x="466724" y="1353821"/>
            <a:ext cx="11402008" cy="2225239"/>
          </a:xfrm>
          <a:prstGeom prst="rect">
            <a:avLst/>
          </a:prstGeom>
        </p:spPr>
      </p:pic>
      <p:sp>
        <p:nvSpPr>
          <p:cNvPr id="1910" name="Google Shape;1910;p15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11" name="Google Shape;1911;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104</a:t>
            </a:fld>
            <a:endParaRPr dirty="0"/>
          </a:p>
        </p:txBody>
      </p:sp>
      <p:sp>
        <p:nvSpPr>
          <p:cNvPr id="1912" name="Google Shape;1912;p159"/>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3</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1914" name="Google Shape;1914;p159"/>
          <p:cNvSpPr txBox="1"/>
          <p:nvPr/>
        </p:nvSpPr>
        <p:spPr>
          <a:xfrm>
            <a:off x="416767" y="3879179"/>
            <a:ext cx="1106733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 </a:t>
            </a:r>
            <a:r>
              <a:rPr lang="en-US" altLang="ja-JP" sz="1800" dirty="0">
                <a:solidFill>
                  <a:schemeClr val="dk1"/>
                </a:solidFill>
                <a:latin typeface="メイリオ" panose="020B0604030504040204" pitchFamily="50" charset="-128"/>
                <a:ea typeface="メイリオ" panose="020B0604030504040204" pitchFamily="50" charset="-128"/>
              </a:rPr>
              <a:t>P.102 </a:t>
            </a:r>
            <a:r>
              <a:rPr lang="en-US" altLang="ja-JP" sz="1800" b="1" dirty="0">
                <a:solidFill>
                  <a:schemeClr val="dk1"/>
                </a:solidFill>
                <a:latin typeface="メイリオ" panose="020B0604030504040204" pitchFamily="50" charset="-128"/>
                <a:ea typeface="メイリオ" panose="020B0604030504040204" pitchFamily="50" charset="-128"/>
              </a:rPr>
              <a:t>7-1</a:t>
            </a:r>
            <a:r>
              <a:rPr lang="ja-JP" altLang="en-US" sz="1800" b="1" dirty="0">
                <a:solidFill>
                  <a:schemeClr val="dk1"/>
                </a:solidFill>
                <a:latin typeface="メイリオ" panose="020B0604030504040204" pitchFamily="50" charset="-128"/>
                <a:ea typeface="メイリオ" panose="020B0604030504040204" pitchFamily="50" charset="-128"/>
              </a:rPr>
              <a:t>．実績報告を入力する</a:t>
            </a:r>
            <a:r>
              <a:rPr lang="ja-JP" altLang="en-US" sz="1800" dirty="0">
                <a:solidFill>
                  <a:schemeClr val="dk1"/>
                </a:solidFill>
                <a:latin typeface="メイリオ" panose="020B0604030504040204" pitchFamily="50" charset="-128"/>
                <a:ea typeface="メイリオ" panose="020B0604030504040204" pitchFamily="50" charset="-128"/>
              </a:rPr>
              <a:t>メールに記載されている②申込番号を確認し、該当する「申込番号」のリンクを押下してください。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②「編集」ボタンを押下してください。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15" name="Google Shape;1915;p159"/>
          <p:cNvGrpSpPr/>
          <p:nvPr/>
        </p:nvGrpSpPr>
        <p:grpSpPr>
          <a:xfrm>
            <a:off x="466724" y="2517649"/>
            <a:ext cx="492643" cy="427174"/>
            <a:chOff x="1442453" y="1523578"/>
            <a:chExt cx="673315" cy="471451"/>
          </a:xfrm>
        </p:grpSpPr>
        <p:sp>
          <p:nvSpPr>
            <p:cNvPr id="1916" name="Google Shape;1916;p159"/>
            <p:cNvSpPr/>
            <p:nvPr/>
          </p:nvSpPr>
          <p:spPr>
            <a:xfrm>
              <a:off x="1662775" y="1648807"/>
              <a:ext cx="45299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17" name="Google Shape;1917;p159"/>
            <p:cNvSpPr/>
            <p:nvPr/>
          </p:nvSpPr>
          <p:spPr>
            <a:xfrm flipH="1">
              <a:off x="1442453" y="1523578"/>
              <a:ext cx="316243" cy="286887"/>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918" name="Google Shape;1918;p159"/>
          <p:cNvGrpSpPr/>
          <p:nvPr/>
        </p:nvGrpSpPr>
        <p:grpSpPr>
          <a:xfrm>
            <a:off x="11080621" y="3165320"/>
            <a:ext cx="788111" cy="413740"/>
            <a:chOff x="1442454" y="1464244"/>
            <a:chExt cx="1013179" cy="507879"/>
          </a:xfrm>
        </p:grpSpPr>
        <p:sp>
          <p:nvSpPr>
            <p:cNvPr id="1919" name="Google Shape;1919;p159"/>
            <p:cNvSpPr/>
            <p:nvPr/>
          </p:nvSpPr>
          <p:spPr>
            <a:xfrm>
              <a:off x="1662774" y="1625901"/>
              <a:ext cx="792859"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20" name="Google Shape;1920;p159"/>
            <p:cNvSpPr/>
            <p:nvPr/>
          </p:nvSpPr>
          <p:spPr>
            <a:xfrm flipH="1">
              <a:off x="1442454" y="1464244"/>
              <a:ext cx="306094"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pic>
        <p:nvPicPr>
          <p:cNvPr id="3" name="図 2">
            <a:extLst>
              <a:ext uri="{FF2B5EF4-FFF2-40B4-BE49-F238E27FC236}">
                <a16:creationId xmlns:a16="http://schemas.microsoft.com/office/drawing/2014/main" id="{5D0B70F0-9F86-6C6C-C23A-85F14777C1CA}"/>
              </a:ext>
            </a:extLst>
          </p:cNvPr>
          <p:cNvPicPr>
            <a:picLocks noChangeAspect="1"/>
          </p:cNvPicPr>
          <p:nvPr/>
        </p:nvPicPr>
        <p:blipFill>
          <a:blip r:embed="rId3"/>
          <a:stretch>
            <a:fillRect/>
          </a:stretch>
        </p:blipFill>
        <p:spPr>
          <a:xfrm>
            <a:off x="553617" y="1260736"/>
            <a:ext cx="8615265" cy="4470906"/>
          </a:xfrm>
          <a:prstGeom prst="rect">
            <a:avLst/>
          </a:prstGeom>
        </p:spPr>
      </p:pic>
      <p:sp>
        <p:nvSpPr>
          <p:cNvPr id="1925" name="Google Shape;1925;p14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26" name="Google Shape;1926;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105</a:t>
            </a:fld>
            <a:endParaRPr dirty="0"/>
          </a:p>
        </p:txBody>
      </p:sp>
      <p:sp>
        <p:nvSpPr>
          <p:cNvPr id="1927" name="Google Shape;1927;p143"/>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4</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1930" name="Google Shape;1930;p143"/>
          <p:cNvSpPr txBox="1"/>
          <p:nvPr/>
        </p:nvSpPr>
        <p:spPr>
          <a:xfrm>
            <a:off x="553617" y="5846656"/>
            <a:ext cx="936865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①「令和８年３月１日時点のベースアップ評価料の届出」：〇か×を選択してください。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※施設区分</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が</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薬局の場合、本項目</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ありません。</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31" name="Google Shape;1931;p143"/>
          <p:cNvGrpSpPr/>
          <p:nvPr/>
        </p:nvGrpSpPr>
        <p:grpSpPr>
          <a:xfrm>
            <a:off x="3195247" y="3726937"/>
            <a:ext cx="1258566" cy="823575"/>
            <a:chOff x="1293213" y="1539346"/>
            <a:chExt cx="878533" cy="432777"/>
          </a:xfrm>
        </p:grpSpPr>
        <p:sp>
          <p:nvSpPr>
            <p:cNvPr id="1932" name="Google Shape;1932;p143"/>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33" name="Google Shape;1933;p143"/>
            <p:cNvSpPr/>
            <p:nvPr/>
          </p:nvSpPr>
          <p:spPr>
            <a:xfrm flipH="1">
              <a:off x="1293213" y="1539346"/>
              <a:ext cx="245000" cy="17311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pic>
        <p:nvPicPr>
          <p:cNvPr id="3" name="図 2">
            <a:extLst>
              <a:ext uri="{FF2B5EF4-FFF2-40B4-BE49-F238E27FC236}">
                <a16:creationId xmlns:a16="http://schemas.microsoft.com/office/drawing/2014/main" id="{22B84783-39FC-A561-97C9-2F8BAD0220E0}"/>
              </a:ext>
            </a:extLst>
          </p:cNvPr>
          <p:cNvPicPr>
            <a:picLocks noChangeAspect="1"/>
          </p:cNvPicPr>
          <p:nvPr/>
        </p:nvPicPr>
        <p:blipFill>
          <a:blip r:embed="rId3"/>
          <a:stretch>
            <a:fillRect/>
          </a:stretch>
        </p:blipFill>
        <p:spPr>
          <a:xfrm>
            <a:off x="516294" y="1287791"/>
            <a:ext cx="11279659" cy="3220030"/>
          </a:xfrm>
          <a:prstGeom prst="rect">
            <a:avLst/>
          </a:prstGeom>
        </p:spPr>
      </p:pic>
      <p:sp>
        <p:nvSpPr>
          <p:cNvPr id="1938" name="Google Shape;1938;p14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39" name="Google Shape;1939;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106</a:t>
            </a:fld>
            <a:endParaRPr dirty="0"/>
          </a:p>
        </p:txBody>
      </p:sp>
      <p:sp>
        <p:nvSpPr>
          <p:cNvPr id="1940" name="Google Shape;1940;p14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5</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1943" name="Google Shape;1943;p144"/>
          <p:cNvSpPr txBox="1"/>
          <p:nvPr/>
        </p:nvSpPr>
        <p:spPr>
          <a:xfrm>
            <a:off x="466724" y="4654187"/>
            <a:ext cx="1127965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①「令和８年６月１日時点の令和８年度診療報酬改定による見直し後のベースアップ評価料の届出」：〇か×を選択してください。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44" name="Google Shape;1944;p144"/>
          <p:cNvGrpSpPr/>
          <p:nvPr/>
        </p:nvGrpSpPr>
        <p:grpSpPr>
          <a:xfrm>
            <a:off x="3915171" y="3429000"/>
            <a:ext cx="1258566" cy="823575"/>
            <a:chOff x="1293213" y="1539346"/>
            <a:chExt cx="878533" cy="432777"/>
          </a:xfrm>
        </p:grpSpPr>
        <p:sp>
          <p:nvSpPr>
            <p:cNvPr id="1945" name="Google Shape;1945;p144"/>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46" name="Google Shape;1946;p144"/>
            <p:cNvSpPr/>
            <p:nvPr/>
          </p:nvSpPr>
          <p:spPr>
            <a:xfrm flipH="1">
              <a:off x="1293213" y="1539346"/>
              <a:ext cx="245000" cy="17311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pic>
        <p:nvPicPr>
          <p:cNvPr id="6" name="図 5">
            <a:extLst>
              <a:ext uri="{FF2B5EF4-FFF2-40B4-BE49-F238E27FC236}">
                <a16:creationId xmlns:a16="http://schemas.microsoft.com/office/drawing/2014/main" id="{E0A8112C-2BD2-D373-6646-DF907F57C6F7}"/>
              </a:ext>
            </a:extLst>
          </p:cNvPr>
          <p:cNvPicPr>
            <a:picLocks noChangeAspect="1"/>
          </p:cNvPicPr>
          <p:nvPr/>
        </p:nvPicPr>
        <p:blipFill>
          <a:blip r:embed="rId3"/>
          <a:stretch>
            <a:fillRect/>
          </a:stretch>
        </p:blipFill>
        <p:spPr>
          <a:xfrm>
            <a:off x="522514" y="1300219"/>
            <a:ext cx="10879494" cy="3962485"/>
          </a:xfrm>
          <a:prstGeom prst="rect">
            <a:avLst/>
          </a:prstGeom>
        </p:spPr>
      </p:pic>
      <p:sp>
        <p:nvSpPr>
          <p:cNvPr id="1951" name="Google Shape;1951;p14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52" name="Google Shape;1952;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107</a:t>
            </a:fld>
            <a:endParaRPr dirty="0"/>
          </a:p>
        </p:txBody>
      </p:sp>
      <p:sp>
        <p:nvSpPr>
          <p:cNvPr id="1953" name="Google Shape;1953;p145"/>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6</a:t>
            </a:r>
            <a:r>
              <a:rPr lang="ja-JP" sz="2400" b="1" dirty="0">
                <a:solidFill>
                  <a:srgbClr val="000000"/>
                </a:solidFill>
              </a:rPr>
              <a:t>/1</a:t>
            </a:r>
            <a:r>
              <a:rPr lang="en-US" altLang="ja-JP" sz="2400" b="1" dirty="0">
                <a:solidFill>
                  <a:srgbClr val="000000"/>
                </a:solidFill>
              </a:rPr>
              <a:t>6</a:t>
            </a:r>
            <a:r>
              <a:rPr lang="ja-JP" sz="2400" b="1" dirty="0">
                <a:solidFill>
                  <a:srgbClr val="000000"/>
                </a:solidFill>
              </a:rPr>
              <a:t>）　賃金改善実績なし</a:t>
            </a:r>
            <a:endParaRPr dirty="0"/>
          </a:p>
        </p:txBody>
      </p:sp>
      <p:sp>
        <p:nvSpPr>
          <p:cNvPr id="1954" name="Google Shape;1954;p145"/>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対象職員の賃金改善実績が</a:t>
            </a:r>
            <a:r>
              <a:rPr 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ない場合</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1956" name="Google Shape;1956;p145"/>
          <p:cNvSpPr txBox="1"/>
          <p:nvPr/>
        </p:nvSpPr>
        <p:spPr>
          <a:xfrm>
            <a:off x="466724" y="5450979"/>
            <a:ext cx="890762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①「対象職員の賃金改善実績の有無」：無を選択してください。</a:t>
            </a: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②「確認」を押下してください。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dirty="0">
                <a:solidFill>
                  <a:schemeClr val="dk1"/>
                </a:solidFill>
                <a:latin typeface="メイリオ" panose="020B0604030504040204" pitchFamily="50" charset="-128"/>
                <a:ea typeface="メイリオ" panose="020B0604030504040204" pitchFamily="50" charset="-128"/>
              </a:rPr>
              <a:t>後の手順</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は</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hlinkClick r:id="rId4" action="ppaction://hlinksldjump"/>
              </a:rPr>
              <a:t>こちら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から参照してください。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57" name="Google Shape;1957;p145"/>
          <p:cNvGrpSpPr/>
          <p:nvPr/>
        </p:nvGrpSpPr>
        <p:grpSpPr>
          <a:xfrm>
            <a:off x="4920537" y="3978347"/>
            <a:ext cx="794004" cy="440334"/>
            <a:chOff x="1293213" y="1539346"/>
            <a:chExt cx="878533" cy="432777"/>
          </a:xfrm>
        </p:grpSpPr>
        <p:sp>
          <p:nvSpPr>
            <p:cNvPr id="1958" name="Google Shape;1958;p145"/>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59" name="Google Shape;1959;p145"/>
            <p:cNvSpPr/>
            <p:nvPr/>
          </p:nvSpPr>
          <p:spPr>
            <a:xfrm flipH="1">
              <a:off x="1293213" y="1539346"/>
              <a:ext cx="245000" cy="17311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 name="Google Shape;1957;p145">
            <a:extLst>
              <a:ext uri="{FF2B5EF4-FFF2-40B4-BE49-F238E27FC236}">
                <a16:creationId xmlns:a16="http://schemas.microsoft.com/office/drawing/2014/main" id="{0A818831-C6FB-9ED7-4716-2740AA232B9E}"/>
              </a:ext>
            </a:extLst>
          </p:cNvPr>
          <p:cNvGrpSpPr/>
          <p:nvPr/>
        </p:nvGrpSpPr>
        <p:grpSpPr>
          <a:xfrm>
            <a:off x="8977348" y="4866901"/>
            <a:ext cx="794004" cy="440334"/>
            <a:chOff x="1293213" y="1539346"/>
            <a:chExt cx="878533" cy="432777"/>
          </a:xfrm>
        </p:grpSpPr>
        <p:sp>
          <p:nvSpPr>
            <p:cNvPr id="4" name="Google Shape;1958;p145">
              <a:extLst>
                <a:ext uri="{FF2B5EF4-FFF2-40B4-BE49-F238E27FC236}">
                  <a16:creationId xmlns:a16="http://schemas.microsoft.com/office/drawing/2014/main" id="{1200DED1-33CA-A92C-82BC-07539A366D43}"/>
                </a:ext>
              </a:extLst>
            </p:cNvPr>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 name="Google Shape;1959;p145">
              <a:extLst>
                <a:ext uri="{FF2B5EF4-FFF2-40B4-BE49-F238E27FC236}">
                  <a16:creationId xmlns:a16="http://schemas.microsoft.com/office/drawing/2014/main" id="{E19F03E7-063C-0FE6-A1E2-678CAF2351A0}"/>
                </a:ext>
              </a:extLst>
            </p:cNvPr>
            <p:cNvSpPr/>
            <p:nvPr/>
          </p:nvSpPr>
          <p:spPr>
            <a:xfrm flipH="1">
              <a:off x="1293213" y="1539346"/>
              <a:ext cx="245000" cy="17311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pic>
        <p:nvPicPr>
          <p:cNvPr id="3" name="図 2">
            <a:extLst>
              <a:ext uri="{FF2B5EF4-FFF2-40B4-BE49-F238E27FC236}">
                <a16:creationId xmlns:a16="http://schemas.microsoft.com/office/drawing/2014/main" id="{69E84C54-72F4-4DFF-908D-D3B719BB91B9}"/>
              </a:ext>
            </a:extLst>
          </p:cNvPr>
          <p:cNvPicPr>
            <a:picLocks noChangeAspect="1"/>
          </p:cNvPicPr>
          <p:nvPr/>
        </p:nvPicPr>
        <p:blipFill>
          <a:blip r:embed="rId3"/>
          <a:stretch>
            <a:fillRect/>
          </a:stretch>
        </p:blipFill>
        <p:spPr>
          <a:xfrm>
            <a:off x="466722" y="1274766"/>
            <a:ext cx="9050501" cy="4721665"/>
          </a:xfrm>
          <a:prstGeom prst="rect">
            <a:avLst/>
          </a:prstGeom>
        </p:spPr>
      </p:pic>
      <p:sp>
        <p:nvSpPr>
          <p:cNvPr id="1965" name="Google Shape;1965;p14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66" name="Google Shape;1966;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108</a:t>
            </a:fld>
            <a:endParaRPr dirty="0"/>
          </a:p>
        </p:txBody>
      </p:sp>
      <p:sp>
        <p:nvSpPr>
          <p:cNvPr id="1967" name="Google Shape;1967;p146"/>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7</a:t>
            </a:r>
            <a:r>
              <a:rPr lang="ja-JP" sz="2400" b="1" dirty="0">
                <a:solidFill>
                  <a:srgbClr val="000000"/>
                </a:solidFill>
              </a:rPr>
              <a:t>/1</a:t>
            </a:r>
            <a:r>
              <a:rPr lang="en-US" altLang="ja-JP" sz="2400" b="1" dirty="0">
                <a:solidFill>
                  <a:srgbClr val="000000"/>
                </a:solidFill>
              </a:rPr>
              <a:t>6</a:t>
            </a:r>
            <a:r>
              <a:rPr lang="ja-JP" sz="2400" b="1" dirty="0">
                <a:solidFill>
                  <a:srgbClr val="000000"/>
                </a:solidFill>
              </a:rPr>
              <a:t>）　賃金改善実績あり</a:t>
            </a:r>
            <a:endParaRPr dirty="0"/>
          </a:p>
        </p:txBody>
      </p:sp>
      <p:sp>
        <p:nvSpPr>
          <p:cNvPr id="1968" name="Google Shape;1968;p146"/>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対象職員の賃金改善実績が</a:t>
            </a:r>
            <a:r>
              <a:rPr 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ある場合</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1969" name="Google Shape;1969;p146"/>
          <p:cNvSpPr txBox="1"/>
          <p:nvPr/>
        </p:nvSpPr>
        <p:spPr>
          <a:xfrm>
            <a:off x="9672735" y="922268"/>
            <a:ext cx="241054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①「対象職員の賃金改善実績の有無」：有を選択してください。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画面の説明に従って各項目に入力してください。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70" name="Google Shape;1970;p146"/>
          <p:cNvGrpSpPr/>
          <p:nvPr/>
        </p:nvGrpSpPr>
        <p:grpSpPr>
          <a:xfrm>
            <a:off x="4122808" y="1423946"/>
            <a:ext cx="794005" cy="439321"/>
            <a:chOff x="1293212" y="1540339"/>
            <a:chExt cx="878534" cy="431783"/>
          </a:xfrm>
        </p:grpSpPr>
        <p:sp>
          <p:nvSpPr>
            <p:cNvPr id="1971" name="Google Shape;1971;p146"/>
            <p:cNvSpPr/>
            <p:nvPr/>
          </p:nvSpPr>
          <p:spPr>
            <a:xfrm>
              <a:off x="1415713" y="1712457"/>
              <a:ext cx="756033" cy="25966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72" name="Google Shape;1972;p146"/>
            <p:cNvSpPr/>
            <p:nvPr/>
          </p:nvSpPr>
          <p:spPr>
            <a:xfrm flipH="1">
              <a:off x="1293212" y="1540339"/>
              <a:ext cx="249234" cy="2210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974" name="Google Shape;1974;p146"/>
          <p:cNvSpPr/>
          <p:nvPr/>
        </p:nvSpPr>
        <p:spPr>
          <a:xfrm>
            <a:off x="483138" y="2886364"/>
            <a:ext cx="3750383" cy="208156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75" name="Google Shape;1975;p146"/>
          <p:cNvSpPr/>
          <p:nvPr/>
        </p:nvSpPr>
        <p:spPr>
          <a:xfrm flipH="1">
            <a:off x="277478" y="2830185"/>
            <a:ext cx="225254" cy="22488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pic>
        <p:nvPicPr>
          <p:cNvPr id="3" name="図 2">
            <a:extLst>
              <a:ext uri="{FF2B5EF4-FFF2-40B4-BE49-F238E27FC236}">
                <a16:creationId xmlns:a16="http://schemas.microsoft.com/office/drawing/2014/main" id="{EFF79857-98C3-9A7F-6BD4-773D3B8A6028}"/>
              </a:ext>
            </a:extLst>
          </p:cNvPr>
          <p:cNvPicPr>
            <a:picLocks noChangeAspect="1"/>
          </p:cNvPicPr>
          <p:nvPr/>
        </p:nvPicPr>
        <p:blipFill>
          <a:blip r:embed="rId3"/>
          <a:stretch>
            <a:fillRect/>
          </a:stretch>
        </p:blipFill>
        <p:spPr>
          <a:xfrm>
            <a:off x="466724" y="1278077"/>
            <a:ext cx="8235627" cy="4303553"/>
          </a:xfrm>
          <a:prstGeom prst="rect">
            <a:avLst/>
          </a:prstGeom>
        </p:spPr>
      </p:pic>
      <p:sp>
        <p:nvSpPr>
          <p:cNvPr id="2000" name="Google Shape;2000;p16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01" name="Google Shape;2001;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109</a:t>
            </a:fld>
            <a:endParaRPr dirty="0"/>
          </a:p>
        </p:txBody>
      </p:sp>
      <p:sp>
        <p:nvSpPr>
          <p:cNvPr id="2002" name="Google Shape;2002;p161"/>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8</a:t>
            </a:r>
            <a:r>
              <a:rPr lang="ja-JP" sz="2400" b="1" dirty="0">
                <a:solidFill>
                  <a:srgbClr val="000000"/>
                </a:solidFill>
              </a:rPr>
              <a:t>/1</a:t>
            </a:r>
            <a:r>
              <a:rPr lang="en-US" altLang="ja-JP" sz="2400" b="1" dirty="0">
                <a:solidFill>
                  <a:srgbClr val="000000"/>
                </a:solidFill>
              </a:rPr>
              <a:t>6</a:t>
            </a:r>
            <a:r>
              <a:rPr lang="ja-JP" sz="2400" b="1" dirty="0">
                <a:solidFill>
                  <a:srgbClr val="000000"/>
                </a:solidFill>
              </a:rPr>
              <a:t>）　賃金改善実績あり</a:t>
            </a:r>
            <a:endParaRPr dirty="0"/>
          </a:p>
        </p:txBody>
      </p:sp>
      <p:sp>
        <p:nvSpPr>
          <p:cNvPr id="2003" name="Google Shape;2003;p161"/>
          <p:cNvSpPr txBox="1"/>
          <p:nvPr/>
        </p:nvSpPr>
        <p:spPr>
          <a:xfrm>
            <a:off x="466724" y="940355"/>
            <a:ext cx="1119723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「同一法人内の他の施設と合算した賃金改善額をもとに、実績報告を行いますか？」：</a:t>
            </a:r>
            <a:r>
              <a:rPr 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いいえの場合</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2004" name="Google Shape;2004;p161"/>
          <p:cNvSpPr txBox="1"/>
          <p:nvPr/>
        </p:nvSpPr>
        <p:spPr>
          <a:xfrm>
            <a:off x="8813065" y="1322373"/>
            <a:ext cx="3053358"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同一法人内の他の施設と合算した賃金改善額をもとに、実績報告を行いますか？」：いいえを選択してください。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p:txBody>
      </p:sp>
      <p:grpSp>
        <p:nvGrpSpPr>
          <p:cNvPr id="2005" name="Google Shape;2005;p161"/>
          <p:cNvGrpSpPr/>
          <p:nvPr/>
        </p:nvGrpSpPr>
        <p:grpSpPr>
          <a:xfrm>
            <a:off x="3704905" y="1623926"/>
            <a:ext cx="794005" cy="439321"/>
            <a:chOff x="1293212" y="1540339"/>
            <a:chExt cx="878534" cy="431783"/>
          </a:xfrm>
        </p:grpSpPr>
        <p:sp>
          <p:nvSpPr>
            <p:cNvPr id="2006" name="Google Shape;2006;p161"/>
            <p:cNvSpPr/>
            <p:nvPr/>
          </p:nvSpPr>
          <p:spPr>
            <a:xfrm>
              <a:off x="1415713" y="1712457"/>
              <a:ext cx="756033" cy="25966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07" name="Google Shape;2007;p161"/>
            <p:cNvSpPr/>
            <p:nvPr/>
          </p:nvSpPr>
          <p:spPr>
            <a:xfrm flipH="1">
              <a:off x="1293212" y="1540339"/>
              <a:ext cx="249234" cy="2210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1"/>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事業者サイトにログインする</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99" name="Google Shape;199;p5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0" name="Google Shape;200;p51"/>
          <p:cNvSpPr txBox="1"/>
          <p:nvPr/>
        </p:nvSpPr>
        <p:spPr>
          <a:xfrm>
            <a:off x="6491550" y="1584775"/>
            <a:ext cx="57006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①パスワードを入力し、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「パスワードを変更」を押下してください。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01" name="Google Shape;20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a:t>
            </a:fld>
            <a:endParaRPr dirty="0"/>
          </a:p>
        </p:txBody>
      </p:sp>
      <p:sp>
        <p:nvSpPr>
          <p:cNvPr id="202" name="Google Shape;202;p51"/>
          <p:cNvSpPr txBox="1">
            <a:spLocks noGrp="1"/>
          </p:cNvSpPr>
          <p:nvPr>
            <p:ph type="ctrTitle"/>
          </p:nvPr>
        </p:nvSpPr>
        <p:spPr>
          <a:xfrm>
            <a:off x="466724" y="294768"/>
            <a:ext cx="6247841"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1-3.パスワードをリセット</a:t>
            </a:r>
            <a:r>
              <a:rPr lang="ja-JP" altLang="en-US" sz="2400" b="1" dirty="0"/>
              <a:t>したいとき</a:t>
            </a:r>
            <a:r>
              <a:rPr lang="ja-JP" sz="2400" b="1" dirty="0">
                <a:solidFill>
                  <a:srgbClr val="000000"/>
                </a:solidFill>
              </a:rPr>
              <a:t>（5/5）</a:t>
            </a:r>
            <a:endParaRPr dirty="0"/>
          </a:p>
        </p:txBody>
      </p:sp>
      <p:pic>
        <p:nvPicPr>
          <p:cNvPr id="203" name="Google Shape;203;p51"/>
          <p:cNvPicPr preferRelativeResize="0"/>
          <p:nvPr/>
        </p:nvPicPr>
        <p:blipFill rotWithShape="1">
          <a:blip r:embed="rId3">
            <a:alphaModFix/>
          </a:blip>
          <a:srcRect/>
          <a:stretch/>
        </p:blipFill>
        <p:spPr>
          <a:xfrm>
            <a:off x="1883538" y="1430163"/>
            <a:ext cx="2855201" cy="46475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204" name="Google Shape;204;p51"/>
          <p:cNvGrpSpPr/>
          <p:nvPr/>
        </p:nvGrpSpPr>
        <p:grpSpPr>
          <a:xfrm>
            <a:off x="1990049" y="3671801"/>
            <a:ext cx="2506451" cy="1902683"/>
            <a:chOff x="1337932" y="1569712"/>
            <a:chExt cx="1195114" cy="643915"/>
          </a:xfrm>
        </p:grpSpPr>
        <p:sp>
          <p:nvSpPr>
            <p:cNvPr id="205" name="Google Shape;205;p51"/>
            <p:cNvSpPr/>
            <p:nvPr/>
          </p:nvSpPr>
          <p:spPr>
            <a:xfrm>
              <a:off x="1415713" y="1625900"/>
              <a:ext cx="1117333" cy="5877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6" name="Google Shape;206;p51"/>
            <p:cNvSpPr/>
            <p:nvPr/>
          </p:nvSpPr>
          <p:spPr>
            <a:xfrm>
              <a:off x="1337932" y="1569712"/>
              <a:ext cx="155562" cy="11237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pic>
        <p:nvPicPr>
          <p:cNvPr id="1980" name="Google Shape;1980;p160"/>
          <p:cNvPicPr preferRelativeResize="0"/>
          <p:nvPr/>
        </p:nvPicPr>
        <p:blipFill rotWithShape="1">
          <a:blip r:embed="rId3">
            <a:alphaModFix/>
          </a:blip>
          <a:srcRect/>
          <a:stretch/>
        </p:blipFill>
        <p:spPr>
          <a:xfrm>
            <a:off x="466724" y="1278078"/>
            <a:ext cx="8366256" cy="5180252"/>
          </a:xfrm>
          <a:prstGeom prst="rect">
            <a:avLst/>
          </a:prstGeom>
          <a:noFill/>
          <a:ln>
            <a:noFill/>
          </a:ln>
        </p:spPr>
      </p:pic>
      <p:sp>
        <p:nvSpPr>
          <p:cNvPr id="1981" name="Google Shape;1981;p16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82" name="Google Shape;1982;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110</a:t>
            </a:fld>
            <a:endParaRPr dirty="0"/>
          </a:p>
        </p:txBody>
      </p:sp>
      <p:sp>
        <p:nvSpPr>
          <p:cNvPr id="1983" name="Google Shape;1983;p160"/>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a:t>
            </a:r>
            <a:r>
              <a:rPr lang="en-US" altLang="ja-JP" sz="2400" b="1" dirty="0">
                <a:solidFill>
                  <a:srgbClr val="000000"/>
                </a:solidFill>
              </a:rPr>
              <a:t>9</a:t>
            </a:r>
            <a:r>
              <a:rPr lang="ja-JP" sz="2400" b="1" dirty="0">
                <a:solidFill>
                  <a:srgbClr val="000000"/>
                </a:solidFill>
              </a:rPr>
              <a:t>/1</a:t>
            </a:r>
            <a:r>
              <a:rPr lang="en-US" altLang="ja-JP" sz="2400" b="1" dirty="0">
                <a:solidFill>
                  <a:srgbClr val="000000"/>
                </a:solidFill>
              </a:rPr>
              <a:t>6</a:t>
            </a:r>
            <a:r>
              <a:rPr lang="ja-JP" sz="2400" b="1" dirty="0">
                <a:solidFill>
                  <a:srgbClr val="000000"/>
                </a:solidFill>
              </a:rPr>
              <a:t>）　</a:t>
            </a:r>
            <a:r>
              <a:rPr lang="ja-JP" altLang="en-US" sz="2400" b="1" dirty="0">
                <a:solidFill>
                  <a:srgbClr val="000000"/>
                </a:solidFill>
              </a:rPr>
              <a:t>同一法人内の施設との合算</a:t>
            </a:r>
            <a:r>
              <a:rPr lang="ja-JP" sz="2400" b="1" dirty="0">
                <a:solidFill>
                  <a:srgbClr val="000000"/>
                </a:solidFill>
              </a:rPr>
              <a:t>あり</a:t>
            </a:r>
            <a:endParaRPr dirty="0"/>
          </a:p>
        </p:txBody>
      </p:sp>
      <p:sp>
        <p:nvSpPr>
          <p:cNvPr id="1984" name="Google Shape;1984;p160"/>
          <p:cNvSpPr txBox="1"/>
          <p:nvPr/>
        </p:nvSpPr>
        <p:spPr>
          <a:xfrm>
            <a:off x="466724" y="940355"/>
            <a:ext cx="1119723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「同一法人内の他の施設と合算した賃金改善額をもとに、実績報告を行いますか？」：</a:t>
            </a:r>
            <a:r>
              <a:rPr 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はいの場合</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1985" name="Google Shape;1985;p160"/>
          <p:cNvSpPr txBox="1"/>
          <p:nvPr/>
        </p:nvSpPr>
        <p:spPr>
          <a:xfrm>
            <a:off x="8876868" y="1423946"/>
            <a:ext cx="2743200"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同一法人内の他の施設と合算した賃金改善額をもとに、実績報告を行いますか？」：はいを選択してください。</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備考（合算した施設名等の詳細を記載してください）」：</a:t>
            </a:r>
            <a:r>
              <a:rPr lang="ja-JP" altLang="en-US" sz="1800" dirty="0">
                <a:latin typeface="メイリオ" panose="020B0604030504040204" pitchFamily="50" charset="-128"/>
                <a:ea typeface="メイリオ" panose="020B0604030504040204" pitchFamily="50" charset="-128"/>
              </a:rPr>
              <a:t>ガイドに従って合算先の施設名、保健医療機関コードを</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986" name="Google Shape;1986;p160"/>
          <p:cNvGrpSpPr/>
          <p:nvPr/>
        </p:nvGrpSpPr>
        <p:grpSpPr>
          <a:xfrm>
            <a:off x="3847975" y="1647369"/>
            <a:ext cx="794005" cy="439321"/>
            <a:chOff x="1293212" y="1540339"/>
            <a:chExt cx="878534" cy="431783"/>
          </a:xfrm>
        </p:grpSpPr>
        <p:sp>
          <p:nvSpPr>
            <p:cNvPr id="1987" name="Google Shape;1987;p160"/>
            <p:cNvSpPr/>
            <p:nvPr/>
          </p:nvSpPr>
          <p:spPr>
            <a:xfrm>
              <a:off x="1415713" y="1650851"/>
              <a:ext cx="756033" cy="3212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88" name="Google Shape;1988;p160"/>
            <p:cNvSpPr/>
            <p:nvPr/>
          </p:nvSpPr>
          <p:spPr>
            <a:xfrm flipH="1">
              <a:off x="1293212" y="1540339"/>
              <a:ext cx="249234" cy="2210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992" name="Google Shape;1992;p160"/>
          <p:cNvGrpSpPr/>
          <p:nvPr/>
        </p:nvGrpSpPr>
        <p:grpSpPr>
          <a:xfrm>
            <a:off x="404368" y="2134108"/>
            <a:ext cx="4285820" cy="579555"/>
            <a:chOff x="1226690" y="1554027"/>
            <a:chExt cx="4742084" cy="569609"/>
          </a:xfrm>
        </p:grpSpPr>
        <p:sp>
          <p:nvSpPr>
            <p:cNvPr id="1993" name="Google Shape;1993;p160"/>
            <p:cNvSpPr/>
            <p:nvPr/>
          </p:nvSpPr>
          <p:spPr>
            <a:xfrm>
              <a:off x="1412093" y="1664538"/>
              <a:ext cx="4556681" cy="45909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94" name="Google Shape;1994;p160"/>
            <p:cNvSpPr/>
            <p:nvPr/>
          </p:nvSpPr>
          <p:spPr>
            <a:xfrm flipH="1">
              <a:off x="1226690" y="1554027"/>
              <a:ext cx="249234" cy="2210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pic>
        <p:nvPicPr>
          <p:cNvPr id="3" name="図 2">
            <a:extLst>
              <a:ext uri="{FF2B5EF4-FFF2-40B4-BE49-F238E27FC236}">
                <a16:creationId xmlns:a16="http://schemas.microsoft.com/office/drawing/2014/main" id="{82DD07CF-4FC5-EDB0-2627-1301AB5B609E}"/>
              </a:ext>
            </a:extLst>
          </p:cNvPr>
          <p:cNvPicPr>
            <a:picLocks noChangeAspect="1"/>
          </p:cNvPicPr>
          <p:nvPr/>
        </p:nvPicPr>
        <p:blipFill rotWithShape="1">
          <a:blip r:embed="rId3"/>
          <a:srcRect b="15373"/>
          <a:stretch/>
        </p:blipFill>
        <p:spPr>
          <a:xfrm>
            <a:off x="572277" y="1309646"/>
            <a:ext cx="9355494" cy="4007720"/>
          </a:xfrm>
          <a:prstGeom prst="rect">
            <a:avLst/>
          </a:prstGeom>
        </p:spPr>
      </p:pic>
      <p:sp>
        <p:nvSpPr>
          <p:cNvPr id="2015" name="Google Shape;2015;p14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16" name="Google Shape;2016;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111</a:t>
            </a:fld>
            <a:endParaRPr dirty="0"/>
          </a:p>
        </p:txBody>
      </p:sp>
      <p:sp>
        <p:nvSpPr>
          <p:cNvPr id="2017" name="Google Shape;2017;p147"/>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0</a:t>
            </a:r>
            <a:r>
              <a:rPr lang="ja-JP" sz="2400" b="1" dirty="0">
                <a:solidFill>
                  <a:srgbClr val="000000"/>
                </a:solidFill>
              </a:rPr>
              <a:t>/1</a:t>
            </a:r>
            <a:r>
              <a:rPr lang="en-US" altLang="ja-JP" sz="2400" b="1" dirty="0">
                <a:solidFill>
                  <a:srgbClr val="000000"/>
                </a:solidFill>
              </a:rPr>
              <a:t>6</a:t>
            </a:r>
            <a:r>
              <a:rPr lang="ja-JP" sz="2400" b="1" dirty="0">
                <a:solidFill>
                  <a:srgbClr val="000000"/>
                </a:solidFill>
              </a:rPr>
              <a:t>）　</a:t>
            </a:r>
            <a:r>
              <a:rPr lang="en-US" altLang="ja-JP" sz="2400" b="1" dirty="0">
                <a:solidFill>
                  <a:srgbClr val="000000"/>
                </a:solidFill>
              </a:rPr>
              <a:t>2.0</a:t>
            </a:r>
            <a:r>
              <a:rPr lang="ja-JP" altLang="en-US" sz="2400" b="1" dirty="0">
                <a:solidFill>
                  <a:srgbClr val="000000"/>
                </a:solidFill>
              </a:rPr>
              <a:t>％超部分算定</a:t>
            </a:r>
            <a:r>
              <a:rPr lang="ja-JP" sz="2400" b="1" dirty="0">
                <a:solidFill>
                  <a:srgbClr val="000000"/>
                </a:solidFill>
              </a:rPr>
              <a:t>あり</a:t>
            </a:r>
            <a:endParaRPr dirty="0"/>
          </a:p>
        </p:txBody>
      </p:sp>
      <p:sp>
        <p:nvSpPr>
          <p:cNvPr id="2018" name="Google Shape;2018;p147"/>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2.0％超部分の算定が</a:t>
            </a:r>
            <a:r>
              <a:rPr 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ある場合</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2020" name="Google Shape;2020;p147"/>
          <p:cNvSpPr txBox="1"/>
          <p:nvPr/>
        </p:nvSpPr>
        <p:spPr>
          <a:xfrm>
            <a:off x="572277" y="5346428"/>
            <a:ext cx="699795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①「2.0％超部分算定有無」：有を選択してください。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②画面の説明に従って各項目に入力してください。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021" name="Google Shape;2021;p147"/>
          <p:cNvGrpSpPr/>
          <p:nvPr/>
        </p:nvGrpSpPr>
        <p:grpSpPr>
          <a:xfrm>
            <a:off x="3391520" y="1195346"/>
            <a:ext cx="4178715" cy="442199"/>
            <a:chOff x="1384387" y="1452789"/>
            <a:chExt cx="787359" cy="519334"/>
          </a:xfrm>
        </p:grpSpPr>
        <p:sp>
          <p:nvSpPr>
            <p:cNvPr id="2022" name="Google Shape;2022;p147"/>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23" name="Google Shape;2023;p147"/>
            <p:cNvSpPr/>
            <p:nvPr/>
          </p:nvSpPr>
          <p:spPr>
            <a:xfrm flipH="1">
              <a:off x="1384387" y="1452789"/>
              <a:ext cx="62652"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1" name="Google Shape;1974;p146">
            <a:extLst>
              <a:ext uri="{FF2B5EF4-FFF2-40B4-BE49-F238E27FC236}">
                <a16:creationId xmlns:a16="http://schemas.microsoft.com/office/drawing/2014/main" id="{0DD8C5D4-F377-4D1F-9326-5A4E9980E65E}"/>
              </a:ext>
            </a:extLst>
          </p:cNvPr>
          <p:cNvSpPr/>
          <p:nvPr/>
        </p:nvSpPr>
        <p:spPr>
          <a:xfrm>
            <a:off x="483138" y="3216302"/>
            <a:ext cx="7087097" cy="208156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1975;p146">
            <a:extLst>
              <a:ext uri="{FF2B5EF4-FFF2-40B4-BE49-F238E27FC236}">
                <a16:creationId xmlns:a16="http://schemas.microsoft.com/office/drawing/2014/main" id="{DB9BE1B4-70FE-474C-B8CE-4DFE807DB264}"/>
              </a:ext>
            </a:extLst>
          </p:cNvPr>
          <p:cNvSpPr/>
          <p:nvPr/>
        </p:nvSpPr>
        <p:spPr>
          <a:xfrm flipH="1">
            <a:off x="277478" y="3160123"/>
            <a:ext cx="225254" cy="22488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pic>
        <p:nvPicPr>
          <p:cNvPr id="2" name="図 1">
            <a:extLst>
              <a:ext uri="{FF2B5EF4-FFF2-40B4-BE49-F238E27FC236}">
                <a16:creationId xmlns:a16="http://schemas.microsoft.com/office/drawing/2014/main" id="{C547DEB8-606D-0080-9E37-A312ECED541E}"/>
              </a:ext>
            </a:extLst>
          </p:cNvPr>
          <p:cNvPicPr>
            <a:picLocks noChangeAspect="1"/>
          </p:cNvPicPr>
          <p:nvPr/>
        </p:nvPicPr>
        <p:blipFill>
          <a:blip r:embed="rId3"/>
          <a:stretch>
            <a:fillRect/>
          </a:stretch>
        </p:blipFill>
        <p:spPr>
          <a:xfrm>
            <a:off x="522514" y="1309646"/>
            <a:ext cx="10879494" cy="3962485"/>
          </a:xfrm>
          <a:prstGeom prst="rect">
            <a:avLst/>
          </a:prstGeom>
        </p:spPr>
      </p:pic>
      <p:sp>
        <p:nvSpPr>
          <p:cNvPr id="2050" name="Google Shape;2050;p14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51" name="Google Shape;2051;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112</a:t>
            </a:fld>
            <a:endParaRPr dirty="0"/>
          </a:p>
        </p:txBody>
      </p:sp>
      <p:sp>
        <p:nvSpPr>
          <p:cNvPr id="2052" name="Google Shape;2052;p148"/>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1</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r>
              <a:rPr lang="ja-JP" altLang="en-US" sz="2400" b="1" dirty="0">
                <a:solidFill>
                  <a:srgbClr val="000000"/>
                </a:solidFill>
              </a:rPr>
              <a:t>対象職員ごとの賃金改善実績の入力</a:t>
            </a:r>
            <a:endParaRPr dirty="0"/>
          </a:p>
        </p:txBody>
      </p:sp>
      <p:sp>
        <p:nvSpPr>
          <p:cNvPr id="2055" name="Google Shape;2055;p148"/>
          <p:cNvSpPr txBox="1"/>
          <p:nvPr/>
        </p:nvSpPr>
        <p:spPr>
          <a:xfrm>
            <a:off x="466724" y="5432950"/>
            <a:ext cx="4095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sz="1800" dirty="0">
                <a:solidFill>
                  <a:schemeClr val="dk1"/>
                </a:solidFill>
                <a:latin typeface="メイリオ" panose="020B0604030504040204" pitchFamily="50" charset="-128"/>
                <a:ea typeface="メイリオ" panose="020B0604030504040204" pitchFamily="50" charset="-128"/>
              </a:rPr>
              <a:t>「</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職種追加</a:t>
            </a:r>
            <a:r>
              <a:rPr lang="ja-JP" sz="1800" dirty="0">
                <a:solidFill>
                  <a:schemeClr val="dk1"/>
                </a:solidFill>
                <a:latin typeface="メイリオ" panose="020B0604030504040204" pitchFamily="50" charset="-128"/>
                <a:ea typeface="メイリオ" panose="020B0604030504040204" pitchFamily="50" charset="-128"/>
              </a:rPr>
              <a:t>」</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※複数職種の追加が可能です。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056" name="Google Shape;2056;p148"/>
          <p:cNvGrpSpPr/>
          <p:nvPr/>
        </p:nvGrpSpPr>
        <p:grpSpPr>
          <a:xfrm>
            <a:off x="10275077" y="4434772"/>
            <a:ext cx="971421" cy="473128"/>
            <a:chOff x="1191126" y="1452789"/>
            <a:chExt cx="1505624" cy="700069"/>
          </a:xfrm>
        </p:grpSpPr>
        <p:sp>
          <p:nvSpPr>
            <p:cNvPr id="2057" name="Google Shape;2057;p148"/>
            <p:cNvSpPr/>
            <p:nvPr/>
          </p:nvSpPr>
          <p:spPr>
            <a:xfrm>
              <a:off x="1415712" y="1625899"/>
              <a:ext cx="1281038" cy="52695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58" name="Google Shape;2058;p148"/>
            <p:cNvSpPr/>
            <p:nvPr/>
          </p:nvSpPr>
          <p:spPr>
            <a:xfrm flipH="1">
              <a:off x="1191126" y="1452789"/>
              <a:ext cx="449175" cy="3462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pic>
        <p:nvPicPr>
          <p:cNvPr id="3" name="図 2">
            <a:extLst>
              <a:ext uri="{FF2B5EF4-FFF2-40B4-BE49-F238E27FC236}">
                <a16:creationId xmlns:a16="http://schemas.microsoft.com/office/drawing/2014/main" id="{F5D412F5-F4F7-7A59-9903-FE345ECE8F9D}"/>
              </a:ext>
            </a:extLst>
          </p:cNvPr>
          <p:cNvPicPr>
            <a:picLocks noChangeAspect="1"/>
          </p:cNvPicPr>
          <p:nvPr/>
        </p:nvPicPr>
        <p:blipFill>
          <a:blip r:embed="rId3"/>
          <a:stretch>
            <a:fillRect/>
          </a:stretch>
        </p:blipFill>
        <p:spPr>
          <a:xfrm>
            <a:off x="466724" y="1036734"/>
            <a:ext cx="10981571" cy="1185803"/>
          </a:xfrm>
          <a:prstGeom prst="rect">
            <a:avLst/>
          </a:prstGeom>
        </p:spPr>
      </p:pic>
      <p:sp>
        <p:nvSpPr>
          <p:cNvPr id="2064" name="Google Shape;2064;p14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65" name="Google Shape;2065;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113</a:t>
            </a:fld>
            <a:endParaRPr dirty="0"/>
          </a:p>
        </p:txBody>
      </p:sp>
      <p:sp>
        <p:nvSpPr>
          <p:cNvPr id="2066" name="Google Shape;2066;p149"/>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2</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r>
              <a:rPr lang="ja-JP" altLang="en-US" sz="2400" b="1" dirty="0">
                <a:solidFill>
                  <a:srgbClr val="000000"/>
                </a:solidFill>
              </a:rPr>
              <a:t>対象職員ごとの賃金改善実績の入力</a:t>
            </a:r>
            <a:endParaRPr dirty="0"/>
          </a:p>
        </p:txBody>
      </p:sp>
      <p:sp>
        <p:nvSpPr>
          <p:cNvPr id="2068" name="Google Shape;2068;p149"/>
          <p:cNvSpPr txBox="1"/>
          <p:nvPr/>
        </p:nvSpPr>
        <p:spPr>
          <a:xfrm>
            <a:off x="466724" y="4313489"/>
            <a:ext cx="9036553"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（職種内訳）の賃金改善実績の有無：入力する職種を選択してください。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最大</a:t>
            </a:r>
            <a:r>
              <a:rPr lang="en-US" altLang="ja-JP" sz="1800" dirty="0">
                <a:solidFill>
                  <a:schemeClr val="dk1"/>
                </a:solidFill>
                <a:latin typeface="メイリオ" panose="020B0604030504040204" pitchFamily="50" charset="-128"/>
                <a:ea typeface="メイリオ" panose="020B0604030504040204" pitchFamily="50" charset="-128"/>
              </a:rPr>
              <a:t>11</a:t>
            </a:r>
            <a:r>
              <a:rPr lang="ja-JP" altLang="en-US" sz="1800" dirty="0">
                <a:solidFill>
                  <a:schemeClr val="dk1"/>
                </a:solidFill>
                <a:latin typeface="メイリオ" panose="020B0604030504040204" pitchFamily="50" charset="-128"/>
                <a:ea typeface="メイリオ" panose="020B0604030504040204" pitchFamily="50" charset="-128"/>
              </a:rPr>
              <a:t>種類まで選択可能。</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②職種内訳を削除したい場合</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、「削除」ボタンを押下してください。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069" name="Google Shape;2069;p149"/>
          <p:cNvGrpSpPr/>
          <p:nvPr/>
        </p:nvGrpSpPr>
        <p:grpSpPr>
          <a:xfrm>
            <a:off x="3883020" y="1260343"/>
            <a:ext cx="2136232" cy="529093"/>
            <a:chOff x="1303420" y="1577901"/>
            <a:chExt cx="1512017" cy="158925"/>
          </a:xfrm>
        </p:grpSpPr>
        <p:sp>
          <p:nvSpPr>
            <p:cNvPr id="2070" name="Google Shape;2070;p149"/>
            <p:cNvSpPr/>
            <p:nvPr/>
          </p:nvSpPr>
          <p:spPr>
            <a:xfrm>
              <a:off x="1415713" y="1625901"/>
              <a:ext cx="1399724" cy="1109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71" name="Google Shape;2071;p149"/>
            <p:cNvSpPr/>
            <p:nvPr/>
          </p:nvSpPr>
          <p:spPr>
            <a:xfrm flipH="1">
              <a:off x="1303420" y="1577901"/>
              <a:ext cx="224587" cy="9600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072" name="Google Shape;2072;p149"/>
          <p:cNvGrpSpPr/>
          <p:nvPr/>
        </p:nvGrpSpPr>
        <p:grpSpPr>
          <a:xfrm>
            <a:off x="9757323" y="1260343"/>
            <a:ext cx="737993" cy="512081"/>
            <a:chOff x="1604529" y="1583011"/>
            <a:chExt cx="522349" cy="153815"/>
          </a:xfrm>
        </p:grpSpPr>
        <p:sp>
          <p:nvSpPr>
            <p:cNvPr id="2073" name="Google Shape;2073;p149"/>
            <p:cNvSpPr/>
            <p:nvPr/>
          </p:nvSpPr>
          <p:spPr>
            <a:xfrm>
              <a:off x="1787898" y="1625901"/>
              <a:ext cx="338980" cy="1109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74" name="Google Shape;2074;p149"/>
            <p:cNvSpPr/>
            <p:nvPr/>
          </p:nvSpPr>
          <p:spPr>
            <a:xfrm flipH="1">
              <a:off x="1604529" y="1583011"/>
              <a:ext cx="224587" cy="9600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pic>
        <p:nvPicPr>
          <p:cNvPr id="3" name="図 2">
            <a:extLst>
              <a:ext uri="{FF2B5EF4-FFF2-40B4-BE49-F238E27FC236}">
                <a16:creationId xmlns:a16="http://schemas.microsoft.com/office/drawing/2014/main" id="{04EEC912-EB4E-CDC6-C868-692B4FFBEA66}"/>
              </a:ext>
            </a:extLst>
          </p:cNvPr>
          <p:cNvPicPr>
            <a:picLocks noChangeAspect="1"/>
          </p:cNvPicPr>
          <p:nvPr/>
        </p:nvPicPr>
        <p:blipFill>
          <a:blip r:embed="rId3"/>
          <a:stretch>
            <a:fillRect/>
          </a:stretch>
        </p:blipFill>
        <p:spPr>
          <a:xfrm>
            <a:off x="466724" y="1309647"/>
            <a:ext cx="8396244" cy="4129198"/>
          </a:xfrm>
          <a:prstGeom prst="rect">
            <a:avLst/>
          </a:prstGeom>
        </p:spPr>
      </p:pic>
      <p:sp>
        <p:nvSpPr>
          <p:cNvPr id="2092" name="Google Shape;2092;p16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93" name="Google Shape;2093;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114</a:t>
            </a:fld>
            <a:endParaRPr dirty="0"/>
          </a:p>
        </p:txBody>
      </p:sp>
      <p:sp>
        <p:nvSpPr>
          <p:cNvPr id="2094" name="Google Shape;2094;p163"/>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3</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r>
              <a:rPr lang="ja-JP" altLang="en-US" sz="2400" b="1" dirty="0">
                <a:solidFill>
                  <a:srgbClr val="000000"/>
                </a:solidFill>
              </a:rPr>
              <a:t>対象職員ごとの賃金改善実績の入力</a:t>
            </a:r>
            <a:endParaRPr dirty="0"/>
          </a:p>
        </p:txBody>
      </p:sp>
      <p:sp>
        <p:nvSpPr>
          <p:cNvPr id="2097" name="Google Shape;2097;p163"/>
          <p:cNvSpPr txBox="1"/>
          <p:nvPr/>
        </p:nvSpPr>
        <p:spPr>
          <a:xfrm>
            <a:off x="367004" y="5507409"/>
            <a:ext cx="1083595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画面の説明に従い、各項目に入力してください。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1974;p146">
            <a:extLst>
              <a:ext uri="{FF2B5EF4-FFF2-40B4-BE49-F238E27FC236}">
                <a16:creationId xmlns:a16="http://schemas.microsoft.com/office/drawing/2014/main" id="{E87FC1C5-CAF1-4409-AC3B-A46F8EA3ED77}"/>
              </a:ext>
            </a:extLst>
          </p:cNvPr>
          <p:cNvSpPr/>
          <p:nvPr/>
        </p:nvSpPr>
        <p:spPr>
          <a:xfrm>
            <a:off x="473709" y="2526383"/>
            <a:ext cx="4220839" cy="193249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1975;p146">
            <a:extLst>
              <a:ext uri="{FF2B5EF4-FFF2-40B4-BE49-F238E27FC236}">
                <a16:creationId xmlns:a16="http://schemas.microsoft.com/office/drawing/2014/main" id="{E828E221-CD99-47FF-A117-77C3EDD64F84}"/>
              </a:ext>
            </a:extLst>
          </p:cNvPr>
          <p:cNvSpPr/>
          <p:nvPr/>
        </p:nvSpPr>
        <p:spPr>
          <a:xfrm flipH="1">
            <a:off x="268049" y="2368268"/>
            <a:ext cx="225254" cy="22488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pic>
        <p:nvPicPr>
          <p:cNvPr id="3" name="図 2">
            <a:extLst>
              <a:ext uri="{FF2B5EF4-FFF2-40B4-BE49-F238E27FC236}">
                <a16:creationId xmlns:a16="http://schemas.microsoft.com/office/drawing/2014/main" id="{4843D226-D4DB-C2D3-8CB6-A112E27D058B}"/>
              </a:ext>
            </a:extLst>
          </p:cNvPr>
          <p:cNvPicPr>
            <a:picLocks noChangeAspect="1"/>
          </p:cNvPicPr>
          <p:nvPr/>
        </p:nvPicPr>
        <p:blipFill>
          <a:blip r:embed="rId3"/>
          <a:stretch>
            <a:fillRect/>
          </a:stretch>
        </p:blipFill>
        <p:spPr>
          <a:xfrm>
            <a:off x="534956" y="880571"/>
            <a:ext cx="9703837" cy="4521683"/>
          </a:xfrm>
          <a:prstGeom prst="rect">
            <a:avLst/>
          </a:prstGeom>
        </p:spPr>
      </p:pic>
      <p:sp>
        <p:nvSpPr>
          <p:cNvPr id="2080" name="Google Shape;2080;p15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81" name="Google Shape;2081;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115</a:t>
            </a:fld>
            <a:endParaRPr dirty="0"/>
          </a:p>
        </p:txBody>
      </p:sp>
      <p:sp>
        <p:nvSpPr>
          <p:cNvPr id="2082" name="Google Shape;2082;p150"/>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4</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r>
              <a:rPr lang="ja-JP" altLang="en-US" sz="2400" b="1" dirty="0">
                <a:solidFill>
                  <a:srgbClr val="000000"/>
                </a:solidFill>
              </a:rPr>
              <a:t>対象職員ごとの賃金改善実績の入力</a:t>
            </a:r>
            <a:endParaRPr dirty="0"/>
          </a:p>
        </p:txBody>
      </p:sp>
      <p:sp>
        <p:nvSpPr>
          <p:cNvPr id="2084" name="Google Shape;2084;p150"/>
          <p:cNvSpPr txBox="1"/>
          <p:nvPr/>
        </p:nvSpPr>
        <p:spPr>
          <a:xfrm>
            <a:off x="428736" y="5451426"/>
            <a:ext cx="718504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①職種ごとの2.0％超部分算定有無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選択してください。</a:t>
            </a:r>
            <a:endParaRPr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入力</a:t>
            </a:r>
            <a:r>
              <a:rPr lang="ja-JP" altLang="en-US" sz="1800" dirty="0">
                <a:solidFill>
                  <a:schemeClr val="dk1"/>
                </a:solidFill>
                <a:latin typeface="メイリオ" panose="020B0604030504040204" pitchFamily="50" charset="-128"/>
                <a:ea typeface="メイリオ" panose="020B0604030504040204" pitchFamily="50" charset="-128"/>
              </a:rPr>
              <a:t>方法</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は</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hlinkClick r:id="rId4" action="ppaction://hlinksldjump"/>
              </a:rPr>
              <a:t>こちら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と同じです。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085" name="Google Shape;2085;p150"/>
          <p:cNvGrpSpPr/>
          <p:nvPr/>
        </p:nvGrpSpPr>
        <p:grpSpPr>
          <a:xfrm>
            <a:off x="3795342" y="4703142"/>
            <a:ext cx="526472" cy="594246"/>
            <a:chOff x="1161652" y="1452789"/>
            <a:chExt cx="1010094" cy="760633"/>
          </a:xfrm>
        </p:grpSpPr>
        <p:sp>
          <p:nvSpPr>
            <p:cNvPr id="2086" name="Google Shape;2086;p150"/>
            <p:cNvSpPr/>
            <p:nvPr/>
          </p:nvSpPr>
          <p:spPr>
            <a:xfrm>
              <a:off x="1415712" y="1625901"/>
              <a:ext cx="756034" cy="5875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87" name="Google Shape;2087;p150"/>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pic>
        <p:nvPicPr>
          <p:cNvPr id="13" name="図 12">
            <a:extLst>
              <a:ext uri="{FF2B5EF4-FFF2-40B4-BE49-F238E27FC236}">
                <a16:creationId xmlns:a16="http://schemas.microsoft.com/office/drawing/2014/main" id="{D83DDF4B-A638-21C2-818F-487185E29AC4}"/>
              </a:ext>
            </a:extLst>
          </p:cNvPr>
          <p:cNvPicPr>
            <a:picLocks noChangeAspect="1"/>
          </p:cNvPicPr>
          <p:nvPr/>
        </p:nvPicPr>
        <p:blipFill>
          <a:blip r:embed="rId3"/>
          <a:stretch>
            <a:fillRect/>
          </a:stretch>
        </p:blipFill>
        <p:spPr>
          <a:xfrm>
            <a:off x="5276024" y="1270508"/>
            <a:ext cx="6560827" cy="1754286"/>
          </a:xfrm>
          <a:prstGeom prst="rect">
            <a:avLst/>
          </a:prstGeom>
        </p:spPr>
      </p:pic>
      <p:pic>
        <p:nvPicPr>
          <p:cNvPr id="9" name="図 8">
            <a:extLst>
              <a:ext uri="{FF2B5EF4-FFF2-40B4-BE49-F238E27FC236}">
                <a16:creationId xmlns:a16="http://schemas.microsoft.com/office/drawing/2014/main" id="{449BDBF3-4AB1-4C7E-EEC8-590F2CDABC27}"/>
              </a:ext>
            </a:extLst>
          </p:cNvPr>
          <p:cNvPicPr>
            <a:picLocks noChangeAspect="1"/>
          </p:cNvPicPr>
          <p:nvPr/>
        </p:nvPicPr>
        <p:blipFill>
          <a:blip r:embed="rId4"/>
          <a:stretch>
            <a:fillRect/>
          </a:stretch>
        </p:blipFill>
        <p:spPr>
          <a:xfrm>
            <a:off x="1478425" y="1257597"/>
            <a:ext cx="3501918" cy="5529344"/>
          </a:xfrm>
          <a:prstGeom prst="rect">
            <a:avLst/>
          </a:prstGeom>
        </p:spPr>
      </p:pic>
      <p:sp>
        <p:nvSpPr>
          <p:cNvPr id="2105" name="Google Shape;2105;p15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06" name="Google Shape;210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116</a:t>
            </a:fld>
            <a:endParaRPr dirty="0"/>
          </a:p>
        </p:txBody>
      </p:sp>
      <p:sp>
        <p:nvSpPr>
          <p:cNvPr id="2107" name="Google Shape;2107;p151"/>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5</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2108" name="Google Shape;2108;p151"/>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入力内容を確認し、提出します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10" name="Google Shape;2110;p151"/>
          <p:cNvSpPr txBox="1"/>
          <p:nvPr/>
        </p:nvSpPr>
        <p:spPr>
          <a:xfrm>
            <a:off x="5276024" y="3368044"/>
            <a:ext cx="6515923"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①「保存」を押下してください。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②交付確定額を確認し、問題ない場合、「確定」を押下してください。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修正する場合、③「取消」を押下して、④「戻る」から入力内容を修正してください。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111" name="Google Shape;2111;p151"/>
          <p:cNvGrpSpPr/>
          <p:nvPr/>
        </p:nvGrpSpPr>
        <p:grpSpPr>
          <a:xfrm>
            <a:off x="3714192" y="6421169"/>
            <a:ext cx="526472" cy="405731"/>
            <a:chOff x="1161652" y="1452789"/>
            <a:chExt cx="1010094" cy="519334"/>
          </a:xfrm>
        </p:grpSpPr>
        <p:sp>
          <p:nvSpPr>
            <p:cNvPr id="2112" name="Google Shape;2112;p151"/>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13" name="Google Shape;2113;p151"/>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 name="Google Shape;2111;p151">
            <a:extLst>
              <a:ext uri="{FF2B5EF4-FFF2-40B4-BE49-F238E27FC236}">
                <a16:creationId xmlns:a16="http://schemas.microsoft.com/office/drawing/2014/main" id="{19936C34-8164-4607-B531-E266DC60EE9B}"/>
              </a:ext>
            </a:extLst>
          </p:cNvPr>
          <p:cNvGrpSpPr/>
          <p:nvPr/>
        </p:nvGrpSpPr>
        <p:grpSpPr>
          <a:xfrm>
            <a:off x="10859279" y="2360686"/>
            <a:ext cx="803985" cy="528127"/>
            <a:chOff x="1161652" y="1452789"/>
            <a:chExt cx="1542532" cy="676001"/>
          </a:xfrm>
        </p:grpSpPr>
        <p:sp>
          <p:nvSpPr>
            <p:cNvPr id="5" name="Google Shape;2112;p151">
              <a:extLst>
                <a:ext uri="{FF2B5EF4-FFF2-40B4-BE49-F238E27FC236}">
                  <a16:creationId xmlns:a16="http://schemas.microsoft.com/office/drawing/2014/main" id="{B1C00D30-E020-F4DE-8A0B-F3F661AC1765}"/>
                </a:ext>
              </a:extLst>
            </p:cNvPr>
            <p:cNvSpPr/>
            <p:nvPr/>
          </p:nvSpPr>
          <p:spPr>
            <a:xfrm>
              <a:off x="1415710" y="1625901"/>
              <a:ext cx="1288474" cy="5028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2113;p151">
              <a:extLst>
                <a:ext uri="{FF2B5EF4-FFF2-40B4-BE49-F238E27FC236}">
                  <a16:creationId xmlns:a16="http://schemas.microsoft.com/office/drawing/2014/main" id="{B80AECEC-0A77-D6CC-1F51-6BA54F9D7512}"/>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7" name="正方形/長方形 6">
            <a:extLst>
              <a:ext uri="{FF2B5EF4-FFF2-40B4-BE49-F238E27FC236}">
                <a16:creationId xmlns:a16="http://schemas.microsoft.com/office/drawing/2014/main" id="{572F6197-5A5A-817D-FFBF-00F5449D14E0}"/>
              </a:ext>
            </a:extLst>
          </p:cNvPr>
          <p:cNvSpPr/>
          <p:nvPr/>
        </p:nvSpPr>
        <p:spPr>
          <a:xfrm>
            <a:off x="5343333" y="2034080"/>
            <a:ext cx="584719" cy="1990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CD1A86C-D4FA-B631-36D4-A8E775037460}"/>
              </a:ext>
            </a:extLst>
          </p:cNvPr>
          <p:cNvSpPr/>
          <p:nvPr/>
        </p:nvSpPr>
        <p:spPr>
          <a:xfrm>
            <a:off x="4726696" y="2055346"/>
            <a:ext cx="253647" cy="1689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0E8E16CE-EBF4-5D5C-5BDF-AE9A85EF390A}"/>
              </a:ext>
            </a:extLst>
          </p:cNvPr>
          <p:cNvCxnSpPr>
            <a:stCxn id="7" idx="1"/>
            <a:endCxn id="8" idx="3"/>
          </p:cNvCxnSpPr>
          <p:nvPr/>
        </p:nvCxnSpPr>
        <p:spPr>
          <a:xfrm flipH="1">
            <a:off x="4980343" y="2133606"/>
            <a:ext cx="362990" cy="621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Google Shape;2111;p151">
            <a:extLst>
              <a:ext uri="{FF2B5EF4-FFF2-40B4-BE49-F238E27FC236}">
                <a16:creationId xmlns:a16="http://schemas.microsoft.com/office/drawing/2014/main" id="{C85E9789-D0AB-54E1-B7CD-2F8D72D5EB1D}"/>
              </a:ext>
            </a:extLst>
          </p:cNvPr>
          <p:cNvGrpSpPr/>
          <p:nvPr/>
        </p:nvGrpSpPr>
        <p:grpSpPr>
          <a:xfrm>
            <a:off x="10121503" y="2399988"/>
            <a:ext cx="803985" cy="528127"/>
            <a:chOff x="1161652" y="1452789"/>
            <a:chExt cx="1542532" cy="676001"/>
          </a:xfrm>
        </p:grpSpPr>
        <p:sp>
          <p:nvSpPr>
            <p:cNvPr id="15" name="Google Shape;2112;p151">
              <a:extLst>
                <a:ext uri="{FF2B5EF4-FFF2-40B4-BE49-F238E27FC236}">
                  <a16:creationId xmlns:a16="http://schemas.microsoft.com/office/drawing/2014/main" id="{EBB672F3-4B2B-45B1-DC90-1C16C3ABBFAF}"/>
                </a:ext>
              </a:extLst>
            </p:cNvPr>
            <p:cNvSpPr/>
            <p:nvPr/>
          </p:nvSpPr>
          <p:spPr>
            <a:xfrm>
              <a:off x="1415710" y="1625901"/>
              <a:ext cx="1288474" cy="5028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2113;p151">
              <a:extLst>
                <a:ext uri="{FF2B5EF4-FFF2-40B4-BE49-F238E27FC236}">
                  <a16:creationId xmlns:a16="http://schemas.microsoft.com/office/drawing/2014/main" id="{7E2387D0-8CAE-8F31-206F-AC8E506976DB}"/>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7" name="Google Shape;2111;p151">
            <a:extLst>
              <a:ext uri="{FF2B5EF4-FFF2-40B4-BE49-F238E27FC236}">
                <a16:creationId xmlns:a16="http://schemas.microsoft.com/office/drawing/2014/main" id="{CD2E60C6-03A9-4B55-47FA-36444A14F97A}"/>
              </a:ext>
            </a:extLst>
          </p:cNvPr>
          <p:cNvGrpSpPr/>
          <p:nvPr/>
        </p:nvGrpSpPr>
        <p:grpSpPr>
          <a:xfrm>
            <a:off x="2088497" y="6419849"/>
            <a:ext cx="526472" cy="405731"/>
            <a:chOff x="1161652" y="1452789"/>
            <a:chExt cx="1010094" cy="519334"/>
          </a:xfrm>
        </p:grpSpPr>
        <p:sp>
          <p:nvSpPr>
            <p:cNvPr id="18" name="Google Shape;2112;p151">
              <a:extLst>
                <a:ext uri="{FF2B5EF4-FFF2-40B4-BE49-F238E27FC236}">
                  <a16:creationId xmlns:a16="http://schemas.microsoft.com/office/drawing/2014/main" id="{89336D89-F2F8-3046-4412-6E561B266C0B}"/>
                </a:ext>
              </a:extLst>
            </p:cNvPr>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 name="Google Shape;2113;p151">
              <a:extLst>
                <a:ext uri="{FF2B5EF4-FFF2-40B4-BE49-F238E27FC236}">
                  <a16:creationId xmlns:a16="http://schemas.microsoft.com/office/drawing/2014/main" id="{3DD931BE-1D4E-D3EA-3754-9D25730D945F}"/>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3" name="図 2">
            <a:extLst>
              <a:ext uri="{FF2B5EF4-FFF2-40B4-BE49-F238E27FC236}">
                <a16:creationId xmlns:a16="http://schemas.microsoft.com/office/drawing/2014/main" id="{641900AA-9481-09FB-9078-4EDC497C9F38}"/>
              </a:ext>
            </a:extLst>
          </p:cNvPr>
          <p:cNvPicPr>
            <a:picLocks noChangeAspect="1"/>
          </p:cNvPicPr>
          <p:nvPr/>
        </p:nvPicPr>
        <p:blipFill>
          <a:blip r:embed="rId3"/>
          <a:stretch>
            <a:fillRect/>
          </a:stretch>
        </p:blipFill>
        <p:spPr>
          <a:xfrm>
            <a:off x="466723" y="1309646"/>
            <a:ext cx="11242809" cy="2907760"/>
          </a:xfrm>
          <a:prstGeom prst="rect">
            <a:avLst/>
          </a:prstGeom>
        </p:spPr>
      </p:pic>
      <p:sp>
        <p:nvSpPr>
          <p:cNvPr id="2119" name="Google Shape;2119;p15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20" name="Google Shape;2120;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117</a:t>
            </a:fld>
            <a:endParaRPr dirty="0"/>
          </a:p>
        </p:txBody>
      </p:sp>
      <p:sp>
        <p:nvSpPr>
          <p:cNvPr id="2121" name="Google Shape;2121;p152"/>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-1．実績報告を入力する（1</a:t>
            </a:r>
            <a:r>
              <a:rPr lang="en-US" altLang="ja-JP" sz="2400" b="1" dirty="0">
                <a:solidFill>
                  <a:srgbClr val="000000"/>
                </a:solidFill>
              </a:rPr>
              <a:t>6</a:t>
            </a:r>
            <a:r>
              <a:rPr lang="ja-JP" sz="2400" b="1" dirty="0">
                <a:solidFill>
                  <a:srgbClr val="000000"/>
                </a:solidFill>
              </a:rPr>
              <a:t>/1</a:t>
            </a:r>
            <a:r>
              <a:rPr lang="en-US" altLang="ja-JP" sz="2400" b="1" dirty="0">
                <a:solidFill>
                  <a:srgbClr val="000000"/>
                </a:solidFill>
              </a:rPr>
              <a:t>6</a:t>
            </a:r>
            <a:r>
              <a:rPr lang="ja-JP" sz="2400" b="1" dirty="0">
                <a:solidFill>
                  <a:srgbClr val="000000"/>
                </a:solidFill>
              </a:rPr>
              <a:t>）</a:t>
            </a:r>
            <a:endParaRPr dirty="0"/>
          </a:p>
        </p:txBody>
      </p:sp>
      <p:sp>
        <p:nvSpPr>
          <p:cNvPr id="2122" name="Google Shape;2122;p152"/>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実績報告書入力</a:t>
            </a:r>
            <a:r>
              <a:rPr lang="ja-JP" altLang="en-US" sz="1800" dirty="0">
                <a:solidFill>
                  <a:schemeClr val="dk1"/>
                </a:solidFill>
                <a:latin typeface="メイリオ" panose="020B0604030504040204" pitchFamily="50" charset="-128"/>
                <a:ea typeface="メイリオ" panose="020B0604030504040204" pitchFamily="50" charset="-128"/>
              </a:rPr>
              <a:t>が提出完了になります。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23" name="Google Shape;2123;p152"/>
          <p:cNvSpPr txBox="1"/>
          <p:nvPr/>
        </p:nvSpPr>
        <p:spPr>
          <a:xfrm>
            <a:off x="466723" y="4700997"/>
            <a:ext cx="615179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賃上げ補助金申請画面へ戻る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124" name="Google Shape;2124;p152"/>
          <p:cNvGrpSpPr/>
          <p:nvPr/>
        </p:nvGrpSpPr>
        <p:grpSpPr>
          <a:xfrm>
            <a:off x="9665161" y="3637262"/>
            <a:ext cx="1867476" cy="505529"/>
            <a:chOff x="1266219" y="1452789"/>
            <a:chExt cx="1617867" cy="519334"/>
          </a:xfrm>
        </p:grpSpPr>
        <p:sp>
          <p:nvSpPr>
            <p:cNvPr id="2125" name="Google Shape;2125;p152"/>
            <p:cNvSpPr/>
            <p:nvPr/>
          </p:nvSpPr>
          <p:spPr>
            <a:xfrm>
              <a:off x="1415712" y="1625901"/>
              <a:ext cx="1468374"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26" name="Google Shape;2126;p152"/>
            <p:cNvSpPr/>
            <p:nvPr/>
          </p:nvSpPr>
          <p:spPr>
            <a:xfrm flipH="1">
              <a:off x="1266219" y="1452789"/>
              <a:ext cx="298986"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pic>
        <p:nvPicPr>
          <p:cNvPr id="4" name="図 3">
            <a:extLst>
              <a:ext uri="{FF2B5EF4-FFF2-40B4-BE49-F238E27FC236}">
                <a16:creationId xmlns:a16="http://schemas.microsoft.com/office/drawing/2014/main" id="{2E2B464A-C756-BD90-E597-64F5860FBF92}"/>
              </a:ext>
            </a:extLst>
          </p:cNvPr>
          <p:cNvPicPr>
            <a:picLocks noChangeAspect="1"/>
          </p:cNvPicPr>
          <p:nvPr/>
        </p:nvPicPr>
        <p:blipFill>
          <a:blip r:embed="rId3"/>
          <a:stretch>
            <a:fillRect/>
          </a:stretch>
        </p:blipFill>
        <p:spPr>
          <a:xfrm>
            <a:off x="610447" y="1193145"/>
            <a:ext cx="4938159" cy="4414629"/>
          </a:xfrm>
          <a:prstGeom prst="rect">
            <a:avLst/>
          </a:prstGeom>
        </p:spPr>
      </p:pic>
      <p:sp>
        <p:nvSpPr>
          <p:cNvPr id="2132" name="Google Shape;2132;p16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33" name="Google Shape;2133;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118</a:t>
            </a:fld>
            <a:endParaRPr dirty="0"/>
          </a:p>
        </p:txBody>
      </p:sp>
      <p:sp>
        <p:nvSpPr>
          <p:cNvPr id="2134" name="Google Shape;2134;p16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-2．実績報告を訂正する（1/</a:t>
            </a:r>
            <a:r>
              <a:rPr lang="en-US" altLang="ja-JP" sz="2400" b="1" dirty="0">
                <a:solidFill>
                  <a:srgbClr val="000000"/>
                </a:solidFill>
              </a:rPr>
              <a:t>6</a:t>
            </a:r>
            <a:r>
              <a:rPr lang="ja-JP" sz="2400" b="1" dirty="0">
                <a:solidFill>
                  <a:srgbClr val="000000"/>
                </a:solidFill>
              </a:rPr>
              <a:t>）</a:t>
            </a:r>
            <a:endParaRPr dirty="0"/>
          </a:p>
        </p:txBody>
      </p:sp>
      <p:sp>
        <p:nvSpPr>
          <p:cNvPr id="2135" name="Google Shape;2135;p164"/>
          <p:cNvSpPr txBox="1"/>
          <p:nvPr/>
        </p:nvSpPr>
        <p:spPr>
          <a:xfrm>
            <a:off x="466725" y="864939"/>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800" dirty="0">
                <a:solidFill>
                  <a:schemeClr val="dk1"/>
                </a:solidFill>
                <a:latin typeface="メイリオ" panose="020B0604030504040204" pitchFamily="50" charset="-128"/>
                <a:ea typeface="メイリオ" panose="020B0604030504040204" pitchFamily="50" charset="-128"/>
              </a:rPr>
              <a:t>修正依頼</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のメールを受け取った場合に訂正を行います。</a:t>
            </a:r>
            <a:endParaRPr dirty="0">
              <a:latin typeface="メイリオ" panose="020B0604030504040204" pitchFamily="50" charset="-128"/>
              <a:ea typeface="メイリオ" panose="020B0604030504040204" pitchFamily="50" charset="-128"/>
            </a:endParaRPr>
          </a:p>
        </p:txBody>
      </p:sp>
      <p:grpSp>
        <p:nvGrpSpPr>
          <p:cNvPr id="2136" name="Google Shape;2136;p164"/>
          <p:cNvGrpSpPr/>
          <p:nvPr/>
        </p:nvGrpSpPr>
        <p:grpSpPr>
          <a:xfrm>
            <a:off x="445888" y="1055577"/>
            <a:ext cx="7061188" cy="364331"/>
            <a:chOff x="1148041" y="1505271"/>
            <a:chExt cx="9082564" cy="512359"/>
          </a:xfrm>
        </p:grpSpPr>
        <p:sp>
          <p:nvSpPr>
            <p:cNvPr id="2137" name="Google Shape;2137;p164"/>
            <p:cNvSpPr/>
            <p:nvPr/>
          </p:nvSpPr>
          <p:spPr>
            <a:xfrm>
              <a:off x="1415713" y="1625902"/>
              <a:ext cx="8814892" cy="39172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38" name="Google Shape;2138;p164"/>
            <p:cNvSpPr/>
            <p:nvPr/>
          </p:nvSpPr>
          <p:spPr>
            <a:xfrm flipH="1">
              <a:off x="1148041" y="1505271"/>
              <a:ext cx="306093"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139" name="Google Shape;2139;p164"/>
          <p:cNvSpPr txBox="1"/>
          <p:nvPr/>
        </p:nvSpPr>
        <p:spPr>
          <a:xfrm>
            <a:off x="413336" y="5601462"/>
            <a:ext cx="1134577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①件名「</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【大阪府】実績報告の修正のお願い（大阪府</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診療所等賃上げ支援事業</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）」のメールのリンク</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をクリック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してください。ログイン画面へ遷移します。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２．修正方法」に</a:t>
            </a:r>
            <a:r>
              <a:rPr lang="ja-JP" altLang="en-US" sz="1800" dirty="0">
                <a:latin typeface="メイリオ" panose="020B0604030504040204" pitchFamily="50" charset="-128"/>
                <a:ea typeface="メイリオ" panose="020B0604030504040204" pitchFamily="50" charset="-128"/>
              </a:rPr>
              <a:t>従って実績報告を訂正します。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140" name="Google Shape;2140;p164"/>
          <p:cNvGrpSpPr/>
          <p:nvPr/>
        </p:nvGrpSpPr>
        <p:grpSpPr>
          <a:xfrm>
            <a:off x="473960" y="3281338"/>
            <a:ext cx="969176" cy="266971"/>
            <a:chOff x="1390194" y="1545188"/>
            <a:chExt cx="895609" cy="182399"/>
          </a:xfrm>
        </p:grpSpPr>
        <p:sp>
          <p:nvSpPr>
            <p:cNvPr id="2141" name="Google Shape;2141;p164"/>
            <p:cNvSpPr/>
            <p:nvPr/>
          </p:nvSpPr>
          <p:spPr>
            <a:xfrm>
              <a:off x="1537651" y="1625901"/>
              <a:ext cx="748152" cy="10168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42" name="Google Shape;2142;p164"/>
            <p:cNvSpPr/>
            <p:nvPr/>
          </p:nvSpPr>
          <p:spPr>
            <a:xfrm>
              <a:off x="1390194" y="1545188"/>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143" name="Google Shape;2143;p164"/>
          <p:cNvGrpSpPr/>
          <p:nvPr/>
        </p:nvGrpSpPr>
        <p:grpSpPr>
          <a:xfrm>
            <a:off x="303278" y="3548311"/>
            <a:ext cx="4585963" cy="675348"/>
            <a:chOff x="1476405" y="1736970"/>
            <a:chExt cx="4237859" cy="461408"/>
          </a:xfrm>
        </p:grpSpPr>
        <p:sp>
          <p:nvSpPr>
            <p:cNvPr id="2144" name="Google Shape;2144;p164"/>
            <p:cNvSpPr/>
            <p:nvPr/>
          </p:nvSpPr>
          <p:spPr>
            <a:xfrm>
              <a:off x="1634131" y="1736970"/>
              <a:ext cx="4080133" cy="46140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45" name="Google Shape;2145;p164"/>
            <p:cNvSpPr/>
            <p:nvPr/>
          </p:nvSpPr>
          <p:spPr>
            <a:xfrm>
              <a:off x="1476405" y="1745222"/>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146" name="Google Shape;2146;p164"/>
          <p:cNvGrpSpPr/>
          <p:nvPr/>
        </p:nvGrpSpPr>
        <p:grpSpPr>
          <a:xfrm>
            <a:off x="473960" y="4271913"/>
            <a:ext cx="969178" cy="259050"/>
            <a:chOff x="1421103" y="1557821"/>
            <a:chExt cx="895611" cy="176987"/>
          </a:xfrm>
        </p:grpSpPr>
        <p:sp>
          <p:nvSpPr>
            <p:cNvPr id="2147" name="Google Shape;2147;p164"/>
            <p:cNvSpPr/>
            <p:nvPr/>
          </p:nvSpPr>
          <p:spPr>
            <a:xfrm>
              <a:off x="1537651" y="1625901"/>
              <a:ext cx="779063" cy="1089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48" name="Google Shape;2148;p164"/>
            <p:cNvSpPr/>
            <p:nvPr/>
          </p:nvSpPr>
          <p:spPr>
            <a:xfrm>
              <a:off x="1421103" y="1557821"/>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16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87" name="Google Shape;2187;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119</a:t>
            </a:fld>
            <a:endParaRPr dirty="0"/>
          </a:p>
        </p:txBody>
      </p:sp>
      <p:sp>
        <p:nvSpPr>
          <p:cNvPr id="2188" name="Google Shape;2188;p167"/>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6</a:t>
            </a:r>
            <a:r>
              <a:rPr lang="ja-JP" sz="2400" b="1" dirty="0">
                <a:solidFill>
                  <a:srgbClr val="000000"/>
                </a:solidFill>
              </a:rPr>
              <a:t>）</a:t>
            </a:r>
            <a:endParaRPr dirty="0"/>
          </a:p>
        </p:txBody>
      </p:sp>
      <p:grpSp>
        <p:nvGrpSpPr>
          <p:cNvPr id="2191" name="Google Shape;2191;p167"/>
          <p:cNvGrpSpPr/>
          <p:nvPr/>
        </p:nvGrpSpPr>
        <p:grpSpPr>
          <a:xfrm>
            <a:off x="1047018" y="2033990"/>
            <a:ext cx="706759" cy="369291"/>
            <a:chOff x="1262666" y="1452790"/>
            <a:chExt cx="909080" cy="519333"/>
          </a:xfrm>
        </p:grpSpPr>
        <p:sp>
          <p:nvSpPr>
            <p:cNvPr id="2192" name="Google Shape;2192;p167"/>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93" name="Google Shape;2193;p167"/>
            <p:cNvSpPr/>
            <p:nvPr/>
          </p:nvSpPr>
          <p:spPr>
            <a:xfrm flipH="1">
              <a:off x="1262666" y="1452790"/>
              <a:ext cx="306093"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pic>
        <p:nvPicPr>
          <p:cNvPr id="2" name="図 1">
            <a:extLst>
              <a:ext uri="{FF2B5EF4-FFF2-40B4-BE49-F238E27FC236}">
                <a16:creationId xmlns:a16="http://schemas.microsoft.com/office/drawing/2014/main" id="{BBD4CCFE-B0B0-4F54-CB6A-A3029CE11079}"/>
              </a:ext>
            </a:extLst>
          </p:cNvPr>
          <p:cNvPicPr>
            <a:picLocks noChangeAspect="1"/>
          </p:cNvPicPr>
          <p:nvPr/>
        </p:nvPicPr>
        <p:blipFill>
          <a:blip r:embed="rId3"/>
          <a:stretch>
            <a:fillRect/>
          </a:stretch>
        </p:blipFill>
        <p:spPr>
          <a:xfrm>
            <a:off x="466724" y="1310335"/>
            <a:ext cx="10987638" cy="4468424"/>
          </a:xfrm>
          <a:prstGeom prst="rect">
            <a:avLst/>
          </a:prstGeom>
        </p:spPr>
      </p:pic>
      <p:sp>
        <p:nvSpPr>
          <p:cNvPr id="3" name="Google Shape;1901;p158">
            <a:extLst>
              <a:ext uri="{FF2B5EF4-FFF2-40B4-BE49-F238E27FC236}">
                <a16:creationId xmlns:a16="http://schemas.microsoft.com/office/drawing/2014/main" id="{BB0D5D8F-9346-2F1A-F651-5DF6C1B839D7}"/>
              </a:ext>
            </a:extLst>
          </p:cNvPr>
          <p:cNvSpPr txBox="1"/>
          <p:nvPr/>
        </p:nvSpPr>
        <p:spPr>
          <a:xfrm>
            <a:off x="466725" y="5870900"/>
            <a:ext cx="51440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①「実績報告書」タブをクリックしてください。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1902;p158">
            <a:extLst>
              <a:ext uri="{FF2B5EF4-FFF2-40B4-BE49-F238E27FC236}">
                <a16:creationId xmlns:a16="http://schemas.microsoft.com/office/drawing/2014/main" id="{4140EF27-ECB6-BE01-3902-28E4CB03F3B5}"/>
              </a:ext>
            </a:extLst>
          </p:cNvPr>
          <p:cNvGrpSpPr/>
          <p:nvPr/>
        </p:nvGrpSpPr>
        <p:grpSpPr>
          <a:xfrm>
            <a:off x="1090561" y="2466441"/>
            <a:ext cx="781782" cy="369290"/>
            <a:chOff x="1262666" y="1452790"/>
            <a:chExt cx="1005580" cy="519332"/>
          </a:xfrm>
        </p:grpSpPr>
        <p:sp>
          <p:nvSpPr>
            <p:cNvPr id="5" name="Google Shape;1903;p158">
              <a:extLst>
                <a:ext uri="{FF2B5EF4-FFF2-40B4-BE49-F238E27FC236}">
                  <a16:creationId xmlns:a16="http://schemas.microsoft.com/office/drawing/2014/main" id="{CD405A51-E2D0-06A5-AB7D-2F1390184D17}"/>
                </a:ext>
              </a:extLst>
            </p:cNvPr>
            <p:cNvSpPr/>
            <p:nvPr/>
          </p:nvSpPr>
          <p:spPr>
            <a:xfrm>
              <a:off x="1415714" y="1625901"/>
              <a:ext cx="852532" cy="3462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904;p158">
              <a:extLst>
                <a:ext uri="{FF2B5EF4-FFF2-40B4-BE49-F238E27FC236}">
                  <a16:creationId xmlns:a16="http://schemas.microsoft.com/office/drawing/2014/main" id="{F1CB67CF-3D17-8888-CA17-F00FB41318D3}"/>
                </a:ext>
              </a:extLst>
            </p:cNvPr>
            <p:cNvSpPr/>
            <p:nvPr/>
          </p:nvSpPr>
          <p:spPr>
            <a:xfrm flipH="1">
              <a:off x="1262666" y="1452790"/>
              <a:ext cx="306093"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図 2">
            <a:extLst>
              <a:ext uri="{FF2B5EF4-FFF2-40B4-BE49-F238E27FC236}">
                <a16:creationId xmlns:a16="http://schemas.microsoft.com/office/drawing/2014/main" id="{0F8E392B-71E1-7993-7A91-879E5BEFE041}"/>
              </a:ext>
            </a:extLst>
          </p:cNvPr>
          <p:cNvPicPr>
            <a:picLocks noChangeAspect="1"/>
          </p:cNvPicPr>
          <p:nvPr/>
        </p:nvPicPr>
        <p:blipFill>
          <a:blip r:embed="rId3"/>
          <a:stretch>
            <a:fillRect/>
          </a:stretch>
        </p:blipFill>
        <p:spPr>
          <a:xfrm>
            <a:off x="1680719" y="1309687"/>
            <a:ext cx="4686423" cy="4713638"/>
          </a:xfrm>
          <a:prstGeom prst="rect">
            <a:avLst/>
          </a:prstGeom>
        </p:spPr>
      </p:pic>
      <p:sp>
        <p:nvSpPr>
          <p:cNvPr id="212" name="Google Shape;212;p20"/>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事業者サイトで新規にアカウントを発行します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3" name="Google Shape;213;p2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4" name="Google Shape;214;p20"/>
          <p:cNvSpPr txBox="1"/>
          <p:nvPr/>
        </p:nvSpPr>
        <p:spPr>
          <a:xfrm>
            <a:off x="6367142" y="1553673"/>
            <a:ext cx="57006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新規アカウント</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登録」を押下してください。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既に複数事業所と紐づいているアカウントに更に他の事業所も紐づけたい場合もセルフ登録をしてください。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5" name="Google Shape;21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a:t>
            </a:fld>
            <a:endParaRPr dirty="0"/>
          </a:p>
        </p:txBody>
      </p:sp>
      <p:sp>
        <p:nvSpPr>
          <p:cNvPr id="216" name="Google Shape;216;p20"/>
          <p:cNvSpPr txBox="1">
            <a:spLocks noGrp="1"/>
          </p:cNvSpPr>
          <p:nvPr>
            <p:ph type="ctrTitle"/>
          </p:nvPr>
        </p:nvSpPr>
        <p:spPr>
          <a:xfrm>
            <a:off x="466724" y="294768"/>
            <a:ext cx="5973413"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1-4.アカウント</a:t>
            </a:r>
            <a:r>
              <a:rPr lang="ja-JP" altLang="en-US" sz="2400" b="1" dirty="0"/>
              <a:t>を新規</a:t>
            </a:r>
            <a:r>
              <a:rPr lang="ja-JP" sz="2400" b="1" dirty="0"/>
              <a:t>発行</a:t>
            </a:r>
            <a:r>
              <a:rPr lang="ja-JP" altLang="en-US" sz="2400" b="1" dirty="0"/>
              <a:t>するとき</a:t>
            </a:r>
            <a:r>
              <a:rPr lang="ja-JP" sz="2400" b="1" dirty="0">
                <a:solidFill>
                  <a:srgbClr val="000000"/>
                </a:solidFill>
              </a:rPr>
              <a:t>（1/4）</a:t>
            </a:r>
            <a:endParaRPr dirty="0"/>
          </a:p>
        </p:txBody>
      </p:sp>
      <p:grpSp>
        <p:nvGrpSpPr>
          <p:cNvPr id="217" name="Google Shape;217;p20"/>
          <p:cNvGrpSpPr/>
          <p:nvPr/>
        </p:nvGrpSpPr>
        <p:grpSpPr>
          <a:xfrm>
            <a:off x="4214547" y="4764682"/>
            <a:ext cx="1620195" cy="410698"/>
            <a:chOff x="1132365" y="1332036"/>
            <a:chExt cx="2490892" cy="765631"/>
          </a:xfrm>
        </p:grpSpPr>
        <p:sp>
          <p:nvSpPr>
            <p:cNvPr id="218" name="Google Shape;218;p20"/>
            <p:cNvSpPr/>
            <p:nvPr/>
          </p:nvSpPr>
          <p:spPr>
            <a:xfrm>
              <a:off x="1415711" y="1625900"/>
              <a:ext cx="2207546" cy="4717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9" name="Google Shape;219;p20"/>
            <p:cNvSpPr/>
            <p:nvPr/>
          </p:nvSpPr>
          <p:spPr>
            <a:xfrm>
              <a:off x="1132365" y="1332036"/>
              <a:ext cx="511296" cy="58772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pic>
        <p:nvPicPr>
          <p:cNvPr id="2198" name="Google Shape;2198;p168"/>
          <p:cNvPicPr preferRelativeResize="0"/>
          <p:nvPr/>
        </p:nvPicPr>
        <p:blipFill rotWithShape="1">
          <a:blip r:embed="rId3">
            <a:alphaModFix/>
          </a:blip>
          <a:srcRect t="34557"/>
          <a:stretch>
            <a:fillRect/>
          </a:stretch>
        </p:blipFill>
        <p:spPr>
          <a:xfrm>
            <a:off x="466724" y="1328393"/>
            <a:ext cx="10813943" cy="2212459"/>
          </a:xfrm>
          <a:prstGeom prst="rect">
            <a:avLst/>
          </a:prstGeom>
          <a:noFill/>
          <a:ln>
            <a:noFill/>
          </a:ln>
        </p:spPr>
      </p:pic>
      <p:sp>
        <p:nvSpPr>
          <p:cNvPr id="2199" name="Google Shape;2199;p16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00" name="Google Shape;2200;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120</a:t>
            </a:fld>
            <a:endParaRPr dirty="0"/>
          </a:p>
        </p:txBody>
      </p:sp>
      <p:sp>
        <p:nvSpPr>
          <p:cNvPr id="2201" name="Google Shape;2201;p168"/>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a:t>
            </a:r>
            <a:r>
              <a:rPr lang="en-US" altLang="ja-JP" sz="2400" b="1" dirty="0">
                <a:solidFill>
                  <a:srgbClr val="000000"/>
                </a:solidFill>
              </a:rPr>
              <a:t>3</a:t>
            </a:r>
            <a:r>
              <a:rPr lang="ja-JP" sz="2400" b="1" dirty="0">
                <a:solidFill>
                  <a:srgbClr val="000000"/>
                </a:solidFill>
              </a:rPr>
              <a:t>/</a:t>
            </a:r>
            <a:r>
              <a:rPr lang="en-US" altLang="ja-JP" sz="2400" b="1" dirty="0">
                <a:solidFill>
                  <a:srgbClr val="000000"/>
                </a:solidFill>
              </a:rPr>
              <a:t>6</a:t>
            </a:r>
            <a:r>
              <a:rPr lang="ja-JP" sz="2400" b="1" dirty="0">
                <a:solidFill>
                  <a:srgbClr val="000000"/>
                </a:solidFill>
              </a:rPr>
              <a:t>）</a:t>
            </a:r>
            <a:endParaRPr dirty="0"/>
          </a:p>
        </p:txBody>
      </p:sp>
      <p:sp>
        <p:nvSpPr>
          <p:cNvPr id="2203" name="Google Shape;2203;p168"/>
          <p:cNvSpPr txBox="1"/>
          <p:nvPr/>
        </p:nvSpPr>
        <p:spPr>
          <a:xfrm>
            <a:off x="255041" y="4635117"/>
            <a:ext cx="11905861"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en-US" altLang="ja-JP" sz="1800" dirty="0">
                <a:solidFill>
                  <a:schemeClr val="dk1"/>
                </a:solidFill>
                <a:latin typeface="メイリオ" panose="020B0604030504040204" pitchFamily="50" charset="-128"/>
                <a:ea typeface="メイリオ" panose="020B0604030504040204" pitchFamily="50" charset="-128"/>
              </a:rPr>
              <a:t>P.118 </a:t>
            </a:r>
            <a:r>
              <a:rPr lang="en-US" altLang="ja-JP" sz="1800" b="1" dirty="0">
                <a:solidFill>
                  <a:schemeClr val="dk1"/>
                </a:solidFill>
                <a:latin typeface="メイリオ" panose="020B0604030504040204" pitchFamily="50" charset="-128"/>
                <a:ea typeface="メイリオ" panose="020B0604030504040204" pitchFamily="50" charset="-128"/>
              </a:rPr>
              <a:t>7-2</a:t>
            </a:r>
            <a:r>
              <a:rPr lang="ja-JP" altLang="en-US" sz="1800" b="1" dirty="0">
                <a:solidFill>
                  <a:schemeClr val="dk1"/>
                </a:solidFill>
                <a:latin typeface="メイリオ" panose="020B0604030504040204" pitchFamily="50" charset="-128"/>
                <a:ea typeface="メイリオ" panose="020B0604030504040204" pitchFamily="50" charset="-128"/>
              </a:rPr>
              <a:t>．実績報告の訂正依頼</a:t>
            </a:r>
            <a:r>
              <a:rPr lang="ja-JP" altLang="en-US" sz="1800" dirty="0">
                <a:solidFill>
                  <a:schemeClr val="dk1"/>
                </a:solidFill>
                <a:latin typeface="メイリオ" panose="020B0604030504040204" pitchFamily="50" charset="-128"/>
                <a:ea typeface="メイリオ" panose="020B0604030504040204" pitchFamily="50" charset="-128"/>
              </a:rPr>
              <a:t>メールに記載されている②申込番号を確認し、該当する「申込番号」のリンクをクリックしてください。</a:t>
            </a:r>
            <a:endPar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「編集」を押下してください。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204" name="Google Shape;2204;p168"/>
          <p:cNvGrpSpPr/>
          <p:nvPr/>
        </p:nvGrpSpPr>
        <p:grpSpPr>
          <a:xfrm>
            <a:off x="336185" y="2222759"/>
            <a:ext cx="492643" cy="427174"/>
            <a:chOff x="1442453" y="1523578"/>
            <a:chExt cx="673315" cy="471451"/>
          </a:xfrm>
        </p:grpSpPr>
        <p:sp>
          <p:nvSpPr>
            <p:cNvPr id="2205" name="Google Shape;2205;p168"/>
            <p:cNvSpPr/>
            <p:nvPr/>
          </p:nvSpPr>
          <p:spPr>
            <a:xfrm>
              <a:off x="1662775" y="1648807"/>
              <a:ext cx="45299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06" name="Google Shape;2206;p168"/>
            <p:cNvSpPr/>
            <p:nvPr/>
          </p:nvSpPr>
          <p:spPr>
            <a:xfrm flipH="1">
              <a:off x="1442453" y="1523578"/>
              <a:ext cx="316243" cy="286887"/>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207" name="Google Shape;2207;p168"/>
          <p:cNvGrpSpPr/>
          <p:nvPr/>
        </p:nvGrpSpPr>
        <p:grpSpPr>
          <a:xfrm>
            <a:off x="10323050" y="2601401"/>
            <a:ext cx="788111" cy="413740"/>
            <a:chOff x="1442454" y="1464244"/>
            <a:chExt cx="1013179" cy="507879"/>
          </a:xfrm>
        </p:grpSpPr>
        <p:sp>
          <p:nvSpPr>
            <p:cNvPr id="2208" name="Google Shape;2208;p168"/>
            <p:cNvSpPr/>
            <p:nvPr/>
          </p:nvSpPr>
          <p:spPr>
            <a:xfrm>
              <a:off x="1662774" y="1625901"/>
              <a:ext cx="792859"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09" name="Google Shape;2209;p168"/>
            <p:cNvSpPr/>
            <p:nvPr/>
          </p:nvSpPr>
          <p:spPr>
            <a:xfrm flipH="1">
              <a:off x="1442454" y="1464244"/>
              <a:ext cx="306094"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pic>
        <p:nvPicPr>
          <p:cNvPr id="3" name="図 2">
            <a:extLst>
              <a:ext uri="{FF2B5EF4-FFF2-40B4-BE49-F238E27FC236}">
                <a16:creationId xmlns:a16="http://schemas.microsoft.com/office/drawing/2014/main" id="{40970E37-186E-C77A-22AC-AB052EC3E137}"/>
              </a:ext>
            </a:extLst>
          </p:cNvPr>
          <p:cNvPicPr>
            <a:picLocks noChangeAspect="1"/>
          </p:cNvPicPr>
          <p:nvPr/>
        </p:nvPicPr>
        <p:blipFill>
          <a:blip r:embed="rId3"/>
          <a:stretch>
            <a:fillRect/>
          </a:stretch>
        </p:blipFill>
        <p:spPr>
          <a:xfrm>
            <a:off x="3432718" y="869434"/>
            <a:ext cx="3764294" cy="5926183"/>
          </a:xfrm>
          <a:prstGeom prst="rect">
            <a:avLst/>
          </a:prstGeom>
        </p:spPr>
      </p:pic>
      <p:sp>
        <p:nvSpPr>
          <p:cNvPr id="2214" name="Google Shape;2214;p15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15" name="Google Shape;2215;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121</a:t>
            </a:fld>
            <a:endParaRPr dirty="0"/>
          </a:p>
        </p:txBody>
      </p:sp>
      <p:sp>
        <p:nvSpPr>
          <p:cNvPr id="2216" name="Google Shape;2216;p15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a:t>
            </a:r>
            <a:r>
              <a:rPr lang="en-US" altLang="ja-JP" sz="2400" b="1" dirty="0">
                <a:solidFill>
                  <a:srgbClr val="000000"/>
                </a:solidFill>
              </a:rPr>
              <a:t>4</a:t>
            </a:r>
            <a:r>
              <a:rPr lang="ja-JP" sz="2400" b="1" dirty="0">
                <a:solidFill>
                  <a:srgbClr val="000000"/>
                </a:solidFill>
              </a:rPr>
              <a:t>/</a:t>
            </a:r>
            <a:r>
              <a:rPr lang="en-US" altLang="ja-JP" sz="2400" b="1" dirty="0">
                <a:solidFill>
                  <a:srgbClr val="000000"/>
                </a:solidFill>
              </a:rPr>
              <a:t>6</a:t>
            </a:r>
            <a:r>
              <a:rPr lang="ja-JP" sz="2400" b="1" dirty="0">
                <a:solidFill>
                  <a:srgbClr val="000000"/>
                </a:solidFill>
              </a:rPr>
              <a:t>）</a:t>
            </a:r>
            <a:endParaRPr dirty="0"/>
          </a:p>
        </p:txBody>
      </p:sp>
      <p:sp>
        <p:nvSpPr>
          <p:cNvPr id="2217" name="Google Shape;2217;p154"/>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訂正箇所の訂正を行います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219" name="Google Shape;2219;p154"/>
          <p:cNvSpPr txBox="1"/>
          <p:nvPr/>
        </p:nvSpPr>
        <p:spPr>
          <a:xfrm>
            <a:off x="7290317" y="1548975"/>
            <a:ext cx="4578221"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altLang="en-US" sz="1800" dirty="0">
                <a:solidFill>
                  <a:schemeClr val="dk1"/>
                </a:solidFill>
                <a:latin typeface="メイリオ" panose="020B0604030504040204" pitchFamily="50" charset="-128"/>
                <a:ea typeface="メイリオ" panose="020B0604030504040204" pitchFamily="50" charset="-128"/>
              </a:rPr>
              <a:t>①</a:t>
            </a:r>
            <a:r>
              <a:rPr lang="en-US" altLang="ja-JP" sz="1800" dirty="0">
                <a:solidFill>
                  <a:schemeClr val="dk1"/>
                </a:solidFill>
                <a:latin typeface="メイリオ" panose="020B0604030504040204" pitchFamily="50" charset="-128"/>
                <a:ea typeface="メイリオ" panose="020B0604030504040204" pitchFamily="50" charset="-128"/>
              </a:rPr>
              <a:t>P.118 </a:t>
            </a:r>
            <a:r>
              <a:rPr lang="en-US" altLang="ja-JP" sz="1800" b="1" dirty="0">
                <a:solidFill>
                  <a:schemeClr val="dk1"/>
                </a:solidFill>
                <a:latin typeface="メイリオ" panose="020B0604030504040204" pitchFamily="50" charset="-128"/>
                <a:ea typeface="メイリオ" panose="020B0604030504040204" pitchFamily="50" charset="-128"/>
              </a:rPr>
              <a:t>7-2</a:t>
            </a:r>
            <a:r>
              <a:rPr lang="ja-JP" altLang="en-US" sz="1800" b="1" dirty="0">
                <a:solidFill>
                  <a:schemeClr val="dk1"/>
                </a:solidFill>
                <a:latin typeface="メイリオ" panose="020B0604030504040204" pitchFamily="50" charset="-128"/>
                <a:ea typeface="メイリオ" panose="020B0604030504040204" pitchFamily="50" charset="-128"/>
              </a:rPr>
              <a:t>．実績報告の訂正依頼</a:t>
            </a:r>
            <a:r>
              <a:rPr lang="ja-JP" altLang="en-US" sz="1800" dirty="0">
                <a:solidFill>
                  <a:schemeClr val="dk1"/>
                </a:solidFill>
                <a:latin typeface="メイリオ" panose="020B0604030504040204" pitchFamily="50" charset="-128"/>
                <a:ea typeface="メイリオ" panose="020B0604030504040204" pitchFamily="50" charset="-128"/>
              </a:rPr>
              <a:t>メールに記載されている④修正内容を確認してください。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endParaRPr lang="en-US" altLang="ja-JP" sz="1800" dirty="0">
              <a:solidFill>
                <a:schemeClr val="dk1"/>
              </a:solidFill>
              <a:latin typeface="メイリオ" panose="020B0604030504040204" pitchFamily="50" charset="-128"/>
              <a:ea typeface="メイリオ" panose="020B0604030504040204" pitchFamily="50" charset="-128"/>
            </a:endParaRPr>
          </a:p>
          <a:p>
            <a:pPr lvl="0"/>
            <a:r>
              <a:rPr lang="ja-JP" altLang="en-US" sz="1800" dirty="0">
                <a:solidFill>
                  <a:schemeClr val="dk1"/>
                </a:solidFill>
                <a:latin typeface="メイリオ" panose="020B0604030504040204" pitchFamily="50" charset="-128"/>
                <a:ea typeface="メイリオ" panose="020B0604030504040204" pitchFamily="50" charset="-128"/>
              </a:rPr>
              <a:t>②該当箇所を訂正し、入力確認まで進めてください。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endParaRPr lang="en-US"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altLang="en-US" sz="1800" dirty="0">
                <a:solidFill>
                  <a:schemeClr val="dk1"/>
                </a:solidFill>
                <a:latin typeface="メイリオ" panose="020B0604030504040204" pitchFamily="50" charset="-128"/>
                <a:ea typeface="メイリオ" panose="020B0604030504040204" pitchFamily="50" charset="-128"/>
              </a:rPr>
              <a:t>③修正後、確認を押下してください。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220" name="Google Shape;2220;p154"/>
          <p:cNvGrpSpPr/>
          <p:nvPr/>
        </p:nvGrpSpPr>
        <p:grpSpPr>
          <a:xfrm>
            <a:off x="6061722" y="6483330"/>
            <a:ext cx="606553" cy="337167"/>
            <a:chOff x="1266219" y="1452789"/>
            <a:chExt cx="905527" cy="519334"/>
          </a:xfrm>
        </p:grpSpPr>
        <p:sp>
          <p:nvSpPr>
            <p:cNvPr id="2221" name="Google Shape;2221;p154"/>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22" name="Google Shape;2222;p154"/>
            <p:cNvSpPr/>
            <p:nvPr/>
          </p:nvSpPr>
          <p:spPr>
            <a:xfrm flipH="1">
              <a:off x="1266219" y="1452789"/>
              <a:ext cx="298986"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15" name="図 14">
            <a:extLst>
              <a:ext uri="{FF2B5EF4-FFF2-40B4-BE49-F238E27FC236}">
                <a16:creationId xmlns:a16="http://schemas.microsoft.com/office/drawing/2014/main" id="{93F6CEE6-78D5-C9EA-5A44-AD31E91045BC}"/>
              </a:ext>
            </a:extLst>
          </p:cNvPr>
          <p:cNvPicPr>
            <a:picLocks noChangeAspect="1"/>
          </p:cNvPicPr>
          <p:nvPr/>
        </p:nvPicPr>
        <p:blipFill>
          <a:blip r:embed="rId3"/>
          <a:stretch>
            <a:fillRect/>
          </a:stretch>
        </p:blipFill>
        <p:spPr>
          <a:xfrm>
            <a:off x="6265070" y="1376269"/>
            <a:ext cx="5392325" cy="1457833"/>
          </a:xfrm>
          <a:prstGeom prst="rect">
            <a:avLst/>
          </a:prstGeom>
        </p:spPr>
      </p:pic>
      <p:pic>
        <p:nvPicPr>
          <p:cNvPr id="10" name="図 9">
            <a:extLst>
              <a:ext uri="{FF2B5EF4-FFF2-40B4-BE49-F238E27FC236}">
                <a16:creationId xmlns:a16="http://schemas.microsoft.com/office/drawing/2014/main" id="{7759D375-C0F5-345D-BDD4-5A1CED5EF757}"/>
              </a:ext>
            </a:extLst>
          </p:cNvPr>
          <p:cNvPicPr>
            <a:picLocks noChangeAspect="1"/>
          </p:cNvPicPr>
          <p:nvPr/>
        </p:nvPicPr>
        <p:blipFill>
          <a:blip r:embed="rId4"/>
          <a:stretch>
            <a:fillRect/>
          </a:stretch>
        </p:blipFill>
        <p:spPr>
          <a:xfrm>
            <a:off x="540806" y="1256698"/>
            <a:ext cx="4933761" cy="5546030"/>
          </a:xfrm>
          <a:prstGeom prst="rect">
            <a:avLst/>
          </a:prstGeom>
        </p:spPr>
      </p:pic>
      <p:sp>
        <p:nvSpPr>
          <p:cNvPr id="2227" name="Google Shape;2227;p15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28" name="Google Shape;2228;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122</a:t>
            </a:fld>
            <a:endParaRPr dirty="0"/>
          </a:p>
        </p:txBody>
      </p:sp>
      <p:sp>
        <p:nvSpPr>
          <p:cNvPr id="2229" name="Google Shape;2229;p155"/>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a:t>
            </a:r>
            <a:r>
              <a:rPr lang="en-US" altLang="ja-JP" sz="2400" b="1" dirty="0">
                <a:solidFill>
                  <a:srgbClr val="000000"/>
                </a:solidFill>
              </a:rPr>
              <a:t>5</a:t>
            </a:r>
            <a:r>
              <a:rPr lang="ja-JP" sz="2400" b="1" dirty="0">
                <a:solidFill>
                  <a:srgbClr val="000000"/>
                </a:solidFill>
              </a:rPr>
              <a:t>/</a:t>
            </a:r>
            <a:r>
              <a:rPr lang="en-US" altLang="ja-JP" sz="2400" b="1" dirty="0">
                <a:solidFill>
                  <a:srgbClr val="000000"/>
                </a:solidFill>
              </a:rPr>
              <a:t>6</a:t>
            </a:r>
            <a:r>
              <a:rPr lang="ja-JP" sz="2400" b="1" dirty="0">
                <a:solidFill>
                  <a:srgbClr val="000000"/>
                </a:solidFill>
              </a:rPr>
              <a:t>）</a:t>
            </a:r>
            <a:endParaRPr dirty="0"/>
          </a:p>
        </p:txBody>
      </p:sp>
      <p:sp>
        <p:nvSpPr>
          <p:cNvPr id="2230" name="Google Shape;2230;p155"/>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訂正箇所の訂正内容を保存します。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233" name="Google Shape;2233;p155"/>
          <p:cNvGrpSpPr/>
          <p:nvPr/>
        </p:nvGrpSpPr>
        <p:grpSpPr>
          <a:xfrm>
            <a:off x="3833126" y="6484221"/>
            <a:ext cx="606553" cy="337167"/>
            <a:chOff x="1266219" y="1452789"/>
            <a:chExt cx="905527" cy="519334"/>
          </a:xfrm>
        </p:grpSpPr>
        <p:sp>
          <p:nvSpPr>
            <p:cNvPr id="2234" name="Google Shape;2234;p155"/>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35" name="Google Shape;2235;p155"/>
            <p:cNvSpPr/>
            <p:nvPr/>
          </p:nvSpPr>
          <p:spPr>
            <a:xfrm flipH="1">
              <a:off x="1266219" y="1452789"/>
              <a:ext cx="298986"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 name="Google Shape;2110;p151">
            <a:extLst>
              <a:ext uri="{FF2B5EF4-FFF2-40B4-BE49-F238E27FC236}">
                <a16:creationId xmlns:a16="http://schemas.microsoft.com/office/drawing/2014/main" id="{985A4768-5D7B-9C5B-22D6-1D1C882ED606}"/>
              </a:ext>
            </a:extLst>
          </p:cNvPr>
          <p:cNvSpPr txBox="1"/>
          <p:nvPr/>
        </p:nvSpPr>
        <p:spPr>
          <a:xfrm>
            <a:off x="6415557" y="3384316"/>
            <a:ext cx="5235637"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①「保存」を押下してください。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②交付確定額を確認し、問題ない場合、「確定」を押下してください。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修正する場合、 ③「取消」を押下して、</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④「戻る」から入力内容を修正してください。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2111;p151">
            <a:extLst>
              <a:ext uri="{FF2B5EF4-FFF2-40B4-BE49-F238E27FC236}">
                <a16:creationId xmlns:a16="http://schemas.microsoft.com/office/drawing/2014/main" id="{A7AC465E-664D-3FF9-2BF3-60C2512BCE61}"/>
              </a:ext>
            </a:extLst>
          </p:cNvPr>
          <p:cNvGrpSpPr/>
          <p:nvPr/>
        </p:nvGrpSpPr>
        <p:grpSpPr>
          <a:xfrm>
            <a:off x="10786965" y="2199224"/>
            <a:ext cx="698241" cy="528127"/>
            <a:chOff x="1161652" y="1452789"/>
            <a:chExt cx="1339651" cy="676001"/>
          </a:xfrm>
        </p:grpSpPr>
        <p:sp>
          <p:nvSpPr>
            <p:cNvPr id="5" name="Google Shape;2112;p151">
              <a:extLst>
                <a:ext uri="{FF2B5EF4-FFF2-40B4-BE49-F238E27FC236}">
                  <a16:creationId xmlns:a16="http://schemas.microsoft.com/office/drawing/2014/main" id="{26E2CF00-25DC-68B2-2FD8-2430E2C9B437}"/>
                </a:ext>
              </a:extLst>
            </p:cNvPr>
            <p:cNvSpPr/>
            <p:nvPr/>
          </p:nvSpPr>
          <p:spPr>
            <a:xfrm>
              <a:off x="1415712" y="1625901"/>
              <a:ext cx="1085591" cy="5028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2113;p151">
              <a:extLst>
                <a:ext uri="{FF2B5EF4-FFF2-40B4-BE49-F238E27FC236}">
                  <a16:creationId xmlns:a16="http://schemas.microsoft.com/office/drawing/2014/main" id="{0B70AF97-724C-C312-D002-82054843726E}"/>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7" name="正方形/長方形 6">
            <a:extLst>
              <a:ext uri="{FF2B5EF4-FFF2-40B4-BE49-F238E27FC236}">
                <a16:creationId xmlns:a16="http://schemas.microsoft.com/office/drawing/2014/main" id="{309E6B18-5514-A0F1-1391-2BDAFCBF6A16}"/>
              </a:ext>
            </a:extLst>
          </p:cNvPr>
          <p:cNvSpPr/>
          <p:nvPr/>
        </p:nvSpPr>
        <p:spPr>
          <a:xfrm>
            <a:off x="6369090" y="1997567"/>
            <a:ext cx="584719" cy="1990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8D2CAD3-E29D-D974-1555-A006E21BFAD5}"/>
              </a:ext>
            </a:extLst>
          </p:cNvPr>
          <p:cNvSpPr/>
          <p:nvPr/>
        </p:nvSpPr>
        <p:spPr>
          <a:xfrm>
            <a:off x="5113176" y="2199224"/>
            <a:ext cx="299423" cy="170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56B5B9D8-9B4C-F35E-3CE8-A44D0068B4FA}"/>
              </a:ext>
            </a:extLst>
          </p:cNvPr>
          <p:cNvCxnSpPr>
            <a:cxnSpLocks/>
            <a:stCxn id="7" idx="1"/>
            <a:endCxn id="8" idx="3"/>
          </p:cNvCxnSpPr>
          <p:nvPr/>
        </p:nvCxnSpPr>
        <p:spPr>
          <a:xfrm flipH="1">
            <a:off x="5412599" y="2097093"/>
            <a:ext cx="956491" cy="18750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Google Shape;2111;p151">
            <a:extLst>
              <a:ext uri="{FF2B5EF4-FFF2-40B4-BE49-F238E27FC236}">
                <a16:creationId xmlns:a16="http://schemas.microsoft.com/office/drawing/2014/main" id="{25F88208-9C68-0105-4B02-6BBC1D18B019}"/>
              </a:ext>
            </a:extLst>
          </p:cNvPr>
          <p:cNvGrpSpPr/>
          <p:nvPr/>
        </p:nvGrpSpPr>
        <p:grpSpPr>
          <a:xfrm>
            <a:off x="10115399" y="2266845"/>
            <a:ext cx="803985" cy="528127"/>
            <a:chOff x="1161652" y="1452789"/>
            <a:chExt cx="1542532" cy="676001"/>
          </a:xfrm>
        </p:grpSpPr>
        <p:sp>
          <p:nvSpPr>
            <p:cNvPr id="18" name="Google Shape;2112;p151">
              <a:extLst>
                <a:ext uri="{FF2B5EF4-FFF2-40B4-BE49-F238E27FC236}">
                  <a16:creationId xmlns:a16="http://schemas.microsoft.com/office/drawing/2014/main" id="{6D6E9C97-1A0A-4795-DC2E-CB0F1B37916B}"/>
                </a:ext>
              </a:extLst>
            </p:cNvPr>
            <p:cNvSpPr/>
            <p:nvPr/>
          </p:nvSpPr>
          <p:spPr>
            <a:xfrm>
              <a:off x="1415710" y="1625901"/>
              <a:ext cx="1288474" cy="5028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 name="Google Shape;2113;p151">
              <a:extLst>
                <a:ext uri="{FF2B5EF4-FFF2-40B4-BE49-F238E27FC236}">
                  <a16:creationId xmlns:a16="http://schemas.microsoft.com/office/drawing/2014/main" id="{D1155CB7-887C-D22B-CE88-C6204030146B}"/>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0" name="Google Shape;2111;p151">
            <a:extLst>
              <a:ext uri="{FF2B5EF4-FFF2-40B4-BE49-F238E27FC236}">
                <a16:creationId xmlns:a16="http://schemas.microsoft.com/office/drawing/2014/main" id="{30261FBF-2B11-387E-FDBA-5B15EE2D407B}"/>
              </a:ext>
            </a:extLst>
          </p:cNvPr>
          <p:cNvGrpSpPr/>
          <p:nvPr/>
        </p:nvGrpSpPr>
        <p:grpSpPr>
          <a:xfrm>
            <a:off x="1475402" y="6418767"/>
            <a:ext cx="526472" cy="405731"/>
            <a:chOff x="1161652" y="1452789"/>
            <a:chExt cx="1010094" cy="519334"/>
          </a:xfrm>
        </p:grpSpPr>
        <p:sp>
          <p:nvSpPr>
            <p:cNvPr id="21" name="Google Shape;2112;p151">
              <a:extLst>
                <a:ext uri="{FF2B5EF4-FFF2-40B4-BE49-F238E27FC236}">
                  <a16:creationId xmlns:a16="http://schemas.microsoft.com/office/drawing/2014/main" id="{956526A7-B4C0-725F-9065-3B2020A44615}"/>
                </a:ext>
              </a:extLst>
            </p:cNvPr>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 name="Google Shape;2113;p151">
              <a:extLst>
                <a:ext uri="{FF2B5EF4-FFF2-40B4-BE49-F238E27FC236}">
                  <a16:creationId xmlns:a16="http://schemas.microsoft.com/office/drawing/2014/main" id="{926DA29E-DB5C-89BC-26D7-325C30203EF0}"/>
                </a:ext>
              </a:extLst>
            </p:cNvPr>
            <p:cNvSpPr/>
            <p:nvPr/>
          </p:nvSpPr>
          <p:spPr>
            <a:xfrm flipH="1">
              <a:off x="1161652" y="1452789"/>
              <a:ext cx="50812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 name="図 1">
            <a:extLst>
              <a:ext uri="{FF2B5EF4-FFF2-40B4-BE49-F238E27FC236}">
                <a16:creationId xmlns:a16="http://schemas.microsoft.com/office/drawing/2014/main" id="{F673324F-4D77-A6FE-F90D-1E290513165B}"/>
              </a:ext>
            </a:extLst>
          </p:cNvPr>
          <p:cNvPicPr>
            <a:picLocks noChangeAspect="1"/>
          </p:cNvPicPr>
          <p:nvPr/>
        </p:nvPicPr>
        <p:blipFill>
          <a:blip r:embed="rId3"/>
          <a:stretch>
            <a:fillRect/>
          </a:stretch>
        </p:blipFill>
        <p:spPr>
          <a:xfrm>
            <a:off x="466723" y="1309646"/>
            <a:ext cx="11242809" cy="2907760"/>
          </a:xfrm>
          <a:prstGeom prst="rect">
            <a:avLst/>
          </a:prstGeom>
        </p:spPr>
      </p:pic>
      <p:sp>
        <p:nvSpPr>
          <p:cNvPr id="2241" name="Google Shape;2241;p16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42" name="Google Shape;2242;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123</a:t>
            </a:fld>
            <a:endParaRPr dirty="0"/>
          </a:p>
        </p:txBody>
      </p:sp>
      <p:sp>
        <p:nvSpPr>
          <p:cNvPr id="2243" name="Google Shape;2243;p169"/>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en-US" altLang="ja-JP" sz="2400" b="1" dirty="0">
                <a:solidFill>
                  <a:srgbClr val="000000"/>
                </a:solidFill>
              </a:rPr>
              <a:t>7</a:t>
            </a:r>
            <a:r>
              <a:rPr lang="ja-JP" sz="2400" b="1" dirty="0">
                <a:solidFill>
                  <a:srgbClr val="000000"/>
                </a:solidFill>
              </a:rPr>
              <a:t>-2．実績報告を訂正する（</a:t>
            </a:r>
            <a:r>
              <a:rPr lang="en-US" altLang="ja-JP" sz="2400" b="1" dirty="0">
                <a:solidFill>
                  <a:srgbClr val="000000"/>
                </a:solidFill>
              </a:rPr>
              <a:t>6</a:t>
            </a:r>
            <a:r>
              <a:rPr lang="ja-JP" sz="2400" b="1" dirty="0">
                <a:solidFill>
                  <a:srgbClr val="000000"/>
                </a:solidFill>
              </a:rPr>
              <a:t>/</a:t>
            </a:r>
            <a:r>
              <a:rPr lang="en-US" altLang="ja-JP" sz="2400" b="1" dirty="0">
                <a:solidFill>
                  <a:srgbClr val="000000"/>
                </a:solidFill>
              </a:rPr>
              <a:t>6</a:t>
            </a:r>
            <a:r>
              <a:rPr lang="ja-JP" sz="2400" b="1" dirty="0">
                <a:solidFill>
                  <a:srgbClr val="000000"/>
                </a:solidFill>
              </a:rPr>
              <a:t>）</a:t>
            </a:r>
            <a:endParaRPr dirty="0"/>
          </a:p>
        </p:txBody>
      </p:sp>
      <p:sp>
        <p:nvSpPr>
          <p:cNvPr id="2244" name="Google Shape;2244;p169"/>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訂正した実績報告書が提出完了になります。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245" name="Google Shape;2245;p169"/>
          <p:cNvSpPr txBox="1"/>
          <p:nvPr/>
        </p:nvSpPr>
        <p:spPr>
          <a:xfrm>
            <a:off x="466724" y="4758085"/>
            <a:ext cx="620155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賃上げ補助金申請画面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へ戻る」を押下</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246" name="Google Shape;2246;p169"/>
          <p:cNvGrpSpPr/>
          <p:nvPr/>
        </p:nvGrpSpPr>
        <p:grpSpPr>
          <a:xfrm>
            <a:off x="9665161" y="3637262"/>
            <a:ext cx="1861256" cy="505529"/>
            <a:chOff x="1266219" y="1452789"/>
            <a:chExt cx="1612478" cy="519334"/>
          </a:xfrm>
        </p:grpSpPr>
        <p:sp>
          <p:nvSpPr>
            <p:cNvPr id="2247" name="Google Shape;2247;p169"/>
            <p:cNvSpPr/>
            <p:nvPr/>
          </p:nvSpPr>
          <p:spPr>
            <a:xfrm>
              <a:off x="1415712" y="1625901"/>
              <a:ext cx="1462985"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48" name="Google Shape;2248;p169"/>
            <p:cNvSpPr/>
            <p:nvPr/>
          </p:nvSpPr>
          <p:spPr>
            <a:xfrm flipH="1">
              <a:off x="1266219" y="1452789"/>
              <a:ext cx="298986"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04">
          <a:extLst>
            <a:ext uri="{FF2B5EF4-FFF2-40B4-BE49-F238E27FC236}">
              <a16:creationId xmlns:a16="http://schemas.microsoft.com/office/drawing/2014/main" id="{25902898-3102-6AED-4DF3-43EF78107225}"/>
            </a:ext>
          </a:extLst>
        </p:cNvPr>
        <p:cNvGrpSpPr/>
        <p:nvPr/>
      </p:nvGrpSpPr>
      <p:grpSpPr>
        <a:xfrm>
          <a:off x="0" y="0"/>
          <a:ext cx="0" cy="0"/>
          <a:chOff x="0" y="0"/>
          <a:chExt cx="0" cy="0"/>
        </a:xfrm>
      </p:grpSpPr>
      <p:sp>
        <p:nvSpPr>
          <p:cNvPr id="1206" name="Google Shape;1206;p26">
            <a:extLst>
              <a:ext uri="{FF2B5EF4-FFF2-40B4-BE49-F238E27FC236}">
                <a16:creationId xmlns:a16="http://schemas.microsoft.com/office/drawing/2014/main" id="{ACC4FB53-61BC-1AE1-4503-AA559DCC0DC5}"/>
              </a:ext>
            </a:extLst>
          </p:cNvPr>
          <p:cNvSpPr txBox="1"/>
          <p:nvPr/>
        </p:nvSpPr>
        <p:spPr>
          <a:xfrm>
            <a:off x="466725" y="893220"/>
            <a:ext cx="7340471" cy="369291"/>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支援金の交付決定後、その旨をメールでお知らせします。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07" name="Google Shape;1207;p26">
            <a:extLst>
              <a:ext uri="{FF2B5EF4-FFF2-40B4-BE49-F238E27FC236}">
                <a16:creationId xmlns:a16="http://schemas.microsoft.com/office/drawing/2014/main" id="{232CDF30-46D8-6654-6745-6B859B0C3722}"/>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09" name="Google Shape;1209;p26">
            <a:extLst>
              <a:ext uri="{FF2B5EF4-FFF2-40B4-BE49-F238E27FC236}">
                <a16:creationId xmlns:a16="http://schemas.microsoft.com/office/drawing/2014/main" id="{0CF7D1B3-FB32-FFA2-7BBA-05BED7F2A6A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124</a:t>
            </a:fld>
            <a:endParaRPr dirty="0"/>
          </a:p>
        </p:txBody>
      </p:sp>
      <p:sp>
        <p:nvSpPr>
          <p:cNvPr id="1210" name="Google Shape;1210;p26">
            <a:extLst>
              <a:ext uri="{FF2B5EF4-FFF2-40B4-BE49-F238E27FC236}">
                <a16:creationId xmlns:a16="http://schemas.microsoft.com/office/drawing/2014/main" id="{C5512BB4-41A7-0413-5C58-7AE90929F589}"/>
              </a:ext>
            </a:extLst>
          </p:cNvPr>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en-US" altLang="ja-JP" sz="2400" b="1" dirty="0">
                <a:solidFill>
                  <a:srgbClr val="000000"/>
                </a:solidFill>
              </a:rPr>
              <a:t>8</a:t>
            </a:r>
            <a:r>
              <a:rPr lang="ja-JP" sz="2400" b="1" dirty="0">
                <a:solidFill>
                  <a:srgbClr val="000000"/>
                </a:solidFill>
              </a:rPr>
              <a:t>．</a:t>
            </a:r>
            <a:r>
              <a:rPr lang="ja-JP" altLang="en-US" sz="2400" b="1" dirty="0">
                <a:solidFill>
                  <a:srgbClr val="000000"/>
                </a:solidFill>
              </a:rPr>
              <a:t>支援</a:t>
            </a:r>
            <a:r>
              <a:rPr lang="ja-JP" sz="2400" b="1" dirty="0">
                <a:solidFill>
                  <a:srgbClr val="000000"/>
                </a:solidFill>
              </a:rPr>
              <a:t>金</a:t>
            </a:r>
            <a:r>
              <a:rPr lang="ja-JP" altLang="en-US" sz="2400" b="1" dirty="0">
                <a:solidFill>
                  <a:srgbClr val="000000"/>
                </a:solidFill>
              </a:rPr>
              <a:t>の交付決定通知</a:t>
            </a:r>
            <a:endParaRPr dirty="0"/>
          </a:p>
        </p:txBody>
      </p:sp>
      <p:pic>
        <p:nvPicPr>
          <p:cNvPr id="6" name="図 5">
            <a:extLst>
              <a:ext uri="{FF2B5EF4-FFF2-40B4-BE49-F238E27FC236}">
                <a16:creationId xmlns:a16="http://schemas.microsoft.com/office/drawing/2014/main" id="{D4A2AF98-EC7E-16E3-DC9D-80142143AD44}"/>
              </a:ext>
            </a:extLst>
          </p:cNvPr>
          <p:cNvPicPr>
            <a:picLocks noChangeAspect="1"/>
          </p:cNvPicPr>
          <p:nvPr/>
        </p:nvPicPr>
        <p:blipFill>
          <a:blip r:embed="rId3"/>
          <a:stretch>
            <a:fillRect/>
          </a:stretch>
        </p:blipFill>
        <p:spPr>
          <a:xfrm>
            <a:off x="466723" y="1262511"/>
            <a:ext cx="6686745" cy="5507253"/>
          </a:xfrm>
          <a:prstGeom prst="rect">
            <a:avLst/>
          </a:prstGeom>
        </p:spPr>
      </p:pic>
    </p:spTree>
    <p:extLst>
      <p:ext uri="{BB962C8B-B14F-4D97-AF65-F5344CB8AC3E}">
        <p14:creationId xmlns:p14="http://schemas.microsoft.com/office/powerpoint/2010/main" val="24580602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04">
          <a:extLst>
            <a:ext uri="{FF2B5EF4-FFF2-40B4-BE49-F238E27FC236}">
              <a16:creationId xmlns:a16="http://schemas.microsoft.com/office/drawing/2014/main" id="{C93B7FE7-D2E7-5604-B909-A049B91AB598}"/>
            </a:ext>
          </a:extLst>
        </p:cNvPr>
        <p:cNvGrpSpPr/>
        <p:nvPr/>
      </p:nvGrpSpPr>
      <p:grpSpPr>
        <a:xfrm>
          <a:off x="0" y="0"/>
          <a:ext cx="0" cy="0"/>
          <a:chOff x="0" y="0"/>
          <a:chExt cx="0" cy="0"/>
        </a:xfrm>
      </p:grpSpPr>
      <p:sp>
        <p:nvSpPr>
          <p:cNvPr id="1206" name="Google Shape;1206;p26">
            <a:extLst>
              <a:ext uri="{FF2B5EF4-FFF2-40B4-BE49-F238E27FC236}">
                <a16:creationId xmlns:a16="http://schemas.microsoft.com/office/drawing/2014/main" id="{F83AA5BB-D05A-CCA3-ECC6-23115BCA05FF}"/>
              </a:ext>
            </a:extLst>
          </p:cNvPr>
          <p:cNvSpPr txBox="1"/>
          <p:nvPr/>
        </p:nvSpPr>
        <p:spPr>
          <a:xfrm>
            <a:off x="466725" y="912074"/>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補助</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の額の確定後、その旨をメールでお知らせします。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07" name="Google Shape;1207;p26">
            <a:extLst>
              <a:ext uri="{FF2B5EF4-FFF2-40B4-BE49-F238E27FC236}">
                <a16:creationId xmlns:a16="http://schemas.microsoft.com/office/drawing/2014/main" id="{0CAA65B8-F8E8-3097-A1FE-ACA2D45DE5B0}"/>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09" name="Google Shape;1209;p26">
            <a:extLst>
              <a:ext uri="{FF2B5EF4-FFF2-40B4-BE49-F238E27FC236}">
                <a16:creationId xmlns:a16="http://schemas.microsoft.com/office/drawing/2014/main" id="{8135E734-066C-3D89-0FAB-16663FCD4260}"/>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125</a:t>
            </a:fld>
            <a:endParaRPr dirty="0"/>
          </a:p>
        </p:txBody>
      </p:sp>
      <p:sp>
        <p:nvSpPr>
          <p:cNvPr id="1210" name="Google Shape;1210;p26">
            <a:extLst>
              <a:ext uri="{FF2B5EF4-FFF2-40B4-BE49-F238E27FC236}">
                <a16:creationId xmlns:a16="http://schemas.microsoft.com/office/drawing/2014/main" id="{AFEA77A9-2CD4-E759-079C-C77DBC32F965}"/>
              </a:ext>
            </a:extLst>
          </p:cNvPr>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en-US" altLang="ja-JP" sz="2400" b="1" dirty="0">
                <a:solidFill>
                  <a:srgbClr val="000000"/>
                </a:solidFill>
              </a:rPr>
              <a:t>9</a:t>
            </a:r>
            <a:r>
              <a:rPr lang="ja-JP" sz="2400" b="1" dirty="0">
                <a:solidFill>
                  <a:srgbClr val="000000"/>
                </a:solidFill>
              </a:rPr>
              <a:t>．</a:t>
            </a:r>
            <a:r>
              <a:rPr lang="ja-JP" altLang="en-US" sz="2400" b="1" dirty="0">
                <a:solidFill>
                  <a:srgbClr val="000000"/>
                </a:solidFill>
              </a:rPr>
              <a:t>補助</a:t>
            </a:r>
            <a:r>
              <a:rPr lang="ja-JP" sz="2400" b="1" dirty="0">
                <a:solidFill>
                  <a:srgbClr val="000000"/>
                </a:solidFill>
              </a:rPr>
              <a:t>金</a:t>
            </a:r>
            <a:r>
              <a:rPr lang="ja-JP" altLang="en-US" sz="2400" b="1" dirty="0">
                <a:solidFill>
                  <a:srgbClr val="000000"/>
                </a:solidFill>
              </a:rPr>
              <a:t>の額の確定通知</a:t>
            </a:r>
            <a:endParaRPr dirty="0"/>
          </a:p>
        </p:txBody>
      </p:sp>
      <p:pic>
        <p:nvPicPr>
          <p:cNvPr id="4" name="図 3">
            <a:extLst>
              <a:ext uri="{FF2B5EF4-FFF2-40B4-BE49-F238E27FC236}">
                <a16:creationId xmlns:a16="http://schemas.microsoft.com/office/drawing/2014/main" id="{7A8D1BCA-E82D-6754-AF41-54C4B839AD75}"/>
              </a:ext>
            </a:extLst>
          </p:cNvPr>
          <p:cNvPicPr>
            <a:picLocks noChangeAspect="1"/>
          </p:cNvPicPr>
          <p:nvPr/>
        </p:nvPicPr>
        <p:blipFill>
          <a:blip r:embed="rId3"/>
          <a:stretch>
            <a:fillRect/>
          </a:stretch>
        </p:blipFill>
        <p:spPr>
          <a:xfrm>
            <a:off x="514287" y="1281365"/>
            <a:ext cx="7833501" cy="5491435"/>
          </a:xfrm>
          <a:prstGeom prst="rect">
            <a:avLst/>
          </a:prstGeom>
        </p:spPr>
      </p:pic>
    </p:spTree>
    <p:extLst>
      <p:ext uri="{BB962C8B-B14F-4D97-AF65-F5344CB8AC3E}">
        <p14:creationId xmlns:p14="http://schemas.microsoft.com/office/powerpoint/2010/main" val="3658356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4" name="図 3">
            <a:extLst>
              <a:ext uri="{FF2B5EF4-FFF2-40B4-BE49-F238E27FC236}">
                <a16:creationId xmlns:a16="http://schemas.microsoft.com/office/drawing/2014/main" id="{8B55FBFD-79FF-2A70-C4A8-D4D7FF035A84}"/>
              </a:ext>
            </a:extLst>
          </p:cNvPr>
          <p:cNvPicPr>
            <a:picLocks noChangeAspect="1"/>
          </p:cNvPicPr>
          <p:nvPr/>
        </p:nvPicPr>
        <p:blipFill>
          <a:blip r:embed="rId3"/>
          <a:stretch>
            <a:fillRect/>
          </a:stretch>
        </p:blipFill>
        <p:spPr>
          <a:xfrm>
            <a:off x="3284914" y="1293344"/>
            <a:ext cx="2765522" cy="5474460"/>
          </a:xfrm>
          <a:prstGeom prst="rect">
            <a:avLst/>
          </a:prstGeom>
        </p:spPr>
      </p:pic>
      <p:sp>
        <p:nvSpPr>
          <p:cNvPr id="224" name="Google Shape;224;p79"/>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事業者サイトで新規にアカウントを発行します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25" name="Google Shape;225;p7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6" name="Google Shape;226;p79"/>
          <p:cNvSpPr txBox="1"/>
          <p:nvPr/>
        </p:nvSpPr>
        <p:spPr>
          <a:xfrm>
            <a:off x="6491400" y="839372"/>
            <a:ext cx="5610953"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①必要な項目を入力し「登録」を押下してください。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＜項目説明＞</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保険機関等コード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：7桁の数字のみ</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開設者名：法人開設の場合は法人名</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　　　　　　 個人開設の場合は個人名</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施設名：施設名を入力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lvl="3" indent="-285750">
              <a:buFont typeface="メイリオ" panose="020B0604030504040204" pitchFamily="50" charset="-128"/>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既に登録された保健機関コードを入力</a:t>
            </a:r>
            <a:r>
              <a:rPr lang="ja-JP" altLang="en-US" sz="1800" dirty="0">
                <a:solidFill>
                  <a:schemeClr val="dk1"/>
                </a:solidFill>
                <a:latin typeface="メイリオ" panose="020B0604030504040204" pitchFamily="50" charset="-128"/>
                <a:ea typeface="メイリオ" panose="020B0604030504040204" pitchFamily="50" charset="-128"/>
              </a:rPr>
              <a:t>すると</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、「開設者名」と「施設名」は自動的に表示されます。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同じアカウントで複数の施設の申請をする予定である：はい・いいえを選択</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姓：</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申請担当者の</a:t>
            </a:r>
            <a:r>
              <a:rPr lang="ja-JP" altLang="en-US" sz="1800" dirty="0">
                <a:solidFill>
                  <a:schemeClr val="dk1"/>
                </a:solidFill>
                <a:latin typeface="メイリオ" panose="020B0604030504040204" pitchFamily="50" charset="-128"/>
                <a:ea typeface="メイリオ" panose="020B0604030504040204" pitchFamily="50" charset="-128"/>
              </a:rPr>
              <a:t>姓</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申請担当者の名を入力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役職：</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申請担当者の役職を入力（任意）</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メールアドレス：</a:t>
            </a:r>
            <a:r>
              <a:rPr lang="ja-JP" altLang="en-US" sz="1800" dirty="0">
                <a:solidFill>
                  <a:schemeClr val="dk1"/>
                </a:solidFill>
                <a:latin typeface="メイリオ" panose="020B0604030504040204" pitchFamily="50" charset="-128"/>
                <a:ea typeface="メイリオ" panose="020B0604030504040204" pitchFamily="50" charset="-128"/>
              </a:rPr>
              <a:t>申請等に関する連絡に</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使用する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メールアドレスを入力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電話：</a:t>
            </a:r>
            <a:r>
              <a:rPr lang="ja-JP" altLang="en-US" sz="1800" dirty="0">
                <a:solidFill>
                  <a:schemeClr val="dk1"/>
                </a:solidFill>
                <a:latin typeface="メイリオ" panose="020B0604030504040204" pitchFamily="50" charset="-128"/>
                <a:ea typeface="メイリオ" panose="020B0604030504040204" pitchFamily="50" charset="-128"/>
              </a:rPr>
              <a:t>申請等に関する連絡先の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電話番号を入力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27" name="Google Shape;22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13</a:t>
            </a:fld>
            <a:endParaRPr dirty="0"/>
          </a:p>
        </p:txBody>
      </p:sp>
      <p:sp>
        <p:nvSpPr>
          <p:cNvPr id="228" name="Google Shape;228;p79"/>
          <p:cNvSpPr txBox="1">
            <a:spLocks noGrp="1"/>
          </p:cNvSpPr>
          <p:nvPr>
            <p:ph type="ctrTitle"/>
          </p:nvPr>
        </p:nvSpPr>
        <p:spPr>
          <a:xfrm>
            <a:off x="466724" y="294768"/>
            <a:ext cx="5973413" cy="480937"/>
          </a:xfrm>
          <a:prstGeom prst="rect">
            <a:avLst/>
          </a:prstGeom>
          <a:noFill/>
          <a:ln>
            <a:noFill/>
          </a:ln>
        </p:spPr>
        <p:txBody>
          <a:bodyPr spcFirstLastPara="1" wrap="square" lIns="91425" tIns="45700" rIns="91425" bIns="45700" anchor="b" anchorCtr="0">
            <a:normAutofit fontScale="90000"/>
          </a:bodyPr>
          <a:lstStyle/>
          <a:p>
            <a:pPr lvl="0" algn="l">
              <a:buClr>
                <a:srgbClr val="000000"/>
              </a:buClr>
              <a:buSzPts val="2400"/>
            </a:pPr>
            <a:r>
              <a:rPr lang="ja-JP" sz="2400" b="1" dirty="0"/>
              <a:t>1-4.アカウント</a:t>
            </a:r>
            <a:r>
              <a:rPr lang="ja-JP" altLang="en-US" sz="2400" b="1" dirty="0"/>
              <a:t>を新規</a:t>
            </a:r>
            <a:r>
              <a:rPr lang="ja-JP" altLang="ja-JP" sz="2400" b="1" dirty="0"/>
              <a:t>発行</a:t>
            </a:r>
            <a:r>
              <a:rPr lang="ja-JP" altLang="en-US" sz="2400" b="1" dirty="0"/>
              <a:t>するとき</a:t>
            </a:r>
            <a:r>
              <a:rPr lang="ja-JP" sz="2400" b="1" dirty="0">
                <a:solidFill>
                  <a:srgbClr val="000000"/>
                </a:solidFill>
              </a:rPr>
              <a:t>（2/4）</a:t>
            </a:r>
            <a:endParaRPr dirty="0"/>
          </a:p>
        </p:txBody>
      </p:sp>
      <p:grpSp>
        <p:nvGrpSpPr>
          <p:cNvPr id="230" name="Google Shape;230;p79"/>
          <p:cNvGrpSpPr/>
          <p:nvPr/>
        </p:nvGrpSpPr>
        <p:grpSpPr>
          <a:xfrm>
            <a:off x="4869710" y="5763110"/>
            <a:ext cx="1014263" cy="629108"/>
            <a:chOff x="1132365" y="1332036"/>
            <a:chExt cx="1400681" cy="881591"/>
          </a:xfrm>
        </p:grpSpPr>
        <p:sp>
          <p:nvSpPr>
            <p:cNvPr id="231" name="Google Shape;231;p79"/>
            <p:cNvSpPr/>
            <p:nvPr/>
          </p:nvSpPr>
          <p:spPr>
            <a:xfrm>
              <a:off x="1415713" y="1625900"/>
              <a:ext cx="1117333" cy="5877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32" name="Google Shape;232;p79"/>
            <p:cNvSpPr/>
            <p:nvPr/>
          </p:nvSpPr>
          <p:spPr>
            <a:xfrm>
              <a:off x="1132365" y="1332036"/>
              <a:ext cx="566695" cy="587728"/>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6" name="図 5">
            <a:extLst>
              <a:ext uri="{FF2B5EF4-FFF2-40B4-BE49-F238E27FC236}">
                <a16:creationId xmlns:a16="http://schemas.microsoft.com/office/drawing/2014/main" id="{7CE307B3-B713-4AB4-BFA7-2D7B29629467}"/>
              </a:ext>
            </a:extLst>
          </p:cNvPr>
          <p:cNvPicPr>
            <a:picLocks noChangeAspect="1"/>
          </p:cNvPicPr>
          <p:nvPr/>
        </p:nvPicPr>
        <p:blipFill>
          <a:blip r:embed="rId3"/>
          <a:stretch>
            <a:fillRect/>
          </a:stretch>
        </p:blipFill>
        <p:spPr>
          <a:xfrm>
            <a:off x="466724" y="1309687"/>
            <a:ext cx="10777020" cy="3966204"/>
          </a:xfrm>
          <a:prstGeom prst="rect">
            <a:avLst/>
          </a:prstGeom>
        </p:spPr>
      </p:pic>
      <p:sp>
        <p:nvSpPr>
          <p:cNvPr id="238" name="Google Shape;238;p21"/>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パスワード設定を行います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39" name="Google Shape;239;p2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40" name="Google Shape;240;p21"/>
          <p:cNvSpPr txBox="1"/>
          <p:nvPr/>
        </p:nvSpPr>
        <p:spPr>
          <a:xfrm>
            <a:off x="393170" y="5521187"/>
            <a:ext cx="1055650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①件名</a:t>
            </a:r>
            <a:r>
              <a:rPr lang="ja-JP" altLang="en-US" sz="1800" dirty="0">
                <a:solidFill>
                  <a:schemeClr val="dk1"/>
                </a:solidFill>
                <a:latin typeface="メイリオ" panose="020B0604030504040204" pitchFamily="50" charset="-128"/>
                <a:ea typeface="メイリオ" panose="020B0604030504040204" pitchFamily="50" charset="-128"/>
              </a:rPr>
              <a:t>が</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大阪府</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重要</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大阪府医療機関等における賃上げ・物価上昇に対する支援事業に関するお知らせ</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で</a:t>
            </a:r>
            <a:r>
              <a:rPr lang="ja-JP" sz="1800" b="0" i="0" u="none" strike="noStrike" cap="none" dirty="0">
                <a:solidFill>
                  <a:srgbClr val="000000"/>
                </a:solidFill>
                <a:latin typeface="Meiryo"/>
                <a:ea typeface="Meiryo"/>
                <a:cs typeface="Meiryo"/>
                <a:sym typeface="Meiryo"/>
              </a:rPr>
              <a:t>届いたアカウント発行通知メールのURLを押下してください。</a:t>
            </a:r>
            <a:endParaRPr dirty="0">
              <a:latin typeface="メイリオ" panose="020B0604030504040204" pitchFamily="50" charset="-128"/>
              <a:ea typeface="メイリオ" panose="020B0604030504040204" pitchFamily="50" charset="-128"/>
            </a:endParaRPr>
          </a:p>
        </p:txBody>
      </p:sp>
      <p:sp>
        <p:nvSpPr>
          <p:cNvPr id="241" name="Google Shape;24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14</a:t>
            </a:fld>
            <a:endParaRPr dirty="0"/>
          </a:p>
        </p:txBody>
      </p:sp>
      <p:sp>
        <p:nvSpPr>
          <p:cNvPr id="242" name="Google Shape;242;p21"/>
          <p:cNvSpPr txBox="1">
            <a:spLocks noGrp="1"/>
          </p:cNvSpPr>
          <p:nvPr>
            <p:ph type="ctrTitle"/>
          </p:nvPr>
        </p:nvSpPr>
        <p:spPr>
          <a:xfrm>
            <a:off x="466724" y="294768"/>
            <a:ext cx="5973413" cy="480937"/>
          </a:xfrm>
          <a:prstGeom prst="rect">
            <a:avLst/>
          </a:prstGeom>
          <a:noFill/>
          <a:ln>
            <a:noFill/>
          </a:ln>
        </p:spPr>
        <p:txBody>
          <a:bodyPr spcFirstLastPara="1" wrap="square" lIns="91425" tIns="45700" rIns="91425" bIns="45700" anchor="b" anchorCtr="0">
            <a:normAutofit fontScale="90000"/>
          </a:bodyPr>
          <a:lstStyle/>
          <a:p>
            <a:pPr lvl="0" algn="l">
              <a:buClr>
                <a:srgbClr val="000000"/>
              </a:buClr>
              <a:buSzPts val="2400"/>
            </a:pPr>
            <a:r>
              <a:rPr lang="ja-JP" sz="2400" b="1" dirty="0"/>
              <a:t>1-4.アカウント</a:t>
            </a:r>
            <a:r>
              <a:rPr lang="ja-JP" altLang="en-US" sz="2400" b="1" dirty="0"/>
              <a:t>を新規</a:t>
            </a:r>
            <a:r>
              <a:rPr lang="ja-JP" altLang="ja-JP" sz="2400" b="1" dirty="0"/>
              <a:t>発行</a:t>
            </a:r>
            <a:r>
              <a:rPr lang="ja-JP" altLang="en-US" sz="2400" b="1" dirty="0"/>
              <a:t>するとき</a:t>
            </a:r>
            <a:r>
              <a:rPr lang="ja-JP" sz="2400" b="1" dirty="0">
                <a:solidFill>
                  <a:srgbClr val="000000"/>
                </a:solidFill>
              </a:rPr>
              <a:t>（3/4）</a:t>
            </a:r>
            <a:endParaRPr dirty="0"/>
          </a:p>
        </p:txBody>
      </p:sp>
      <p:grpSp>
        <p:nvGrpSpPr>
          <p:cNvPr id="243" name="Google Shape;243;p21"/>
          <p:cNvGrpSpPr/>
          <p:nvPr/>
        </p:nvGrpSpPr>
        <p:grpSpPr>
          <a:xfrm>
            <a:off x="204769" y="4518745"/>
            <a:ext cx="11038975" cy="472821"/>
            <a:chOff x="1434823" y="1423829"/>
            <a:chExt cx="2305103" cy="641028"/>
          </a:xfrm>
        </p:grpSpPr>
        <p:sp>
          <p:nvSpPr>
            <p:cNvPr id="244" name="Google Shape;244;p21"/>
            <p:cNvSpPr/>
            <p:nvPr/>
          </p:nvSpPr>
          <p:spPr>
            <a:xfrm>
              <a:off x="1479113" y="1564136"/>
              <a:ext cx="2260813" cy="5007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45" name="Google Shape;245;p21"/>
            <p:cNvSpPr/>
            <p:nvPr/>
          </p:nvSpPr>
          <p:spPr>
            <a:xfrm>
              <a:off x="1434823" y="1423829"/>
              <a:ext cx="64946" cy="42914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0"/>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パスワード設定を行います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51" name="Google Shape;251;p8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52" name="Google Shape;252;p80"/>
          <p:cNvSpPr txBox="1"/>
          <p:nvPr/>
        </p:nvSpPr>
        <p:spPr>
          <a:xfrm>
            <a:off x="6491550" y="1584775"/>
            <a:ext cx="57006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①パスワードを入力し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「パスワードを変更」を押下してください。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53" name="Google Shape;25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15</a:t>
            </a:fld>
            <a:endParaRPr dirty="0"/>
          </a:p>
        </p:txBody>
      </p:sp>
      <p:sp>
        <p:nvSpPr>
          <p:cNvPr id="254" name="Google Shape;254;p80"/>
          <p:cNvSpPr txBox="1">
            <a:spLocks noGrp="1"/>
          </p:cNvSpPr>
          <p:nvPr>
            <p:ph type="ctrTitle"/>
          </p:nvPr>
        </p:nvSpPr>
        <p:spPr>
          <a:xfrm>
            <a:off x="466724" y="294768"/>
            <a:ext cx="5973413" cy="480937"/>
          </a:xfrm>
          <a:prstGeom prst="rect">
            <a:avLst/>
          </a:prstGeom>
          <a:noFill/>
          <a:ln>
            <a:noFill/>
          </a:ln>
        </p:spPr>
        <p:txBody>
          <a:bodyPr spcFirstLastPara="1" wrap="square" lIns="91425" tIns="45700" rIns="91425" bIns="45700" anchor="b" anchorCtr="0">
            <a:normAutofit fontScale="90000"/>
          </a:bodyPr>
          <a:lstStyle/>
          <a:p>
            <a:pPr lvl="0" algn="l">
              <a:buClr>
                <a:srgbClr val="000000"/>
              </a:buClr>
              <a:buSzPts val="2400"/>
            </a:pPr>
            <a:r>
              <a:rPr lang="ja-JP" sz="2400" b="1" dirty="0"/>
              <a:t>1-4.アカウント</a:t>
            </a:r>
            <a:r>
              <a:rPr lang="ja-JP" altLang="en-US" sz="2400" b="1" dirty="0"/>
              <a:t>を新規</a:t>
            </a:r>
            <a:r>
              <a:rPr lang="ja-JP" altLang="ja-JP" sz="2400" b="1" dirty="0"/>
              <a:t>発行</a:t>
            </a:r>
            <a:r>
              <a:rPr lang="ja-JP" altLang="en-US" sz="2400" b="1" dirty="0"/>
              <a:t>するとき</a:t>
            </a:r>
            <a:r>
              <a:rPr lang="ja-JP" sz="2400" b="1" dirty="0">
                <a:solidFill>
                  <a:srgbClr val="000000"/>
                </a:solidFill>
              </a:rPr>
              <a:t>（4/4）</a:t>
            </a:r>
            <a:endParaRPr dirty="0"/>
          </a:p>
        </p:txBody>
      </p:sp>
      <p:pic>
        <p:nvPicPr>
          <p:cNvPr id="255" name="Google Shape;255;p80"/>
          <p:cNvPicPr preferRelativeResize="0"/>
          <p:nvPr/>
        </p:nvPicPr>
        <p:blipFill rotWithShape="1">
          <a:blip r:embed="rId3">
            <a:alphaModFix/>
          </a:blip>
          <a:srcRect/>
          <a:stretch/>
        </p:blipFill>
        <p:spPr>
          <a:xfrm>
            <a:off x="466723" y="1423987"/>
            <a:ext cx="3155474" cy="513626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256" name="Google Shape;256;p80"/>
          <p:cNvGrpSpPr/>
          <p:nvPr/>
        </p:nvGrpSpPr>
        <p:grpSpPr>
          <a:xfrm>
            <a:off x="548680" y="5352886"/>
            <a:ext cx="2816312" cy="639487"/>
            <a:chOff x="1434823" y="1346644"/>
            <a:chExt cx="588088" cy="866983"/>
          </a:xfrm>
        </p:grpSpPr>
        <p:sp>
          <p:nvSpPr>
            <p:cNvPr id="257" name="Google Shape;257;p80"/>
            <p:cNvSpPr/>
            <p:nvPr/>
          </p:nvSpPr>
          <p:spPr>
            <a:xfrm>
              <a:off x="1479113" y="1599808"/>
              <a:ext cx="543798" cy="61381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58" name="Google Shape;258;p80"/>
            <p:cNvSpPr/>
            <p:nvPr/>
          </p:nvSpPr>
          <p:spPr>
            <a:xfrm>
              <a:off x="1434823" y="1346644"/>
              <a:ext cx="88580" cy="506328"/>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64" name="Google Shape;2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16</a:t>
            </a:fld>
            <a:endParaRPr dirty="0"/>
          </a:p>
        </p:txBody>
      </p:sp>
      <p:sp>
        <p:nvSpPr>
          <p:cNvPr id="265" name="Google Shape;265;p18"/>
          <p:cNvSpPr txBox="1">
            <a:spLocks noGrp="1"/>
          </p:cNvSpPr>
          <p:nvPr>
            <p:ph type="ctrTitle"/>
          </p:nvPr>
        </p:nvSpPr>
        <p:spPr>
          <a:xfrm>
            <a:off x="923365" y="2811964"/>
            <a:ext cx="11044517" cy="480937"/>
          </a:xfrm>
          <a:prstGeom prst="rect">
            <a:avLst/>
          </a:prstGeom>
          <a:noFill/>
          <a:ln>
            <a:noFill/>
          </a:ln>
        </p:spPr>
        <p:txBody>
          <a:bodyPr spcFirstLastPara="1" wrap="square" lIns="91425" tIns="45700" rIns="91425" bIns="45700" anchor="b" anchorCtr="0">
            <a:noAutofit/>
          </a:bodyPr>
          <a:lstStyle/>
          <a:p>
            <a:pPr marL="0" lvl="0" indent="0" algn="just" rtl="0">
              <a:lnSpc>
                <a:spcPct val="100000"/>
              </a:lnSpc>
              <a:spcBef>
                <a:spcPts val="0"/>
              </a:spcBef>
              <a:spcAft>
                <a:spcPts val="0"/>
              </a:spcAft>
              <a:buSzPts val="1100"/>
              <a:buNone/>
            </a:pPr>
            <a:r>
              <a:rPr lang="ja-JP" sz="2800" b="1" dirty="0"/>
              <a:t>2．</a:t>
            </a:r>
            <a:r>
              <a:rPr lang="ja-JP" altLang="en-US" sz="2800" b="1" dirty="0"/>
              <a:t>大阪府医療機関等における物価上昇に対する支援金</a:t>
            </a:r>
            <a:r>
              <a:rPr lang="ja-JP" sz="2800" b="1" dirty="0"/>
              <a:t>申請の提出</a:t>
            </a:r>
            <a:endParaRPr sz="5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3" name="図 2">
            <a:extLst>
              <a:ext uri="{FF2B5EF4-FFF2-40B4-BE49-F238E27FC236}">
                <a16:creationId xmlns:a16="http://schemas.microsoft.com/office/drawing/2014/main" id="{ABBF31DE-321B-400F-3ABE-064C7651F15D}"/>
              </a:ext>
            </a:extLst>
          </p:cNvPr>
          <p:cNvPicPr>
            <a:picLocks noChangeAspect="1"/>
          </p:cNvPicPr>
          <p:nvPr/>
        </p:nvPicPr>
        <p:blipFill>
          <a:blip r:embed="rId3"/>
          <a:stretch>
            <a:fillRect/>
          </a:stretch>
        </p:blipFill>
        <p:spPr>
          <a:xfrm>
            <a:off x="529199" y="1232387"/>
            <a:ext cx="10219936" cy="4691680"/>
          </a:xfrm>
          <a:prstGeom prst="rect">
            <a:avLst/>
          </a:prstGeom>
        </p:spPr>
      </p:pic>
      <p:sp>
        <p:nvSpPr>
          <p:cNvPr id="271" name="Google Shape;271;p52"/>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事業者サイト上で</a:t>
            </a:r>
            <a:r>
              <a:rPr lang="ja-JP" altLang="en-US" sz="1800" dirty="0">
                <a:solidFill>
                  <a:schemeClr val="dk1"/>
                </a:solidFill>
                <a:latin typeface="メイリオ" panose="020B0604030504040204" pitchFamily="50" charset="-128"/>
                <a:ea typeface="メイリオ" panose="020B0604030504040204" pitchFamily="50" charset="-128"/>
              </a:rPr>
              <a:t>支援</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72" name="Google Shape;272;p5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73" name="Google Shape;273;p52"/>
          <p:cNvSpPr txBox="1"/>
          <p:nvPr/>
        </p:nvSpPr>
        <p:spPr>
          <a:xfrm>
            <a:off x="838200" y="5975565"/>
            <a:ext cx="6257881" cy="8155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1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①「補助金・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支援</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74" name="Google Shape;27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17</a:t>
            </a:fld>
            <a:endParaRPr dirty="0"/>
          </a:p>
        </p:txBody>
      </p:sp>
      <p:sp>
        <p:nvSpPr>
          <p:cNvPr id="275" name="Google Shape;275;p52"/>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2-1</a:t>
            </a:r>
            <a:r>
              <a:rPr lang="ja-JP" sz="2400" b="1" dirty="0">
                <a:solidFill>
                  <a:srgbClr val="000000"/>
                </a:solidFill>
                <a:sym typeface="Arial"/>
              </a:rPr>
              <a:t>．</a:t>
            </a:r>
            <a:r>
              <a:rPr lang="ja-JP" sz="2400" b="1" dirty="0">
                <a:solidFill>
                  <a:srgbClr val="000000"/>
                </a:solidFill>
              </a:rPr>
              <a:t>申請を行う（1/2）</a:t>
            </a:r>
            <a:endParaRPr dirty="0"/>
          </a:p>
        </p:txBody>
      </p:sp>
      <p:grpSp>
        <p:nvGrpSpPr>
          <p:cNvPr id="276" name="Google Shape;276;p52"/>
          <p:cNvGrpSpPr/>
          <p:nvPr/>
        </p:nvGrpSpPr>
        <p:grpSpPr>
          <a:xfrm>
            <a:off x="2362800" y="3960011"/>
            <a:ext cx="2711935" cy="1739404"/>
            <a:chOff x="1212306" y="1492359"/>
            <a:chExt cx="2506082" cy="1188384"/>
          </a:xfrm>
        </p:grpSpPr>
        <p:sp>
          <p:nvSpPr>
            <p:cNvPr id="277" name="Google Shape;277;p52"/>
            <p:cNvSpPr/>
            <p:nvPr/>
          </p:nvSpPr>
          <p:spPr>
            <a:xfrm>
              <a:off x="1415713" y="1625901"/>
              <a:ext cx="2302675" cy="105484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78" name="Google Shape;278;p52"/>
            <p:cNvSpPr/>
            <p:nvPr/>
          </p:nvSpPr>
          <p:spPr>
            <a:xfrm>
              <a:off x="1212306" y="1492359"/>
              <a:ext cx="406814"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4" name="図 3">
            <a:extLst>
              <a:ext uri="{FF2B5EF4-FFF2-40B4-BE49-F238E27FC236}">
                <a16:creationId xmlns:a16="http://schemas.microsoft.com/office/drawing/2014/main" id="{EE05B467-96E0-503E-8765-69B96FE28D08}"/>
              </a:ext>
            </a:extLst>
          </p:cNvPr>
          <p:cNvPicPr>
            <a:picLocks noChangeAspect="1"/>
          </p:cNvPicPr>
          <p:nvPr/>
        </p:nvPicPr>
        <p:blipFill>
          <a:blip r:embed="rId3"/>
          <a:stretch>
            <a:fillRect/>
          </a:stretch>
        </p:blipFill>
        <p:spPr>
          <a:xfrm>
            <a:off x="539430" y="1237943"/>
            <a:ext cx="10961921" cy="4377679"/>
          </a:xfrm>
          <a:prstGeom prst="rect">
            <a:avLst/>
          </a:prstGeom>
        </p:spPr>
      </p:pic>
      <p:sp>
        <p:nvSpPr>
          <p:cNvPr id="284" name="Google Shape;284;p22"/>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事業者サイト上で</a:t>
            </a:r>
            <a:r>
              <a:rPr lang="ja-JP" altLang="en-US" sz="1800" dirty="0">
                <a:solidFill>
                  <a:schemeClr val="dk1"/>
                </a:solidFill>
                <a:latin typeface="メイリオ" panose="020B0604030504040204" pitchFamily="50" charset="-128"/>
                <a:ea typeface="メイリオ" panose="020B0604030504040204" pitchFamily="50" charset="-128"/>
              </a:rPr>
              <a:t>支援</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金の申請を行います。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85" name="Google Shape;285;p2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86" name="Google Shape;286;p22"/>
          <p:cNvSpPr txBox="1"/>
          <p:nvPr/>
        </p:nvSpPr>
        <p:spPr>
          <a:xfrm>
            <a:off x="731100" y="5615623"/>
            <a:ext cx="9146907"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大阪府医療機関等における物価上昇に対する支援金</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87" name="Google Shape;28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18</a:t>
            </a:fld>
            <a:endParaRPr dirty="0"/>
          </a:p>
        </p:txBody>
      </p:sp>
      <p:sp>
        <p:nvSpPr>
          <p:cNvPr id="288" name="Google Shape;288;p22"/>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2-1</a:t>
            </a:r>
            <a:r>
              <a:rPr lang="ja-JP" sz="2400" b="1" dirty="0">
                <a:solidFill>
                  <a:srgbClr val="000000"/>
                </a:solidFill>
                <a:sym typeface="Arial"/>
              </a:rPr>
              <a:t>．</a:t>
            </a:r>
            <a:r>
              <a:rPr lang="ja-JP" sz="2400" b="1" dirty="0">
                <a:solidFill>
                  <a:srgbClr val="000000"/>
                </a:solidFill>
              </a:rPr>
              <a:t>申請を行う（2/2）</a:t>
            </a:r>
            <a:endParaRPr dirty="0"/>
          </a:p>
        </p:txBody>
      </p:sp>
      <p:grpSp>
        <p:nvGrpSpPr>
          <p:cNvPr id="289" name="Google Shape;289;p22"/>
          <p:cNvGrpSpPr/>
          <p:nvPr/>
        </p:nvGrpSpPr>
        <p:grpSpPr>
          <a:xfrm>
            <a:off x="499614" y="2615774"/>
            <a:ext cx="4142597" cy="928070"/>
            <a:chOff x="1212306" y="1492359"/>
            <a:chExt cx="3828148" cy="634070"/>
          </a:xfrm>
        </p:grpSpPr>
        <p:sp>
          <p:nvSpPr>
            <p:cNvPr id="290" name="Google Shape;290;p22"/>
            <p:cNvSpPr/>
            <p:nvPr/>
          </p:nvSpPr>
          <p:spPr>
            <a:xfrm>
              <a:off x="1415712" y="1625901"/>
              <a:ext cx="3624742" cy="50052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1" name="Google Shape;291;p22"/>
            <p:cNvSpPr/>
            <p:nvPr/>
          </p:nvSpPr>
          <p:spPr>
            <a:xfrm>
              <a:off x="1212306" y="1492359"/>
              <a:ext cx="350464"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 name="図 2">
            <a:extLst>
              <a:ext uri="{FF2B5EF4-FFF2-40B4-BE49-F238E27FC236}">
                <a16:creationId xmlns:a16="http://schemas.microsoft.com/office/drawing/2014/main" id="{726842FC-EAC6-D05A-CA3D-F2E83FF8D0D8}"/>
              </a:ext>
            </a:extLst>
          </p:cNvPr>
          <p:cNvPicPr>
            <a:picLocks noChangeAspect="1"/>
          </p:cNvPicPr>
          <p:nvPr/>
        </p:nvPicPr>
        <p:blipFill>
          <a:blip r:embed="rId3"/>
          <a:stretch>
            <a:fillRect/>
          </a:stretch>
        </p:blipFill>
        <p:spPr>
          <a:xfrm>
            <a:off x="466724" y="1309646"/>
            <a:ext cx="11600868" cy="2208359"/>
          </a:xfrm>
          <a:prstGeom prst="rect">
            <a:avLst/>
          </a:prstGeom>
        </p:spPr>
      </p:pic>
      <p:sp>
        <p:nvSpPr>
          <p:cNvPr id="310" name="Google Shape;310;p5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11" name="Google Shape;311;p53"/>
          <p:cNvSpPr txBox="1"/>
          <p:nvPr/>
        </p:nvSpPr>
        <p:spPr>
          <a:xfrm>
            <a:off x="373419" y="3581066"/>
            <a:ext cx="5940296"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過去情報を利用して申請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する」を押下してください。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12" name="Google Shape;31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19</a:t>
            </a:fld>
            <a:endParaRPr dirty="0"/>
          </a:p>
        </p:txBody>
      </p:sp>
      <p:sp>
        <p:nvSpPr>
          <p:cNvPr id="313" name="Google Shape;313;p53"/>
          <p:cNvSpPr txBox="1">
            <a:spLocks noGrp="1"/>
          </p:cNvSpPr>
          <p:nvPr>
            <p:ph type="ctrTitle"/>
          </p:nvPr>
        </p:nvSpPr>
        <p:spPr>
          <a:xfrm>
            <a:off x="466724" y="294768"/>
            <a:ext cx="1132522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a:t>
            </a:r>
            <a:r>
              <a:rPr lang="ja-JP" sz="2400" b="1" dirty="0">
                <a:solidFill>
                  <a:srgbClr val="000000"/>
                </a:solidFill>
                <a:sym typeface="Arial"/>
              </a:rPr>
              <a:t>．</a:t>
            </a:r>
            <a:r>
              <a:rPr lang="ja-JP" altLang="en-US" sz="2400" b="1" dirty="0"/>
              <a:t>過去情報を利用して申請する</a:t>
            </a:r>
            <a:endParaRPr dirty="0"/>
          </a:p>
        </p:txBody>
      </p:sp>
      <p:grpSp>
        <p:nvGrpSpPr>
          <p:cNvPr id="314" name="Google Shape;314;p53"/>
          <p:cNvGrpSpPr/>
          <p:nvPr/>
        </p:nvGrpSpPr>
        <p:grpSpPr>
          <a:xfrm>
            <a:off x="1814485" y="2823336"/>
            <a:ext cx="1899098" cy="548278"/>
            <a:chOff x="1175856" y="1452790"/>
            <a:chExt cx="2559337" cy="519333"/>
          </a:xfrm>
        </p:grpSpPr>
        <p:sp>
          <p:nvSpPr>
            <p:cNvPr id="315" name="Google Shape;315;p53"/>
            <p:cNvSpPr/>
            <p:nvPr/>
          </p:nvSpPr>
          <p:spPr>
            <a:xfrm>
              <a:off x="1415712" y="1625901"/>
              <a:ext cx="2319481"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16" name="Google Shape;316;p53"/>
            <p:cNvSpPr/>
            <p:nvPr/>
          </p:nvSpPr>
          <p:spPr>
            <a:xfrm>
              <a:off x="1175856" y="1452790"/>
              <a:ext cx="479711"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317" name="Google Shape;317;p53"/>
          <p:cNvSpPr txBox="1"/>
          <p:nvPr/>
        </p:nvSpPr>
        <p:spPr>
          <a:xfrm>
            <a:off x="466725" y="940355"/>
            <a:ext cx="1048814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zh-TW" altLang="en-US" sz="1800" dirty="0">
                <a:solidFill>
                  <a:schemeClr val="dk1"/>
                </a:solidFill>
                <a:latin typeface="メイリオ" panose="020B0604030504040204" pitchFamily="50" charset="-128"/>
                <a:ea typeface="メイリオ" panose="020B0604030504040204" pitchFamily="50" charset="-128"/>
              </a:rPr>
              <a:t>⼤阪府医療機関等物価⾼騰対策⼀時⽀援⾦</a:t>
            </a:r>
            <a:r>
              <a:rPr lang="ja-JP" altLang="en-US" sz="1800" dirty="0">
                <a:solidFill>
                  <a:schemeClr val="dk1"/>
                </a:solidFill>
                <a:latin typeface="メイリオ" panose="020B0604030504040204" pitchFamily="50" charset="-128"/>
                <a:ea typeface="メイリオ" panose="020B0604030504040204" pitchFamily="50" charset="-128"/>
              </a:rPr>
              <a:t>（令和７年度）の申請情報を使って</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p:nvPr/>
        </p:nvSpPr>
        <p:spPr>
          <a:xfrm>
            <a:off x="466802" y="841301"/>
            <a:ext cx="5626500" cy="60554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3" action="ppaction://hlinksldjump">
                  <a:extLst>
                    <a:ext uri="{A12FA001-AC4F-418D-AE19-62706E023703}">
                      <ahyp:hlinkClr xmlns:ahyp="http://schemas.microsoft.com/office/drawing/2018/hyperlinkcolor" val="tx"/>
                    </a:ext>
                  </a:extLst>
                </a:hlinkClick>
              </a:rPr>
              <a:t>1.ログイン</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4" action="ppaction://hlinksldjump">
                  <a:extLst>
                    <a:ext uri="{A12FA001-AC4F-418D-AE19-62706E023703}">
                      <ahyp:hlinkClr xmlns:ahyp="http://schemas.microsoft.com/office/drawing/2018/hyperlinkcolor" val="tx"/>
                    </a:ext>
                  </a:extLst>
                </a:hlinkClick>
              </a:rPr>
              <a:t>1-1.初回ログイン</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5" action="ppaction://hlinksldjump">
                  <a:extLst>
                    <a:ext uri="{A12FA001-AC4F-418D-AE19-62706E023703}">
                      <ahyp:hlinkClr xmlns:ahyp="http://schemas.microsoft.com/office/drawing/2018/hyperlinkcolor" val="tx"/>
                    </a:ext>
                  </a:extLst>
                </a:hlinkClick>
              </a:rPr>
              <a:t>1-2.事業者サイトにログインする</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6" action="ppaction://hlinksldjump">
                  <a:extLst>
                    <a:ext uri="{A12FA001-AC4F-418D-AE19-62706E023703}">
                      <ahyp:hlinkClr xmlns:ahyp="http://schemas.microsoft.com/office/drawing/2018/hyperlinkcolor" val="tx"/>
                    </a:ext>
                  </a:extLst>
                </a:hlinkClick>
              </a:rPr>
              <a:t>1-3.パスワードをリセット</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6" action="ppaction://hlinksldjump">
                  <a:extLst>
                    <a:ext uri="{A12FA001-AC4F-418D-AE19-62706E023703}">
                      <ahyp:hlinkClr xmlns:ahyp="http://schemas.microsoft.com/office/drawing/2018/hyperlinkcolor" val="tx"/>
                    </a:ext>
                  </a:extLst>
                </a:hlinkClick>
              </a:rPr>
              <a:t>したいとき</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7" action="ppaction://hlinksldjump">
                  <a:extLst>
                    <a:ext uri="{A12FA001-AC4F-418D-AE19-62706E023703}">
                      <ahyp:hlinkClr xmlns:ahyp="http://schemas.microsoft.com/office/drawing/2018/hyperlinkcolor" val="tx"/>
                    </a:ext>
                  </a:extLst>
                </a:hlinkClick>
              </a:rPr>
              <a:t>1-4.アカウントを</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rPr>
              <a:t>新規</a:t>
            </a: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7" action="ppaction://hlinksldjump">
                  <a:extLst>
                    <a:ext uri="{A12FA001-AC4F-418D-AE19-62706E023703}">
                      <ahyp:hlinkClr xmlns:ahyp="http://schemas.microsoft.com/office/drawing/2018/hyperlinkcolor" val="tx"/>
                    </a:ext>
                  </a:extLst>
                </a:hlinkClick>
              </a:rPr>
              <a:t>発行する</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rPr>
              <a:t>とき</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just" rtl="0">
              <a:lnSpc>
                <a:spcPct val="100000"/>
              </a:lnSpc>
              <a:spcBef>
                <a:spcPts val="0"/>
              </a:spcBef>
              <a:spcAft>
                <a:spcPts val="0"/>
              </a:spcAft>
              <a:buClr>
                <a:schemeClr val="dk1"/>
              </a:buClr>
              <a:buSzPts val="1100"/>
              <a:buFont typeface="Arial"/>
              <a:buNone/>
            </a:pPr>
            <a:r>
              <a:rPr 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8" action="ppaction://hlinksldjump">
                  <a:extLst>
                    <a:ext uri="{A12FA001-AC4F-418D-AE19-62706E023703}">
                      <ahyp:hlinkClr xmlns:ahyp="http://schemas.microsoft.com/office/drawing/2018/hyperlinkcolor" val="tx"/>
                    </a:ext>
                  </a:extLst>
                </a:hlinkClick>
              </a:rPr>
              <a:t>2.</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8" action="ppaction://hlinksldjump">
                  <a:extLst>
                    <a:ext uri="{A12FA001-AC4F-418D-AE19-62706E023703}">
                      <ahyp:hlinkClr xmlns:ahyp="http://schemas.microsoft.com/office/drawing/2018/hyperlinkcolor" val="tx"/>
                    </a:ext>
                  </a:extLst>
                </a:hlinkClick>
              </a:rPr>
              <a:t>大阪府診療所等物価高騰対策一時支援金申請の提出</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sz="1550" u="sng" dirty="0">
                <a:solidFill>
                  <a:schemeClr val="tx1"/>
                </a:solidFill>
                <a:latin typeface="メイリオ" panose="020B0604030504040204" pitchFamily="50" charset="-128"/>
                <a:ea typeface="メイリオ" panose="020B0604030504040204" pitchFamily="50" charset="-128"/>
                <a:hlinkClick r:id="rId9" action="ppaction://hlinksldjump">
                  <a:extLst>
                    <a:ext uri="{A12FA001-AC4F-418D-AE19-62706E023703}">
                      <ahyp:hlinkClr xmlns:ahyp="http://schemas.microsoft.com/office/drawing/2018/hyperlinkcolor" val="tx"/>
                    </a:ext>
                  </a:extLst>
                </a:hlinkClick>
              </a:rPr>
              <a:t>2-1.</a:t>
            </a:r>
            <a:r>
              <a:rPr lang="ja-JP" sz="1550" u="sng" dirty="0">
                <a:solidFill>
                  <a:schemeClr val="tx1"/>
                </a:solidFill>
                <a:latin typeface="メイリオ" panose="020B0604030504040204" pitchFamily="50" charset="-128"/>
                <a:ea typeface="メイリオ" panose="020B0604030504040204" pitchFamily="50" charset="-128"/>
                <a:hlinkClick r:id="rId9" action="ppaction://hlinksldjump">
                  <a:extLst>
                    <a:ext uri="{A12FA001-AC4F-418D-AE19-62706E023703}">
                      <ahyp:hlinkClr xmlns:ahyp="http://schemas.microsoft.com/office/drawing/2018/hyperlinkcolor" val="tx"/>
                    </a:ext>
                  </a:extLst>
                </a:hlinkClick>
              </a:rPr>
              <a:t>申請を行う</a:t>
            </a:r>
            <a:endParaRPr lang="en-US" altLang="ja-JP" sz="1550" u="sng" dirty="0">
              <a:solidFill>
                <a:schemeClr val="tx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chemeClr val="dk1"/>
              </a:buClr>
              <a:buSzPts val="1100"/>
              <a:buFont typeface="Arial"/>
              <a:buNone/>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10" action="ppaction://hlinksldjump">
                  <a:extLst>
                    <a:ext uri="{A12FA001-AC4F-418D-AE19-62706E023703}">
                      <ahyp:hlinkClr xmlns:ahyp="http://schemas.microsoft.com/office/drawing/2018/hyperlinkcolor" val="tx"/>
                    </a:ext>
                  </a:extLst>
                </a:hlinkClick>
              </a:rPr>
              <a:t>2-2.</a:t>
            </a:r>
            <a:r>
              <a:rPr lang="ja-JP" altLang="en-US" sz="1550" u="sng" dirty="0">
                <a:solidFill>
                  <a:schemeClr val="tx1"/>
                </a:solidFill>
                <a:latin typeface="メイリオ" panose="020B0604030504040204" pitchFamily="50" charset="-128"/>
                <a:ea typeface="メイリオ" panose="020B0604030504040204" pitchFamily="50" charset="-128"/>
                <a:hlinkClick r:id="rId10" action="ppaction://hlinksldjump">
                  <a:extLst>
                    <a:ext uri="{A12FA001-AC4F-418D-AE19-62706E023703}">
                      <ahyp:hlinkClr xmlns:ahyp="http://schemas.microsoft.com/office/drawing/2018/hyperlinkcolor" val="tx"/>
                    </a:ext>
                  </a:extLst>
                </a:hlinkClick>
              </a:rPr>
              <a:t>過去情報を利用して申請する</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ja-JP" altLang="ja-JP" sz="1550" dirty="0">
                <a:solidFill>
                  <a:schemeClr val="tx1"/>
                </a:solidFill>
                <a:latin typeface="メイリオ" panose="020B0604030504040204" pitchFamily="50" charset="-128"/>
                <a:ea typeface="メイリオ" panose="020B0604030504040204" pitchFamily="50" charset="-128"/>
              </a:rPr>
              <a:t>　</a:t>
            </a:r>
            <a:r>
              <a:rPr lang="en-US" altLang="ja-JP" sz="1550" dirty="0">
                <a:solidFill>
                  <a:schemeClr val="tx1"/>
                </a:solidFill>
                <a:latin typeface="メイリオ" panose="020B0604030504040204" pitchFamily="50" charset="-128"/>
                <a:ea typeface="メイリオ" panose="020B0604030504040204" pitchFamily="50" charset="-128"/>
              </a:rPr>
              <a:t> </a:t>
            </a: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11" action="ppaction://hlinksldjump">
                  <a:extLst>
                    <a:ext uri="{A12FA001-AC4F-418D-AE19-62706E023703}">
                      <ahyp:hlinkClr xmlns:ahyp="http://schemas.microsoft.com/office/drawing/2018/hyperlinkcolor" val="tx"/>
                    </a:ext>
                  </a:extLst>
                </a:hlinkClick>
              </a:rPr>
              <a:t>2-2-1</a:t>
            </a:r>
            <a:r>
              <a:rPr lang="en-US" altLang="zh-CN" sz="1550" u="sng" dirty="0">
                <a:solidFill>
                  <a:schemeClr val="tx1"/>
                </a:solidFill>
                <a:latin typeface="メイリオ" panose="020B0604030504040204" pitchFamily="50" charset="-128"/>
                <a:ea typeface="メイリオ" panose="020B0604030504040204" pitchFamily="50" charset="-128"/>
                <a:hlinkClick r:id="rId11"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11" action="ppaction://hlinksldjump">
                  <a:extLst>
                    <a:ext uri="{A12FA001-AC4F-418D-AE19-62706E023703}">
                      <ahyp:hlinkClr xmlns:ahyp="http://schemas.microsoft.com/office/drawing/2018/hyperlinkcolor" val="tx"/>
                    </a:ext>
                  </a:extLst>
                </a:hlinkClick>
              </a:rPr>
              <a:t>そのまま申請を行う</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12" action="ppaction://hlinksldjump">
                  <a:extLst>
                    <a:ext uri="{A12FA001-AC4F-418D-AE19-62706E023703}">
                      <ahyp:hlinkClr xmlns:ahyp="http://schemas.microsoft.com/office/drawing/2018/hyperlinkcolor" val="tx"/>
                    </a:ext>
                  </a:extLst>
                </a:hlinkClick>
              </a:rPr>
              <a:t>2-2-2</a:t>
            </a:r>
            <a:r>
              <a:rPr lang="en-US" altLang="zh-CN" sz="1550" u="sng" dirty="0">
                <a:solidFill>
                  <a:schemeClr val="tx1"/>
                </a:solidFill>
                <a:latin typeface="メイリオ" panose="020B0604030504040204" pitchFamily="50" charset="-128"/>
                <a:ea typeface="メイリオ" panose="020B0604030504040204" pitchFamily="50" charset="-128"/>
                <a:hlinkClick r:id="rId12"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12" action="ppaction://hlinksldjump">
                  <a:extLst>
                    <a:ext uri="{A12FA001-AC4F-418D-AE19-62706E023703}">
                      <ahyp:hlinkClr xmlns:ahyp="http://schemas.microsoft.com/office/drawing/2018/hyperlinkcolor" val="tx"/>
                    </a:ext>
                  </a:extLst>
                </a:hlinkClick>
              </a:rPr>
              <a:t>変更して申請を行う</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en-US" altLang="ja-JP"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2-2-3</a:t>
            </a:r>
            <a:r>
              <a:rPr lang="en-US" altLang="zh-CN"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申請入力</a:t>
            </a:r>
            <a:r>
              <a:rPr lang="en-US" altLang="ja-JP"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変更して申請</a:t>
            </a:r>
            <a:r>
              <a:rPr lang="en-US" altLang="ja-JP" sz="1550" u="sng" dirty="0">
                <a:solidFill>
                  <a:schemeClr val="tx1"/>
                </a:solidFill>
                <a:latin typeface="メイリオ" panose="020B0604030504040204" pitchFamily="50" charset="-128"/>
                <a:ea typeface="メイリオ" panose="020B0604030504040204" pitchFamily="50" charset="-128"/>
                <a:hlinkClick r:id="rId13" action="ppaction://hlinksldjump">
                  <a:extLst>
                    <a:ext uri="{A12FA001-AC4F-418D-AE19-62706E023703}">
                      <ahyp:hlinkClr xmlns:ahyp="http://schemas.microsoft.com/office/drawing/2018/hyperlinkcolor" val="tx"/>
                    </a:ext>
                  </a:extLst>
                </a:hlinkClick>
              </a:rPr>
              <a:t>)</a:t>
            </a:r>
            <a:endParaRPr lang="ja-JP" altLang="en-US"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ja-JP" altLang="en-US"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4" action="ppaction://hlinksldjump">
                  <a:extLst>
                    <a:ext uri="{A12FA001-AC4F-418D-AE19-62706E023703}">
                      <ahyp:hlinkClr xmlns:ahyp="http://schemas.microsoft.com/office/drawing/2018/hyperlinkcolor" val="tx"/>
                    </a:ext>
                  </a:extLst>
                </a:hlinkClick>
              </a:rPr>
              <a:t>2-3.</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4" action="ppaction://hlinksldjump">
                  <a:extLst>
                    <a:ext uri="{A12FA001-AC4F-418D-AE19-62706E023703}">
                      <ahyp:hlinkClr xmlns:ahyp="http://schemas.microsoft.com/office/drawing/2018/hyperlinkcolor" val="tx"/>
                    </a:ext>
                  </a:extLst>
                </a:hlinkClick>
              </a:rPr>
              <a:t>新規申請を行う</a:t>
            </a:r>
            <a:endPar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endParaRPr>
          </a:p>
          <a:p>
            <a:pPr lvl="0">
              <a:buClr>
                <a:schemeClr val="dk1"/>
              </a:buClr>
              <a:buSzPts val="1100"/>
            </a:pPr>
            <a:r>
              <a:rPr lang="en-US" altLang="ja-JP" sz="1550" dirty="0">
                <a:solidFill>
                  <a:schemeClr val="tx1"/>
                </a:solidFill>
                <a:latin typeface="メイリオ" panose="020B0604030504040204" pitchFamily="50" charset="-128"/>
                <a:ea typeface="メイリオ" panose="020B0604030504040204" pitchFamily="50" charset="-128"/>
              </a:rPr>
              <a:t>       </a:t>
            </a:r>
            <a:r>
              <a:rPr lang="en-US" altLang="zh-TW"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2-3-1</a:t>
            </a:r>
            <a:r>
              <a:rPr lang="en-US" altLang="zh-CN"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a:t>
            </a:r>
            <a:r>
              <a:rPr lang="zh-TW" altLang="en-US"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申請入力</a:t>
            </a:r>
            <a:r>
              <a:rPr lang="en-US" altLang="zh-TW"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a:t>
            </a:r>
            <a:r>
              <a:rPr lang="zh-TW" altLang="en-US"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新規申請</a:t>
            </a:r>
            <a:r>
              <a:rPr lang="en-US" altLang="zh-TW" sz="1550" u="sng" dirty="0">
                <a:solidFill>
                  <a:schemeClr val="tx1"/>
                </a:solidFill>
                <a:latin typeface="メイリオ" panose="020B0604030504040204" pitchFamily="50" charset="-128"/>
                <a:ea typeface="メイリオ" panose="020B0604030504040204" pitchFamily="50" charset="-128"/>
                <a:hlinkClick r:id="rId15" action="ppaction://hlinksldjump">
                  <a:extLst>
                    <a:ext uri="{A12FA001-AC4F-418D-AE19-62706E023703}">
                      <ahyp:hlinkClr xmlns:ahyp="http://schemas.microsoft.com/office/drawing/2018/hyperlinkcolor" val="tx"/>
                    </a:ext>
                  </a:extLst>
                </a:hlinkClick>
              </a:rPr>
              <a:t>)</a:t>
            </a:r>
            <a:endParaRPr lang="en-US" altLang="zh-TW"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2-3-1.</a:t>
            </a:r>
            <a:r>
              <a:rPr lang="ja-JP" altLang="en-US"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申請入力</a:t>
            </a:r>
            <a:r>
              <a:rPr lang="en-US" altLang="ja-JP"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a:t>
            </a:r>
            <a:r>
              <a:rPr lang="ja-JP" altLang="en-US"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新規申請</a:t>
            </a:r>
            <a:r>
              <a:rPr lang="en-US" altLang="ja-JP"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 (</a:t>
            </a:r>
            <a:r>
              <a:rPr lang="ja-JP" altLang="en-US"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新規登録事業所について</a:t>
            </a:r>
            <a:r>
              <a:rPr lang="en-US" altLang="ja-JP" sz="1550" dirty="0">
                <a:solidFill>
                  <a:schemeClr val="tx1"/>
                </a:solidFill>
                <a:latin typeface="メイリオ" panose="020B0604030504040204" pitchFamily="50" charset="-128"/>
                <a:ea typeface="メイリオ" panose="020B0604030504040204" pitchFamily="50" charset="-128"/>
                <a:hlinkClick r:id="rId16" action="ppaction://hlinksldjump">
                  <a:extLst>
                    <a:ext uri="{A12FA001-AC4F-418D-AE19-62706E023703}">
                      <ahyp:hlinkClr xmlns:ahyp="http://schemas.microsoft.com/office/drawing/2018/hyperlinkcolor" val="tx"/>
                    </a:ext>
                  </a:extLst>
                </a:hlinkClick>
              </a:rPr>
              <a:t>)</a:t>
            </a:r>
            <a:endParaRPr lang="en-US" altLang="zh-TW" sz="1550"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en-US" altLang="ja-JP" sz="1550" b="0" i="0"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7" action="ppaction://hlinksldjump">
                  <a:extLst>
                    <a:ext uri="{A12FA001-AC4F-418D-AE19-62706E023703}">
                      <ahyp:hlinkClr xmlns:ahyp="http://schemas.microsoft.com/office/drawing/2018/hyperlinkcolor" val="tx"/>
                    </a:ext>
                  </a:extLst>
                </a:hlinkClick>
              </a:rPr>
              <a:t>2-4.</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7" action="ppaction://hlinksldjump">
                  <a:extLst>
                    <a:ext uri="{A12FA001-AC4F-418D-AE19-62706E023703}">
                      <ahyp:hlinkClr xmlns:ahyp="http://schemas.microsoft.com/office/drawing/2018/hyperlinkcolor" val="tx"/>
                    </a:ext>
                  </a:extLst>
                </a:hlinkClick>
              </a:rPr>
              <a:t>申請確認</a:t>
            </a:r>
            <a:endPar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altLang="ja-JP" sz="1550" dirty="0">
                <a:solidFill>
                  <a:schemeClr val="tx1"/>
                </a:solidFill>
                <a:latin typeface="メイリオ" panose="020B0604030504040204" pitchFamily="50" charset="-128"/>
                <a:ea typeface="メイリオ" panose="020B0604030504040204" pitchFamily="50" charset="-128"/>
              </a:rPr>
              <a:t>　</a:t>
            </a:r>
            <a:r>
              <a:rPr lang="en-US" altLang="ja-JP"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18" action="ppaction://hlinksldjump">
                  <a:extLst>
                    <a:ext uri="{A12FA001-AC4F-418D-AE19-62706E023703}">
                      <ahyp:hlinkClr xmlns:ahyp="http://schemas.microsoft.com/office/drawing/2018/hyperlinkcolor" val="tx"/>
                    </a:ext>
                  </a:extLst>
                </a:hlinkClick>
              </a:rPr>
              <a:t>2-5.</a:t>
            </a:r>
            <a:r>
              <a:rPr lang="ja-JP" altLang="en-US" sz="1550" u="sng" dirty="0">
                <a:solidFill>
                  <a:schemeClr val="tx1"/>
                </a:solidFill>
                <a:latin typeface="メイリオ" panose="020B0604030504040204" pitchFamily="50" charset="-128"/>
                <a:ea typeface="メイリオ" panose="020B0604030504040204" pitchFamily="50" charset="-128"/>
                <a:hlinkClick r:id="rId18" action="ppaction://hlinksldjump">
                  <a:extLst>
                    <a:ext uri="{A12FA001-AC4F-418D-AE19-62706E023703}">
                      <ahyp:hlinkClr xmlns:ahyp="http://schemas.microsoft.com/office/drawing/2018/hyperlinkcolor" val="tx"/>
                    </a:ext>
                  </a:extLst>
                </a:hlinkClick>
              </a:rPr>
              <a:t>法人からの申請委任の確認</a:t>
            </a:r>
            <a:endParaRPr lang="en-US" altLang="ja-JP" sz="1550" u="sng" dirty="0">
              <a:solidFill>
                <a:schemeClr val="tx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9" action="ppaction://hlinksldjump">
                  <a:extLst>
                    <a:ext uri="{A12FA001-AC4F-418D-AE19-62706E023703}">
                      <ahyp:hlinkClr xmlns:ahyp="http://schemas.microsoft.com/office/drawing/2018/hyperlinkcolor" val="tx"/>
                    </a:ext>
                  </a:extLst>
                </a:hlinkClick>
              </a:rPr>
              <a:t>2-6.</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19" action="ppaction://hlinksldjump">
                  <a:extLst>
                    <a:ext uri="{A12FA001-AC4F-418D-AE19-62706E023703}">
                      <ahyp:hlinkClr xmlns:ahyp="http://schemas.microsoft.com/office/drawing/2018/hyperlinkcolor" val="tx"/>
                    </a:ext>
                  </a:extLst>
                </a:hlinkClick>
              </a:rPr>
              <a:t>要件確認申立書の回答選択</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0" action="ppaction://hlinksldjump">
                  <a:extLst>
                    <a:ext uri="{A12FA001-AC4F-418D-AE19-62706E023703}">
                      <ahyp:hlinkClr xmlns:ahyp="http://schemas.microsoft.com/office/drawing/2018/hyperlinkcolor" val="tx"/>
                    </a:ext>
                  </a:extLst>
                </a:hlinkClick>
              </a:rPr>
              <a:t>2-7.</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0" action="ppaction://hlinksldjump">
                  <a:extLst>
                    <a:ext uri="{A12FA001-AC4F-418D-AE19-62706E023703}">
                      <ahyp:hlinkClr xmlns:ahyp="http://schemas.microsoft.com/office/drawing/2018/hyperlinkcolor" val="tx"/>
                    </a:ext>
                  </a:extLst>
                </a:hlinkClick>
              </a:rPr>
              <a:t>要件確認申立書の確認</a:t>
            </a:r>
            <a:endParaRPr sz="1550" b="0" i="0" u="none" strike="noStrike" cap="none" dirty="0">
              <a:solidFill>
                <a:schemeClr val="tx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zh-TW"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1" action="ppaction://hlinksldjump">
                  <a:extLst>
                    <a:ext uri="{A12FA001-AC4F-418D-AE19-62706E023703}">
                      <ahyp:hlinkClr xmlns:ahyp="http://schemas.microsoft.com/office/drawing/2018/hyperlinkcolor" val="tx"/>
                    </a:ext>
                  </a:extLst>
                </a:hlinkClick>
              </a:rPr>
              <a:t>2-8.</a:t>
            </a:r>
            <a:r>
              <a:rPr lang="zh-TW"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1" action="ppaction://hlinksldjump">
                  <a:extLst>
                    <a:ext uri="{A12FA001-AC4F-418D-AE19-62706E023703}">
                      <ahyp:hlinkClr xmlns:ahyp="http://schemas.microsoft.com/office/drawing/2018/hyperlinkcolor" val="tx"/>
                    </a:ext>
                  </a:extLst>
                </a:hlinkClick>
              </a:rPr>
              <a:t>誓約事項確認</a:t>
            </a:r>
            <a:endParaRPr lang="en-US" altLang="zh-TW" sz="1550" b="0" i="0" u="sng" strike="noStrike" cap="none" dirty="0">
              <a:solidFill>
                <a:schemeClr val="tx1"/>
              </a:solidFill>
              <a:latin typeface="メイリオ" panose="020B0604030504040204" pitchFamily="50" charset="-128"/>
              <a:ea typeface="メイリオ" panose="020B0604030504040204" pitchFamily="50" charset="-128"/>
              <a:sym typeface="Arial"/>
            </a:endParaRPr>
          </a:p>
          <a:p>
            <a:pPr lvl="0">
              <a:buClr>
                <a:schemeClr val="dk1"/>
              </a:buClr>
              <a:buSzPts val="1100"/>
            </a:pPr>
            <a:r>
              <a:rPr lang="ja-JP" sz="1550" b="0" i="0" u="none" strike="noStrike" cap="none" dirty="0">
                <a:solidFill>
                  <a:schemeClr val="tx1"/>
                </a:solidFill>
                <a:latin typeface="メイリオ" panose="020B0604030504040204" pitchFamily="50" charset="-128"/>
                <a:ea typeface="メイリオ" panose="020B0604030504040204" pitchFamily="50" charset="-128"/>
                <a:sym typeface="Arial"/>
              </a:rPr>
              <a:t>　 </a:t>
            </a:r>
            <a:r>
              <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2" action="ppaction://hlinksldjump">
                  <a:extLst>
                    <a:ext uri="{A12FA001-AC4F-418D-AE19-62706E023703}">
                      <ahyp:hlinkClr xmlns:ahyp="http://schemas.microsoft.com/office/drawing/2018/hyperlinkcolor" val="tx"/>
                    </a:ext>
                  </a:extLst>
                </a:hlinkClick>
              </a:rPr>
              <a:t>2-9.</a:t>
            </a:r>
            <a:r>
              <a:rPr lang="ja-JP" altLang="en-US" sz="1550" b="0" i="0" u="sng" strike="noStrike" cap="none" dirty="0">
                <a:solidFill>
                  <a:schemeClr val="tx1"/>
                </a:solidFill>
                <a:latin typeface="メイリオ" panose="020B0604030504040204" pitchFamily="50" charset="-128"/>
                <a:ea typeface="メイリオ" panose="020B0604030504040204" pitchFamily="50" charset="-128"/>
                <a:sym typeface="Arial"/>
                <a:hlinkClick r:id="rId22" action="ppaction://hlinksldjump">
                  <a:extLst>
                    <a:ext uri="{A12FA001-AC4F-418D-AE19-62706E023703}">
                      <ahyp:hlinkClr xmlns:ahyp="http://schemas.microsoft.com/office/drawing/2018/hyperlinkcolor" val="tx"/>
                    </a:ext>
                  </a:extLst>
                </a:hlinkClick>
              </a:rPr>
              <a:t>申請完了</a:t>
            </a:r>
            <a:endParaRPr lang="en-US" altLang="ja-JP" sz="1550" b="0" i="0" u="sng" strike="noStrike" cap="none" dirty="0">
              <a:solidFill>
                <a:schemeClr val="tx1"/>
              </a:solidFill>
              <a:latin typeface="メイリオ" panose="020B0604030504040204" pitchFamily="50" charset="-128"/>
              <a:ea typeface="メイリオ" panose="020B0604030504040204" pitchFamily="50" charset="-128"/>
              <a:sym typeface="Arial"/>
            </a:endParaRPr>
          </a:p>
          <a:p>
            <a:pPr lvl="0">
              <a:buSzPts val="1600"/>
            </a:pPr>
            <a:r>
              <a:rPr lang="en-US" altLang="ja-JP" sz="1550" u="sng" dirty="0">
                <a:solidFill>
                  <a:schemeClr val="tx1"/>
                </a:solidFill>
                <a:latin typeface="メイリオ" panose="020B0604030504040204" pitchFamily="50" charset="-128"/>
                <a:ea typeface="メイリオ" panose="020B0604030504040204" pitchFamily="50" charset="-128"/>
                <a:hlinkClick r:id="rId23" action="ppaction://hlinksldjump">
                  <a:extLst>
                    <a:ext uri="{A12FA001-AC4F-418D-AE19-62706E023703}">
                      <ahyp:hlinkClr xmlns:ahyp="http://schemas.microsoft.com/office/drawing/2018/hyperlinkcolor" val="tx"/>
                    </a:ext>
                  </a:extLst>
                </a:hlinkClick>
              </a:rPr>
              <a:t>3.</a:t>
            </a:r>
            <a:r>
              <a:rPr lang="ja-JP" altLang="en-US" sz="1550" u="sng" dirty="0">
                <a:solidFill>
                  <a:schemeClr val="tx1"/>
                </a:solidFill>
                <a:latin typeface="メイリオ" panose="020B0604030504040204" pitchFamily="50" charset="-128"/>
                <a:ea typeface="メイリオ" panose="020B0604030504040204" pitchFamily="50" charset="-128"/>
                <a:hlinkClick r:id="rId23" action="ppaction://hlinksldjump">
                  <a:extLst>
                    <a:ext uri="{A12FA001-AC4F-418D-AE19-62706E023703}">
                      <ahyp:hlinkClr xmlns:ahyp="http://schemas.microsoft.com/office/drawing/2018/hyperlinkcolor" val="tx"/>
                    </a:ext>
                  </a:extLst>
                </a:hlinkClick>
              </a:rPr>
              <a:t>大阪府診療所等賃上げ対策支援事業補助金申請の提出</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4" action="ppaction://hlinksldjump">
                  <a:extLst>
                    <a:ext uri="{A12FA001-AC4F-418D-AE19-62706E023703}">
                      <ahyp:hlinkClr xmlns:ahyp="http://schemas.microsoft.com/office/drawing/2018/hyperlinkcolor" val="tx"/>
                    </a:ext>
                  </a:extLst>
                </a:hlinkClick>
              </a:rPr>
              <a:t>3-1.</a:t>
            </a:r>
            <a:r>
              <a:rPr lang="ja-JP" altLang="en-US" sz="1550" u="sng" dirty="0">
                <a:solidFill>
                  <a:schemeClr val="tx1"/>
                </a:solidFill>
                <a:latin typeface="メイリオ" panose="020B0604030504040204" pitchFamily="50" charset="-128"/>
                <a:ea typeface="メイリオ" panose="020B0604030504040204" pitchFamily="50" charset="-128"/>
                <a:hlinkClick r:id="rId24" action="ppaction://hlinksldjump">
                  <a:extLst>
                    <a:ext uri="{A12FA001-AC4F-418D-AE19-62706E023703}">
                      <ahyp:hlinkClr xmlns:ahyp="http://schemas.microsoft.com/office/drawing/2018/hyperlinkcolor" val="tx"/>
                    </a:ext>
                  </a:extLst>
                </a:hlinkClick>
              </a:rPr>
              <a:t>申請を行う</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5" action="ppaction://hlinksldjump">
                  <a:extLst>
                    <a:ext uri="{A12FA001-AC4F-418D-AE19-62706E023703}">
                      <ahyp:hlinkClr xmlns:ahyp="http://schemas.microsoft.com/office/drawing/2018/hyperlinkcolor" val="tx"/>
                    </a:ext>
                  </a:extLst>
                </a:hlinkClick>
              </a:rPr>
              <a:t>3-2.</a:t>
            </a:r>
            <a:r>
              <a:rPr lang="zh-TW" altLang="en-US" sz="1550" u="sng" dirty="0">
                <a:solidFill>
                  <a:schemeClr val="tx1"/>
                </a:solidFill>
                <a:latin typeface="メイリオ" panose="020B0604030504040204" pitchFamily="50" charset="-128"/>
                <a:ea typeface="メイリオ" panose="020B0604030504040204" pitchFamily="50" charset="-128"/>
                <a:hlinkClick r:id="rId25" action="ppaction://hlinksldjump">
                  <a:extLst>
                    <a:ext uri="{A12FA001-AC4F-418D-AE19-62706E023703}">
                      <ahyp:hlinkClr xmlns:ahyp="http://schemas.microsoft.com/office/drawing/2018/hyperlinkcolor" val="tx"/>
                    </a:ext>
                  </a:extLst>
                </a:hlinkClick>
              </a:rPr>
              <a:t>申請入力</a:t>
            </a:r>
            <a:r>
              <a:rPr lang="en-US" altLang="zh-TW" sz="1550" u="sng" dirty="0">
                <a:solidFill>
                  <a:schemeClr val="tx1"/>
                </a:solidFill>
                <a:latin typeface="メイリオ" panose="020B0604030504040204" pitchFamily="50" charset="-128"/>
                <a:ea typeface="メイリオ" panose="020B0604030504040204" pitchFamily="50" charset="-128"/>
                <a:hlinkClick r:id="rId25" action="ppaction://hlinksldjump">
                  <a:extLst>
                    <a:ext uri="{A12FA001-AC4F-418D-AE19-62706E023703}">
                      <ahyp:hlinkClr xmlns:ahyp="http://schemas.microsoft.com/office/drawing/2018/hyperlinkcolor" val="tx"/>
                    </a:ext>
                  </a:extLst>
                </a:hlinkClick>
              </a:rPr>
              <a:t>(</a:t>
            </a:r>
            <a:r>
              <a:rPr lang="zh-TW" altLang="en-US" sz="1550" u="sng" dirty="0">
                <a:solidFill>
                  <a:schemeClr val="tx1"/>
                </a:solidFill>
                <a:latin typeface="メイリオ" panose="020B0604030504040204" pitchFamily="50" charset="-128"/>
                <a:ea typeface="メイリオ" panose="020B0604030504040204" pitchFamily="50" charset="-128"/>
                <a:hlinkClick r:id="rId25" action="ppaction://hlinksldjump">
                  <a:extLst>
                    <a:ext uri="{A12FA001-AC4F-418D-AE19-62706E023703}">
                      <ahyp:hlinkClr xmlns:ahyp="http://schemas.microsoft.com/office/drawing/2018/hyperlinkcolor" val="tx"/>
                    </a:ext>
                  </a:extLst>
                </a:hlinkClick>
              </a:rPr>
              <a:t>新規申請</a:t>
            </a:r>
            <a:r>
              <a:rPr lang="en-US" altLang="zh-TW" sz="1550" u="sng" dirty="0">
                <a:solidFill>
                  <a:schemeClr val="tx1"/>
                </a:solidFill>
                <a:latin typeface="メイリオ" panose="020B0604030504040204" pitchFamily="50" charset="-128"/>
                <a:ea typeface="メイリオ" panose="020B0604030504040204" pitchFamily="50" charset="-128"/>
                <a:hlinkClick r:id="rId25" action="ppaction://hlinksldjump">
                  <a:extLst>
                    <a:ext uri="{A12FA001-AC4F-418D-AE19-62706E023703}">
                      <ahyp:hlinkClr xmlns:ahyp="http://schemas.microsoft.com/office/drawing/2018/hyperlinkcolor" val="tx"/>
                    </a:ext>
                  </a:extLst>
                </a:hlinkClick>
              </a:rPr>
              <a:t>)</a:t>
            </a:r>
            <a:endParaRPr lang="en-US" altLang="zh-TW"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3-2.</a:t>
            </a:r>
            <a:r>
              <a:rPr lang="ja-JP" altLang="en-US"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申請入力</a:t>
            </a:r>
            <a:r>
              <a:rPr lang="en-US" altLang="ja-JP"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新規申請</a:t>
            </a:r>
            <a:r>
              <a:rPr lang="en-US" altLang="ja-JP"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新規登録事業所について</a:t>
            </a:r>
            <a:r>
              <a:rPr lang="en-US" altLang="ja-JP" sz="1550" u="sng" dirty="0">
                <a:solidFill>
                  <a:schemeClr val="tx1"/>
                </a:solidFill>
                <a:latin typeface="メイリオ" panose="020B0604030504040204" pitchFamily="50" charset="-128"/>
                <a:ea typeface="メイリオ" panose="020B0604030504040204" pitchFamily="50" charset="-128"/>
                <a:hlinkClick r:id="rId26" action="ppaction://hlinksldjump">
                  <a:extLst>
                    <a:ext uri="{A12FA001-AC4F-418D-AE19-62706E023703}">
                      <ahyp:hlinkClr xmlns:ahyp="http://schemas.microsoft.com/office/drawing/2018/hyperlinkcolor" val="tx"/>
                    </a:ext>
                  </a:extLst>
                </a:hlinkClick>
              </a:rPr>
              <a:t>)</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7" action="ppaction://hlinksldjump">
                  <a:extLst>
                    <a:ext uri="{A12FA001-AC4F-418D-AE19-62706E023703}">
                      <ahyp:hlinkClr xmlns:ahyp="http://schemas.microsoft.com/office/drawing/2018/hyperlinkcolor" val="tx"/>
                    </a:ext>
                  </a:extLst>
                </a:hlinkClick>
              </a:rPr>
              <a:t>3-3.</a:t>
            </a:r>
            <a:r>
              <a:rPr lang="ja-JP" altLang="en-US" sz="1550" u="sng" dirty="0">
                <a:solidFill>
                  <a:schemeClr val="tx1"/>
                </a:solidFill>
                <a:latin typeface="メイリオ" panose="020B0604030504040204" pitchFamily="50" charset="-128"/>
                <a:ea typeface="メイリオ" panose="020B0604030504040204" pitchFamily="50" charset="-128"/>
                <a:hlinkClick r:id="rId27" action="ppaction://hlinksldjump">
                  <a:extLst>
                    <a:ext uri="{A12FA001-AC4F-418D-AE19-62706E023703}">
                      <ahyp:hlinkClr xmlns:ahyp="http://schemas.microsoft.com/office/drawing/2018/hyperlinkcolor" val="tx"/>
                    </a:ext>
                  </a:extLst>
                </a:hlinkClick>
              </a:rPr>
              <a:t>申請確認</a:t>
            </a:r>
            <a:endParaRPr lang="ja-JP" altLang="en-US" sz="1550" dirty="0">
              <a:solidFill>
                <a:schemeClr val="tx1"/>
              </a:solidFill>
              <a:latin typeface="メイリオ" panose="020B0604030504040204" pitchFamily="50" charset="-128"/>
              <a:ea typeface="メイリオ" panose="020B0604030504040204" pitchFamily="50" charset="-128"/>
            </a:endParaRPr>
          </a:p>
        </p:txBody>
      </p:sp>
      <p:sp>
        <p:nvSpPr>
          <p:cNvPr id="96" name="Google Shape;9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a:t>
            </a:fld>
            <a:endParaRPr dirty="0"/>
          </a:p>
        </p:txBody>
      </p:sp>
      <p:sp>
        <p:nvSpPr>
          <p:cNvPr id="97" name="Google Shape;97;p1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98" name="Google Shape;98;p17"/>
          <p:cNvSpPr txBox="1">
            <a:spLocks noGrp="1"/>
          </p:cNvSpPr>
          <p:nvPr>
            <p:ph type="ctrTitle"/>
          </p:nvPr>
        </p:nvSpPr>
        <p:spPr>
          <a:xfrm>
            <a:off x="466725" y="294768"/>
            <a:ext cx="5124000" cy="480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sym typeface="Arial"/>
              </a:rPr>
              <a:t>目次</a:t>
            </a:r>
            <a:endParaRPr dirty="0"/>
          </a:p>
        </p:txBody>
      </p:sp>
      <p:sp>
        <p:nvSpPr>
          <p:cNvPr id="99" name="Google Shape;99;p17"/>
          <p:cNvSpPr txBox="1"/>
          <p:nvPr/>
        </p:nvSpPr>
        <p:spPr>
          <a:xfrm>
            <a:off x="6093302" y="849700"/>
            <a:ext cx="5938625" cy="5816937"/>
          </a:xfrm>
          <a:prstGeom prst="rect">
            <a:avLst/>
          </a:prstGeom>
          <a:noFill/>
          <a:ln>
            <a:noFill/>
          </a:ln>
        </p:spPr>
        <p:txBody>
          <a:bodyPr spcFirstLastPara="1" wrap="square" lIns="91425" tIns="45700" rIns="91425" bIns="45700" anchor="t" anchorCtr="0">
            <a:spAutoFit/>
          </a:bodyPr>
          <a:lstStyle/>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8" action="ppaction://hlinksldjump">
                  <a:extLst>
                    <a:ext uri="{A12FA001-AC4F-418D-AE19-62706E023703}">
                      <ahyp:hlinkClr xmlns:ahyp="http://schemas.microsoft.com/office/drawing/2018/hyperlinkcolor" val="tx"/>
                    </a:ext>
                  </a:extLst>
                </a:hlinkClick>
              </a:rPr>
              <a:t>3-4.</a:t>
            </a:r>
            <a:r>
              <a:rPr lang="ja-JP" altLang="en-US" sz="1550" u="sng" dirty="0">
                <a:solidFill>
                  <a:schemeClr val="tx1"/>
                </a:solidFill>
                <a:latin typeface="メイリオ" panose="020B0604030504040204" pitchFamily="50" charset="-128"/>
                <a:ea typeface="メイリオ" panose="020B0604030504040204" pitchFamily="50" charset="-128"/>
                <a:hlinkClick r:id="rId28" action="ppaction://hlinksldjump">
                  <a:extLst>
                    <a:ext uri="{A12FA001-AC4F-418D-AE19-62706E023703}">
                      <ahyp:hlinkClr xmlns:ahyp="http://schemas.microsoft.com/office/drawing/2018/hyperlinkcolor" val="tx"/>
                    </a:ext>
                  </a:extLst>
                </a:hlinkClick>
              </a:rPr>
              <a:t>法人からの申請委任の確認</a:t>
            </a:r>
            <a:endParaRPr lang="en-US" altLang="ja-JP"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29" action="ppaction://hlinksldjump">
                  <a:extLst>
                    <a:ext uri="{A12FA001-AC4F-418D-AE19-62706E023703}">
                      <ahyp:hlinkClr xmlns:ahyp="http://schemas.microsoft.com/office/drawing/2018/hyperlinkcolor" val="tx"/>
                    </a:ext>
                  </a:extLst>
                </a:hlinkClick>
              </a:rPr>
              <a:t>3-5.</a:t>
            </a:r>
            <a:r>
              <a:rPr lang="ja-JP" altLang="en-US" sz="1550" u="sng" dirty="0">
                <a:solidFill>
                  <a:schemeClr val="tx1"/>
                </a:solidFill>
                <a:latin typeface="メイリオ" panose="020B0604030504040204" pitchFamily="50" charset="-128"/>
                <a:ea typeface="メイリオ" panose="020B0604030504040204" pitchFamily="50" charset="-128"/>
                <a:hlinkClick r:id="rId29" action="ppaction://hlinksldjump">
                  <a:extLst>
                    <a:ext uri="{A12FA001-AC4F-418D-AE19-62706E023703}">
                      <ahyp:hlinkClr xmlns:ahyp="http://schemas.microsoft.com/office/drawing/2018/hyperlinkcolor" val="tx"/>
                    </a:ext>
                  </a:extLst>
                </a:hlinkClick>
              </a:rPr>
              <a:t>要件確認申立書の回答選択</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0" action="ppaction://hlinksldjump">
                  <a:extLst>
                    <a:ext uri="{A12FA001-AC4F-418D-AE19-62706E023703}">
                      <ahyp:hlinkClr xmlns:ahyp="http://schemas.microsoft.com/office/drawing/2018/hyperlinkcolor" val="tx"/>
                    </a:ext>
                  </a:extLst>
                </a:hlinkClick>
              </a:rPr>
              <a:t>3-6.</a:t>
            </a:r>
            <a:r>
              <a:rPr lang="ja-JP" altLang="en-US" sz="1550" u="sng" dirty="0">
                <a:solidFill>
                  <a:schemeClr val="tx1"/>
                </a:solidFill>
                <a:latin typeface="メイリオ" panose="020B0604030504040204" pitchFamily="50" charset="-128"/>
                <a:ea typeface="メイリオ" panose="020B0604030504040204" pitchFamily="50" charset="-128"/>
                <a:hlinkClick r:id="rId30" action="ppaction://hlinksldjump">
                  <a:extLst>
                    <a:ext uri="{A12FA001-AC4F-418D-AE19-62706E023703}">
                      <ahyp:hlinkClr xmlns:ahyp="http://schemas.microsoft.com/office/drawing/2018/hyperlinkcolor" val="tx"/>
                    </a:ext>
                  </a:extLst>
                </a:hlinkClick>
              </a:rPr>
              <a:t>要件確認申立書の確認</a:t>
            </a:r>
            <a:endParaRPr lang="en-US" altLang="ja-JP"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1" action="ppaction://hlinksldjump">
                  <a:extLst>
                    <a:ext uri="{A12FA001-AC4F-418D-AE19-62706E023703}">
                      <ahyp:hlinkClr xmlns:ahyp="http://schemas.microsoft.com/office/drawing/2018/hyperlinkcolor" val="tx"/>
                    </a:ext>
                  </a:extLst>
                </a:hlinkClick>
              </a:rPr>
              <a:t>3-7.</a:t>
            </a:r>
            <a:r>
              <a:rPr lang="ja-JP" altLang="en-US" sz="1550" u="sng" dirty="0">
                <a:solidFill>
                  <a:schemeClr val="tx1"/>
                </a:solidFill>
                <a:latin typeface="メイリオ" panose="020B0604030504040204" pitchFamily="50" charset="-128"/>
                <a:ea typeface="メイリオ" panose="020B0604030504040204" pitchFamily="50" charset="-128"/>
                <a:hlinkClick r:id="rId31" action="ppaction://hlinksldjump">
                  <a:extLst>
                    <a:ext uri="{A12FA001-AC4F-418D-AE19-62706E023703}">
                      <ahyp:hlinkClr xmlns:ahyp="http://schemas.microsoft.com/office/drawing/2018/hyperlinkcolor" val="tx"/>
                    </a:ext>
                  </a:extLst>
                </a:hlinkClick>
              </a:rPr>
              <a:t>暴力団等審査情報の入力</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2" action="ppaction://hlinksldjump">
                  <a:extLst>
                    <a:ext uri="{A12FA001-AC4F-418D-AE19-62706E023703}">
                      <ahyp:hlinkClr xmlns:ahyp="http://schemas.microsoft.com/office/drawing/2018/hyperlinkcolor" val="tx"/>
                    </a:ext>
                  </a:extLst>
                </a:hlinkClick>
              </a:rPr>
              <a:t>3-8.</a:t>
            </a:r>
            <a:r>
              <a:rPr lang="ja-JP" altLang="en-US" sz="1550" u="sng" dirty="0">
                <a:solidFill>
                  <a:schemeClr val="tx1"/>
                </a:solidFill>
                <a:latin typeface="メイリオ" panose="020B0604030504040204" pitchFamily="50" charset="-128"/>
                <a:ea typeface="メイリオ" panose="020B0604030504040204" pitchFamily="50" charset="-128"/>
                <a:hlinkClick r:id="rId32" action="ppaction://hlinksldjump">
                  <a:extLst>
                    <a:ext uri="{A12FA001-AC4F-418D-AE19-62706E023703}">
                      <ahyp:hlinkClr xmlns:ahyp="http://schemas.microsoft.com/office/drawing/2018/hyperlinkcolor" val="tx"/>
                    </a:ext>
                  </a:extLst>
                </a:hlinkClick>
              </a:rPr>
              <a:t>暴力団等審査情報の確認</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3" action="ppaction://hlinksldjump">
                  <a:extLst>
                    <a:ext uri="{A12FA001-AC4F-418D-AE19-62706E023703}">
                      <ahyp:hlinkClr xmlns:ahyp="http://schemas.microsoft.com/office/drawing/2018/hyperlinkcolor" val="tx"/>
                    </a:ext>
                  </a:extLst>
                </a:hlinkClick>
              </a:rPr>
              <a:t>3-9.</a:t>
            </a:r>
            <a:r>
              <a:rPr lang="ja-JP" altLang="en-US" sz="1550" u="sng" dirty="0">
                <a:solidFill>
                  <a:schemeClr val="tx1"/>
                </a:solidFill>
                <a:latin typeface="メイリオ" panose="020B0604030504040204" pitchFamily="50" charset="-128"/>
                <a:ea typeface="メイリオ" panose="020B0604030504040204" pitchFamily="50" charset="-128"/>
                <a:hlinkClick r:id="rId33" action="ppaction://hlinksldjump">
                  <a:extLst>
                    <a:ext uri="{A12FA001-AC4F-418D-AE19-62706E023703}">
                      <ahyp:hlinkClr xmlns:ahyp="http://schemas.microsoft.com/office/drawing/2018/hyperlinkcolor" val="tx"/>
                    </a:ext>
                  </a:extLst>
                </a:hlinkClick>
              </a:rPr>
              <a:t>誓約事項の入力</a:t>
            </a:r>
            <a:r>
              <a:rPr lang="en-US" altLang="ja-JP" sz="1550" u="sng" dirty="0">
                <a:solidFill>
                  <a:schemeClr val="tx1"/>
                </a:solidFill>
                <a:latin typeface="メイリオ" panose="020B0604030504040204" pitchFamily="50" charset="-128"/>
                <a:ea typeface="メイリオ" panose="020B0604030504040204" pitchFamily="50" charset="-128"/>
                <a:hlinkClick r:id="rId33"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33" action="ppaction://hlinksldjump">
                  <a:extLst>
                    <a:ext uri="{A12FA001-AC4F-418D-AE19-62706E023703}">
                      <ahyp:hlinkClr xmlns:ahyp="http://schemas.microsoft.com/office/drawing/2018/hyperlinkcolor" val="tx"/>
                    </a:ext>
                  </a:extLst>
                </a:hlinkClick>
              </a:rPr>
              <a:t>有床診療所</a:t>
            </a:r>
            <a:r>
              <a:rPr lang="en-US" altLang="ja-JP" sz="1550" u="sng" dirty="0">
                <a:solidFill>
                  <a:schemeClr val="tx1"/>
                </a:solidFill>
                <a:latin typeface="メイリオ" panose="020B0604030504040204" pitchFamily="50" charset="-128"/>
                <a:ea typeface="メイリオ" panose="020B0604030504040204" pitchFamily="50" charset="-128"/>
                <a:hlinkClick r:id="rId33" action="ppaction://hlinksldjump">
                  <a:extLst>
                    <a:ext uri="{A12FA001-AC4F-418D-AE19-62706E023703}">
                      <ahyp:hlinkClr xmlns:ahyp="http://schemas.microsoft.com/office/drawing/2018/hyperlinkcolor" val="tx"/>
                    </a:ext>
                  </a:extLst>
                </a:hlinkClick>
              </a:rPr>
              <a:t>)</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3-9.</a:t>
            </a:r>
            <a:r>
              <a:rPr lang="ja-JP" altLang="en-US"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誓約事項の入力</a:t>
            </a:r>
            <a:r>
              <a:rPr lang="en-US" altLang="ja-JP"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無床診療所</a:t>
            </a:r>
            <a:r>
              <a:rPr lang="en-US" altLang="ja-JP"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訪問看護ステーション</a:t>
            </a:r>
            <a:r>
              <a:rPr lang="en-US" altLang="ja-JP" sz="1550" u="sng" dirty="0">
                <a:solidFill>
                  <a:schemeClr val="tx1"/>
                </a:solidFill>
                <a:latin typeface="メイリオ" panose="020B0604030504040204" pitchFamily="50" charset="-128"/>
                <a:ea typeface="メイリオ" panose="020B0604030504040204" pitchFamily="50" charset="-128"/>
                <a:hlinkClick r:id="rId34" action="ppaction://hlinksldjump">
                  <a:extLst>
                    <a:ext uri="{A12FA001-AC4F-418D-AE19-62706E023703}">
                      <ahyp:hlinkClr xmlns:ahyp="http://schemas.microsoft.com/office/drawing/2018/hyperlinkcolor" val="tx"/>
                    </a:ext>
                  </a:extLst>
                </a:hlinkClick>
              </a:rPr>
              <a:t>)</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5" action="ppaction://hlinksldjump">
                  <a:extLst>
                    <a:ext uri="{A12FA001-AC4F-418D-AE19-62706E023703}">
                      <ahyp:hlinkClr xmlns:ahyp="http://schemas.microsoft.com/office/drawing/2018/hyperlinkcolor" val="tx"/>
                    </a:ext>
                  </a:extLst>
                </a:hlinkClick>
              </a:rPr>
              <a:t>3-9.</a:t>
            </a:r>
            <a:r>
              <a:rPr lang="ja-JP" altLang="en-US" sz="1550" u="sng" dirty="0">
                <a:solidFill>
                  <a:schemeClr val="tx1"/>
                </a:solidFill>
                <a:latin typeface="メイリオ" panose="020B0604030504040204" pitchFamily="50" charset="-128"/>
                <a:ea typeface="メイリオ" panose="020B0604030504040204" pitchFamily="50" charset="-128"/>
                <a:hlinkClick r:id="rId35" action="ppaction://hlinksldjump">
                  <a:extLst>
                    <a:ext uri="{A12FA001-AC4F-418D-AE19-62706E023703}">
                      <ahyp:hlinkClr xmlns:ahyp="http://schemas.microsoft.com/office/drawing/2018/hyperlinkcolor" val="tx"/>
                    </a:ext>
                  </a:extLst>
                </a:hlinkClick>
              </a:rPr>
              <a:t>誓約事項の入力</a:t>
            </a:r>
            <a:r>
              <a:rPr lang="en-US" altLang="ja-JP" sz="1550" u="sng" dirty="0">
                <a:solidFill>
                  <a:schemeClr val="tx1"/>
                </a:solidFill>
                <a:latin typeface="メイリオ" panose="020B0604030504040204" pitchFamily="50" charset="-128"/>
                <a:ea typeface="メイリオ" panose="020B0604030504040204" pitchFamily="50" charset="-128"/>
                <a:hlinkClick r:id="rId35" action="ppaction://hlinksldjump">
                  <a:extLst>
                    <a:ext uri="{A12FA001-AC4F-418D-AE19-62706E023703}">
                      <ahyp:hlinkClr xmlns:ahyp="http://schemas.microsoft.com/office/drawing/2018/hyperlinkcolor" val="tx"/>
                    </a:ext>
                  </a:extLst>
                </a:hlinkClick>
              </a:rPr>
              <a:t>(</a:t>
            </a:r>
            <a:r>
              <a:rPr lang="ja-JP" altLang="en-US" sz="1550" u="sng" dirty="0">
                <a:solidFill>
                  <a:schemeClr val="tx1"/>
                </a:solidFill>
                <a:latin typeface="メイリオ" panose="020B0604030504040204" pitchFamily="50" charset="-128"/>
                <a:ea typeface="メイリオ" panose="020B0604030504040204" pitchFamily="50" charset="-128"/>
                <a:hlinkClick r:id="rId35" action="ppaction://hlinksldjump">
                  <a:extLst>
                    <a:ext uri="{A12FA001-AC4F-418D-AE19-62706E023703}">
                      <ahyp:hlinkClr xmlns:ahyp="http://schemas.microsoft.com/office/drawing/2018/hyperlinkcolor" val="tx"/>
                    </a:ext>
                  </a:extLst>
                </a:hlinkClick>
              </a:rPr>
              <a:t>薬局</a:t>
            </a:r>
            <a:r>
              <a:rPr lang="en-US" altLang="ja-JP" sz="1550" u="sng" dirty="0">
                <a:solidFill>
                  <a:schemeClr val="tx1"/>
                </a:solidFill>
                <a:latin typeface="メイリオ" panose="020B0604030504040204" pitchFamily="50" charset="-128"/>
                <a:ea typeface="メイリオ" panose="020B0604030504040204" pitchFamily="50" charset="-128"/>
                <a:hlinkClick r:id="rId35" action="ppaction://hlinksldjump">
                  <a:extLst>
                    <a:ext uri="{A12FA001-AC4F-418D-AE19-62706E023703}">
                      <ahyp:hlinkClr xmlns:ahyp="http://schemas.microsoft.com/office/drawing/2018/hyperlinkcolor" val="tx"/>
                    </a:ext>
                  </a:extLst>
                </a:hlinkClick>
              </a:rPr>
              <a:t>)</a:t>
            </a:r>
            <a:endParaRPr lang="ja-JP" altLang="en-US"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6" action="ppaction://hlinksldjump">
                  <a:extLst>
                    <a:ext uri="{A12FA001-AC4F-418D-AE19-62706E023703}">
                      <ahyp:hlinkClr xmlns:ahyp="http://schemas.microsoft.com/office/drawing/2018/hyperlinkcolor" val="tx"/>
                    </a:ext>
                  </a:extLst>
                </a:hlinkClick>
              </a:rPr>
              <a:t>3-10.</a:t>
            </a:r>
            <a:r>
              <a:rPr lang="ja-JP" altLang="en-US" sz="1550" u="sng" dirty="0">
                <a:solidFill>
                  <a:schemeClr val="tx1"/>
                </a:solidFill>
                <a:latin typeface="メイリオ" panose="020B0604030504040204" pitchFamily="50" charset="-128"/>
                <a:ea typeface="メイリオ" panose="020B0604030504040204" pitchFamily="50" charset="-128"/>
                <a:hlinkClick r:id="rId36" action="ppaction://hlinksldjump">
                  <a:extLst>
                    <a:ext uri="{A12FA001-AC4F-418D-AE19-62706E023703}">
                      <ahyp:hlinkClr xmlns:ahyp="http://schemas.microsoft.com/office/drawing/2018/hyperlinkcolor" val="tx"/>
                    </a:ext>
                  </a:extLst>
                </a:hlinkClick>
              </a:rPr>
              <a:t>申請</a:t>
            </a:r>
            <a:r>
              <a:rPr lang="ja-JP" altLang="en-US" sz="1550" u="sng" dirty="0">
                <a:solidFill>
                  <a:schemeClr val="tx1"/>
                </a:solidFill>
                <a:latin typeface="メイリオ" panose="020B0604030504040204" pitchFamily="50" charset="-128"/>
                <a:ea typeface="メイリオ" panose="020B0604030504040204" pitchFamily="50" charset="-128"/>
              </a:rPr>
              <a:t>完了</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en-US" altLang="ja-JP" sz="1550" u="sng" dirty="0">
                <a:solidFill>
                  <a:schemeClr val="tx1"/>
                </a:solidFill>
                <a:latin typeface="メイリオ" panose="020B0604030504040204" pitchFamily="50" charset="-128"/>
                <a:ea typeface="メイリオ" panose="020B0604030504040204" pitchFamily="50" charset="-128"/>
                <a:hlinkClick r:id="rId37" action="ppaction://hlinksldjump">
                  <a:extLst>
                    <a:ext uri="{A12FA001-AC4F-418D-AE19-62706E023703}">
                      <ahyp:hlinkClr xmlns:ahyp="http://schemas.microsoft.com/office/drawing/2018/hyperlinkcolor" val="tx"/>
                    </a:ext>
                  </a:extLst>
                </a:hlinkClick>
              </a:rPr>
              <a:t>4.</a:t>
            </a:r>
            <a:r>
              <a:rPr lang="ja-JP" altLang="en-US" sz="1550" u="sng" dirty="0">
                <a:solidFill>
                  <a:schemeClr val="tx1"/>
                </a:solidFill>
                <a:latin typeface="メイリオ" panose="020B0604030504040204" pitchFamily="50" charset="-128"/>
                <a:ea typeface="メイリオ" panose="020B0604030504040204" pitchFamily="50" charset="-128"/>
                <a:hlinkClick r:id="rId37" action="ppaction://hlinksldjump">
                  <a:extLst>
                    <a:ext uri="{A12FA001-AC4F-418D-AE19-62706E023703}">
                      <ahyp:hlinkClr xmlns:ahyp="http://schemas.microsoft.com/office/drawing/2018/hyperlinkcolor" val="tx"/>
                    </a:ext>
                  </a:extLst>
                </a:hlinkClick>
              </a:rPr>
              <a:t>給付金申請の訂正</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38" action="ppaction://hlinksldjump">
                  <a:extLst>
                    <a:ext uri="{A12FA001-AC4F-418D-AE19-62706E023703}">
                      <ahyp:hlinkClr xmlns:ahyp="http://schemas.microsoft.com/office/drawing/2018/hyperlinkcolor" val="tx"/>
                    </a:ext>
                  </a:extLst>
                </a:hlinkClick>
              </a:rPr>
              <a:t>4-1.</a:t>
            </a:r>
            <a:r>
              <a:rPr lang="ja-JP" altLang="en-US" sz="1550" u="sng" dirty="0">
                <a:solidFill>
                  <a:schemeClr val="tx1"/>
                </a:solidFill>
                <a:latin typeface="メイリオ" panose="020B0604030504040204" pitchFamily="50" charset="-128"/>
                <a:ea typeface="メイリオ" panose="020B0604030504040204" pitchFamily="50" charset="-128"/>
                <a:hlinkClick r:id="rId38" action="ppaction://hlinksldjump">
                  <a:extLst>
                    <a:ext uri="{A12FA001-AC4F-418D-AE19-62706E023703}">
                      <ahyp:hlinkClr xmlns:ahyp="http://schemas.microsoft.com/office/drawing/2018/hyperlinkcolor" val="tx"/>
                    </a:ext>
                  </a:extLst>
                </a:hlinkClick>
              </a:rPr>
              <a:t>申請を訂正する</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Clr>
                <a:schemeClr val="dk1"/>
              </a:buClr>
              <a:buSzPts val="1100"/>
            </a:pPr>
            <a:r>
              <a:rPr lang="en-US" altLang="ja-JP" sz="1550" u="sng" dirty="0">
                <a:solidFill>
                  <a:schemeClr val="tx1"/>
                </a:solidFill>
                <a:latin typeface="メイリオ" panose="020B0604030504040204" pitchFamily="50" charset="-128"/>
                <a:ea typeface="メイリオ" panose="020B0604030504040204" pitchFamily="50" charset="-128"/>
                <a:hlinkClick r:id="rId39" action="ppaction://hlinksldjump">
                  <a:extLst>
                    <a:ext uri="{A12FA001-AC4F-418D-AE19-62706E023703}">
                      <ahyp:hlinkClr xmlns:ahyp="http://schemas.microsoft.com/office/drawing/2018/hyperlinkcolor" val="tx"/>
                    </a:ext>
                  </a:extLst>
                </a:hlinkClick>
              </a:rPr>
              <a:t>5.</a:t>
            </a:r>
            <a:r>
              <a:rPr lang="ja-JP" altLang="en-US" sz="1550" u="sng" dirty="0">
                <a:solidFill>
                  <a:schemeClr val="tx1"/>
                </a:solidFill>
                <a:latin typeface="メイリオ" panose="020B0604030504040204" pitchFamily="50" charset="-128"/>
                <a:ea typeface="メイリオ" panose="020B0604030504040204" pitchFamily="50" charset="-128"/>
                <a:hlinkClick r:id="rId39" action="ppaction://hlinksldjump">
                  <a:extLst>
                    <a:ext uri="{A12FA001-AC4F-418D-AE19-62706E023703}">
                      <ahyp:hlinkClr xmlns:ahyp="http://schemas.microsoft.com/office/drawing/2018/hyperlinkcolor" val="tx"/>
                    </a:ext>
                  </a:extLst>
                </a:hlinkClick>
              </a:rPr>
              <a:t>補助金申請の訂正</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0" action="ppaction://hlinksldjump">
                  <a:extLst>
                    <a:ext uri="{A12FA001-AC4F-418D-AE19-62706E023703}">
                      <ahyp:hlinkClr xmlns:ahyp="http://schemas.microsoft.com/office/drawing/2018/hyperlinkcolor" val="tx"/>
                    </a:ext>
                  </a:extLst>
                </a:hlinkClick>
              </a:rPr>
              <a:t>5-1.</a:t>
            </a:r>
            <a:r>
              <a:rPr lang="ja-JP" altLang="en-US" sz="1550" u="sng" dirty="0">
                <a:solidFill>
                  <a:schemeClr val="tx1"/>
                </a:solidFill>
                <a:latin typeface="メイリオ" panose="020B0604030504040204" pitchFamily="50" charset="-128"/>
                <a:ea typeface="メイリオ" panose="020B0604030504040204" pitchFamily="50" charset="-128"/>
                <a:hlinkClick r:id="rId40" action="ppaction://hlinksldjump">
                  <a:extLst>
                    <a:ext uri="{A12FA001-AC4F-418D-AE19-62706E023703}">
                      <ahyp:hlinkClr xmlns:ahyp="http://schemas.microsoft.com/office/drawing/2018/hyperlinkcolor" val="tx"/>
                    </a:ext>
                  </a:extLst>
                </a:hlinkClick>
              </a:rPr>
              <a:t>申請を訂正する</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en-US" altLang="ja-JP" sz="1550" u="sng" dirty="0">
                <a:solidFill>
                  <a:schemeClr val="tx1"/>
                </a:solidFill>
                <a:latin typeface="メイリオ" panose="020B0604030504040204" pitchFamily="50" charset="-128"/>
                <a:ea typeface="メイリオ" panose="020B0604030504040204" pitchFamily="50" charset="-128"/>
                <a:hlinkClick r:id="rId41" action="ppaction://hlinksldjump">
                  <a:extLst>
                    <a:ext uri="{A12FA001-AC4F-418D-AE19-62706E023703}">
                      <ahyp:hlinkClr xmlns:ahyp="http://schemas.microsoft.com/office/drawing/2018/hyperlinkcolor" val="tx"/>
                    </a:ext>
                  </a:extLst>
                </a:hlinkClick>
              </a:rPr>
              <a:t>6.</a:t>
            </a:r>
            <a:r>
              <a:rPr lang="ja-JP" altLang="en-US" sz="1550" u="sng" dirty="0">
                <a:solidFill>
                  <a:schemeClr val="tx1"/>
                </a:solidFill>
                <a:latin typeface="メイリオ" panose="020B0604030504040204" pitchFamily="50" charset="-128"/>
                <a:ea typeface="メイリオ" panose="020B0604030504040204" pitchFamily="50" charset="-128"/>
                <a:hlinkClick r:id="rId41" action="ppaction://hlinksldjump">
                  <a:extLst>
                    <a:ext uri="{A12FA001-AC4F-418D-AE19-62706E023703}">
                      <ahyp:hlinkClr xmlns:ahyp="http://schemas.microsoft.com/office/drawing/2018/hyperlinkcolor" val="tx"/>
                    </a:ext>
                  </a:extLst>
                </a:hlinkClick>
              </a:rPr>
              <a:t>申請の確認</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2" action="ppaction://hlinksldjump">
                  <a:extLst>
                    <a:ext uri="{A12FA001-AC4F-418D-AE19-62706E023703}">
                      <ahyp:hlinkClr xmlns:ahyp="http://schemas.microsoft.com/office/drawing/2018/hyperlinkcolor" val="tx"/>
                    </a:ext>
                  </a:extLst>
                </a:hlinkClick>
              </a:rPr>
              <a:t>6‐1.</a:t>
            </a:r>
            <a:r>
              <a:rPr lang="ja-JP" altLang="en-US" sz="1550" u="sng" dirty="0">
                <a:solidFill>
                  <a:schemeClr val="tx1"/>
                </a:solidFill>
                <a:latin typeface="メイリオ" panose="020B0604030504040204" pitchFamily="50" charset="-128"/>
                <a:ea typeface="メイリオ" panose="020B0604030504040204" pitchFamily="50" charset="-128"/>
                <a:hlinkClick r:id="rId42" action="ppaction://hlinksldjump">
                  <a:extLst>
                    <a:ext uri="{A12FA001-AC4F-418D-AE19-62706E023703}">
                      <ahyp:hlinkClr xmlns:ahyp="http://schemas.microsoft.com/office/drawing/2018/hyperlinkcolor" val="tx"/>
                    </a:ext>
                  </a:extLst>
                </a:hlinkClick>
              </a:rPr>
              <a:t>申請一覧へ遷移</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3" action="ppaction://hlinksldjump">
                  <a:extLst>
                    <a:ext uri="{A12FA001-AC4F-418D-AE19-62706E023703}">
                      <ahyp:hlinkClr xmlns:ahyp="http://schemas.microsoft.com/office/drawing/2018/hyperlinkcolor" val="tx"/>
                    </a:ext>
                  </a:extLst>
                </a:hlinkClick>
              </a:rPr>
              <a:t>6‐2.</a:t>
            </a:r>
            <a:r>
              <a:rPr lang="ja-JP" altLang="en-US" sz="1550" u="sng" dirty="0">
                <a:solidFill>
                  <a:schemeClr val="tx1"/>
                </a:solidFill>
                <a:latin typeface="メイリオ" panose="020B0604030504040204" pitchFamily="50" charset="-128"/>
                <a:ea typeface="メイリオ" panose="020B0604030504040204" pitchFamily="50" charset="-128"/>
                <a:hlinkClick r:id="rId43" action="ppaction://hlinksldjump">
                  <a:extLst>
                    <a:ext uri="{A12FA001-AC4F-418D-AE19-62706E023703}">
                      <ahyp:hlinkClr xmlns:ahyp="http://schemas.microsoft.com/office/drawing/2018/hyperlinkcolor" val="tx"/>
                    </a:ext>
                  </a:extLst>
                </a:hlinkClick>
              </a:rPr>
              <a:t>審査中の給付金と補助金の申請一覧を表示する</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4" action="ppaction://hlinksldjump">
                  <a:extLst>
                    <a:ext uri="{A12FA001-AC4F-418D-AE19-62706E023703}">
                      <ahyp:hlinkClr xmlns:ahyp="http://schemas.microsoft.com/office/drawing/2018/hyperlinkcolor" val="tx"/>
                    </a:ext>
                  </a:extLst>
                </a:hlinkClick>
              </a:rPr>
              <a:t>6‐3.</a:t>
            </a:r>
            <a:r>
              <a:rPr lang="ja-JP" altLang="en-US" sz="1550" u="sng" dirty="0">
                <a:solidFill>
                  <a:schemeClr val="tx1"/>
                </a:solidFill>
                <a:latin typeface="メイリオ" panose="020B0604030504040204" pitchFamily="50" charset="-128"/>
                <a:ea typeface="メイリオ" panose="020B0604030504040204" pitchFamily="50" charset="-128"/>
                <a:hlinkClick r:id="rId44" action="ppaction://hlinksldjump">
                  <a:extLst>
                    <a:ext uri="{A12FA001-AC4F-418D-AE19-62706E023703}">
                      <ahyp:hlinkClr xmlns:ahyp="http://schemas.microsoft.com/office/drawing/2018/hyperlinkcolor" val="tx"/>
                    </a:ext>
                  </a:extLst>
                </a:hlinkClick>
              </a:rPr>
              <a:t>審査完了の給付金と補助金の申請一覧を表示する</a:t>
            </a:r>
            <a:endParaRPr lang="en-US" altLang="ja-JP"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zh-TW" sz="1550" u="sng" dirty="0">
                <a:solidFill>
                  <a:schemeClr val="tx1"/>
                </a:solidFill>
                <a:latin typeface="メイリオ" panose="020B0604030504040204" pitchFamily="50" charset="-128"/>
                <a:ea typeface="メイリオ" panose="020B0604030504040204" pitchFamily="50" charset="-128"/>
                <a:hlinkClick r:id="rId45" action="ppaction://hlinksldjump">
                  <a:extLst>
                    <a:ext uri="{A12FA001-AC4F-418D-AE19-62706E023703}">
                      <ahyp:hlinkClr xmlns:ahyp="http://schemas.microsoft.com/office/drawing/2018/hyperlinkcolor" val="tx"/>
                    </a:ext>
                  </a:extLst>
                </a:hlinkClick>
              </a:rPr>
              <a:t>6‐4.</a:t>
            </a:r>
            <a:r>
              <a:rPr lang="zh-TW" altLang="en-US" sz="1550" u="sng" dirty="0">
                <a:solidFill>
                  <a:schemeClr val="tx1"/>
                </a:solidFill>
                <a:latin typeface="メイリオ" panose="020B0604030504040204" pitchFamily="50" charset="-128"/>
                <a:ea typeface="メイリオ" panose="020B0604030504040204" pitchFamily="50" charset="-128"/>
                <a:hlinkClick r:id="rId45" action="ppaction://hlinksldjump">
                  <a:extLst>
                    <a:ext uri="{A12FA001-AC4F-418D-AE19-62706E023703}">
                      <ahyp:hlinkClr xmlns:ahyp="http://schemas.microsoft.com/office/drawing/2018/hyperlinkcolor" val="tx"/>
                    </a:ext>
                  </a:extLst>
                </a:hlinkClick>
              </a:rPr>
              <a:t>給付金申請詳細</a:t>
            </a:r>
            <a:endParaRPr lang="en-US" altLang="zh-TW" sz="1550" u="sng"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zh-TW" sz="1550" u="sng" dirty="0">
                <a:solidFill>
                  <a:schemeClr val="tx1"/>
                </a:solidFill>
                <a:latin typeface="メイリオ" panose="020B0604030504040204" pitchFamily="50" charset="-128"/>
                <a:ea typeface="メイリオ" panose="020B0604030504040204" pitchFamily="50" charset="-128"/>
                <a:hlinkClick r:id="rId46" action="ppaction://hlinksldjump">
                  <a:extLst>
                    <a:ext uri="{A12FA001-AC4F-418D-AE19-62706E023703}">
                      <ahyp:hlinkClr xmlns:ahyp="http://schemas.microsoft.com/office/drawing/2018/hyperlinkcolor" val="tx"/>
                    </a:ext>
                  </a:extLst>
                </a:hlinkClick>
              </a:rPr>
              <a:t>6‐4.</a:t>
            </a:r>
            <a:r>
              <a:rPr lang="zh-TW" altLang="en-US" sz="1550" u="sng" dirty="0">
                <a:solidFill>
                  <a:schemeClr val="tx1"/>
                </a:solidFill>
                <a:latin typeface="メイリオ" panose="020B0604030504040204" pitchFamily="50" charset="-128"/>
                <a:ea typeface="メイリオ" panose="020B0604030504040204" pitchFamily="50" charset="-128"/>
                <a:hlinkClick r:id="rId46" action="ppaction://hlinksldjump">
                  <a:extLst>
                    <a:ext uri="{A12FA001-AC4F-418D-AE19-62706E023703}">
                      <ahyp:hlinkClr xmlns:ahyp="http://schemas.microsoft.com/office/drawing/2018/hyperlinkcolor" val="tx"/>
                    </a:ext>
                  </a:extLst>
                </a:hlinkClick>
              </a:rPr>
              <a:t>補助金申請詳細</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en-US" altLang="ja-JP" sz="1550" u="sng" dirty="0">
                <a:solidFill>
                  <a:schemeClr val="tx1"/>
                </a:solidFill>
                <a:latin typeface="メイリオ" panose="020B0604030504040204" pitchFamily="50" charset="-128"/>
                <a:ea typeface="メイリオ" panose="020B0604030504040204" pitchFamily="50" charset="-128"/>
                <a:hlinkClick r:id="rId47" action="ppaction://hlinksldjump">
                  <a:extLst>
                    <a:ext uri="{A12FA001-AC4F-418D-AE19-62706E023703}">
                      <ahyp:hlinkClr xmlns:ahyp="http://schemas.microsoft.com/office/drawing/2018/hyperlinkcolor" val="tx"/>
                    </a:ext>
                  </a:extLst>
                </a:hlinkClick>
              </a:rPr>
              <a:t>7.</a:t>
            </a:r>
            <a:r>
              <a:rPr lang="ja-JP" altLang="en-US" sz="1550" u="sng" dirty="0">
                <a:solidFill>
                  <a:schemeClr val="tx1"/>
                </a:solidFill>
                <a:latin typeface="メイリオ" panose="020B0604030504040204" pitchFamily="50" charset="-128"/>
                <a:ea typeface="メイリオ" panose="020B0604030504040204" pitchFamily="50" charset="-128"/>
                <a:hlinkClick r:id="rId47" action="ppaction://hlinksldjump">
                  <a:extLst>
                    <a:ext uri="{A12FA001-AC4F-418D-AE19-62706E023703}">
                      <ahyp:hlinkClr xmlns:ahyp="http://schemas.microsoft.com/office/drawing/2018/hyperlinkcolor" val="tx"/>
                    </a:ext>
                  </a:extLst>
                </a:hlinkClick>
              </a:rPr>
              <a:t>実績報告</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8" action="ppaction://hlinksldjump">
                  <a:extLst>
                    <a:ext uri="{A12FA001-AC4F-418D-AE19-62706E023703}">
                      <ahyp:hlinkClr xmlns:ahyp="http://schemas.microsoft.com/office/drawing/2018/hyperlinkcolor" val="tx"/>
                    </a:ext>
                  </a:extLst>
                </a:hlinkClick>
              </a:rPr>
              <a:t>7‐1.</a:t>
            </a:r>
            <a:r>
              <a:rPr lang="ja-JP" altLang="en-US" sz="1550" u="sng" dirty="0">
                <a:solidFill>
                  <a:schemeClr val="tx1"/>
                </a:solidFill>
                <a:latin typeface="メイリオ" panose="020B0604030504040204" pitchFamily="50" charset="-128"/>
                <a:ea typeface="メイリオ" panose="020B0604030504040204" pitchFamily="50" charset="-128"/>
                <a:hlinkClick r:id="rId48" action="ppaction://hlinksldjump">
                  <a:extLst>
                    <a:ext uri="{A12FA001-AC4F-418D-AE19-62706E023703}">
                      <ahyp:hlinkClr xmlns:ahyp="http://schemas.microsoft.com/office/drawing/2018/hyperlinkcolor" val="tx"/>
                    </a:ext>
                  </a:extLst>
                </a:hlinkClick>
              </a:rPr>
              <a:t>実績報告を入力する</a:t>
            </a:r>
            <a:endParaRPr lang="ja-JP" altLang="en-US" sz="1550" dirty="0">
              <a:solidFill>
                <a:schemeClr val="tx1"/>
              </a:solidFill>
              <a:latin typeface="メイリオ" panose="020B0604030504040204" pitchFamily="50" charset="-128"/>
              <a:ea typeface="メイリオ" panose="020B0604030504040204" pitchFamily="50" charset="-128"/>
            </a:endParaRPr>
          </a:p>
          <a:p>
            <a:pPr lvl="0">
              <a:buSzPts val="1600"/>
            </a:pPr>
            <a:r>
              <a:rPr lang="ja-JP" altLang="en-US" sz="1550" dirty="0">
                <a:solidFill>
                  <a:schemeClr val="tx1"/>
                </a:solidFill>
                <a:latin typeface="メイリオ" panose="020B0604030504040204" pitchFamily="50" charset="-128"/>
                <a:ea typeface="メイリオ" panose="020B0604030504040204" pitchFamily="50" charset="-128"/>
              </a:rPr>
              <a:t>　</a:t>
            </a:r>
            <a:r>
              <a:rPr lang="en-US" altLang="ja-JP" sz="1550" u="sng" dirty="0">
                <a:solidFill>
                  <a:schemeClr val="tx1"/>
                </a:solidFill>
                <a:latin typeface="メイリオ" panose="020B0604030504040204" pitchFamily="50" charset="-128"/>
                <a:ea typeface="メイリオ" panose="020B0604030504040204" pitchFamily="50" charset="-128"/>
                <a:hlinkClick r:id="rId49" action="ppaction://hlinksldjump">
                  <a:extLst>
                    <a:ext uri="{A12FA001-AC4F-418D-AE19-62706E023703}">
                      <ahyp:hlinkClr xmlns:ahyp="http://schemas.microsoft.com/office/drawing/2018/hyperlinkcolor" val="tx"/>
                    </a:ext>
                  </a:extLst>
                </a:hlinkClick>
              </a:rPr>
              <a:t>7‐2.</a:t>
            </a:r>
            <a:r>
              <a:rPr lang="ja-JP" altLang="en-US" sz="1550" u="sng" dirty="0">
                <a:solidFill>
                  <a:schemeClr val="tx1"/>
                </a:solidFill>
                <a:latin typeface="メイリオ" panose="020B0604030504040204" pitchFamily="50" charset="-128"/>
                <a:ea typeface="メイリオ" panose="020B0604030504040204" pitchFamily="50" charset="-128"/>
                <a:hlinkClick r:id="rId49" action="ppaction://hlinksldjump">
                  <a:extLst>
                    <a:ext uri="{A12FA001-AC4F-418D-AE19-62706E023703}">
                      <ahyp:hlinkClr xmlns:ahyp="http://schemas.microsoft.com/office/drawing/2018/hyperlinkcolor" val="tx"/>
                    </a:ext>
                  </a:extLst>
                </a:hlinkClick>
              </a:rPr>
              <a:t>実績報告を訂正する</a:t>
            </a:r>
            <a:endParaRPr lang="en-US" altLang="ja-JP" sz="1550" u="sng" dirty="0">
              <a:solidFill>
                <a:schemeClr val="tx1"/>
              </a:solidFill>
              <a:latin typeface="メイリオ" panose="020B0604030504040204" pitchFamily="50" charset="-128"/>
              <a:ea typeface="メイリオ" panose="020B0604030504040204" pitchFamily="50" charset="-128"/>
            </a:endParaRPr>
          </a:p>
          <a:p>
            <a:pPr>
              <a:buSzPts val="1600"/>
            </a:pPr>
            <a:r>
              <a:rPr lang="en-US" altLang="ja-JP" sz="1550" u="sng" dirty="0">
                <a:solidFill>
                  <a:schemeClr val="tx1"/>
                </a:solidFill>
                <a:latin typeface="メイリオ" panose="020B0604030504040204" pitchFamily="50" charset="-128"/>
                <a:ea typeface="メイリオ" panose="020B0604030504040204" pitchFamily="50" charset="-128"/>
                <a:hlinkClick r:id="rId50" action="ppaction://hlinksldjump">
                  <a:extLst>
                    <a:ext uri="{A12FA001-AC4F-418D-AE19-62706E023703}">
                      <ahyp:hlinkClr xmlns:ahyp="http://schemas.microsoft.com/office/drawing/2018/hyperlinkcolor" val="tx"/>
                    </a:ext>
                  </a:extLst>
                </a:hlinkClick>
              </a:rPr>
              <a:t>8</a:t>
            </a:r>
            <a:r>
              <a:rPr lang="ja-JP" altLang="en-US" sz="1550" u="sng" dirty="0">
                <a:solidFill>
                  <a:schemeClr val="tx1"/>
                </a:solidFill>
                <a:latin typeface="メイリオ" panose="020B0604030504040204" pitchFamily="50" charset="-128"/>
                <a:ea typeface="メイリオ" panose="020B0604030504040204" pitchFamily="50" charset="-128"/>
                <a:hlinkClick r:id="rId50" action="ppaction://hlinksldjump">
                  <a:extLst>
                    <a:ext uri="{A12FA001-AC4F-418D-AE19-62706E023703}">
                      <ahyp:hlinkClr xmlns:ahyp="http://schemas.microsoft.com/office/drawing/2018/hyperlinkcolor" val="tx"/>
                    </a:ext>
                  </a:extLst>
                </a:hlinkClick>
              </a:rPr>
              <a:t>．給付金申請が通った通知連絡</a:t>
            </a:r>
            <a:endParaRPr lang="ja-JP" altLang="en-US" sz="1550" dirty="0">
              <a:solidFill>
                <a:schemeClr val="tx1"/>
              </a:solidFill>
              <a:latin typeface="メイリオ" panose="020B0604030504040204" pitchFamily="50" charset="-128"/>
              <a:ea typeface="メイリオ" panose="020B0604030504040204" pitchFamily="50" charset="-128"/>
            </a:endParaRPr>
          </a:p>
          <a:p>
            <a:pPr>
              <a:buSzPts val="1600"/>
            </a:pPr>
            <a:r>
              <a:rPr lang="en-US" altLang="ja-JP" sz="1550" u="sng" dirty="0">
                <a:solidFill>
                  <a:schemeClr val="tx1"/>
                </a:solidFill>
                <a:latin typeface="メイリオ" panose="020B0604030504040204" pitchFamily="50" charset="-128"/>
                <a:ea typeface="メイリオ" panose="020B0604030504040204" pitchFamily="50" charset="-128"/>
                <a:hlinkClick r:id="rId51" action="ppaction://hlinksldjump">
                  <a:extLst>
                    <a:ext uri="{A12FA001-AC4F-418D-AE19-62706E023703}">
                      <ahyp:hlinkClr xmlns:ahyp="http://schemas.microsoft.com/office/drawing/2018/hyperlinkcolor" val="tx"/>
                    </a:ext>
                  </a:extLst>
                </a:hlinkClick>
              </a:rPr>
              <a:t>9</a:t>
            </a:r>
            <a:r>
              <a:rPr lang="ja-JP" altLang="en-US" sz="1550" u="sng" dirty="0">
                <a:solidFill>
                  <a:schemeClr val="tx1"/>
                </a:solidFill>
                <a:latin typeface="メイリオ" panose="020B0604030504040204" pitchFamily="50" charset="-128"/>
                <a:ea typeface="メイリオ" panose="020B0604030504040204" pitchFamily="50" charset="-128"/>
                <a:hlinkClick r:id="rId51" action="ppaction://hlinksldjump">
                  <a:extLst>
                    <a:ext uri="{A12FA001-AC4F-418D-AE19-62706E023703}">
                      <ahyp:hlinkClr xmlns:ahyp="http://schemas.microsoft.com/office/drawing/2018/hyperlinkcolor" val="tx"/>
                    </a:ext>
                  </a:extLst>
                </a:hlinkClick>
              </a:rPr>
              <a:t>．補助金申請が通った通知連絡</a:t>
            </a:r>
            <a:endParaRPr lang="ja-JP" altLang="en-US" sz="1550" dirty="0">
              <a:solidFill>
                <a:schemeClr val="tx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37" name="Google Shape;3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20</a:t>
            </a:fld>
            <a:endParaRPr dirty="0"/>
          </a:p>
        </p:txBody>
      </p:sp>
      <p:sp>
        <p:nvSpPr>
          <p:cNvPr id="338" name="Google Shape;338;p55"/>
          <p:cNvSpPr txBox="1">
            <a:spLocks noGrp="1"/>
          </p:cNvSpPr>
          <p:nvPr>
            <p:ph type="ctrTitle"/>
          </p:nvPr>
        </p:nvSpPr>
        <p:spPr>
          <a:xfrm>
            <a:off x="466724" y="294768"/>
            <a:ext cx="1132522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2-1</a:t>
            </a:r>
            <a:r>
              <a:rPr lang="ja-JP" sz="2400" b="1" dirty="0">
                <a:solidFill>
                  <a:srgbClr val="000000"/>
                </a:solidFill>
                <a:sym typeface="Arial"/>
              </a:rPr>
              <a:t>．</a:t>
            </a:r>
            <a:r>
              <a:rPr lang="ja-JP" altLang="ja-JP" sz="2400" b="1" dirty="0">
                <a:solidFill>
                  <a:srgbClr val="000000"/>
                </a:solidFill>
              </a:rPr>
              <a:t>そのまま申請</a:t>
            </a:r>
            <a:r>
              <a:rPr lang="ja-JP" sz="2400" b="1" dirty="0">
                <a:solidFill>
                  <a:srgbClr val="000000"/>
                </a:solidFill>
              </a:rPr>
              <a:t>を行う</a:t>
            </a:r>
            <a:endParaRPr dirty="0"/>
          </a:p>
        </p:txBody>
      </p:sp>
      <p:sp>
        <p:nvSpPr>
          <p:cNvPr id="339" name="Google Shape;339;p55"/>
          <p:cNvSpPr txBox="1"/>
          <p:nvPr/>
        </p:nvSpPr>
        <p:spPr>
          <a:xfrm>
            <a:off x="466724" y="940355"/>
            <a:ext cx="1035056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過去</a:t>
            </a:r>
            <a:r>
              <a:rPr lang="ja-JP" altLang="en-US" sz="1800" dirty="0">
                <a:solidFill>
                  <a:schemeClr val="dk1"/>
                </a:solidFill>
                <a:latin typeface="メイリオ" panose="020B0604030504040204" pitchFamily="50" charset="-128"/>
                <a:ea typeface="メイリオ" panose="020B0604030504040204" pitchFamily="50" charset="-128"/>
              </a:rPr>
              <a:t>に行った申請の情報</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をそのまま利用し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申請を行います。</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720000" indent="-285750">
              <a:buSzPts val="1800"/>
              <a:buFont typeface="メイリオ" panose="020B0604030504040204" pitchFamily="50" charset="-128"/>
              <a:buChar char="※"/>
            </a:pPr>
            <a:r>
              <a:rPr lang="zh-TW" altLang="en-US" sz="1800" dirty="0">
                <a:solidFill>
                  <a:schemeClr val="dk1"/>
                </a:solidFill>
                <a:latin typeface="メイリオ" panose="020B0604030504040204" pitchFamily="50" charset="-128"/>
                <a:ea typeface="メイリオ" panose="020B0604030504040204" pitchFamily="50" charset="-128"/>
              </a:rPr>
              <a:t>⼤阪府医療機関等物価⾼騰対策⼀時⽀援⾦</a:t>
            </a:r>
            <a:r>
              <a:rPr lang="ja-JP" altLang="en-US" sz="1800" dirty="0">
                <a:solidFill>
                  <a:schemeClr val="dk1"/>
                </a:solidFill>
                <a:latin typeface="メイリオ" panose="020B0604030504040204" pitchFamily="50" charset="-128"/>
                <a:ea typeface="メイリオ" panose="020B0604030504040204" pitchFamily="50" charset="-128"/>
              </a:rPr>
              <a:t>（令和７年度）の申請情報から変更がない場合、「そのまま申請」から簡単に申請できます。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7" name="グループ化 6">
            <a:extLst>
              <a:ext uri="{FF2B5EF4-FFF2-40B4-BE49-F238E27FC236}">
                <a16:creationId xmlns:a16="http://schemas.microsoft.com/office/drawing/2014/main" id="{B565EC30-865F-48DD-B35B-10895207DC27}"/>
              </a:ext>
            </a:extLst>
          </p:cNvPr>
          <p:cNvGrpSpPr/>
          <p:nvPr/>
        </p:nvGrpSpPr>
        <p:grpSpPr>
          <a:xfrm>
            <a:off x="510264" y="1848016"/>
            <a:ext cx="10307026" cy="3017138"/>
            <a:chOff x="510264" y="2448653"/>
            <a:chExt cx="10307026" cy="3017138"/>
          </a:xfrm>
        </p:grpSpPr>
        <p:pic>
          <p:nvPicPr>
            <p:cNvPr id="2" name="図 1">
              <a:extLst>
                <a:ext uri="{FF2B5EF4-FFF2-40B4-BE49-F238E27FC236}">
                  <a16:creationId xmlns:a16="http://schemas.microsoft.com/office/drawing/2014/main" id="{51ECE956-E9E4-3A0C-E17B-8195B5040D56}"/>
                </a:ext>
              </a:extLst>
            </p:cNvPr>
            <p:cNvPicPr>
              <a:picLocks noChangeAspect="1"/>
            </p:cNvPicPr>
            <p:nvPr/>
          </p:nvPicPr>
          <p:blipFill rotWithShape="1">
            <a:blip r:embed="rId3"/>
            <a:srcRect b="38616"/>
            <a:stretch/>
          </p:blipFill>
          <p:spPr>
            <a:xfrm>
              <a:off x="543555" y="2448653"/>
              <a:ext cx="10273735" cy="3017138"/>
            </a:xfrm>
            <a:prstGeom prst="rect">
              <a:avLst/>
            </a:prstGeom>
          </p:spPr>
        </p:pic>
        <p:grpSp>
          <p:nvGrpSpPr>
            <p:cNvPr id="341" name="Google Shape;341;p55"/>
            <p:cNvGrpSpPr/>
            <p:nvPr/>
          </p:nvGrpSpPr>
          <p:grpSpPr>
            <a:xfrm>
              <a:off x="9645482" y="4832663"/>
              <a:ext cx="960314" cy="517707"/>
              <a:chOff x="1073479" y="1328856"/>
              <a:chExt cx="2003463" cy="767656"/>
            </a:xfrm>
          </p:grpSpPr>
          <p:sp>
            <p:nvSpPr>
              <p:cNvPr id="342" name="Google Shape;342;p55"/>
              <p:cNvSpPr/>
              <p:nvPr/>
            </p:nvSpPr>
            <p:spPr>
              <a:xfrm>
                <a:off x="1415711" y="1625901"/>
                <a:ext cx="1661231" cy="47061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43" name="Google Shape;343;p55"/>
              <p:cNvSpPr/>
              <p:nvPr/>
            </p:nvSpPr>
            <p:spPr>
              <a:xfrm>
                <a:off x="1073479" y="1328856"/>
                <a:ext cx="684466" cy="47061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 name="Google Shape;328;p54">
              <a:extLst>
                <a:ext uri="{FF2B5EF4-FFF2-40B4-BE49-F238E27FC236}">
                  <a16:creationId xmlns:a16="http://schemas.microsoft.com/office/drawing/2014/main" id="{0E54E48A-0551-AD50-3B87-15A887F0CFC4}"/>
                </a:ext>
              </a:extLst>
            </p:cNvPr>
            <p:cNvGrpSpPr/>
            <p:nvPr/>
          </p:nvGrpSpPr>
          <p:grpSpPr>
            <a:xfrm>
              <a:off x="510264" y="4416924"/>
              <a:ext cx="403654" cy="357548"/>
              <a:chOff x="1289072" y="1445874"/>
              <a:chExt cx="853288" cy="533163"/>
            </a:xfrm>
          </p:grpSpPr>
          <p:sp>
            <p:nvSpPr>
              <p:cNvPr id="4" name="Google Shape;329;p54">
                <a:extLst>
                  <a:ext uri="{FF2B5EF4-FFF2-40B4-BE49-F238E27FC236}">
                    <a16:creationId xmlns:a16="http://schemas.microsoft.com/office/drawing/2014/main" id="{EDB044AC-4BF0-5FEE-8E53-7103A0EEF8D1}"/>
                  </a:ext>
                </a:extLst>
              </p:cNvPr>
              <p:cNvSpPr/>
              <p:nvPr/>
            </p:nvSpPr>
            <p:spPr>
              <a:xfrm>
                <a:off x="1641021" y="1625901"/>
                <a:ext cx="501339" cy="35313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 name="Google Shape;330;p54">
                <a:extLst>
                  <a:ext uri="{FF2B5EF4-FFF2-40B4-BE49-F238E27FC236}">
                    <a16:creationId xmlns:a16="http://schemas.microsoft.com/office/drawing/2014/main" id="{3BFFD373-6919-29F8-2E60-3AB6C6FC4FDE}"/>
                  </a:ext>
                </a:extLst>
              </p:cNvPr>
              <p:cNvSpPr/>
              <p:nvPr/>
            </p:nvSpPr>
            <p:spPr>
              <a:xfrm>
                <a:off x="1289072" y="1445874"/>
                <a:ext cx="501337" cy="35313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sp>
        <p:nvSpPr>
          <p:cNvPr id="6" name="Google Shape;323;p54">
            <a:extLst>
              <a:ext uri="{FF2B5EF4-FFF2-40B4-BE49-F238E27FC236}">
                <a16:creationId xmlns:a16="http://schemas.microsoft.com/office/drawing/2014/main" id="{E2D58FBF-A958-3BD4-AB74-ABA48A9285C8}"/>
              </a:ext>
            </a:extLst>
          </p:cNvPr>
          <p:cNvSpPr txBox="1"/>
          <p:nvPr/>
        </p:nvSpPr>
        <p:spPr>
          <a:xfrm>
            <a:off x="490938" y="5103435"/>
            <a:ext cx="1037611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一覧</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から利用</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申請履歴を選択し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そのまま</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申請」を押下してください。</a:t>
            </a:r>
            <a:r>
              <a:rPr lang="ja-JP" altLang="en-US" sz="1800" dirty="0">
                <a:solidFill>
                  <a:schemeClr val="dk1"/>
                </a:solidFill>
                <a:latin typeface="メイリオ" panose="020B0604030504040204" pitchFamily="50" charset="-128"/>
                <a:ea typeface="メイリオ" panose="020B0604030504040204" pitchFamily="50" charset="-128"/>
              </a:rPr>
              <a:t>その後の手順</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は</a:t>
            </a:r>
            <a:r>
              <a:rPr lang="en-US" altLang="ja-JP" sz="1800" dirty="0">
                <a:solidFill>
                  <a:srgbClr val="FF0000"/>
                </a:solidFill>
                <a:latin typeface="メイリオ" panose="020B0604030504040204" pitchFamily="50" charset="-128"/>
                <a:ea typeface="メイリオ" panose="020B0604030504040204" pitchFamily="50" charset="-128"/>
              </a:rPr>
              <a:t>P.42 </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4" action="ppaction://hlinksldjump">
                  <a:extLst>
                    <a:ext uri="{A12FA001-AC4F-418D-AE19-62706E023703}">
                      <ahyp:hlinkClr xmlns:ahyp="http://schemas.microsoft.com/office/drawing/2018/hyperlinkcolor" val="tx"/>
                    </a:ext>
                  </a:extLst>
                </a:hlinkClick>
              </a:rPr>
              <a:t>2-4.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4" action="ppaction://hlinksldjump">
                  <a:extLst>
                    <a:ext uri="{A12FA001-AC4F-418D-AE19-62706E023703}">
                      <ahyp:hlinkClr xmlns:ahyp="http://schemas.microsoft.com/office/drawing/2018/hyperlinkcolor" val="tx"/>
                    </a:ext>
                  </a:extLst>
                </a:hlinkClick>
              </a:rPr>
              <a:t>申請確認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 を参照してください。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23" name="Google Shape;323;p54"/>
          <p:cNvSpPr txBox="1"/>
          <p:nvPr/>
        </p:nvSpPr>
        <p:spPr>
          <a:xfrm>
            <a:off x="97404" y="5531809"/>
            <a:ext cx="1190633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一覧</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から利用</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申請履歴を選択し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「変更して申請」を押下してください。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24" name="Google Shape;32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21</a:t>
            </a:fld>
            <a:endParaRPr dirty="0"/>
          </a:p>
        </p:txBody>
      </p:sp>
      <p:sp>
        <p:nvSpPr>
          <p:cNvPr id="325" name="Google Shape;325;p54"/>
          <p:cNvSpPr txBox="1">
            <a:spLocks noGrp="1"/>
          </p:cNvSpPr>
          <p:nvPr>
            <p:ph type="ctrTitle"/>
          </p:nvPr>
        </p:nvSpPr>
        <p:spPr>
          <a:xfrm>
            <a:off x="466724" y="294768"/>
            <a:ext cx="1132522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2-2</a:t>
            </a:r>
            <a:r>
              <a:rPr lang="ja-JP" sz="2400" b="1" dirty="0">
                <a:solidFill>
                  <a:srgbClr val="000000"/>
                </a:solidFill>
                <a:sym typeface="Arial"/>
              </a:rPr>
              <a:t>．</a:t>
            </a:r>
            <a:r>
              <a:rPr lang="ja-JP" altLang="ja-JP" sz="2400" b="1" dirty="0">
                <a:solidFill>
                  <a:srgbClr val="000000"/>
                </a:solidFill>
              </a:rPr>
              <a:t>変更して申請</a:t>
            </a:r>
            <a:r>
              <a:rPr lang="ja-JP" sz="2400" b="1" dirty="0">
                <a:solidFill>
                  <a:srgbClr val="000000"/>
                </a:solidFill>
              </a:rPr>
              <a:t>を行う</a:t>
            </a:r>
            <a:endParaRPr dirty="0"/>
          </a:p>
        </p:txBody>
      </p:sp>
      <p:sp>
        <p:nvSpPr>
          <p:cNvPr id="326" name="Google Shape;326;p54"/>
          <p:cNvSpPr txBox="1"/>
          <p:nvPr/>
        </p:nvSpPr>
        <p:spPr>
          <a:xfrm>
            <a:off x="466725" y="940355"/>
            <a:ext cx="1088707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過去</a:t>
            </a:r>
            <a:r>
              <a:rPr lang="ja-JP" altLang="en-US" sz="1800" dirty="0">
                <a:solidFill>
                  <a:schemeClr val="dk1"/>
                </a:solidFill>
                <a:latin typeface="メイリオ" panose="020B0604030504040204" pitchFamily="50" charset="-128"/>
                <a:ea typeface="メイリオ" panose="020B0604030504040204" pitchFamily="50" charset="-128"/>
              </a:rPr>
              <a:t>に行った申請の情報</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の内容を</a:t>
            </a:r>
            <a:r>
              <a:rPr lang="ja-JP" altLang="en-US" sz="1800" dirty="0">
                <a:solidFill>
                  <a:schemeClr val="dk1"/>
                </a:solidFill>
                <a:latin typeface="メイリオ" panose="020B0604030504040204" pitchFamily="50" charset="-128"/>
                <a:ea typeface="メイリオ" panose="020B0604030504040204" pitchFamily="50" charset="-128"/>
              </a:rPr>
              <a:t>一部</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変更して申請を行います。</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a:t>
            </a:r>
            <a:r>
              <a:rPr lang="en-US" altLang="ja-JP" sz="1800" dirty="0">
                <a:solidFill>
                  <a:schemeClr val="dk1"/>
                </a:solidFill>
                <a:latin typeface="メイリオ" panose="020B0604030504040204" pitchFamily="50" charset="-128"/>
                <a:ea typeface="メイリオ" panose="020B0604030504040204" pitchFamily="50" charset="-128"/>
              </a:rPr>
              <a:t>※ </a:t>
            </a:r>
            <a:r>
              <a:rPr lang="ja-JP" altLang="en-US" sz="1800" dirty="0">
                <a:solidFill>
                  <a:schemeClr val="dk1"/>
                </a:solidFill>
                <a:latin typeface="メイリオ" panose="020B0604030504040204" pitchFamily="50" charset="-128"/>
                <a:ea typeface="メイリオ" panose="020B0604030504040204" pitchFamily="50" charset="-128"/>
              </a:rPr>
              <a:t>⼤阪府医療機関等物価⾼騰対策⼀時⽀援⾦（令和７年度）の申請情報に一部変更がある場合、</a:t>
            </a: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　　　 「変更して申請」から申請を行います。</a:t>
            </a:r>
          </a:p>
          <a:p>
            <a:pPr marL="0" marR="0" lvl="0" indent="0" algn="l" rtl="0">
              <a:lnSpc>
                <a:spcPct val="100000"/>
              </a:lnSpc>
              <a:spcBef>
                <a:spcPts val="0"/>
              </a:spcBef>
              <a:spcAft>
                <a:spcPts val="0"/>
              </a:spcAft>
              <a:buClr>
                <a:srgbClr val="000000"/>
              </a:buClr>
              <a:buSzPts val="1800"/>
              <a:buFont typeface="Arial"/>
              <a:buNone/>
            </a:pPr>
            <a:endPar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2" name="グループ化 1">
            <a:extLst>
              <a:ext uri="{FF2B5EF4-FFF2-40B4-BE49-F238E27FC236}">
                <a16:creationId xmlns:a16="http://schemas.microsoft.com/office/drawing/2014/main" id="{07958EF6-1893-42DD-B821-340B21CD35D4}"/>
              </a:ext>
            </a:extLst>
          </p:cNvPr>
          <p:cNvGrpSpPr/>
          <p:nvPr/>
        </p:nvGrpSpPr>
        <p:grpSpPr>
          <a:xfrm>
            <a:off x="522704" y="2421756"/>
            <a:ext cx="10294586" cy="3001893"/>
            <a:chOff x="522704" y="1238413"/>
            <a:chExt cx="10294586" cy="3001893"/>
          </a:xfrm>
        </p:grpSpPr>
        <p:pic>
          <p:nvPicPr>
            <p:cNvPr id="3" name="図 2">
              <a:extLst>
                <a:ext uri="{FF2B5EF4-FFF2-40B4-BE49-F238E27FC236}">
                  <a16:creationId xmlns:a16="http://schemas.microsoft.com/office/drawing/2014/main" id="{CDDBD785-213F-5162-9510-87C7FD17EF0A}"/>
                </a:ext>
              </a:extLst>
            </p:cNvPr>
            <p:cNvPicPr>
              <a:picLocks noChangeAspect="1"/>
            </p:cNvPicPr>
            <p:nvPr/>
          </p:nvPicPr>
          <p:blipFill rotWithShape="1">
            <a:blip r:embed="rId3"/>
            <a:srcRect b="38925"/>
            <a:stretch/>
          </p:blipFill>
          <p:spPr>
            <a:xfrm>
              <a:off x="543555" y="1238413"/>
              <a:ext cx="10273735" cy="3001893"/>
            </a:xfrm>
            <a:prstGeom prst="rect">
              <a:avLst/>
            </a:prstGeom>
          </p:spPr>
        </p:pic>
        <p:grpSp>
          <p:nvGrpSpPr>
            <p:cNvPr id="328" name="Google Shape;328;p54"/>
            <p:cNvGrpSpPr/>
            <p:nvPr/>
          </p:nvGrpSpPr>
          <p:grpSpPr>
            <a:xfrm>
              <a:off x="522704" y="3212905"/>
              <a:ext cx="403654" cy="357548"/>
              <a:chOff x="1289072" y="1445874"/>
              <a:chExt cx="853288" cy="533163"/>
            </a:xfrm>
          </p:grpSpPr>
          <p:sp>
            <p:nvSpPr>
              <p:cNvPr id="329" name="Google Shape;329;p54"/>
              <p:cNvSpPr/>
              <p:nvPr/>
            </p:nvSpPr>
            <p:spPr>
              <a:xfrm>
                <a:off x="1641021" y="1625901"/>
                <a:ext cx="501339" cy="35313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30" name="Google Shape;330;p54"/>
              <p:cNvSpPr/>
              <p:nvPr/>
            </p:nvSpPr>
            <p:spPr>
              <a:xfrm>
                <a:off x="1289072" y="1445874"/>
                <a:ext cx="501337" cy="35313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 name="Google Shape;328;p54">
              <a:extLst>
                <a:ext uri="{FF2B5EF4-FFF2-40B4-BE49-F238E27FC236}">
                  <a16:creationId xmlns:a16="http://schemas.microsoft.com/office/drawing/2014/main" id="{0B27A292-A72C-1A60-1C87-EB70FC3CEEB7}"/>
                </a:ext>
              </a:extLst>
            </p:cNvPr>
            <p:cNvGrpSpPr/>
            <p:nvPr/>
          </p:nvGrpSpPr>
          <p:grpSpPr>
            <a:xfrm>
              <a:off x="8749197" y="3703285"/>
              <a:ext cx="1072828" cy="471070"/>
              <a:chOff x="1289072" y="1445874"/>
              <a:chExt cx="2267861" cy="702443"/>
            </a:xfrm>
          </p:grpSpPr>
          <p:sp>
            <p:nvSpPr>
              <p:cNvPr id="5" name="Google Shape;329;p54">
                <a:extLst>
                  <a:ext uri="{FF2B5EF4-FFF2-40B4-BE49-F238E27FC236}">
                    <a16:creationId xmlns:a16="http://schemas.microsoft.com/office/drawing/2014/main" id="{E07DAF49-C613-DC2B-DE37-69133C392DB1}"/>
                  </a:ext>
                </a:extLst>
              </p:cNvPr>
              <p:cNvSpPr/>
              <p:nvPr/>
            </p:nvSpPr>
            <p:spPr>
              <a:xfrm>
                <a:off x="1641021" y="1625901"/>
                <a:ext cx="1915912" cy="52241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330;p54">
                <a:extLst>
                  <a:ext uri="{FF2B5EF4-FFF2-40B4-BE49-F238E27FC236}">
                    <a16:creationId xmlns:a16="http://schemas.microsoft.com/office/drawing/2014/main" id="{87FBD727-95B1-5BA1-4D12-1753A85A18E3}"/>
                  </a:ext>
                </a:extLst>
              </p:cNvPr>
              <p:cNvSpPr/>
              <p:nvPr/>
            </p:nvSpPr>
            <p:spPr>
              <a:xfrm>
                <a:off x="1289072" y="1445874"/>
                <a:ext cx="501337" cy="35313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6" name="図 5">
            <a:extLst>
              <a:ext uri="{FF2B5EF4-FFF2-40B4-BE49-F238E27FC236}">
                <a16:creationId xmlns:a16="http://schemas.microsoft.com/office/drawing/2014/main" id="{F7E6AD0F-0FBF-A666-055A-6E1B425237B6}"/>
              </a:ext>
            </a:extLst>
          </p:cNvPr>
          <p:cNvPicPr>
            <a:picLocks noChangeAspect="1"/>
          </p:cNvPicPr>
          <p:nvPr/>
        </p:nvPicPr>
        <p:blipFill>
          <a:blip r:embed="rId3"/>
          <a:stretch>
            <a:fillRect/>
          </a:stretch>
        </p:blipFill>
        <p:spPr>
          <a:xfrm>
            <a:off x="588576" y="1393015"/>
            <a:ext cx="5893086" cy="3759471"/>
          </a:xfrm>
          <a:prstGeom prst="rect">
            <a:avLst/>
          </a:prstGeom>
        </p:spPr>
      </p:pic>
      <p:sp>
        <p:nvSpPr>
          <p:cNvPr id="583" name="Google Shape;583;p6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84" name="Google Shape;584;p68"/>
          <p:cNvSpPr txBox="1"/>
          <p:nvPr/>
        </p:nvSpPr>
        <p:spPr>
          <a:xfrm>
            <a:off x="6491549" y="1209458"/>
            <a:ext cx="570060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①施設名：選択サジェストに選択した過去履歴の事業所を反映されます。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②施設区分：選択した事業所の過去履歴の施設区分を反映され、変更する場合は選択リストから選択してください。</a:t>
            </a:r>
            <a:endParaRPr sz="1600" b="0" i="0" u="none" strike="sng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③許可病床数/店舗数：選択した事業所の過去履歴の許可病床数/病床数が反映されています。変更する場合は編集してください。</a:t>
            </a:r>
            <a:endParaRPr sz="1600" b="0" i="0" u="none" strike="sng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④保健機関等コード：選択した事業所の過去履歴の保健機関等コードが反映されています。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⑤施設所在地：選択した事業所の過去履歴の施設所在地が反映されています。変更する場合は「</a:t>
            </a:r>
            <a:r>
              <a:rPr lang="ja-JP" altLang="en-US" sz="16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a:t>
            </a: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」を押下し、検索画面から反映させます。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⑥支給申請額：選択した事業所の過去履歴の施設区分と入力した許可病床数（店舗数）によって自動計算します。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85" name="Google Shape;585;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22</a:t>
            </a:fld>
            <a:endParaRPr dirty="0"/>
          </a:p>
        </p:txBody>
      </p:sp>
      <p:sp>
        <p:nvSpPr>
          <p:cNvPr id="586" name="Google Shape;586;p68"/>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2-3</a:t>
            </a:r>
            <a:r>
              <a:rPr lang="ja-JP" sz="2400" b="1" dirty="0">
                <a:solidFill>
                  <a:srgbClr val="000000"/>
                </a:solidFill>
              </a:rPr>
              <a:t>．申請入力</a:t>
            </a:r>
            <a:r>
              <a:rPr lang="en-US" altLang="ja-JP" sz="2400" b="1" dirty="0">
                <a:solidFill>
                  <a:srgbClr val="000000"/>
                </a:solidFill>
              </a:rPr>
              <a:t>(</a:t>
            </a:r>
            <a:r>
              <a:rPr lang="ja-JP" altLang="ja-JP" sz="2400" b="1" dirty="0"/>
              <a:t>変更</a:t>
            </a:r>
            <a:r>
              <a:rPr lang="ja-JP" altLang="ja-JP" sz="2400" b="1" dirty="0">
                <a:solidFill>
                  <a:srgbClr val="000000"/>
                </a:solidFill>
              </a:rPr>
              <a:t>して申請</a:t>
            </a:r>
            <a:r>
              <a:rPr lang="en-US" altLang="ja-JP" sz="2400" b="1" dirty="0">
                <a:solidFill>
                  <a:srgbClr val="000000"/>
                </a:solidFill>
              </a:rPr>
              <a:t>)</a:t>
            </a:r>
            <a:r>
              <a:rPr lang="ja-JP" sz="2400" b="1" dirty="0">
                <a:solidFill>
                  <a:srgbClr val="000000"/>
                </a:solidFill>
              </a:rPr>
              <a:t>（1/4）</a:t>
            </a:r>
            <a:endParaRPr dirty="0"/>
          </a:p>
        </p:txBody>
      </p:sp>
      <p:grpSp>
        <p:nvGrpSpPr>
          <p:cNvPr id="588" name="Google Shape;588;p68"/>
          <p:cNvGrpSpPr/>
          <p:nvPr/>
        </p:nvGrpSpPr>
        <p:grpSpPr>
          <a:xfrm>
            <a:off x="362367" y="2251139"/>
            <a:ext cx="6129182" cy="522464"/>
            <a:chOff x="1384655" y="1495523"/>
            <a:chExt cx="1078822" cy="429866"/>
          </a:xfrm>
        </p:grpSpPr>
        <p:sp>
          <p:nvSpPr>
            <p:cNvPr id="589" name="Google Shape;589;p68"/>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90" name="Google Shape;590;p68"/>
            <p:cNvSpPr/>
            <p:nvPr/>
          </p:nvSpPr>
          <p:spPr>
            <a:xfrm>
              <a:off x="1384655" y="1495523"/>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91" name="Google Shape;591;p68"/>
          <p:cNvGrpSpPr/>
          <p:nvPr/>
        </p:nvGrpSpPr>
        <p:grpSpPr>
          <a:xfrm>
            <a:off x="362367" y="2615823"/>
            <a:ext cx="6129182" cy="522466"/>
            <a:chOff x="1384655" y="1495522"/>
            <a:chExt cx="1078822" cy="429867"/>
          </a:xfrm>
        </p:grpSpPr>
        <p:sp>
          <p:nvSpPr>
            <p:cNvPr id="592" name="Google Shape;592;p68"/>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93" name="Google Shape;593;p68"/>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94" name="Google Shape;594;p68"/>
          <p:cNvGrpSpPr/>
          <p:nvPr/>
        </p:nvGrpSpPr>
        <p:grpSpPr>
          <a:xfrm>
            <a:off x="362367" y="3044703"/>
            <a:ext cx="6129182" cy="522468"/>
            <a:chOff x="1384655" y="1495521"/>
            <a:chExt cx="1078822" cy="429868"/>
          </a:xfrm>
        </p:grpSpPr>
        <p:sp>
          <p:nvSpPr>
            <p:cNvPr id="595" name="Google Shape;595;p68"/>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96" name="Google Shape;596;p68"/>
            <p:cNvSpPr/>
            <p:nvPr/>
          </p:nvSpPr>
          <p:spPr>
            <a:xfrm>
              <a:off x="1384655" y="1495521"/>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97" name="Google Shape;597;p68"/>
          <p:cNvGrpSpPr/>
          <p:nvPr/>
        </p:nvGrpSpPr>
        <p:grpSpPr>
          <a:xfrm>
            <a:off x="362367" y="3507445"/>
            <a:ext cx="6129182" cy="522466"/>
            <a:chOff x="1384655" y="1495522"/>
            <a:chExt cx="1078822" cy="429867"/>
          </a:xfrm>
        </p:grpSpPr>
        <p:sp>
          <p:nvSpPr>
            <p:cNvPr id="598" name="Google Shape;598;p68"/>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99" name="Google Shape;599;p68"/>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00" name="Google Shape;600;p68"/>
          <p:cNvGrpSpPr/>
          <p:nvPr/>
        </p:nvGrpSpPr>
        <p:grpSpPr>
          <a:xfrm>
            <a:off x="362367" y="3872128"/>
            <a:ext cx="6129182" cy="851317"/>
            <a:chOff x="1384655" y="1224954"/>
            <a:chExt cx="1078822" cy="700435"/>
          </a:xfrm>
        </p:grpSpPr>
        <p:sp>
          <p:nvSpPr>
            <p:cNvPr id="601" name="Google Shape;601;p68"/>
            <p:cNvSpPr/>
            <p:nvPr/>
          </p:nvSpPr>
          <p:spPr>
            <a:xfrm>
              <a:off x="1415713" y="1343663"/>
              <a:ext cx="1047764" cy="58172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02" name="Google Shape;602;p68"/>
            <p:cNvSpPr/>
            <p:nvPr/>
          </p:nvSpPr>
          <p:spPr>
            <a:xfrm>
              <a:off x="1384655" y="1224954"/>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03" name="Google Shape;603;p68"/>
          <p:cNvGrpSpPr/>
          <p:nvPr/>
        </p:nvGrpSpPr>
        <p:grpSpPr>
          <a:xfrm>
            <a:off x="362367" y="4586207"/>
            <a:ext cx="6129182" cy="522466"/>
            <a:chOff x="1384655" y="1495522"/>
            <a:chExt cx="1078822" cy="429867"/>
          </a:xfrm>
        </p:grpSpPr>
        <p:sp>
          <p:nvSpPr>
            <p:cNvPr id="604" name="Google Shape;604;p68"/>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05" name="Google Shape;605;p68"/>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6</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69"/>
          <p:cNvPicPr preferRelativeResize="0"/>
          <p:nvPr/>
        </p:nvPicPr>
        <p:blipFill rotWithShape="1">
          <a:blip r:embed="rId3">
            <a:alphaModFix/>
          </a:blip>
          <a:srcRect/>
          <a:stretch/>
        </p:blipFill>
        <p:spPr>
          <a:xfrm>
            <a:off x="459552" y="1399535"/>
            <a:ext cx="6076423" cy="1689834"/>
          </a:xfrm>
          <a:prstGeom prst="rect">
            <a:avLst/>
          </a:prstGeom>
          <a:noFill/>
          <a:ln>
            <a:noFill/>
          </a:ln>
        </p:spPr>
      </p:pic>
      <p:sp>
        <p:nvSpPr>
          <p:cNvPr id="611" name="Google Shape;611;p6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12" name="Google Shape;612;p69"/>
          <p:cNvSpPr txBox="1"/>
          <p:nvPr/>
        </p:nvSpPr>
        <p:spPr>
          <a:xfrm>
            <a:off x="6491550" y="1584775"/>
            <a:ext cx="57006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①法人名：選択した事業所の過去履歴の法人名を反映されています。変更する場合は編集してください。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②代表者職：選択した事業所の過去履歴の代表者職を反映されています。個人開設の場合は入力不要、変更する場合は編集してください。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③氏名：選択した事業所の過去履歴の開設者の氏名を反映されています。変更する場合は編集してください。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13" name="Google Shape;61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23</a:t>
            </a:fld>
            <a:endParaRPr dirty="0"/>
          </a:p>
        </p:txBody>
      </p:sp>
      <p:sp>
        <p:nvSpPr>
          <p:cNvPr id="614" name="Google Shape;614;p69"/>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2-3</a:t>
            </a:r>
            <a:r>
              <a:rPr lang="ja-JP" altLang="ja-JP" sz="2400" b="1" dirty="0">
                <a:solidFill>
                  <a:srgbClr val="000000"/>
                </a:solidFill>
              </a:rPr>
              <a:t>．申請入力</a:t>
            </a:r>
            <a:r>
              <a:rPr lang="en-US" altLang="ja-JP" sz="2400" b="1" dirty="0">
                <a:solidFill>
                  <a:srgbClr val="000000"/>
                </a:solidFill>
              </a:rPr>
              <a:t>(</a:t>
            </a:r>
            <a:r>
              <a:rPr lang="ja-JP" altLang="ja-JP" sz="2400" b="1" dirty="0"/>
              <a:t>変更</a:t>
            </a:r>
            <a:r>
              <a:rPr lang="ja-JP" altLang="ja-JP" sz="2400" b="1" dirty="0">
                <a:solidFill>
                  <a:srgbClr val="000000"/>
                </a:solidFill>
              </a:rPr>
              <a:t>して申請</a:t>
            </a:r>
            <a:r>
              <a:rPr lang="en-US" altLang="ja-JP" sz="2400" b="1" dirty="0">
                <a:solidFill>
                  <a:srgbClr val="000000"/>
                </a:solidFill>
              </a:rPr>
              <a:t>) </a:t>
            </a:r>
            <a:r>
              <a:rPr lang="ja-JP" sz="2400" b="1" dirty="0">
                <a:solidFill>
                  <a:srgbClr val="000000"/>
                </a:solidFill>
              </a:rPr>
              <a:t>（2/4）</a:t>
            </a:r>
            <a:endParaRPr dirty="0"/>
          </a:p>
        </p:txBody>
      </p:sp>
      <p:grpSp>
        <p:nvGrpSpPr>
          <p:cNvPr id="616" name="Google Shape;616;p69"/>
          <p:cNvGrpSpPr/>
          <p:nvPr/>
        </p:nvGrpSpPr>
        <p:grpSpPr>
          <a:xfrm>
            <a:off x="283103" y="1558338"/>
            <a:ext cx="6252872" cy="623251"/>
            <a:chOff x="1384655" y="1522605"/>
            <a:chExt cx="1078822" cy="402784"/>
          </a:xfrm>
        </p:grpSpPr>
        <p:sp>
          <p:nvSpPr>
            <p:cNvPr id="617" name="Google Shape;617;p69"/>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18" name="Google Shape;618;p69"/>
            <p:cNvSpPr/>
            <p:nvPr/>
          </p:nvSpPr>
          <p:spPr>
            <a:xfrm>
              <a:off x="1384655" y="1522605"/>
              <a:ext cx="48510" cy="18402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19" name="Google Shape;619;p69"/>
          <p:cNvGrpSpPr/>
          <p:nvPr/>
        </p:nvGrpSpPr>
        <p:grpSpPr>
          <a:xfrm>
            <a:off x="227132" y="2173361"/>
            <a:ext cx="6308843" cy="477586"/>
            <a:chOff x="1374998" y="1532448"/>
            <a:chExt cx="1088479" cy="392941"/>
          </a:xfrm>
        </p:grpSpPr>
        <p:sp>
          <p:nvSpPr>
            <p:cNvPr id="620" name="Google Shape;620;p69"/>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21" name="Google Shape;621;p69"/>
            <p:cNvSpPr/>
            <p:nvPr/>
          </p:nvSpPr>
          <p:spPr>
            <a:xfrm>
              <a:off x="1374998" y="1532448"/>
              <a:ext cx="48709" cy="22383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22" name="Google Shape;622;p69"/>
          <p:cNvGrpSpPr/>
          <p:nvPr/>
        </p:nvGrpSpPr>
        <p:grpSpPr>
          <a:xfrm>
            <a:off x="283103" y="2625513"/>
            <a:ext cx="6252872" cy="457471"/>
            <a:chOff x="1384655" y="1548998"/>
            <a:chExt cx="1078822" cy="376391"/>
          </a:xfrm>
        </p:grpSpPr>
        <p:sp>
          <p:nvSpPr>
            <p:cNvPr id="623" name="Google Shape;623;p69"/>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24" name="Google Shape;624;p69"/>
            <p:cNvSpPr/>
            <p:nvPr/>
          </p:nvSpPr>
          <p:spPr>
            <a:xfrm>
              <a:off x="1384655" y="1548998"/>
              <a:ext cx="48709" cy="20727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30" name="Google Shape;630;p70"/>
          <p:cNvSpPr txBox="1"/>
          <p:nvPr/>
        </p:nvSpPr>
        <p:spPr>
          <a:xfrm>
            <a:off x="6491550" y="1584775"/>
            <a:ext cx="57006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①担当者氏名：選択した事業所の過去履歴の申請担当者の氏名が反映されています。変更する場合は編集してください。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②担当者電話：選択した事業所の過去履歴の電話番号が反映されています。変更する場合は編集してください。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31" name="Google Shape;63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24</a:t>
            </a:fld>
            <a:endParaRPr dirty="0"/>
          </a:p>
        </p:txBody>
      </p:sp>
      <p:sp>
        <p:nvSpPr>
          <p:cNvPr id="632" name="Google Shape;632;p70"/>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2-3</a:t>
            </a:r>
            <a:r>
              <a:rPr lang="ja-JP" altLang="ja-JP" sz="2400" b="1" dirty="0">
                <a:solidFill>
                  <a:srgbClr val="000000"/>
                </a:solidFill>
              </a:rPr>
              <a:t>．申請入力</a:t>
            </a:r>
            <a:r>
              <a:rPr lang="en-US" altLang="ja-JP" sz="2400" b="1" dirty="0">
                <a:solidFill>
                  <a:srgbClr val="000000"/>
                </a:solidFill>
              </a:rPr>
              <a:t>(</a:t>
            </a:r>
            <a:r>
              <a:rPr lang="ja-JP" altLang="ja-JP" sz="2400" b="1" dirty="0"/>
              <a:t>変更</a:t>
            </a:r>
            <a:r>
              <a:rPr lang="ja-JP" altLang="ja-JP" sz="2400" b="1" dirty="0">
                <a:solidFill>
                  <a:srgbClr val="000000"/>
                </a:solidFill>
              </a:rPr>
              <a:t>して申請</a:t>
            </a:r>
            <a:r>
              <a:rPr lang="en-US" altLang="ja-JP" sz="2400" b="1" dirty="0">
                <a:solidFill>
                  <a:srgbClr val="000000"/>
                </a:solidFill>
              </a:rPr>
              <a:t>) </a:t>
            </a:r>
            <a:r>
              <a:rPr lang="ja-JP" sz="2400" b="1" dirty="0">
                <a:solidFill>
                  <a:srgbClr val="000000"/>
                </a:solidFill>
              </a:rPr>
              <a:t>（3/4）</a:t>
            </a:r>
            <a:endParaRPr dirty="0"/>
          </a:p>
        </p:txBody>
      </p:sp>
      <p:pic>
        <p:nvPicPr>
          <p:cNvPr id="634" name="Google Shape;634;p70"/>
          <p:cNvPicPr preferRelativeResize="0"/>
          <p:nvPr/>
        </p:nvPicPr>
        <p:blipFill rotWithShape="1">
          <a:blip r:embed="rId3">
            <a:alphaModFix/>
          </a:blip>
          <a:srcRect/>
          <a:stretch/>
        </p:blipFill>
        <p:spPr>
          <a:xfrm>
            <a:off x="466724" y="1584776"/>
            <a:ext cx="6024826" cy="11657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635" name="Google Shape;635;p70"/>
          <p:cNvGrpSpPr/>
          <p:nvPr/>
        </p:nvGrpSpPr>
        <p:grpSpPr>
          <a:xfrm>
            <a:off x="308194" y="1807134"/>
            <a:ext cx="6129182" cy="522466"/>
            <a:chOff x="1384655" y="1495522"/>
            <a:chExt cx="1078822" cy="429867"/>
          </a:xfrm>
        </p:grpSpPr>
        <p:sp>
          <p:nvSpPr>
            <p:cNvPr id="636" name="Google Shape;636;p70"/>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37" name="Google Shape;637;p70"/>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38" name="Google Shape;638;p70"/>
          <p:cNvGrpSpPr/>
          <p:nvPr/>
        </p:nvGrpSpPr>
        <p:grpSpPr>
          <a:xfrm>
            <a:off x="308194" y="2177281"/>
            <a:ext cx="6129182" cy="522466"/>
            <a:chOff x="1384655" y="1495522"/>
            <a:chExt cx="1078822" cy="429867"/>
          </a:xfrm>
        </p:grpSpPr>
        <p:sp>
          <p:nvSpPr>
            <p:cNvPr id="639" name="Google Shape;639;p70"/>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40" name="Google Shape;640;p70"/>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3" name="図 2">
            <a:extLst>
              <a:ext uri="{FF2B5EF4-FFF2-40B4-BE49-F238E27FC236}">
                <a16:creationId xmlns:a16="http://schemas.microsoft.com/office/drawing/2014/main" id="{A7CA4685-E521-1240-1AB3-81574F42544C}"/>
              </a:ext>
            </a:extLst>
          </p:cNvPr>
          <p:cNvPicPr>
            <a:picLocks noChangeAspect="1"/>
          </p:cNvPicPr>
          <p:nvPr/>
        </p:nvPicPr>
        <p:blipFill>
          <a:blip r:embed="rId3"/>
          <a:stretch>
            <a:fillRect/>
          </a:stretch>
        </p:blipFill>
        <p:spPr>
          <a:xfrm>
            <a:off x="466724" y="1172049"/>
            <a:ext cx="6673117" cy="5225280"/>
          </a:xfrm>
          <a:prstGeom prst="rect">
            <a:avLst/>
          </a:prstGeom>
        </p:spPr>
      </p:pic>
      <p:sp>
        <p:nvSpPr>
          <p:cNvPr id="645" name="Google Shape;645;p7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46" name="Google Shape;646;p71"/>
          <p:cNvSpPr txBox="1"/>
          <p:nvPr/>
        </p:nvSpPr>
        <p:spPr>
          <a:xfrm>
            <a:off x="7475456" y="867628"/>
            <a:ext cx="4673001" cy="58477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①振込先情報：選択した事業所の過去履歴の情報が反映されています。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変更する場合、「金融機関検索」、「金融機関支店検索」を押下し、検索画面で確定させます。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ja-JP" altLang="en-US"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②口座種別：選択した事業所の過去履歴の口座種別が反映されています。変更する場合は選択リストから選択してください。</a:t>
            </a:r>
            <a:endParaRPr lang="en-US" altLang="ja-JP"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lang="ja-JP" altLang="en-US"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③口座番号：選択した事業所の過去履歴の口座番号が反映されています。変更する場合は再度入力してください。</a:t>
            </a:r>
            <a:endParaRPr lang="en-US" altLang="ja-JP"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lang="ja-JP" altLang="en-US"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④口座名義（カナ）：選択した事業所の過去履歴の口座名義（カナ）が反映されています。</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変更する場合は再度入力してください。</a:t>
            </a:r>
            <a:endParaRPr lang="en-US" altLang="ja-JP"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lang="ja-JP" altLang="en-US"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⑤ファイルアップロード：</a:t>
            </a:r>
            <a:r>
              <a:rPr lang="ja-JP" altLang="en-US" sz="1600" b="0" i="0" u="none" strike="noStrike" cap="none" dirty="0">
                <a:solidFill>
                  <a:srgbClr val="FF0000"/>
                </a:solidFill>
                <a:latin typeface="メイリオ" panose="020B0604030504040204" pitchFamily="50" charset="-128"/>
                <a:ea typeface="メイリオ" panose="020B0604030504040204" pitchFamily="50" charset="-128"/>
                <a:sym typeface="Arial"/>
              </a:rPr>
              <a:t>口座情報を変更する場合は、通帳の写しをアップロードしてください。</a:t>
            </a:r>
          </a:p>
          <a:p>
            <a:pPr lvl="0">
              <a:buSzPts val="1600"/>
            </a:pP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口座情報を変更しない場合、通帳の写しのアップロードは不要です。</a:t>
            </a:r>
            <a:endParaRPr lang="en-US" altLang="ja-JP" sz="1600" dirty="0">
              <a:solidFill>
                <a:srgbClr val="FF0000"/>
              </a:solidFill>
              <a:latin typeface="メイリオ" panose="020B0604030504040204" pitchFamily="50" charset="-128"/>
              <a:ea typeface="メイリオ" panose="020B0604030504040204" pitchFamily="50" charset="-128"/>
            </a:endParaRPr>
          </a:p>
          <a:p>
            <a:pPr lvl="0">
              <a:buSzPts val="1600"/>
            </a:pPr>
            <a:endParaRPr lang="ja-JP" altLang="en-US" b="0" i="0" u="none" strike="noStrike" cap="none" dirty="0">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⑥「</a:t>
            </a:r>
            <a:r>
              <a:rPr lang="ja-JP" altLang="en-US" sz="1600" b="0" i="0" u="none" strike="noStrike" cap="none" dirty="0">
                <a:solidFill>
                  <a:schemeClr val="dk1"/>
                </a:solidFill>
                <a:latin typeface="メイリオ" panose="020B0604030504040204" pitchFamily="50" charset="-128"/>
                <a:ea typeface="メイリオ" panose="020B0604030504040204" pitchFamily="50" charset="-128"/>
                <a:sym typeface="Arial"/>
              </a:rPr>
              <a:t>確認</a:t>
            </a: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47" name="Google Shape;64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25</a:t>
            </a:fld>
            <a:endParaRPr dirty="0"/>
          </a:p>
        </p:txBody>
      </p:sp>
      <p:sp>
        <p:nvSpPr>
          <p:cNvPr id="648" name="Google Shape;648;p71"/>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2-3</a:t>
            </a:r>
            <a:r>
              <a:rPr lang="ja-JP" altLang="ja-JP" sz="2400" b="1" dirty="0">
                <a:solidFill>
                  <a:srgbClr val="000000"/>
                </a:solidFill>
              </a:rPr>
              <a:t>．申請入力</a:t>
            </a:r>
            <a:r>
              <a:rPr lang="en-US" altLang="ja-JP" sz="2400" b="1" dirty="0">
                <a:solidFill>
                  <a:srgbClr val="000000"/>
                </a:solidFill>
              </a:rPr>
              <a:t>(</a:t>
            </a:r>
            <a:r>
              <a:rPr lang="ja-JP" altLang="ja-JP" sz="2400" b="1" dirty="0"/>
              <a:t>変更</a:t>
            </a:r>
            <a:r>
              <a:rPr lang="ja-JP" altLang="ja-JP" sz="2400" b="1" dirty="0">
                <a:solidFill>
                  <a:srgbClr val="000000"/>
                </a:solidFill>
              </a:rPr>
              <a:t>して申請</a:t>
            </a:r>
            <a:r>
              <a:rPr lang="en-US" altLang="ja-JP" sz="2400" b="1" dirty="0">
                <a:solidFill>
                  <a:srgbClr val="000000"/>
                </a:solidFill>
              </a:rPr>
              <a:t>) </a:t>
            </a:r>
            <a:r>
              <a:rPr lang="ja-JP" sz="2400" b="1" dirty="0">
                <a:solidFill>
                  <a:srgbClr val="000000"/>
                </a:solidFill>
              </a:rPr>
              <a:t>（4/4）</a:t>
            </a:r>
            <a:endParaRPr dirty="0"/>
          </a:p>
        </p:txBody>
      </p:sp>
      <p:grpSp>
        <p:nvGrpSpPr>
          <p:cNvPr id="651" name="Google Shape;651;p71"/>
          <p:cNvGrpSpPr/>
          <p:nvPr/>
        </p:nvGrpSpPr>
        <p:grpSpPr>
          <a:xfrm>
            <a:off x="202447" y="1760582"/>
            <a:ext cx="6831649" cy="1557861"/>
            <a:chOff x="1384655" y="1495522"/>
            <a:chExt cx="1202466" cy="1281754"/>
          </a:xfrm>
        </p:grpSpPr>
        <p:sp>
          <p:nvSpPr>
            <p:cNvPr id="652" name="Google Shape;652;p71"/>
            <p:cNvSpPr/>
            <p:nvPr/>
          </p:nvSpPr>
          <p:spPr>
            <a:xfrm>
              <a:off x="1415713" y="1625900"/>
              <a:ext cx="1171408" cy="115137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53" name="Google Shape;653;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54" name="Google Shape;654;p71"/>
          <p:cNvGrpSpPr/>
          <p:nvPr/>
        </p:nvGrpSpPr>
        <p:grpSpPr>
          <a:xfrm>
            <a:off x="202447" y="3206386"/>
            <a:ext cx="6129182" cy="522466"/>
            <a:chOff x="1384655" y="1495522"/>
            <a:chExt cx="1078822" cy="429867"/>
          </a:xfrm>
        </p:grpSpPr>
        <p:sp>
          <p:nvSpPr>
            <p:cNvPr id="655" name="Google Shape;655;p7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56" name="Google Shape;656;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57" name="Google Shape;657;p71"/>
          <p:cNvGrpSpPr/>
          <p:nvPr/>
        </p:nvGrpSpPr>
        <p:grpSpPr>
          <a:xfrm>
            <a:off x="202447" y="3627537"/>
            <a:ext cx="6129182" cy="522466"/>
            <a:chOff x="1384655" y="1495522"/>
            <a:chExt cx="1078822" cy="429867"/>
          </a:xfrm>
        </p:grpSpPr>
        <p:sp>
          <p:nvSpPr>
            <p:cNvPr id="658" name="Google Shape;658;p7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59" name="Google Shape;659;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60" name="Google Shape;660;p71"/>
          <p:cNvGrpSpPr/>
          <p:nvPr/>
        </p:nvGrpSpPr>
        <p:grpSpPr>
          <a:xfrm>
            <a:off x="202447" y="3991540"/>
            <a:ext cx="6129182" cy="522466"/>
            <a:chOff x="1384655" y="1495522"/>
            <a:chExt cx="1078822" cy="429867"/>
          </a:xfrm>
        </p:grpSpPr>
        <p:sp>
          <p:nvSpPr>
            <p:cNvPr id="661" name="Google Shape;661;p7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62" name="Google Shape;662;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63" name="Google Shape;663;p71"/>
          <p:cNvGrpSpPr/>
          <p:nvPr/>
        </p:nvGrpSpPr>
        <p:grpSpPr>
          <a:xfrm>
            <a:off x="202447" y="4776023"/>
            <a:ext cx="6831648" cy="803245"/>
            <a:chOff x="1384655" y="1495522"/>
            <a:chExt cx="1202466" cy="660882"/>
          </a:xfrm>
        </p:grpSpPr>
        <p:sp>
          <p:nvSpPr>
            <p:cNvPr id="664" name="Google Shape;664;p71"/>
            <p:cNvSpPr/>
            <p:nvPr/>
          </p:nvSpPr>
          <p:spPr>
            <a:xfrm>
              <a:off x="1415713" y="1625900"/>
              <a:ext cx="1171408" cy="530504"/>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65" name="Google Shape;665;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666" name="Google Shape;666;p71"/>
          <p:cNvGrpSpPr/>
          <p:nvPr/>
        </p:nvGrpSpPr>
        <p:grpSpPr>
          <a:xfrm>
            <a:off x="4800328" y="5868816"/>
            <a:ext cx="986598" cy="522466"/>
            <a:chOff x="1384655" y="1495522"/>
            <a:chExt cx="173655" cy="429867"/>
          </a:xfrm>
        </p:grpSpPr>
        <p:sp>
          <p:nvSpPr>
            <p:cNvPr id="667" name="Google Shape;667;p71"/>
            <p:cNvSpPr/>
            <p:nvPr/>
          </p:nvSpPr>
          <p:spPr>
            <a:xfrm>
              <a:off x="1415713" y="1625900"/>
              <a:ext cx="142597"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68" name="Google Shape;668;p7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6</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5" name="図 4">
            <a:extLst>
              <a:ext uri="{FF2B5EF4-FFF2-40B4-BE49-F238E27FC236}">
                <a16:creationId xmlns:a16="http://schemas.microsoft.com/office/drawing/2014/main" id="{4246D45E-067E-E3B2-B9AA-004831F0FC5B}"/>
              </a:ext>
            </a:extLst>
          </p:cNvPr>
          <p:cNvPicPr>
            <a:picLocks noChangeAspect="1"/>
          </p:cNvPicPr>
          <p:nvPr/>
        </p:nvPicPr>
        <p:blipFill>
          <a:blip r:embed="rId3"/>
          <a:stretch>
            <a:fillRect/>
          </a:stretch>
        </p:blipFill>
        <p:spPr>
          <a:xfrm>
            <a:off x="466724" y="1309646"/>
            <a:ext cx="11600868" cy="2208359"/>
          </a:xfrm>
          <a:prstGeom prst="rect">
            <a:avLst/>
          </a:prstGeom>
        </p:spPr>
      </p:pic>
      <p:sp>
        <p:nvSpPr>
          <p:cNvPr id="297" name="Google Shape;297;p1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8" name="Google Shape;298;p19"/>
          <p:cNvSpPr txBox="1"/>
          <p:nvPr/>
        </p:nvSpPr>
        <p:spPr>
          <a:xfrm>
            <a:off x="373418" y="3632408"/>
            <a:ext cx="4658892"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①「新規</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する」を押下してください。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99" name="Google Shape;29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26</a:t>
            </a:fld>
            <a:endParaRPr dirty="0"/>
          </a:p>
        </p:txBody>
      </p:sp>
      <p:sp>
        <p:nvSpPr>
          <p:cNvPr id="300" name="Google Shape;300;p19"/>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a:t>
            </a:r>
            <a:r>
              <a:rPr lang="ja-JP" sz="2400" b="1" dirty="0">
                <a:solidFill>
                  <a:srgbClr val="000000"/>
                </a:solidFill>
                <a:sym typeface="Arial"/>
              </a:rPr>
              <a:t>．</a:t>
            </a:r>
            <a:r>
              <a:rPr lang="ja-JP" altLang="ja-JP" sz="2400" b="1" dirty="0">
                <a:solidFill>
                  <a:srgbClr val="000000"/>
                </a:solidFill>
              </a:rPr>
              <a:t>新規申請</a:t>
            </a:r>
            <a:r>
              <a:rPr lang="ja-JP" sz="2400" b="1" dirty="0">
                <a:solidFill>
                  <a:srgbClr val="000000"/>
                </a:solidFill>
              </a:rPr>
              <a:t>を行う</a:t>
            </a:r>
            <a:endParaRPr dirty="0"/>
          </a:p>
        </p:txBody>
      </p:sp>
      <p:grpSp>
        <p:nvGrpSpPr>
          <p:cNvPr id="301" name="Google Shape;301;p19"/>
          <p:cNvGrpSpPr/>
          <p:nvPr/>
        </p:nvGrpSpPr>
        <p:grpSpPr>
          <a:xfrm>
            <a:off x="395641" y="2805344"/>
            <a:ext cx="1432595" cy="575633"/>
            <a:chOff x="1212850" y="1452790"/>
            <a:chExt cx="1432595" cy="519333"/>
          </a:xfrm>
        </p:grpSpPr>
        <p:sp>
          <p:nvSpPr>
            <p:cNvPr id="302" name="Google Shape;302;p19"/>
            <p:cNvSpPr/>
            <p:nvPr/>
          </p:nvSpPr>
          <p:spPr>
            <a:xfrm>
              <a:off x="1415713" y="1625901"/>
              <a:ext cx="1229732"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03" name="Google Shape;303;p19"/>
            <p:cNvSpPr/>
            <p:nvPr/>
          </p:nvSpPr>
          <p:spPr>
            <a:xfrm>
              <a:off x="1212850" y="1452790"/>
              <a:ext cx="405725"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304" name="Google Shape;304;p19"/>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利用可能な申請履歴がない場合は、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49" name="Google Shape;34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27</a:t>
            </a:fld>
            <a:endParaRPr dirty="0"/>
          </a:p>
        </p:txBody>
      </p:sp>
      <p:sp>
        <p:nvSpPr>
          <p:cNvPr id="350" name="Google Shape;350;p56"/>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3-1</a:t>
            </a:r>
            <a:r>
              <a:rPr 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a:t>
            </a:r>
            <a:r>
              <a:rPr lang="ja-JP" sz="2400" b="1" dirty="0">
                <a:solidFill>
                  <a:srgbClr val="000000"/>
                </a:solidFill>
              </a:rPr>
              <a:t>（1/1</a:t>
            </a:r>
            <a:r>
              <a:rPr lang="en-US" altLang="ja-JP" sz="2400" b="1" dirty="0">
                <a:solidFill>
                  <a:srgbClr val="000000"/>
                </a:solidFill>
              </a:rPr>
              <a:t>3</a:t>
            </a:r>
            <a:r>
              <a:rPr lang="ja-JP" sz="2400" b="1" dirty="0">
                <a:solidFill>
                  <a:srgbClr val="000000"/>
                </a:solidFill>
              </a:rPr>
              <a:t>）</a:t>
            </a:r>
            <a:endParaRPr dirty="0"/>
          </a:p>
        </p:txBody>
      </p:sp>
      <p:sp>
        <p:nvSpPr>
          <p:cNvPr id="351" name="Google Shape;351;p56"/>
          <p:cNvSpPr txBox="1"/>
          <p:nvPr/>
        </p:nvSpPr>
        <p:spPr>
          <a:xfrm>
            <a:off x="466725" y="940355"/>
            <a:ext cx="7340471"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dirty="0">
                <a:solidFill>
                  <a:schemeClr val="dk1"/>
                </a:solidFill>
                <a:latin typeface="メイリオ" panose="020B0604030504040204" pitchFamily="50" charset="-128"/>
                <a:ea typeface="メイリオ" panose="020B0604030504040204" pitchFamily="50" charset="-128"/>
              </a:rPr>
              <a:t>支援</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altLang="en-US" sz="1600" dirty="0">
                <a:solidFill>
                  <a:schemeClr val="dk1"/>
                </a:solidFill>
                <a:latin typeface="メイリオ" panose="020B0604030504040204" pitchFamily="50" charset="-128"/>
                <a:ea typeface="メイリオ" panose="020B0604030504040204" pitchFamily="50" charset="-128"/>
              </a:rPr>
              <a:t>支援気</a:t>
            </a: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金申請入力画面の</a:t>
            </a:r>
            <a:r>
              <a:rPr lang="ja-JP" sz="1600" b="0" i="0" u="none" strike="noStrike" cap="none" dirty="0">
                <a:solidFill>
                  <a:srgbClr val="000000"/>
                </a:solidFill>
                <a:latin typeface="メイリオ" panose="020B0604030504040204" pitchFamily="50" charset="-128"/>
                <a:ea typeface="メイリオ" panose="020B0604030504040204" pitchFamily="50" charset="-128"/>
                <a:sym typeface="Arial"/>
              </a:rPr>
              <a:t>全体のスクリーンショット</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(補助金申請も基本的には同様</a:t>
            </a:r>
            <a:r>
              <a:rPr lang="ja-JP" altLang="en-US" sz="1600" b="0" i="0" u="none" strike="noStrike" cap="none" dirty="0">
                <a:solidFill>
                  <a:schemeClr val="dk1"/>
                </a:solidFill>
                <a:latin typeface="メイリオ" panose="020B0604030504040204" pitchFamily="50" charset="-128"/>
                <a:ea typeface="メイリオ" panose="020B0604030504040204" pitchFamily="50" charset="-128"/>
                <a:sym typeface="Arial"/>
              </a:rPr>
              <a:t>です。</a:t>
            </a: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5" name="図 4">
            <a:extLst>
              <a:ext uri="{FF2B5EF4-FFF2-40B4-BE49-F238E27FC236}">
                <a16:creationId xmlns:a16="http://schemas.microsoft.com/office/drawing/2014/main" id="{A328BBA4-27C3-07F4-575C-8D65F4F45EA9}"/>
              </a:ext>
            </a:extLst>
          </p:cNvPr>
          <p:cNvPicPr>
            <a:picLocks noChangeAspect="1"/>
          </p:cNvPicPr>
          <p:nvPr/>
        </p:nvPicPr>
        <p:blipFill>
          <a:blip r:embed="rId3"/>
          <a:stretch>
            <a:fillRect/>
          </a:stretch>
        </p:blipFill>
        <p:spPr>
          <a:xfrm>
            <a:off x="5303018" y="845789"/>
            <a:ext cx="5551367" cy="593517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58" name="Google Shape;358;p23"/>
          <p:cNvSpPr txBox="1"/>
          <p:nvPr/>
        </p:nvSpPr>
        <p:spPr>
          <a:xfrm>
            <a:off x="6787298" y="1584775"/>
            <a:ext cx="5404851"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①施設名：選択サジェストに表示された事業所から申請する事業所を選択してください。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メイリオ" panose="020B0604030504040204" pitchFamily="50" charset="-128"/>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サジェストに表示されるのは</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開設者が同じ施設</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です。</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285750" marR="0" lvl="0" indent="-285750" algn="l" rtl="0">
              <a:lnSpc>
                <a:spcPct val="100000"/>
              </a:lnSpc>
              <a:spcBef>
                <a:spcPts val="0"/>
              </a:spcBef>
              <a:spcAft>
                <a:spcPts val="0"/>
              </a:spcAft>
              <a:buClr>
                <a:srgbClr val="000000"/>
              </a:buClr>
              <a:buSzPts val="1800"/>
              <a:buFont typeface="メイリオ" panose="020B0604030504040204" pitchFamily="50" charset="-128"/>
              <a:buChar char="※"/>
            </a:pPr>
            <a:r>
              <a:rPr lang="ja-JP" altLang="en-US" sz="1800" dirty="0">
                <a:solidFill>
                  <a:schemeClr val="dk1"/>
                </a:solidFill>
                <a:latin typeface="メイリオ" panose="020B0604030504040204" pitchFamily="50" charset="-128"/>
                <a:ea typeface="メイリオ" panose="020B0604030504040204" pitchFamily="50" charset="-128"/>
              </a:rPr>
              <a:t>登録内容によっては、</a:t>
            </a:r>
            <a:r>
              <a:rPr lang="en-US" altLang="ja-JP" sz="1800" dirty="0">
                <a:solidFill>
                  <a:schemeClr val="dk1"/>
                </a:solidFill>
                <a:latin typeface="メイリオ" panose="020B0604030504040204" pitchFamily="50" charset="-128"/>
                <a:ea typeface="メイリオ" panose="020B0604030504040204" pitchFamily="50" charset="-128"/>
              </a:rPr>
              <a:t>1</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施設のみの表示となります。</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dirty="0">
                <a:solidFill>
                  <a:schemeClr val="dk1"/>
                </a:solidFill>
                <a:latin typeface="メイリオ" panose="020B0604030504040204" pitchFamily="50" charset="-128"/>
                <a:ea typeface="メイリオ" panose="020B0604030504040204" pitchFamily="50" charset="-128"/>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施設区分、保険機関等コード、施設所在地、支給申請額が近畿厚生局の登録内容が自動反映されます。</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59" name="Google Shape;3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28</a:t>
            </a:fld>
            <a:endParaRPr dirty="0"/>
          </a:p>
        </p:txBody>
      </p:sp>
      <p:sp>
        <p:nvSpPr>
          <p:cNvPr id="360" name="Google Shape;360;p23"/>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3-1</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（2/1</a:t>
            </a:r>
            <a:r>
              <a:rPr lang="en-US" altLang="ja-JP" sz="2400" b="1" dirty="0">
                <a:solidFill>
                  <a:srgbClr val="000000"/>
                </a:solidFill>
              </a:rPr>
              <a:t>3</a:t>
            </a:r>
            <a:r>
              <a:rPr lang="ja-JP" sz="2400" b="1" dirty="0">
                <a:solidFill>
                  <a:srgbClr val="000000"/>
                </a:solidFill>
              </a:rPr>
              <a:t>）</a:t>
            </a:r>
            <a:endParaRPr dirty="0"/>
          </a:p>
        </p:txBody>
      </p:sp>
      <p:pic>
        <p:nvPicPr>
          <p:cNvPr id="362" name="Google Shape;362;p23"/>
          <p:cNvPicPr preferRelativeResize="0"/>
          <p:nvPr/>
        </p:nvPicPr>
        <p:blipFill rotWithShape="1">
          <a:blip r:embed="rId3">
            <a:alphaModFix/>
          </a:blip>
          <a:srcRect/>
          <a:stretch/>
        </p:blipFill>
        <p:spPr>
          <a:xfrm>
            <a:off x="466724" y="1584774"/>
            <a:ext cx="6000036" cy="197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363" name="Google Shape;363;p23"/>
          <p:cNvGrpSpPr/>
          <p:nvPr/>
        </p:nvGrpSpPr>
        <p:grpSpPr>
          <a:xfrm>
            <a:off x="1650860" y="1794950"/>
            <a:ext cx="4644875" cy="1171482"/>
            <a:chOff x="1376703" y="1560083"/>
            <a:chExt cx="795043" cy="412040"/>
          </a:xfrm>
        </p:grpSpPr>
        <p:sp>
          <p:nvSpPr>
            <p:cNvPr id="364" name="Google Shape;364;p23"/>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65" name="Google Shape;365;p23"/>
            <p:cNvSpPr/>
            <p:nvPr/>
          </p:nvSpPr>
          <p:spPr>
            <a:xfrm>
              <a:off x="1376703" y="1560083"/>
              <a:ext cx="78020" cy="13163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4" name="図 3">
            <a:extLst>
              <a:ext uri="{FF2B5EF4-FFF2-40B4-BE49-F238E27FC236}">
                <a16:creationId xmlns:a16="http://schemas.microsoft.com/office/drawing/2014/main" id="{3B56F380-C2F8-BC6B-28F7-CC41C726DE42}"/>
              </a:ext>
            </a:extLst>
          </p:cNvPr>
          <p:cNvPicPr>
            <a:picLocks noChangeAspect="1"/>
          </p:cNvPicPr>
          <p:nvPr/>
        </p:nvPicPr>
        <p:blipFill>
          <a:blip r:embed="rId3"/>
          <a:srcRect l="1028" t="19346" r="-1028" b="7921"/>
          <a:stretch>
            <a:fillRect/>
          </a:stretch>
        </p:blipFill>
        <p:spPr>
          <a:xfrm>
            <a:off x="366655" y="1667619"/>
            <a:ext cx="6224964" cy="2763564"/>
          </a:xfrm>
          <a:prstGeom prst="rect">
            <a:avLst/>
          </a:prstGeom>
        </p:spPr>
      </p:pic>
      <p:sp>
        <p:nvSpPr>
          <p:cNvPr id="370" name="Google Shape;370;p5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71" name="Google Shape;371;p57"/>
          <p:cNvSpPr txBox="1"/>
          <p:nvPr/>
        </p:nvSpPr>
        <p:spPr>
          <a:xfrm>
            <a:off x="6491550" y="1584775"/>
            <a:ext cx="57006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①該当する施設区分を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dirty="0">
                <a:solidFill>
                  <a:schemeClr val="dk1"/>
                </a:solidFill>
                <a:latin typeface="メイリオ" panose="020B0604030504040204" pitchFamily="50" charset="-128"/>
                <a:ea typeface="メイリオ" panose="020B0604030504040204" pitchFamily="50" charset="-128"/>
              </a:rPr>
              <a:t>保険</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機関</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コードを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 </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支給申請額は自動反映（固定）です。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72" name="Google Shape;37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29</a:t>
            </a:fld>
            <a:endParaRPr dirty="0"/>
          </a:p>
        </p:txBody>
      </p:sp>
      <p:sp>
        <p:nvSpPr>
          <p:cNvPr id="373" name="Google Shape;373;p57"/>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（3/1</a:t>
            </a:r>
            <a:r>
              <a:rPr lang="en-US" altLang="ja-JP" sz="2400" b="1" dirty="0">
                <a:solidFill>
                  <a:srgbClr val="000000"/>
                </a:solidFill>
              </a:rPr>
              <a:t>3</a:t>
            </a:r>
            <a:r>
              <a:rPr lang="ja-JP" sz="2400" b="1" dirty="0">
                <a:solidFill>
                  <a:srgbClr val="000000"/>
                </a:solidFill>
              </a:rPr>
              <a:t>）</a:t>
            </a:r>
            <a:endParaRPr dirty="0"/>
          </a:p>
        </p:txBody>
      </p:sp>
      <p:grpSp>
        <p:nvGrpSpPr>
          <p:cNvPr id="376" name="Google Shape;376;p57"/>
          <p:cNvGrpSpPr/>
          <p:nvPr/>
        </p:nvGrpSpPr>
        <p:grpSpPr>
          <a:xfrm>
            <a:off x="1816047" y="2258459"/>
            <a:ext cx="4279954" cy="536166"/>
            <a:chOff x="1384655" y="1495522"/>
            <a:chExt cx="787091" cy="476601"/>
          </a:xfrm>
        </p:grpSpPr>
        <p:sp>
          <p:nvSpPr>
            <p:cNvPr id="377" name="Google Shape;377;p57"/>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78" name="Google Shape;378;p5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79" name="Google Shape;379;p57"/>
          <p:cNvGrpSpPr/>
          <p:nvPr/>
        </p:nvGrpSpPr>
        <p:grpSpPr>
          <a:xfrm>
            <a:off x="1786171" y="2707981"/>
            <a:ext cx="4279954" cy="536166"/>
            <a:chOff x="1384655" y="1495522"/>
            <a:chExt cx="787091" cy="476601"/>
          </a:xfrm>
        </p:grpSpPr>
        <p:sp>
          <p:nvSpPr>
            <p:cNvPr id="380" name="Google Shape;380;p57"/>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81" name="Google Shape;381;p5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82" name="Google Shape;382;p57"/>
          <p:cNvGrpSpPr/>
          <p:nvPr/>
        </p:nvGrpSpPr>
        <p:grpSpPr>
          <a:xfrm>
            <a:off x="466722" y="3096474"/>
            <a:ext cx="1261668" cy="536166"/>
            <a:chOff x="1384655" y="1495522"/>
            <a:chExt cx="232023" cy="476601"/>
          </a:xfrm>
        </p:grpSpPr>
        <p:sp>
          <p:nvSpPr>
            <p:cNvPr id="383" name="Google Shape;383;p57"/>
            <p:cNvSpPr/>
            <p:nvPr/>
          </p:nvSpPr>
          <p:spPr>
            <a:xfrm>
              <a:off x="1415713" y="1625901"/>
              <a:ext cx="200965"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84" name="Google Shape;384;p5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9" name="Google Shape;393;p58">
            <a:extLst>
              <a:ext uri="{FF2B5EF4-FFF2-40B4-BE49-F238E27FC236}">
                <a16:creationId xmlns:a16="http://schemas.microsoft.com/office/drawing/2014/main" id="{DBCB82FB-AD1C-431F-B235-EB16B0A507BB}"/>
              </a:ext>
            </a:extLst>
          </p:cNvPr>
          <p:cNvSpPr txBox="1"/>
          <p:nvPr/>
        </p:nvSpPr>
        <p:spPr>
          <a:xfrm>
            <a:off x="6358477" y="940355"/>
            <a:ext cx="420897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無床診療所（医科・歯科）の場合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5" name="Google Shape;10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a:t>
            </a:fld>
            <a:endParaRPr dirty="0"/>
          </a:p>
        </p:txBody>
      </p:sp>
      <p:sp>
        <p:nvSpPr>
          <p:cNvPr id="106" name="Google Shape;106;p3"/>
          <p:cNvSpPr txBox="1">
            <a:spLocks noGrp="1"/>
          </p:cNvSpPr>
          <p:nvPr>
            <p:ph type="ctrTitle"/>
          </p:nvPr>
        </p:nvSpPr>
        <p:spPr>
          <a:xfrm>
            <a:off x="1269476" y="2811964"/>
            <a:ext cx="4826524" cy="4809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Arial"/>
              <a:buNone/>
            </a:pPr>
            <a:r>
              <a:rPr lang="ja-JP" sz="3200" b="1" dirty="0">
                <a:solidFill>
                  <a:srgbClr val="000000"/>
                </a:solidFill>
                <a:sym typeface="Arial"/>
              </a:rPr>
              <a:t>１．ログイン</a:t>
            </a:r>
            <a:endParaRPr sz="6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91" name="Google Shape;39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30</a:t>
            </a:fld>
            <a:endParaRPr dirty="0"/>
          </a:p>
        </p:txBody>
      </p:sp>
      <p:sp>
        <p:nvSpPr>
          <p:cNvPr id="392" name="Google Shape;392;p58"/>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（4/1</a:t>
            </a:r>
            <a:r>
              <a:rPr lang="en-US" altLang="ja-JP" sz="2400" b="1" dirty="0">
                <a:solidFill>
                  <a:srgbClr val="000000"/>
                </a:solidFill>
              </a:rPr>
              <a:t>3</a:t>
            </a:r>
            <a:r>
              <a:rPr lang="ja-JP" sz="2400" b="1" dirty="0">
                <a:solidFill>
                  <a:srgbClr val="000000"/>
                </a:solidFill>
              </a:rPr>
              <a:t>）</a:t>
            </a:r>
            <a:endParaRPr dirty="0"/>
          </a:p>
        </p:txBody>
      </p:sp>
      <p:sp>
        <p:nvSpPr>
          <p:cNvPr id="393" name="Google Shape;393;p58"/>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画面で住所を検索し反映させます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2" name="図 1">
            <a:extLst>
              <a:ext uri="{FF2B5EF4-FFF2-40B4-BE49-F238E27FC236}">
                <a16:creationId xmlns:a16="http://schemas.microsoft.com/office/drawing/2014/main" id="{BD1B7EBF-9936-331A-205C-E9D39DACA209}"/>
              </a:ext>
            </a:extLst>
          </p:cNvPr>
          <p:cNvPicPr>
            <a:picLocks noChangeAspect="1"/>
          </p:cNvPicPr>
          <p:nvPr/>
        </p:nvPicPr>
        <p:blipFill>
          <a:blip r:embed="rId3"/>
          <a:stretch>
            <a:fillRect/>
          </a:stretch>
        </p:blipFill>
        <p:spPr>
          <a:xfrm>
            <a:off x="512998" y="1243238"/>
            <a:ext cx="6226791" cy="4931358"/>
          </a:xfrm>
          <a:prstGeom prst="rect">
            <a:avLst/>
          </a:prstGeom>
        </p:spPr>
      </p:pic>
      <p:sp>
        <p:nvSpPr>
          <p:cNvPr id="3" name="Google Shape;344;p26">
            <a:extLst>
              <a:ext uri="{FF2B5EF4-FFF2-40B4-BE49-F238E27FC236}">
                <a16:creationId xmlns:a16="http://schemas.microsoft.com/office/drawing/2014/main" id="{D3481300-C60C-B2DC-F4F9-79906CCEE293}"/>
              </a:ext>
            </a:extLst>
          </p:cNvPr>
          <p:cNvSpPr txBox="1"/>
          <p:nvPr/>
        </p:nvSpPr>
        <p:spPr>
          <a:xfrm>
            <a:off x="6798504" y="948530"/>
            <a:ext cx="5331292" cy="2585283"/>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marL="342900" lvl="0" indent="-342900">
              <a:buSzPts val="1800"/>
              <a:buAutoNum type="circleNumDbPlain"/>
            </a:pPr>
            <a:r>
              <a:rPr lang="ja-JP" altLang="en-US" sz="1800" dirty="0">
                <a:solidFill>
                  <a:schemeClr val="dk1"/>
                </a:solidFill>
                <a:latin typeface="メイリオ" panose="020B0604030504040204" pitchFamily="50" charset="-128"/>
                <a:ea typeface="メイリオ" panose="020B0604030504040204" pitchFamily="50" charset="-128"/>
              </a:rPr>
              <a:t>キーワード欄に事業所名や郵便番号などを入力して、検索してください。</a:t>
            </a:r>
            <a:endParaRPr lang="ja-JP" altLang="en-US" sz="1800" dirty="0">
              <a:solidFill>
                <a:srgbClr val="FF0000"/>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 町名等の住所を入力してください。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r>
              <a:rPr lang="ja-JP" altLang="en-US" sz="1800" dirty="0">
                <a:solidFill>
                  <a:schemeClr val="dk1"/>
                </a:solidFill>
                <a:latin typeface="メイリオ" panose="020B0604030504040204" pitchFamily="50" charset="-128"/>
                <a:ea typeface="メイリオ" panose="020B0604030504040204" pitchFamily="50" charset="-128"/>
              </a:rPr>
              <a:t>③ 「確認」を押下すると「施設所在地」に設定します。</a:t>
            </a:r>
          </a:p>
        </p:txBody>
      </p:sp>
      <p:grpSp>
        <p:nvGrpSpPr>
          <p:cNvPr id="4" name="Google Shape;351;p26">
            <a:extLst>
              <a:ext uri="{FF2B5EF4-FFF2-40B4-BE49-F238E27FC236}">
                <a16:creationId xmlns:a16="http://schemas.microsoft.com/office/drawing/2014/main" id="{B2E326E7-3BD5-E812-8E60-55E8AFE681AE}"/>
              </a:ext>
            </a:extLst>
          </p:cNvPr>
          <p:cNvGrpSpPr/>
          <p:nvPr/>
        </p:nvGrpSpPr>
        <p:grpSpPr>
          <a:xfrm>
            <a:off x="846476" y="4537111"/>
            <a:ext cx="3770348" cy="756453"/>
            <a:chOff x="8616224" y="3640029"/>
            <a:chExt cx="10550366" cy="481755"/>
          </a:xfrm>
        </p:grpSpPr>
        <p:sp>
          <p:nvSpPr>
            <p:cNvPr id="5" name="Google Shape;352;p26">
              <a:extLst>
                <a:ext uri="{FF2B5EF4-FFF2-40B4-BE49-F238E27FC236}">
                  <a16:creationId xmlns:a16="http://schemas.microsoft.com/office/drawing/2014/main" id="{15897042-96A9-9153-B7FB-712E8F940C29}"/>
                </a:ext>
              </a:extLst>
            </p:cNvPr>
            <p:cNvSpPr/>
            <p:nvPr/>
          </p:nvSpPr>
          <p:spPr>
            <a:xfrm>
              <a:off x="8903601" y="3717004"/>
              <a:ext cx="10262989" cy="40478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353;p26">
              <a:extLst>
                <a:ext uri="{FF2B5EF4-FFF2-40B4-BE49-F238E27FC236}">
                  <a16:creationId xmlns:a16="http://schemas.microsoft.com/office/drawing/2014/main" id="{734B668F-8B50-CF60-29A7-152BD69C3B18}"/>
                </a:ext>
              </a:extLst>
            </p:cNvPr>
            <p:cNvSpPr/>
            <p:nvPr/>
          </p:nvSpPr>
          <p:spPr>
            <a:xfrm>
              <a:off x="8616224" y="3640029"/>
              <a:ext cx="507325" cy="13923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 name="Google Shape;351;p26">
            <a:extLst>
              <a:ext uri="{FF2B5EF4-FFF2-40B4-BE49-F238E27FC236}">
                <a16:creationId xmlns:a16="http://schemas.microsoft.com/office/drawing/2014/main" id="{A68971AD-1827-6300-FDC8-F8BF19960C13}"/>
              </a:ext>
            </a:extLst>
          </p:cNvPr>
          <p:cNvGrpSpPr/>
          <p:nvPr/>
        </p:nvGrpSpPr>
        <p:grpSpPr>
          <a:xfrm>
            <a:off x="886454" y="2795169"/>
            <a:ext cx="3770348" cy="524712"/>
            <a:chOff x="8616224" y="3640029"/>
            <a:chExt cx="10550366" cy="334168"/>
          </a:xfrm>
        </p:grpSpPr>
        <p:sp>
          <p:nvSpPr>
            <p:cNvPr id="8" name="Google Shape;352;p26">
              <a:extLst>
                <a:ext uri="{FF2B5EF4-FFF2-40B4-BE49-F238E27FC236}">
                  <a16:creationId xmlns:a16="http://schemas.microsoft.com/office/drawing/2014/main" id="{F63D4DDF-2F33-CD22-4838-2ECD19842B21}"/>
                </a:ext>
              </a:extLst>
            </p:cNvPr>
            <p:cNvSpPr/>
            <p:nvPr/>
          </p:nvSpPr>
          <p:spPr>
            <a:xfrm>
              <a:off x="8903601" y="3717004"/>
              <a:ext cx="10262989" cy="25719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353;p26">
              <a:extLst>
                <a:ext uri="{FF2B5EF4-FFF2-40B4-BE49-F238E27FC236}">
                  <a16:creationId xmlns:a16="http://schemas.microsoft.com/office/drawing/2014/main" id="{5AD9CCDF-7513-9765-7640-987AE842ABC7}"/>
                </a:ext>
              </a:extLst>
            </p:cNvPr>
            <p:cNvSpPr/>
            <p:nvPr/>
          </p:nvSpPr>
          <p:spPr>
            <a:xfrm>
              <a:off x="8616224" y="3640029"/>
              <a:ext cx="507325" cy="13923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5" name="図 4">
            <a:extLst>
              <a:ext uri="{FF2B5EF4-FFF2-40B4-BE49-F238E27FC236}">
                <a16:creationId xmlns:a16="http://schemas.microsoft.com/office/drawing/2014/main" id="{C3AFD9F3-507C-07F3-1261-46103B8D08AA}"/>
              </a:ext>
            </a:extLst>
          </p:cNvPr>
          <p:cNvPicPr>
            <a:picLocks noChangeAspect="1"/>
          </p:cNvPicPr>
          <p:nvPr/>
        </p:nvPicPr>
        <p:blipFill>
          <a:blip r:embed="rId3"/>
          <a:stretch>
            <a:fillRect/>
          </a:stretch>
        </p:blipFill>
        <p:spPr>
          <a:xfrm>
            <a:off x="338845" y="1192312"/>
            <a:ext cx="6295628" cy="3467412"/>
          </a:xfrm>
          <a:prstGeom prst="rect">
            <a:avLst/>
          </a:prstGeom>
        </p:spPr>
      </p:pic>
      <p:sp>
        <p:nvSpPr>
          <p:cNvPr id="418" name="Google Shape;418;p6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19" name="Google Shape;419;p60"/>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①該当する施設区分を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②許可病床数</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③保険機関等コードを確認してください。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住所検索から施設所在地を入力してください。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⑤</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支給申請額：許可病床数によって自動計算します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20" name="Google Shape;4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31</a:t>
            </a:fld>
            <a:endParaRPr dirty="0"/>
          </a:p>
        </p:txBody>
      </p:sp>
      <p:sp>
        <p:nvSpPr>
          <p:cNvPr id="421" name="Google Shape;421;p60"/>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5</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sp>
        <p:nvSpPr>
          <p:cNvPr id="425" name="Google Shape;425;p60"/>
          <p:cNvSpPr/>
          <p:nvPr/>
        </p:nvSpPr>
        <p:spPr>
          <a:xfrm>
            <a:off x="431929" y="2198903"/>
            <a:ext cx="5697408" cy="10349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26" name="Google Shape;426;p60"/>
          <p:cNvSpPr/>
          <p:nvPr/>
        </p:nvSpPr>
        <p:spPr>
          <a:xfrm>
            <a:off x="263048" y="2039763"/>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427" name="Google Shape;427;p60"/>
          <p:cNvSpPr/>
          <p:nvPr/>
        </p:nvSpPr>
        <p:spPr>
          <a:xfrm>
            <a:off x="263048" y="2466649"/>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nvGrpSpPr>
          <p:cNvPr id="428" name="Google Shape;428;p60"/>
          <p:cNvGrpSpPr/>
          <p:nvPr/>
        </p:nvGrpSpPr>
        <p:grpSpPr>
          <a:xfrm>
            <a:off x="249855" y="3429000"/>
            <a:ext cx="5866292" cy="659991"/>
            <a:chOff x="1384655" y="1625898"/>
            <a:chExt cx="1078821" cy="586668"/>
          </a:xfrm>
        </p:grpSpPr>
        <p:sp>
          <p:nvSpPr>
            <p:cNvPr id="429" name="Google Shape;429;p60"/>
            <p:cNvSpPr/>
            <p:nvPr/>
          </p:nvSpPr>
          <p:spPr>
            <a:xfrm>
              <a:off x="1415713" y="1625898"/>
              <a:ext cx="1047763" cy="5866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30" name="Google Shape;430;p60"/>
            <p:cNvSpPr/>
            <p:nvPr/>
          </p:nvSpPr>
          <p:spPr>
            <a:xfrm>
              <a:off x="1384655" y="1646358"/>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31" name="Google Shape;431;p60"/>
          <p:cNvGrpSpPr/>
          <p:nvPr/>
        </p:nvGrpSpPr>
        <p:grpSpPr>
          <a:xfrm>
            <a:off x="102749" y="4141626"/>
            <a:ext cx="6026588" cy="336919"/>
            <a:chOff x="1355177" y="1625900"/>
            <a:chExt cx="1108300" cy="299489"/>
          </a:xfrm>
        </p:grpSpPr>
        <p:sp>
          <p:nvSpPr>
            <p:cNvPr id="432" name="Google Shape;432;p60"/>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33" name="Google Shape;433;p60"/>
            <p:cNvSpPr/>
            <p:nvPr/>
          </p:nvSpPr>
          <p:spPr>
            <a:xfrm>
              <a:off x="1355177" y="1654736"/>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0" name="Google Shape;393;p58">
            <a:extLst>
              <a:ext uri="{FF2B5EF4-FFF2-40B4-BE49-F238E27FC236}">
                <a16:creationId xmlns:a16="http://schemas.microsoft.com/office/drawing/2014/main" id="{2DB9B65D-C57F-4AC9-B780-DEF27FFADAEB}"/>
              </a:ext>
            </a:extLst>
          </p:cNvPr>
          <p:cNvSpPr txBox="1"/>
          <p:nvPr/>
        </p:nvSpPr>
        <p:spPr>
          <a:xfrm>
            <a:off x="6358477" y="940355"/>
            <a:ext cx="4435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有床診療所（医科・歯科）の場合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 name="Google Shape;427;p60">
            <a:extLst>
              <a:ext uri="{FF2B5EF4-FFF2-40B4-BE49-F238E27FC236}">
                <a16:creationId xmlns:a16="http://schemas.microsoft.com/office/drawing/2014/main" id="{CDA65071-26C6-4963-B4F1-DE8107FF2762}"/>
              </a:ext>
            </a:extLst>
          </p:cNvPr>
          <p:cNvSpPr/>
          <p:nvPr/>
        </p:nvSpPr>
        <p:spPr>
          <a:xfrm>
            <a:off x="263048" y="2904636"/>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図 2">
            <a:extLst>
              <a:ext uri="{FF2B5EF4-FFF2-40B4-BE49-F238E27FC236}">
                <a16:creationId xmlns:a16="http://schemas.microsoft.com/office/drawing/2014/main" id="{8036ACF0-3853-2B17-402F-B6C503A9AD30}"/>
              </a:ext>
            </a:extLst>
          </p:cNvPr>
          <p:cNvPicPr>
            <a:picLocks noChangeAspect="1"/>
          </p:cNvPicPr>
          <p:nvPr/>
        </p:nvPicPr>
        <p:blipFill>
          <a:blip r:embed="rId3"/>
          <a:stretch>
            <a:fillRect/>
          </a:stretch>
        </p:blipFill>
        <p:spPr>
          <a:xfrm>
            <a:off x="376924" y="1423946"/>
            <a:ext cx="6159535" cy="3870790"/>
          </a:xfrm>
          <a:prstGeom prst="rect">
            <a:avLst/>
          </a:prstGeom>
        </p:spPr>
      </p:pic>
      <p:sp>
        <p:nvSpPr>
          <p:cNvPr id="418" name="Google Shape;418;p6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19" name="Google Shape;419;p60"/>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①該当する施設区分を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dirty="0">
                <a:solidFill>
                  <a:schemeClr val="dk1"/>
                </a:solidFill>
                <a:latin typeface="メイリオ" panose="020B0604030504040204" pitchFamily="50" charset="-128"/>
                <a:ea typeface="メイリオ" panose="020B0604030504040204" pitchFamily="50" charset="-128"/>
              </a:rPr>
              <a:t>同一グループ内の店舗数</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③保険機関等コードを確認してください。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住所検索から施設所在地を入力してください。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④支給申請額：店舗数によって自動計算します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20" name="Google Shape;4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32</a:t>
            </a:fld>
            <a:endParaRPr dirty="0"/>
          </a:p>
        </p:txBody>
      </p:sp>
      <p:sp>
        <p:nvSpPr>
          <p:cNvPr id="421" name="Google Shape;421;p60"/>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6</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sp>
        <p:nvSpPr>
          <p:cNvPr id="20" name="Google Shape;393;p58">
            <a:extLst>
              <a:ext uri="{FF2B5EF4-FFF2-40B4-BE49-F238E27FC236}">
                <a16:creationId xmlns:a16="http://schemas.microsoft.com/office/drawing/2014/main" id="{2DB9B65D-C57F-4AC9-B780-DEF27FFADAEB}"/>
              </a:ext>
            </a:extLst>
          </p:cNvPr>
          <p:cNvSpPr txBox="1"/>
          <p:nvPr/>
        </p:nvSpPr>
        <p:spPr>
          <a:xfrm>
            <a:off x="6358477" y="940355"/>
            <a:ext cx="4435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薬局の場合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4" name="Google Shape;425;p60">
            <a:extLst>
              <a:ext uri="{FF2B5EF4-FFF2-40B4-BE49-F238E27FC236}">
                <a16:creationId xmlns:a16="http://schemas.microsoft.com/office/drawing/2014/main" id="{49AE7CB9-DAAA-4D95-A276-C4124AF0F824}"/>
              </a:ext>
            </a:extLst>
          </p:cNvPr>
          <p:cNvSpPr/>
          <p:nvPr/>
        </p:nvSpPr>
        <p:spPr>
          <a:xfrm>
            <a:off x="579035" y="2969005"/>
            <a:ext cx="5697408" cy="10349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5" name="Google Shape;426;p60">
            <a:extLst>
              <a:ext uri="{FF2B5EF4-FFF2-40B4-BE49-F238E27FC236}">
                <a16:creationId xmlns:a16="http://schemas.microsoft.com/office/drawing/2014/main" id="{57DC6045-BB6A-4CA7-AAA7-EC6D7E33832A}"/>
              </a:ext>
            </a:extLst>
          </p:cNvPr>
          <p:cNvSpPr/>
          <p:nvPr/>
        </p:nvSpPr>
        <p:spPr>
          <a:xfrm>
            <a:off x="410151" y="2822334"/>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6" name="Google Shape;427;p60">
            <a:extLst>
              <a:ext uri="{FF2B5EF4-FFF2-40B4-BE49-F238E27FC236}">
                <a16:creationId xmlns:a16="http://schemas.microsoft.com/office/drawing/2014/main" id="{29853D33-4F5C-4BA4-AA25-CB1D3D42DF11}"/>
              </a:ext>
            </a:extLst>
          </p:cNvPr>
          <p:cNvSpPr/>
          <p:nvPr/>
        </p:nvSpPr>
        <p:spPr>
          <a:xfrm>
            <a:off x="410151" y="3180558"/>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nvGrpSpPr>
          <p:cNvPr id="27" name="Google Shape;428;p60">
            <a:extLst>
              <a:ext uri="{FF2B5EF4-FFF2-40B4-BE49-F238E27FC236}">
                <a16:creationId xmlns:a16="http://schemas.microsoft.com/office/drawing/2014/main" id="{BAA0F3D1-1FE0-43C3-AD40-9F6B82F42E54}"/>
              </a:ext>
            </a:extLst>
          </p:cNvPr>
          <p:cNvGrpSpPr/>
          <p:nvPr/>
        </p:nvGrpSpPr>
        <p:grpSpPr>
          <a:xfrm>
            <a:off x="410151" y="4061998"/>
            <a:ext cx="5866292" cy="659991"/>
            <a:chOff x="1384655" y="1625898"/>
            <a:chExt cx="1078821" cy="586668"/>
          </a:xfrm>
        </p:grpSpPr>
        <p:sp>
          <p:nvSpPr>
            <p:cNvPr id="28" name="Google Shape;429;p60">
              <a:extLst>
                <a:ext uri="{FF2B5EF4-FFF2-40B4-BE49-F238E27FC236}">
                  <a16:creationId xmlns:a16="http://schemas.microsoft.com/office/drawing/2014/main" id="{EEF34D28-F85C-41A0-8C23-74A545FAD932}"/>
                </a:ext>
              </a:extLst>
            </p:cNvPr>
            <p:cNvSpPr/>
            <p:nvPr/>
          </p:nvSpPr>
          <p:spPr>
            <a:xfrm>
              <a:off x="1415713" y="1625898"/>
              <a:ext cx="1047763" cy="5866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 name="Google Shape;430;p60">
              <a:extLst>
                <a:ext uri="{FF2B5EF4-FFF2-40B4-BE49-F238E27FC236}">
                  <a16:creationId xmlns:a16="http://schemas.microsoft.com/office/drawing/2014/main" id="{530229D0-A4A0-4A0C-AAA3-4CC0CFFC9A88}"/>
                </a:ext>
              </a:extLst>
            </p:cNvPr>
            <p:cNvSpPr/>
            <p:nvPr/>
          </p:nvSpPr>
          <p:spPr>
            <a:xfrm>
              <a:off x="1384655" y="1646358"/>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0" name="Google Shape;431;p60">
            <a:extLst>
              <a:ext uri="{FF2B5EF4-FFF2-40B4-BE49-F238E27FC236}">
                <a16:creationId xmlns:a16="http://schemas.microsoft.com/office/drawing/2014/main" id="{F2FB4D93-FF23-486B-99F7-F7999EA83F12}"/>
              </a:ext>
            </a:extLst>
          </p:cNvPr>
          <p:cNvGrpSpPr/>
          <p:nvPr/>
        </p:nvGrpSpPr>
        <p:grpSpPr>
          <a:xfrm>
            <a:off x="249855" y="4794968"/>
            <a:ext cx="6026588" cy="336919"/>
            <a:chOff x="1355177" y="1625900"/>
            <a:chExt cx="1108300" cy="299489"/>
          </a:xfrm>
        </p:grpSpPr>
        <p:sp>
          <p:nvSpPr>
            <p:cNvPr id="31" name="Google Shape;432;p60">
              <a:extLst>
                <a:ext uri="{FF2B5EF4-FFF2-40B4-BE49-F238E27FC236}">
                  <a16:creationId xmlns:a16="http://schemas.microsoft.com/office/drawing/2014/main" id="{9F787B5A-7C36-4498-ACC2-0405B4353325}"/>
                </a:ext>
              </a:extLst>
            </p:cNvPr>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2" name="Google Shape;433;p60">
              <a:extLst>
                <a:ext uri="{FF2B5EF4-FFF2-40B4-BE49-F238E27FC236}">
                  <a16:creationId xmlns:a16="http://schemas.microsoft.com/office/drawing/2014/main" id="{09F0D8DF-F0A5-4DB4-B602-D240652A9F3E}"/>
                </a:ext>
              </a:extLst>
            </p:cNvPr>
            <p:cNvSpPr/>
            <p:nvPr/>
          </p:nvSpPr>
          <p:spPr>
            <a:xfrm>
              <a:off x="1355177" y="1654736"/>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33" name="Google Shape;427;p60">
            <a:extLst>
              <a:ext uri="{FF2B5EF4-FFF2-40B4-BE49-F238E27FC236}">
                <a16:creationId xmlns:a16="http://schemas.microsoft.com/office/drawing/2014/main" id="{853E6143-BCCF-4E70-BB48-F7A27CB0C40E}"/>
              </a:ext>
            </a:extLst>
          </p:cNvPr>
          <p:cNvSpPr/>
          <p:nvPr/>
        </p:nvSpPr>
        <p:spPr>
          <a:xfrm>
            <a:off x="410151" y="3540349"/>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136717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39" name="Google Shape;439;p61"/>
          <p:cNvSpPr txBox="1"/>
          <p:nvPr/>
        </p:nvSpPr>
        <p:spPr>
          <a:xfrm>
            <a:off x="6650078" y="1584775"/>
            <a:ext cx="554207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①法人名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個人開設の場合は入力不要です。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②代表者職</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個人開設の場合は入力不要です。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③開設者の氏名を入力してください。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40" name="Google Shape;4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33</a:t>
            </a:fld>
            <a:endParaRPr dirty="0"/>
          </a:p>
        </p:txBody>
      </p:sp>
      <p:sp>
        <p:nvSpPr>
          <p:cNvPr id="441" name="Google Shape;441;p61"/>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7</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pic>
        <p:nvPicPr>
          <p:cNvPr id="443" name="Google Shape;443;p61"/>
          <p:cNvPicPr preferRelativeResize="0"/>
          <p:nvPr/>
        </p:nvPicPr>
        <p:blipFill rotWithShape="1">
          <a:blip r:embed="rId3">
            <a:alphaModFix/>
          </a:blip>
          <a:srcRect/>
          <a:stretch/>
        </p:blipFill>
        <p:spPr>
          <a:xfrm>
            <a:off x="466724" y="1584775"/>
            <a:ext cx="6024826" cy="179072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44" name="Google Shape;444;p61"/>
          <p:cNvGrpSpPr/>
          <p:nvPr/>
        </p:nvGrpSpPr>
        <p:grpSpPr>
          <a:xfrm>
            <a:off x="308194" y="1876920"/>
            <a:ext cx="6129182" cy="522466"/>
            <a:chOff x="1384655" y="1495522"/>
            <a:chExt cx="1078822" cy="429867"/>
          </a:xfrm>
        </p:grpSpPr>
        <p:sp>
          <p:nvSpPr>
            <p:cNvPr id="445" name="Google Shape;445;p6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46" name="Google Shape;446;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47" name="Google Shape;447;p61"/>
          <p:cNvGrpSpPr/>
          <p:nvPr/>
        </p:nvGrpSpPr>
        <p:grpSpPr>
          <a:xfrm>
            <a:off x="308195" y="2781012"/>
            <a:ext cx="6129177" cy="463700"/>
            <a:chOff x="1384655" y="1495522"/>
            <a:chExt cx="1078821" cy="381516"/>
          </a:xfrm>
        </p:grpSpPr>
        <p:sp>
          <p:nvSpPr>
            <p:cNvPr id="448" name="Google Shape;448;p61"/>
            <p:cNvSpPr/>
            <p:nvPr/>
          </p:nvSpPr>
          <p:spPr>
            <a:xfrm>
              <a:off x="1415712" y="1577549"/>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49" name="Google Shape;449;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50" name="Google Shape;450;p61"/>
          <p:cNvGrpSpPr/>
          <p:nvPr/>
        </p:nvGrpSpPr>
        <p:grpSpPr>
          <a:xfrm>
            <a:off x="308194" y="2314237"/>
            <a:ext cx="6129182" cy="522466"/>
            <a:chOff x="1384655" y="1495522"/>
            <a:chExt cx="1078822" cy="429867"/>
          </a:xfrm>
        </p:grpSpPr>
        <p:sp>
          <p:nvSpPr>
            <p:cNvPr id="451" name="Google Shape;451;p6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52" name="Google Shape;452;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58" name="Google Shape;458;p62"/>
          <p:cNvSpPr txBox="1"/>
          <p:nvPr/>
        </p:nvSpPr>
        <p:spPr>
          <a:xfrm>
            <a:off x="6787298" y="1584775"/>
            <a:ext cx="5404851"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①申請担当者の氏名を入力してください。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②申請担当者</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に連絡がつく</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電話番号を入力してください。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59" name="Google Shape;45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34</a:t>
            </a:fld>
            <a:endParaRPr dirty="0"/>
          </a:p>
        </p:txBody>
      </p:sp>
      <p:sp>
        <p:nvSpPr>
          <p:cNvPr id="460" name="Google Shape;460;p62"/>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8</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pic>
        <p:nvPicPr>
          <p:cNvPr id="462" name="Google Shape;462;p62"/>
          <p:cNvPicPr preferRelativeResize="0"/>
          <p:nvPr/>
        </p:nvPicPr>
        <p:blipFill rotWithShape="1">
          <a:blip r:embed="rId3">
            <a:alphaModFix/>
          </a:blip>
          <a:srcRect/>
          <a:stretch/>
        </p:blipFill>
        <p:spPr>
          <a:xfrm>
            <a:off x="466724" y="1727527"/>
            <a:ext cx="6024826" cy="12407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63" name="Google Shape;463;p62"/>
          <p:cNvGrpSpPr/>
          <p:nvPr/>
        </p:nvGrpSpPr>
        <p:grpSpPr>
          <a:xfrm>
            <a:off x="308194" y="2000235"/>
            <a:ext cx="6129182" cy="522466"/>
            <a:chOff x="1384655" y="1495522"/>
            <a:chExt cx="1078822" cy="429867"/>
          </a:xfrm>
        </p:grpSpPr>
        <p:sp>
          <p:nvSpPr>
            <p:cNvPr id="464" name="Google Shape;464;p62"/>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65" name="Google Shape;465;p62"/>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66" name="Google Shape;466;p62"/>
          <p:cNvGrpSpPr/>
          <p:nvPr/>
        </p:nvGrpSpPr>
        <p:grpSpPr>
          <a:xfrm>
            <a:off x="308194" y="2372197"/>
            <a:ext cx="6129182" cy="522466"/>
            <a:chOff x="1384655" y="1495522"/>
            <a:chExt cx="1078822" cy="429867"/>
          </a:xfrm>
        </p:grpSpPr>
        <p:sp>
          <p:nvSpPr>
            <p:cNvPr id="467" name="Google Shape;467;p62"/>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68" name="Google Shape;468;p62"/>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3" name="図 2">
            <a:extLst>
              <a:ext uri="{FF2B5EF4-FFF2-40B4-BE49-F238E27FC236}">
                <a16:creationId xmlns:a16="http://schemas.microsoft.com/office/drawing/2014/main" id="{D4B5B89E-8751-3589-15EC-DABE4B6CF302}"/>
              </a:ext>
            </a:extLst>
          </p:cNvPr>
          <p:cNvPicPr>
            <a:picLocks noChangeAspect="1"/>
          </p:cNvPicPr>
          <p:nvPr/>
        </p:nvPicPr>
        <p:blipFill>
          <a:blip r:embed="rId3"/>
          <a:stretch>
            <a:fillRect/>
          </a:stretch>
        </p:blipFill>
        <p:spPr>
          <a:xfrm>
            <a:off x="466724" y="1252955"/>
            <a:ext cx="7075899" cy="5198065"/>
          </a:xfrm>
          <a:prstGeom prst="rect">
            <a:avLst/>
          </a:prstGeom>
        </p:spPr>
      </p:pic>
      <p:sp>
        <p:nvSpPr>
          <p:cNvPr id="473" name="Google Shape;473;p6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74" name="Google Shape;474;p63"/>
          <p:cNvSpPr txBox="1"/>
          <p:nvPr/>
        </p:nvSpPr>
        <p:spPr>
          <a:xfrm>
            <a:off x="7542623" y="1622246"/>
            <a:ext cx="4443928" cy="648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75" name="Google Shape;47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35</a:t>
            </a:fld>
            <a:endParaRPr dirty="0"/>
          </a:p>
        </p:txBody>
      </p:sp>
      <p:sp>
        <p:nvSpPr>
          <p:cNvPr id="476" name="Google Shape;476;p63"/>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9</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grpSp>
        <p:nvGrpSpPr>
          <p:cNvPr id="479" name="Google Shape;479;p63"/>
          <p:cNvGrpSpPr/>
          <p:nvPr/>
        </p:nvGrpSpPr>
        <p:grpSpPr>
          <a:xfrm>
            <a:off x="653338" y="1423946"/>
            <a:ext cx="1288926" cy="646290"/>
            <a:chOff x="1384655" y="1495522"/>
            <a:chExt cx="226869" cy="531745"/>
          </a:xfrm>
        </p:grpSpPr>
        <p:sp>
          <p:nvSpPr>
            <p:cNvPr id="480" name="Google Shape;480;p63"/>
            <p:cNvSpPr/>
            <p:nvPr/>
          </p:nvSpPr>
          <p:spPr>
            <a:xfrm>
              <a:off x="1415713" y="1625900"/>
              <a:ext cx="195811" cy="4013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81" name="Google Shape;481;p63"/>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4"/>
          <p:cNvPicPr preferRelativeResize="0"/>
          <p:nvPr/>
        </p:nvPicPr>
        <p:blipFill rotWithShape="1">
          <a:blip r:embed="rId3">
            <a:alphaModFix/>
          </a:blip>
          <a:srcRect/>
          <a:stretch/>
        </p:blipFill>
        <p:spPr>
          <a:xfrm>
            <a:off x="6036269" y="1378000"/>
            <a:ext cx="5540325" cy="3455257"/>
          </a:xfrm>
          <a:prstGeom prst="rect">
            <a:avLst/>
          </a:prstGeom>
          <a:noFill/>
          <a:ln>
            <a:noFill/>
          </a:ln>
        </p:spPr>
      </p:pic>
      <p:sp>
        <p:nvSpPr>
          <p:cNvPr id="487" name="Google Shape;487;p6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88" name="Google Shape;488;p64"/>
          <p:cNvSpPr txBox="1"/>
          <p:nvPr/>
        </p:nvSpPr>
        <p:spPr>
          <a:xfrm>
            <a:off x="628836" y="4993689"/>
            <a:ext cx="8260127"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①金融機関コード、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または、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金融機関名を入力し「検索」を押下してください。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②検索一覧に表示された候補から選択し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「確定」を押下してください。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89" name="Google Shape;48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36</a:t>
            </a:fld>
            <a:endParaRPr dirty="0"/>
          </a:p>
        </p:txBody>
      </p:sp>
      <p:sp>
        <p:nvSpPr>
          <p:cNvPr id="490" name="Google Shape;490;p64"/>
          <p:cNvSpPr txBox="1">
            <a:spLocks noGrp="1"/>
          </p:cNvSpPr>
          <p:nvPr>
            <p:ph type="ctrTitle"/>
          </p:nvPr>
        </p:nvSpPr>
        <p:spPr>
          <a:xfrm>
            <a:off x="466723" y="294768"/>
            <a:ext cx="6736509"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10</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pic>
        <p:nvPicPr>
          <p:cNvPr id="492" name="Google Shape;492;p64"/>
          <p:cNvPicPr preferRelativeResize="0"/>
          <p:nvPr/>
        </p:nvPicPr>
        <p:blipFill rotWithShape="1">
          <a:blip r:embed="rId4">
            <a:alphaModFix/>
          </a:blip>
          <a:srcRect/>
          <a:stretch/>
        </p:blipFill>
        <p:spPr>
          <a:xfrm>
            <a:off x="615406" y="1423946"/>
            <a:ext cx="5255284" cy="331244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93" name="Google Shape;493;p64"/>
          <p:cNvGrpSpPr/>
          <p:nvPr/>
        </p:nvGrpSpPr>
        <p:grpSpPr>
          <a:xfrm>
            <a:off x="417952" y="1866291"/>
            <a:ext cx="11027599" cy="753047"/>
            <a:chOff x="1381600" y="1533271"/>
            <a:chExt cx="1081877" cy="392118"/>
          </a:xfrm>
        </p:grpSpPr>
        <p:sp>
          <p:nvSpPr>
            <p:cNvPr id="494" name="Google Shape;494;p64"/>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95" name="Google Shape;495;p64"/>
            <p:cNvSpPr/>
            <p:nvPr/>
          </p:nvSpPr>
          <p:spPr>
            <a:xfrm>
              <a:off x="1381600" y="1533271"/>
              <a:ext cx="41378" cy="20511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96" name="Google Shape;496;p64"/>
          <p:cNvGrpSpPr/>
          <p:nvPr/>
        </p:nvGrpSpPr>
        <p:grpSpPr>
          <a:xfrm>
            <a:off x="406089" y="2665545"/>
            <a:ext cx="11083004" cy="1587288"/>
            <a:chOff x="1385882" y="1625900"/>
            <a:chExt cx="1077595" cy="1239208"/>
          </a:xfrm>
        </p:grpSpPr>
        <p:sp>
          <p:nvSpPr>
            <p:cNvPr id="497" name="Google Shape;497;p64"/>
            <p:cNvSpPr/>
            <p:nvPr/>
          </p:nvSpPr>
          <p:spPr>
            <a:xfrm>
              <a:off x="1415713" y="1625900"/>
              <a:ext cx="1047764" cy="123920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98" name="Google Shape;498;p64"/>
            <p:cNvSpPr/>
            <p:nvPr/>
          </p:nvSpPr>
          <p:spPr>
            <a:xfrm>
              <a:off x="1385882" y="1728705"/>
              <a:ext cx="36188"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99" name="Google Shape;499;p64"/>
          <p:cNvGrpSpPr/>
          <p:nvPr/>
        </p:nvGrpSpPr>
        <p:grpSpPr>
          <a:xfrm>
            <a:off x="5006062" y="4142856"/>
            <a:ext cx="766478" cy="513744"/>
            <a:chOff x="1209030" y="1370346"/>
            <a:chExt cx="826597" cy="1195167"/>
          </a:xfrm>
        </p:grpSpPr>
        <p:sp>
          <p:nvSpPr>
            <p:cNvPr id="500" name="Google Shape;500;p64"/>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01" name="Google Shape;501;p64"/>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02" name="Google Shape;502;p64"/>
          <p:cNvGrpSpPr/>
          <p:nvPr/>
        </p:nvGrpSpPr>
        <p:grpSpPr>
          <a:xfrm>
            <a:off x="10722615" y="4252833"/>
            <a:ext cx="766478" cy="513744"/>
            <a:chOff x="1209030" y="1370346"/>
            <a:chExt cx="826597" cy="1195167"/>
          </a:xfrm>
        </p:grpSpPr>
        <p:sp>
          <p:nvSpPr>
            <p:cNvPr id="503" name="Google Shape;503;p64"/>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04" name="Google Shape;504;p64"/>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図 2">
            <a:extLst>
              <a:ext uri="{FF2B5EF4-FFF2-40B4-BE49-F238E27FC236}">
                <a16:creationId xmlns:a16="http://schemas.microsoft.com/office/drawing/2014/main" id="{FA46B9DD-FB7D-494D-32DC-2117267D9342}"/>
              </a:ext>
            </a:extLst>
          </p:cNvPr>
          <p:cNvPicPr>
            <a:picLocks noChangeAspect="1"/>
          </p:cNvPicPr>
          <p:nvPr/>
        </p:nvPicPr>
        <p:blipFill>
          <a:blip r:embed="rId3"/>
          <a:stretch>
            <a:fillRect/>
          </a:stretch>
        </p:blipFill>
        <p:spPr>
          <a:xfrm>
            <a:off x="466724" y="1235460"/>
            <a:ext cx="6874508" cy="5170850"/>
          </a:xfrm>
          <a:prstGeom prst="rect">
            <a:avLst/>
          </a:prstGeom>
        </p:spPr>
      </p:pic>
      <p:sp>
        <p:nvSpPr>
          <p:cNvPr id="509" name="Google Shape;509;p6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10" name="Google Shape;510;p65"/>
          <p:cNvSpPr txBox="1"/>
          <p:nvPr/>
        </p:nvSpPr>
        <p:spPr>
          <a:xfrm>
            <a:off x="7445588" y="1650469"/>
            <a:ext cx="420759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①金融機関：選択した金融機関が反映されています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②「金融機関支店検索」を押下してください。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11" name="Google Shape;51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37</a:t>
            </a:fld>
            <a:endParaRPr dirty="0"/>
          </a:p>
        </p:txBody>
      </p:sp>
      <p:sp>
        <p:nvSpPr>
          <p:cNvPr id="512" name="Google Shape;512;p65"/>
          <p:cNvSpPr txBox="1">
            <a:spLocks noGrp="1"/>
          </p:cNvSpPr>
          <p:nvPr>
            <p:ph type="ctrTitle"/>
          </p:nvPr>
        </p:nvSpPr>
        <p:spPr>
          <a:xfrm>
            <a:off x="466724" y="294768"/>
            <a:ext cx="6612100"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（1</a:t>
            </a:r>
            <a:r>
              <a:rPr lang="en-US" altLang="ja-JP" sz="2400" b="1" dirty="0">
                <a:solidFill>
                  <a:srgbClr val="000000"/>
                </a:solidFill>
              </a:rPr>
              <a:t>1</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grpSp>
        <p:nvGrpSpPr>
          <p:cNvPr id="515" name="Google Shape;515;p65"/>
          <p:cNvGrpSpPr/>
          <p:nvPr/>
        </p:nvGrpSpPr>
        <p:grpSpPr>
          <a:xfrm>
            <a:off x="362368" y="1863382"/>
            <a:ext cx="6129182" cy="522466"/>
            <a:chOff x="1384655" y="1495522"/>
            <a:chExt cx="1078822" cy="429867"/>
          </a:xfrm>
        </p:grpSpPr>
        <p:sp>
          <p:nvSpPr>
            <p:cNvPr id="516" name="Google Shape;516;p65"/>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17" name="Google Shape;517;p65"/>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18" name="Google Shape;518;p65"/>
          <p:cNvGrpSpPr/>
          <p:nvPr/>
        </p:nvGrpSpPr>
        <p:grpSpPr>
          <a:xfrm>
            <a:off x="538817" y="2316918"/>
            <a:ext cx="1641828" cy="646290"/>
            <a:chOff x="1394827" y="1495522"/>
            <a:chExt cx="216697" cy="531745"/>
          </a:xfrm>
        </p:grpSpPr>
        <p:sp>
          <p:nvSpPr>
            <p:cNvPr id="519" name="Google Shape;519;p65"/>
            <p:cNvSpPr/>
            <p:nvPr/>
          </p:nvSpPr>
          <p:spPr>
            <a:xfrm>
              <a:off x="1415713" y="1625900"/>
              <a:ext cx="195811" cy="4013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20" name="Google Shape;520;p65"/>
            <p:cNvSpPr/>
            <p:nvPr/>
          </p:nvSpPr>
          <p:spPr>
            <a:xfrm>
              <a:off x="1394827" y="1495522"/>
              <a:ext cx="519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6"/>
          <p:cNvPicPr preferRelativeResize="0"/>
          <p:nvPr/>
        </p:nvPicPr>
        <p:blipFill rotWithShape="1">
          <a:blip r:embed="rId3">
            <a:alphaModFix/>
          </a:blip>
          <a:srcRect/>
          <a:stretch/>
        </p:blipFill>
        <p:spPr>
          <a:xfrm>
            <a:off x="6448142" y="3443901"/>
            <a:ext cx="4657406" cy="2912449"/>
          </a:xfrm>
          <a:prstGeom prst="rect">
            <a:avLst/>
          </a:prstGeom>
          <a:noFill/>
          <a:ln>
            <a:noFill/>
          </a:ln>
        </p:spPr>
      </p:pic>
      <p:sp>
        <p:nvSpPr>
          <p:cNvPr id="526" name="Google Shape;526;p6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27" name="Google Shape;527;p66"/>
          <p:cNvSpPr txBox="1"/>
          <p:nvPr/>
        </p:nvSpPr>
        <p:spPr>
          <a:xfrm>
            <a:off x="6319547" y="1360921"/>
            <a:ext cx="57006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①金融機関支店コード、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または、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金融機関支店名を入力し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②検索一覧に表示された候補から選択し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「確定」を押下してください。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28" name="Google Shape;52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38</a:t>
            </a:fld>
            <a:endParaRPr dirty="0"/>
          </a:p>
        </p:txBody>
      </p:sp>
      <p:sp>
        <p:nvSpPr>
          <p:cNvPr id="529" name="Google Shape;529;p66"/>
          <p:cNvSpPr txBox="1">
            <a:spLocks noGrp="1"/>
          </p:cNvSpPr>
          <p:nvPr>
            <p:ph type="ctrTitle"/>
          </p:nvPr>
        </p:nvSpPr>
        <p:spPr>
          <a:xfrm>
            <a:off x="466724" y="294768"/>
            <a:ext cx="621399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ja-JP" sz="2400" b="1" dirty="0">
                <a:solidFill>
                  <a:srgbClr val="000000"/>
                </a:solidFill>
              </a:rPr>
              <a:t>2-</a:t>
            </a:r>
            <a:r>
              <a:rPr lang="en-US" altLang="ja-JP" sz="2400" b="1" dirty="0">
                <a:solidFill>
                  <a:srgbClr val="000000"/>
                </a:solidFill>
              </a:rPr>
              <a:t>3-1 </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（1</a:t>
            </a:r>
            <a:r>
              <a:rPr lang="en-US" altLang="ja-JP" sz="2400" b="1" dirty="0">
                <a:solidFill>
                  <a:srgbClr val="000000"/>
                </a:solidFill>
              </a:rPr>
              <a:t>2</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pic>
        <p:nvPicPr>
          <p:cNvPr id="531" name="Google Shape;531;p66"/>
          <p:cNvPicPr preferRelativeResize="0"/>
          <p:nvPr/>
        </p:nvPicPr>
        <p:blipFill rotWithShape="1">
          <a:blip r:embed="rId4">
            <a:alphaModFix/>
          </a:blip>
          <a:srcRect/>
          <a:stretch/>
        </p:blipFill>
        <p:spPr>
          <a:xfrm>
            <a:off x="466724" y="1584776"/>
            <a:ext cx="5700600" cy="38621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532" name="Google Shape;532;p66"/>
          <p:cNvGrpSpPr/>
          <p:nvPr/>
        </p:nvGrpSpPr>
        <p:grpSpPr>
          <a:xfrm>
            <a:off x="304611" y="2027048"/>
            <a:ext cx="5791389" cy="727047"/>
            <a:chOff x="1384655" y="1531281"/>
            <a:chExt cx="1078822" cy="394108"/>
          </a:xfrm>
        </p:grpSpPr>
        <p:sp>
          <p:nvSpPr>
            <p:cNvPr id="533" name="Google Shape;533;p66"/>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34" name="Google Shape;534;p66"/>
            <p:cNvSpPr/>
            <p:nvPr/>
          </p:nvSpPr>
          <p:spPr>
            <a:xfrm>
              <a:off x="1384655" y="1531281"/>
              <a:ext cx="62115" cy="17427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536" name="Google Shape;536;p66"/>
          <p:cNvSpPr/>
          <p:nvPr/>
        </p:nvSpPr>
        <p:spPr>
          <a:xfrm>
            <a:off x="471338" y="2872924"/>
            <a:ext cx="5624662" cy="204119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39" name="Google Shape;539;p66"/>
          <p:cNvSpPr/>
          <p:nvPr/>
        </p:nvSpPr>
        <p:spPr>
          <a:xfrm>
            <a:off x="6472288" y="3959113"/>
            <a:ext cx="4523325" cy="52580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2" name="Google Shape;542;p66"/>
          <p:cNvSpPr/>
          <p:nvPr/>
        </p:nvSpPr>
        <p:spPr>
          <a:xfrm>
            <a:off x="6473958" y="4541526"/>
            <a:ext cx="4579707" cy="85778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grpSp>
        <p:nvGrpSpPr>
          <p:cNvPr id="544" name="Google Shape;544;p66"/>
          <p:cNvGrpSpPr/>
          <p:nvPr/>
        </p:nvGrpSpPr>
        <p:grpSpPr>
          <a:xfrm>
            <a:off x="5243458" y="4885567"/>
            <a:ext cx="766478" cy="513744"/>
            <a:chOff x="1209030" y="1370346"/>
            <a:chExt cx="826597" cy="1195167"/>
          </a:xfrm>
        </p:grpSpPr>
        <p:sp>
          <p:nvSpPr>
            <p:cNvPr id="545" name="Google Shape;545;p66"/>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6" name="Google Shape;546;p66"/>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47" name="Google Shape;547;p66"/>
          <p:cNvGrpSpPr/>
          <p:nvPr/>
        </p:nvGrpSpPr>
        <p:grpSpPr>
          <a:xfrm>
            <a:off x="10326282" y="5820792"/>
            <a:ext cx="766478" cy="513744"/>
            <a:chOff x="1209030" y="1370346"/>
            <a:chExt cx="826597" cy="1195167"/>
          </a:xfrm>
        </p:grpSpPr>
        <p:sp>
          <p:nvSpPr>
            <p:cNvPr id="548" name="Google Shape;548;p66"/>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9" name="Google Shape;549;p66"/>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7" name="Google Shape;534;p66">
            <a:extLst>
              <a:ext uri="{FF2B5EF4-FFF2-40B4-BE49-F238E27FC236}">
                <a16:creationId xmlns:a16="http://schemas.microsoft.com/office/drawing/2014/main" id="{1C41963E-A6D7-4963-88B6-6CBE5938BD5B}"/>
              </a:ext>
            </a:extLst>
          </p:cNvPr>
          <p:cNvSpPr/>
          <p:nvPr/>
        </p:nvSpPr>
        <p:spPr>
          <a:xfrm>
            <a:off x="315609" y="2952446"/>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8" name="Google Shape;534;p66">
            <a:extLst>
              <a:ext uri="{FF2B5EF4-FFF2-40B4-BE49-F238E27FC236}">
                <a16:creationId xmlns:a16="http://schemas.microsoft.com/office/drawing/2014/main" id="{7D133DA8-82EF-4842-83D4-4A30A7388B93}"/>
              </a:ext>
            </a:extLst>
          </p:cNvPr>
          <p:cNvSpPr/>
          <p:nvPr/>
        </p:nvSpPr>
        <p:spPr>
          <a:xfrm>
            <a:off x="6311056" y="3847995"/>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9" name="Google Shape;534;p66">
            <a:extLst>
              <a:ext uri="{FF2B5EF4-FFF2-40B4-BE49-F238E27FC236}">
                <a16:creationId xmlns:a16="http://schemas.microsoft.com/office/drawing/2014/main" id="{213F42CC-474A-4C6F-B85F-7FE78F1A498E}"/>
              </a:ext>
            </a:extLst>
          </p:cNvPr>
          <p:cNvSpPr/>
          <p:nvPr/>
        </p:nvSpPr>
        <p:spPr>
          <a:xfrm>
            <a:off x="6322051" y="4735687"/>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3" name="図 2">
            <a:extLst>
              <a:ext uri="{FF2B5EF4-FFF2-40B4-BE49-F238E27FC236}">
                <a16:creationId xmlns:a16="http://schemas.microsoft.com/office/drawing/2014/main" id="{FF06665D-65A2-4D4C-315D-662795D39316}"/>
              </a:ext>
            </a:extLst>
          </p:cNvPr>
          <p:cNvPicPr>
            <a:picLocks noChangeAspect="1"/>
          </p:cNvPicPr>
          <p:nvPr/>
        </p:nvPicPr>
        <p:blipFill>
          <a:blip r:embed="rId3"/>
          <a:stretch>
            <a:fillRect/>
          </a:stretch>
        </p:blipFill>
        <p:spPr>
          <a:xfrm>
            <a:off x="455536" y="1207470"/>
            <a:ext cx="6656788" cy="5181736"/>
          </a:xfrm>
          <a:prstGeom prst="rect">
            <a:avLst/>
          </a:prstGeom>
        </p:spPr>
      </p:pic>
      <p:sp>
        <p:nvSpPr>
          <p:cNvPr id="554" name="Google Shape;554;p6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p:cNvSpPr txBox="1"/>
          <p:nvPr/>
        </p:nvSpPr>
        <p:spPr>
          <a:xfrm>
            <a:off x="7143430" y="1584775"/>
            <a:ext cx="473838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①選択した支店名が反映されます。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②普通、当座、その他から選択してください。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③半角で7桁数字の口座番号を入力してください。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④全角カナ</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ヲを除く</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、半角英数字、全角記号</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カッコ、ピリオド、ハイフン、スペース</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で入力してください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⑤通帳</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写しをアップロードしてください。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⑥「</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確認</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56" name="Google Shape;55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39</a:t>
            </a:fld>
            <a:endParaRPr dirty="0"/>
          </a:p>
        </p:txBody>
      </p:sp>
      <p:sp>
        <p:nvSpPr>
          <p:cNvPr id="557" name="Google Shape;557;p67"/>
          <p:cNvSpPr txBox="1">
            <a:spLocks noGrp="1"/>
          </p:cNvSpPr>
          <p:nvPr>
            <p:ph type="ctrTitle"/>
          </p:nvPr>
        </p:nvSpPr>
        <p:spPr>
          <a:xfrm>
            <a:off x="466723" y="294768"/>
            <a:ext cx="6350843"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3-1</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（1</a:t>
            </a:r>
            <a:r>
              <a:rPr lang="en-US" altLang="ja-JP" sz="2400" b="1" dirty="0">
                <a:solidFill>
                  <a:srgbClr val="000000"/>
                </a:solidFill>
              </a:rPr>
              <a:t>3</a:t>
            </a:r>
            <a:r>
              <a:rPr lang="ja-JP" sz="2400" b="1" dirty="0">
                <a:solidFill>
                  <a:srgbClr val="000000"/>
                </a:solidFill>
              </a:rPr>
              <a:t>/1</a:t>
            </a:r>
            <a:r>
              <a:rPr lang="en-US" altLang="ja-JP" sz="2400" b="1" dirty="0">
                <a:solidFill>
                  <a:srgbClr val="000000"/>
                </a:solidFill>
              </a:rPr>
              <a:t>3</a:t>
            </a:r>
            <a:r>
              <a:rPr lang="ja-JP" sz="2400" b="1" dirty="0">
                <a:solidFill>
                  <a:srgbClr val="000000"/>
                </a:solidFill>
              </a:rPr>
              <a:t>）</a:t>
            </a:r>
            <a:endParaRPr dirty="0"/>
          </a:p>
        </p:txBody>
      </p:sp>
      <p:grpSp>
        <p:nvGrpSpPr>
          <p:cNvPr id="560" name="Google Shape;560;p67"/>
          <p:cNvGrpSpPr/>
          <p:nvPr/>
        </p:nvGrpSpPr>
        <p:grpSpPr>
          <a:xfrm>
            <a:off x="244180" y="2756003"/>
            <a:ext cx="6129182" cy="522466"/>
            <a:chOff x="1384655" y="1495522"/>
            <a:chExt cx="1078822" cy="429867"/>
          </a:xfrm>
        </p:grpSpPr>
        <p:sp>
          <p:nvSpPr>
            <p:cNvPr id="561" name="Google Shape;561;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3" name="Google Shape;563;p67"/>
          <p:cNvGrpSpPr/>
          <p:nvPr/>
        </p:nvGrpSpPr>
        <p:grpSpPr>
          <a:xfrm>
            <a:off x="244180" y="3169424"/>
            <a:ext cx="6129182" cy="522466"/>
            <a:chOff x="1384655" y="1495522"/>
            <a:chExt cx="1078822" cy="429867"/>
          </a:xfrm>
        </p:grpSpPr>
        <p:sp>
          <p:nvSpPr>
            <p:cNvPr id="564" name="Google Shape;564;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5" name="Google Shape;565;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p:cNvGrpSpPr/>
          <p:nvPr/>
        </p:nvGrpSpPr>
        <p:grpSpPr>
          <a:xfrm>
            <a:off x="244180" y="3594658"/>
            <a:ext cx="6129182" cy="522466"/>
            <a:chOff x="1384655" y="1495522"/>
            <a:chExt cx="1078822" cy="429867"/>
          </a:xfrm>
        </p:grpSpPr>
        <p:sp>
          <p:nvSpPr>
            <p:cNvPr id="567" name="Google Shape;567;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9" name="Google Shape;569;p67"/>
          <p:cNvGrpSpPr/>
          <p:nvPr/>
        </p:nvGrpSpPr>
        <p:grpSpPr>
          <a:xfrm>
            <a:off x="244180" y="4050138"/>
            <a:ext cx="6129182" cy="522466"/>
            <a:chOff x="1384655" y="1495522"/>
            <a:chExt cx="1078822" cy="429867"/>
          </a:xfrm>
        </p:grpSpPr>
        <p:sp>
          <p:nvSpPr>
            <p:cNvPr id="570" name="Google Shape;570;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1" name="Google Shape;571;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72" name="Google Shape;572;p67"/>
          <p:cNvGrpSpPr/>
          <p:nvPr/>
        </p:nvGrpSpPr>
        <p:grpSpPr>
          <a:xfrm>
            <a:off x="310190" y="5001876"/>
            <a:ext cx="2196632" cy="584042"/>
            <a:chOff x="1384655" y="1495522"/>
            <a:chExt cx="386638" cy="480530"/>
          </a:xfrm>
        </p:grpSpPr>
        <p:sp>
          <p:nvSpPr>
            <p:cNvPr id="573" name="Google Shape;573;p67"/>
            <p:cNvSpPr/>
            <p:nvPr/>
          </p:nvSpPr>
          <p:spPr>
            <a:xfrm>
              <a:off x="1415713" y="1625901"/>
              <a:ext cx="355580" cy="35015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4" name="Google Shape;574;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75" name="Google Shape;575;p67"/>
          <p:cNvGrpSpPr/>
          <p:nvPr/>
        </p:nvGrpSpPr>
        <p:grpSpPr>
          <a:xfrm>
            <a:off x="4769598" y="5837193"/>
            <a:ext cx="925108" cy="592056"/>
            <a:chOff x="1384655" y="1495522"/>
            <a:chExt cx="162832" cy="487123"/>
          </a:xfrm>
        </p:grpSpPr>
        <p:sp>
          <p:nvSpPr>
            <p:cNvPr id="576" name="Google Shape;576;p67"/>
            <p:cNvSpPr/>
            <p:nvPr/>
          </p:nvSpPr>
          <p:spPr>
            <a:xfrm>
              <a:off x="1415713" y="1625900"/>
              <a:ext cx="131774" cy="35674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7" name="Google Shape;577;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6</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図 2">
            <a:extLst>
              <a:ext uri="{FF2B5EF4-FFF2-40B4-BE49-F238E27FC236}">
                <a16:creationId xmlns:a16="http://schemas.microsoft.com/office/drawing/2014/main" id="{66F98ED3-4C15-B9BA-4C5A-1EFE27419B49}"/>
              </a:ext>
            </a:extLst>
          </p:cNvPr>
          <p:cNvPicPr>
            <a:picLocks noChangeAspect="1"/>
          </p:cNvPicPr>
          <p:nvPr/>
        </p:nvPicPr>
        <p:blipFill>
          <a:blip r:embed="rId3"/>
          <a:stretch>
            <a:fillRect/>
          </a:stretch>
        </p:blipFill>
        <p:spPr>
          <a:xfrm>
            <a:off x="552216" y="1249190"/>
            <a:ext cx="5984102" cy="4460876"/>
          </a:xfrm>
          <a:prstGeom prst="rect">
            <a:avLst/>
          </a:prstGeom>
        </p:spPr>
      </p:pic>
      <p:sp>
        <p:nvSpPr>
          <p:cNvPr id="111" name="Google Shape;111;g3d7af45754b_0_0"/>
          <p:cNvSpPr txBox="1"/>
          <p:nvPr/>
        </p:nvSpPr>
        <p:spPr>
          <a:xfrm>
            <a:off x="466725" y="940355"/>
            <a:ext cx="7340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事業者サイトにログインする</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2" name="Google Shape;112;g3d7af45754b_0_0"/>
          <p:cNvSpPr/>
          <p:nvPr/>
        </p:nvSpPr>
        <p:spPr>
          <a:xfrm>
            <a:off x="466725" y="780336"/>
            <a:ext cx="11325300" cy="45600"/>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3" name="Google Shape;113;g3d7af45754b_0_0"/>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①過去申請のあった事業者向けに配布された下記メールのURLを押下してください。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件名：【大阪府】【重要】大阪府医療機関等における賃上げ・物価上昇に対する支援事業に関するお知らせ</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285750" marR="0" lvl="0" indent="-285750" algn="l" rtl="0">
              <a:lnSpc>
                <a:spcPct val="100000"/>
              </a:lnSpc>
              <a:spcBef>
                <a:spcPts val="0"/>
              </a:spcBef>
              <a:spcAft>
                <a:spcPts val="0"/>
              </a:spcAft>
              <a:buClr>
                <a:srgbClr val="000000"/>
              </a:buClr>
              <a:buSzPts val="1800"/>
              <a:buFont typeface="メイリオ" panose="020B0604030504040204" pitchFamily="50" charset="-128"/>
              <a:buChar char="※"/>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上記件名のメールが届いていない場合は、アカウントの新規発行を行ってください。（「</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1-4.</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アカウントを新規発行するとき」を参照。）</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4" name="Google Shape;114;g3d7af45754b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a:t>
            </a:fld>
            <a:endParaRPr dirty="0"/>
          </a:p>
        </p:txBody>
      </p:sp>
      <p:sp>
        <p:nvSpPr>
          <p:cNvPr id="115" name="Google Shape;115;g3d7af45754b_0_0"/>
          <p:cNvSpPr txBox="1">
            <a:spLocks noGrp="1"/>
          </p:cNvSpPr>
          <p:nvPr>
            <p:ph type="ctrTitle"/>
          </p:nvPr>
        </p:nvSpPr>
        <p:spPr>
          <a:xfrm>
            <a:off x="466724" y="294768"/>
            <a:ext cx="5973300" cy="480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1-1</a:t>
            </a:r>
            <a:r>
              <a:rPr lang="ja-JP" sz="2400" b="1" dirty="0">
                <a:solidFill>
                  <a:srgbClr val="000000"/>
                </a:solidFill>
                <a:sym typeface="Arial"/>
              </a:rPr>
              <a:t>．</a:t>
            </a:r>
            <a:r>
              <a:rPr lang="ja-JP" sz="2400" b="1" dirty="0">
                <a:solidFill>
                  <a:srgbClr val="000000"/>
                </a:solidFill>
              </a:rPr>
              <a:t>初回ログイン</a:t>
            </a:r>
            <a:r>
              <a:rPr lang="ja-JP" sz="2400" b="1" dirty="0"/>
              <a:t>（1/2）</a:t>
            </a:r>
            <a:endParaRPr dirty="0"/>
          </a:p>
        </p:txBody>
      </p:sp>
      <p:grpSp>
        <p:nvGrpSpPr>
          <p:cNvPr id="117" name="Google Shape;117;g3d7af45754b_0_0"/>
          <p:cNvGrpSpPr/>
          <p:nvPr/>
        </p:nvGrpSpPr>
        <p:grpSpPr>
          <a:xfrm>
            <a:off x="466724" y="4126012"/>
            <a:ext cx="2486985" cy="319489"/>
            <a:chOff x="1317046" y="1503867"/>
            <a:chExt cx="1919266" cy="225277"/>
          </a:xfrm>
        </p:grpSpPr>
        <p:sp>
          <p:nvSpPr>
            <p:cNvPr id="118" name="Google Shape;118;g3d7af45754b_0_0"/>
            <p:cNvSpPr/>
            <p:nvPr/>
          </p:nvSpPr>
          <p:spPr>
            <a:xfrm>
              <a:off x="1415705" y="1635177"/>
              <a:ext cx="1820607" cy="939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9" name="Google Shape;119;g3d7af45754b_0_0"/>
            <p:cNvSpPr/>
            <p:nvPr/>
          </p:nvSpPr>
          <p:spPr>
            <a:xfrm>
              <a:off x="1317046" y="1503867"/>
              <a:ext cx="215700" cy="21600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a:extLst>
            <a:ext uri="{FF2B5EF4-FFF2-40B4-BE49-F238E27FC236}">
              <a16:creationId xmlns:a16="http://schemas.microsoft.com/office/drawing/2014/main" id="{2184C747-12F5-CF7E-E26F-93745CE8CCD7}"/>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E2DF122C-5FFA-1278-E3B8-02B3683ACBE6}"/>
              </a:ext>
            </a:extLst>
          </p:cNvPr>
          <p:cNvPicPr>
            <a:picLocks noChangeAspect="1"/>
          </p:cNvPicPr>
          <p:nvPr/>
        </p:nvPicPr>
        <p:blipFill>
          <a:blip r:embed="rId3"/>
          <a:stretch>
            <a:fillRect/>
          </a:stretch>
        </p:blipFill>
        <p:spPr>
          <a:xfrm>
            <a:off x="466723" y="867182"/>
            <a:ext cx="6591472" cy="3342002"/>
          </a:xfrm>
          <a:prstGeom prst="rect">
            <a:avLst/>
          </a:prstGeom>
        </p:spPr>
      </p:pic>
      <p:sp>
        <p:nvSpPr>
          <p:cNvPr id="554" name="Google Shape;554;p67">
            <a:extLst>
              <a:ext uri="{FF2B5EF4-FFF2-40B4-BE49-F238E27FC236}">
                <a16:creationId xmlns:a16="http://schemas.microsoft.com/office/drawing/2014/main" id="{8A32C69E-250C-70BF-C98A-13BAC7015868}"/>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a:extLst>
              <a:ext uri="{FF2B5EF4-FFF2-40B4-BE49-F238E27FC236}">
                <a16:creationId xmlns:a16="http://schemas.microsoft.com/office/drawing/2014/main" id="{6A884372-9C17-6C2D-8066-1A19ED8C913D}"/>
              </a:ext>
            </a:extLst>
          </p:cNvPr>
          <p:cNvSpPr txBox="1"/>
          <p:nvPr/>
        </p:nvSpPr>
        <p:spPr>
          <a:xfrm>
            <a:off x="7149561" y="907286"/>
            <a:ext cx="473838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施設名を選択してください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施設区分を選択してください。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en-US" altLang="ja-JP" sz="1800" dirty="0">
                <a:solidFill>
                  <a:schemeClr val="dk1"/>
                </a:solidFill>
                <a:latin typeface="メイリオ" panose="020B0604030504040204" pitchFamily="50" charset="-128"/>
                <a:ea typeface="メイリオ" panose="020B0604030504040204" pitchFamily="50" charset="-128"/>
              </a:rPr>
              <a:t>※</a:t>
            </a:r>
            <a:r>
              <a:rPr lang="en-US" altLang="ja-JP" sz="1800" dirty="0">
                <a:solidFill>
                  <a:srgbClr val="FF0000"/>
                </a:solidFill>
                <a:latin typeface="メイリオ" panose="020B0604030504040204" pitchFamily="50" charset="-128"/>
                <a:ea typeface="メイリオ" panose="020B0604030504040204" pitchFamily="50" charset="-128"/>
              </a:rPr>
              <a:t>P.31 </a:t>
            </a:r>
            <a:r>
              <a:rPr lang="ja-JP"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有床診療所の場合</a:t>
            </a:r>
            <a:endParaRPr lang="en-US" altLang="ja-JP" sz="1800" dirty="0">
              <a:solidFill>
                <a:srgbClr val="FF0000"/>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　</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P.32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5" action="ppaction://hlinksldjump">
                  <a:extLst>
                    <a:ext uri="{A12FA001-AC4F-418D-AE19-62706E023703}">
                      <ahyp:hlinkClr xmlns:ahyp="http://schemas.microsoft.com/office/drawing/2018/hyperlinkcolor" val="tx"/>
                    </a:ext>
                  </a:extLst>
                </a:hlinkClick>
              </a:rPr>
              <a:t>薬局の場合</a:t>
            </a:r>
            <a:endPar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　の手順に従い、情報を入力してください。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altLang="en-US" sz="1800" dirty="0">
                <a:solidFill>
                  <a:schemeClr val="dk1"/>
                </a:solidFill>
                <a:latin typeface="メイリオ" panose="020B0604030504040204" pitchFamily="50" charset="-128"/>
                <a:ea typeface="メイリオ" panose="020B0604030504040204" pitchFamily="50" charset="-128"/>
              </a:rPr>
              <a:t>住所検索を押下してください。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altLang="ja-JP" sz="1800" dirty="0">
                <a:solidFill>
                  <a:srgbClr val="FF0000"/>
                </a:solidFill>
                <a:latin typeface="メイリオ" panose="020B0604030504040204" pitchFamily="50" charset="-128"/>
                <a:ea typeface="メイリオ" panose="020B0604030504040204" pitchFamily="50" charset="-128"/>
                <a:hlinkClick r:id="rId6" action="ppaction://hlinksldjump">
                  <a:extLst>
                    <a:ext uri="{A12FA001-AC4F-418D-AE19-62706E023703}">
                      <ahyp:hlinkClr xmlns:ahyp="http://schemas.microsoft.com/office/drawing/2018/hyperlinkcolor" val="tx"/>
                    </a:ext>
                  </a:extLst>
                </a:hlinkClick>
              </a:rPr>
              <a:t>P.30</a:t>
            </a:r>
            <a:r>
              <a:rPr lang="ja-JP" altLang="en-US" sz="1800" dirty="0">
                <a:solidFill>
                  <a:schemeClr val="dk1"/>
                </a:solidFill>
                <a:latin typeface="メイリオ" panose="020B0604030504040204" pitchFamily="50" charset="-128"/>
                <a:ea typeface="メイリオ" panose="020B0604030504040204" pitchFamily="50" charset="-128"/>
              </a:rPr>
              <a:t>を参照してください。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a:t>
            </a:r>
            <a:r>
              <a:rPr lang="ja-JP" altLang="en-US" sz="1800" dirty="0">
                <a:solidFill>
                  <a:schemeClr val="dk1"/>
                </a:solidFill>
                <a:latin typeface="メイリオ" panose="020B0604030504040204" pitchFamily="50" charset="-128"/>
                <a:ea typeface="メイリオ" panose="020B0604030504040204" pitchFamily="50" charset="-128"/>
              </a:rPr>
              <a:t>支給申請額は自動反映（固定）です。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en-US"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P.33</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39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7" action="ppaction://hlinksldjump">
                  <a:extLst>
                    <a:ext uri="{A12FA001-AC4F-418D-AE19-62706E023703}">
                      <ahyp:hlinkClr xmlns:ahyp="http://schemas.microsoft.com/office/drawing/2018/hyperlinkcolor" val="tx"/>
                    </a:ext>
                  </a:extLst>
                </a:hlinkClick>
              </a:rPr>
              <a:t>開設者情報</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8" action="ppaction://hlinksldjump">
                  <a:extLst>
                    <a:ext uri="{A12FA001-AC4F-418D-AE19-62706E023703}">
                      <ahyp:hlinkClr xmlns:ahyp="http://schemas.microsoft.com/office/drawing/2018/hyperlinkcolor" val="tx"/>
                    </a:ext>
                  </a:extLst>
                </a:hlinkClick>
              </a:rPr>
              <a:t>担当者情報</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9" action="ppaction://hlinksldjump">
                  <a:extLst>
                    <a:ext uri="{A12FA001-AC4F-418D-AE19-62706E023703}">
                      <ahyp:hlinkClr xmlns:ahyp="http://schemas.microsoft.com/office/drawing/2018/hyperlinkcolor" val="tx"/>
                    </a:ext>
                  </a:extLst>
                </a:hlinkClick>
              </a:rPr>
              <a:t>振込先情報</a:t>
            </a:r>
            <a:r>
              <a:rPr lang="ja-JP" altLang="en-US" sz="1800" b="0" i="0" u="none" strike="noStrike" cap="none" dirty="0">
                <a:solidFill>
                  <a:schemeClr val="tx1"/>
                </a:solidFill>
                <a:latin typeface="メイリオ" panose="020B0604030504040204" pitchFamily="50" charset="-128"/>
                <a:ea typeface="メイリオ" panose="020B0604030504040204" pitchFamily="50" charset="-128"/>
                <a:sym typeface="Arial"/>
              </a:rPr>
              <a:t>の手順に従い、情報を入力してください。</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556" name="Google Shape;556;p67">
            <a:extLst>
              <a:ext uri="{FF2B5EF4-FFF2-40B4-BE49-F238E27FC236}">
                <a16:creationId xmlns:a16="http://schemas.microsoft.com/office/drawing/2014/main" id="{50A4A261-256F-B8E4-89FD-CD296242858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40</a:t>
            </a:fld>
            <a:endParaRPr dirty="0"/>
          </a:p>
        </p:txBody>
      </p:sp>
      <p:sp>
        <p:nvSpPr>
          <p:cNvPr id="557" name="Google Shape;557;p67">
            <a:extLst>
              <a:ext uri="{FF2B5EF4-FFF2-40B4-BE49-F238E27FC236}">
                <a16:creationId xmlns:a16="http://schemas.microsoft.com/office/drawing/2014/main" id="{51544CC1-52CB-E202-6A5E-D151F6B5E3E3}"/>
              </a:ext>
            </a:extLst>
          </p:cNvPr>
          <p:cNvSpPr txBox="1">
            <a:spLocks noGrp="1"/>
          </p:cNvSpPr>
          <p:nvPr>
            <p:ph type="ctrTitle"/>
          </p:nvPr>
        </p:nvSpPr>
        <p:spPr>
          <a:xfrm>
            <a:off x="466723" y="294768"/>
            <a:ext cx="1125874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3-1</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en-US" sz="2400" b="1" dirty="0">
                <a:solidFill>
                  <a:srgbClr val="000000"/>
                </a:solidFill>
              </a:rPr>
              <a:t>新規登録事業所について</a:t>
            </a:r>
            <a:r>
              <a:rPr lang="en-US" altLang="ja-JP" sz="2400" b="1" dirty="0">
                <a:solidFill>
                  <a:srgbClr val="000000"/>
                </a:solidFill>
              </a:rPr>
              <a:t>)</a:t>
            </a:r>
            <a:r>
              <a:rPr lang="ja-JP" sz="2400" b="1" dirty="0">
                <a:solidFill>
                  <a:srgbClr val="000000"/>
                </a:solidFill>
              </a:rPr>
              <a:t>（1/</a:t>
            </a:r>
            <a:r>
              <a:rPr lang="en-US" altLang="ja-JP" sz="2400" b="1" dirty="0">
                <a:solidFill>
                  <a:srgbClr val="000000"/>
                </a:solidFill>
              </a:rPr>
              <a:t>2</a:t>
            </a:r>
            <a:r>
              <a:rPr lang="ja-JP" sz="2400" b="1" dirty="0">
                <a:solidFill>
                  <a:srgbClr val="000000"/>
                </a:solidFill>
              </a:rPr>
              <a:t>）</a:t>
            </a:r>
            <a:endParaRPr dirty="0"/>
          </a:p>
        </p:txBody>
      </p:sp>
      <p:grpSp>
        <p:nvGrpSpPr>
          <p:cNvPr id="560" name="Google Shape;560;p67">
            <a:extLst>
              <a:ext uri="{FF2B5EF4-FFF2-40B4-BE49-F238E27FC236}">
                <a16:creationId xmlns:a16="http://schemas.microsoft.com/office/drawing/2014/main" id="{CD626713-F7CF-7939-577B-0CE069DEE430}"/>
              </a:ext>
            </a:extLst>
          </p:cNvPr>
          <p:cNvGrpSpPr/>
          <p:nvPr/>
        </p:nvGrpSpPr>
        <p:grpSpPr>
          <a:xfrm>
            <a:off x="1760535" y="1152559"/>
            <a:ext cx="5323019" cy="475391"/>
            <a:chOff x="1384655" y="1495522"/>
            <a:chExt cx="936926" cy="391135"/>
          </a:xfrm>
        </p:grpSpPr>
        <p:sp>
          <p:nvSpPr>
            <p:cNvPr id="561" name="Google Shape;561;p67">
              <a:extLst>
                <a:ext uri="{FF2B5EF4-FFF2-40B4-BE49-F238E27FC236}">
                  <a16:creationId xmlns:a16="http://schemas.microsoft.com/office/drawing/2014/main" id="{F5C88D16-ED61-023F-BFF4-5C806AB0B350}"/>
                </a:ext>
              </a:extLst>
            </p:cNvPr>
            <p:cNvSpPr/>
            <p:nvPr/>
          </p:nvSpPr>
          <p:spPr>
            <a:xfrm>
              <a:off x="1415713" y="1625901"/>
              <a:ext cx="905868"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a:extLst>
                <a:ext uri="{FF2B5EF4-FFF2-40B4-BE49-F238E27FC236}">
                  <a16:creationId xmlns:a16="http://schemas.microsoft.com/office/drawing/2014/main" id="{BABE2A74-EAB9-B602-EBBF-533776FE83C5}"/>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3" name="Google Shape;563;p67">
            <a:extLst>
              <a:ext uri="{FF2B5EF4-FFF2-40B4-BE49-F238E27FC236}">
                <a16:creationId xmlns:a16="http://schemas.microsoft.com/office/drawing/2014/main" id="{9F1A2338-6282-0403-AC4A-B616D0A371C4}"/>
              </a:ext>
            </a:extLst>
          </p:cNvPr>
          <p:cNvGrpSpPr/>
          <p:nvPr/>
        </p:nvGrpSpPr>
        <p:grpSpPr>
          <a:xfrm>
            <a:off x="1705211" y="1502120"/>
            <a:ext cx="5399075" cy="569670"/>
            <a:chOff x="1384655" y="1495522"/>
            <a:chExt cx="950313" cy="468705"/>
          </a:xfrm>
        </p:grpSpPr>
        <p:sp>
          <p:nvSpPr>
            <p:cNvPr id="564" name="Google Shape;564;p67">
              <a:extLst>
                <a:ext uri="{FF2B5EF4-FFF2-40B4-BE49-F238E27FC236}">
                  <a16:creationId xmlns:a16="http://schemas.microsoft.com/office/drawing/2014/main" id="{A677B49F-6247-C7C4-94B3-D67C372F6684}"/>
                </a:ext>
              </a:extLst>
            </p:cNvPr>
            <p:cNvSpPr/>
            <p:nvPr/>
          </p:nvSpPr>
          <p:spPr>
            <a:xfrm>
              <a:off x="1415713" y="1625900"/>
              <a:ext cx="919255" cy="3383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5" name="Google Shape;565;p67">
              <a:extLst>
                <a:ext uri="{FF2B5EF4-FFF2-40B4-BE49-F238E27FC236}">
                  <a16:creationId xmlns:a16="http://schemas.microsoft.com/office/drawing/2014/main" id="{FA8BDA03-D3A6-5298-C7E0-D783E126FD92}"/>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a:extLst>
              <a:ext uri="{FF2B5EF4-FFF2-40B4-BE49-F238E27FC236}">
                <a16:creationId xmlns:a16="http://schemas.microsoft.com/office/drawing/2014/main" id="{2430C76A-DC10-1267-14AA-EED22552A611}"/>
              </a:ext>
            </a:extLst>
          </p:cNvPr>
          <p:cNvGrpSpPr/>
          <p:nvPr/>
        </p:nvGrpSpPr>
        <p:grpSpPr>
          <a:xfrm>
            <a:off x="332409" y="2816145"/>
            <a:ext cx="1129098" cy="599180"/>
            <a:chOff x="1384655" y="1495522"/>
            <a:chExt cx="198737" cy="492985"/>
          </a:xfrm>
        </p:grpSpPr>
        <p:sp>
          <p:nvSpPr>
            <p:cNvPr id="567" name="Google Shape;567;p67">
              <a:extLst>
                <a:ext uri="{FF2B5EF4-FFF2-40B4-BE49-F238E27FC236}">
                  <a16:creationId xmlns:a16="http://schemas.microsoft.com/office/drawing/2014/main" id="{35001DAF-6967-6DF7-ED90-99AEBBB81A41}"/>
                </a:ext>
              </a:extLst>
            </p:cNvPr>
            <p:cNvSpPr/>
            <p:nvPr/>
          </p:nvSpPr>
          <p:spPr>
            <a:xfrm>
              <a:off x="1415713" y="1625900"/>
              <a:ext cx="167679" cy="3626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a:extLst>
                <a:ext uri="{FF2B5EF4-FFF2-40B4-BE49-F238E27FC236}">
                  <a16:creationId xmlns:a16="http://schemas.microsoft.com/office/drawing/2014/main" id="{D4D1F602-5ED4-B351-369D-4AC43E799D44}"/>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9" name="Google Shape;569;p67">
            <a:extLst>
              <a:ext uri="{FF2B5EF4-FFF2-40B4-BE49-F238E27FC236}">
                <a16:creationId xmlns:a16="http://schemas.microsoft.com/office/drawing/2014/main" id="{389AF93E-4D9D-CFD1-82D4-6637FBDAF76F}"/>
              </a:ext>
            </a:extLst>
          </p:cNvPr>
          <p:cNvGrpSpPr/>
          <p:nvPr/>
        </p:nvGrpSpPr>
        <p:grpSpPr>
          <a:xfrm>
            <a:off x="1760534" y="3672245"/>
            <a:ext cx="5297657" cy="536939"/>
            <a:chOff x="1384655" y="1495522"/>
            <a:chExt cx="932462" cy="441775"/>
          </a:xfrm>
        </p:grpSpPr>
        <p:sp>
          <p:nvSpPr>
            <p:cNvPr id="570" name="Google Shape;570;p67">
              <a:extLst>
                <a:ext uri="{FF2B5EF4-FFF2-40B4-BE49-F238E27FC236}">
                  <a16:creationId xmlns:a16="http://schemas.microsoft.com/office/drawing/2014/main" id="{B5757CFA-F915-C9A4-7FED-8626167CB13A}"/>
                </a:ext>
              </a:extLst>
            </p:cNvPr>
            <p:cNvSpPr/>
            <p:nvPr/>
          </p:nvSpPr>
          <p:spPr>
            <a:xfrm>
              <a:off x="1415713" y="1625900"/>
              <a:ext cx="901404" cy="31139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1" name="Google Shape;571;p67">
              <a:extLst>
                <a:ext uri="{FF2B5EF4-FFF2-40B4-BE49-F238E27FC236}">
                  <a16:creationId xmlns:a16="http://schemas.microsoft.com/office/drawing/2014/main" id="{D6D2C212-65E3-B3AF-2C1E-15B1ED1DDCC9}"/>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705491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3">
          <a:extLst>
            <a:ext uri="{FF2B5EF4-FFF2-40B4-BE49-F238E27FC236}">
              <a16:creationId xmlns:a16="http://schemas.microsoft.com/office/drawing/2014/main" id="{BDC5322C-3194-C9CF-F430-4B51D0E2976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A8C1FB3-1AE2-7997-E5AE-1A28819C203B}"/>
              </a:ext>
            </a:extLst>
          </p:cNvPr>
          <p:cNvPicPr>
            <a:picLocks noChangeAspect="1"/>
          </p:cNvPicPr>
          <p:nvPr/>
        </p:nvPicPr>
        <p:blipFill>
          <a:blip r:embed="rId3"/>
          <a:stretch>
            <a:fillRect/>
          </a:stretch>
        </p:blipFill>
        <p:spPr>
          <a:xfrm>
            <a:off x="466723" y="1467028"/>
            <a:ext cx="6629573" cy="3565165"/>
          </a:xfrm>
          <a:prstGeom prst="rect">
            <a:avLst/>
          </a:prstGeom>
        </p:spPr>
      </p:pic>
      <p:sp>
        <p:nvSpPr>
          <p:cNvPr id="554" name="Google Shape;554;p67">
            <a:extLst>
              <a:ext uri="{FF2B5EF4-FFF2-40B4-BE49-F238E27FC236}">
                <a16:creationId xmlns:a16="http://schemas.microsoft.com/office/drawing/2014/main" id="{24F2B231-51DB-7032-AA06-B3E0C3FD6394}"/>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a:extLst>
              <a:ext uri="{FF2B5EF4-FFF2-40B4-BE49-F238E27FC236}">
                <a16:creationId xmlns:a16="http://schemas.microsoft.com/office/drawing/2014/main" id="{3B6A50EC-FA6E-260D-66EF-038B3E2D73A7}"/>
              </a:ext>
            </a:extLst>
          </p:cNvPr>
          <p:cNvSpPr txBox="1"/>
          <p:nvPr/>
        </p:nvSpPr>
        <p:spPr>
          <a:xfrm>
            <a:off x="7049121" y="2260457"/>
            <a:ext cx="473838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ファイルをアップロードを押下して、確認書類を選択して、アップロードしてください。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確認を押下してください。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56" name="Google Shape;556;p67">
            <a:extLst>
              <a:ext uri="{FF2B5EF4-FFF2-40B4-BE49-F238E27FC236}">
                <a16:creationId xmlns:a16="http://schemas.microsoft.com/office/drawing/2014/main" id="{4D5C1D78-7030-A932-F0A3-1ED14F1774C6}"/>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41</a:t>
            </a:fld>
            <a:endParaRPr dirty="0"/>
          </a:p>
        </p:txBody>
      </p:sp>
      <p:sp>
        <p:nvSpPr>
          <p:cNvPr id="557" name="Google Shape;557;p67">
            <a:extLst>
              <a:ext uri="{FF2B5EF4-FFF2-40B4-BE49-F238E27FC236}">
                <a16:creationId xmlns:a16="http://schemas.microsoft.com/office/drawing/2014/main" id="{338D61D9-21D2-EABB-5937-ED4E4CA8B849}"/>
              </a:ext>
            </a:extLst>
          </p:cNvPr>
          <p:cNvSpPr txBox="1">
            <a:spLocks noGrp="1"/>
          </p:cNvSpPr>
          <p:nvPr>
            <p:ph type="ctrTitle"/>
          </p:nvPr>
        </p:nvSpPr>
        <p:spPr>
          <a:xfrm>
            <a:off x="466723" y="294768"/>
            <a:ext cx="1125874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3-1</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en-US" sz="2400" b="1" dirty="0">
                <a:solidFill>
                  <a:srgbClr val="000000"/>
                </a:solidFill>
              </a:rPr>
              <a:t>新規登録事業所について</a:t>
            </a:r>
            <a:r>
              <a:rPr lang="en-US" altLang="ja-JP" sz="2400" b="1" dirty="0">
                <a:solidFill>
                  <a:srgbClr val="000000"/>
                </a:solidFill>
              </a:rPr>
              <a:t>)</a:t>
            </a:r>
            <a:r>
              <a:rPr lang="ja-JP" sz="2400" b="1" dirty="0">
                <a:solidFill>
                  <a:srgbClr val="000000"/>
                </a:solidFill>
              </a:rPr>
              <a:t>（</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2</a:t>
            </a:r>
            <a:r>
              <a:rPr lang="ja-JP" sz="2400" b="1" dirty="0">
                <a:solidFill>
                  <a:srgbClr val="000000"/>
                </a:solidFill>
              </a:rPr>
              <a:t>）</a:t>
            </a:r>
            <a:endParaRPr dirty="0"/>
          </a:p>
        </p:txBody>
      </p:sp>
      <p:grpSp>
        <p:nvGrpSpPr>
          <p:cNvPr id="560" name="Google Shape;560;p67">
            <a:extLst>
              <a:ext uri="{FF2B5EF4-FFF2-40B4-BE49-F238E27FC236}">
                <a16:creationId xmlns:a16="http://schemas.microsoft.com/office/drawing/2014/main" id="{D4969911-3347-89C9-DD91-4B6E2FD4FFD8}"/>
              </a:ext>
            </a:extLst>
          </p:cNvPr>
          <p:cNvGrpSpPr/>
          <p:nvPr/>
        </p:nvGrpSpPr>
        <p:grpSpPr>
          <a:xfrm>
            <a:off x="304061" y="3672245"/>
            <a:ext cx="2240089" cy="526532"/>
            <a:chOff x="1384655" y="1495522"/>
            <a:chExt cx="394287" cy="433212"/>
          </a:xfrm>
        </p:grpSpPr>
        <p:sp>
          <p:nvSpPr>
            <p:cNvPr id="561" name="Google Shape;561;p67">
              <a:extLst>
                <a:ext uri="{FF2B5EF4-FFF2-40B4-BE49-F238E27FC236}">
                  <a16:creationId xmlns:a16="http://schemas.microsoft.com/office/drawing/2014/main" id="{253AAE51-B6E8-3392-873F-F1F0CE8931B5}"/>
                </a:ext>
              </a:extLst>
            </p:cNvPr>
            <p:cNvSpPr/>
            <p:nvPr/>
          </p:nvSpPr>
          <p:spPr>
            <a:xfrm>
              <a:off x="1415713" y="1625901"/>
              <a:ext cx="363229" cy="30283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a:extLst>
                <a:ext uri="{FF2B5EF4-FFF2-40B4-BE49-F238E27FC236}">
                  <a16:creationId xmlns:a16="http://schemas.microsoft.com/office/drawing/2014/main" id="{CA9E56AE-96FC-F53C-FF17-205D67901B22}"/>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a:extLst>
              <a:ext uri="{FF2B5EF4-FFF2-40B4-BE49-F238E27FC236}">
                <a16:creationId xmlns:a16="http://schemas.microsoft.com/office/drawing/2014/main" id="{89F36792-134C-6B92-37FD-4C5003301328}"/>
              </a:ext>
            </a:extLst>
          </p:cNvPr>
          <p:cNvGrpSpPr/>
          <p:nvPr/>
        </p:nvGrpSpPr>
        <p:grpSpPr>
          <a:xfrm>
            <a:off x="4761339" y="4433013"/>
            <a:ext cx="1129098" cy="599180"/>
            <a:chOff x="1384655" y="1495522"/>
            <a:chExt cx="198737" cy="492985"/>
          </a:xfrm>
        </p:grpSpPr>
        <p:sp>
          <p:nvSpPr>
            <p:cNvPr id="567" name="Google Shape;567;p67">
              <a:extLst>
                <a:ext uri="{FF2B5EF4-FFF2-40B4-BE49-F238E27FC236}">
                  <a16:creationId xmlns:a16="http://schemas.microsoft.com/office/drawing/2014/main" id="{3008CB71-BBA1-EC36-77F3-CD653546BC3E}"/>
                </a:ext>
              </a:extLst>
            </p:cNvPr>
            <p:cNvSpPr/>
            <p:nvPr/>
          </p:nvSpPr>
          <p:spPr>
            <a:xfrm>
              <a:off x="1415713" y="1625900"/>
              <a:ext cx="167679" cy="3626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a:extLst>
                <a:ext uri="{FF2B5EF4-FFF2-40B4-BE49-F238E27FC236}">
                  <a16:creationId xmlns:a16="http://schemas.microsoft.com/office/drawing/2014/main" id="{C4B6CAE4-9257-F9C3-54DE-AA627931AA90}"/>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2587320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3" name="図 2">
            <a:extLst>
              <a:ext uri="{FF2B5EF4-FFF2-40B4-BE49-F238E27FC236}">
                <a16:creationId xmlns:a16="http://schemas.microsoft.com/office/drawing/2014/main" id="{97DD669E-C368-8A45-A22E-7C13B590C464}"/>
              </a:ext>
            </a:extLst>
          </p:cNvPr>
          <p:cNvPicPr>
            <a:picLocks noChangeAspect="1"/>
          </p:cNvPicPr>
          <p:nvPr/>
        </p:nvPicPr>
        <p:blipFill>
          <a:blip r:embed="rId3"/>
          <a:srcRect t="4749"/>
          <a:stretch>
            <a:fillRect/>
          </a:stretch>
        </p:blipFill>
        <p:spPr>
          <a:xfrm>
            <a:off x="466723" y="1369437"/>
            <a:ext cx="6609224" cy="5253365"/>
          </a:xfrm>
          <a:prstGeom prst="rect">
            <a:avLst/>
          </a:prstGeom>
        </p:spPr>
      </p:pic>
      <p:sp>
        <p:nvSpPr>
          <p:cNvPr id="686" name="Google Shape;686;p7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87" name="Google Shape;687;p73"/>
          <p:cNvSpPr txBox="1"/>
          <p:nvPr/>
        </p:nvSpPr>
        <p:spPr>
          <a:xfrm>
            <a:off x="7120745" y="1894497"/>
            <a:ext cx="446742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①申請情報を確認し、問題なければ</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「次へ」を押下してください。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88" name="Google Shape;688;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42</a:t>
            </a:fld>
            <a:endParaRPr dirty="0"/>
          </a:p>
        </p:txBody>
      </p:sp>
      <p:sp>
        <p:nvSpPr>
          <p:cNvPr id="689" name="Google Shape;689;p73"/>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2-</a:t>
            </a:r>
            <a:r>
              <a:rPr lang="en-US" altLang="ja-JP" sz="2400" b="1" dirty="0">
                <a:solidFill>
                  <a:srgbClr val="000000"/>
                </a:solidFill>
              </a:rPr>
              <a:t>4</a:t>
            </a:r>
            <a:r>
              <a:rPr lang="ja-JP" sz="2400" b="1" dirty="0">
                <a:solidFill>
                  <a:srgbClr val="000000"/>
                </a:solidFill>
              </a:rPr>
              <a:t>．申請確認</a:t>
            </a:r>
            <a:endParaRPr dirty="0"/>
          </a:p>
        </p:txBody>
      </p:sp>
      <p:sp>
        <p:nvSpPr>
          <p:cNvPr id="690" name="Google Shape;690;p73"/>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申請情報の確認を行います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92" name="Google Shape;692;p73"/>
          <p:cNvSpPr/>
          <p:nvPr/>
        </p:nvSpPr>
        <p:spPr>
          <a:xfrm>
            <a:off x="7202066" y="5464216"/>
            <a:ext cx="4304779" cy="928057"/>
          </a:xfrm>
          <a:prstGeom prst="rect">
            <a:avLst/>
          </a:prstGeom>
          <a:solidFill>
            <a:schemeClr val="lt1"/>
          </a:solidFill>
          <a:ln w="25400" cap="flat" cmpd="sng">
            <a:solidFill>
              <a:srgbClr val="018838"/>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申請内容に誤りがあった場合、「戻る」</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から</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正しい内容に修正してください。</a:t>
            </a:r>
            <a:endParaRPr lang="en-US" altLang="ja-JP"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grpSp>
        <p:nvGrpSpPr>
          <p:cNvPr id="693" name="Google Shape;693;p73"/>
          <p:cNvGrpSpPr/>
          <p:nvPr/>
        </p:nvGrpSpPr>
        <p:grpSpPr>
          <a:xfrm>
            <a:off x="4136960" y="6202544"/>
            <a:ext cx="620832" cy="475391"/>
            <a:chOff x="1384655" y="1495522"/>
            <a:chExt cx="109275" cy="391135"/>
          </a:xfrm>
        </p:grpSpPr>
        <p:sp>
          <p:nvSpPr>
            <p:cNvPr id="694" name="Google Shape;694;p73"/>
            <p:cNvSpPr/>
            <p:nvPr/>
          </p:nvSpPr>
          <p:spPr>
            <a:xfrm>
              <a:off x="1415713" y="1625900"/>
              <a:ext cx="78217" cy="26075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95" name="Google Shape;695;p73"/>
            <p:cNvSpPr/>
            <p:nvPr/>
          </p:nvSpPr>
          <p:spPr>
            <a:xfrm>
              <a:off x="1384655" y="1495522"/>
              <a:ext cx="54676"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4" name="図 3">
            <a:extLst>
              <a:ext uri="{FF2B5EF4-FFF2-40B4-BE49-F238E27FC236}">
                <a16:creationId xmlns:a16="http://schemas.microsoft.com/office/drawing/2014/main" id="{FA35F4B1-B028-9EC9-93EE-787B8A40A22B}"/>
              </a:ext>
            </a:extLst>
          </p:cNvPr>
          <p:cNvPicPr>
            <a:picLocks noChangeAspect="1"/>
          </p:cNvPicPr>
          <p:nvPr/>
        </p:nvPicPr>
        <p:blipFill>
          <a:blip r:embed="rId3"/>
          <a:stretch>
            <a:fillRect/>
          </a:stretch>
        </p:blipFill>
        <p:spPr>
          <a:xfrm>
            <a:off x="521089" y="1112313"/>
            <a:ext cx="11300908" cy="3126831"/>
          </a:xfrm>
          <a:prstGeom prst="rect">
            <a:avLst/>
          </a:prstGeom>
        </p:spPr>
      </p:pic>
      <p:sp>
        <p:nvSpPr>
          <p:cNvPr id="730" name="Google Shape;730;p7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31" name="Google Shape;731;p76"/>
          <p:cNvSpPr txBox="1"/>
          <p:nvPr/>
        </p:nvSpPr>
        <p:spPr>
          <a:xfrm>
            <a:off x="459677" y="4410880"/>
            <a:ext cx="11041031"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開設者（法人の代表者等）と口座の名義が異なる場合は、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dirty="0">
                <a:latin typeface="メイリオ" panose="020B0604030504040204" pitchFamily="50" charset="-128"/>
                <a:ea typeface="メイリオ" panose="020B0604030504040204" pitchFamily="50" charset="-128"/>
              </a:rPr>
              <a:t>開設者以外の名義の口座を使用する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②チェックをつけ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次へ</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32" name="Google Shape;732;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43</a:t>
            </a:fld>
            <a:endParaRPr dirty="0"/>
          </a:p>
        </p:txBody>
      </p:sp>
      <p:sp>
        <p:nvSpPr>
          <p:cNvPr id="733" name="Google Shape;733;p76"/>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ct val="111111"/>
              <a:buNone/>
            </a:pPr>
            <a:r>
              <a:rPr lang="ja-JP" sz="2400" b="1" dirty="0">
                <a:solidFill>
                  <a:srgbClr val="000000"/>
                </a:solidFill>
              </a:rPr>
              <a:t>2-</a:t>
            </a:r>
            <a:r>
              <a:rPr lang="en-US" altLang="ja-JP" sz="2400" b="1" dirty="0">
                <a:solidFill>
                  <a:srgbClr val="000000"/>
                </a:solidFill>
              </a:rPr>
              <a:t>5</a:t>
            </a:r>
            <a:r>
              <a:rPr lang="ja-JP" sz="2400" b="1" dirty="0">
                <a:solidFill>
                  <a:srgbClr val="000000"/>
                </a:solidFill>
              </a:rPr>
              <a:t>．法人からの申請委任の確認（1/2）</a:t>
            </a:r>
            <a:endParaRPr dirty="0"/>
          </a:p>
        </p:txBody>
      </p:sp>
      <p:grpSp>
        <p:nvGrpSpPr>
          <p:cNvPr id="735" name="Google Shape;735;p76"/>
          <p:cNvGrpSpPr/>
          <p:nvPr/>
        </p:nvGrpSpPr>
        <p:grpSpPr>
          <a:xfrm>
            <a:off x="7204221" y="3758420"/>
            <a:ext cx="689474" cy="493999"/>
            <a:chOff x="1384655" y="1495522"/>
            <a:chExt cx="121357" cy="406445"/>
          </a:xfrm>
        </p:grpSpPr>
        <p:sp>
          <p:nvSpPr>
            <p:cNvPr id="736" name="Google Shape;736;p76"/>
            <p:cNvSpPr/>
            <p:nvPr/>
          </p:nvSpPr>
          <p:spPr>
            <a:xfrm>
              <a:off x="1415713" y="1625899"/>
              <a:ext cx="90299" cy="2760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37" name="Google Shape;737;p76"/>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38" name="Google Shape;738;p76"/>
          <p:cNvGrpSpPr/>
          <p:nvPr/>
        </p:nvGrpSpPr>
        <p:grpSpPr>
          <a:xfrm>
            <a:off x="3133031" y="2490954"/>
            <a:ext cx="2143309" cy="475390"/>
            <a:chOff x="1384655" y="1495522"/>
            <a:chExt cx="377252" cy="391134"/>
          </a:xfrm>
        </p:grpSpPr>
        <p:sp>
          <p:nvSpPr>
            <p:cNvPr id="739" name="Google Shape;739;p76"/>
            <p:cNvSpPr/>
            <p:nvPr/>
          </p:nvSpPr>
          <p:spPr>
            <a:xfrm>
              <a:off x="1415713" y="1625900"/>
              <a:ext cx="346194"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40" name="Google Shape;740;p76"/>
            <p:cNvSpPr/>
            <p:nvPr/>
          </p:nvSpPr>
          <p:spPr>
            <a:xfrm>
              <a:off x="1384655" y="1495522"/>
              <a:ext cx="56452"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41" name="Google Shape;741;p76"/>
          <p:cNvGrpSpPr/>
          <p:nvPr/>
        </p:nvGrpSpPr>
        <p:grpSpPr>
          <a:xfrm>
            <a:off x="3189547" y="3098411"/>
            <a:ext cx="329437" cy="355036"/>
            <a:chOff x="1341249" y="1589993"/>
            <a:chExt cx="159911" cy="80450"/>
          </a:xfrm>
        </p:grpSpPr>
        <p:sp>
          <p:nvSpPr>
            <p:cNvPr id="742" name="Google Shape;742;p76"/>
            <p:cNvSpPr/>
            <p:nvPr/>
          </p:nvSpPr>
          <p:spPr>
            <a:xfrm>
              <a:off x="1403696" y="1625900"/>
              <a:ext cx="97464" cy="445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43" name="Google Shape;743;p76"/>
            <p:cNvSpPr/>
            <p:nvPr/>
          </p:nvSpPr>
          <p:spPr>
            <a:xfrm>
              <a:off x="1341249" y="1589993"/>
              <a:ext cx="109275" cy="5777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2" name="図 1">
            <a:extLst>
              <a:ext uri="{FF2B5EF4-FFF2-40B4-BE49-F238E27FC236}">
                <a16:creationId xmlns:a16="http://schemas.microsoft.com/office/drawing/2014/main" id="{D87E2C5C-4C48-D81D-43BD-AE8D17FFD389}"/>
              </a:ext>
            </a:extLst>
          </p:cNvPr>
          <p:cNvPicPr>
            <a:picLocks noChangeAspect="1"/>
          </p:cNvPicPr>
          <p:nvPr/>
        </p:nvPicPr>
        <p:blipFill>
          <a:blip r:embed="rId3"/>
          <a:stretch>
            <a:fillRect/>
          </a:stretch>
        </p:blipFill>
        <p:spPr>
          <a:xfrm>
            <a:off x="477982" y="1829975"/>
            <a:ext cx="11313966" cy="2308973"/>
          </a:xfrm>
          <a:prstGeom prst="rect">
            <a:avLst/>
          </a:prstGeom>
        </p:spPr>
      </p:pic>
      <p:sp>
        <p:nvSpPr>
          <p:cNvPr id="749" name="Google Shape;749;p7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50" name="Google Shape;750;p77"/>
          <p:cNvSpPr txBox="1"/>
          <p:nvPr/>
        </p:nvSpPr>
        <p:spPr>
          <a:xfrm>
            <a:off x="586801" y="4600377"/>
            <a:ext cx="10927175"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開設者（法人の代表者等）と口座の名義が同じ場合、「</a:t>
            </a:r>
            <a:r>
              <a:rPr lang="ja-JP" altLang="en-US" sz="1800" dirty="0">
                <a:latin typeface="メイリオ" panose="020B0604030504040204" pitchFamily="50" charset="-128"/>
                <a:ea typeface="メイリオ" panose="020B0604030504040204" pitchFamily="50" charset="-128"/>
              </a:rPr>
              <a:t>開設者名義の口座である</a:t>
            </a:r>
            <a:r>
              <a:rPr lang="ja-JP" altLang="en-US" sz="1800" dirty="0">
                <a:solidFill>
                  <a:schemeClr val="dk1"/>
                </a:solidFill>
                <a:latin typeface="メイリオ" panose="020B0604030504040204" pitchFamily="50" charset="-128"/>
                <a:ea typeface="メイリオ" panose="020B0604030504040204" pitchFamily="50" charset="-128"/>
              </a:rPr>
              <a:t>」を選択してください。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次へ</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51" name="Google Shape;75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44</a:t>
            </a:fld>
            <a:endParaRPr dirty="0"/>
          </a:p>
        </p:txBody>
      </p:sp>
      <p:sp>
        <p:nvSpPr>
          <p:cNvPr id="752" name="Google Shape;752;p77"/>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ct val="111111"/>
              <a:buNone/>
            </a:pPr>
            <a:r>
              <a:rPr lang="ja-JP" sz="2400" b="1" dirty="0">
                <a:solidFill>
                  <a:srgbClr val="000000"/>
                </a:solidFill>
              </a:rPr>
              <a:t>2-</a:t>
            </a:r>
            <a:r>
              <a:rPr lang="en-US" altLang="ja-JP" sz="2400" b="1" dirty="0">
                <a:solidFill>
                  <a:srgbClr val="000000"/>
                </a:solidFill>
              </a:rPr>
              <a:t>5</a:t>
            </a:r>
            <a:r>
              <a:rPr lang="ja-JP" sz="2400" b="1" dirty="0">
                <a:solidFill>
                  <a:srgbClr val="000000"/>
                </a:solidFill>
              </a:rPr>
              <a:t>．法人からの申請委任の確認（2/2）</a:t>
            </a:r>
            <a:endParaRPr dirty="0"/>
          </a:p>
        </p:txBody>
      </p:sp>
      <p:grpSp>
        <p:nvGrpSpPr>
          <p:cNvPr id="754" name="Google Shape;754;p77"/>
          <p:cNvGrpSpPr/>
          <p:nvPr/>
        </p:nvGrpSpPr>
        <p:grpSpPr>
          <a:xfrm>
            <a:off x="7141027" y="3593380"/>
            <a:ext cx="709126" cy="539917"/>
            <a:chOff x="1384655" y="1495522"/>
            <a:chExt cx="124816" cy="444225"/>
          </a:xfrm>
        </p:grpSpPr>
        <p:sp>
          <p:nvSpPr>
            <p:cNvPr id="755" name="Google Shape;755;p77"/>
            <p:cNvSpPr/>
            <p:nvPr/>
          </p:nvSpPr>
          <p:spPr>
            <a:xfrm>
              <a:off x="1415713" y="1625900"/>
              <a:ext cx="93758" cy="31384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56" name="Google Shape;756;p7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57" name="Google Shape;757;p77"/>
          <p:cNvGrpSpPr/>
          <p:nvPr/>
        </p:nvGrpSpPr>
        <p:grpSpPr>
          <a:xfrm>
            <a:off x="3026867" y="3202129"/>
            <a:ext cx="1846367" cy="475390"/>
            <a:chOff x="1384655" y="1495522"/>
            <a:chExt cx="324986" cy="391134"/>
          </a:xfrm>
        </p:grpSpPr>
        <p:sp>
          <p:nvSpPr>
            <p:cNvPr id="758" name="Google Shape;758;p77"/>
            <p:cNvSpPr/>
            <p:nvPr/>
          </p:nvSpPr>
          <p:spPr>
            <a:xfrm>
              <a:off x="1415713" y="1625900"/>
              <a:ext cx="293928"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59" name="Google Shape;759;p7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4" name="図 3">
            <a:extLst>
              <a:ext uri="{FF2B5EF4-FFF2-40B4-BE49-F238E27FC236}">
                <a16:creationId xmlns:a16="http://schemas.microsoft.com/office/drawing/2014/main" id="{6753FD9B-6AF8-C714-C8E1-BE371546FAAD}"/>
              </a:ext>
            </a:extLst>
          </p:cNvPr>
          <p:cNvPicPr>
            <a:picLocks noChangeAspect="1"/>
          </p:cNvPicPr>
          <p:nvPr/>
        </p:nvPicPr>
        <p:blipFill>
          <a:blip r:embed="rId3"/>
          <a:stretch>
            <a:fillRect/>
          </a:stretch>
        </p:blipFill>
        <p:spPr>
          <a:xfrm>
            <a:off x="499615" y="1033609"/>
            <a:ext cx="6530476" cy="5427116"/>
          </a:xfrm>
          <a:prstGeom prst="rect">
            <a:avLst/>
          </a:prstGeom>
        </p:spPr>
      </p:pic>
      <p:sp>
        <p:nvSpPr>
          <p:cNvPr id="673" name="Google Shape;673;p7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75" name="Google Shape;67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45</a:t>
            </a:fld>
            <a:endParaRPr dirty="0"/>
          </a:p>
        </p:txBody>
      </p:sp>
      <p:sp>
        <p:nvSpPr>
          <p:cNvPr id="676" name="Google Shape;676;p72"/>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2-</a:t>
            </a:r>
            <a:r>
              <a:rPr lang="en-US" altLang="ja-JP" sz="2400" b="1" dirty="0">
                <a:solidFill>
                  <a:srgbClr val="000000"/>
                </a:solidFill>
              </a:rPr>
              <a:t>6</a:t>
            </a:r>
            <a:r>
              <a:rPr lang="ja-JP" sz="2400" b="1" dirty="0">
                <a:solidFill>
                  <a:srgbClr val="000000"/>
                </a:solidFill>
              </a:rPr>
              <a:t>．要件確認申立書の回答選択</a:t>
            </a:r>
            <a:endParaRPr dirty="0"/>
          </a:p>
        </p:txBody>
      </p:sp>
      <p:sp>
        <p:nvSpPr>
          <p:cNvPr id="3" name="Google Shape;344;p26">
            <a:extLst>
              <a:ext uri="{FF2B5EF4-FFF2-40B4-BE49-F238E27FC236}">
                <a16:creationId xmlns:a16="http://schemas.microsoft.com/office/drawing/2014/main" id="{026E1DCD-68DE-6D68-9FF4-9377C3FBF171}"/>
              </a:ext>
            </a:extLst>
          </p:cNvPr>
          <p:cNvSpPr txBox="1"/>
          <p:nvPr/>
        </p:nvSpPr>
        <p:spPr>
          <a:xfrm>
            <a:off x="6990621" y="1487504"/>
            <a:ext cx="4801327" cy="2031285"/>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①「はい」か「いいえ」を選択してください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※1</a:t>
            </a:r>
            <a:r>
              <a:rPr lang="ja-JP" altLang="en-US" sz="1800" dirty="0">
                <a:solidFill>
                  <a:schemeClr val="dk1"/>
                </a:solidFill>
                <a:latin typeface="メイリオ" panose="020B0604030504040204" pitchFamily="50" charset="-128"/>
                <a:ea typeface="メイリオ" panose="020B0604030504040204" pitchFamily="50" charset="-128"/>
              </a:rPr>
              <a:t>～</a:t>
            </a:r>
            <a:r>
              <a:rPr lang="en-US" altLang="ja-JP" sz="1800" dirty="0">
                <a:solidFill>
                  <a:schemeClr val="dk1"/>
                </a:solidFill>
                <a:latin typeface="メイリオ" panose="020B0604030504040204" pitchFamily="50" charset="-128"/>
                <a:ea typeface="メイリオ" panose="020B0604030504040204" pitchFamily="50" charset="-128"/>
              </a:rPr>
              <a:t>8</a:t>
            </a:r>
            <a:r>
              <a:rPr lang="ja-JP" altLang="en-US" sz="1800" dirty="0">
                <a:solidFill>
                  <a:schemeClr val="dk1"/>
                </a:solidFill>
                <a:latin typeface="メイリオ" panose="020B0604030504040204" pitchFamily="50" charset="-128"/>
                <a:ea typeface="メイリオ" panose="020B0604030504040204" pitchFamily="50" charset="-128"/>
              </a:rPr>
              <a:t>は「いいえ」を選択すると「確認」ボタンを押下できるようになります。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 「確認」を押下してください。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p:txBody>
      </p:sp>
      <p:grpSp>
        <p:nvGrpSpPr>
          <p:cNvPr id="5" name="Google Shape;351;p26">
            <a:extLst>
              <a:ext uri="{FF2B5EF4-FFF2-40B4-BE49-F238E27FC236}">
                <a16:creationId xmlns:a16="http://schemas.microsoft.com/office/drawing/2014/main" id="{04EA0CF3-1F44-34E2-0FCA-FEB9FF83D9CF}"/>
              </a:ext>
            </a:extLst>
          </p:cNvPr>
          <p:cNvGrpSpPr/>
          <p:nvPr/>
        </p:nvGrpSpPr>
        <p:grpSpPr>
          <a:xfrm>
            <a:off x="4245944" y="6132347"/>
            <a:ext cx="488081" cy="328378"/>
            <a:chOff x="8547090" y="3673705"/>
            <a:chExt cx="1365772" cy="209131"/>
          </a:xfrm>
        </p:grpSpPr>
        <p:sp>
          <p:nvSpPr>
            <p:cNvPr id="6" name="Google Shape;352;p26">
              <a:extLst>
                <a:ext uri="{FF2B5EF4-FFF2-40B4-BE49-F238E27FC236}">
                  <a16:creationId xmlns:a16="http://schemas.microsoft.com/office/drawing/2014/main" id="{888CFD75-8991-C15B-13E0-5B60147D3CE1}"/>
                </a:ext>
              </a:extLst>
            </p:cNvPr>
            <p:cNvSpPr/>
            <p:nvPr/>
          </p:nvSpPr>
          <p:spPr>
            <a:xfrm>
              <a:off x="8903601" y="3769932"/>
              <a:ext cx="1009261" cy="112904"/>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 name="Google Shape;353;p26">
              <a:extLst>
                <a:ext uri="{FF2B5EF4-FFF2-40B4-BE49-F238E27FC236}">
                  <a16:creationId xmlns:a16="http://schemas.microsoft.com/office/drawing/2014/main" id="{2202B703-9DF0-74CD-2BEF-2AEE8438ADB5}"/>
                </a:ext>
              </a:extLst>
            </p:cNvPr>
            <p:cNvSpPr/>
            <p:nvPr/>
          </p:nvSpPr>
          <p:spPr>
            <a:xfrm>
              <a:off x="8547090" y="3673705"/>
              <a:ext cx="684728" cy="1433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8" name="Google Shape;351;p26">
            <a:extLst>
              <a:ext uri="{FF2B5EF4-FFF2-40B4-BE49-F238E27FC236}">
                <a16:creationId xmlns:a16="http://schemas.microsoft.com/office/drawing/2014/main" id="{C71BA8D6-2B6A-82CF-7001-D540E3368B4B}"/>
              </a:ext>
            </a:extLst>
          </p:cNvPr>
          <p:cNvGrpSpPr/>
          <p:nvPr/>
        </p:nvGrpSpPr>
        <p:grpSpPr>
          <a:xfrm>
            <a:off x="4489985" y="2466192"/>
            <a:ext cx="865692" cy="3514166"/>
            <a:chOff x="8616224" y="3578188"/>
            <a:chExt cx="1802420" cy="292037"/>
          </a:xfrm>
        </p:grpSpPr>
        <p:sp>
          <p:nvSpPr>
            <p:cNvPr id="9" name="Google Shape;352;p26">
              <a:extLst>
                <a:ext uri="{FF2B5EF4-FFF2-40B4-BE49-F238E27FC236}">
                  <a16:creationId xmlns:a16="http://schemas.microsoft.com/office/drawing/2014/main" id="{9311F801-F845-F2E6-9362-E6F176447A31}"/>
                </a:ext>
              </a:extLst>
            </p:cNvPr>
            <p:cNvSpPr/>
            <p:nvPr/>
          </p:nvSpPr>
          <p:spPr>
            <a:xfrm>
              <a:off x="8903600" y="3595907"/>
              <a:ext cx="1515044" cy="27431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353;p26">
              <a:extLst>
                <a:ext uri="{FF2B5EF4-FFF2-40B4-BE49-F238E27FC236}">
                  <a16:creationId xmlns:a16="http://schemas.microsoft.com/office/drawing/2014/main" id="{5D7967DD-1DDD-3AE1-82F3-B908649F353A}"/>
                </a:ext>
              </a:extLst>
            </p:cNvPr>
            <p:cNvSpPr/>
            <p:nvPr/>
          </p:nvSpPr>
          <p:spPr>
            <a:xfrm>
              <a:off x="8616224" y="3578188"/>
              <a:ext cx="477205" cy="2097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3" name="図 2">
            <a:extLst>
              <a:ext uri="{FF2B5EF4-FFF2-40B4-BE49-F238E27FC236}">
                <a16:creationId xmlns:a16="http://schemas.microsoft.com/office/drawing/2014/main" id="{56AAA097-7658-7BDD-48DE-0E3811598533}"/>
              </a:ext>
            </a:extLst>
          </p:cNvPr>
          <p:cNvPicPr>
            <a:picLocks noChangeAspect="1"/>
          </p:cNvPicPr>
          <p:nvPr/>
        </p:nvPicPr>
        <p:blipFill>
          <a:blip r:embed="rId3"/>
          <a:stretch>
            <a:fillRect/>
          </a:stretch>
        </p:blipFill>
        <p:spPr>
          <a:xfrm>
            <a:off x="486526" y="865523"/>
            <a:ext cx="7030680" cy="5943401"/>
          </a:xfrm>
          <a:prstGeom prst="rect">
            <a:avLst/>
          </a:prstGeom>
        </p:spPr>
      </p:pic>
      <p:sp>
        <p:nvSpPr>
          <p:cNvPr id="700" name="Google Shape;700;p7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01" name="Google Shape;701;p74"/>
          <p:cNvSpPr txBox="1"/>
          <p:nvPr/>
        </p:nvSpPr>
        <p:spPr>
          <a:xfrm>
            <a:off x="7947803" y="2690356"/>
            <a:ext cx="3149985"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①要件確認申立書を確認し、問題なければ</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「次へ」を押下してください。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02" name="Google Shape;70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46</a:t>
            </a:fld>
            <a:endParaRPr dirty="0"/>
          </a:p>
        </p:txBody>
      </p:sp>
      <p:sp>
        <p:nvSpPr>
          <p:cNvPr id="703" name="Google Shape;703;p7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2-</a:t>
            </a:r>
            <a:r>
              <a:rPr lang="en-US" altLang="ja-JP" sz="2400" b="1" dirty="0">
                <a:solidFill>
                  <a:srgbClr val="000000"/>
                </a:solidFill>
              </a:rPr>
              <a:t>7</a:t>
            </a:r>
            <a:r>
              <a:rPr lang="ja-JP" sz="2400" b="1" dirty="0">
                <a:solidFill>
                  <a:srgbClr val="000000"/>
                </a:solidFill>
              </a:rPr>
              <a:t>．要件確認申立書の確認</a:t>
            </a:r>
            <a:endParaRPr dirty="0"/>
          </a:p>
        </p:txBody>
      </p:sp>
      <p:grpSp>
        <p:nvGrpSpPr>
          <p:cNvPr id="706" name="Google Shape;706;p74"/>
          <p:cNvGrpSpPr/>
          <p:nvPr/>
        </p:nvGrpSpPr>
        <p:grpSpPr>
          <a:xfrm>
            <a:off x="4471940" y="6397430"/>
            <a:ext cx="620832" cy="431228"/>
            <a:chOff x="1384655" y="1495522"/>
            <a:chExt cx="109275" cy="354799"/>
          </a:xfrm>
        </p:grpSpPr>
        <p:sp>
          <p:nvSpPr>
            <p:cNvPr id="707" name="Google Shape;707;p74"/>
            <p:cNvSpPr/>
            <p:nvPr/>
          </p:nvSpPr>
          <p:spPr>
            <a:xfrm>
              <a:off x="1415713" y="1625900"/>
              <a:ext cx="78217" cy="22442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08" name="Google Shape;708;p74"/>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3" name="図 2">
            <a:extLst>
              <a:ext uri="{FF2B5EF4-FFF2-40B4-BE49-F238E27FC236}">
                <a16:creationId xmlns:a16="http://schemas.microsoft.com/office/drawing/2014/main" id="{9194FDEA-2C93-ACD2-EF9F-6C3794F559EC}"/>
              </a:ext>
            </a:extLst>
          </p:cNvPr>
          <p:cNvPicPr>
            <a:picLocks noChangeAspect="1"/>
          </p:cNvPicPr>
          <p:nvPr/>
        </p:nvPicPr>
        <p:blipFill>
          <a:blip r:embed="rId3"/>
          <a:stretch>
            <a:fillRect/>
          </a:stretch>
        </p:blipFill>
        <p:spPr>
          <a:xfrm>
            <a:off x="466724" y="1240243"/>
            <a:ext cx="11569959" cy="2992148"/>
          </a:xfrm>
          <a:prstGeom prst="rect">
            <a:avLst/>
          </a:prstGeom>
        </p:spPr>
      </p:pic>
      <p:sp>
        <p:nvSpPr>
          <p:cNvPr id="713" name="Google Shape;713;p7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14" name="Google Shape;714;p75"/>
          <p:cNvSpPr txBox="1"/>
          <p:nvPr/>
        </p:nvSpPr>
        <p:spPr>
          <a:xfrm>
            <a:off x="397634" y="4696930"/>
            <a:ext cx="10755558"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①誓約事項にチェック</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をつけてください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申請完了する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③入力した申請内容で完了する場合、「はい」を押下してください。申請が完了します。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④入力</a:t>
            </a:r>
            <a:r>
              <a:rPr lang="ja-JP" altLang="en-US" sz="1800" dirty="0">
                <a:solidFill>
                  <a:schemeClr val="dk1"/>
                </a:solidFill>
                <a:latin typeface="メイリオ" panose="020B0604030504040204" pitchFamily="50" charset="-128"/>
                <a:ea typeface="メイリオ" panose="020B0604030504040204" pitchFamily="50" charset="-128"/>
              </a:rPr>
              <a:t>した申請内容を変更したい場合、「いいえ」を押下してください。「戻る」で対象箇所まで戻り、内容を変更してください。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15" name="Google Shape;715;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47</a:t>
            </a:fld>
            <a:endParaRPr dirty="0"/>
          </a:p>
        </p:txBody>
      </p:sp>
      <p:sp>
        <p:nvSpPr>
          <p:cNvPr id="716" name="Google Shape;716;p75"/>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2-</a:t>
            </a:r>
            <a:r>
              <a:rPr lang="en-US" altLang="ja-JP" sz="2400" b="1" dirty="0">
                <a:solidFill>
                  <a:srgbClr val="000000"/>
                </a:solidFill>
              </a:rPr>
              <a:t>8</a:t>
            </a:r>
            <a:r>
              <a:rPr lang="ja-JP" sz="2400" b="1" dirty="0">
                <a:solidFill>
                  <a:srgbClr val="000000"/>
                </a:solidFill>
              </a:rPr>
              <a:t>．誓約事項</a:t>
            </a:r>
            <a:r>
              <a:rPr lang="ja-JP" altLang="en-US" sz="2400" b="1" dirty="0">
                <a:solidFill>
                  <a:srgbClr val="000000"/>
                </a:solidFill>
              </a:rPr>
              <a:t>確認</a:t>
            </a:r>
            <a:endParaRPr dirty="0"/>
          </a:p>
        </p:txBody>
      </p:sp>
      <p:grpSp>
        <p:nvGrpSpPr>
          <p:cNvPr id="719" name="Google Shape;719;p75"/>
          <p:cNvGrpSpPr/>
          <p:nvPr/>
        </p:nvGrpSpPr>
        <p:grpSpPr>
          <a:xfrm>
            <a:off x="6826536" y="3741990"/>
            <a:ext cx="1216444" cy="475391"/>
            <a:chOff x="1384655" y="1495522"/>
            <a:chExt cx="214111" cy="391135"/>
          </a:xfrm>
        </p:grpSpPr>
        <p:sp>
          <p:nvSpPr>
            <p:cNvPr id="720" name="Google Shape;720;p75"/>
            <p:cNvSpPr/>
            <p:nvPr/>
          </p:nvSpPr>
          <p:spPr>
            <a:xfrm>
              <a:off x="1415713" y="1625900"/>
              <a:ext cx="183053" cy="26075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21" name="Google Shape;721;p75"/>
            <p:cNvSpPr/>
            <p:nvPr/>
          </p:nvSpPr>
          <p:spPr>
            <a:xfrm>
              <a:off x="1384655" y="1495522"/>
              <a:ext cx="575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22" name="Google Shape;722;p75"/>
          <p:cNvGrpSpPr/>
          <p:nvPr/>
        </p:nvGrpSpPr>
        <p:grpSpPr>
          <a:xfrm>
            <a:off x="3163998" y="2589471"/>
            <a:ext cx="379926" cy="1183613"/>
            <a:chOff x="1384655" y="1495522"/>
            <a:chExt cx="109275" cy="1467208"/>
          </a:xfrm>
        </p:grpSpPr>
        <p:sp>
          <p:nvSpPr>
            <p:cNvPr id="723" name="Google Shape;723;p75"/>
            <p:cNvSpPr/>
            <p:nvPr/>
          </p:nvSpPr>
          <p:spPr>
            <a:xfrm>
              <a:off x="1431815" y="1625900"/>
              <a:ext cx="62115" cy="133683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24" name="Google Shape;724;p75"/>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pic>
        <p:nvPicPr>
          <p:cNvPr id="5" name="図 4">
            <a:extLst>
              <a:ext uri="{FF2B5EF4-FFF2-40B4-BE49-F238E27FC236}">
                <a16:creationId xmlns:a16="http://schemas.microsoft.com/office/drawing/2014/main" id="{9B9AE1F6-02DF-F256-14AB-F6C387AFA4F3}"/>
              </a:ext>
            </a:extLst>
          </p:cNvPr>
          <p:cNvPicPr>
            <a:picLocks noChangeAspect="1"/>
          </p:cNvPicPr>
          <p:nvPr/>
        </p:nvPicPr>
        <p:blipFill>
          <a:blip r:embed="rId4"/>
          <a:stretch>
            <a:fillRect/>
          </a:stretch>
        </p:blipFill>
        <p:spPr>
          <a:xfrm>
            <a:off x="5495309" y="1641473"/>
            <a:ext cx="6150589" cy="1796190"/>
          </a:xfrm>
          <a:prstGeom prst="rect">
            <a:avLst/>
          </a:prstGeom>
        </p:spPr>
      </p:pic>
      <p:grpSp>
        <p:nvGrpSpPr>
          <p:cNvPr id="6" name="Google Shape;719;p75">
            <a:extLst>
              <a:ext uri="{FF2B5EF4-FFF2-40B4-BE49-F238E27FC236}">
                <a16:creationId xmlns:a16="http://schemas.microsoft.com/office/drawing/2014/main" id="{AD1F93E9-D55C-ACBE-4284-AFCA2F42A4CA}"/>
              </a:ext>
            </a:extLst>
          </p:cNvPr>
          <p:cNvGrpSpPr/>
          <p:nvPr/>
        </p:nvGrpSpPr>
        <p:grpSpPr>
          <a:xfrm>
            <a:off x="10700461" y="2828344"/>
            <a:ext cx="807277" cy="524477"/>
            <a:chOff x="1384655" y="1495522"/>
            <a:chExt cx="142092" cy="431521"/>
          </a:xfrm>
        </p:grpSpPr>
        <p:sp>
          <p:nvSpPr>
            <p:cNvPr id="7" name="Google Shape;720;p75">
              <a:extLst>
                <a:ext uri="{FF2B5EF4-FFF2-40B4-BE49-F238E27FC236}">
                  <a16:creationId xmlns:a16="http://schemas.microsoft.com/office/drawing/2014/main" id="{3FB75C64-466F-7194-F165-AB0D0B5B633B}"/>
                </a:ext>
              </a:extLst>
            </p:cNvPr>
            <p:cNvSpPr/>
            <p:nvPr/>
          </p:nvSpPr>
          <p:spPr>
            <a:xfrm>
              <a:off x="1415713" y="1625900"/>
              <a:ext cx="111034" cy="3011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721;p75">
              <a:extLst>
                <a:ext uri="{FF2B5EF4-FFF2-40B4-BE49-F238E27FC236}">
                  <a16:creationId xmlns:a16="http://schemas.microsoft.com/office/drawing/2014/main" id="{626CE6A6-DB5B-2B9F-A069-49A58D198E39}"/>
                </a:ext>
              </a:extLst>
            </p:cNvPr>
            <p:cNvSpPr/>
            <p:nvPr/>
          </p:nvSpPr>
          <p:spPr>
            <a:xfrm>
              <a:off x="1384655" y="1495522"/>
              <a:ext cx="575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9" name="Google Shape;719;p75">
            <a:extLst>
              <a:ext uri="{FF2B5EF4-FFF2-40B4-BE49-F238E27FC236}">
                <a16:creationId xmlns:a16="http://schemas.microsoft.com/office/drawing/2014/main" id="{D9A8ECB0-EFCA-D155-7A15-65C01174F3D2}"/>
              </a:ext>
            </a:extLst>
          </p:cNvPr>
          <p:cNvGrpSpPr/>
          <p:nvPr/>
        </p:nvGrpSpPr>
        <p:grpSpPr>
          <a:xfrm>
            <a:off x="9893183" y="2819530"/>
            <a:ext cx="807277" cy="524477"/>
            <a:chOff x="1384655" y="1495522"/>
            <a:chExt cx="142092" cy="431521"/>
          </a:xfrm>
        </p:grpSpPr>
        <p:sp>
          <p:nvSpPr>
            <p:cNvPr id="10" name="Google Shape;720;p75">
              <a:extLst>
                <a:ext uri="{FF2B5EF4-FFF2-40B4-BE49-F238E27FC236}">
                  <a16:creationId xmlns:a16="http://schemas.microsoft.com/office/drawing/2014/main" id="{21B67FE8-535B-C7E0-CE38-6B588EF4DD7B}"/>
                </a:ext>
              </a:extLst>
            </p:cNvPr>
            <p:cNvSpPr/>
            <p:nvPr/>
          </p:nvSpPr>
          <p:spPr>
            <a:xfrm>
              <a:off x="1415713" y="1625900"/>
              <a:ext cx="111034" cy="3011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721;p75">
              <a:extLst>
                <a:ext uri="{FF2B5EF4-FFF2-40B4-BE49-F238E27FC236}">
                  <a16:creationId xmlns:a16="http://schemas.microsoft.com/office/drawing/2014/main" id="{025CB0A9-C596-9B87-1589-33674CA32713}"/>
                </a:ext>
              </a:extLst>
            </p:cNvPr>
            <p:cNvSpPr/>
            <p:nvPr/>
          </p:nvSpPr>
          <p:spPr>
            <a:xfrm>
              <a:off x="1384655" y="1495522"/>
              <a:ext cx="575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3" name="図 2">
            <a:extLst>
              <a:ext uri="{FF2B5EF4-FFF2-40B4-BE49-F238E27FC236}">
                <a16:creationId xmlns:a16="http://schemas.microsoft.com/office/drawing/2014/main" id="{4AA8F813-D096-A984-8C58-DD4FFFA697FC}"/>
              </a:ext>
            </a:extLst>
          </p:cNvPr>
          <p:cNvPicPr>
            <a:picLocks noChangeAspect="1"/>
          </p:cNvPicPr>
          <p:nvPr/>
        </p:nvPicPr>
        <p:blipFill>
          <a:blip r:embed="rId3"/>
          <a:stretch>
            <a:fillRect/>
          </a:stretch>
        </p:blipFill>
        <p:spPr>
          <a:xfrm>
            <a:off x="466724" y="1254656"/>
            <a:ext cx="9369168" cy="3297057"/>
          </a:xfrm>
          <a:prstGeom prst="rect">
            <a:avLst/>
          </a:prstGeom>
        </p:spPr>
      </p:pic>
      <p:sp>
        <p:nvSpPr>
          <p:cNvPr id="764" name="Google Shape;764;p7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65" name="Google Shape;765;p78"/>
          <p:cNvSpPr txBox="1"/>
          <p:nvPr/>
        </p:nvSpPr>
        <p:spPr>
          <a:xfrm>
            <a:off x="416961" y="4602064"/>
            <a:ext cx="79653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①「物価上昇給付金申請画面へ戻る」を押下してください。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→過去履歴利用有無画面に遷移します。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66" name="Google Shape;766;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48</a:t>
            </a:fld>
            <a:endParaRPr dirty="0"/>
          </a:p>
        </p:txBody>
      </p:sp>
      <p:sp>
        <p:nvSpPr>
          <p:cNvPr id="767" name="Google Shape;767;p78"/>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2-</a:t>
            </a:r>
            <a:r>
              <a:rPr lang="en-US" altLang="ja-JP" sz="2400" b="1" dirty="0">
                <a:solidFill>
                  <a:srgbClr val="000000"/>
                </a:solidFill>
              </a:rPr>
              <a:t>9</a:t>
            </a:r>
            <a:r>
              <a:rPr lang="ja-JP" altLang="en-US" sz="2400" b="1" dirty="0">
                <a:solidFill>
                  <a:srgbClr val="000000"/>
                </a:solidFill>
              </a:rPr>
              <a:t>．</a:t>
            </a:r>
            <a:r>
              <a:rPr lang="ja-JP" altLang="zh-CN" sz="2400" b="1" dirty="0">
                <a:solidFill>
                  <a:srgbClr val="000000"/>
                </a:solidFill>
              </a:rPr>
              <a:t>申請完了</a:t>
            </a:r>
            <a:r>
              <a:rPr lang="ja-JP" sz="2400" b="1" dirty="0">
                <a:solidFill>
                  <a:srgbClr val="000000"/>
                </a:solidFill>
              </a:rPr>
              <a:t>(1/2)</a:t>
            </a:r>
            <a:endParaRPr dirty="0"/>
          </a:p>
        </p:txBody>
      </p:sp>
      <p:grpSp>
        <p:nvGrpSpPr>
          <p:cNvPr id="770" name="Google Shape;770;p78"/>
          <p:cNvGrpSpPr/>
          <p:nvPr/>
        </p:nvGrpSpPr>
        <p:grpSpPr>
          <a:xfrm>
            <a:off x="8075119" y="4123071"/>
            <a:ext cx="1678478" cy="453817"/>
            <a:chOff x="1405237" y="1495521"/>
            <a:chExt cx="114278" cy="391136"/>
          </a:xfrm>
        </p:grpSpPr>
        <p:sp>
          <p:nvSpPr>
            <p:cNvPr id="771" name="Google Shape;771;p78"/>
            <p:cNvSpPr/>
            <p:nvPr/>
          </p:nvSpPr>
          <p:spPr>
            <a:xfrm>
              <a:off x="1415713" y="1625900"/>
              <a:ext cx="103802" cy="26075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72" name="Google Shape;772;p78"/>
            <p:cNvSpPr/>
            <p:nvPr/>
          </p:nvSpPr>
          <p:spPr>
            <a:xfrm>
              <a:off x="1405237" y="1495521"/>
              <a:ext cx="20918"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2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78" name="Google Shape;77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49</a:t>
            </a:fld>
            <a:endParaRPr dirty="0"/>
          </a:p>
        </p:txBody>
      </p:sp>
      <p:sp>
        <p:nvSpPr>
          <p:cNvPr id="779" name="Google Shape;779;p2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2-</a:t>
            </a:r>
            <a:r>
              <a:rPr lang="en-US" altLang="ja-JP" sz="2400" b="1" dirty="0">
                <a:solidFill>
                  <a:srgbClr val="000000"/>
                </a:solidFill>
              </a:rPr>
              <a:t>9</a:t>
            </a:r>
            <a:r>
              <a:rPr lang="ja-JP" sz="2400" b="1" dirty="0">
                <a:solidFill>
                  <a:srgbClr val="000000"/>
                </a:solidFill>
              </a:rPr>
              <a:t>．申請完了(2/2)</a:t>
            </a:r>
            <a:endParaRPr dirty="0"/>
          </a:p>
        </p:txBody>
      </p:sp>
      <p:sp>
        <p:nvSpPr>
          <p:cNvPr id="780" name="Google Shape;780;p24"/>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申請受付の通知メールが来ると申請完了になります。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3" name="図 2">
            <a:extLst>
              <a:ext uri="{FF2B5EF4-FFF2-40B4-BE49-F238E27FC236}">
                <a16:creationId xmlns:a16="http://schemas.microsoft.com/office/drawing/2014/main" id="{3504D0DF-C8B3-0BDE-909E-A7170AC924AD}"/>
              </a:ext>
            </a:extLst>
          </p:cNvPr>
          <p:cNvPicPr>
            <a:picLocks noChangeAspect="1"/>
          </p:cNvPicPr>
          <p:nvPr/>
        </p:nvPicPr>
        <p:blipFill>
          <a:blip r:embed="rId3"/>
          <a:stretch>
            <a:fillRect/>
          </a:stretch>
        </p:blipFill>
        <p:spPr>
          <a:xfrm>
            <a:off x="466724" y="1284766"/>
            <a:ext cx="10088205" cy="55017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3d7af45754b_0_15"/>
          <p:cNvPicPr preferRelativeResize="0"/>
          <p:nvPr/>
        </p:nvPicPr>
        <p:blipFill rotWithShape="1">
          <a:blip r:embed="rId3">
            <a:alphaModFix/>
          </a:blip>
          <a:srcRect/>
          <a:stretch/>
        </p:blipFill>
        <p:spPr>
          <a:xfrm>
            <a:off x="2963039" y="1320253"/>
            <a:ext cx="3141618" cy="511282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25" name="Google Shape;125;g3d7af45754b_0_15"/>
          <p:cNvSpPr txBox="1"/>
          <p:nvPr/>
        </p:nvSpPr>
        <p:spPr>
          <a:xfrm>
            <a:off x="466725" y="940355"/>
            <a:ext cx="7340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事業者サイトにログインする</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6" name="Google Shape;126;g3d7af45754b_0_15"/>
          <p:cNvSpPr/>
          <p:nvPr/>
        </p:nvSpPr>
        <p:spPr>
          <a:xfrm>
            <a:off x="466725" y="780336"/>
            <a:ext cx="11325300" cy="45600"/>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7" name="Google Shape;127;g3d7af45754b_0_15"/>
          <p:cNvSpPr txBox="1"/>
          <p:nvPr/>
        </p:nvSpPr>
        <p:spPr>
          <a:xfrm>
            <a:off x="6491550" y="1584775"/>
            <a:ext cx="57006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①パスワードを入力し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「パスワードを変更」を押下してください。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→事業者サイトのホーム画面に遷移します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8" name="Google Shape;128;g3d7af45754b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a:t>
            </a:fld>
            <a:endParaRPr dirty="0"/>
          </a:p>
        </p:txBody>
      </p:sp>
      <p:sp>
        <p:nvSpPr>
          <p:cNvPr id="129" name="Google Shape;129;g3d7af45754b_0_15"/>
          <p:cNvSpPr txBox="1">
            <a:spLocks noGrp="1"/>
          </p:cNvSpPr>
          <p:nvPr>
            <p:ph type="ctrTitle"/>
          </p:nvPr>
        </p:nvSpPr>
        <p:spPr>
          <a:xfrm>
            <a:off x="466724" y="294768"/>
            <a:ext cx="5973300" cy="480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1-1</a:t>
            </a:r>
            <a:r>
              <a:rPr lang="ja-JP" sz="2400" b="1" dirty="0">
                <a:solidFill>
                  <a:srgbClr val="000000"/>
                </a:solidFill>
                <a:sym typeface="Arial"/>
              </a:rPr>
              <a:t>．</a:t>
            </a:r>
            <a:r>
              <a:rPr lang="ja-JP" sz="2400" b="1" dirty="0">
                <a:solidFill>
                  <a:srgbClr val="000000"/>
                </a:solidFill>
              </a:rPr>
              <a:t>初回ログイン</a:t>
            </a:r>
            <a:r>
              <a:rPr lang="ja-JP" sz="2400" b="1" dirty="0"/>
              <a:t>（2/2）</a:t>
            </a:r>
            <a:endParaRPr dirty="0"/>
          </a:p>
        </p:txBody>
      </p:sp>
      <p:grpSp>
        <p:nvGrpSpPr>
          <p:cNvPr id="130" name="Google Shape;130;g3d7af45754b_0_15"/>
          <p:cNvGrpSpPr/>
          <p:nvPr/>
        </p:nvGrpSpPr>
        <p:grpSpPr>
          <a:xfrm>
            <a:off x="3090762" y="3876668"/>
            <a:ext cx="2737760" cy="1951854"/>
            <a:chOff x="1317045" y="1503867"/>
            <a:chExt cx="2112796" cy="970009"/>
          </a:xfrm>
        </p:grpSpPr>
        <p:sp>
          <p:nvSpPr>
            <p:cNvPr id="131" name="Google Shape;131;g3d7af45754b_0_15"/>
            <p:cNvSpPr/>
            <p:nvPr/>
          </p:nvSpPr>
          <p:spPr>
            <a:xfrm>
              <a:off x="1388778" y="1564891"/>
              <a:ext cx="2041063" cy="90898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32" name="Google Shape;132;g3d7af45754b_0_15"/>
            <p:cNvSpPr/>
            <p:nvPr/>
          </p:nvSpPr>
          <p:spPr>
            <a:xfrm>
              <a:off x="1317045" y="1503867"/>
              <a:ext cx="216621" cy="17244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1"/>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87" name="Google Shape;78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50</a:t>
            </a:fld>
            <a:endParaRPr dirty="0"/>
          </a:p>
        </p:txBody>
      </p:sp>
      <p:sp>
        <p:nvSpPr>
          <p:cNvPr id="788" name="Google Shape;788;p81"/>
          <p:cNvSpPr txBox="1">
            <a:spLocks noGrp="1"/>
          </p:cNvSpPr>
          <p:nvPr>
            <p:ph type="ctrTitle"/>
          </p:nvPr>
        </p:nvSpPr>
        <p:spPr>
          <a:xfrm>
            <a:off x="851647" y="2811964"/>
            <a:ext cx="11176955" cy="480937"/>
          </a:xfrm>
          <a:prstGeom prst="rect">
            <a:avLst/>
          </a:prstGeom>
          <a:noFill/>
          <a:ln>
            <a:noFill/>
          </a:ln>
        </p:spPr>
        <p:txBody>
          <a:bodyPr spcFirstLastPara="1" wrap="square" lIns="91425" tIns="45700" rIns="91425" bIns="45700" anchor="b" anchorCtr="0">
            <a:noAutofit/>
          </a:bodyPr>
          <a:lstStyle/>
          <a:p>
            <a:pPr marL="0" lvl="0" indent="0" algn="just" rtl="0">
              <a:lnSpc>
                <a:spcPct val="100000"/>
              </a:lnSpc>
              <a:spcBef>
                <a:spcPts val="0"/>
              </a:spcBef>
              <a:spcAft>
                <a:spcPts val="0"/>
              </a:spcAft>
              <a:buSzPts val="1100"/>
              <a:buNone/>
            </a:pPr>
            <a:r>
              <a:rPr lang="ja-JP" sz="2400" b="1" dirty="0"/>
              <a:t>3．</a:t>
            </a:r>
            <a:r>
              <a:rPr lang="ja-JP" altLang="en-US" sz="2400" b="1" dirty="0"/>
              <a:t>大阪府医療機関等における賃上げに対する支援事業</a:t>
            </a:r>
            <a:r>
              <a:rPr lang="ja-JP" sz="2400" b="1" dirty="0"/>
              <a:t>補助金申請の提出</a:t>
            </a:r>
            <a:endParaRPr sz="4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 name="図 6">
            <a:extLst>
              <a:ext uri="{FF2B5EF4-FFF2-40B4-BE49-F238E27FC236}">
                <a16:creationId xmlns:a16="http://schemas.microsoft.com/office/drawing/2014/main" id="{F42DA8A4-30CD-2DFA-3B9C-9EC104F83E7F}"/>
              </a:ext>
            </a:extLst>
          </p:cNvPr>
          <p:cNvPicPr>
            <a:picLocks noChangeAspect="1"/>
          </p:cNvPicPr>
          <p:nvPr/>
        </p:nvPicPr>
        <p:blipFill>
          <a:blip r:embed="rId3"/>
          <a:stretch>
            <a:fillRect/>
          </a:stretch>
        </p:blipFill>
        <p:spPr>
          <a:xfrm>
            <a:off x="529199" y="1232387"/>
            <a:ext cx="10075210" cy="4625240"/>
          </a:xfrm>
          <a:prstGeom prst="rect">
            <a:avLst/>
          </a:prstGeom>
        </p:spPr>
      </p:pic>
      <p:sp>
        <p:nvSpPr>
          <p:cNvPr id="794" name="Google Shape;794;p82"/>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事業者サイト上で補助金の新規申請を行います。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795" name="Google Shape;795;p8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97" name="Google Shape;79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51</a:t>
            </a:fld>
            <a:endParaRPr dirty="0"/>
          </a:p>
        </p:txBody>
      </p:sp>
      <p:sp>
        <p:nvSpPr>
          <p:cNvPr id="798" name="Google Shape;798;p82"/>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3-1</a:t>
            </a:r>
            <a:r>
              <a:rPr lang="ja-JP" sz="2400" b="1" dirty="0">
                <a:solidFill>
                  <a:srgbClr val="000000"/>
                </a:solidFill>
                <a:sym typeface="Arial"/>
              </a:rPr>
              <a:t>．</a:t>
            </a:r>
            <a:r>
              <a:rPr lang="ja-JP" sz="2400" b="1" dirty="0">
                <a:solidFill>
                  <a:srgbClr val="000000"/>
                </a:solidFill>
              </a:rPr>
              <a:t>申請を行う（1/</a:t>
            </a:r>
            <a:r>
              <a:rPr lang="en-US" altLang="ja-JP" sz="2400" b="1" dirty="0">
                <a:solidFill>
                  <a:srgbClr val="000000"/>
                </a:solidFill>
              </a:rPr>
              <a:t>3</a:t>
            </a:r>
            <a:r>
              <a:rPr lang="ja-JP" sz="2400" b="1" dirty="0">
                <a:solidFill>
                  <a:srgbClr val="000000"/>
                </a:solidFill>
              </a:rPr>
              <a:t>）</a:t>
            </a:r>
            <a:endParaRPr dirty="0"/>
          </a:p>
        </p:txBody>
      </p:sp>
      <p:sp>
        <p:nvSpPr>
          <p:cNvPr id="3" name="Google Shape;273;p52">
            <a:extLst>
              <a:ext uri="{FF2B5EF4-FFF2-40B4-BE49-F238E27FC236}">
                <a16:creationId xmlns:a16="http://schemas.microsoft.com/office/drawing/2014/main" id="{7D9DE8F0-A824-2693-BF45-1D29B93CC7F2}"/>
              </a:ext>
            </a:extLst>
          </p:cNvPr>
          <p:cNvSpPr txBox="1"/>
          <p:nvPr/>
        </p:nvSpPr>
        <p:spPr>
          <a:xfrm>
            <a:off x="661559" y="5901644"/>
            <a:ext cx="625788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①「補助金・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支援</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276;p52">
            <a:extLst>
              <a:ext uri="{FF2B5EF4-FFF2-40B4-BE49-F238E27FC236}">
                <a16:creationId xmlns:a16="http://schemas.microsoft.com/office/drawing/2014/main" id="{CE570425-21B2-4EF8-373A-8DBDA15F4EC0}"/>
              </a:ext>
            </a:extLst>
          </p:cNvPr>
          <p:cNvGrpSpPr/>
          <p:nvPr/>
        </p:nvGrpSpPr>
        <p:grpSpPr>
          <a:xfrm>
            <a:off x="2336485" y="3886209"/>
            <a:ext cx="2711935" cy="1739404"/>
            <a:chOff x="1212306" y="1492359"/>
            <a:chExt cx="2506082" cy="1188384"/>
          </a:xfrm>
        </p:grpSpPr>
        <p:sp>
          <p:nvSpPr>
            <p:cNvPr id="5" name="Google Shape;277;p52">
              <a:extLst>
                <a:ext uri="{FF2B5EF4-FFF2-40B4-BE49-F238E27FC236}">
                  <a16:creationId xmlns:a16="http://schemas.microsoft.com/office/drawing/2014/main" id="{D71D9816-8B04-A8BE-75D2-80F0DC031843}"/>
                </a:ext>
              </a:extLst>
            </p:cNvPr>
            <p:cNvSpPr/>
            <p:nvPr/>
          </p:nvSpPr>
          <p:spPr>
            <a:xfrm>
              <a:off x="1415713" y="1625901"/>
              <a:ext cx="2302675" cy="105484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278;p52">
              <a:extLst>
                <a:ext uri="{FF2B5EF4-FFF2-40B4-BE49-F238E27FC236}">
                  <a16:creationId xmlns:a16="http://schemas.microsoft.com/office/drawing/2014/main" id="{98FAB19C-9A28-A11B-5E43-E3ECB57C9CA9}"/>
                </a:ext>
              </a:extLst>
            </p:cNvPr>
            <p:cNvSpPr/>
            <p:nvPr/>
          </p:nvSpPr>
          <p:spPr>
            <a:xfrm>
              <a:off x="1212306" y="1492359"/>
              <a:ext cx="406814"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EA277DF3-767C-4C02-42E4-72F9E36304CD}"/>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6CB16E0-5CA1-0E44-1EDB-28C23A000216}"/>
              </a:ext>
            </a:extLst>
          </p:cNvPr>
          <p:cNvPicPr>
            <a:picLocks noChangeAspect="1"/>
          </p:cNvPicPr>
          <p:nvPr/>
        </p:nvPicPr>
        <p:blipFill>
          <a:blip r:embed="rId3"/>
          <a:stretch>
            <a:fillRect/>
          </a:stretch>
        </p:blipFill>
        <p:spPr>
          <a:xfrm>
            <a:off x="539430" y="1237943"/>
            <a:ext cx="10961921" cy="4377679"/>
          </a:xfrm>
          <a:prstGeom prst="rect">
            <a:avLst/>
          </a:prstGeom>
        </p:spPr>
      </p:pic>
      <p:sp>
        <p:nvSpPr>
          <p:cNvPr id="284" name="Google Shape;284;p22">
            <a:extLst>
              <a:ext uri="{FF2B5EF4-FFF2-40B4-BE49-F238E27FC236}">
                <a16:creationId xmlns:a16="http://schemas.microsoft.com/office/drawing/2014/main" id="{53839EA9-9865-65FB-235A-C5D6D35C8BC8}"/>
              </a:ext>
            </a:extLst>
          </p:cNvPr>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事業者サイト上で</a:t>
            </a:r>
            <a:r>
              <a:rPr lang="ja-JP" altLang="en-US" sz="1800" dirty="0">
                <a:solidFill>
                  <a:schemeClr val="dk1"/>
                </a:solidFill>
                <a:latin typeface="メイリオ" panose="020B0604030504040204" pitchFamily="50" charset="-128"/>
                <a:ea typeface="メイリオ" panose="020B0604030504040204" pitchFamily="50" charset="-128"/>
              </a:rPr>
              <a:t>補助</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85" name="Google Shape;285;p22">
            <a:extLst>
              <a:ext uri="{FF2B5EF4-FFF2-40B4-BE49-F238E27FC236}">
                <a16:creationId xmlns:a16="http://schemas.microsoft.com/office/drawing/2014/main" id="{0A98F59E-389B-F857-C656-F08D53A8A957}"/>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86" name="Google Shape;286;p22">
            <a:extLst>
              <a:ext uri="{FF2B5EF4-FFF2-40B4-BE49-F238E27FC236}">
                <a16:creationId xmlns:a16="http://schemas.microsoft.com/office/drawing/2014/main" id="{9CA092C1-EF1A-6FE4-491E-8783F54635F0}"/>
              </a:ext>
            </a:extLst>
          </p:cNvPr>
          <p:cNvSpPr txBox="1"/>
          <p:nvPr/>
        </p:nvSpPr>
        <p:spPr>
          <a:xfrm>
            <a:off x="625481" y="5639943"/>
            <a:ext cx="938315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大阪府医療機関等における賃上げに対する支援事業補助金</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87" name="Google Shape;287;p22">
            <a:extLst>
              <a:ext uri="{FF2B5EF4-FFF2-40B4-BE49-F238E27FC236}">
                <a16:creationId xmlns:a16="http://schemas.microsoft.com/office/drawing/2014/main" id="{E88EDA38-FEB3-5355-EC5A-0D1217D9A73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52</a:t>
            </a:fld>
            <a:endParaRPr dirty="0"/>
          </a:p>
        </p:txBody>
      </p:sp>
      <p:sp>
        <p:nvSpPr>
          <p:cNvPr id="288" name="Google Shape;288;p22">
            <a:extLst>
              <a:ext uri="{FF2B5EF4-FFF2-40B4-BE49-F238E27FC236}">
                <a16:creationId xmlns:a16="http://schemas.microsoft.com/office/drawing/2014/main" id="{45768B05-79A5-F44E-3162-6B92C730F426}"/>
              </a:ext>
            </a:extLst>
          </p:cNvPr>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en-US" altLang="ja-JP" sz="2400" b="1" dirty="0">
                <a:solidFill>
                  <a:srgbClr val="000000"/>
                </a:solidFill>
              </a:rPr>
              <a:t>3</a:t>
            </a:r>
            <a:r>
              <a:rPr lang="ja-JP" sz="2400" b="1" dirty="0">
                <a:solidFill>
                  <a:srgbClr val="000000"/>
                </a:solidFill>
              </a:rPr>
              <a:t>-1</a:t>
            </a:r>
            <a:r>
              <a:rPr lang="ja-JP" sz="2400" b="1" dirty="0">
                <a:solidFill>
                  <a:srgbClr val="000000"/>
                </a:solidFill>
                <a:sym typeface="Arial"/>
              </a:rPr>
              <a:t>．</a:t>
            </a:r>
            <a:r>
              <a:rPr lang="ja-JP" sz="2400" b="1" dirty="0">
                <a:solidFill>
                  <a:srgbClr val="000000"/>
                </a:solidFill>
              </a:rPr>
              <a:t>申請を行う（2/</a:t>
            </a:r>
            <a:r>
              <a:rPr lang="en-US" altLang="ja-JP" sz="2400" b="1" dirty="0">
                <a:solidFill>
                  <a:srgbClr val="000000"/>
                </a:solidFill>
              </a:rPr>
              <a:t>3</a:t>
            </a:r>
            <a:r>
              <a:rPr lang="ja-JP" sz="2400" b="1" dirty="0">
                <a:solidFill>
                  <a:srgbClr val="000000"/>
                </a:solidFill>
              </a:rPr>
              <a:t>）</a:t>
            </a:r>
            <a:endParaRPr dirty="0"/>
          </a:p>
        </p:txBody>
      </p:sp>
      <p:grpSp>
        <p:nvGrpSpPr>
          <p:cNvPr id="289" name="Google Shape;289;p22">
            <a:extLst>
              <a:ext uri="{FF2B5EF4-FFF2-40B4-BE49-F238E27FC236}">
                <a16:creationId xmlns:a16="http://schemas.microsoft.com/office/drawing/2014/main" id="{AAC19A26-7433-242D-D1CA-B99F350A49F8}"/>
              </a:ext>
            </a:extLst>
          </p:cNvPr>
          <p:cNvGrpSpPr/>
          <p:nvPr/>
        </p:nvGrpSpPr>
        <p:grpSpPr>
          <a:xfrm>
            <a:off x="479880" y="3685438"/>
            <a:ext cx="4969913" cy="982012"/>
            <a:chOff x="1212306" y="1492359"/>
            <a:chExt cx="4592665" cy="670924"/>
          </a:xfrm>
        </p:grpSpPr>
        <p:sp>
          <p:nvSpPr>
            <p:cNvPr id="290" name="Google Shape;290;p22">
              <a:extLst>
                <a:ext uri="{FF2B5EF4-FFF2-40B4-BE49-F238E27FC236}">
                  <a16:creationId xmlns:a16="http://schemas.microsoft.com/office/drawing/2014/main" id="{980409B4-0658-7223-18F6-C6B528C20970}"/>
                </a:ext>
              </a:extLst>
            </p:cNvPr>
            <p:cNvSpPr/>
            <p:nvPr/>
          </p:nvSpPr>
          <p:spPr>
            <a:xfrm>
              <a:off x="1415713" y="1625901"/>
              <a:ext cx="4389258" cy="53738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1" name="Google Shape;291;p22">
              <a:extLst>
                <a:ext uri="{FF2B5EF4-FFF2-40B4-BE49-F238E27FC236}">
                  <a16:creationId xmlns:a16="http://schemas.microsoft.com/office/drawing/2014/main" id="{EA28AD6B-B6C3-11AD-72BD-5D101D80EDC7}"/>
                </a:ext>
              </a:extLst>
            </p:cNvPr>
            <p:cNvSpPr/>
            <p:nvPr/>
          </p:nvSpPr>
          <p:spPr>
            <a:xfrm>
              <a:off x="1212306" y="1492359"/>
              <a:ext cx="393270"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866231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3" name="図 2">
            <a:extLst>
              <a:ext uri="{FF2B5EF4-FFF2-40B4-BE49-F238E27FC236}">
                <a16:creationId xmlns:a16="http://schemas.microsoft.com/office/drawing/2014/main" id="{B6FB1F1B-DBBE-F137-E857-846ED813A2C5}"/>
              </a:ext>
            </a:extLst>
          </p:cNvPr>
          <p:cNvPicPr>
            <a:picLocks noChangeAspect="1"/>
          </p:cNvPicPr>
          <p:nvPr/>
        </p:nvPicPr>
        <p:blipFill>
          <a:blip r:embed="rId3"/>
          <a:stretch>
            <a:fillRect/>
          </a:stretch>
        </p:blipFill>
        <p:spPr>
          <a:xfrm>
            <a:off x="466724" y="1310335"/>
            <a:ext cx="10987638" cy="4468424"/>
          </a:xfrm>
          <a:prstGeom prst="rect">
            <a:avLst/>
          </a:prstGeom>
        </p:spPr>
      </p:pic>
      <p:sp>
        <p:nvSpPr>
          <p:cNvPr id="807" name="Google Shape;807;p8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08" name="Google Shape;808;p83"/>
          <p:cNvSpPr txBox="1"/>
          <p:nvPr/>
        </p:nvSpPr>
        <p:spPr>
          <a:xfrm>
            <a:off x="957944" y="5778759"/>
            <a:ext cx="371980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①「新規」を押下してください。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809" name="Google Shape;80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53</a:t>
            </a:fld>
            <a:endParaRPr dirty="0"/>
          </a:p>
        </p:txBody>
      </p:sp>
      <p:sp>
        <p:nvSpPr>
          <p:cNvPr id="810" name="Google Shape;810;p83"/>
          <p:cNvSpPr txBox="1">
            <a:spLocks noGrp="1"/>
          </p:cNvSpPr>
          <p:nvPr>
            <p:ph type="ctrTitle"/>
          </p:nvPr>
        </p:nvSpPr>
        <p:spPr>
          <a:xfrm>
            <a:off x="466724"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3-1</a:t>
            </a:r>
            <a:r>
              <a:rPr lang="ja-JP" sz="2400" b="1" dirty="0">
                <a:solidFill>
                  <a:srgbClr val="000000"/>
                </a:solidFill>
                <a:sym typeface="Arial"/>
              </a:rPr>
              <a:t>．</a:t>
            </a:r>
            <a:r>
              <a:rPr lang="ja-JP" sz="2400" b="1" dirty="0">
                <a:solidFill>
                  <a:srgbClr val="000000"/>
                </a:solidFill>
              </a:rPr>
              <a:t>申請を行う（</a:t>
            </a:r>
            <a:r>
              <a:rPr lang="en-US" altLang="ja-JP" sz="2400" b="1" dirty="0">
                <a:solidFill>
                  <a:srgbClr val="000000"/>
                </a:solidFill>
              </a:rPr>
              <a:t>3</a:t>
            </a:r>
            <a:r>
              <a:rPr lang="ja-JP" sz="2400" b="1" dirty="0">
                <a:solidFill>
                  <a:srgbClr val="000000"/>
                </a:solidFill>
              </a:rPr>
              <a:t>/</a:t>
            </a:r>
            <a:r>
              <a:rPr lang="en-US" altLang="ja-JP" sz="2400" b="1" dirty="0">
                <a:solidFill>
                  <a:srgbClr val="000000"/>
                </a:solidFill>
              </a:rPr>
              <a:t>3</a:t>
            </a:r>
            <a:r>
              <a:rPr lang="ja-JP" sz="2400" b="1" dirty="0">
                <a:solidFill>
                  <a:srgbClr val="000000"/>
                </a:solidFill>
              </a:rPr>
              <a:t>）</a:t>
            </a:r>
            <a:endParaRPr dirty="0"/>
          </a:p>
        </p:txBody>
      </p:sp>
      <p:sp>
        <p:nvSpPr>
          <p:cNvPr id="811" name="Google Shape;811;p83"/>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事業者サイト上で補助金の新規申請を行います。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812" name="Google Shape;812;p83"/>
          <p:cNvGrpSpPr/>
          <p:nvPr/>
        </p:nvGrpSpPr>
        <p:grpSpPr>
          <a:xfrm>
            <a:off x="9982200" y="4591095"/>
            <a:ext cx="775937" cy="480822"/>
            <a:chOff x="1116712" y="1484598"/>
            <a:chExt cx="1528733" cy="487525"/>
          </a:xfrm>
        </p:grpSpPr>
        <p:sp>
          <p:nvSpPr>
            <p:cNvPr id="813" name="Google Shape;813;p83"/>
            <p:cNvSpPr/>
            <p:nvPr/>
          </p:nvSpPr>
          <p:spPr>
            <a:xfrm>
              <a:off x="1415713" y="1625901"/>
              <a:ext cx="1229732"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14" name="Google Shape;814;p83"/>
            <p:cNvSpPr/>
            <p:nvPr/>
          </p:nvSpPr>
          <p:spPr>
            <a:xfrm>
              <a:off x="1116712" y="1484598"/>
              <a:ext cx="598000" cy="28260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49" name="Google Shape;34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54</a:t>
            </a:fld>
            <a:endParaRPr dirty="0"/>
          </a:p>
        </p:txBody>
      </p:sp>
      <p:sp>
        <p:nvSpPr>
          <p:cNvPr id="350" name="Google Shape;350;p56"/>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（1/</a:t>
            </a:r>
            <a:r>
              <a:rPr lang="en-US" altLang="ja-JP" sz="2400" b="1" dirty="0">
                <a:solidFill>
                  <a:srgbClr val="000000"/>
                </a:solidFill>
              </a:rPr>
              <a:t>14</a:t>
            </a:r>
            <a:r>
              <a:rPr lang="ja-JP" altLang="zh-CN" sz="2400" b="1" dirty="0">
                <a:solidFill>
                  <a:srgbClr val="000000"/>
                </a:solidFill>
              </a:rPr>
              <a:t>）</a:t>
            </a:r>
            <a:endParaRPr dirty="0"/>
          </a:p>
        </p:txBody>
      </p:sp>
      <p:sp>
        <p:nvSpPr>
          <p:cNvPr id="351" name="Google Shape;351;p56"/>
          <p:cNvSpPr txBox="1"/>
          <p:nvPr/>
        </p:nvSpPr>
        <p:spPr>
          <a:xfrm>
            <a:off x="466725" y="940355"/>
            <a:ext cx="7340471" cy="615513"/>
          </a:xfrm>
          <a:prstGeom prst="rect">
            <a:avLst/>
          </a:prstGeom>
          <a:noFill/>
          <a:ln>
            <a:noFill/>
          </a:ln>
        </p:spPr>
        <p:txBody>
          <a:bodyPr spcFirstLastPara="1" wrap="square" lIns="91425" tIns="45700" rIns="91425" bIns="45700" anchor="t" anchorCtr="0">
            <a:spAutoFit/>
          </a:bodyPr>
          <a:lstStyle/>
          <a:p>
            <a:pPr lvl="0">
              <a:buSzPts val="1800"/>
            </a:pPr>
            <a:r>
              <a:rPr lang="ja-JP" altLang="zh-CN" sz="1800" dirty="0">
                <a:solidFill>
                  <a:schemeClr val="dk1"/>
                </a:solidFill>
                <a:latin typeface="メイリオ" panose="020B0604030504040204" pitchFamily="50" charset="-128"/>
                <a:ea typeface="メイリオ" panose="020B0604030504040204" pitchFamily="50" charset="-128"/>
              </a:rPr>
              <a:t>補助金</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の新規申請を行います。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altLang="zh-CN" sz="1600" dirty="0">
                <a:solidFill>
                  <a:schemeClr val="dk1"/>
                </a:solidFill>
                <a:latin typeface="メイリオ" panose="020B0604030504040204" pitchFamily="50" charset="-128"/>
                <a:ea typeface="メイリオ" panose="020B0604030504040204" pitchFamily="50" charset="-128"/>
              </a:rPr>
              <a:t>補助金</a:t>
            </a:r>
            <a:r>
              <a:rPr lang="ja-JP" sz="1600" b="0" i="0" u="none" strike="noStrike" cap="none" dirty="0">
                <a:solidFill>
                  <a:schemeClr val="dk1"/>
                </a:solidFill>
                <a:latin typeface="メイリオ" panose="020B0604030504040204" pitchFamily="50" charset="-128"/>
                <a:ea typeface="メイリオ" panose="020B0604030504040204" pitchFamily="50" charset="-128"/>
                <a:sym typeface="Arial"/>
              </a:rPr>
              <a:t>申請入力画面の</a:t>
            </a:r>
            <a:r>
              <a:rPr lang="ja-JP" sz="1600" b="0" i="0" u="none" strike="noStrike" cap="none" dirty="0">
                <a:solidFill>
                  <a:srgbClr val="000000"/>
                </a:solidFill>
                <a:latin typeface="メイリオ" panose="020B0604030504040204" pitchFamily="50" charset="-128"/>
                <a:ea typeface="メイリオ" panose="020B0604030504040204" pitchFamily="50" charset="-128"/>
                <a:sym typeface="Arial"/>
              </a:rPr>
              <a:t>全体のスクリーンショット</a:t>
            </a:r>
            <a:endParaRPr sz="16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3" name="図 2">
            <a:extLst>
              <a:ext uri="{FF2B5EF4-FFF2-40B4-BE49-F238E27FC236}">
                <a16:creationId xmlns:a16="http://schemas.microsoft.com/office/drawing/2014/main" id="{83864653-540F-6161-12EB-23FD4B226163}"/>
              </a:ext>
            </a:extLst>
          </p:cNvPr>
          <p:cNvPicPr>
            <a:picLocks noChangeAspect="1"/>
          </p:cNvPicPr>
          <p:nvPr/>
        </p:nvPicPr>
        <p:blipFill>
          <a:blip r:embed="rId3"/>
          <a:stretch>
            <a:fillRect/>
          </a:stretch>
        </p:blipFill>
        <p:spPr>
          <a:xfrm>
            <a:off x="5728516" y="959729"/>
            <a:ext cx="4791798" cy="539662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8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20" name="Google Shape;820;p84"/>
          <p:cNvSpPr txBox="1"/>
          <p:nvPr/>
        </p:nvSpPr>
        <p:spPr>
          <a:xfrm>
            <a:off x="6491550" y="1584775"/>
            <a:ext cx="5574759" cy="3416279"/>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①施設名：選択サジェストに表示された事業所から申請する事業所を選択してください。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marL="285750" lvl="0" indent="-285750">
              <a:buSzPts val="1800"/>
              <a:buFont typeface="メイリオ" panose="020B0604030504040204" pitchFamily="50" charset="-128"/>
              <a:buChar char="※"/>
            </a:pPr>
            <a:r>
              <a:rPr lang="ja-JP" altLang="en-US" sz="1800" dirty="0">
                <a:solidFill>
                  <a:schemeClr val="dk1"/>
                </a:solidFill>
                <a:latin typeface="メイリオ" panose="020B0604030504040204" pitchFamily="50" charset="-128"/>
                <a:ea typeface="メイリオ" panose="020B0604030504040204" pitchFamily="50" charset="-128"/>
              </a:rPr>
              <a:t>サジェストに表示されるのは開設者が同じ施設です。</a:t>
            </a:r>
            <a:endParaRPr lang="ja-JP" altLang="en-US" dirty="0">
              <a:latin typeface="メイリオ" panose="020B0604030504040204" pitchFamily="50" charset="-128"/>
              <a:ea typeface="メイリオ" panose="020B0604030504040204" pitchFamily="50" charset="-128"/>
            </a:endParaRPr>
          </a:p>
          <a:p>
            <a:pPr marL="285750" lvl="0" indent="-285750">
              <a:buSzPts val="1800"/>
              <a:buFont typeface="メイリオ" panose="020B0604030504040204" pitchFamily="50" charset="-128"/>
              <a:buChar char="※"/>
            </a:pPr>
            <a:r>
              <a:rPr lang="ja-JP" altLang="en-US" sz="1800" dirty="0">
                <a:solidFill>
                  <a:schemeClr val="dk1"/>
                </a:solidFill>
                <a:latin typeface="メイリオ" panose="020B0604030504040204" pitchFamily="50" charset="-128"/>
                <a:ea typeface="メイリオ" panose="020B0604030504040204" pitchFamily="50" charset="-128"/>
              </a:rPr>
              <a:t>登録内容によっては、</a:t>
            </a:r>
            <a:r>
              <a:rPr lang="en-US" altLang="ja-JP" sz="1800" dirty="0">
                <a:solidFill>
                  <a:schemeClr val="dk1"/>
                </a:solidFill>
                <a:latin typeface="メイリオ" panose="020B0604030504040204" pitchFamily="50" charset="-128"/>
                <a:ea typeface="メイリオ" panose="020B0604030504040204" pitchFamily="50" charset="-128"/>
              </a:rPr>
              <a:t>1</a:t>
            </a:r>
            <a:r>
              <a:rPr lang="ja-JP" altLang="en-US" sz="1800" dirty="0">
                <a:solidFill>
                  <a:schemeClr val="dk1"/>
                </a:solidFill>
                <a:latin typeface="メイリオ" panose="020B0604030504040204" pitchFamily="50" charset="-128"/>
                <a:ea typeface="メイリオ" panose="020B0604030504040204" pitchFamily="50" charset="-128"/>
              </a:rPr>
              <a:t>施設のみの表示となります。</a:t>
            </a:r>
            <a:endParaRPr lang="ja-JP" altLang="en-US" dirty="0">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②施設区分、保険機関等コード、施設所在地、支給申請額が近畿厚生局の登録内容が自動反映されます。</a:t>
            </a:r>
          </a:p>
        </p:txBody>
      </p:sp>
      <p:sp>
        <p:nvSpPr>
          <p:cNvPr id="821" name="Google Shape;821;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55</a:t>
            </a:fld>
            <a:endParaRPr dirty="0"/>
          </a:p>
        </p:txBody>
      </p:sp>
      <p:sp>
        <p:nvSpPr>
          <p:cNvPr id="822" name="Google Shape;822;p84"/>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sz="2400" b="1" dirty="0">
                <a:solidFill>
                  <a:srgbClr val="000000"/>
                </a:solidFill>
              </a:rPr>
              <a:t>（</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14</a:t>
            </a:r>
            <a:r>
              <a:rPr lang="ja-JP" sz="2400" b="1" dirty="0">
                <a:solidFill>
                  <a:srgbClr val="000000"/>
                </a:solidFill>
              </a:rPr>
              <a:t>）</a:t>
            </a:r>
            <a:endParaRPr dirty="0"/>
          </a:p>
        </p:txBody>
      </p:sp>
      <p:pic>
        <p:nvPicPr>
          <p:cNvPr id="824" name="Google Shape;824;p84"/>
          <p:cNvPicPr preferRelativeResize="0"/>
          <p:nvPr/>
        </p:nvPicPr>
        <p:blipFill rotWithShape="1">
          <a:blip r:embed="rId3">
            <a:alphaModFix/>
          </a:blip>
          <a:srcRect/>
          <a:stretch/>
        </p:blipFill>
        <p:spPr>
          <a:xfrm>
            <a:off x="466724" y="1584774"/>
            <a:ext cx="6000036" cy="197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825" name="Google Shape;825;p84"/>
          <p:cNvGrpSpPr/>
          <p:nvPr/>
        </p:nvGrpSpPr>
        <p:grpSpPr>
          <a:xfrm>
            <a:off x="1509622" y="1584775"/>
            <a:ext cx="4835761" cy="1435517"/>
            <a:chOff x="1383922" y="1579178"/>
            <a:chExt cx="787824" cy="392945"/>
          </a:xfrm>
        </p:grpSpPr>
        <p:sp>
          <p:nvSpPr>
            <p:cNvPr id="826" name="Google Shape;826;p84"/>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27" name="Google Shape;827;p84"/>
            <p:cNvSpPr/>
            <p:nvPr/>
          </p:nvSpPr>
          <p:spPr>
            <a:xfrm>
              <a:off x="1383922" y="1579178"/>
              <a:ext cx="63582" cy="9396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6" name="図 5">
            <a:extLst>
              <a:ext uri="{FF2B5EF4-FFF2-40B4-BE49-F238E27FC236}">
                <a16:creationId xmlns:a16="http://schemas.microsoft.com/office/drawing/2014/main" id="{9AA5CB04-920C-0367-A07F-EE7B348330ED}"/>
              </a:ext>
            </a:extLst>
          </p:cNvPr>
          <p:cNvPicPr>
            <a:picLocks noChangeAspect="1"/>
          </p:cNvPicPr>
          <p:nvPr/>
        </p:nvPicPr>
        <p:blipFill>
          <a:blip r:embed="rId3"/>
          <a:stretch>
            <a:fillRect/>
          </a:stretch>
        </p:blipFill>
        <p:spPr>
          <a:xfrm>
            <a:off x="555105" y="1557051"/>
            <a:ext cx="5700600" cy="2718863"/>
          </a:xfrm>
          <a:prstGeom prst="rect">
            <a:avLst/>
          </a:prstGeom>
        </p:spPr>
      </p:pic>
      <p:sp>
        <p:nvSpPr>
          <p:cNvPr id="832" name="Google Shape;832;p8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33" name="Google Shape;833;p85"/>
          <p:cNvSpPr txBox="1"/>
          <p:nvPr/>
        </p:nvSpPr>
        <p:spPr>
          <a:xfrm>
            <a:off x="6491550" y="1584775"/>
            <a:ext cx="5700600" cy="2862282"/>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①該当する施設区分を確認してください。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②保険機関等コードを確認してください。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③「住所検索」を押下してください。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 </a:t>
            </a:r>
            <a:r>
              <a:rPr lang="ja-JP" altLang="en-US" sz="1800" dirty="0">
                <a:solidFill>
                  <a:schemeClr val="dk1"/>
                </a:solidFill>
                <a:latin typeface="メイリオ" panose="020B0604030504040204" pitchFamily="50" charset="-128"/>
                <a:ea typeface="メイリオ" panose="020B0604030504040204" pitchFamily="50" charset="-128"/>
              </a:rPr>
              <a:t>支給申請額は自動反映（固定）です。</a:t>
            </a:r>
          </a:p>
        </p:txBody>
      </p:sp>
      <p:sp>
        <p:nvSpPr>
          <p:cNvPr id="834" name="Google Shape;834;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56</a:t>
            </a:fld>
            <a:endParaRPr dirty="0"/>
          </a:p>
        </p:txBody>
      </p:sp>
      <p:sp>
        <p:nvSpPr>
          <p:cNvPr id="835" name="Google Shape;835;p85"/>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3</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grpSp>
        <p:nvGrpSpPr>
          <p:cNvPr id="838" name="Google Shape;838;p85"/>
          <p:cNvGrpSpPr/>
          <p:nvPr/>
        </p:nvGrpSpPr>
        <p:grpSpPr>
          <a:xfrm>
            <a:off x="1800244" y="2172320"/>
            <a:ext cx="4295755" cy="635536"/>
            <a:chOff x="1384590" y="1517901"/>
            <a:chExt cx="787156" cy="454222"/>
          </a:xfrm>
        </p:grpSpPr>
        <p:sp>
          <p:nvSpPr>
            <p:cNvPr id="839" name="Google Shape;839;p85"/>
            <p:cNvSpPr/>
            <p:nvPr/>
          </p:nvSpPr>
          <p:spPr>
            <a:xfrm>
              <a:off x="1415713" y="1675541"/>
              <a:ext cx="756033" cy="29658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40" name="Google Shape;840;p85"/>
            <p:cNvSpPr/>
            <p:nvPr/>
          </p:nvSpPr>
          <p:spPr>
            <a:xfrm>
              <a:off x="1384590" y="1517901"/>
              <a:ext cx="62246" cy="21600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841" name="Google Shape;841;p85"/>
          <p:cNvGrpSpPr/>
          <p:nvPr/>
        </p:nvGrpSpPr>
        <p:grpSpPr>
          <a:xfrm>
            <a:off x="1800244" y="2736529"/>
            <a:ext cx="4295755" cy="570090"/>
            <a:chOff x="1384590" y="1517901"/>
            <a:chExt cx="787156" cy="454222"/>
          </a:xfrm>
        </p:grpSpPr>
        <p:sp>
          <p:nvSpPr>
            <p:cNvPr id="842" name="Google Shape;842;p85"/>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43" name="Google Shape;843;p85"/>
            <p:cNvSpPr/>
            <p:nvPr/>
          </p:nvSpPr>
          <p:spPr>
            <a:xfrm>
              <a:off x="1384590" y="1517901"/>
              <a:ext cx="62246" cy="21600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844" name="Google Shape;844;p85"/>
          <p:cNvGrpSpPr/>
          <p:nvPr/>
        </p:nvGrpSpPr>
        <p:grpSpPr>
          <a:xfrm>
            <a:off x="555105" y="3018046"/>
            <a:ext cx="1116678" cy="621085"/>
            <a:chOff x="1298653" y="1479424"/>
            <a:chExt cx="873093" cy="492699"/>
          </a:xfrm>
        </p:grpSpPr>
        <p:sp>
          <p:nvSpPr>
            <p:cNvPr id="845" name="Google Shape;845;p85"/>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46" name="Google Shape;846;p85"/>
            <p:cNvSpPr/>
            <p:nvPr/>
          </p:nvSpPr>
          <p:spPr>
            <a:xfrm>
              <a:off x="1298653" y="1479424"/>
              <a:ext cx="265597" cy="29295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 name="Google Shape;393;p58">
            <a:extLst>
              <a:ext uri="{FF2B5EF4-FFF2-40B4-BE49-F238E27FC236}">
                <a16:creationId xmlns:a16="http://schemas.microsoft.com/office/drawing/2014/main" id="{4B3E57D9-D520-7E29-7A53-9620E8AD32F9}"/>
              </a:ext>
            </a:extLst>
          </p:cNvPr>
          <p:cNvSpPr txBox="1"/>
          <p:nvPr/>
        </p:nvSpPr>
        <p:spPr>
          <a:xfrm>
            <a:off x="6358477" y="940355"/>
            <a:ext cx="420897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無床診療所（医科・歯科）の場合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53" name="Google Shape;85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57</a:t>
            </a:fld>
            <a:endParaRPr dirty="0"/>
          </a:p>
        </p:txBody>
      </p:sp>
      <p:sp>
        <p:nvSpPr>
          <p:cNvPr id="854" name="Google Shape;854;p86"/>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4</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sp>
        <p:nvSpPr>
          <p:cNvPr id="855" name="Google Shape;855;p86"/>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画面で住所を検索し反映させます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2" name="図 1">
            <a:extLst>
              <a:ext uri="{FF2B5EF4-FFF2-40B4-BE49-F238E27FC236}">
                <a16:creationId xmlns:a16="http://schemas.microsoft.com/office/drawing/2014/main" id="{C0C85B16-1A49-F120-13CE-07FBF027AEF4}"/>
              </a:ext>
            </a:extLst>
          </p:cNvPr>
          <p:cNvPicPr>
            <a:picLocks noChangeAspect="1"/>
          </p:cNvPicPr>
          <p:nvPr/>
        </p:nvPicPr>
        <p:blipFill>
          <a:blip r:embed="rId3"/>
          <a:stretch>
            <a:fillRect/>
          </a:stretch>
        </p:blipFill>
        <p:spPr>
          <a:xfrm>
            <a:off x="512998" y="1243238"/>
            <a:ext cx="6226791" cy="4931358"/>
          </a:xfrm>
          <a:prstGeom prst="rect">
            <a:avLst/>
          </a:prstGeom>
        </p:spPr>
      </p:pic>
      <p:sp>
        <p:nvSpPr>
          <p:cNvPr id="3" name="Google Shape;344;p26">
            <a:extLst>
              <a:ext uri="{FF2B5EF4-FFF2-40B4-BE49-F238E27FC236}">
                <a16:creationId xmlns:a16="http://schemas.microsoft.com/office/drawing/2014/main" id="{EA76D552-FE79-4300-6B2E-094FF1049D64}"/>
              </a:ext>
            </a:extLst>
          </p:cNvPr>
          <p:cNvSpPr txBox="1"/>
          <p:nvPr/>
        </p:nvSpPr>
        <p:spPr>
          <a:xfrm>
            <a:off x="6798504" y="948530"/>
            <a:ext cx="5331292" cy="2585283"/>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marL="342900" lvl="0" indent="-342900">
              <a:buSzPts val="1800"/>
              <a:buAutoNum type="circleNumDbPlain"/>
            </a:pPr>
            <a:r>
              <a:rPr lang="ja-JP" altLang="en-US" sz="1800" dirty="0">
                <a:solidFill>
                  <a:schemeClr val="dk1"/>
                </a:solidFill>
                <a:latin typeface="メイリオ" panose="020B0604030504040204" pitchFamily="50" charset="-128"/>
                <a:ea typeface="メイリオ" panose="020B0604030504040204" pitchFamily="50" charset="-128"/>
              </a:rPr>
              <a:t>キーワード欄に事業所名や郵便番号などを入力して、検索してください。</a:t>
            </a:r>
            <a:endParaRPr lang="ja-JP" altLang="en-US" sz="1800" dirty="0">
              <a:solidFill>
                <a:srgbClr val="FF0000"/>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 町名等の住所を入力してください。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r>
              <a:rPr lang="ja-JP" altLang="en-US" sz="1800" dirty="0">
                <a:solidFill>
                  <a:schemeClr val="dk1"/>
                </a:solidFill>
                <a:latin typeface="メイリオ" panose="020B0604030504040204" pitchFamily="50" charset="-128"/>
                <a:ea typeface="メイリオ" panose="020B0604030504040204" pitchFamily="50" charset="-128"/>
              </a:rPr>
              <a:t>③ 「確認」を押下すると「施設所在地」に設定します。</a:t>
            </a:r>
          </a:p>
        </p:txBody>
      </p:sp>
      <p:grpSp>
        <p:nvGrpSpPr>
          <p:cNvPr id="4" name="Google Shape;351;p26">
            <a:extLst>
              <a:ext uri="{FF2B5EF4-FFF2-40B4-BE49-F238E27FC236}">
                <a16:creationId xmlns:a16="http://schemas.microsoft.com/office/drawing/2014/main" id="{40ABF639-67F9-96A3-347B-69BD924A9610}"/>
              </a:ext>
            </a:extLst>
          </p:cNvPr>
          <p:cNvGrpSpPr/>
          <p:nvPr/>
        </p:nvGrpSpPr>
        <p:grpSpPr>
          <a:xfrm>
            <a:off x="846476" y="4537111"/>
            <a:ext cx="2820470" cy="756453"/>
            <a:chOff x="8616224" y="3640029"/>
            <a:chExt cx="7892373" cy="481755"/>
          </a:xfrm>
        </p:grpSpPr>
        <p:sp>
          <p:nvSpPr>
            <p:cNvPr id="5" name="Google Shape;352;p26">
              <a:extLst>
                <a:ext uri="{FF2B5EF4-FFF2-40B4-BE49-F238E27FC236}">
                  <a16:creationId xmlns:a16="http://schemas.microsoft.com/office/drawing/2014/main" id="{59D500ED-2B35-6EA1-B783-654B7FF24FFC}"/>
                </a:ext>
              </a:extLst>
            </p:cNvPr>
            <p:cNvSpPr/>
            <p:nvPr/>
          </p:nvSpPr>
          <p:spPr>
            <a:xfrm>
              <a:off x="8903601" y="3717004"/>
              <a:ext cx="7604996" cy="40478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353;p26">
              <a:extLst>
                <a:ext uri="{FF2B5EF4-FFF2-40B4-BE49-F238E27FC236}">
                  <a16:creationId xmlns:a16="http://schemas.microsoft.com/office/drawing/2014/main" id="{723269E5-4149-DD12-2E6D-5A27060BCC15}"/>
                </a:ext>
              </a:extLst>
            </p:cNvPr>
            <p:cNvSpPr/>
            <p:nvPr/>
          </p:nvSpPr>
          <p:spPr>
            <a:xfrm>
              <a:off x="8616224" y="3640029"/>
              <a:ext cx="507325" cy="13923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7" name="Google Shape;351;p26">
            <a:extLst>
              <a:ext uri="{FF2B5EF4-FFF2-40B4-BE49-F238E27FC236}">
                <a16:creationId xmlns:a16="http://schemas.microsoft.com/office/drawing/2014/main" id="{2D99E2ED-9A96-34D8-B38B-8C2E754E142D}"/>
              </a:ext>
            </a:extLst>
          </p:cNvPr>
          <p:cNvGrpSpPr/>
          <p:nvPr/>
        </p:nvGrpSpPr>
        <p:grpSpPr>
          <a:xfrm>
            <a:off x="5781818" y="5573436"/>
            <a:ext cx="749611" cy="475229"/>
            <a:chOff x="8616224" y="3640029"/>
            <a:chExt cx="2097596" cy="302655"/>
          </a:xfrm>
        </p:grpSpPr>
        <p:sp>
          <p:nvSpPr>
            <p:cNvPr id="8" name="Google Shape;352;p26">
              <a:extLst>
                <a:ext uri="{FF2B5EF4-FFF2-40B4-BE49-F238E27FC236}">
                  <a16:creationId xmlns:a16="http://schemas.microsoft.com/office/drawing/2014/main" id="{D0DC4546-C415-FFA1-C11E-0CA52A4296E4}"/>
                </a:ext>
              </a:extLst>
            </p:cNvPr>
            <p:cNvSpPr/>
            <p:nvPr/>
          </p:nvSpPr>
          <p:spPr>
            <a:xfrm>
              <a:off x="8993430" y="3707471"/>
              <a:ext cx="1720390" cy="23521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353;p26">
              <a:extLst>
                <a:ext uri="{FF2B5EF4-FFF2-40B4-BE49-F238E27FC236}">
                  <a16:creationId xmlns:a16="http://schemas.microsoft.com/office/drawing/2014/main" id="{435C2D51-C695-CC23-6A8A-AE8D05CB6FCC}"/>
                </a:ext>
              </a:extLst>
            </p:cNvPr>
            <p:cNvSpPr/>
            <p:nvPr/>
          </p:nvSpPr>
          <p:spPr>
            <a:xfrm>
              <a:off x="8616224" y="3640029"/>
              <a:ext cx="507325" cy="13923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0" name="Google Shape;351;p26">
            <a:extLst>
              <a:ext uri="{FF2B5EF4-FFF2-40B4-BE49-F238E27FC236}">
                <a16:creationId xmlns:a16="http://schemas.microsoft.com/office/drawing/2014/main" id="{B4B7BAFC-03B0-1744-9C6A-26DB0288E240}"/>
              </a:ext>
            </a:extLst>
          </p:cNvPr>
          <p:cNvGrpSpPr/>
          <p:nvPr/>
        </p:nvGrpSpPr>
        <p:grpSpPr>
          <a:xfrm>
            <a:off x="886454" y="2795169"/>
            <a:ext cx="2774272" cy="524712"/>
            <a:chOff x="8616224" y="3640029"/>
            <a:chExt cx="7763099" cy="334168"/>
          </a:xfrm>
        </p:grpSpPr>
        <p:sp>
          <p:nvSpPr>
            <p:cNvPr id="11" name="Google Shape;352;p26">
              <a:extLst>
                <a:ext uri="{FF2B5EF4-FFF2-40B4-BE49-F238E27FC236}">
                  <a16:creationId xmlns:a16="http://schemas.microsoft.com/office/drawing/2014/main" id="{7EAD0058-C7D3-D5DC-ACB2-C7E0111E9C9C}"/>
                </a:ext>
              </a:extLst>
            </p:cNvPr>
            <p:cNvSpPr/>
            <p:nvPr/>
          </p:nvSpPr>
          <p:spPr>
            <a:xfrm>
              <a:off x="8903601" y="3717004"/>
              <a:ext cx="7475722" cy="25719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353;p26">
              <a:extLst>
                <a:ext uri="{FF2B5EF4-FFF2-40B4-BE49-F238E27FC236}">
                  <a16:creationId xmlns:a16="http://schemas.microsoft.com/office/drawing/2014/main" id="{7D3202F8-08D1-B573-8481-751CD03C7F93}"/>
                </a:ext>
              </a:extLst>
            </p:cNvPr>
            <p:cNvSpPr/>
            <p:nvPr/>
          </p:nvSpPr>
          <p:spPr>
            <a:xfrm>
              <a:off x="8616224" y="3640029"/>
              <a:ext cx="507325" cy="13923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13" name="図 12">
            <a:extLst>
              <a:ext uri="{FF2B5EF4-FFF2-40B4-BE49-F238E27FC236}">
                <a16:creationId xmlns:a16="http://schemas.microsoft.com/office/drawing/2014/main" id="{E5837684-E179-6B0F-0D95-301EF34C1D3F}"/>
              </a:ext>
            </a:extLst>
          </p:cNvPr>
          <p:cNvPicPr>
            <a:picLocks noChangeAspect="1"/>
          </p:cNvPicPr>
          <p:nvPr/>
        </p:nvPicPr>
        <p:blipFill>
          <a:blip r:embed="rId3"/>
          <a:stretch>
            <a:fillRect/>
          </a:stretch>
        </p:blipFill>
        <p:spPr>
          <a:xfrm>
            <a:off x="249855" y="826055"/>
            <a:ext cx="6108622" cy="3753587"/>
          </a:xfrm>
          <a:prstGeom prst="rect">
            <a:avLst/>
          </a:prstGeom>
        </p:spPr>
      </p:pic>
      <p:sp>
        <p:nvSpPr>
          <p:cNvPr id="880" name="Google Shape;880;p8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81" name="Google Shape;881;p88"/>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＜操作手順＞</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①該当する施設区分を確認してください。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②許可病床数を確認してください。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③保険機関等コードを確認してください。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④住所検索から施設所在地を入力してください。</a:t>
            </a:r>
          </a:p>
          <a:p>
            <a:pPr lvl="0">
              <a:buSzPts val="1800"/>
            </a:pPr>
            <a:endParaRPr lang="ja-JP" alt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⑤支給申請額：許可病床数によって自動計算します。</a:t>
            </a:r>
          </a:p>
        </p:txBody>
      </p:sp>
      <p:sp>
        <p:nvSpPr>
          <p:cNvPr id="882" name="Google Shape;88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58</a:t>
            </a:fld>
            <a:endParaRPr dirty="0"/>
          </a:p>
        </p:txBody>
      </p:sp>
      <p:sp>
        <p:nvSpPr>
          <p:cNvPr id="883" name="Google Shape;883;p88"/>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5</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sp>
        <p:nvSpPr>
          <p:cNvPr id="2" name="Google Shape;393;p58">
            <a:extLst>
              <a:ext uri="{FF2B5EF4-FFF2-40B4-BE49-F238E27FC236}">
                <a16:creationId xmlns:a16="http://schemas.microsoft.com/office/drawing/2014/main" id="{0E5A2AC5-173C-796C-30F4-1FD1FE40CC75}"/>
              </a:ext>
            </a:extLst>
          </p:cNvPr>
          <p:cNvSpPr txBox="1"/>
          <p:nvPr/>
        </p:nvSpPr>
        <p:spPr>
          <a:xfrm>
            <a:off x="6358477" y="940355"/>
            <a:ext cx="4435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有床診療所（医科・歯科）の場合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 name="Google Shape;425;p60">
            <a:extLst>
              <a:ext uri="{FF2B5EF4-FFF2-40B4-BE49-F238E27FC236}">
                <a16:creationId xmlns:a16="http://schemas.microsoft.com/office/drawing/2014/main" id="{D4DDE78F-C726-3D37-CD85-F6609E823EF3}"/>
              </a:ext>
            </a:extLst>
          </p:cNvPr>
          <p:cNvSpPr/>
          <p:nvPr/>
        </p:nvSpPr>
        <p:spPr>
          <a:xfrm>
            <a:off x="431929" y="2198903"/>
            <a:ext cx="5697408" cy="10349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 name="Google Shape;426;p60">
            <a:extLst>
              <a:ext uri="{FF2B5EF4-FFF2-40B4-BE49-F238E27FC236}">
                <a16:creationId xmlns:a16="http://schemas.microsoft.com/office/drawing/2014/main" id="{EFDA9624-17E9-227E-0F83-A1FCB50E800B}"/>
              </a:ext>
            </a:extLst>
          </p:cNvPr>
          <p:cNvSpPr/>
          <p:nvPr/>
        </p:nvSpPr>
        <p:spPr>
          <a:xfrm>
            <a:off x="263048" y="2039763"/>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7" name="Google Shape;427;p60">
            <a:extLst>
              <a:ext uri="{FF2B5EF4-FFF2-40B4-BE49-F238E27FC236}">
                <a16:creationId xmlns:a16="http://schemas.microsoft.com/office/drawing/2014/main" id="{8E612592-35C0-1FD7-D8C2-13499EF01BD0}"/>
              </a:ext>
            </a:extLst>
          </p:cNvPr>
          <p:cNvSpPr/>
          <p:nvPr/>
        </p:nvSpPr>
        <p:spPr>
          <a:xfrm>
            <a:off x="263048" y="2466649"/>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nvGrpSpPr>
          <p:cNvPr id="8" name="Google Shape;428;p60">
            <a:extLst>
              <a:ext uri="{FF2B5EF4-FFF2-40B4-BE49-F238E27FC236}">
                <a16:creationId xmlns:a16="http://schemas.microsoft.com/office/drawing/2014/main" id="{564857C6-3CDA-3953-4DB5-7811CDCC8EBB}"/>
              </a:ext>
            </a:extLst>
          </p:cNvPr>
          <p:cNvGrpSpPr/>
          <p:nvPr/>
        </p:nvGrpSpPr>
        <p:grpSpPr>
          <a:xfrm>
            <a:off x="249855" y="3429000"/>
            <a:ext cx="5866292" cy="659991"/>
            <a:chOff x="1384655" y="1625898"/>
            <a:chExt cx="1078821" cy="586668"/>
          </a:xfrm>
        </p:grpSpPr>
        <p:sp>
          <p:nvSpPr>
            <p:cNvPr id="9" name="Google Shape;429;p60">
              <a:extLst>
                <a:ext uri="{FF2B5EF4-FFF2-40B4-BE49-F238E27FC236}">
                  <a16:creationId xmlns:a16="http://schemas.microsoft.com/office/drawing/2014/main" id="{C4F76EF0-EFCA-EF89-AA6A-5638D833626E}"/>
                </a:ext>
              </a:extLst>
            </p:cNvPr>
            <p:cNvSpPr/>
            <p:nvPr/>
          </p:nvSpPr>
          <p:spPr>
            <a:xfrm>
              <a:off x="1415713" y="1625898"/>
              <a:ext cx="1047763" cy="5866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430;p60">
              <a:extLst>
                <a:ext uri="{FF2B5EF4-FFF2-40B4-BE49-F238E27FC236}">
                  <a16:creationId xmlns:a16="http://schemas.microsoft.com/office/drawing/2014/main" id="{5CD72BAB-E411-5368-D973-8CEE7A218513}"/>
                </a:ext>
              </a:extLst>
            </p:cNvPr>
            <p:cNvSpPr/>
            <p:nvPr/>
          </p:nvSpPr>
          <p:spPr>
            <a:xfrm>
              <a:off x="1384655" y="1646358"/>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1" name="Google Shape;427;p60">
            <a:extLst>
              <a:ext uri="{FF2B5EF4-FFF2-40B4-BE49-F238E27FC236}">
                <a16:creationId xmlns:a16="http://schemas.microsoft.com/office/drawing/2014/main" id="{8F383F18-848B-BA3E-47D8-F09AC3CA51FC}"/>
              </a:ext>
            </a:extLst>
          </p:cNvPr>
          <p:cNvSpPr/>
          <p:nvPr/>
        </p:nvSpPr>
        <p:spPr>
          <a:xfrm>
            <a:off x="263048" y="2904636"/>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nvGrpSpPr>
          <p:cNvPr id="14" name="Google Shape;431;p60">
            <a:extLst>
              <a:ext uri="{FF2B5EF4-FFF2-40B4-BE49-F238E27FC236}">
                <a16:creationId xmlns:a16="http://schemas.microsoft.com/office/drawing/2014/main" id="{F975E257-E865-5469-F9ED-277F1B86E8BA}"/>
              </a:ext>
            </a:extLst>
          </p:cNvPr>
          <p:cNvGrpSpPr/>
          <p:nvPr/>
        </p:nvGrpSpPr>
        <p:grpSpPr>
          <a:xfrm>
            <a:off x="102749" y="4141626"/>
            <a:ext cx="6026588" cy="336919"/>
            <a:chOff x="1355177" y="1625900"/>
            <a:chExt cx="1108300" cy="299489"/>
          </a:xfrm>
        </p:grpSpPr>
        <p:sp>
          <p:nvSpPr>
            <p:cNvPr id="15" name="Google Shape;432;p60">
              <a:extLst>
                <a:ext uri="{FF2B5EF4-FFF2-40B4-BE49-F238E27FC236}">
                  <a16:creationId xmlns:a16="http://schemas.microsoft.com/office/drawing/2014/main" id="{766EF944-8642-E0B4-90BA-8D14AF694A97}"/>
                </a:ext>
              </a:extLst>
            </p:cNvPr>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433;p60">
              <a:extLst>
                <a:ext uri="{FF2B5EF4-FFF2-40B4-BE49-F238E27FC236}">
                  <a16:creationId xmlns:a16="http://schemas.microsoft.com/office/drawing/2014/main" id="{BD975912-2CA3-5D13-DE95-B5CA600D44F7}"/>
                </a:ext>
              </a:extLst>
            </p:cNvPr>
            <p:cNvSpPr/>
            <p:nvPr/>
          </p:nvSpPr>
          <p:spPr>
            <a:xfrm>
              <a:off x="1355177" y="1654736"/>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10" name="図 9">
            <a:extLst>
              <a:ext uri="{FF2B5EF4-FFF2-40B4-BE49-F238E27FC236}">
                <a16:creationId xmlns:a16="http://schemas.microsoft.com/office/drawing/2014/main" id="{9B4FA738-1274-E023-804B-971B54D599EB}"/>
              </a:ext>
            </a:extLst>
          </p:cNvPr>
          <p:cNvPicPr>
            <a:picLocks noChangeAspect="1"/>
          </p:cNvPicPr>
          <p:nvPr/>
        </p:nvPicPr>
        <p:blipFill>
          <a:blip r:embed="rId3"/>
          <a:stretch>
            <a:fillRect/>
          </a:stretch>
        </p:blipFill>
        <p:spPr>
          <a:xfrm>
            <a:off x="498697" y="1529000"/>
            <a:ext cx="5866667" cy="3800000"/>
          </a:xfrm>
          <a:prstGeom prst="rect">
            <a:avLst/>
          </a:prstGeom>
        </p:spPr>
      </p:pic>
      <p:grpSp>
        <p:nvGrpSpPr>
          <p:cNvPr id="30" name="Google Shape;431;p60">
            <a:extLst>
              <a:ext uri="{FF2B5EF4-FFF2-40B4-BE49-F238E27FC236}">
                <a16:creationId xmlns:a16="http://schemas.microsoft.com/office/drawing/2014/main" id="{F2FB4D93-FF23-486B-99F7-F7999EA83F12}"/>
              </a:ext>
            </a:extLst>
          </p:cNvPr>
          <p:cNvGrpSpPr/>
          <p:nvPr/>
        </p:nvGrpSpPr>
        <p:grpSpPr>
          <a:xfrm>
            <a:off x="249855" y="4794968"/>
            <a:ext cx="6026588" cy="336919"/>
            <a:chOff x="1355177" y="1625900"/>
            <a:chExt cx="1108300" cy="299489"/>
          </a:xfrm>
        </p:grpSpPr>
        <p:sp>
          <p:nvSpPr>
            <p:cNvPr id="31" name="Google Shape;432;p60">
              <a:extLst>
                <a:ext uri="{FF2B5EF4-FFF2-40B4-BE49-F238E27FC236}">
                  <a16:creationId xmlns:a16="http://schemas.microsoft.com/office/drawing/2014/main" id="{9F787B5A-7C36-4498-ACC2-0405B4353325}"/>
                </a:ext>
              </a:extLst>
            </p:cNvPr>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2" name="Google Shape;433;p60">
              <a:extLst>
                <a:ext uri="{FF2B5EF4-FFF2-40B4-BE49-F238E27FC236}">
                  <a16:creationId xmlns:a16="http://schemas.microsoft.com/office/drawing/2014/main" id="{09F0D8DF-F0A5-4DB4-B602-D240652A9F3E}"/>
                </a:ext>
              </a:extLst>
            </p:cNvPr>
            <p:cNvSpPr/>
            <p:nvPr/>
          </p:nvSpPr>
          <p:spPr>
            <a:xfrm>
              <a:off x="1355177" y="1654736"/>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7" name="Google Shape;428;p60">
            <a:extLst>
              <a:ext uri="{FF2B5EF4-FFF2-40B4-BE49-F238E27FC236}">
                <a16:creationId xmlns:a16="http://schemas.microsoft.com/office/drawing/2014/main" id="{BAA0F3D1-1FE0-43C3-AD40-9F6B82F42E54}"/>
              </a:ext>
            </a:extLst>
          </p:cNvPr>
          <p:cNvGrpSpPr/>
          <p:nvPr/>
        </p:nvGrpSpPr>
        <p:grpSpPr>
          <a:xfrm>
            <a:off x="410151" y="4061998"/>
            <a:ext cx="5866292" cy="659991"/>
            <a:chOff x="1384655" y="1625898"/>
            <a:chExt cx="1078821" cy="586668"/>
          </a:xfrm>
        </p:grpSpPr>
        <p:sp>
          <p:nvSpPr>
            <p:cNvPr id="28" name="Google Shape;429;p60">
              <a:extLst>
                <a:ext uri="{FF2B5EF4-FFF2-40B4-BE49-F238E27FC236}">
                  <a16:creationId xmlns:a16="http://schemas.microsoft.com/office/drawing/2014/main" id="{EEF34D28-F85C-41A0-8C23-74A545FAD932}"/>
                </a:ext>
              </a:extLst>
            </p:cNvPr>
            <p:cNvSpPr/>
            <p:nvPr/>
          </p:nvSpPr>
          <p:spPr>
            <a:xfrm>
              <a:off x="1415713" y="1625898"/>
              <a:ext cx="1047763" cy="5866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 name="Google Shape;430;p60">
              <a:extLst>
                <a:ext uri="{FF2B5EF4-FFF2-40B4-BE49-F238E27FC236}">
                  <a16:creationId xmlns:a16="http://schemas.microsoft.com/office/drawing/2014/main" id="{530229D0-A4A0-4A0C-AAA3-4CC0CFFC9A88}"/>
                </a:ext>
              </a:extLst>
            </p:cNvPr>
            <p:cNvSpPr/>
            <p:nvPr/>
          </p:nvSpPr>
          <p:spPr>
            <a:xfrm>
              <a:off x="1384655" y="1646358"/>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4" name="Google Shape;425;p60">
            <a:extLst>
              <a:ext uri="{FF2B5EF4-FFF2-40B4-BE49-F238E27FC236}">
                <a16:creationId xmlns:a16="http://schemas.microsoft.com/office/drawing/2014/main" id="{49AE7CB9-DAAA-4D95-A276-C4124AF0F824}"/>
              </a:ext>
            </a:extLst>
          </p:cNvPr>
          <p:cNvSpPr/>
          <p:nvPr/>
        </p:nvSpPr>
        <p:spPr>
          <a:xfrm>
            <a:off x="579035" y="2969005"/>
            <a:ext cx="5697408" cy="10349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18" name="Google Shape;418;p6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19" name="Google Shape;419;p60"/>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①該当する施設区分を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dirty="0">
                <a:solidFill>
                  <a:schemeClr val="dk1"/>
                </a:solidFill>
                <a:latin typeface="メイリオ" panose="020B0604030504040204" pitchFamily="50" charset="-128"/>
                <a:ea typeface="メイリオ" panose="020B0604030504040204" pitchFamily="50" charset="-128"/>
              </a:rPr>
              <a:t>同一グループ内の店舗数</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③保険機関等コードを確認してください。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住所検索から施設所在地を入力してください。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④支給申請額：店舗数によって自動計算します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20" name="Google Shape;4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59</a:t>
            </a:fld>
            <a:endParaRPr dirty="0"/>
          </a:p>
        </p:txBody>
      </p:sp>
      <p:sp>
        <p:nvSpPr>
          <p:cNvPr id="421" name="Google Shape;421;p60"/>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6</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sp>
        <p:nvSpPr>
          <p:cNvPr id="20" name="Google Shape;393;p58">
            <a:extLst>
              <a:ext uri="{FF2B5EF4-FFF2-40B4-BE49-F238E27FC236}">
                <a16:creationId xmlns:a16="http://schemas.microsoft.com/office/drawing/2014/main" id="{2DB9B65D-C57F-4AC9-B780-DEF27FFADAEB}"/>
              </a:ext>
            </a:extLst>
          </p:cNvPr>
          <p:cNvSpPr txBox="1"/>
          <p:nvPr/>
        </p:nvSpPr>
        <p:spPr>
          <a:xfrm>
            <a:off x="6358477" y="940355"/>
            <a:ext cx="4435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薬局の場合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5" name="Google Shape;426;p60">
            <a:extLst>
              <a:ext uri="{FF2B5EF4-FFF2-40B4-BE49-F238E27FC236}">
                <a16:creationId xmlns:a16="http://schemas.microsoft.com/office/drawing/2014/main" id="{57DC6045-BB6A-4CA7-AAA7-EC6D7E33832A}"/>
              </a:ext>
            </a:extLst>
          </p:cNvPr>
          <p:cNvSpPr/>
          <p:nvPr/>
        </p:nvSpPr>
        <p:spPr>
          <a:xfrm>
            <a:off x="410151" y="2822334"/>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6" name="Google Shape;427;p60">
            <a:extLst>
              <a:ext uri="{FF2B5EF4-FFF2-40B4-BE49-F238E27FC236}">
                <a16:creationId xmlns:a16="http://schemas.microsoft.com/office/drawing/2014/main" id="{29853D33-4F5C-4BA4-AA25-CB1D3D42DF11}"/>
              </a:ext>
            </a:extLst>
          </p:cNvPr>
          <p:cNvSpPr/>
          <p:nvPr/>
        </p:nvSpPr>
        <p:spPr>
          <a:xfrm>
            <a:off x="410151" y="3180558"/>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33" name="Google Shape;427;p60">
            <a:extLst>
              <a:ext uri="{FF2B5EF4-FFF2-40B4-BE49-F238E27FC236}">
                <a16:creationId xmlns:a16="http://schemas.microsoft.com/office/drawing/2014/main" id="{853E6143-BCCF-4E70-BB48-F7A27CB0C40E}"/>
              </a:ext>
            </a:extLst>
          </p:cNvPr>
          <p:cNvSpPr/>
          <p:nvPr/>
        </p:nvSpPr>
        <p:spPr>
          <a:xfrm>
            <a:off x="410151" y="3540349"/>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149323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図 3">
            <a:extLst>
              <a:ext uri="{FF2B5EF4-FFF2-40B4-BE49-F238E27FC236}">
                <a16:creationId xmlns:a16="http://schemas.microsoft.com/office/drawing/2014/main" id="{7E960EE1-E2A7-6499-CEE5-14518EB997AF}"/>
              </a:ext>
            </a:extLst>
          </p:cNvPr>
          <p:cNvPicPr>
            <a:picLocks noChangeAspect="1"/>
          </p:cNvPicPr>
          <p:nvPr/>
        </p:nvPicPr>
        <p:blipFill>
          <a:blip r:embed="rId3"/>
          <a:stretch>
            <a:fillRect/>
          </a:stretch>
        </p:blipFill>
        <p:spPr>
          <a:xfrm>
            <a:off x="1768169" y="1248091"/>
            <a:ext cx="4686423" cy="4713638"/>
          </a:xfrm>
          <a:prstGeom prst="rect">
            <a:avLst/>
          </a:prstGeom>
        </p:spPr>
      </p:pic>
      <p:sp>
        <p:nvSpPr>
          <p:cNvPr id="138" name="Google Shape;138;p4"/>
          <p:cNvSpPr txBox="1"/>
          <p:nvPr/>
        </p:nvSpPr>
        <p:spPr>
          <a:xfrm>
            <a:off x="466725" y="940355"/>
            <a:ext cx="73404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事業者サイトにログインする</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9" name="Google Shape;139;p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0" name="Google Shape;140;p4"/>
          <p:cNvSpPr txBox="1"/>
          <p:nvPr/>
        </p:nvSpPr>
        <p:spPr>
          <a:xfrm>
            <a:off x="6491550" y="1524000"/>
            <a:ext cx="554494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en-US" altLang="ja-JP" sz="1800" dirty="0">
                <a:solidFill>
                  <a:schemeClr val="dk1"/>
                </a:solidFill>
                <a:latin typeface="メイリオ" panose="020B0604030504040204" pitchFamily="50" charset="-128"/>
                <a:ea typeface="メイリオ" panose="020B0604030504040204" pitchFamily="50" charset="-128"/>
                <a:hlinkClick r:id="rId4"/>
              </a:rPr>
              <a:t>https://osaka-bp-portal.pref.osaka.lg.jp/</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事業者サイトのログイン画面を開いてください。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ログイン</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ID</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」と「パスワード」を入力し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「ログイン」を押下してください。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a:t>
            </a:fld>
            <a:endParaRPr dirty="0"/>
          </a:p>
        </p:txBody>
      </p:sp>
      <p:sp>
        <p:nvSpPr>
          <p:cNvPr id="142" name="Google Shape;142;p4"/>
          <p:cNvSpPr txBox="1">
            <a:spLocks noGrp="1"/>
          </p:cNvSpPr>
          <p:nvPr>
            <p:ph type="ctrTitle"/>
          </p:nvPr>
        </p:nvSpPr>
        <p:spPr>
          <a:xfrm>
            <a:off x="466724" y="294768"/>
            <a:ext cx="5973413"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Font typeface="Arial"/>
              <a:buNone/>
            </a:pPr>
            <a:r>
              <a:rPr lang="ja-JP" sz="2400" b="1" dirty="0">
                <a:solidFill>
                  <a:srgbClr val="000000"/>
                </a:solidFill>
              </a:rPr>
              <a:t>1-2</a:t>
            </a:r>
            <a:r>
              <a:rPr lang="ja-JP" sz="2400" b="1" dirty="0">
                <a:solidFill>
                  <a:srgbClr val="000000"/>
                </a:solidFill>
                <a:sym typeface="Arial"/>
              </a:rPr>
              <a:t>．</a:t>
            </a:r>
            <a:r>
              <a:rPr lang="ja-JP" sz="2400" b="1" dirty="0">
                <a:solidFill>
                  <a:srgbClr val="000000"/>
                </a:solidFill>
              </a:rPr>
              <a:t>事業者サイトにログインする</a:t>
            </a:r>
            <a:endParaRPr dirty="0"/>
          </a:p>
        </p:txBody>
      </p:sp>
      <p:grpSp>
        <p:nvGrpSpPr>
          <p:cNvPr id="143" name="Google Shape;143;p4"/>
          <p:cNvGrpSpPr/>
          <p:nvPr/>
        </p:nvGrpSpPr>
        <p:grpSpPr>
          <a:xfrm>
            <a:off x="2063579" y="2823738"/>
            <a:ext cx="3883132" cy="1368819"/>
            <a:chOff x="1317047" y="1503867"/>
            <a:chExt cx="2230951" cy="990463"/>
          </a:xfrm>
        </p:grpSpPr>
        <p:sp>
          <p:nvSpPr>
            <p:cNvPr id="144" name="Google Shape;144;p4"/>
            <p:cNvSpPr/>
            <p:nvPr/>
          </p:nvSpPr>
          <p:spPr>
            <a:xfrm>
              <a:off x="1415713" y="1625899"/>
              <a:ext cx="2132285" cy="86843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5" name="Google Shape;145;p4"/>
            <p:cNvSpPr/>
            <p:nvPr/>
          </p:nvSpPr>
          <p:spPr>
            <a:xfrm>
              <a:off x="1317047" y="1503867"/>
              <a:ext cx="168885" cy="22529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 name="図 3">
            <a:extLst>
              <a:ext uri="{FF2B5EF4-FFF2-40B4-BE49-F238E27FC236}">
                <a16:creationId xmlns:a16="http://schemas.microsoft.com/office/drawing/2014/main" id="{97E3635A-0564-846C-5D97-3A4AB44A3AFD}"/>
              </a:ext>
            </a:extLst>
          </p:cNvPr>
          <p:cNvPicPr>
            <a:picLocks noChangeAspect="1"/>
          </p:cNvPicPr>
          <p:nvPr/>
        </p:nvPicPr>
        <p:blipFill>
          <a:blip r:embed="rId3"/>
          <a:stretch>
            <a:fillRect/>
          </a:stretch>
        </p:blipFill>
        <p:spPr>
          <a:xfrm>
            <a:off x="418736" y="1834762"/>
            <a:ext cx="6024826" cy="3411173"/>
          </a:xfrm>
          <a:prstGeom prst="rect">
            <a:avLst/>
          </a:prstGeom>
        </p:spPr>
      </p:pic>
      <p:sp>
        <p:nvSpPr>
          <p:cNvPr id="418" name="Google Shape;418;p6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19" name="Google Shape;419;p60"/>
          <p:cNvSpPr txBox="1"/>
          <p:nvPr/>
        </p:nvSpPr>
        <p:spPr>
          <a:xfrm>
            <a:off x="6491550" y="1584775"/>
            <a:ext cx="5700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①該当する施設区分を</a:t>
            </a:r>
            <a:r>
              <a:rPr lang="ja-JP" altLang="en-US" sz="1800" dirty="0">
                <a:solidFill>
                  <a:schemeClr val="dk1"/>
                </a:solidFill>
                <a:latin typeface="メイリオ" panose="020B0604030504040204" pitchFamily="50" charset="-128"/>
                <a:ea typeface="メイリオ" panose="020B0604030504040204" pitchFamily="50" charset="-128"/>
              </a:rPr>
              <a:t>確認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dirty="0">
                <a:solidFill>
                  <a:schemeClr val="dk1"/>
                </a:solidFill>
                <a:latin typeface="メイリオ" panose="020B0604030504040204" pitchFamily="50" charset="-128"/>
                <a:ea typeface="メイリオ" panose="020B0604030504040204" pitchFamily="50" charset="-128"/>
              </a:rPr>
              <a:t>同一グループ内の店舗数</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③保険機関等コードを確認してください。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住所検索から施設所在地を入力してください。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④支給申請額：店舗数によって自動計算します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20" name="Google Shape;4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60</a:t>
            </a:fld>
            <a:endParaRPr dirty="0"/>
          </a:p>
        </p:txBody>
      </p:sp>
      <p:sp>
        <p:nvSpPr>
          <p:cNvPr id="421" name="Google Shape;421;p60"/>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7</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sp>
        <p:nvSpPr>
          <p:cNvPr id="20" name="Google Shape;393;p58">
            <a:extLst>
              <a:ext uri="{FF2B5EF4-FFF2-40B4-BE49-F238E27FC236}">
                <a16:creationId xmlns:a16="http://schemas.microsoft.com/office/drawing/2014/main" id="{2DB9B65D-C57F-4AC9-B780-DEF27FFADAEB}"/>
              </a:ext>
            </a:extLst>
          </p:cNvPr>
          <p:cNvSpPr txBox="1"/>
          <p:nvPr/>
        </p:nvSpPr>
        <p:spPr>
          <a:xfrm>
            <a:off x="6358477" y="940355"/>
            <a:ext cx="4435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tLang="ja-JP" sz="1800" b="1" dirty="0">
                <a:solidFill>
                  <a:schemeClr val="dk1"/>
                </a:solidFill>
                <a:latin typeface="メイリオ" panose="020B0604030504040204" pitchFamily="50" charset="-128"/>
                <a:ea typeface="メイリオ" panose="020B0604030504040204" pitchFamily="50" charset="-128"/>
              </a:rPr>
              <a:t>【</a:t>
            </a:r>
            <a:r>
              <a:rPr lang="ja-JP" altLang="en-US" sz="1800" b="1" dirty="0">
                <a:solidFill>
                  <a:schemeClr val="dk1"/>
                </a:solidFill>
                <a:latin typeface="メイリオ" panose="020B0604030504040204" pitchFamily="50" charset="-128"/>
                <a:ea typeface="メイリオ" panose="020B0604030504040204" pitchFamily="50" charset="-128"/>
              </a:rPr>
              <a:t>訪問看護ステーションの場合</a:t>
            </a:r>
            <a:r>
              <a:rPr lang="en-US" altLang="ja-JP" sz="1800" b="1" dirty="0">
                <a:solidFill>
                  <a:schemeClr val="dk1"/>
                </a:solidFill>
                <a:latin typeface="メイリオ" panose="020B0604030504040204" pitchFamily="50" charset="-128"/>
                <a:ea typeface="メイリオ" panose="020B0604030504040204" pitchFamily="50" charset="-128"/>
              </a:rPr>
              <a:t>】</a:t>
            </a:r>
            <a:endParaRPr sz="18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4" name="Google Shape;425;p60">
            <a:extLst>
              <a:ext uri="{FF2B5EF4-FFF2-40B4-BE49-F238E27FC236}">
                <a16:creationId xmlns:a16="http://schemas.microsoft.com/office/drawing/2014/main" id="{49AE7CB9-DAAA-4D95-A276-C4124AF0F824}"/>
              </a:ext>
            </a:extLst>
          </p:cNvPr>
          <p:cNvSpPr/>
          <p:nvPr/>
        </p:nvSpPr>
        <p:spPr>
          <a:xfrm>
            <a:off x="579035" y="2969005"/>
            <a:ext cx="5697408" cy="10349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5" name="Google Shape;426;p60">
            <a:extLst>
              <a:ext uri="{FF2B5EF4-FFF2-40B4-BE49-F238E27FC236}">
                <a16:creationId xmlns:a16="http://schemas.microsoft.com/office/drawing/2014/main" id="{57DC6045-BB6A-4CA7-AAA7-EC6D7E33832A}"/>
              </a:ext>
            </a:extLst>
          </p:cNvPr>
          <p:cNvSpPr/>
          <p:nvPr/>
        </p:nvSpPr>
        <p:spPr>
          <a:xfrm>
            <a:off x="410151" y="2822334"/>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6" name="Google Shape;427;p60">
            <a:extLst>
              <a:ext uri="{FF2B5EF4-FFF2-40B4-BE49-F238E27FC236}">
                <a16:creationId xmlns:a16="http://schemas.microsoft.com/office/drawing/2014/main" id="{29853D33-4F5C-4BA4-AA25-CB1D3D42DF11}"/>
              </a:ext>
            </a:extLst>
          </p:cNvPr>
          <p:cNvSpPr/>
          <p:nvPr/>
        </p:nvSpPr>
        <p:spPr>
          <a:xfrm>
            <a:off x="410151" y="3180558"/>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nvGrpSpPr>
          <p:cNvPr id="27" name="Google Shape;428;p60">
            <a:extLst>
              <a:ext uri="{FF2B5EF4-FFF2-40B4-BE49-F238E27FC236}">
                <a16:creationId xmlns:a16="http://schemas.microsoft.com/office/drawing/2014/main" id="{BAA0F3D1-1FE0-43C3-AD40-9F6B82F42E54}"/>
              </a:ext>
            </a:extLst>
          </p:cNvPr>
          <p:cNvGrpSpPr/>
          <p:nvPr/>
        </p:nvGrpSpPr>
        <p:grpSpPr>
          <a:xfrm>
            <a:off x="410151" y="4061998"/>
            <a:ext cx="5866292" cy="659991"/>
            <a:chOff x="1384655" y="1625898"/>
            <a:chExt cx="1078821" cy="586668"/>
          </a:xfrm>
        </p:grpSpPr>
        <p:sp>
          <p:nvSpPr>
            <p:cNvPr id="28" name="Google Shape;429;p60">
              <a:extLst>
                <a:ext uri="{FF2B5EF4-FFF2-40B4-BE49-F238E27FC236}">
                  <a16:creationId xmlns:a16="http://schemas.microsoft.com/office/drawing/2014/main" id="{EEF34D28-F85C-41A0-8C23-74A545FAD932}"/>
                </a:ext>
              </a:extLst>
            </p:cNvPr>
            <p:cNvSpPr/>
            <p:nvPr/>
          </p:nvSpPr>
          <p:spPr>
            <a:xfrm>
              <a:off x="1415713" y="1625898"/>
              <a:ext cx="1047763" cy="5866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 name="Google Shape;430;p60">
              <a:extLst>
                <a:ext uri="{FF2B5EF4-FFF2-40B4-BE49-F238E27FC236}">
                  <a16:creationId xmlns:a16="http://schemas.microsoft.com/office/drawing/2014/main" id="{530229D0-A4A0-4A0C-AAA3-4CC0CFFC9A88}"/>
                </a:ext>
              </a:extLst>
            </p:cNvPr>
            <p:cNvSpPr/>
            <p:nvPr/>
          </p:nvSpPr>
          <p:spPr>
            <a:xfrm>
              <a:off x="1384655" y="1646358"/>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30" name="Google Shape;431;p60">
            <a:extLst>
              <a:ext uri="{FF2B5EF4-FFF2-40B4-BE49-F238E27FC236}">
                <a16:creationId xmlns:a16="http://schemas.microsoft.com/office/drawing/2014/main" id="{F2FB4D93-FF23-486B-99F7-F7999EA83F12}"/>
              </a:ext>
            </a:extLst>
          </p:cNvPr>
          <p:cNvGrpSpPr/>
          <p:nvPr/>
        </p:nvGrpSpPr>
        <p:grpSpPr>
          <a:xfrm>
            <a:off x="249855" y="4794968"/>
            <a:ext cx="6026588" cy="336919"/>
            <a:chOff x="1355177" y="1625900"/>
            <a:chExt cx="1108300" cy="299489"/>
          </a:xfrm>
        </p:grpSpPr>
        <p:sp>
          <p:nvSpPr>
            <p:cNvPr id="31" name="Google Shape;432;p60">
              <a:extLst>
                <a:ext uri="{FF2B5EF4-FFF2-40B4-BE49-F238E27FC236}">
                  <a16:creationId xmlns:a16="http://schemas.microsoft.com/office/drawing/2014/main" id="{9F787B5A-7C36-4498-ACC2-0405B4353325}"/>
                </a:ext>
              </a:extLst>
            </p:cNvPr>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2" name="Google Shape;433;p60">
              <a:extLst>
                <a:ext uri="{FF2B5EF4-FFF2-40B4-BE49-F238E27FC236}">
                  <a16:creationId xmlns:a16="http://schemas.microsoft.com/office/drawing/2014/main" id="{09F0D8DF-F0A5-4DB4-B602-D240652A9F3E}"/>
                </a:ext>
              </a:extLst>
            </p:cNvPr>
            <p:cNvSpPr/>
            <p:nvPr/>
          </p:nvSpPr>
          <p:spPr>
            <a:xfrm>
              <a:off x="1355177" y="1654736"/>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33" name="Google Shape;427;p60">
            <a:extLst>
              <a:ext uri="{FF2B5EF4-FFF2-40B4-BE49-F238E27FC236}">
                <a16:creationId xmlns:a16="http://schemas.microsoft.com/office/drawing/2014/main" id="{853E6143-BCCF-4E70-BB48-F7A27CB0C40E}"/>
              </a:ext>
            </a:extLst>
          </p:cNvPr>
          <p:cNvSpPr/>
          <p:nvPr/>
        </p:nvSpPr>
        <p:spPr>
          <a:xfrm>
            <a:off x="410151" y="3540349"/>
            <a:ext cx="337762" cy="29334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132154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39" name="Google Shape;439;p61"/>
          <p:cNvSpPr txBox="1"/>
          <p:nvPr/>
        </p:nvSpPr>
        <p:spPr>
          <a:xfrm>
            <a:off x="6650078" y="1584775"/>
            <a:ext cx="554207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①法人名</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個人開設の場合は入力不要です。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②代表者職</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個人開設の場合は入力不要です。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③開設者の氏名を入力してください。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40" name="Google Shape;4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61</a:t>
            </a:fld>
            <a:endParaRPr dirty="0"/>
          </a:p>
        </p:txBody>
      </p:sp>
      <p:sp>
        <p:nvSpPr>
          <p:cNvPr id="441" name="Google Shape;441;p61"/>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8</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pic>
        <p:nvPicPr>
          <p:cNvPr id="443" name="Google Shape;443;p61"/>
          <p:cNvPicPr preferRelativeResize="0"/>
          <p:nvPr/>
        </p:nvPicPr>
        <p:blipFill rotWithShape="1">
          <a:blip r:embed="rId3">
            <a:alphaModFix/>
          </a:blip>
          <a:srcRect/>
          <a:stretch/>
        </p:blipFill>
        <p:spPr>
          <a:xfrm>
            <a:off x="466724" y="1584775"/>
            <a:ext cx="6024826" cy="179072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44" name="Google Shape;444;p61"/>
          <p:cNvGrpSpPr/>
          <p:nvPr/>
        </p:nvGrpSpPr>
        <p:grpSpPr>
          <a:xfrm>
            <a:off x="308194" y="1876920"/>
            <a:ext cx="6129182" cy="522466"/>
            <a:chOff x="1384655" y="1495522"/>
            <a:chExt cx="1078822" cy="429867"/>
          </a:xfrm>
        </p:grpSpPr>
        <p:sp>
          <p:nvSpPr>
            <p:cNvPr id="445" name="Google Shape;445;p6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46" name="Google Shape;446;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47" name="Google Shape;447;p61"/>
          <p:cNvGrpSpPr/>
          <p:nvPr/>
        </p:nvGrpSpPr>
        <p:grpSpPr>
          <a:xfrm>
            <a:off x="308195" y="2781012"/>
            <a:ext cx="6129177" cy="463700"/>
            <a:chOff x="1384655" y="1495522"/>
            <a:chExt cx="1078821" cy="381516"/>
          </a:xfrm>
        </p:grpSpPr>
        <p:sp>
          <p:nvSpPr>
            <p:cNvPr id="448" name="Google Shape;448;p61"/>
            <p:cNvSpPr/>
            <p:nvPr/>
          </p:nvSpPr>
          <p:spPr>
            <a:xfrm>
              <a:off x="1415712" y="1577549"/>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49" name="Google Shape;449;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50" name="Google Shape;450;p61"/>
          <p:cNvGrpSpPr/>
          <p:nvPr/>
        </p:nvGrpSpPr>
        <p:grpSpPr>
          <a:xfrm>
            <a:off x="308194" y="2314237"/>
            <a:ext cx="6129182" cy="522466"/>
            <a:chOff x="1384655" y="1495522"/>
            <a:chExt cx="1078822" cy="429867"/>
          </a:xfrm>
        </p:grpSpPr>
        <p:sp>
          <p:nvSpPr>
            <p:cNvPr id="451" name="Google Shape;451;p61"/>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52" name="Google Shape;452;p61"/>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58" name="Google Shape;458;p62"/>
          <p:cNvSpPr txBox="1"/>
          <p:nvPr/>
        </p:nvSpPr>
        <p:spPr>
          <a:xfrm>
            <a:off x="6787298" y="1584775"/>
            <a:ext cx="5404851"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①申請担当者の氏名を入力してください。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②申請担当者</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に連絡がつく</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電話番号を入力してください。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59" name="Google Shape;45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62</a:t>
            </a:fld>
            <a:endParaRPr dirty="0"/>
          </a:p>
        </p:txBody>
      </p:sp>
      <p:sp>
        <p:nvSpPr>
          <p:cNvPr id="460" name="Google Shape;460;p62"/>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9</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pic>
        <p:nvPicPr>
          <p:cNvPr id="462" name="Google Shape;462;p62"/>
          <p:cNvPicPr preferRelativeResize="0"/>
          <p:nvPr/>
        </p:nvPicPr>
        <p:blipFill rotWithShape="1">
          <a:blip r:embed="rId3">
            <a:alphaModFix/>
          </a:blip>
          <a:srcRect/>
          <a:stretch/>
        </p:blipFill>
        <p:spPr>
          <a:xfrm>
            <a:off x="466724" y="1727527"/>
            <a:ext cx="6024826" cy="12407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63" name="Google Shape;463;p62"/>
          <p:cNvGrpSpPr/>
          <p:nvPr/>
        </p:nvGrpSpPr>
        <p:grpSpPr>
          <a:xfrm>
            <a:off x="308194" y="2000235"/>
            <a:ext cx="6129182" cy="522466"/>
            <a:chOff x="1384655" y="1495522"/>
            <a:chExt cx="1078822" cy="429867"/>
          </a:xfrm>
        </p:grpSpPr>
        <p:sp>
          <p:nvSpPr>
            <p:cNvPr id="464" name="Google Shape;464;p62"/>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65" name="Google Shape;465;p62"/>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66" name="Google Shape;466;p62"/>
          <p:cNvGrpSpPr/>
          <p:nvPr/>
        </p:nvGrpSpPr>
        <p:grpSpPr>
          <a:xfrm>
            <a:off x="308194" y="2372197"/>
            <a:ext cx="6129182" cy="522466"/>
            <a:chOff x="1384655" y="1495522"/>
            <a:chExt cx="1078822" cy="429867"/>
          </a:xfrm>
        </p:grpSpPr>
        <p:sp>
          <p:nvSpPr>
            <p:cNvPr id="467" name="Google Shape;467;p62"/>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68" name="Google Shape;468;p62"/>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3" name="図 2">
            <a:extLst>
              <a:ext uri="{FF2B5EF4-FFF2-40B4-BE49-F238E27FC236}">
                <a16:creationId xmlns:a16="http://schemas.microsoft.com/office/drawing/2014/main" id="{D4B5B89E-8751-3589-15EC-DABE4B6CF302}"/>
              </a:ext>
            </a:extLst>
          </p:cNvPr>
          <p:cNvPicPr>
            <a:picLocks noChangeAspect="1"/>
          </p:cNvPicPr>
          <p:nvPr/>
        </p:nvPicPr>
        <p:blipFill>
          <a:blip r:embed="rId3"/>
          <a:stretch>
            <a:fillRect/>
          </a:stretch>
        </p:blipFill>
        <p:spPr>
          <a:xfrm>
            <a:off x="466724" y="1252955"/>
            <a:ext cx="7075899" cy="5198065"/>
          </a:xfrm>
          <a:prstGeom prst="rect">
            <a:avLst/>
          </a:prstGeom>
        </p:spPr>
      </p:pic>
      <p:sp>
        <p:nvSpPr>
          <p:cNvPr id="473" name="Google Shape;473;p6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74" name="Google Shape;474;p63"/>
          <p:cNvSpPr txBox="1"/>
          <p:nvPr/>
        </p:nvSpPr>
        <p:spPr>
          <a:xfrm>
            <a:off x="7542623" y="1622246"/>
            <a:ext cx="4443928" cy="648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75" name="Google Shape;47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63</a:t>
            </a:fld>
            <a:endParaRPr dirty="0"/>
          </a:p>
        </p:txBody>
      </p:sp>
      <p:sp>
        <p:nvSpPr>
          <p:cNvPr id="476" name="Google Shape;476;p63"/>
          <p:cNvSpPr txBox="1">
            <a:spLocks noGrp="1"/>
          </p:cNvSpPr>
          <p:nvPr>
            <p:ph type="ctrTitle"/>
          </p:nvPr>
        </p:nvSpPr>
        <p:spPr>
          <a:xfrm>
            <a:off x="466724" y="294768"/>
            <a:ext cx="602482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10</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grpSp>
        <p:nvGrpSpPr>
          <p:cNvPr id="479" name="Google Shape;479;p63"/>
          <p:cNvGrpSpPr/>
          <p:nvPr/>
        </p:nvGrpSpPr>
        <p:grpSpPr>
          <a:xfrm>
            <a:off x="653338" y="1423946"/>
            <a:ext cx="1288926" cy="646290"/>
            <a:chOff x="1384655" y="1495522"/>
            <a:chExt cx="226869" cy="531745"/>
          </a:xfrm>
        </p:grpSpPr>
        <p:sp>
          <p:nvSpPr>
            <p:cNvPr id="480" name="Google Shape;480;p63"/>
            <p:cNvSpPr/>
            <p:nvPr/>
          </p:nvSpPr>
          <p:spPr>
            <a:xfrm>
              <a:off x="1415713" y="1625900"/>
              <a:ext cx="195811" cy="4013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81" name="Google Shape;481;p63"/>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4"/>
          <p:cNvPicPr preferRelativeResize="0"/>
          <p:nvPr/>
        </p:nvPicPr>
        <p:blipFill rotWithShape="1">
          <a:blip r:embed="rId3">
            <a:alphaModFix/>
          </a:blip>
          <a:srcRect/>
          <a:stretch/>
        </p:blipFill>
        <p:spPr>
          <a:xfrm>
            <a:off x="6036269" y="1378000"/>
            <a:ext cx="5540325" cy="3455257"/>
          </a:xfrm>
          <a:prstGeom prst="rect">
            <a:avLst/>
          </a:prstGeom>
          <a:noFill/>
          <a:ln>
            <a:noFill/>
          </a:ln>
        </p:spPr>
      </p:pic>
      <p:sp>
        <p:nvSpPr>
          <p:cNvPr id="487" name="Google Shape;487;p6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88" name="Google Shape;488;p64"/>
          <p:cNvSpPr txBox="1"/>
          <p:nvPr/>
        </p:nvSpPr>
        <p:spPr>
          <a:xfrm>
            <a:off x="628836" y="4993689"/>
            <a:ext cx="8260127"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①金融機関コード、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または、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金融機関名を入力し「検索」を押下してください。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②検索一覧に表示された候補から選択し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「確定」を押下してください。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489" name="Google Shape;48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64</a:t>
            </a:fld>
            <a:endParaRPr dirty="0"/>
          </a:p>
        </p:txBody>
      </p:sp>
      <p:sp>
        <p:nvSpPr>
          <p:cNvPr id="490" name="Google Shape;490;p64"/>
          <p:cNvSpPr txBox="1">
            <a:spLocks noGrp="1"/>
          </p:cNvSpPr>
          <p:nvPr>
            <p:ph type="ctrTitle"/>
          </p:nvPr>
        </p:nvSpPr>
        <p:spPr>
          <a:xfrm>
            <a:off x="466723" y="294768"/>
            <a:ext cx="6736509"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11</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pic>
        <p:nvPicPr>
          <p:cNvPr id="492" name="Google Shape;492;p64"/>
          <p:cNvPicPr preferRelativeResize="0"/>
          <p:nvPr/>
        </p:nvPicPr>
        <p:blipFill rotWithShape="1">
          <a:blip r:embed="rId4">
            <a:alphaModFix/>
          </a:blip>
          <a:srcRect/>
          <a:stretch/>
        </p:blipFill>
        <p:spPr>
          <a:xfrm>
            <a:off x="615406" y="1423946"/>
            <a:ext cx="5255284" cy="331244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493" name="Google Shape;493;p64"/>
          <p:cNvGrpSpPr/>
          <p:nvPr/>
        </p:nvGrpSpPr>
        <p:grpSpPr>
          <a:xfrm>
            <a:off x="417952" y="1866291"/>
            <a:ext cx="11027599" cy="753047"/>
            <a:chOff x="1381600" y="1533271"/>
            <a:chExt cx="1081877" cy="392118"/>
          </a:xfrm>
        </p:grpSpPr>
        <p:sp>
          <p:nvSpPr>
            <p:cNvPr id="494" name="Google Shape;494;p64"/>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95" name="Google Shape;495;p64"/>
            <p:cNvSpPr/>
            <p:nvPr/>
          </p:nvSpPr>
          <p:spPr>
            <a:xfrm>
              <a:off x="1381600" y="1533271"/>
              <a:ext cx="41378" cy="20511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96" name="Google Shape;496;p64"/>
          <p:cNvGrpSpPr/>
          <p:nvPr/>
        </p:nvGrpSpPr>
        <p:grpSpPr>
          <a:xfrm>
            <a:off x="406089" y="2665545"/>
            <a:ext cx="11083004" cy="1587288"/>
            <a:chOff x="1385882" y="1625900"/>
            <a:chExt cx="1077595" cy="1239208"/>
          </a:xfrm>
        </p:grpSpPr>
        <p:sp>
          <p:nvSpPr>
            <p:cNvPr id="497" name="Google Shape;497;p64"/>
            <p:cNvSpPr/>
            <p:nvPr/>
          </p:nvSpPr>
          <p:spPr>
            <a:xfrm>
              <a:off x="1415713" y="1625900"/>
              <a:ext cx="1047764" cy="123920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98" name="Google Shape;498;p64"/>
            <p:cNvSpPr/>
            <p:nvPr/>
          </p:nvSpPr>
          <p:spPr>
            <a:xfrm>
              <a:off x="1385882" y="1728705"/>
              <a:ext cx="36188"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99" name="Google Shape;499;p64"/>
          <p:cNvGrpSpPr/>
          <p:nvPr/>
        </p:nvGrpSpPr>
        <p:grpSpPr>
          <a:xfrm>
            <a:off x="5006062" y="4142856"/>
            <a:ext cx="766478" cy="513744"/>
            <a:chOff x="1209030" y="1370346"/>
            <a:chExt cx="826597" cy="1195167"/>
          </a:xfrm>
        </p:grpSpPr>
        <p:sp>
          <p:nvSpPr>
            <p:cNvPr id="500" name="Google Shape;500;p64"/>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01" name="Google Shape;501;p64"/>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02" name="Google Shape;502;p64"/>
          <p:cNvGrpSpPr/>
          <p:nvPr/>
        </p:nvGrpSpPr>
        <p:grpSpPr>
          <a:xfrm>
            <a:off x="10722615" y="4252833"/>
            <a:ext cx="766478" cy="513744"/>
            <a:chOff x="1209030" y="1370346"/>
            <a:chExt cx="826597" cy="1195167"/>
          </a:xfrm>
        </p:grpSpPr>
        <p:sp>
          <p:nvSpPr>
            <p:cNvPr id="503" name="Google Shape;503;p64"/>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04" name="Google Shape;504;p64"/>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図 2">
            <a:extLst>
              <a:ext uri="{FF2B5EF4-FFF2-40B4-BE49-F238E27FC236}">
                <a16:creationId xmlns:a16="http://schemas.microsoft.com/office/drawing/2014/main" id="{FA46B9DD-FB7D-494D-32DC-2117267D9342}"/>
              </a:ext>
            </a:extLst>
          </p:cNvPr>
          <p:cNvPicPr>
            <a:picLocks noChangeAspect="1"/>
          </p:cNvPicPr>
          <p:nvPr/>
        </p:nvPicPr>
        <p:blipFill>
          <a:blip r:embed="rId3"/>
          <a:stretch>
            <a:fillRect/>
          </a:stretch>
        </p:blipFill>
        <p:spPr>
          <a:xfrm>
            <a:off x="466724" y="1235460"/>
            <a:ext cx="6874508" cy="5170850"/>
          </a:xfrm>
          <a:prstGeom prst="rect">
            <a:avLst/>
          </a:prstGeom>
        </p:spPr>
      </p:pic>
      <p:sp>
        <p:nvSpPr>
          <p:cNvPr id="509" name="Google Shape;509;p6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10" name="Google Shape;510;p65"/>
          <p:cNvSpPr txBox="1"/>
          <p:nvPr/>
        </p:nvSpPr>
        <p:spPr>
          <a:xfrm>
            <a:off x="7445588" y="1650469"/>
            <a:ext cx="420759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①金融機関：選択した金融機関が反映されています</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②「金融機関支店検索」を押下してください。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11" name="Google Shape;51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65</a:t>
            </a:fld>
            <a:endParaRPr dirty="0"/>
          </a:p>
        </p:txBody>
      </p:sp>
      <p:sp>
        <p:nvSpPr>
          <p:cNvPr id="512" name="Google Shape;512;p65"/>
          <p:cNvSpPr txBox="1">
            <a:spLocks noGrp="1"/>
          </p:cNvSpPr>
          <p:nvPr>
            <p:ph type="ctrTitle"/>
          </p:nvPr>
        </p:nvSpPr>
        <p:spPr>
          <a:xfrm>
            <a:off x="466724" y="294768"/>
            <a:ext cx="6612100"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12</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grpSp>
        <p:nvGrpSpPr>
          <p:cNvPr id="515" name="Google Shape;515;p65"/>
          <p:cNvGrpSpPr/>
          <p:nvPr/>
        </p:nvGrpSpPr>
        <p:grpSpPr>
          <a:xfrm>
            <a:off x="362368" y="1863382"/>
            <a:ext cx="6129182" cy="522466"/>
            <a:chOff x="1384655" y="1495522"/>
            <a:chExt cx="1078822" cy="429867"/>
          </a:xfrm>
        </p:grpSpPr>
        <p:sp>
          <p:nvSpPr>
            <p:cNvPr id="516" name="Google Shape;516;p65"/>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17" name="Google Shape;517;p65"/>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18" name="Google Shape;518;p65"/>
          <p:cNvGrpSpPr/>
          <p:nvPr/>
        </p:nvGrpSpPr>
        <p:grpSpPr>
          <a:xfrm>
            <a:off x="538817" y="2316918"/>
            <a:ext cx="1641828" cy="646290"/>
            <a:chOff x="1394827" y="1495522"/>
            <a:chExt cx="216697" cy="531745"/>
          </a:xfrm>
        </p:grpSpPr>
        <p:sp>
          <p:nvSpPr>
            <p:cNvPr id="519" name="Google Shape;519;p65"/>
            <p:cNvSpPr/>
            <p:nvPr/>
          </p:nvSpPr>
          <p:spPr>
            <a:xfrm>
              <a:off x="1415713" y="1625900"/>
              <a:ext cx="195811" cy="40136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20" name="Google Shape;520;p65"/>
            <p:cNvSpPr/>
            <p:nvPr/>
          </p:nvSpPr>
          <p:spPr>
            <a:xfrm>
              <a:off x="1394827" y="1495522"/>
              <a:ext cx="519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6"/>
          <p:cNvPicPr preferRelativeResize="0"/>
          <p:nvPr/>
        </p:nvPicPr>
        <p:blipFill rotWithShape="1">
          <a:blip r:embed="rId3">
            <a:alphaModFix/>
          </a:blip>
          <a:srcRect/>
          <a:stretch/>
        </p:blipFill>
        <p:spPr>
          <a:xfrm>
            <a:off x="6448142" y="3443901"/>
            <a:ext cx="4657406" cy="2912449"/>
          </a:xfrm>
          <a:prstGeom prst="rect">
            <a:avLst/>
          </a:prstGeom>
          <a:noFill/>
          <a:ln>
            <a:noFill/>
          </a:ln>
        </p:spPr>
      </p:pic>
      <p:sp>
        <p:nvSpPr>
          <p:cNvPr id="526" name="Google Shape;526;p6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27" name="Google Shape;527;p66"/>
          <p:cNvSpPr txBox="1"/>
          <p:nvPr/>
        </p:nvSpPr>
        <p:spPr>
          <a:xfrm>
            <a:off x="6319547" y="1360921"/>
            <a:ext cx="57006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①金融機関支店コード、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または、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金融機関支店名を入力し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「検索」を押下してください。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②検索一覧に表示された候補から選択し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「確定」を押下してください。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28" name="Google Shape;52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66</a:t>
            </a:fld>
            <a:endParaRPr dirty="0"/>
          </a:p>
        </p:txBody>
      </p:sp>
      <p:sp>
        <p:nvSpPr>
          <p:cNvPr id="529" name="Google Shape;529;p66"/>
          <p:cNvSpPr txBox="1">
            <a:spLocks noGrp="1"/>
          </p:cNvSpPr>
          <p:nvPr>
            <p:ph type="ctrTitle"/>
          </p:nvPr>
        </p:nvSpPr>
        <p:spPr>
          <a:xfrm>
            <a:off x="466724" y="294768"/>
            <a:ext cx="621399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13</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pic>
        <p:nvPicPr>
          <p:cNvPr id="531" name="Google Shape;531;p66"/>
          <p:cNvPicPr preferRelativeResize="0"/>
          <p:nvPr/>
        </p:nvPicPr>
        <p:blipFill rotWithShape="1">
          <a:blip r:embed="rId4">
            <a:alphaModFix/>
          </a:blip>
          <a:srcRect/>
          <a:stretch/>
        </p:blipFill>
        <p:spPr>
          <a:xfrm>
            <a:off x="466724" y="1584776"/>
            <a:ext cx="5700600" cy="38621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532" name="Google Shape;532;p66"/>
          <p:cNvGrpSpPr/>
          <p:nvPr/>
        </p:nvGrpSpPr>
        <p:grpSpPr>
          <a:xfrm>
            <a:off x="304611" y="2027048"/>
            <a:ext cx="5791389" cy="727047"/>
            <a:chOff x="1384655" y="1531281"/>
            <a:chExt cx="1078822" cy="394108"/>
          </a:xfrm>
        </p:grpSpPr>
        <p:sp>
          <p:nvSpPr>
            <p:cNvPr id="533" name="Google Shape;533;p66"/>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34" name="Google Shape;534;p66"/>
            <p:cNvSpPr/>
            <p:nvPr/>
          </p:nvSpPr>
          <p:spPr>
            <a:xfrm>
              <a:off x="1384655" y="1531281"/>
              <a:ext cx="62115" cy="17427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536" name="Google Shape;536;p66"/>
          <p:cNvSpPr/>
          <p:nvPr/>
        </p:nvSpPr>
        <p:spPr>
          <a:xfrm>
            <a:off x="471338" y="2872924"/>
            <a:ext cx="5624662" cy="204119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39" name="Google Shape;539;p66"/>
          <p:cNvSpPr/>
          <p:nvPr/>
        </p:nvSpPr>
        <p:spPr>
          <a:xfrm>
            <a:off x="6472288" y="3959113"/>
            <a:ext cx="4523325" cy="52580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2" name="Google Shape;542;p66"/>
          <p:cNvSpPr/>
          <p:nvPr/>
        </p:nvSpPr>
        <p:spPr>
          <a:xfrm>
            <a:off x="6473958" y="4541526"/>
            <a:ext cx="4579707" cy="85778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grpSp>
        <p:nvGrpSpPr>
          <p:cNvPr id="544" name="Google Shape;544;p66"/>
          <p:cNvGrpSpPr/>
          <p:nvPr/>
        </p:nvGrpSpPr>
        <p:grpSpPr>
          <a:xfrm>
            <a:off x="5243458" y="4885567"/>
            <a:ext cx="766478" cy="513744"/>
            <a:chOff x="1209030" y="1370346"/>
            <a:chExt cx="826597" cy="1195167"/>
          </a:xfrm>
        </p:grpSpPr>
        <p:sp>
          <p:nvSpPr>
            <p:cNvPr id="545" name="Google Shape;545;p66"/>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6" name="Google Shape;546;p66"/>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47" name="Google Shape;547;p66"/>
          <p:cNvGrpSpPr/>
          <p:nvPr/>
        </p:nvGrpSpPr>
        <p:grpSpPr>
          <a:xfrm>
            <a:off x="10326282" y="5820792"/>
            <a:ext cx="766478" cy="513744"/>
            <a:chOff x="1209030" y="1370346"/>
            <a:chExt cx="826597" cy="1195167"/>
          </a:xfrm>
        </p:grpSpPr>
        <p:sp>
          <p:nvSpPr>
            <p:cNvPr id="548" name="Google Shape;548;p66"/>
            <p:cNvSpPr/>
            <p:nvPr/>
          </p:nvSpPr>
          <p:spPr>
            <a:xfrm>
              <a:off x="1415713" y="1733688"/>
              <a:ext cx="619914" cy="83182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49" name="Google Shape;549;p66"/>
            <p:cNvSpPr/>
            <p:nvPr/>
          </p:nvSpPr>
          <p:spPr>
            <a:xfrm>
              <a:off x="1209030" y="1370346"/>
              <a:ext cx="275040" cy="56974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27" name="Google Shape;534;p66">
            <a:extLst>
              <a:ext uri="{FF2B5EF4-FFF2-40B4-BE49-F238E27FC236}">
                <a16:creationId xmlns:a16="http://schemas.microsoft.com/office/drawing/2014/main" id="{1C41963E-A6D7-4963-88B6-6CBE5938BD5B}"/>
              </a:ext>
            </a:extLst>
          </p:cNvPr>
          <p:cNvSpPr/>
          <p:nvPr/>
        </p:nvSpPr>
        <p:spPr>
          <a:xfrm>
            <a:off x="315609" y="2952446"/>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8" name="Google Shape;534;p66">
            <a:extLst>
              <a:ext uri="{FF2B5EF4-FFF2-40B4-BE49-F238E27FC236}">
                <a16:creationId xmlns:a16="http://schemas.microsoft.com/office/drawing/2014/main" id="{7D133DA8-82EF-4842-83D4-4A30A7388B93}"/>
              </a:ext>
            </a:extLst>
          </p:cNvPr>
          <p:cNvSpPr/>
          <p:nvPr/>
        </p:nvSpPr>
        <p:spPr>
          <a:xfrm>
            <a:off x="6311056" y="3847995"/>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
        <p:nvSpPr>
          <p:cNvPr id="29" name="Google Shape;534;p66">
            <a:extLst>
              <a:ext uri="{FF2B5EF4-FFF2-40B4-BE49-F238E27FC236}">
                <a16:creationId xmlns:a16="http://schemas.microsoft.com/office/drawing/2014/main" id="{213F42CC-474A-4C6F-B85F-7FE78F1A498E}"/>
              </a:ext>
            </a:extLst>
          </p:cNvPr>
          <p:cNvSpPr/>
          <p:nvPr/>
        </p:nvSpPr>
        <p:spPr>
          <a:xfrm>
            <a:off x="6322051" y="4735687"/>
            <a:ext cx="333449" cy="32149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3" name="図 2">
            <a:extLst>
              <a:ext uri="{FF2B5EF4-FFF2-40B4-BE49-F238E27FC236}">
                <a16:creationId xmlns:a16="http://schemas.microsoft.com/office/drawing/2014/main" id="{FF06665D-65A2-4D4C-315D-662795D39316}"/>
              </a:ext>
            </a:extLst>
          </p:cNvPr>
          <p:cNvPicPr>
            <a:picLocks noChangeAspect="1"/>
          </p:cNvPicPr>
          <p:nvPr/>
        </p:nvPicPr>
        <p:blipFill>
          <a:blip r:embed="rId3"/>
          <a:stretch>
            <a:fillRect/>
          </a:stretch>
        </p:blipFill>
        <p:spPr>
          <a:xfrm>
            <a:off x="455536" y="1207470"/>
            <a:ext cx="6656788" cy="5181736"/>
          </a:xfrm>
          <a:prstGeom prst="rect">
            <a:avLst/>
          </a:prstGeom>
        </p:spPr>
      </p:pic>
      <p:sp>
        <p:nvSpPr>
          <p:cNvPr id="554" name="Google Shape;554;p6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p:cNvSpPr txBox="1"/>
          <p:nvPr/>
        </p:nvSpPr>
        <p:spPr>
          <a:xfrm>
            <a:off x="7143430" y="1584775"/>
            <a:ext cx="473838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①選択した支店名が反映されます。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②普通、当座、その他から選択してください。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③半角で7桁数字の口座番号を入力してください。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④全角カナ</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ヲを除く</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、半角英数字、全角記号</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カッコ、ピリオド、ハイフン、スペース</a:t>
            </a: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で入力してください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⑤通帳</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写しをアップロードしてください。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⑥「</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確認</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56" name="Google Shape;55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67</a:t>
            </a:fld>
            <a:endParaRPr dirty="0"/>
          </a:p>
        </p:txBody>
      </p:sp>
      <p:sp>
        <p:nvSpPr>
          <p:cNvPr id="557" name="Google Shape;557;p67"/>
          <p:cNvSpPr txBox="1">
            <a:spLocks noGrp="1"/>
          </p:cNvSpPr>
          <p:nvPr>
            <p:ph type="ctrTitle"/>
          </p:nvPr>
        </p:nvSpPr>
        <p:spPr>
          <a:xfrm>
            <a:off x="466723" y="294768"/>
            <a:ext cx="6350843"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3-2．申請入力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r>
              <a:rPr lang="en-US" altLang="ja-JP" sz="2400" b="1" dirty="0">
                <a:solidFill>
                  <a:srgbClr val="000000"/>
                </a:solidFill>
              </a:rPr>
              <a:t>14</a:t>
            </a:r>
            <a:r>
              <a:rPr lang="ja-JP" altLang="zh-CN" sz="2400" b="1" dirty="0">
                <a:solidFill>
                  <a:srgbClr val="000000"/>
                </a:solidFill>
              </a:rPr>
              <a:t>）</a:t>
            </a:r>
            <a:endParaRPr dirty="0"/>
          </a:p>
        </p:txBody>
      </p:sp>
      <p:grpSp>
        <p:nvGrpSpPr>
          <p:cNvPr id="560" name="Google Shape;560;p67"/>
          <p:cNvGrpSpPr/>
          <p:nvPr/>
        </p:nvGrpSpPr>
        <p:grpSpPr>
          <a:xfrm>
            <a:off x="244180" y="2756003"/>
            <a:ext cx="6129182" cy="522466"/>
            <a:chOff x="1384655" y="1495522"/>
            <a:chExt cx="1078822" cy="429867"/>
          </a:xfrm>
        </p:grpSpPr>
        <p:sp>
          <p:nvSpPr>
            <p:cNvPr id="561" name="Google Shape;561;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3" name="Google Shape;563;p67"/>
          <p:cNvGrpSpPr/>
          <p:nvPr/>
        </p:nvGrpSpPr>
        <p:grpSpPr>
          <a:xfrm>
            <a:off x="244180" y="3169424"/>
            <a:ext cx="6129182" cy="522466"/>
            <a:chOff x="1384655" y="1495522"/>
            <a:chExt cx="1078822" cy="429867"/>
          </a:xfrm>
        </p:grpSpPr>
        <p:sp>
          <p:nvSpPr>
            <p:cNvPr id="564" name="Google Shape;564;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5" name="Google Shape;565;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p:cNvGrpSpPr/>
          <p:nvPr/>
        </p:nvGrpSpPr>
        <p:grpSpPr>
          <a:xfrm>
            <a:off x="244180" y="3594658"/>
            <a:ext cx="6129182" cy="522466"/>
            <a:chOff x="1384655" y="1495522"/>
            <a:chExt cx="1078822" cy="429867"/>
          </a:xfrm>
        </p:grpSpPr>
        <p:sp>
          <p:nvSpPr>
            <p:cNvPr id="567" name="Google Shape;567;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9" name="Google Shape;569;p67"/>
          <p:cNvGrpSpPr/>
          <p:nvPr/>
        </p:nvGrpSpPr>
        <p:grpSpPr>
          <a:xfrm>
            <a:off x="244180" y="4050138"/>
            <a:ext cx="6129182" cy="522466"/>
            <a:chOff x="1384655" y="1495522"/>
            <a:chExt cx="1078822" cy="429867"/>
          </a:xfrm>
        </p:grpSpPr>
        <p:sp>
          <p:nvSpPr>
            <p:cNvPr id="570" name="Google Shape;570;p67"/>
            <p:cNvSpPr/>
            <p:nvPr/>
          </p:nvSpPr>
          <p:spPr>
            <a:xfrm>
              <a:off x="1415713" y="1625900"/>
              <a:ext cx="1047764" cy="29948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1" name="Google Shape;571;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72" name="Google Shape;572;p67"/>
          <p:cNvGrpSpPr/>
          <p:nvPr/>
        </p:nvGrpSpPr>
        <p:grpSpPr>
          <a:xfrm>
            <a:off x="310190" y="5001876"/>
            <a:ext cx="2196632" cy="584042"/>
            <a:chOff x="1384655" y="1495522"/>
            <a:chExt cx="386638" cy="480530"/>
          </a:xfrm>
        </p:grpSpPr>
        <p:sp>
          <p:nvSpPr>
            <p:cNvPr id="573" name="Google Shape;573;p67"/>
            <p:cNvSpPr/>
            <p:nvPr/>
          </p:nvSpPr>
          <p:spPr>
            <a:xfrm>
              <a:off x="1415713" y="1625901"/>
              <a:ext cx="355580" cy="35015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4" name="Google Shape;574;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75" name="Google Shape;575;p67"/>
          <p:cNvGrpSpPr/>
          <p:nvPr/>
        </p:nvGrpSpPr>
        <p:grpSpPr>
          <a:xfrm>
            <a:off x="4769598" y="5837193"/>
            <a:ext cx="925108" cy="592056"/>
            <a:chOff x="1384655" y="1495522"/>
            <a:chExt cx="162832" cy="487123"/>
          </a:xfrm>
        </p:grpSpPr>
        <p:sp>
          <p:nvSpPr>
            <p:cNvPr id="576" name="Google Shape;576;p67"/>
            <p:cNvSpPr/>
            <p:nvPr/>
          </p:nvSpPr>
          <p:spPr>
            <a:xfrm>
              <a:off x="1415713" y="1625900"/>
              <a:ext cx="131774" cy="35674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7" name="Google Shape;577;p67"/>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6</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3">
          <a:extLst>
            <a:ext uri="{FF2B5EF4-FFF2-40B4-BE49-F238E27FC236}">
              <a16:creationId xmlns:a16="http://schemas.microsoft.com/office/drawing/2014/main" id="{945CD4EA-6DC3-4702-A173-2BBF9FBE6399}"/>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89A2562-142C-39FB-EDB6-E02BB1EF2CAD}"/>
              </a:ext>
            </a:extLst>
          </p:cNvPr>
          <p:cNvPicPr>
            <a:picLocks noChangeAspect="1"/>
          </p:cNvPicPr>
          <p:nvPr/>
        </p:nvPicPr>
        <p:blipFill>
          <a:blip r:embed="rId3"/>
          <a:stretch>
            <a:fillRect/>
          </a:stretch>
        </p:blipFill>
        <p:spPr>
          <a:xfrm>
            <a:off x="466723" y="867182"/>
            <a:ext cx="6591472" cy="3342002"/>
          </a:xfrm>
          <a:prstGeom prst="rect">
            <a:avLst/>
          </a:prstGeom>
        </p:spPr>
      </p:pic>
      <p:sp>
        <p:nvSpPr>
          <p:cNvPr id="554" name="Google Shape;554;p67">
            <a:extLst>
              <a:ext uri="{FF2B5EF4-FFF2-40B4-BE49-F238E27FC236}">
                <a16:creationId xmlns:a16="http://schemas.microsoft.com/office/drawing/2014/main" id="{625383AB-29BA-F6E1-9560-553595A8BA89}"/>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a:extLst>
              <a:ext uri="{FF2B5EF4-FFF2-40B4-BE49-F238E27FC236}">
                <a16:creationId xmlns:a16="http://schemas.microsoft.com/office/drawing/2014/main" id="{79DEBA58-3F18-E03D-0B5A-8DCD3D4D259F}"/>
              </a:ext>
            </a:extLst>
          </p:cNvPr>
          <p:cNvSpPr txBox="1"/>
          <p:nvPr/>
        </p:nvSpPr>
        <p:spPr>
          <a:xfrm>
            <a:off x="7149561" y="907286"/>
            <a:ext cx="473838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施設名を選択してください</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施設区分を選択してください。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en-US" altLang="ja-JP" sz="1800" dirty="0">
                <a:solidFill>
                  <a:schemeClr val="dk1"/>
                </a:solidFill>
                <a:latin typeface="メイリオ" panose="020B0604030504040204" pitchFamily="50" charset="-128"/>
                <a:ea typeface="メイリオ" panose="020B0604030504040204" pitchFamily="50" charset="-128"/>
              </a:rPr>
              <a:t>※</a:t>
            </a:r>
            <a:r>
              <a:rPr lang="en-US" altLang="ja-JP" sz="1800" dirty="0">
                <a:solidFill>
                  <a:srgbClr val="FF0000"/>
                </a:solidFill>
                <a:latin typeface="メイリオ" panose="020B0604030504040204" pitchFamily="50" charset="-128"/>
                <a:ea typeface="メイリオ" panose="020B0604030504040204" pitchFamily="50" charset="-128"/>
              </a:rPr>
              <a:t>P.58 </a:t>
            </a:r>
            <a:r>
              <a:rPr lang="ja-JP"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有床診療所の場合</a:t>
            </a:r>
            <a:endParaRPr lang="en-US" altLang="ja-JP" sz="1800" dirty="0">
              <a:solidFill>
                <a:srgbClr val="FF0000"/>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　</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P.59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5" action="ppaction://hlinksldjump">
                  <a:extLst>
                    <a:ext uri="{A12FA001-AC4F-418D-AE19-62706E023703}">
                      <ahyp:hlinkClr xmlns:ahyp="http://schemas.microsoft.com/office/drawing/2018/hyperlinkcolor" val="tx"/>
                    </a:ext>
                  </a:extLst>
                </a:hlinkClick>
              </a:rPr>
              <a:t>薬局の場合</a:t>
            </a:r>
            <a:endPar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　の手順に従い、情報を入力してください。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altLang="en-US" sz="1800" dirty="0">
                <a:solidFill>
                  <a:schemeClr val="dk1"/>
                </a:solidFill>
                <a:latin typeface="メイリオ" panose="020B0604030504040204" pitchFamily="50" charset="-128"/>
                <a:ea typeface="メイリオ" panose="020B0604030504040204" pitchFamily="50" charset="-128"/>
              </a:rPr>
              <a:t>住所検索を押下してください。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altLang="ja-JP" sz="1800" dirty="0">
                <a:solidFill>
                  <a:srgbClr val="FF0000"/>
                </a:solidFill>
                <a:latin typeface="メイリオ" panose="020B0604030504040204" pitchFamily="50" charset="-128"/>
                <a:ea typeface="メイリオ" panose="020B0604030504040204" pitchFamily="50" charset="-128"/>
                <a:hlinkClick r:id="rId6" action="ppaction://hlinksldjump">
                  <a:extLst>
                    <a:ext uri="{A12FA001-AC4F-418D-AE19-62706E023703}">
                      <ahyp:hlinkClr xmlns:ahyp="http://schemas.microsoft.com/office/drawing/2018/hyperlinkcolor" val="tx"/>
                    </a:ext>
                  </a:extLst>
                </a:hlinkClick>
              </a:rPr>
              <a:t>P.57</a:t>
            </a:r>
            <a:r>
              <a:rPr lang="ja-JP" altLang="en-US" sz="1800" dirty="0">
                <a:solidFill>
                  <a:schemeClr val="dk1"/>
                </a:solidFill>
                <a:latin typeface="メイリオ" panose="020B0604030504040204" pitchFamily="50" charset="-128"/>
                <a:ea typeface="メイリオ" panose="020B0604030504040204" pitchFamily="50" charset="-128"/>
              </a:rPr>
              <a:t>を参照してください。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a:t>
            </a:r>
            <a:r>
              <a:rPr lang="ja-JP" altLang="en-US" sz="1800" dirty="0">
                <a:solidFill>
                  <a:schemeClr val="dk1"/>
                </a:solidFill>
                <a:latin typeface="メイリオ" panose="020B0604030504040204" pitchFamily="50" charset="-128"/>
                <a:ea typeface="メイリオ" panose="020B0604030504040204" pitchFamily="50" charset="-128"/>
              </a:rPr>
              <a:t>支給申請額は自動反映（固定）です。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en-US"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P.61</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en-US" altLang="ja-JP" sz="1800" b="0" i="0" u="none" strike="noStrike" cap="none" dirty="0">
                <a:solidFill>
                  <a:srgbClr val="FF0000"/>
                </a:solidFill>
                <a:latin typeface="メイリオ" panose="020B0604030504040204" pitchFamily="50" charset="-128"/>
                <a:ea typeface="メイリオ" panose="020B0604030504040204" pitchFamily="50" charset="-128"/>
                <a:sym typeface="Arial"/>
              </a:rPr>
              <a:t>67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7" action="ppaction://hlinksldjump">
                  <a:extLst>
                    <a:ext uri="{A12FA001-AC4F-418D-AE19-62706E023703}">
                      <ahyp:hlinkClr xmlns:ahyp="http://schemas.microsoft.com/office/drawing/2018/hyperlinkcolor" val="tx"/>
                    </a:ext>
                  </a:extLst>
                </a:hlinkClick>
              </a:rPr>
              <a:t>開設者情報</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8" action="ppaction://hlinksldjump">
                  <a:extLst>
                    <a:ext uri="{A12FA001-AC4F-418D-AE19-62706E023703}">
                      <ahyp:hlinkClr xmlns:ahyp="http://schemas.microsoft.com/office/drawing/2018/hyperlinkcolor" val="tx"/>
                    </a:ext>
                  </a:extLst>
                </a:hlinkClick>
              </a:rPr>
              <a:t>担当者情報</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9" action="ppaction://hlinksldjump">
                  <a:extLst>
                    <a:ext uri="{A12FA001-AC4F-418D-AE19-62706E023703}">
                      <ahyp:hlinkClr xmlns:ahyp="http://schemas.microsoft.com/office/drawing/2018/hyperlinkcolor" val="tx"/>
                    </a:ext>
                  </a:extLst>
                </a:hlinkClick>
              </a:rPr>
              <a:t>振込先情報</a:t>
            </a:r>
            <a:r>
              <a:rPr lang="ja-JP" altLang="en-US" sz="1800" b="0" i="0" u="none" strike="noStrike" cap="none" dirty="0">
                <a:solidFill>
                  <a:schemeClr val="tx1"/>
                </a:solidFill>
                <a:latin typeface="メイリオ" panose="020B0604030504040204" pitchFamily="50" charset="-128"/>
                <a:ea typeface="メイリオ" panose="020B0604030504040204" pitchFamily="50" charset="-128"/>
                <a:sym typeface="Arial"/>
              </a:rPr>
              <a:t>の手順に従い、情報を入力してください。</a:t>
            </a:r>
            <a:endParaRPr sz="1800" b="0" i="0" u="none" strike="noStrike" cap="none" dirty="0">
              <a:solidFill>
                <a:srgbClr val="FF0000"/>
              </a:solidFill>
              <a:latin typeface="メイリオ" panose="020B0604030504040204" pitchFamily="50" charset="-128"/>
              <a:ea typeface="メイリオ" panose="020B0604030504040204" pitchFamily="50" charset="-128"/>
              <a:sym typeface="Arial"/>
            </a:endParaRPr>
          </a:p>
        </p:txBody>
      </p:sp>
      <p:sp>
        <p:nvSpPr>
          <p:cNvPr id="556" name="Google Shape;556;p67">
            <a:extLst>
              <a:ext uri="{FF2B5EF4-FFF2-40B4-BE49-F238E27FC236}">
                <a16:creationId xmlns:a16="http://schemas.microsoft.com/office/drawing/2014/main" id="{2164BA2D-3A94-883D-9A3C-6EE5776ACFD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68</a:t>
            </a:fld>
            <a:endParaRPr dirty="0"/>
          </a:p>
        </p:txBody>
      </p:sp>
      <p:sp>
        <p:nvSpPr>
          <p:cNvPr id="557" name="Google Shape;557;p67">
            <a:extLst>
              <a:ext uri="{FF2B5EF4-FFF2-40B4-BE49-F238E27FC236}">
                <a16:creationId xmlns:a16="http://schemas.microsoft.com/office/drawing/2014/main" id="{8C98B733-4FC0-D90A-BD47-3016022D4D66}"/>
              </a:ext>
            </a:extLst>
          </p:cNvPr>
          <p:cNvSpPr txBox="1">
            <a:spLocks noGrp="1"/>
          </p:cNvSpPr>
          <p:nvPr>
            <p:ph type="ctrTitle"/>
          </p:nvPr>
        </p:nvSpPr>
        <p:spPr>
          <a:xfrm>
            <a:off x="466723" y="294768"/>
            <a:ext cx="1125874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en-US" altLang="ja-JP" sz="2400" b="1" dirty="0">
                <a:solidFill>
                  <a:srgbClr val="000000"/>
                </a:solidFill>
              </a:rPr>
              <a:t>3-2</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en-US" sz="2400" b="1" dirty="0">
                <a:solidFill>
                  <a:srgbClr val="000000"/>
                </a:solidFill>
              </a:rPr>
              <a:t>新規登録事業所について</a:t>
            </a:r>
            <a:r>
              <a:rPr lang="en-US" altLang="ja-JP" sz="2400" b="1" dirty="0">
                <a:solidFill>
                  <a:srgbClr val="000000"/>
                </a:solidFill>
              </a:rPr>
              <a:t>)</a:t>
            </a:r>
            <a:r>
              <a:rPr lang="ja-JP" sz="2400" b="1" dirty="0">
                <a:solidFill>
                  <a:srgbClr val="000000"/>
                </a:solidFill>
              </a:rPr>
              <a:t>（1/</a:t>
            </a:r>
            <a:r>
              <a:rPr lang="en-US" altLang="ja-JP" sz="2400" b="1" dirty="0">
                <a:solidFill>
                  <a:srgbClr val="000000"/>
                </a:solidFill>
              </a:rPr>
              <a:t>2</a:t>
            </a:r>
            <a:r>
              <a:rPr lang="ja-JP" sz="2400" b="1" dirty="0">
                <a:solidFill>
                  <a:srgbClr val="000000"/>
                </a:solidFill>
              </a:rPr>
              <a:t>）</a:t>
            </a:r>
            <a:endParaRPr dirty="0"/>
          </a:p>
        </p:txBody>
      </p:sp>
      <p:grpSp>
        <p:nvGrpSpPr>
          <p:cNvPr id="560" name="Google Shape;560;p67">
            <a:extLst>
              <a:ext uri="{FF2B5EF4-FFF2-40B4-BE49-F238E27FC236}">
                <a16:creationId xmlns:a16="http://schemas.microsoft.com/office/drawing/2014/main" id="{ED7DE5FC-B024-7688-16D5-688DB67A1C46}"/>
              </a:ext>
            </a:extLst>
          </p:cNvPr>
          <p:cNvGrpSpPr/>
          <p:nvPr/>
        </p:nvGrpSpPr>
        <p:grpSpPr>
          <a:xfrm>
            <a:off x="1760535" y="1152559"/>
            <a:ext cx="5323019" cy="475391"/>
            <a:chOff x="1384655" y="1495522"/>
            <a:chExt cx="936926" cy="391135"/>
          </a:xfrm>
        </p:grpSpPr>
        <p:sp>
          <p:nvSpPr>
            <p:cNvPr id="561" name="Google Shape;561;p67">
              <a:extLst>
                <a:ext uri="{FF2B5EF4-FFF2-40B4-BE49-F238E27FC236}">
                  <a16:creationId xmlns:a16="http://schemas.microsoft.com/office/drawing/2014/main" id="{99ED6C7E-CBCB-489C-D7CE-33DA741BBE37}"/>
                </a:ext>
              </a:extLst>
            </p:cNvPr>
            <p:cNvSpPr/>
            <p:nvPr/>
          </p:nvSpPr>
          <p:spPr>
            <a:xfrm>
              <a:off x="1415713" y="1625901"/>
              <a:ext cx="905868"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a:extLst>
                <a:ext uri="{FF2B5EF4-FFF2-40B4-BE49-F238E27FC236}">
                  <a16:creationId xmlns:a16="http://schemas.microsoft.com/office/drawing/2014/main" id="{DD22D334-548C-D0C9-96DE-B4C0E0CD3D57}"/>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3" name="Google Shape;563;p67">
            <a:extLst>
              <a:ext uri="{FF2B5EF4-FFF2-40B4-BE49-F238E27FC236}">
                <a16:creationId xmlns:a16="http://schemas.microsoft.com/office/drawing/2014/main" id="{8043E0A7-FEFC-C373-7AA0-8F35C68738C5}"/>
              </a:ext>
            </a:extLst>
          </p:cNvPr>
          <p:cNvGrpSpPr/>
          <p:nvPr/>
        </p:nvGrpSpPr>
        <p:grpSpPr>
          <a:xfrm>
            <a:off x="1705211" y="1502120"/>
            <a:ext cx="5399075" cy="569670"/>
            <a:chOff x="1384655" y="1495522"/>
            <a:chExt cx="950313" cy="468705"/>
          </a:xfrm>
        </p:grpSpPr>
        <p:sp>
          <p:nvSpPr>
            <p:cNvPr id="564" name="Google Shape;564;p67">
              <a:extLst>
                <a:ext uri="{FF2B5EF4-FFF2-40B4-BE49-F238E27FC236}">
                  <a16:creationId xmlns:a16="http://schemas.microsoft.com/office/drawing/2014/main" id="{766E784C-6A86-AE91-CC02-F4FADCF03DA6}"/>
                </a:ext>
              </a:extLst>
            </p:cNvPr>
            <p:cNvSpPr/>
            <p:nvPr/>
          </p:nvSpPr>
          <p:spPr>
            <a:xfrm>
              <a:off x="1415713" y="1625900"/>
              <a:ext cx="919255" cy="3383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5" name="Google Shape;565;p67">
              <a:extLst>
                <a:ext uri="{FF2B5EF4-FFF2-40B4-BE49-F238E27FC236}">
                  <a16:creationId xmlns:a16="http://schemas.microsoft.com/office/drawing/2014/main" id="{8173B758-E162-1D9A-C002-2165715E29D4}"/>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a:extLst>
              <a:ext uri="{FF2B5EF4-FFF2-40B4-BE49-F238E27FC236}">
                <a16:creationId xmlns:a16="http://schemas.microsoft.com/office/drawing/2014/main" id="{D158CC01-0619-FCE1-C729-B68B012AA2F9}"/>
              </a:ext>
            </a:extLst>
          </p:cNvPr>
          <p:cNvGrpSpPr/>
          <p:nvPr/>
        </p:nvGrpSpPr>
        <p:grpSpPr>
          <a:xfrm>
            <a:off x="332409" y="2816145"/>
            <a:ext cx="1129098" cy="599180"/>
            <a:chOff x="1384655" y="1495522"/>
            <a:chExt cx="198737" cy="492985"/>
          </a:xfrm>
        </p:grpSpPr>
        <p:sp>
          <p:nvSpPr>
            <p:cNvPr id="567" name="Google Shape;567;p67">
              <a:extLst>
                <a:ext uri="{FF2B5EF4-FFF2-40B4-BE49-F238E27FC236}">
                  <a16:creationId xmlns:a16="http://schemas.microsoft.com/office/drawing/2014/main" id="{09785EE5-D040-0146-6775-39218C3C8396}"/>
                </a:ext>
              </a:extLst>
            </p:cNvPr>
            <p:cNvSpPr/>
            <p:nvPr/>
          </p:nvSpPr>
          <p:spPr>
            <a:xfrm>
              <a:off x="1415713" y="1625900"/>
              <a:ext cx="167679" cy="3626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a:extLst>
                <a:ext uri="{FF2B5EF4-FFF2-40B4-BE49-F238E27FC236}">
                  <a16:creationId xmlns:a16="http://schemas.microsoft.com/office/drawing/2014/main" id="{B2653F3A-5159-992E-9FFF-6084BB3B9A68}"/>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9" name="Google Shape;569;p67">
            <a:extLst>
              <a:ext uri="{FF2B5EF4-FFF2-40B4-BE49-F238E27FC236}">
                <a16:creationId xmlns:a16="http://schemas.microsoft.com/office/drawing/2014/main" id="{533FBB55-1437-6BBE-4448-515E7EC5D55E}"/>
              </a:ext>
            </a:extLst>
          </p:cNvPr>
          <p:cNvGrpSpPr/>
          <p:nvPr/>
        </p:nvGrpSpPr>
        <p:grpSpPr>
          <a:xfrm>
            <a:off x="1760534" y="3672245"/>
            <a:ext cx="5297657" cy="536939"/>
            <a:chOff x="1384655" y="1495522"/>
            <a:chExt cx="932462" cy="441775"/>
          </a:xfrm>
        </p:grpSpPr>
        <p:sp>
          <p:nvSpPr>
            <p:cNvPr id="570" name="Google Shape;570;p67">
              <a:extLst>
                <a:ext uri="{FF2B5EF4-FFF2-40B4-BE49-F238E27FC236}">
                  <a16:creationId xmlns:a16="http://schemas.microsoft.com/office/drawing/2014/main" id="{17DD0898-C589-BCF6-7B1B-9B7B63663CED}"/>
                </a:ext>
              </a:extLst>
            </p:cNvPr>
            <p:cNvSpPr/>
            <p:nvPr/>
          </p:nvSpPr>
          <p:spPr>
            <a:xfrm>
              <a:off x="1415713" y="1625900"/>
              <a:ext cx="901404" cy="31139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1" name="Google Shape;571;p67">
              <a:extLst>
                <a:ext uri="{FF2B5EF4-FFF2-40B4-BE49-F238E27FC236}">
                  <a16:creationId xmlns:a16="http://schemas.microsoft.com/office/drawing/2014/main" id="{11724A0B-5249-63BD-183C-A35F0A77E119}"/>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2518653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3">
          <a:extLst>
            <a:ext uri="{FF2B5EF4-FFF2-40B4-BE49-F238E27FC236}">
              <a16:creationId xmlns:a16="http://schemas.microsoft.com/office/drawing/2014/main" id="{BE52AA36-409E-D5BA-4EC8-872C41A4F4B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7DB814E2-8ADA-1B0E-B1C1-0888860F0F74}"/>
              </a:ext>
            </a:extLst>
          </p:cNvPr>
          <p:cNvPicPr>
            <a:picLocks noChangeAspect="1"/>
          </p:cNvPicPr>
          <p:nvPr/>
        </p:nvPicPr>
        <p:blipFill>
          <a:blip r:embed="rId3"/>
          <a:stretch>
            <a:fillRect/>
          </a:stretch>
        </p:blipFill>
        <p:spPr>
          <a:xfrm>
            <a:off x="466723" y="1467028"/>
            <a:ext cx="6629573" cy="3565165"/>
          </a:xfrm>
          <a:prstGeom prst="rect">
            <a:avLst/>
          </a:prstGeom>
        </p:spPr>
      </p:pic>
      <p:sp>
        <p:nvSpPr>
          <p:cNvPr id="554" name="Google Shape;554;p67">
            <a:extLst>
              <a:ext uri="{FF2B5EF4-FFF2-40B4-BE49-F238E27FC236}">
                <a16:creationId xmlns:a16="http://schemas.microsoft.com/office/drawing/2014/main" id="{E3944D8B-3D11-81B5-362E-32C8FAE80F8A}"/>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55" name="Google Shape;555;p67">
            <a:extLst>
              <a:ext uri="{FF2B5EF4-FFF2-40B4-BE49-F238E27FC236}">
                <a16:creationId xmlns:a16="http://schemas.microsoft.com/office/drawing/2014/main" id="{4F630F71-08D3-67B4-FEEB-967A759F5F22}"/>
              </a:ext>
            </a:extLst>
          </p:cNvPr>
          <p:cNvSpPr txBox="1"/>
          <p:nvPr/>
        </p:nvSpPr>
        <p:spPr>
          <a:xfrm>
            <a:off x="7049121" y="2260457"/>
            <a:ext cx="473838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ファイルをアップロードを押下して、確認書類を選択して、アップロードしてください。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確認を押下してください。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556" name="Google Shape;556;p67">
            <a:extLst>
              <a:ext uri="{FF2B5EF4-FFF2-40B4-BE49-F238E27FC236}">
                <a16:creationId xmlns:a16="http://schemas.microsoft.com/office/drawing/2014/main" id="{71465D1F-B91F-CBA9-004A-5D30DAD144D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69</a:t>
            </a:fld>
            <a:endParaRPr dirty="0"/>
          </a:p>
        </p:txBody>
      </p:sp>
      <p:sp>
        <p:nvSpPr>
          <p:cNvPr id="557" name="Google Shape;557;p67">
            <a:extLst>
              <a:ext uri="{FF2B5EF4-FFF2-40B4-BE49-F238E27FC236}">
                <a16:creationId xmlns:a16="http://schemas.microsoft.com/office/drawing/2014/main" id="{15EF73C4-4E01-5E5E-E78C-70F73CE07ADC}"/>
              </a:ext>
            </a:extLst>
          </p:cNvPr>
          <p:cNvSpPr txBox="1">
            <a:spLocks noGrp="1"/>
          </p:cNvSpPr>
          <p:nvPr>
            <p:ph type="ctrTitle"/>
          </p:nvPr>
        </p:nvSpPr>
        <p:spPr>
          <a:xfrm>
            <a:off x="466723" y="294768"/>
            <a:ext cx="11258746"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en-US" altLang="ja-JP" sz="2400" b="1" dirty="0">
                <a:solidFill>
                  <a:srgbClr val="000000"/>
                </a:solidFill>
              </a:rPr>
              <a:t>3-2</a:t>
            </a:r>
            <a:r>
              <a:rPr lang="ja-JP" sz="2400" b="1" dirty="0">
                <a:solidFill>
                  <a:srgbClr val="000000"/>
                </a:solidFill>
              </a:rPr>
              <a:t>．</a:t>
            </a:r>
            <a:r>
              <a:rPr lang="ja-JP" altLang="ja-JP" sz="2400" b="1" dirty="0">
                <a:solidFill>
                  <a:srgbClr val="000000"/>
                </a:solidFill>
              </a:rPr>
              <a:t>申請入力</a:t>
            </a:r>
            <a:r>
              <a:rPr lang="en-US" altLang="ja-JP" sz="2400" b="1" dirty="0">
                <a:solidFill>
                  <a:srgbClr val="000000"/>
                </a:solidFill>
              </a:rPr>
              <a:t>(</a:t>
            </a:r>
            <a:r>
              <a:rPr lang="ja-JP" altLang="ja-JP" sz="2400" b="1" dirty="0">
                <a:solidFill>
                  <a:srgbClr val="000000"/>
                </a:solidFill>
              </a:rPr>
              <a:t>新規申請</a:t>
            </a:r>
            <a:r>
              <a:rPr lang="en-US" altLang="ja-JP" sz="2400" b="1" dirty="0">
                <a:solidFill>
                  <a:srgbClr val="000000"/>
                </a:solidFill>
              </a:rPr>
              <a:t>) (</a:t>
            </a:r>
            <a:r>
              <a:rPr lang="ja-JP" altLang="en-US" sz="2400" b="1" dirty="0">
                <a:solidFill>
                  <a:srgbClr val="000000"/>
                </a:solidFill>
              </a:rPr>
              <a:t>新規登録事業所について</a:t>
            </a:r>
            <a:r>
              <a:rPr lang="en-US" altLang="ja-JP" sz="2400" b="1" dirty="0">
                <a:solidFill>
                  <a:srgbClr val="000000"/>
                </a:solidFill>
              </a:rPr>
              <a:t>)</a:t>
            </a:r>
            <a:r>
              <a:rPr lang="ja-JP" sz="2400" b="1" dirty="0">
                <a:solidFill>
                  <a:srgbClr val="000000"/>
                </a:solidFill>
              </a:rPr>
              <a:t>（</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2</a:t>
            </a:r>
            <a:r>
              <a:rPr lang="ja-JP" sz="2400" b="1" dirty="0">
                <a:solidFill>
                  <a:srgbClr val="000000"/>
                </a:solidFill>
              </a:rPr>
              <a:t>）</a:t>
            </a:r>
            <a:endParaRPr dirty="0"/>
          </a:p>
        </p:txBody>
      </p:sp>
      <p:grpSp>
        <p:nvGrpSpPr>
          <p:cNvPr id="560" name="Google Shape;560;p67">
            <a:extLst>
              <a:ext uri="{FF2B5EF4-FFF2-40B4-BE49-F238E27FC236}">
                <a16:creationId xmlns:a16="http://schemas.microsoft.com/office/drawing/2014/main" id="{61A25312-C329-C9F6-895A-0F24C4CB7080}"/>
              </a:ext>
            </a:extLst>
          </p:cNvPr>
          <p:cNvGrpSpPr/>
          <p:nvPr/>
        </p:nvGrpSpPr>
        <p:grpSpPr>
          <a:xfrm>
            <a:off x="304061" y="3672245"/>
            <a:ext cx="2240089" cy="526532"/>
            <a:chOff x="1384655" y="1495522"/>
            <a:chExt cx="394287" cy="433212"/>
          </a:xfrm>
        </p:grpSpPr>
        <p:sp>
          <p:nvSpPr>
            <p:cNvPr id="561" name="Google Shape;561;p67">
              <a:extLst>
                <a:ext uri="{FF2B5EF4-FFF2-40B4-BE49-F238E27FC236}">
                  <a16:creationId xmlns:a16="http://schemas.microsoft.com/office/drawing/2014/main" id="{6D615DD1-A0BF-9B5A-D146-DD6FC9EA9C28}"/>
                </a:ext>
              </a:extLst>
            </p:cNvPr>
            <p:cNvSpPr/>
            <p:nvPr/>
          </p:nvSpPr>
          <p:spPr>
            <a:xfrm>
              <a:off x="1415713" y="1625901"/>
              <a:ext cx="363229" cy="30283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2" name="Google Shape;562;p67">
              <a:extLst>
                <a:ext uri="{FF2B5EF4-FFF2-40B4-BE49-F238E27FC236}">
                  <a16:creationId xmlns:a16="http://schemas.microsoft.com/office/drawing/2014/main" id="{D83788B9-95F8-D778-5D9B-9D3F92CE5C61}"/>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66" name="Google Shape;566;p67">
            <a:extLst>
              <a:ext uri="{FF2B5EF4-FFF2-40B4-BE49-F238E27FC236}">
                <a16:creationId xmlns:a16="http://schemas.microsoft.com/office/drawing/2014/main" id="{E8B8546B-067A-625D-A96C-55A614CF694B}"/>
              </a:ext>
            </a:extLst>
          </p:cNvPr>
          <p:cNvGrpSpPr/>
          <p:nvPr/>
        </p:nvGrpSpPr>
        <p:grpSpPr>
          <a:xfrm>
            <a:off x="4761339" y="4433013"/>
            <a:ext cx="1129098" cy="599180"/>
            <a:chOff x="1384655" y="1495522"/>
            <a:chExt cx="198737" cy="492985"/>
          </a:xfrm>
        </p:grpSpPr>
        <p:sp>
          <p:nvSpPr>
            <p:cNvPr id="567" name="Google Shape;567;p67">
              <a:extLst>
                <a:ext uri="{FF2B5EF4-FFF2-40B4-BE49-F238E27FC236}">
                  <a16:creationId xmlns:a16="http://schemas.microsoft.com/office/drawing/2014/main" id="{984C980F-2C5A-3A75-401D-406F07C8501F}"/>
                </a:ext>
              </a:extLst>
            </p:cNvPr>
            <p:cNvSpPr/>
            <p:nvPr/>
          </p:nvSpPr>
          <p:spPr>
            <a:xfrm>
              <a:off x="1415713" y="1625900"/>
              <a:ext cx="167679" cy="3626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68" name="Google Shape;568;p67">
              <a:extLst>
                <a:ext uri="{FF2B5EF4-FFF2-40B4-BE49-F238E27FC236}">
                  <a16:creationId xmlns:a16="http://schemas.microsoft.com/office/drawing/2014/main" id="{FA544763-BCDE-96EA-9FF5-B76083EFC360}"/>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276051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5" name="図 4">
            <a:extLst>
              <a:ext uri="{FF2B5EF4-FFF2-40B4-BE49-F238E27FC236}">
                <a16:creationId xmlns:a16="http://schemas.microsoft.com/office/drawing/2014/main" id="{DCCAF25F-26E2-718E-5624-54CCC380523C}"/>
              </a:ext>
            </a:extLst>
          </p:cNvPr>
          <p:cNvPicPr>
            <a:picLocks noChangeAspect="1"/>
          </p:cNvPicPr>
          <p:nvPr/>
        </p:nvPicPr>
        <p:blipFill>
          <a:blip r:embed="rId3"/>
          <a:stretch>
            <a:fillRect/>
          </a:stretch>
        </p:blipFill>
        <p:spPr>
          <a:xfrm>
            <a:off x="1009588" y="974393"/>
            <a:ext cx="4686423" cy="4713638"/>
          </a:xfrm>
          <a:prstGeom prst="rect">
            <a:avLst/>
          </a:prstGeom>
        </p:spPr>
      </p:pic>
      <p:sp>
        <p:nvSpPr>
          <p:cNvPr id="151" name="Google Shape;151;p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52" name="Google Shape;152;p2"/>
          <p:cNvSpPr txBox="1"/>
          <p:nvPr/>
        </p:nvSpPr>
        <p:spPr>
          <a:xfrm>
            <a:off x="5750040" y="1597216"/>
            <a:ext cx="609615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①「パスワードをお忘れですか？」を押下してください。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3" name="Google Shape;153;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a:t>
            </a:fld>
            <a:endParaRPr dirty="0"/>
          </a:p>
        </p:txBody>
      </p:sp>
      <p:sp>
        <p:nvSpPr>
          <p:cNvPr id="154" name="Google Shape;154;p2"/>
          <p:cNvSpPr txBox="1">
            <a:spLocks noGrp="1"/>
          </p:cNvSpPr>
          <p:nvPr>
            <p:ph type="ctrTitle"/>
          </p:nvPr>
        </p:nvSpPr>
        <p:spPr>
          <a:xfrm>
            <a:off x="466724" y="294768"/>
            <a:ext cx="6346452"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1-3.パスワードをリセット</a:t>
            </a:r>
            <a:r>
              <a:rPr lang="ja-JP" altLang="en-US" sz="2400" b="1" dirty="0"/>
              <a:t>したいとき</a:t>
            </a:r>
            <a:r>
              <a:rPr lang="ja-JP" sz="2400" b="1" dirty="0">
                <a:solidFill>
                  <a:srgbClr val="000000"/>
                </a:solidFill>
              </a:rPr>
              <a:t>（1/5）</a:t>
            </a:r>
            <a:endParaRPr dirty="0"/>
          </a:p>
        </p:txBody>
      </p:sp>
      <p:grpSp>
        <p:nvGrpSpPr>
          <p:cNvPr id="155" name="Google Shape;155;p2"/>
          <p:cNvGrpSpPr/>
          <p:nvPr/>
        </p:nvGrpSpPr>
        <p:grpSpPr>
          <a:xfrm>
            <a:off x="1329596" y="4392011"/>
            <a:ext cx="2023204" cy="447467"/>
            <a:chOff x="1196369" y="1088484"/>
            <a:chExt cx="1888177" cy="1125143"/>
          </a:xfrm>
        </p:grpSpPr>
        <p:sp>
          <p:nvSpPr>
            <p:cNvPr id="156" name="Google Shape;156;p2"/>
            <p:cNvSpPr/>
            <p:nvPr/>
          </p:nvSpPr>
          <p:spPr>
            <a:xfrm>
              <a:off x="1415713" y="1587984"/>
              <a:ext cx="1668833" cy="6256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57" name="Google Shape;157;p2"/>
            <p:cNvSpPr/>
            <p:nvPr/>
          </p:nvSpPr>
          <p:spPr>
            <a:xfrm>
              <a:off x="1196369" y="1088484"/>
              <a:ext cx="280120" cy="74976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3" name="図 2">
            <a:extLst>
              <a:ext uri="{FF2B5EF4-FFF2-40B4-BE49-F238E27FC236}">
                <a16:creationId xmlns:a16="http://schemas.microsoft.com/office/drawing/2014/main" id="{563C5B49-011F-A857-7478-2310B82A1B49}"/>
              </a:ext>
            </a:extLst>
          </p:cNvPr>
          <p:cNvPicPr>
            <a:picLocks noChangeAspect="1"/>
          </p:cNvPicPr>
          <p:nvPr/>
        </p:nvPicPr>
        <p:blipFill>
          <a:blip r:embed="rId3"/>
          <a:srcRect t="5489"/>
          <a:stretch>
            <a:fillRect/>
          </a:stretch>
        </p:blipFill>
        <p:spPr>
          <a:xfrm>
            <a:off x="466724" y="1608734"/>
            <a:ext cx="6375726" cy="5150363"/>
          </a:xfrm>
          <a:prstGeom prst="rect">
            <a:avLst/>
          </a:prstGeom>
        </p:spPr>
      </p:pic>
      <p:sp>
        <p:nvSpPr>
          <p:cNvPr id="1056" name="Google Shape;1056;p9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57" name="Google Shape;1057;p98"/>
          <p:cNvSpPr txBox="1"/>
          <p:nvPr/>
        </p:nvSpPr>
        <p:spPr>
          <a:xfrm>
            <a:off x="7026505" y="1517296"/>
            <a:ext cx="423243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①申請情報を確認し、問題なければ</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「次へ」を押下してください。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58" name="Google Shape;1058;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70</a:t>
            </a:fld>
            <a:endParaRPr dirty="0"/>
          </a:p>
        </p:txBody>
      </p:sp>
      <p:sp>
        <p:nvSpPr>
          <p:cNvPr id="1059" name="Google Shape;1059;p98"/>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3</a:t>
            </a:r>
            <a:r>
              <a:rPr lang="ja-JP" sz="2400" b="1" dirty="0">
                <a:solidFill>
                  <a:srgbClr val="000000"/>
                </a:solidFill>
              </a:rPr>
              <a:t>．申請確認</a:t>
            </a:r>
            <a:endParaRPr dirty="0"/>
          </a:p>
        </p:txBody>
      </p:sp>
      <p:sp>
        <p:nvSpPr>
          <p:cNvPr id="1060" name="Google Shape;1060;p98"/>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申請情報の確認を行います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061" name="Google Shape;1061;p98"/>
          <p:cNvGrpSpPr/>
          <p:nvPr/>
        </p:nvGrpSpPr>
        <p:grpSpPr>
          <a:xfrm>
            <a:off x="4004112" y="6424428"/>
            <a:ext cx="595409" cy="334669"/>
            <a:chOff x="1193274" y="1446325"/>
            <a:chExt cx="978472" cy="525798"/>
          </a:xfrm>
        </p:grpSpPr>
        <p:sp>
          <p:nvSpPr>
            <p:cNvPr id="1062" name="Google Shape;1062;p98"/>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63" name="Google Shape;1063;p98"/>
            <p:cNvSpPr/>
            <p:nvPr/>
          </p:nvSpPr>
          <p:spPr>
            <a:xfrm>
              <a:off x="1193274" y="1446325"/>
              <a:ext cx="444876" cy="36089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064" name="Google Shape;1064;p98"/>
          <p:cNvSpPr/>
          <p:nvPr/>
        </p:nvSpPr>
        <p:spPr>
          <a:xfrm>
            <a:off x="6950723" y="4575418"/>
            <a:ext cx="4676775" cy="1299985"/>
          </a:xfrm>
          <a:prstGeom prst="rect">
            <a:avLst/>
          </a:prstGeom>
          <a:solidFill>
            <a:schemeClr val="lt1"/>
          </a:solidFill>
          <a:ln w="25400" cap="flat" cmpd="sng">
            <a:solidFill>
              <a:srgbClr val="0188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申請内容に誤りがあった場合、「戻る」から正しい内容に修正してください。</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4" name="図 3">
            <a:extLst>
              <a:ext uri="{FF2B5EF4-FFF2-40B4-BE49-F238E27FC236}">
                <a16:creationId xmlns:a16="http://schemas.microsoft.com/office/drawing/2014/main" id="{85ABC8FA-E16B-59D1-B52B-D09554525BBC}"/>
              </a:ext>
            </a:extLst>
          </p:cNvPr>
          <p:cNvPicPr>
            <a:picLocks noChangeAspect="1"/>
          </p:cNvPicPr>
          <p:nvPr/>
        </p:nvPicPr>
        <p:blipFill>
          <a:blip r:embed="rId3"/>
          <a:stretch>
            <a:fillRect/>
          </a:stretch>
        </p:blipFill>
        <p:spPr>
          <a:xfrm>
            <a:off x="487899" y="1701096"/>
            <a:ext cx="11325225" cy="3132007"/>
          </a:xfrm>
          <a:prstGeom prst="rect">
            <a:avLst/>
          </a:prstGeom>
        </p:spPr>
      </p:pic>
      <p:sp>
        <p:nvSpPr>
          <p:cNvPr id="1151" name="Google Shape;1151;p104"/>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53" name="Google Shape;115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71</a:t>
            </a:fld>
            <a:endParaRPr dirty="0"/>
          </a:p>
        </p:txBody>
      </p:sp>
      <p:sp>
        <p:nvSpPr>
          <p:cNvPr id="1154" name="Google Shape;1154;p104"/>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ja-JP" sz="2400" b="1" dirty="0">
                <a:solidFill>
                  <a:srgbClr val="000000"/>
                </a:solidFill>
              </a:rPr>
              <a:t>3-</a:t>
            </a:r>
            <a:r>
              <a:rPr lang="en-US" altLang="ja-JP" sz="2400" b="1" dirty="0">
                <a:solidFill>
                  <a:srgbClr val="000000"/>
                </a:solidFill>
              </a:rPr>
              <a:t>4</a:t>
            </a:r>
            <a:r>
              <a:rPr lang="ja-JP" sz="2400" b="1" dirty="0">
                <a:solidFill>
                  <a:srgbClr val="000000"/>
                </a:solidFill>
              </a:rPr>
              <a:t>．法人からの申請委任の確認（1/2）</a:t>
            </a:r>
            <a:endParaRPr dirty="0"/>
          </a:p>
        </p:txBody>
      </p:sp>
      <p:sp>
        <p:nvSpPr>
          <p:cNvPr id="1155" name="Google Shape;1155;p104"/>
          <p:cNvSpPr txBox="1"/>
          <p:nvPr/>
        </p:nvSpPr>
        <p:spPr>
          <a:xfrm>
            <a:off x="466724" y="85516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申請する事業者が法人から申請の委任を受けている場合</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31;p76">
            <a:extLst>
              <a:ext uri="{FF2B5EF4-FFF2-40B4-BE49-F238E27FC236}">
                <a16:creationId xmlns:a16="http://schemas.microsoft.com/office/drawing/2014/main" id="{0ED4F98B-C965-36E0-A328-0696D88C78D7}"/>
              </a:ext>
            </a:extLst>
          </p:cNvPr>
          <p:cNvSpPr txBox="1"/>
          <p:nvPr/>
        </p:nvSpPr>
        <p:spPr>
          <a:xfrm>
            <a:off x="466723" y="4967189"/>
            <a:ext cx="11041031"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開設者の氏名と口座名義が異なる場合は、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dirty="0">
                <a:latin typeface="メイリオ" panose="020B0604030504040204" pitchFamily="50" charset="-128"/>
                <a:ea typeface="メイリオ" panose="020B0604030504040204" pitchFamily="50" charset="-128"/>
              </a:rPr>
              <a:t>開設者以外の名義の口座を使用する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②チェックをつけ</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altLang="ja-JP"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次へ</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2" name="Google Shape;735;p76">
            <a:extLst>
              <a:ext uri="{FF2B5EF4-FFF2-40B4-BE49-F238E27FC236}">
                <a16:creationId xmlns:a16="http://schemas.microsoft.com/office/drawing/2014/main" id="{B262B392-D2AA-0112-CF8B-68EF562E131D}"/>
              </a:ext>
            </a:extLst>
          </p:cNvPr>
          <p:cNvGrpSpPr/>
          <p:nvPr/>
        </p:nvGrpSpPr>
        <p:grpSpPr>
          <a:xfrm>
            <a:off x="7185560" y="4321788"/>
            <a:ext cx="689474" cy="493999"/>
            <a:chOff x="1384655" y="1495522"/>
            <a:chExt cx="121357" cy="406445"/>
          </a:xfrm>
        </p:grpSpPr>
        <p:sp>
          <p:nvSpPr>
            <p:cNvPr id="13" name="Google Shape;736;p76">
              <a:extLst>
                <a:ext uri="{FF2B5EF4-FFF2-40B4-BE49-F238E27FC236}">
                  <a16:creationId xmlns:a16="http://schemas.microsoft.com/office/drawing/2014/main" id="{52E7EF85-4BD6-5CD7-D341-E4B903718D79}"/>
                </a:ext>
              </a:extLst>
            </p:cNvPr>
            <p:cNvSpPr/>
            <p:nvPr/>
          </p:nvSpPr>
          <p:spPr>
            <a:xfrm>
              <a:off x="1415713" y="1625899"/>
              <a:ext cx="90299" cy="2760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737;p76">
              <a:extLst>
                <a:ext uri="{FF2B5EF4-FFF2-40B4-BE49-F238E27FC236}">
                  <a16:creationId xmlns:a16="http://schemas.microsoft.com/office/drawing/2014/main" id="{E8215D5D-13BD-1DE4-6AA4-4B82DE3B24D7}"/>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5" name="Google Shape;738;p76">
            <a:extLst>
              <a:ext uri="{FF2B5EF4-FFF2-40B4-BE49-F238E27FC236}">
                <a16:creationId xmlns:a16="http://schemas.microsoft.com/office/drawing/2014/main" id="{EC402CDB-B432-8A65-3685-30E113918EBE}"/>
              </a:ext>
            </a:extLst>
          </p:cNvPr>
          <p:cNvGrpSpPr/>
          <p:nvPr/>
        </p:nvGrpSpPr>
        <p:grpSpPr>
          <a:xfrm>
            <a:off x="3131084" y="3102697"/>
            <a:ext cx="2143309" cy="475390"/>
            <a:chOff x="1384655" y="1495522"/>
            <a:chExt cx="377252" cy="391134"/>
          </a:xfrm>
        </p:grpSpPr>
        <p:sp>
          <p:nvSpPr>
            <p:cNvPr id="16" name="Google Shape;739;p76">
              <a:extLst>
                <a:ext uri="{FF2B5EF4-FFF2-40B4-BE49-F238E27FC236}">
                  <a16:creationId xmlns:a16="http://schemas.microsoft.com/office/drawing/2014/main" id="{192BF548-EA81-E496-A586-61178F28F369}"/>
                </a:ext>
              </a:extLst>
            </p:cNvPr>
            <p:cNvSpPr/>
            <p:nvPr/>
          </p:nvSpPr>
          <p:spPr>
            <a:xfrm>
              <a:off x="1415713" y="1625900"/>
              <a:ext cx="346194"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7" name="Google Shape;740;p76">
              <a:extLst>
                <a:ext uri="{FF2B5EF4-FFF2-40B4-BE49-F238E27FC236}">
                  <a16:creationId xmlns:a16="http://schemas.microsoft.com/office/drawing/2014/main" id="{A1D7727A-E908-526C-A049-E2B468267A99}"/>
                </a:ext>
              </a:extLst>
            </p:cNvPr>
            <p:cNvSpPr/>
            <p:nvPr/>
          </p:nvSpPr>
          <p:spPr>
            <a:xfrm>
              <a:off x="1384655" y="1495522"/>
              <a:ext cx="56452"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8" name="Google Shape;741;p76">
            <a:extLst>
              <a:ext uri="{FF2B5EF4-FFF2-40B4-BE49-F238E27FC236}">
                <a16:creationId xmlns:a16="http://schemas.microsoft.com/office/drawing/2014/main" id="{598065A8-BF20-3E1F-C29B-8A66F81F665D}"/>
              </a:ext>
            </a:extLst>
          </p:cNvPr>
          <p:cNvGrpSpPr/>
          <p:nvPr/>
        </p:nvGrpSpPr>
        <p:grpSpPr>
          <a:xfrm>
            <a:off x="3150079" y="3682191"/>
            <a:ext cx="329437" cy="355036"/>
            <a:chOff x="1341249" y="1589993"/>
            <a:chExt cx="159911" cy="80450"/>
          </a:xfrm>
        </p:grpSpPr>
        <p:sp>
          <p:nvSpPr>
            <p:cNvPr id="19" name="Google Shape;742;p76">
              <a:extLst>
                <a:ext uri="{FF2B5EF4-FFF2-40B4-BE49-F238E27FC236}">
                  <a16:creationId xmlns:a16="http://schemas.microsoft.com/office/drawing/2014/main" id="{992A60A0-3B1E-9A5E-646F-B5D85998ADE7}"/>
                </a:ext>
              </a:extLst>
            </p:cNvPr>
            <p:cNvSpPr/>
            <p:nvPr/>
          </p:nvSpPr>
          <p:spPr>
            <a:xfrm>
              <a:off x="1403696" y="1625900"/>
              <a:ext cx="97464" cy="445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0" name="Google Shape;743;p76">
              <a:extLst>
                <a:ext uri="{FF2B5EF4-FFF2-40B4-BE49-F238E27FC236}">
                  <a16:creationId xmlns:a16="http://schemas.microsoft.com/office/drawing/2014/main" id="{7EE17690-97E7-D180-645F-514B9548C483}"/>
                </a:ext>
              </a:extLst>
            </p:cNvPr>
            <p:cNvSpPr/>
            <p:nvPr/>
          </p:nvSpPr>
          <p:spPr>
            <a:xfrm>
              <a:off x="1341249" y="1589993"/>
              <a:ext cx="109275" cy="57775"/>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3" name="図 2">
            <a:extLst>
              <a:ext uri="{FF2B5EF4-FFF2-40B4-BE49-F238E27FC236}">
                <a16:creationId xmlns:a16="http://schemas.microsoft.com/office/drawing/2014/main" id="{16DBF397-4B57-78C5-8088-B0E783F70B43}"/>
              </a:ext>
            </a:extLst>
          </p:cNvPr>
          <p:cNvPicPr>
            <a:picLocks noChangeAspect="1"/>
          </p:cNvPicPr>
          <p:nvPr/>
        </p:nvPicPr>
        <p:blipFill>
          <a:blip r:embed="rId3"/>
          <a:stretch>
            <a:fillRect/>
          </a:stretch>
        </p:blipFill>
        <p:spPr>
          <a:xfrm>
            <a:off x="390936" y="1915096"/>
            <a:ext cx="11557842" cy="2341315"/>
          </a:xfrm>
          <a:prstGeom prst="rect">
            <a:avLst/>
          </a:prstGeom>
        </p:spPr>
      </p:pic>
      <p:sp>
        <p:nvSpPr>
          <p:cNvPr id="1163" name="Google Shape;1163;p10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65" name="Google Shape;116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72</a:t>
            </a:fld>
            <a:endParaRPr dirty="0"/>
          </a:p>
        </p:txBody>
      </p:sp>
      <p:sp>
        <p:nvSpPr>
          <p:cNvPr id="1166" name="Google Shape;1166;p105"/>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ja-JP" sz="2400" b="1" dirty="0">
                <a:solidFill>
                  <a:srgbClr val="000000"/>
                </a:solidFill>
              </a:rPr>
              <a:t>3-</a:t>
            </a:r>
            <a:r>
              <a:rPr lang="en-US" altLang="ja-JP" sz="2400" b="1" dirty="0">
                <a:solidFill>
                  <a:srgbClr val="000000"/>
                </a:solidFill>
              </a:rPr>
              <a:t>4</a:t>
            </a:r>
            <a:r>
              <a:rPr lang="ja-JP" sz="2400" b="1" dirty="0">
                <a:solidFill>
                  <a:srgbClr val="000000"/>
                </a:solidFill>
              </a:rPr>
              <a:t>．法人からの申請委任の確認（2/2）</a:t>
            </a:r>
            <a:endParaRPr dirty="0"/>
          </a:p>
        </p:txBody>
      </p:sp>
      <p:sp>
        <p:nvSpPr>
          <p:cNvPr id="1167" name="Google Shape;1167;p105"/>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申請する事業者が個人開設</a:t>
            </a:r>
            <a:r>
              <a:rPr lang="ja-JP" altLang="en-US" sz="1800" dirty="0">
                <a:solidFill>
                  <a:schemeClr val="dk1"/>
                </a:solidFill>
                <a:latin typeface="メイリオ" panose="020B0604030504040204" pitchFamily="50" charset="-128"/>
                <a:ea typeface="メイリオ" panose="020B0604030504040204" pitchFamily="50" charset="-128"/>
              </a:rPr>
              <a:t>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法人から申請の委任を受けていない場合</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8" name="Google Shape;750;p77">
            <a:extLst>
              <a:ext uri="{FF2B5EF4-FFF2-40B4-BE49-F238E27FC236}">
                <a16:creationId xmlns:a16="http://schemas.microsoft.com/office/drawing/2014/main" id="{E1C60FA4-6C49-1E70-7012-EA7CAAD988AA}"/>
              </a:ext>
            </a:extLst>
          </p:cNvPr>
          <p:cNvSpPr txBox="1"/>
          <p:nvPr/>
        </p:nvSpPr>
        <p:spPr>
          <a:xfrm>
            <a:off x="586801" y="4600377"/>
            <a:ext cx="10927175"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開設者の氏名と口座名義が同じな場合、「</a:t>
            </a:r>
            <a:r>
              <a:rPr lang="ja-JP" altLang="en-US" sz="1800" dirty="0">
                <a:latin typeface="メイリオ" panose="020B0604030504040204" pitchFamily="50" charset="-128"/>
                <a:ea typeface="メイリオ" panose="020B0604030504040204" pitchFamily="50" charset="-128"/>
              </a:rPr>
              <a:t>開設者名義の口座である</a:t>
            </a:r>
            <a:r>
              <a:rPr lang="ja-JP" altLang="en-US" sz="1800" dirty="0">
                <a:solidFill>
                  <a:schemeClr val="dk1"/>
                </a:solidFill>
                <a:latin typeface="メイリオ" panose="020B0604030504040204" pitchFamily="50" charset="-128"/>
                <a:ea typeface="メイリオ" panose="020B0604030504040204" pitchFamily="50" charset="-128"/>
              </a:rPr>
              <a:t>」を選択してください。</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次へ</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9" name="Google Shape;754;p77">
            <a:extLst>
              <a:ext uri="{FF2B5EF4-FFF2-40B4-BE49-F238E27FC236}">
                <a16:creationId xmlns:a16="http://schemas.microsoft.com/office/drawing/2014/main" id="{7A078059-8447-E72B-D334-ADB184185433}"/>
              </a:ext>
            </a:extLst>
          </p:cNvPr>
          <p:cNvGrpSpPr/>
          <p:nvPr/>
        </p:nvGrpSpPr>
        <p:grpSpPr>
          <a:xfrm>
            <a:off x="7203231" y="3632282"/>
            <a:ext cx="709126" cy="539917"/>
            <a:chOff x="1384655" y="1495522"/>
            <a:chExt cx="124816" cy="444225"/>
          </a:xfrm>
        </p:grpSpPr>
        <p:sp>
          <p:nvSpPr>
            <p:cNvPr id="10" name="Google Shape;755;p77">
              <a:extLst>
                <a:ext uri="{FF2B5EF4-FFF2-40B4-BE49-F238E27FC236}">
                  <a16:creationId xmlns:a16="http://schemas.microsoft.com/office/drawing/2014/main" id="{84E2A644-B752-DF64-AC33-4A526791E2D4}"/>
                </a:ext>
              </a:extLst>
            </p:cNvPr>
            <p:cNvSpPr/>
            <p:nvPr/>
          </p:nvSpPr>
          <p:spPr>
            <a:xfrm>
              <a:off x="1415713" y="1625900"/>
              <a:ext cx="93758" cy="31384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756;p77">
              <a:extLst>
                <a:ext uri="{FF2B5EF4-FFF2-40B4-BE49-F238E27FC236}">
                  <a16:creationId xmlns:a16="http://schemas.microsoft.com/office/drawing/2014/main" id="{E104FD1F-C5E7-7B2B-2A58-43A49C6D6C06}"/>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2" name="Google Shape;757;p77">
            <a:extLst>
              <a:ext uri="{FF2B5EF4-FFF2-40B4-BE49-F238E27FC236}">
                <a16:creationId xmlns:a16="http://schemas.microsoft.com/office/drawing/2014/main" id="{808E9CCB-3003-F913-3B45-D4AC9FFACAAD}"/>
              </a:ext>
            </a:extLst>
          </p:cNvPr>
          <p:cNvGrpSpPr/>
          <p:nvPr/>
        </p:nvGrpSpPr>
        <p:grpSpPr>
          <a:xfrm>
            <a:off x="3033088" y="3276453"/>
            <a:ext cx="1846367" cy="475390"/>
            <a:chOff x="1384655" y="1495522"/>
            <a:chExt cx="324986" cy="391134"/>
          </a:xfrm>
        </p:grpSpPr>
        <p:sp>
          <p:nvSpPr>
            <p:cNvPr id="13" name="Google Shape;758;p77">
              <a:extLst>
                <a:ext uri="{FF2B5EF4-FFF2-40B4-BE49-F238E27FC236}">
                  <a16:creationId xmlns:a16="http://schemas.microsoft.com/office/drawing/2014/main" id="{2540BB03-0E48-1890-D150-4058510E843F}"/>
                </a:ext>
              </a:extLst>
            </p:cNvPr>
            <p:cNvSpPr/>
            <p:nvPr/>
          </p:nvSpPr>
          <p:spPr>
            <a:xfrm>
              <a:off x="1415713" y="1625900"/>
              <a:ext cx="293928" cy="2607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759;p77">
              <a:extLst>
                <a:ext uri="{FF2B5EF4-FFF2-40B4-BE49-F238E27FC236}">
                  <a16:creationId xmlns:a16="http://schemas.microsoft.com/office/drawing/2014/main" id="{5E98FE72-6867-336B-3D33-7143AC1962FC}"/>
                </a:ext>
              </a:extLst>
            </p:cNvPr>
            <p:cNvSpPr/>
            <p:nvPr/>
          </p:nvSpPr>
          <p:spPr>
            <a:xfrm>
              <a:off x="1384655" y="1495522"/>
              <a:ext cx="62115"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7" name="図 6">
            <a:extLst>
              <a:ext uri="{FF2B5EF4-FFF2-40B4-BE49-F238E27FC236}">
                <a16:creationId xmlns:a16="http://schemas.microsoft.com/office/drawing/2014/main" id="{4F4F3E8D-D4DE-055C-48CD-D42210806A9A}"/>
              </a:ext>
            </a:extLst>
          </p:cNvPr>
          <p:cNvPicPr>
            <a:picLocks noChangeAspect="1"/>
          </p:cNvPicPr>
          <p:nvPr/>
        </p:nvPicPr>
        <p:blipFill>
          <a:blip r:embed="rId3"/>
          <a:stretch>
            <a:fillRect/>
          </a:stretch>
        </p:blipFill>
        <p:spPr>
          <a:xfrm>
            <a:off x="549952" y="1255160"/>
            <a:ext cx="5559203" cy="5526856"/>
          </a:xfrm>
          <a:prstGeom prst="rect">
            <a:avLst/>
          </a:prstGeom>
        </p:spPr>
      </p:pic>
      <p:sp>
        <p:nvSpPr>
          <p:cNvPr id="1028" name="Google Shape;1028;p9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29" name="Google Shape;1029;p96"/>
          <p:cNvSpPr txBox="1"/>
          <p:nvPr/>
        </p:nvSpPr>
        <p:spPr>
          <a:xfrm>
            <a:off x="6419830" y="1584775"/>
            <a:ext cx="57006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 </a:t>
            </a:r>
            <a:r>
              <a:rPr lang="ja-JP" altLang="en-US" sz="1800" dirty="0">
                <a:solidFill>
                  <a:schemeClr val="dk1"/>
                </a:solidFill>
                <a:latin typeface="メイリオ" panose="020B0604030504040204" pitchFamily="50" charset="-128"/>
                <a:ea typeface="メイリオ" panose="020B0604030504040204" pitchFamily="50" charset="-128"/>
              </a:rPr>
              <a:t>「はい」か「いいえ」を選択してください。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※1</a:t>
            </a:r>
            <a:r>
              <a:rPr lang="ja-JP" altLang="en-US" sz="1800" dirty="0">
                <a:solidFill>
                  <a:schemeClr val="dk1"/>
                </a:solidFill>
                <a:latin typeface="メイリオ" panose="020B0604030504040204" pitchFamily="50" charset="-128"/>
                <a:ea typeface="メイリオ" panose="020B0604030504040204" pitchFamily="50" charset="-128"/>
              </a:rPr>
              <a:t>～</a:t>
            </a:r>
            <a:r>
              <a:rPr lang="en-US" altLang="ja-JP" sz="1800" dirty="0">
                <a:solidFill>
                  <a:schemeClr val="dk1"/>
                </a:solidFill>
                <a:latin typeface="メイリオ" panose="020B0604030504040204" pitchFamily="50" charset="-128"/>
                <a:ea typeface="メイリオ" panose="020B0604030504040204" pitchFamily="50" charset="-128"/>
              </a:rPr>
              <a:t>8</a:t>
            </a:r>
            <a:r>
              <a:rPr lang="ja-JP" altLang="en-US" sz="1800" dirty="0">
                <a:solidFill>
                  <a:schemeClr val="dk1"/>
                </a:solidFill>
                <a:latin typeface="メイリオ" panose="020B0604030504040204" pitchFamily="50" charset="-128"/>
                <a:ea typeface="メイリオ" panose="020B0604030504040204" pitchFamily="50" charset="-128"/>
              </a:rPr>
              <a:t>は「いいえ」、</a:t>
            </a:r>
            <a:r>
              <a:rPr lang="en-US" altLang="ja-JP" sz="1800" dirty="0">
                <a:solidFill>
                  <a:schemeClr val="dk1"/>
                </a:solidFill>
                <a:latin typeface="メイリオ" panose="020B0604030504040204" pitchFamily="50" charset="-128"/>
                <a:ea typeface="メイリオ" panose="020B0604030504040204" pitchFamily="50" charset="-128"/>
              </a:rPr>
              <a:t>9</a:t>
            </a:r>
            <a:r>
              <a:rPr lang="ja-JP" altLang="en-US" sz="1800" dirty="0">
                <a:solidFill>
                  <a:schemeClr val="dk1"/>
                </a:solidFill>
                <a:latin typeface="メイリオ" panose="020B0604030504040204" pitchFamily="50" charset="-128"/>
                <a:ea typeface="メイリオ" panose="020B0604030504040204" pitchFamily="50" charset="-128"/>
              </a:rPr>
              <a:t>～</a:t>
            </a:r>
            <a:r>
              <a:rPr lang="en-US" altLang="ja-JP" sz="1800" dirty="0">
                <a:solidFill>
                  <a:schemeClr val="dk1"/>
                </a:solidFill>
                <a:latin typeface="メイリオ" panose="020B0604030504040204" pitchFamily="50" charset="-128"/>
                <a:ea typeface="メイリオ" panose="020B0604030504040204" pitchFamily="50" charset="-128"/>
              </a:rPr>
              <a:t>11</a:t>
            </a:r>
            <a:r>
              <a:rPr lang="ja-JP" altLang="en-US" sz="1800" dirty="0">
                <a:solidFill>
                  <a:schemeClr val="dk1"/>
                </a:solidFill>
                <a:latin typeface="メイリオ" panose="020B0604030504040204" pitchFamily="50" charset="-128"/>
                <a:ea typeface="メイリオ" panose="020B0604030504040204" pitchFamily="50" charset="-128"/>
              </a:rPr>
              <a:t>は「はい」で選択すると「確認」ボタンを押下できるようになります。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latin typeface="メイリオ" panose="020B0604030504040204" pitchFamily="50" charset="-128"/>
                <a:ea typeface="メイリオ" panose="020B0604030504040204" pitchFamily="50" charset="-128"/>
              </a:rPr>
              <a:t>② 「確認」を押下してください。</a:t>
            </a:r>
          </a:p>
        </p:txBody>
      </p:sp>
      <p:sp>
        <p:nvSpPr>
          <p:cNvPr id="1030" name="Google Shape;1030;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73</a:t>
            </a:fld>
            <a:endParaRPr dirty="0"/>
          </a:p>
        </p:txBody>
      </p:sp>
      <p:sp>
        <p:nvSpPr>
          <p:cNvPr id="1031" name="Google Shape;1031;p96"/>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5</a:t>
            </a:r>
            <a:r>
              <a:rPr lang="ja-JP" sz="2400" b="1" dirty="0">
                <a:solidFill>
                  <a:srgbClr val="000000"/>
                </a:solidFill>
              </a:rPr>
              <a:t>．要件確認申立書の回答選択</a:t>
            </a:r>
            <a:endParaRPr dirty="0"/>
          </a:p>
        </p:txBody>
      </p:sp>
      <p:grpSp>
        <p:nvGrpSpPr>
          <p:cNvPr id="1033" name="Google Shape;1033;p96"/>
          <p:cNvGrpSpPr/>
          <p:nvPr/>
        </p:nvGrpSpPr>
        <p:grpSpPr>
          <a:xfrm>
            <a:off x="3697546" y="6424952"/>
            <a:ext cx="525781" cy="374243"/>
            <a:chOff x="1645965" y="1597880"/>
            <a:chExt cx="525781" cy="374243"/>
          </a:xfrm>
        </p:grpSpPr>
        <p:sp>
          <p:nvSpPr>
            <p:cNvPr id="1034" name="Google Shape;1034;p96"/>
            <p:cNvSpPr/>
            <p:nvPr/>
          </p:nvSpPr>
          <p:spPr>
            <a:xfrm>
              <a:off x="1779472" y="1719867"/>
              <a:ext cx="392274" cy="25225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35" name="Google Shape;1035;p96"/>
            <p:cNvSpPr/>
            <p:nvPr/>
          </p:nvSpPr>
          <p:spPr>
            <a:xfrm>
              <a:off x="1645965" y="1597880"/>
              <a:ext cx="215562" cy="21600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2" name="Google Shape;351;p26">
            <a:extLst>
              <a:ext uri="{FF2B5EF4-FFF2-40B4-BE49-F238E27FC236}">
                <a16:creationId xmlns:a16="http://schemas.microsoft.com/office/drawing/2014/main" id="{5AFFB5B8-31E2-E376-98B8-BA91CB8E2479}"/>
              </a:ext>
            </a:extLst>
          </p:cNvPr>
          <p:cNvGrpSpPr/>
          <p:nvPr/>
        </p:nvGrpSpPr>
        <p:grpSpPr>
          <a:xfrm>
            <a:off x="3891424" y="2395426"/>
            <a:ext cx="770416" cy="4102666"/>
            <a:chOff x="8616224" y="3578188"/>
            <a:chExt cx="1604050" cy="340943"/>
          </a:xfrm>
        </p:grpSpPr>
        <p:sp>
          <p:nvSpPr>
            <p:cNvPr id="4" name="Google Shape;352;p26">
              <a:extLst>
                <a:ext uri="{FF2B5EF4-FFF2-40B4-BE49-F238E27FC236}">
                  <a16:creationId xmlns:a16="http://schemas.microsoft.com/office/drawing/2014/main" id="{36797737-AB29-B8ED-1839-F81742977559}"/>
                </a:ext>
              </a:extLst>
            </p:cNvPr>
            <p:cNvSpPr/>
            <p:nvPr/>
          </p:nvSpPr>
          <p:spPr>
            <a:xfrm>
              <a:off x="8903600" y="3595907"/>
              <a:ext cx="1316674" cy="323224"/>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 name="Google Shape;353;p26">
              <a:extLst>
                <a:ext uri="{FF2B5EF4-FFF2-40B4-BE49-F238E27FC236}">
                  <a16:creationId xmlns:a16="http://schemas.microsoft.com/office/drawing/2014/main" id="{CB06A1EC-6941-C925-29C4-9E1436790170}"/>
                </a:ext>
              </a:extLst>
            </p:cNvPr>
            <p:cNvSpPr/>
            <p:nvPr/>
          </p:nvSpPr>
          <p:spPr>
            <a:xfrm>
              <a:off x="8616224" y="3578188"/>
              <a:ext cx="477205" cy="20970"/>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rgbClr val="018838"/>
                  </a:solidFill>
                  <a:latin typeface="メイリオ" panose="020B0604030504040204" pitchFamily="50" charset="-128"/>
                  <a:ea typeface="メイリオ" panose="020B0604030504040204" pitchFamily="50" charset="-128"/>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4" name="図 3">
            <a:extLst>
              <a:ext uri="{FF2B5EF4-FFF2-40B4-BE49-F238E27FC236}">
                <a16:creationId xmlns:a16="http://schemas.microsoft.com/office/drawing/2014/main" id="{C4425F48-DE57-ED9A-2FF4-1CAC735ACFBA}"/>
              </a:ext>
            </a:extLst>
          </p:cNvPr>
          <p:cNvPicPr>
            <a:picLocks noChangeAspect="1"/>
          </p:cNvPicPr>
          <p:nvPr/>
        </p:nvPicPr>
        <p:blipFill>
          <a:blip r:embed="rId3"/>
          <a:stretch>
            <a:fillRect/>
          </a:stretch>
        </p:blipFill>
        <p:spPr>
          <a:xfrm>
            <a:off x="602609" y="984565"/>
            <a:ext cx="5687209" cy="5736910"/>
          </a:xfrm>
          <a:prstGeom prst="rect">
            <a:avLst/>
          </a:prstGeom>
        </p:spPr>
      </p:pic>
      <p:sp>
        <p:nvSpPr>
          <p:cNvPr id="1070" name="Google Shape;1070;p9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71" name="Google Shape;1071;p99"/>
          <p:cNvSpPr txBox="1"/>
          <p:nvPr/>
        </p:nvSpPr>
        <p:spPr>
          <a:xfrm>
            <a:off x="6491550" y="1584775"/>
            <a:ext cx="5700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①「次へ」を押下してください。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72" name="Google Shape;107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74</a:t>
            </a:fld>
            <a:endParaRPr dirty="0"/>
          </a:p>
        </p:txBody>
      </p:sp>
      <p:sp>
        <p:nvSpPr>
          <p:cNvPr id="1073" name="Google Shape;1073;p99"/>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3-6．要件確認申立書の確認</a:t>
            </a:r>
            <a:endParaRPr dirty="0"/>
          </a:p>
        </p:txBody>
      </p:sp>
      <p:grpSp>
        <p:nvGrpSpPr>
          <p:cNvPr id="1075" name="Google Shape;1075;p99"/>
          <p:cNvGrpSpPr/>
          <p:nvPr/>
        </p:nvGrpSpPr>
        <p:grpSpPr>
          <a:xfrm>
            <a:off x="3868961" y="6430595"/>
            <a:ext cx="481624" cy="317897"/>
            <a:chOff x="1195613" y="1431530"/>
            <a:chExt cx="976133" cy="540593"/>
          </a:xfrm>
        </p:grpSpPr>
        <p:sp>
          <p:nvSpPr>
            <p:cNvPr id="1076" name="Google Shape;1076;p99"/>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77" name="Google Shape;1077;p99"/>
            <p:cNvSpPr/>
            <p:nvPr/>
          </p:nvSpPr>
          <p:spPr>
            <a:xfrm>
              <a:off x="1195613" y="1431530"/>
              <a:ext cx="440197" cy="34622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7" name="図 6">
            <a:extLst>
              <a:ext uri="{FF2B5EF4-FFF2-40B4-BE49-F238E27FC236}">
                <a16:creationId xmlns:a16="http://schemas.microsoft.com/office/drawing/2014/main" id="{DB0640B2-E101-5850-92BD-0D4DF6DE1394}"/>
              </a:ext>
            </a:extLst>
          </p:cNvPr>
          <p:cNvPicPr>
            <a:picLocks noChangeAspect="1"/>
          </p:cNvPicPr>
          <p:nvPr/>
        </p:nvPicPr>
        <p:blipFill>
          <a:blip r:embed="rId3"/>
          <a:stretch>
            <a:fillRect/>
          </a:stretch>
        </p:blipFill>
        <p:spPr>
          <a:xfrm>
            <a:off x="462268" y="1287676"/>
            <a:ext cx="6340602" cy="1813481"/>
          </a:xfrm>
          <a:prstGeom prst="rect">
            <a:avLst/>
          </a:prstGeom>
        </p:spPr>
      </p:pic>
      <p:sp>
        <p:nvSpPr>
          <p:cNvPr id="1041" name="Google Shape;1041;p9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42" name="Google Shape;1042;p97"/>
          <p:cNvSpPr txBox="1"/>
          <p:nvPr/>
        </p:nvSpPr>
        <p:spPr>
          <a:xfrm>
            <a:off x="6742922" y="1584775"/>
            <a:ext cx="5449228"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①各項目を入力</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氏名(姓)ｶﾅ：半角カナのみ</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氏名(名)ｶﾅ：半角カナのみ</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氏名(姓)漢字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氏名(名)漢字</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生年月日：カレンダーから選択してください。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性別：男・女から選択してください。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285750" marR="0" lvl="2" indent="-285750" algn="l" rtl="0">
              <a:lnSpc>
                <a:spcPct val="100000"/>
              </a:lnSpc>
              <a:spcBef>
                <a:spcPts val="0"/>
              </a:spcBef>
              <a:spcAft>
                <a:spcPts val="0"/>
              </a:spcAft>
              <a:buClr>
                <a:srgbClr val="000000"/>
              </a:buClr>
              <a:buSzPts val="1800"/>
              <a:buFont typeface="Arial"/>
              <a:buChar char="•"/>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住所（所在地）：「　」を押下してください。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2"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　　　　　　　　　→</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住所検索</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画面で住所検索</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2"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　　　　　　　　　→「確定」を押下してください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2"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　　　　　　　　　</a:t>
            </a:r>
            <a:r>
              <a:rPr lang="ja-JP" altLang="en-US" sz="1800" b="0" i="0" u="none" strike="noStrike" cap="none" dirty="0">
                <a:solidFill>
                  <a:srgbClr val="FF0000"/>
                </a:solidFill>
                <a:latin typeface="メイリオ" panose="020B0604030504040204" pitchFamily="50" charset="-128"/>
                <a:ea typeface="メイリオ" panose="020B0604030504040204" pitchFamily="50" charset="-128"/>
                <a:sym typeface="Arial"/>
                <a:hlinkClick r:id="rId4" action="ppaction://hlinksldjump">
                  <a:extLst>
                    <a:ext uri="{A12FA001-AC4F-418D-AE19-62706E023703}">
                      <ahyp:hlinkClr xmlns:ahyp="http://schemas.microsoft.com/office/drawing/2018/hyperlinkcolor" val="tx"/>
                    </a:ext>
                  </a:extLst>
                </a:hlinkClick>
              </a:rPr>
              <a:t>申請入力画面の住所入力</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と同様</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※2人目以上を入力する場合は「＋」を押下してください。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※削除する場合は「　」を押下してください。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②「確認」を押下してください。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43" name="Google Shape;104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75</a:t>
            </a:fld>
            <a:endParaRPr dirty="0"/>
          </a:p>
        </p:txBody>
      </p:sp>
      <p:sp>
        <p:nvSpPr>
          <p:cNvPr id="1044" name="Google Shape;1044;p97"/>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7</a:t>
            </a:r>
            <a:r>
              <a:rPr lang="ja-JP" sz="2400" b="1" dirty="0">
                <a:solidFill>
                  <a:srgbClr val="000000"/>
                </a:solidFill>
              </a:rPr>
              <a:t>．暴力団</a:t>
            </a:r>
            <a:r>
              <a:rPr lang="ja-JP" altLang="en-US" sz="2400" b="1" dirty="0">
                <a:solidFill>
                  <a:srgbClr val="000000"/>
                </a:solidFill>
              </a:rPr>
              <a:t>等</a:t>
            </a:r>
            <a:r>
              <a:rPr lang="ja-JP" sz="2400" b="1" dirty="0">
                <a:solidFill>
                  <a:srgbClr val="000000"/>
                </a:solidFill>
              </a:rPr>
              <a:t>審査情報の入力</a:t>
            </a:r>
            <a:endParaRPr dirty="0"/>
          </a:p>
        </p:txBody>
      </p:sp>
      <p:sp>
        <p:nvSpPr>
          <p:cNvPr id="1045" name="Google Shape;1045;p97"/>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暴力団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審査情報を入力します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046" name="Google Shape;1046;p97"/>
          <p:cNvGrpSpPr/>
          <p:nvPr/>
        </p:nvGrpSpPr>
        <p:grpSpPr>
          <a:xfrm>
            <a:off x="6102578" y="2750914"/>
            <a:ext cx="629265" cy="399510"/>
            <a:chOff x="1184798" y="1452791"/>
            <a:chExt cx="986948" cy="519332"/>
          </a:xfrm>
        </p:grpSpPr>
        <p:sp>
          <p:nvSpPr>
            <p:cNvPr id="1047" name="Google Shape;1047;p97"/>
            <p:cNvSpPr/>
            <p:nvPr/>
          </p:nvSpPr>
          <p:spPr>
            <a:xfrm>
              <a:off x="1415713" y="1625901"/>
              <a:ext cx="756033"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48" name="Google Shape;1048;p97"/>
            <p:cNvSpPr/>
            <p:nvPr/>
          </p:nvSpPr>
          <p:spPr>
            <a:xfrm>
              <a:off x="1184798" y="1452791"/>
              <a:ext cx="461831" cy="34622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pic>
        <p:nvPicPr>
          <p:cNvPr id="1049" name="Google Shape;1049;p97" descr="拡大鏡 単色塗りつぶし"/>
          <p:cNvPicPr preferRelativeResize="0"/>
          <p:nvPr/>
        </p:nvPicPr>
        <p:blipFill rotWithShape="1">
          <a:blip r:embed="rId5">
            <a:alphaModFix/>
          </a:blip>
          <a:srcRect/>
          <a:stretch/>
        </p:blipFill>
        <p:spPr>
          <a:xfrm>
            <a:off x="9157844" y="3854452"/>
            <a:ext cx="232222" cy="232222"/>
          </a:xfrm>
          <a:prstGeom prst="rect">
            <a:avLst/>
          </a:prstGeom>
          <a:noFill/>
          <a:ln>
            <a:noFill/>
          </a:ln>
        </p:spPr>
      </p:pic>
      <p:pic>
        <p:nvPicPr>
          <p:cNvPr id="1050" name="Google Shape;1050;p97"/>
          <p:cNvPicPr preferRelativeResize="0"/>
          <p:nvPr/>
        </p:nvPicPr>
        <p:blipFill rotWithShape="1">
          <a:blip r:embed="rId6">
            <a:alphaModFix/>
          </a:blip>
          <a:srcRect/>
          <a:stretch/>
        </p:blipFill>
        <p:spPr>
          <a:xfrm>
            <a:off x="8932813" y="5415270"/>
            <a:ext cx="225031" cy="264019"/>
          </a:xfrm>
          <a:prstGeom prst="rect">
            <a:avLst/>
          </a:prstGeom>
          <a:noFill/>
          <a:ln>
            <a:noFill/>
          </a:ln>
        </p:spPr>
      </p:pic>
      <p:grpSp>
        <p:nvGrpSpPr>
          <p:cNvPr id="4" name="Google Shape;1046;p97">
            <a:extLst>
              <a:ext uri="{FF2B5EF4-FFF2-40B4-BE49-F238E27FC236}">
                <a16:creationId xmlns:a16="http://schemas.microsoft.com/office/drawing/2014/main" id="{F9552919-F842-9D7D-D3EF-961DC0806390}"/>
              </a:ext>
            </a:extLst>
          </p:cNvPr>
          <p:cNvGrpSpPr/>
          <p:nvPr/>
        </p:nvGrpSpPr>
        <p:grpSpPr>
          <a:xfrm>
            <a:off x="482687" y="2117384"/>
            <a:ext cx="6320182" cy="399509"/>
            <a:chOff x="1272301" y="1452792"/>
            <a:chExt cx="9912666" cy="519331"/>
          </a:xfrm>
        </p:grpSpPr>
        <p:sp>
          <p:nvSpPr>
            <p:cNvPr id="5" name="Google Shape;1047;p97">
              <a:extLst>
                <a:ext uri="{FF2B5EF4-FFF2-40B4-BE49-F238E27FC236}">
                  <a16:creationId xmlns:a16="http://schemas.microsoft.com/office/drawing/2014/main" id="{456571B8-1D7A-4790-C878-BE04C8797E67}"/>
                </a:ext>
              </a:extLst>
            </p:cNvPr>
            <p:cNvSpPr/>
            <p:nvPr/>
          </p:nvSpPr>
          <p:spPr>
            <a:xfrm>
              <a:off x="1415712" y="1625900"/>
              <a:ext cx="9769255" cy="34622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048;p97">
              <a:extLst>
                <a:ext uri="{FF2B5EF4-FFF2-40B4-BE49-F238E27FC236}">
                  <a16:creationId xmlns:a16="http://schemas.microsoft.com/office/drawing/2014/main" id="{CD510404-E66F-FBE7-F0BE-C7356C0E35A1}"/>
                </a:ext>
              </a:extLst>
            </p:cNvPr>
            <p:cNvSpPr/>
            <p:nvPr/>
          </p:nvSpPr>
          <p:spPr>
            <a:xfrm>
              <a:off x="1272301" y="1452792"/>
              <a:ext cx="321956" cy="26977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4" name="図 3">
            <a:extLst>
              <a:ext uri="{FF2B5EF4-FFF2-40B4-BE49-F238E27FC236}">
                <a16:creationId xmlns:a16="http://schemas.microsoft.com/office/drawing/2014/main" id="{AD4233E5-3302-7023-950B-D5FD4B0B7AFB}"/>
              </a:ext>
            </a:extLst>
          </p:cNvPr>
          <p:cNvPicPr>
            <a:picLocks noChangeAspect="1"/>
          </p:cNvPicPr>
          <p:nvPr/>
        </p:nvPicPr>
        <p:blipFill>
          <a:blip r:embed="rId3"/>
          <a:stretch>
            <a:fillRect/>
          </a:stretch>
        </p:blipFill>
        <p:spPr>
          <a:xfrm>
            <a:off x="466722" y="1399193"/>
            <a:ext cx="11325225" cy="3403193"/>
          </a:xfrm>
          <a:prstGeom prst="rect">
            <a:avLst/>
          </a:prstGeom>
        </p:spPr>
      </p:pic>
      <p:sp>
        <p:nvSpPr>
          <p:cNvPr id="1083" name="Google Shape;1083;p10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84" name="Google Shape;1084;p100"/>
          <p:cNvSpPr txBox="1"/>
          <p:nvPr/>
        </p:nvSpPr>
        <p:spPr>
          <a:xfrm>
            <a:off x="532507" y="5066940"/>
            <a:ext cx="765732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①暴力団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審査情報の入力確認を確認し、「確認」を押下してください。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85" name="Google Shape;108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76</a:t>
            </a:fld>
            <a:endParaRPr dirty="0"/>
          </a:p>
        </p:txBody>
      </p:sp>
      <p:sp>
        <p:nvSpPr>
          <p:cNvPr id="1086" name="Google Shape;1086;p100"/>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8</a:t>
            </a:r>
            <a:r>
              <a:rPr lang="ja-JP" sz="2400" b="1" dirty="0">
                <a:solidFill>
                  <a:srgbClr val="000000"/>
                </a:solidFill>
              </a:rPr>
              <a:t>．暴力団</a:t>
            </a:r>
            <a:r>
              <a:rPr lang="ja-JP" altLang="en-US" sz="2400" b="1" dirty="0">
                <a:solidFill>
                  <a:srgbClr val="000000"/>
                </a:solidFill>
              </a:rPr>
              <a:t>等</a:t>
            </a:r>
            <a:r>
              <a:rPr lang="ja-JP" sz="2400" b="1" dirty="0">
                <a:solidFill>
                  <a:srgbClr val="000000"/>
                </a:solidFill>
              </a:rPr>
              <a:t>審査情報の確認</a:t>
            </a:r>
            <a:endParaRPr dirty="0"/>
          </a:p>
        </p:txBody>
      </p:sp>
      <p:sp>
        <p:nvSpPr>
          <p:cNvPr id="1087" name="Google Shape;1087;p100"/>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暴力団</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等</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審査情報の入力確認を行います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088" name="Google Shape;1088;p100"/>
          <p:cNvGrpSpPr/>
          <p:nvPr/>
        </p:nvGrpSpPr>
        <p:grpSpPr>
          <a:xfrm>
            <a:off x="10943735" y="4406404"/>
            <a:ext cx="660044" cy="395982"/>
            <a:chOff x="1193274" y="1446325"/>
            <a:chExt cx="1084691" cy="622127"/>
          </a:xfrm>
        </p:grpSpPr>
        <p:sp>
          <p:nvSpPr>
            <p:cNvPr id="1089" name="Google Shape;1089;p100"/>
            <p:cNvSpPr/>
            <p:nvPr/>
          </p:nvSpPr>
          <p:spPr>
            <a:xfrm>
              <a:off x="1415713" y="1625902"/>
              <a:ext cx="862252" cy="44255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90" name="Google Shape;1090;p100"/>
            <p:cNvSpPr/>
            <p:nvPr/>
          </p:nvSpPr>
          <p:spPr>
            <a:xfrm>
              <a:off x="1193274" y="1446325"/>
              <a:ext cx="444876" cy="36089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091" name="Google Shape;1091;p100"/>
          <p:cNvSpPr/>
          <p:nvPr/>
        </p:nvSpPr>
        <p:spPr>
          <a:xfrm>
            <a:off x="2432338" y="5826481"/>
            <a:ext cx="8186516" cy="630286"/>
          </a:xfrm>
          <a:prstGeom prst="rect">
            <a:avLst/>
          </a:prstGeom>
          <a:solidFill>
            <a:schemeClr val="lt1"/>
          </a:solidFill>
          <a:ln w="25400" cap="flat" cmpd="sng">
            <a:solidFill>
              <a:srgbClr val="0188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申請内容に誤りがあった場合、「戻る」から正しい内容に修正してください。</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1" name="図 10">
            <a:extLst>
              <a:ext uri="{FF2B5EF4-FFF2-40B4-BE49-F238E27FC236}">
                <a16:creationId xmlns:a16="http://schemas.microsoft.com/office/drawing/2014/main" id="{8E6FF07F-4F3A-A5C6-BB16-C6941295AB93}"/>
              </a:ext>
            </a:extLst>
          </p:cNvPr>
          <p:cNvPicPr>
            <a:picLocks noChangeAspect="1"/>
          </p:cNvPicPr>
          <p:nvPr/>
        </p:nvPicPr>
        <p:blipFill>
          <a:blip r:embed="rId3"/>
          <a:stretch>
            <a:fillRect/>
          </a:stretch>
        </p:blipFill>
        <p:spPr>
          <a:xfrm>
            <a:off x="522494" y="1222883"/>
            <a:ext cx="7590626" cy="5564619"/>
          </a:xfrm>
          <a:prstGeom prst="rect">
            <a:avLst/>
          </a:prstGeom>
        </p:spPr>
      </p:pic>
      <p:sp>
        <p:nvSpPr>
          <p:cNvPr id="1097" name="Google Shape;1097;p10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98" name="Google Shape;1098;p101"/>
          <p:cNvSpPr txBox="1"/>
          <p:nvPr/>
        </p:nvSpPr>
        <p:spPr>
          <a:xfrm>
            <a:off x="9056566" y="906641"/>
            <a:ext cx="3034142" cy="59092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①誓約事項①にチェックをつける場合、②</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診療報酬一覧の項目にチェックを</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つ</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けてください。</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誓約事項②にチェックがつけられません。</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③誓約事項②にチェックをつける場合、誓約事項①と</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診療報酬一覧の項目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にチェックがつけられません。</a:t>
            </a:r>
            <a:endParaRPr sz="18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④</a:t>
            </a:r>
            <a:r>
              <a:rPr lang="ja-JP" altLang="en-US" sz="1800" dirty="0">
                <a:solidFill>
                  <a:schemeClr val="dk1"/>
                </a:solidFill>
                <a:latin typeface="メイリオ" panose="020B0604030504040204" pitchFamily="50" charset="-128"/>
                <a:ea typeface="メイリオ" panose="020B0604030504040204" pitchFamily="50" charset="-128"/>
              </a:rPr>
              <a:t>の該当項目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にチェックをつけてください。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⑤「</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申請完了する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後続は</a:t>
            </a:r>
            <a:r>
              <a:rPr lang="en-US" altLang="ja-JP" sz="1800" dirty="0">
                <a:solidFill>
                  <a:srgbClr val="FF0000"/>
                </a:solidFill>
                <a:latin typeface="メイリオ" panose="020B0604030504040204" pitchFamily="50" charset="-128"/>
                <a:ea typeface="メイリオ" panose="020B0604030504040204" pitchFamily="50" charset="-128"/>
              </a:rPr>
              <a:t>P.79 </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3-9</a:t>
            </a:r>
            <a:r>
              <a:rPr lang="zh-TW"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．誓約事項確認</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a:t>
            </a:r>
            <a:r>
              <a:rPr lang="zh-TW"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薬局</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a:t>
            </a:r>
            <a:r>
              <a:rPr lang="ja-JP" altLang="en-US" sz="1800" dirty="0">
                <a:solidFill>
                  <a:schemeClr val="dk1"/>
                </a:solidFill>
                <a:latin typeface="メイリオ" panose="020B0604030504040204" pitchFamily="50" charset="-128"/>
                <a:ea typeface="メイリオ" panose="020B0604030504040204" pitchFamily="50" charset="-128"/>
              </a:rPr>
              <a:t>から参照してください。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99" name="Google Shape;1099;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77</a:t>
            </a:fld>
            <a:endParaRPr dirty="0"/>
          </a:p>
        </p:txBody>
      </p:sp>
      <p:sp>
        <p:nvSpPr>
          <p:cNvPr id="1100" name="Google Shape;1100;p101"/>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9</a:t>
            </a:r>
            <a:r>
              <a:rPr lang="ja-JP" sz="2400" b="1" dirty="0">
                <a:solidFill>
                  <a:srgbClr val="000000"/>
                </a:solidFill>
              </a:rPr>
              <a:t>．誓約事項</a:t>
            </a:r>
            <a:r>
              <a:rPr lang="ja-JP" altLang="en-US" sz="2400" b="1" dirty="0">
                <a:solidFill>
                  <a:srgbClr val="000000"/>
                </a:solidFill>
              </a:rPr>
              <a:t>確認</a:t>
            </a:r>
            <a:r>
              <a:rPr lang="en-US" altLang="ja-JP" sz="2400" b="1" dirty="0">
                <a:solidFill>
                  <a:srgbClr val="000000"/>
                </a:solidFill>
              </a:rPr>
              <a:t>(</a:t>
            </a:r>
            <a:r>
              <a:rPr lang="ja-JP" altLang="en-US" sz="2400" b="1" dirty="0">
                <a:solidFill>
                  <a:srgbClr val="000000"/>
                </a:solidFill>
              </a:rPr>
              <a:t>有床診療所</a:t>
            </a:r>
            <a:r>
              <a:rPr lang="en-US" altLang="ja-JP" sz="2400" b="1" dirty="0">
                <a:solidFill>
                  <a:srgbClr val="000000"/>
                </a:solidFill>
              </a:rPr>
              <a:t>)</a:t>
            </a:r>
            <a:endParaRPr dirty="0"/>
          </a:p>
        </p:txBody>
      </p:sp>
      <p:sp>
        <p:nvSpPr>
          <p:cNvPr id="1101" name="Google Shape;1101;p101"/>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誓約事項の入力を行います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102" name="Google Shape;1102;p101"/>
          <p:cNvGrpSpPr/>
          <p:nvPr/>
        </p:nvGrpSpPr>
        <p:grpSpPr>
          <a:xfrm>
            <a:off x="4626395" y="6352253"/>
            <a:ext cx="1108394" cy="448540"/>
            <a:chOff x="1304859" y="1532896"/>
            <a:chExt cx="1410711" cy="439227"/>
          </a:xfrm>
        </p:grpSpPr>
        <p:sp>
          <p:nvSpPr>
            <p:cNvPr id="1103" name="Google Shape;1103;p101"/>
            <p:cNvSpPr/>
            <p:nvPr/>
          </p:nvSpPr>
          <p:spPr>
            <a:xfrm>
              <a:off x="1415713" y="1625901"/>
              <a:ext cx="1299857"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04" name="Google Shape;1104;p101"/>
            <p:cNvSpPr/>
            <p:nvPr/>
          </p:nvSpPr>
          <p:spPr>
            <a:xfrm>
              <a:off x="1304859" y="1532896"/>
              <a:ext cx="333289" cy="274327"/>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5</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105" name="Google Shape;1105;p101"/>
          <p:cNvGrpSpPr/>
          <p:nvPr/>
        </p:nvGrpSpPr>
        <p:grpSpPr>
          <a:xfrm>
            <a:off x="2261422" y="2045269"/>
            <a:ext cx="264738" cy="282696"/>
            <a:chOff x="1834799" y="1695297"/>
            <a:chExt cx="336947" cy="276826"/>
          </a:xfrm>
        </p:grpSpPr>
        <p:sp>
          <p:nvSpPr>
            <p:cNvPr id="1106" name="Google Shape;1106;p101"/>
            <p:cNvSpPr/>
            <p:nvPr/>
          </p:nvSpPr>
          <p:spPr>
            <a:xfrm>
              <a:off x="1977058" y="1807224"/>
              <a:ext cx="194688" cy="16489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07" name="Google Shape;1107;p101"/>
            <p:cNvSpPr/>
            <p:nvPr/>
          </p:nvSpPr>
          <p:spPr>
            <a:xfrm>
              <a:off x="1834799" y="1695297"/>
              <a:ext cx="222433" cy="194378"/>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108" name="Google Shape;1108;p101"/>
          <p:cNvGrpSpPr/>
          <p:nvPr/>
        </p:nvGrpSpPr>
        <p:grpSpPr>
          <a:xfrm>
            <a:off x="2267976" y="3561864"/>
            <a:ext cx="287500" cy="269017"/>
            <a:chOff x="1805828" y="1745564"/>
            <a:chExt cx="365918" cy="129607"/>
          </a:xfrm>
        </p:grpSpPr>
        <p:sp>
          <p:nvSpPr>
            <p:cNvPr id="1109" name="Google Shape;1109;p101"/>
            <p:cNvSpPr/>
            <p:nvPr/>
          </p:nvSpPr>
          <p:spPr>
            <a:xfrm>
              <a:off x="1977663" y="1807224"/>
              <a:ext cx="194083" cy="6794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10" name="Google Shape;1110;p101"/>
            <p:cNvSpPr/>
            <p:nvPr/>
          </p:nvSpPr>
          <p:spPr>
            <a:xfrm>
              <a:off x="1805828" y="1745564"/>
              <a:ext cx="220610" cy="9563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111" name="Google Shape;1111;p101"/>
          <p:cNvGrpSpPr/>
          <p:nvPr/>
        </p:nvGrpSpPr>
        <p:grpSpPr>
          <a:xfrm>
            <a:off x="5499487" y="2627624"/>
            <a:ext cx="354468" cy="1028497"/>
            <a:chOff x="1868821" y="1797396"/>
            <a:chExt cx="266499" cy="147286"/>
          </a:xfrm>
        </p:grpSpPr>
        <p:sp>
          <p:nvSpPr>
            <p:cNvPr id="1112" name="Google Shape;1112;p101"/>
            <p:cNvSpPr/>
            <p:nvPr/>
          </p:nvSpPr>
          <p:spPr>
            <a:xfrm>
              <a:off x="1956136" y="1811109"/>
              <a:ext cx="179184" cy="13357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13" name="Google Shape;1113;p101"/>
            <p:cNvSpPr/>
            <p:nvPr/>
          </p:nvSpPr>
          <p:spPr>
            <a:xfrm>
              <a:off x="1868821" y="1797396"/>
              <a:ext cx="120047" cy="2992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114" name="Google Shape;1114;p101"/>
          <p:cNvGrpSpPr/>
          <p:nvPr/>
        </p:nvGrpSpPr>
        <p:grpSpPr>
          <a:xfrm>
            <a:off x="2231803" y="3959146"/>
            <a:ext cx="307513" cy="2450716"/>
            <a:chOff x="1863656" y="1510345"/>
            <a:chExt cx="391389" cy="2885927"/>
          </a:xfrm>
        </p:grpSpPr>
        <p:sp>
          <p:nvSpPr>
            <p:cNvPr id="1115" name="Google Shape;1115;p101"/>
            <p:cNvSpPr/>
            <p:nvPr/>
          </p:nvSpPr>
          <p:spPr>
            <a:xfrm>
              <a:off x="2060962" y="1625901"/>
              <a:ext cx="194083" cy="2770371"/>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16" name="Google Shape;1116;p101"/>
            <p:cNvSpPr/>
            <p:nvPr/>
          </p:nvSpPr>
          <p:spPr>
            <a:xfrm>
              <a:off x="1863656" y="1510345"/>
              <a:ext cx="222433" cy="20791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4" name="図 3">
            <a:extLst>
              <a:ext uri="{FF2B5EF4-FFF2-40B4-BE49-F238E27FC236}">
                <a16:creationId xmlns:a16="http://schemas.microsoft.com/office/drawing/2014/main" id="{3CE650A6-6CB3-2C04-B759-B3022EC8ADFF}"/>
              </a:ext>
            </a:extLst>
          </p:cNvPr>
          <p:cNvPicPr>
            <a:picLocks noChangeAspect="1"/>
          </p:cNvPicPr>
          <p:nvPr/>
        </p:nvPicPr>
        <p:blipFill>
          <a:blip r:embed="rId3"/>
          <a:stretch>
            <a:fillRect/>
          </a:stretch>
        </p:blipFill>
        <p:spPr>
          <a:xfrm>
            <a:off x="519694" y="1222256"/>
            <a:ext cx="8102860" cy="5566671"/>
          </a:xfrm>
          <a:prstGeom prst="rect">
            <a:avLst/>
          </a:prstGeom>
        </p:spPr>
      </p:pic>
      <p:sp>
        <p:nvSpPr>
          <p:cNvPr id="1122" name="Google Shape;1122;p10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23" name="Google Shape;1123;p102"/>
          <p:cNvSpPr txBox="1"/>
          <p:nvPr/>
        </p:nvSpPr>
        <p:spPr>
          <a:xfrm>
            <a:off x="9666513" y="1584775"/>
            <a:ext cx="2463283"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①誓約事項にチェックをつけてください。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　(</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前ページ</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と同様な規則)</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申請完了する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後続は</a:t>
            </a:r>
            <a:r>
              <a:rPr lang="en-US" altLang="ja-JP" sz="1800" dirty="0">
                <a:solidFill>
                  <a:srgbClr val="FF0000"/>
                </a:solidFill>
                <a:latin typeface="メイリオ" panose="020B0604030504040204" pitchFamily="50" charset="-128"/>
                <a:ea typeface="メイリオ" panose="020B0604030504040204" pitchFamily="50" charset="-128"/>
              </a:rPr>
              <a:t>P.80 </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3-9</a:t>
            </a:r>
            <a:r>
              <a:rPr lang="zh-TW"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．誓約事項確認</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a:t>
            </a:r>
            <a:r>
              <a:rPr lang="zh-TW" altLang="en-US"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薬局</a:t>
            </a:r>
            <a:r>
              <a:rPr lang="en-US" altLang="zh-TW" sz="1800" dirty="0">
                <a:solidFill>
                  <a:srgbClr val="FF0000"/>
                </a:solidFill>
                <a:latin typeface="メイリオ" panose="020B0604030504040204" pitchFamily="50" charset="-128"/>
                <a:ea typeface="メイリオ" panose="020B0604030504040204" pitchFamily="50" charset="-128"/>
                <a:hlinkClick r:id="rId4" action="ppaction://hlinksldjump">
                  <a:extLst>
                    <a:ext uri="{A12FA001-AC4F-418D-AE19-62706E023703}">
                      <ahyp:hlinkClr xmlns:ahyp="http://schemas.microsoft.com/office/drawing/2018/hyperlinkcolor" val="tx"/>
                    </a:ext>
                  </a:extLst>
                </a:hlinkClick>
              </a:rPr>
              <a:t>)</a:t>
            </a:r>
            <a:r>
              <a:rPr lang="ja-JP" altLang="en-US" sz="1800" dirty="0">
                <a:solidFill>
                  <a:schemeClr val="dk1"/>
                </a:solidFill>
                <a:latin typeface="メイリオ" panose="020B0604030504040204" pitchFamily="50" charset="-128"/>
                <a:ea typeface="メイリオ" panose="020B0604030504040204" pitchFamily="50" charset="-128"/>
              </a:rPr>
              <a:t>から参照してください。</a:t>
            </a:r>
          </a:p>
        </p:txBody>
      </p:sp>
      <p:sp>
        <p:nvSpPr>
          <p:cNvPr id="1124" name="Google Shape;1124;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78</a:t>
            </a:fld>
            <a:endParaRPr dirty="0"/>
          </a:p>
        </p:txBody>
      </p:sp>
      <p:sp>
        <p:nvSpPr>
          <p:cNvPr id="1125" name="Google Shape;1125;p102"/>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9</a:t>
            </a:r>
            <a:r>
              <a:rPr lang="ja-JP" sz="2400" b="1" dirty="0">
                <a:solidFill>
                  <a:srgbClr val="000000"/>
                </a:solidFill>
              </a:rPr>
              <a:t>．誓約事項</a:t>
            </a:r>
            <a:r>
              <a:rPr lang="ja-JP" altLang="en-US" sz="2400" b="1" dirty="0">
                <a:solidFill>
                  <a:srgbClr val="000000"/>
                </a:solidFill>
              </a:rPr>
              <a:t>確認</a:t>
            </a:r>
            <a:r>
              <a:rPr lang="en-US" altLang="ja-JP" sz="2400" b="1" dirty="0">
                <a:solidFill>
                  <a:srgbClr val="000000"/>
                </a:solidFill>
              </a:rPr>
              <a:t>(</a:t>
            </a:r>
            <a:r>
              <a:rPr lang="ja-JP" altLang="en-US" sz="2400" b="1" dirty="0">
                <a:solidFill>
                  <a:srgbClr val="000000"/>
                </a:solidFill>
              </a:rPr>
              <a:t>無床診療所</a:t>
            </a:r>
            <a:r>
              <a:rPr lang="en-US" altLang="ja-JP" sz="2400" b="1" dirty="0">
                <a:solidFill>
                  <a:srgbClr val="000000"/>
                </a:solidFill>
              </a:rPr>
              <a:t>/</a:t>
            </a:r>
            <a:r>
              <a:rPr lang="ja-JP" altLang="en-US" sz="2400" b="1" dirty="0">
                <a:solidFill>
                  <a:srgbClr val="000000"/>
                </a:solidFill>
              </a:rPr>
              <a:t>訪問看護ステーション</a:t>
            </a:r>
            <a:r>
              <a:rPr lang="en-US" altLang="ja-JP" sz="2400" b="1" dirty="0">
                <a:solidFill>
                  <a:srgbClr val="000000"/>
                </a:solidFill>
              </a:rPr>
              <a:t>)</a:t>
            </a:r>
            <a:endParaRPr dirty="0"/>
          </a:p>
        </p:txBody>
      </p:sp>
      <p:sp>
        <p:nvSpPr>
          <p:cNvPr id="1126" name="Google Shape;1126;p102"/>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誓約事項の入力を行います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127" name="Google Shape;1127;p102"/>
          <p:cNvGrpSpPr/>
          <p:nvPr/>
        </p:nvGrpSpPr>
        <p:grpSpPr>
          <a:xfrm>
            <a:off x="4807521" y="6395806"/>
            <a:ext cx="1188032" cy="411569"/>
            <a:chOff x="1193274" y="1484971"/>
            <a:chExt cx="1512071" cy="403026"/>
          </a:xfrm>
        </p:grpSpPr>
        <p:sp>
          <p:nvSpPr>
            <p:cNvPr id="1128" name="Google Shape;1128;p102"/>
            <p:cNvSpPr/>
            <p:nvPr/>
          </p:nvSpPr>
          <p:spPr>
            <a:xfrm>
              <a:off x="1415713" y="1625901"/>
              <a:ext cx="1289632" cy="26209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29" name="Google Shape;1129;p102"/>
            <p:cNvSpPr/>
            <p:nvPr/>
          </p:nvSpPr>
          <p:spPr>
            <a:xfrm>
              <a:off x="1193274" y="1484971"/>
              <a:ext cx="444875" cy="36089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 name="Google Shape;1127;p102">
            <a:extLst>
              <a:ext uri="{FF2B5EF4-FFF2-40B4-BE49-F238E27FC236}">
                <a16:creationId xmlns:a16="http://schemas.microsoft.com/office/drawing/2014/main" id="{9EDB4F4B-09A4-9A0F-0B63-B923189A89AC}"/>
              </a:ext>
            </a:extLst>
          </p:cNvPr>
          <p:cNvGrpSpPr/>
          <p:nvPr/>
        </p:nvGrpSpPr>
        <p:grpSpPr>
          <a:xfrm>
            <a:off x="2236934" y="1844948"/>
            <a:ext cx="4394021" cy="4630760"/>
            <a:chOff x="1193274" y="1446325"/>
            <a:chExt cx="5592502" cy="4534610"/>
          </a:xfrm>
        </p:grpSpPr>
        <p:sp>
          <p:nvSpPr>
            <p:cNvPr id="6" name="Google Shape;1128;p102">
              <a:extLst>
                <a:ext uri="{FF2B5EF4-FFF2-40B4-BE49-F238E27FC236}">
                  <a16:creationId xmlns:a16="http://schemas.microsoft.com/office/drawing/2014/main" id="{38F1B5B2-9924-AF51-15C2-2F0F6084CD36}"/>
                </a:ext>
              </a:extLst>
            </p:cNvPr>
            <p:cNvSpPr/>
            <p:nvPr/>
          </p:nvSpPr>
          <p:spPr>
            <a:xfrm>
              <a:off x="1415713" y="1625900"/>
              <a:ext cx="5370063" cy="435503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 name="Google Shape;1129;p102">
              <a:extLst>
                <a:ext uri="{FF2B5EF4-FFF2-40B4-BE49-F238E27FC236}">
                  <a16:creationId xmlns:a16="http://schemas.microsoft.com/office/drawing/2014/main" id="{3BD3C669-3F5B-329E-AF1F-872F00028766}"/>
                </a:ext>
              </a:extLst>
            </p:cNvPr>
            <p:cNvSpPr/>
            <p:nvPr/>
          </p:nvSpPr>
          <p:spPr>
            <a:xfrm>
              <a:off x="1193274" y="1446325"/>
              <a:ext cx="444876" cy="36089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4" name="図 3">
            <a:extLst>
              <a:ext uri="{FF2B5EF4-FFF2-40B4-BE49-F238E27FC236}">
                <a16:creationId xmlns:a16="http://schemas.microsoft.com/office/drawing/2014/main" id="{5F4591BB-53B3-31C1-4050-BD5BE652B1E4}"/>
              </a:ext>
            </a:extLst>
          </p:cNvPr>
          <p:cNvPicPr>
            <a:picLocks noChangeAspect="1"/>
          </p:cNvPicPr>
          <p:nvPr/>
        </p:nvPicPr>
        <p:blipFill>
          <a:blip r:embed="rId3"/>
          <a:stretch>
            <a:fillRect/>
          </a:stretch>
        </p:blipFill>
        <p:spPr>
          <a:xfrm>
            <a:off x="538987" y="1267180"/>
            <a:ext cx="7268209" cy="3783451"/>
          </a:xfrm>
          <a:prstGeom prst="rect">
            <a:avLst/>
          </a:prstGeom>
        </p:spPr>
      </p:pic>
      <p:pic>
        <p:nvPicPr>
          <p:cNvPr id="12" name="図 11">
            <a:extLst>
              <a:ext uri="{FF2B5EF4-FFF2-40B4-BE49-F238E27FC236}">
                <a16:creationId xmlns:a16="http://schemas.microsoft.com/office/drawing/2014/main" id="{EC9F801F-B2A0-1CA7-452A-6D028905C878}"/>
              </a:ext>
            </a:extLst>
          </p:cNvPr>
          <p:cNvPicPr>
            <a:picLocks noChangeAspect="1"/>
          </p:cNvPicPr>
          <p:nvPr/>
        </p:nvPicPr>
        <p:blipFill>
          <a:blip r:embed="rId4"/>
          <a:stretch>
            <a:fillRect/>
          </a:stretch>
        </p:blipFill>
        <p:spPr>
          <a:xfrm>
            <a:off x="5427269" y="1859449"/>
            <a:ext cx="6177804" cy="1834291"/>
          </a:xfrm>
          <a:prstGeom prst="rect">
            <a:avLst/>
          </a:prstGeom>
        </p:spPr>
      </p:pic>
      <p:sp>
        <p:nvSpPr>
          <p:cNvPr id="1135" name="Google Shape;1135;p10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36" name="Google Shape;1136;p103"/>
          <p:cNvSpPr txBox="1"/>
          <p:nvPr/>
        </p:nvSpPr>
        <p:spPr>
          <a:xfrm>
            <a:off x="507367" y="5068108"/>
            <a:ext cx="11155898"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①誓約事項にチェックをつけてください。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申請完了する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③入力内容が問題ないことを確認した場合、最後の確認のポップアップに「はい」を押下してください。</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申請登録完了になります。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④入力申請内容を変更したい場合、最後の確認のポップアップに「いいえ」を押下してください。「戻る」入力した内容を変更してください。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37" name="Google Shape;1137;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79</a:t>
            </a:fld>
            <a:endParaRPr dirty="0"/>
          </a:p>
        </p:txBody>
      </p:sp>
      <p:sp>
        <p:nvSpPr>
          <p:cNvPr id="1138" name="Google Shape;1138;p103"/>
          <p:cNvSpPr txBox="1">
            <a:spLocks noGrp="1"/>
          </p:cNvSpPr>
          <p:nvPr>
            <p:ph type="ctrTitle"/>
          </p:nvPr>
        </p:nvSpPr>
        <p:spPr>
          <a:xfrm>
            <a:off x="466723" y="294768"/>
            <a:ext cx="1132522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a:t>
            </a:r>
            <a:r>
              <a:rPr lang="en-US" altLang="ja-JP" sz="2400" b="1" dirty="0">
                <a:solidFill>
                  <a:srgbClr val="000000"/>
                </a:solidFill>
              </a:rPr>
              <a:t>9</a:t>
            </a:r>
            <a:r>
              <a:rPr lang="ja-JP" sz="2400" b="1" dirty="0">
                <a:solidFill>
                  <a:srgbClr val="000000"/>
                </a:solidFill>
              </a:rPr>
              <a:t>．誓約事項</a:t>
            </a:r>
            <a:r>
              <a:rPr lang="ja-JP" altLang="en-US" sz="2400" b="1" dirty="0">
                <a:solidFill>
                  <a:srgbClr val="000000"/>
                </a:solidFill>
              </a:rPr>
              <a:t>確認</a:t>
            </a:r>
            <a:r>
              <a:rPr lang="en-US" altLang="ja-JP" sz="2400" b="1" dirty="0">
                <a:solidFill>
                  <a:srgbClr val="000000"/>
                </a:solidFill>
              </a:rPr>
              <a:t>(</a:t>
            </a:r>
            <a:r>
              <a:rPr lang="ja-JP" altLang="en-US" sz="2400" b="1" dirty="0">
                <a:solidFill>
                  <a:srgbClr val="000000"/>
                </a:solidFill>
              </a:rPr>
              <a:t>薬局</a:t>
            </a:r>
            <a:r>
              <a:rPr lang="en-US" altLang="ja-JP" sz="2400" b="1" dirty="0">
                <a:solidFill>
                  <a:srgbClr val="000000"/>
                </a:solidFill>
              </a:rPr>
              <a:t>)</a:t>
            </a:r>
            <a:endParaRPr dirty="0"/>
          </a:p>
        </p:txBody>
      </p:sp>
      <p:sp>
        <p:nvSpPr>
          <p:cNvPr id="1139" name="Google Shape;1139;p103"/>
          <p:cNvSpPr txBox="1"/>
          <p:nvPr/>
        </p:nvSpPr>
        <p:spPr>
          <a:xfrm>
            <a:off x="466725" y="940355"/>
            <a:ext cx="734047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誓約事項の入力を行います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140" name="Google Shape;1140;p103"/>
          <p:cNvGrpSpPr/>
          <p:nvPr/>
        </p:nvGrpSpPr>
        <p:grpSpPr>
          <a:xfrm>
            <a:off x="4350959" y="4538350"/>
            <a:ext cx="1238142" cy="536947"/>
            <a:chOff x="1193274" y="1446325"/>
            <a:chExt cx="1575849" cy="525798"/>
          </a:xfrm>
        </p:grpSpPr>
        <p:sp>
          <p:nvSpPr>
            <p:cNvPr id="1141" name="Google Shape;1141;p103"/>
            <p:cNvSpPr/>
            <p:nvPr/>
          </p:nvSpPr>
          <p:spPr>
            <a:xfrm>
              <a:off x="1415713" y="1625901"/>
              <a:ext cx="1353410"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42" name="Google Shape;1142;p103"/>
            <p:cNvSpPr/>
            <p:nvPr/>
          </p:nvSpPr>
          <p:spPr>
            <a:xfrm>
              <a:off x="1193274" y="1446325"/>
              <a:ext cx="444876" cy="360899"/>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143" name="Google Shape;1143;p103"/>
          <p:cNvGrpSpPr/>
          <p:nvPr/>
        </p:nvGrpSpPr>
        <p:grpSpPr>
          <a:xfrm>
            <a:off x="2133553" y="1972309"/>
            <a:ext cx="358257" cy="2749425"/>
            <a:chOff x="1692935" y="1464170"/>
            <a:chExt cx="455971" cy="2692339"/>
          </a:xfrm>
        </p:grpSpPr>
        <p:sp>
          <p:nvSpPr>
            <p:cNvPr id="1144" name="Google Shape;1144;p103"/>
            <p:cNvSpPr/>
            <p:nvPr/>
          </p:nvSpPr>
          <p:spPr>
            <a:xfrm>
              <a:off x="1887079" y="1625900"/>
              <a:ext cx="261827" cy="253060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45" name="Google Shape;1145;p103"/>
            <p:cNvSpPr/>
            <p:nvPr/>
          </p:nvSpPr>
          <p:spPr>
            <a:xfrm>
              <a:off x="1692935" y="1464170"/>
              <a:ext cx="295955" cy="261034"/>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5" name="Google Shape;719;p75">
            <a:extLst>
              <a:ext uri="{FF2B5EF4-FFF2-40B4-BE49-F238E27FC236}">
                <a16:creationId xmlns:a16="http://schemas.microsoft.com/office/drawing/2014/main" id="{38578B0F-93EE-E77D-D047-12905AFF8197}"/>
              </a:ext>
            </a:extLst>
          </p:cNvPr>
          <p:cNvGrpSpPr/>
          <p:nvPr/>
        </p:nvGrpSpPr>
        <p:grpSpPr>
          <a:xfrm>
            <a:off x="10690819" y="3085496"/>
            <a:ext cx="807277" cy="524477"/>
            <a:chOff x="1384655" y="1495522"/>
            <a:chExt cx="142092" cy="431521"/>
          </a:xfrm>
        </p:grpSpPr>
        <p:sp>
          <p:nvSpPr>
            <p:cNvPr id="6" name="Google Shape;720;p75">
              <a:extLst>
                <a:ext uri="{FF2B5EF4-FFF2-40B4-BE49-F238E27FC236}">
                  <a16:creationId xmlns:a16="http://schemas.microsoft.com/office/drawing/2014/main" id="{2CC808ED-8065-A2E6-1CB1-E3C84E65D8C6}"/>
                </a:ext>
              </a:extLst>
            </p:cNvPr>
            <p:cNvSpPr/>
            <p:nvPr/>
          </p:nvSpPr>
          <p:spPr>
            <a:xfrm>
              <a:off x="1415713" y="1625900"/>
              <a:ext cx="111034" cy="3011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7" name="Google Shape;721;p75">
              <a:extLst>
                <a:ext uri="{FF2B5EF4-FFF2-40B4-BE49-F238E27FC236}">
                  <a16:creationId xmlns:a16="http://schemas.microsoft.com/office/drawing/2014/main" id="{1BC1BA84-17AA-23C3-CB8C-B25EC63D9739}"/>
                </a:ext>
              </a:extLst>
            </p:cNvPr>
            <p:cNvSpPr/>
            <p:nvPr/>
          </p:nvSpPr>
          <p:spPr>
            <a:xfrm>
              <a:off x="1384655" y="1495522"/>
              <a:ext cx="575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8" name="Google Shape;719;p75">
            <a:extLst>
              <a:ext uri="{FF2B5EF4-FFF2-40B4-BE49-F238E27FC236}">
                <a16:creationId xmlns:a16="http://schemas.microsoft.com/office/drawing/2014/main" id="{ACD8AE6B-2796-EE29-2551-8D7FBB449590}"/>
              </a:ext>
            </a:extLst>
          </p:cNvPr>
          <p:cNvGrpSpPr/>
          <p:nvPr/>
        </p:nvGrpSpPr>
        <p:grpSpPr>
          <a:xfrm>
            <a:off x="9883541" y="3076682"/>
            <a:ext cx="807277" cy="524477"/>
            <a:chOff x="1384655" y="1495522"/>
            <a:chExt cx="142092" cy="431521"/>
          </a:xfrm>
        </p:grpSpPr>
        <p:sp>
          <p:nvSpPr>
            <p:cNvPr id="9" name="Google Shape;720;p75">
              <a:extLst>
                <a:ext uri="{FF2B5EF4-FFF2-40B4-BE49-F238E27FC236}">
                  <a16:creationId xmlns:a16="http://schemas.microsoft.com/office/drawing/2014/main" id="{D02E6B45-F07E-ECC4-3B1E-08BCE415692E}"/>
                </a:ext>
              </a:extLst>
            </p:cNvPr>
            <p:cNvSpPr/>
            <p:nvPr/>
          </p:nvSpPr>
          <p:spPr>
            <a:xfrm>
              <a:off x="1415713" y="1625900"/>
              <a:ext cx="111034" cy="30114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721;p75">
              <a:extLst>
                <a:ext uri="{FF2B5EF4-FFF2-40B4-BE49-F238E27FC236}">
                  <a16:creationId xmlns:a16="http://schemas.microsoft.com/office/drawing/2014/main" id="{FA85436F-9E59-9A50-4E55-36BCC016E0F5}"/>
                </a:ext>
              </a:extLst>
            </p:cNvPr>
            <p:cNvSpPr/>
            <p:nvPr/>
          </p:nvSpPr>
          <p:spPr>
            <a:xfrm>
              <a:off x="1384655" y="1495522"/>
              <a:ext cx="57543" cy="26075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7" name="図 6">
            <a:extLst>
              <a:ext uri="{FF2B5EF4-FFF2-40B4-BE49-F238E27FC236}">
                <a16:creationId xmlns:a16="http://schemas.microsoft.com/office/drawing/2014/main" id="{6EE15644-328F-9EC1-E227-72C60CDF709C}"/>
              </a:ext>
            </a:extLst>
          </p:cNvPr>
          <p:cNvPicPr>
            <a:picLocks noChangeAspect="1"/>
          </p:cNvPicPr>
          <p:nvPr/>
        </p:nvPicPr>
        <p:blipFill>
          <a:blip r:embed="rId3"/>
          <a:stretch>
            <a:fillRect/>
          </a:stretch>
        </p:blipFill>
        <p:spPr>
          <a:xfrm>
            <a:off x="1602810" y="1686361"/>
            <a:ext cx="3701240" cy="3712126"/>
          </a:xfrm>
          <a:prstGeom prst="rect">
            <a:avLst/>
          </a:prstGeom>
        </p:spPr>
      </p:pic>
      <p:sp>
        <p:nvSpPr>
          <p:cNvPr id="162" name="Google Shape;162;p4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3" name="Google Shape;163;p48"/>
          <p:cNvSpPr txBox="1"/>
          <p:nvPr/>
        </p:nvSpPr>
        <p:spPr>
          <a:xfrm>
            <a:off x="6091350" y="1702937"/>
            <a:ext cx="57006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dirty="0">
                <a:solidFill>
                  <a:schemeClr val="dk1"/>
                </a:solidFill>
                <a:latin typeface="メイリオ" panose="020B0604030504040204" pitchFamily="50" charset="-128"/>
                <a:ea typeface="メイリオ" panose="020B0604030504040204" pitchFamily="50" charset="-128"/>
              </a:rPr>
              <a:t>ユーザー名</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」を入力し</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en-US" altLang="ja-JP" sz="1800" dirty="0">
                <a:solidFill>
                  <a:schemeClr val="dk1"/>
                </a:solidFill>
                <a:latin typeface="メイリオ" panose="020B0604030504040204" pitchFamily="50" charset="-128"/>
                <a:ea typeface="メイリオ" panose="020B0604030504040204" pitchFamily="50" charset="-128"/>
              </a:rPr>
              <a:t>※</a:t>
            </a:r>
            <a:r>
              <a:rPr lang="ja-JP" altLang="en-US" sz="1800" dirty="0">
                <a:solidFill>
                  <a:schemeClr val="dk1"/>
                </a:solidFill>
                <a:latin typeface="メイリオ" panose="020B0604030504040204" pitchFamily="50" charset="-128"/>
                <a:ea typeface="メイリオ" panose="020B0604030504040204" pitchFamily="50" charset="-128"/>
              </a:rPr>
              <a:t>ユーザー名は</a:t>
            </a:r>
            <a:r>
              <a:rPr lang="en-US" altLang="ja-JP" sz="1800" dirty="0">
                <a:solidFill>
                  <a:schemeClr val="dk1"/>
                </a:solidFill>
                <a:latin typeface="メイリオ" panose="020B0604030504040204" pitchFamily="50" charset="-128"/>
                <a:ea typeface="メイリオ" panose="020B0604030504040204" pitchFamily="50" charset="-128"/>
              </a:rPr>
              <a:t>P.4</a:t>
            </a:r>
            <a:r>
              <a:rPr lang="ja-JP" altLang="en-US" sz="1800" dirty="0">
                <a:solidFill>
                  <a:schemeClr val="dk1"/>
                </a:solidFill>
                <a:latin typeface="メイリオ" panose="020B0604030504040204" pitchFamily="50" charset="-128"/>
                <a:ea typeface="メイリオ" panose="020B0604030504040204" pitchFamily="50" charset="-128"/>
              </a:rPr>
              <a:t>のメールに記載のものです。</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「パスワードをリセットする」を押下してください。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4" name="Google Shape;16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a:t>
            </a:fld>
            <a:endParaRPr dirty="0"/>
          </a:p>
        </p:txBody>
      </p:sp>
      <p:sp>
        <p:nvSpPr>
          <p:cNvPr id="165" name="Google Shape;165;p48"/>
          <p:cNvSpPr txBox="1">
            <a:spLocks noGrp="1"/>
          </p:cNvSpPr>
          <p:nvPr>
            <p:ph type="ctrTitle"/>
          </p:nvPr>
        </p:nvSpPr>
        <p:spPr>
          <a:xfrm>
            <a:off x="466724" y="294768"/>
            <a:ext cx="6346452"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1-3.パスワードをリセット</a:t>
            </a:r>
            <a:r>
              <a:rPr lang="ja-JP" altLang="en-US" sz="2400" b="1" dirty="0"/>
              <a:t>したいとき</a:t>
            </a:r>
            <a:r>
              <a:rPr lang="ja-JP" sz="2400" b="1" dirty="0">
                <a:solidFill>
                  <a:srgbClr val="000000"/>
                </a:solidFill>
              </a:rPr>
              <a:t>（2/5）</a:t>
            </a:r>
            <a:endParaRPr dirty="0"/>
          </a:p>
        </p:txBody>
      </p:sp>
      <p:grpSp>
        <p:nvGrpSpPr>
          <p:cNvPr id="167" name="Google Shape;167;p48"/>
          <p:cNvGrpSpPr/>
          <p:nvPr/>
        </p:nvGrpSpPr>
        <p:grpSpPr>
          <a:xfrm>
            <a:off x="1827431" y="2926787"/>
            <a:ext cx="3074250" cy="681048"/>
            <a:chOff x="1317046" y="1503867"/>
            <a:chExt cx="1908430" cy="546169"/>
          </a:xfrm>
        </p:grpSpPr>
        <p:sp>
          <p:nvSpPr>
            <p:cNvPr id="168" name="Google Shape;168;p48"/>
            <p:cNvSpPr/>
            <p:nvPr/>
          </p:nvSpPr>
          <p:spPr>
            <a:xfrm>
              <a:off x="1415713" y="1625900"/>
              <a:ext cx="1809763" cy="42413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9" name="Google Shape;169;p48"/>
            <p:cNvSpPr/>
            <p:nvPr/>
          </p:nvSpPr>
          <p:spPr>
            <a:xfrm>
              <a:off x="1317046" y="1503867"/>
              <a:ext cx="163033" cy="20695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4" name="Google Shape;167;p48">
            <a:extLst>
              <a:ext uri="{FF2B5EF4-FFF2-40B4-BE49-F238E27FC236}">
                <a16:creationId xmlns:a16="http://schemas.microsoft.com/office/drawing/2014/main" id="{6D96DA53-A066-A5F8-C30E-19A823AC6F93}"/>
              </a:ext>
            </a:extLst>
          </p:cNvPr>
          <p:cNvGrpSpPr/>
          <p:nvPr/>
        </p:nvGrpSpPr>
        <p:grpSpPr>
          <a:xfrm>
            <a:off x="1827431" y="3542424"/>
            <a:ext cx="3074250" cy="681048"/>
            <a:chOff x="1317046" y="1503867"/>
            <a:chExt cx="1908430" cy="546169"/>
          </a:xfrm>
        </p:grpSpPr>
        <p:sp>
          <p:nvSpPr>
            <p:cNvPr id="5" name="Google Shape;168;p48">
              <a:extLst>
                <a:ext uri="{FF2B5EF4-FFF2-40B4-BE49-F238E27FC236}">
                  <a16:creationId xmlns:a16="http://schemas.microsoft.com/office/drawing/2014/main" id="{E1DB10E5-5CEB-3EF9-C29A-8520A368D080}"/>
                </a:ext>
              </a:extLst>
            </p:cNvPr>
            <p:cNvSpPr/>
            <p:nvPr/>
          </p:nvSpPr>
          <p:spPr>
            <a:xfrm>
              <a:off x="1415713" y="1625900"/>
              <a:ext cx="1809763" cy="42413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69;p48">
              <a:extLst>
                <a:ext uri="{FF2B5EF4-FFF2-40B4-BE49-F238E27FC236}">
                  <a16:creationId xmlns:a16="http://schemas.microsoft.com/office/drawing/2014/main" id="{D4C3F315-87EB-75E5-74D3-6C800E9D4C63}"/>
                </a:ext>
              </a:extLst>
            </p:cNvPr>
            <p:cNvSpPr/>
            <p:nvPr/>
          </p:nvSpPr>
          <p:spPr>
            <a:xfrm>
              <a:off x="1317046" y="1503867"/>
              <a:ext cx="163033" cy="20695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5" name="図 4">
            <a:extLst>
              <a:ext uri="{FF2B5EF4-FFF2-40B4-BE49-F238E27FC236}">
                <a16:creationId xmlns:a16="http://schemas.microsoft.com/office/drawing/2014/main" id="{0BA683C7-84C2-70DF-0ACA-48C3FB10E017}"/>
              </a:ext>
            </a:extLst>
          </p:cNvPr>
          <p:cNvPicPr>
            <a:picLocks noChangeAspect="1"/>
          </p:cNvPicPr>
          <p:nvPr/>
        </p:nvPicPr>
        <p:blipFill>
          <a:blip r:embed="rId3"/>
          <a:stretch>
            <a:fillRect/>
          </a:stretch>
        </p:blipFill>
        <p:spPr>
          <a:xfrm>
            <a:off x="466723" y="1304349"/>
            <a:ext cx="11258551" cy="4277247"/>
          </a:xfrm>
          <a:prstGeom prst="rect">
            <a:avLst/>
          </a:prstGeom>
        </p:spPr>
      </p:pic>
      <p:sp>
        <p:nvSpPr>
          <p:cNvPr id="1177" name="Google Shape;1177;p10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78" name="Google Shape;1178;p106"/>
          <p:cNvSpPr txBox="1"/>
          <p:nvPr/>
        </p:nvSpPr>
        <p:spPr>
          <a:xfrm>
            <a:off x="687908" y="5648595"/>
            <a:ext cx="6322492"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①「賃上げ補助金申請画面へ戻る」を押下してください。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79" name="Google Shape;1179;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80</a:t>
            </a:fld>
            <a:endParaRPr dirty="0"/>
          </a:p>
        </p:txBody>
      </p:sp>
      <p:sp>
        <p:nvSpPr>
          <p:cNvPr id="1180" name="Google Shape;1180;p106"/>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3-10．</a:t>
            </a:r>
            <a:r>
              <a:rPr lang="ja-JP" altLang="en-US" sz="2400" b="1" dirty="0">
                <a:solidFill>
                  <a:srgbClr val="000000"/>
                </a:solidFill>
              </a:rPr>
              <a:t>申請完了</a:t>
            </a:r>
            <a:r>
              <a:rPr lang="ja-JP" sz="2400" b="1" dirty="0">
                <a:solidFill>
                  <a:srgbClr val="000000"/>
                </a:solidFill>
              </a:rPr>
              <a:t>(1/2)</a:t>
            </a:r>
            <a:endParaRPr dirty="0"/>
          </a:p>
        </p:txBody>
      </p:sp>
      <p:sp>
        <p:nvSpPr>
          <p:cNvPr id="1181" name="Google Shape;1181;p106"/>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が完了し、賃上げ補助金申請画面に戻ります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1182" name="Google Shape;1182;p106"/>
          <p:cNvGrpSpPr/>
          <p:nvPr/>
        </p:nvGrpSpPr>
        <p:grpSpPr>
          <a:xfrm>
            <a:off x="9877108" y="5112406"/>
            <a:ext cx="1848166" cy="499862"/>
            <a:chOff x="1331360" y="1503199"/>
            <a:chExt cx="1359207" cy="542755"/>
          </a:xfrm>
        </p:grpSpPr>
        <p:sp>
          <p:nvSpPr>
            <p:cNvPr id="1183" name="Google Shape;1183;p106"/>
            <p:cNvSpPr/>
            <p:nvPr/>
          </p:nvSpPr>
          <p:spPr>
            <a:xfrm>
              <a:off x="1415713" y="1625901"/>
              <a:ext cx="1274854" cy="42005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84" name="Google Shape;1184;p106"/>
            <p:cNvSpPr/>
            <p:nvPr/>
          </p:nvSpPr>
          <p:spPr>
            <a:xfrm>
              <a:off x="1331360" y="1503199"/>
              <a:ext cx="168706" cy="24540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5"/>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90" name="Google Shape;119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81</a:t>
            </a:fld>
            <a:endParaRPr dirty="0"/>
          </a:p>
        </p:txBody>
      </p:sp>
      <p:sp>
        <p:nvSpPr>
          <p:cNvPr id="1191" name="Google Shape;1191;p25"/>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3-10．申請完了(2/2)</a:t>
            </a:r>
            <a:endParaRPr dirty="0"/>
          </a:p>
        </p:txBody>
      </p:sp>
      <p:sp>
        <p:nvSpPr>
          <p:cNvPr id="1192" name="Google Shape;1192;p25"/>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申請受付の通知メールが来ると申請完了になります。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8" name="図 7">
            <a:extLst>
              <a:ext uri="{FF2B5EF4-FFF2-40B4-BE49-F238E27FC236}">
                <a16:creationId xmlns:a16="http://schemas.microsoft.com/office/drawing/2014/main" id="{E006C29C-6F19-29AC-F66F-42990E227FE0}"/>
              </a:ext>
            </a:extLst>
          </p:cNvPr>
          <p:cNvPicPr>
            <a:picLocks noChangeAspect="1"/>
          </p:cNvPicPr>
          <p:nvPr/>
        </p:nvPicPr>
        <p:blipFill>
          <a:blip r:embed="rId3"/>
          <a:stretch>
            <a:fillRect/>
          </a:stretch>
        </p:blipFill>
        <p:spPr>
          <a:xfrm>
            <a:off x="517391" y="1309646"/>
            <a:ext cx="9485025" cy="543278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36"/>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199" name="Google Shape;119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82</a:t>
            </a:fld>
            <a:endParaRPr dirty="0"/>
          </a:p>
        </p:txBody>
      </p:sp>
      <p:sp>
        <p:nvSpPr>
          <p:cNvPr id="1200" name="Google Shape;1200;p36"/>
          <p:cNvSpPr txBox="1">
            <a:spLocks noGrp="1"/>
          </p:cNvSpPr>
          <p:nvPr>
            <p:ph type="ctrTitle"/>
          </p:nvPr>
        </p:nvSpPr>
        <p:spPr>
          <a:xfrm>
            <a:off x="1269476" y="2811964"/>
            <a:ext cx="5380706" cy="4809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Arial"/>
              <a:buNone/>
            </a:pPr>
            <a:r>
              <a:rPr lang="ja-JP" sz="3200" b="1" dirty="0">
                <a:solidFill>
                  <a:srgbClr val="000000"/>
                </a:solidFill>
                <a:sym typeface="Arial"/>
              </a:rPr>
              <a:t>４．</a:t>
            </a:r>
            <a:r>
              <a:rPr lang="ja-JP" altLang="en-US" sz="3200" b="1" dirty="0">
                <a:solidFill>
                  <a:srgbClr val="000000"/>
                </a:solidFill>
              </a:rPr>
              <a:t>支援</a:t>
            </a:r>
            <a:r>
              <a:rPr lang="ja-JP" sz="3200" b="1" dirty="0">
                <a:solidFill>
                  <a:srgbClr val="000000"/>
                </a:solidFill>
                <a:sym typeface="Arial"/>
              </a:rPr>
              <a:t>金</a:t>
            </a:r>
            <a:r>
              <a:rPr lang="ja-JP" sz="3200" b="1" dirty="0">
                <a:solidFill>
                  <a:srgbClr val="000000"/>
                </a:solidFill>
              </a:rPr>
              <a:t>申請の訂正</a:t>
            </a:r>
            <a:endParaRPr sz="3200" b="1" dirty="0">
              <a:solidFill>
                <a:srgbClr val="0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3" name="図 2">
            <a:extLst>
              <a:ext uri="{FF2B5EF4-FFF2-40B4-BE49-F238E27FC236}">
                <a16:creationId xmlns:a16="http://schemas.microsoft.com/office/drawing/2014/main" id="{5FDF4509-AB53-BBAB-ECF0-62361B46CA2B}"/>
              </a:ext>
            </a:extLst>
          </p:cNvPr>
          <p:cNvPicPr>
            <a:picLocks noChangeAspect="1"/>
          </p:cNvPicPr>
          <p:nvPr/>
        </p:nvPicPr>
        <p:blipFill>
          <a:blip r:embed="rId3"/>
          <a:stretch>
            <a:fillRect/>
          </a:stretch>
        </p:blipFill>
        <p:spPr>
          <a:xfrm>
            <a:off x="555887" y="906795"/>
            <a:ext cx="8627200" cy="5873449"/>
          </a:xfrm>
          <a:prstGeom prst="rect">
            <a:avLst/>
          </a:prstGeom>
        </p:spPr>
      </p:pic>
      <p:sp>
        <p:nvSpPr>
          <p:cNvPr id="1207" name="Google Shape;1207;p26"/>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08" name="Google Shape;1208;p26"/>
          <p:cNvSpPr txBox="1"/>
          <p:nvPr/>
        </p:nvSpPr>
        <p:spPr>
          <a:xfrm>
            <a:off x="9786914" y="1195920"/>
            <a:ext cx="2189585"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修正依頼</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メールのリンク</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をクリック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してください。ログイン画面へ遷移します。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２．修正方法」に</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従</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って</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申請内容を修正して</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09" name="Google Shape;120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83</a:t>
            </a:fld>
            <a:endParaRPr dirty="0"/>
          </a:p>
        </p:txBody>
      </p:sp>
      <p:sp>
        <p:nvSpPr>
          <p:cNvPr id="1210" name="Google Shape;1210;p26"/>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4-1．給付金申請を訂正する（1/</a:t>
            </a:r>
            <a:r>
              <a:rPr lang="en-US" altLang="ja-JP" sz="2400" b="1" dirty="0">
                <a:solidFill>
                  <a:srgbClr val="000000"/>
                </a:solidFill>
              </a:rPr>
              <a:t>5</a:t>
            </a:r>
            <a:r>
              <a:rPr lang="ja-JP" sz="2400" b="1" dirty="0">
                <a:solidFill>
                  <a:srgbClr val="000000"/>
                </a:solidFill>
              </a:rPr>
              <a:t>）</a:t>
            </a:r>
            <a:endParaRPr dirty="0"/>
          </a:p>
        </p:txBody>
      </p:sp>
      <p:grpSp>
        <p:nvGrpSpPr>
          <p:cNvPr id="1211" name="Google Shape;1211;p26"/>
          <p:cNvGrpSpPr/>
          <p:nvPr/>
        </p:nvGrpSpPr>
        <p:grpSpPr>
          <a:xfrm>
            <a:off x="445829" y="769631"/>
            <a:ext cx="9125768" cy="411790"/>
            <a:chOff x="1413197" y="1507635"/>
            <a:chExt cx="8433066" cy="281341"/>
          </a:xfrm>
        </p:grpSpPr>
        <p:sp>
          <p:nvSpPr>
            <p:cNvPr id="1212" name="Google Shape;1212;p26"/>
            <p:cNvSpPr/>
            <p:nvPr/>
          </p:nvSpPr>
          <p:spPr>
            <a:xfrm>
              <a:off x="1537651" y="1593674"/>
              <a:ext cx="8308612" cy="19530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13" name="Google Shape;1213;p26"/>
            <p:cNvSpPr/>
            <p:nvPr/>
          </p:nvSpPr>
          <p:spPr>
            <a:xfrm>
              <a:off x="1413197" y="1507635"/>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215" name="Google Shape;1215;p26"/>
          <p:cNvGrpSpPr/>
          <p:nvPr/>
        </p:nvGrpSpPr>
        <p:grpSpPr>
          <a:xfrm>
            <a:off x="541038" y="3649173"/>
            <a:ext cx="1022377" cy="251865"/>
            <a:chOff x="1421103" y="1557821"/>
            <a:chExt cx="944772" cy="172078"/>
          </a:xfrm>
        </p:grpSpPr>
        <p:sp>
          <p:nvSpPr>
            <p:cNvPr id="1216" name="Google Shape;1216;p26"/>
            <p:cNvSpPr/>
            <p:nvPr/>
          </p:nvSpPr>
          <p:spPr>
            <a:xfrm>
              <a:off x="1537651" y="1625901"/>
              <a:ext cx="828224" cy="10399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17" name="Google Shape;1217;p26"/>
            <p:cNvSpPr/>
            <p:nvPr/>
          </p:nvSpPr>
          <p:spPr>
            <a:xfrm>
              <a:off x="1421103" y="1557821"/>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218" name="Google Shape;1218;p26"/>
          <p:cNvGrpSpPr/>
          <p:nvPr/>
        </p:nvGrpSpPr>
        <p:grpSpPr>
          <a:xfrm>
            <a:off x="298098" y="3824927"/>
            <a:ext cx="9188000" cy="997257"/>
            <a:chOff x="1421103" y="1557821"/>
            <a:chExt cx="8490572" cy="681342"/>
          </a:xfrm>
        </p:grpSpPr>
        <p:sp>
          <p:nvSpPr>
            <p:cNvPr id="1219" name="Google Shape;1219;p26"/>
            <p:cNvSpPr/>
            <p:nvPr/>
          </p:nvSpPr>
          <p:spPr>
            <a:xfrm>
              <a:off x="1537651" y="1616913"/>
              <a:ext cx="8374024" cy="62225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20" name="Google Shape;1220;p26"/>
            <p:cNvSpPr/>
            <p:nvPr/>
          </p:nvSpPr>
          <p:spPr>
            <a:xfrm>
              <a:off x="1421103" y="1557821"/>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221" name="Google Shape;1221;p26"/>
          <p:cNvGrpSpPr/>
          <p:nvPr/>
        </p:nvGrpSpPr>
        <p:grpSpPr>
          <a:xfrm>
            <a:off x="580506" y="4902924"/>
            <a:ext cx="1336463" cy="329928"/>
            <a:chOff x="1421103" y="1557821"/>
            <a:chExt cx="1235016" cy="225412"/>
          </a:xfrm>
        </p:grpSpPr>
        <p:sp>
          <p:nvSpPr>
            <p:cNvPr id="1222" name="Google Shape;1222;p26"/>
            <p:cNvSpPr/>
            <p:nvPr/>
          </p:nvSpPr>
          <p:spPr>
            <a:xfrm>
              <a:off x="1537650" y="1625901"/>
              <a:ext cx="1118469" cy="15733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23" name="Google Shape;1223;p26"/>
            <p:cNvSpPr/>
            <p:nvPr/>
          </p:nvSpPr>
          <p:spPr>
            <a:xfrm>
              <a:off x="1421103" y="1557821"/>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3" name="図 2">
            <a:extLst>
              <a:ext uri="{FF2B5EF4-FFF2-40B4-BE49-F238E27FC236}">
                <a16:creationId xmlns:a16="http://schemas.microsoft.com/office/drawing/2014/main" id="{A9C5B010-6E3C-62BE-BDCB-0889CBCE7BAF}"/>
              </a:ext>
            </a:extLst>
          </p:cNvPr>
          <p:cNvPicPr>
            <a:picLocks noChangeAspect="1"/>
          </p:cNvPicPr>
          <p:nvPr/>
        </p:nvPicPr>
        <p:blipFill>
          <a:blip r:embed="rId3"/>
          <a:stretch>
            <a:fillRect/>
          </a:stretch>
        </p:blipFill>
        <p:spPr>
          <a:xfrm>
            <a:off x="466724" y="1309646"/>
            <a:ext cx="11370713" cy="2117494"/>
          </a:xfrm>
          <a:prstGeom prst="rect">
            <a:avLst/>
          </a:prstGeom>
        </p:spPr>
      </p:pic>
      <p:sp>
        <p:nvSpPr>
          <p:cNvPr id="1287" name="Google Shape;1287;p10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88" name="Google Shape;1288;p109"/>
          <p:cNvSpPr txBox="1"/>
          <p:nvPr/>
        </p:nvSpPr>
        <p:spPr>
          <a:xfrm>
            <a:off x="350214" y="4796711"/>
            <a:ext cx="1120108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en-US" altLang="ja-JP" sz="1800" dirty="0">
                <a:solidFill>
                  <a:schemeClr val="dk1"/>
                </a:solidFill>
                <a:latin typeface="メイリオ" panose="020B0604030504040204" pitchFamily="50" charset="-128"/>
                <a:ea typeface="メイリオ" panose="020B0604030504040204" pitchFamily="50" charset="-128"/>
              </a:rPr>
              <a:t>P.83 4-1</a:t>
            </a:r>
            <a:r>
              <a:rPr lang="ja-JP" altLang="en-US" sz="1800" dirty="0">
                <a:solidFill>
                  <a:schemeClr val="dk1"/>
                </a:solidFill>
                <a:latin typeface="メイリオ" panose="020B0604030504040204" pitchFamily="50" charset="-128"/>
                <a:ea typeface="メイリオ" panose="020B0604030504040204" pitchFamily="50" charset="-128"/>
              </a:rPr>
              <a:t>．支援金申請の訂正依頼メールに記載されている②申込番号を確認し、該当する「申込番号」のリンクを押下してください。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89" name="Google Shape;1289;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84</a:t>
            </a:fld>
            <a:endParaRPr dirty="0"/>
          </a:p>
        </p:txBody>
      </p:sp>
      <p:sp>
        <p:nvSpPr>
          <p:cNvPr id="1290" name="Google Shape;1290;p109"/>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4-1．</a:t>
            </a:r>
            <a:r>
              <a:rPr lang="ja-JP" altLang="en-US" sz="2400" b="1" dirty="0">
                <a:solidFill>
                  <a:srgbClr val="000000"/>
                </a:solidFill>
              </a:rPr>
              <a:t>支援</a:t>
            </a:r>
            <a:r>
              <a:rPr lang="ja-JP" sz="2400" b="1" dirty="0">
                <a:solidFill>
                  <a:srgbClr val="000000"/>
                </a:solidFill>
              </a:rPr>
              <a:t>金申請を訂正する（</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grpSp>
        <p:nvGrpSpPr>
          <p:cNvPr id="1292" name="Google Shape;1292;p109"/>
          <p:cNvGrpSpPr/>
          <p:nvPr/>
        </p:nvGrpSpPr>
        <p:grpSpPr>
          <a:xfrm>
            <a:off x="833728" y="3099657"/>
            <a:ext cx="995072" cy="275148"/>
            <a:chOff x="1185219" y="1546883"/>
            <a:chExt cx="2312660" cy="300387"/>
          </a:xfrm>
        </p:grpSpPr>
        <p:sp>
          <p:nvSpPr>
            <p:cNvPr id="1293" name="Google Shape;1293;p109"/>
            <p:cNvSpPr/>
            <p:nvPr/>
          </p:nvSpPr>
          <p:spPr>
            <a:xfrm>
              <a:off x="1415713" y="1625902"/>
              <a:ext cx="2082166" cy="221368"/>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294" name="Google Shape;1294;p109"/>
            <p:cNvSpPr/>
            <p:nvPr/>
          </p:nvSpPr>
          <p:spPr>
            <a:xfrm>
              <a:off x="1185219" y="1546883"/>
              <a:ext cx="412437" cy="221368"/>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3" name="図 2">
            <a:extLst>
              <a:ext uri="{FF2B5EF4-FFF2-40B4-BE49-F238E27FC236}">
                <a16:creationId xmlns:a16="http://schemas.microsoft.com/office/drawing/2014/main" id="{CA5558C5-D7A4-FD4D-2922-E4A9E2E2DF27}"/>
              </a:ext>
            </a:extLst>
          </p:cNvPr>
          <p:cNvPicPr>
            <a:picLocks noChangeAspect="1"/>
          </p:cNvPicPr>
          <p:nvPr/>
        </p:nvPicPr>
        <p:blipFill>
          <a:blip r:embed="rId3"/>
          <a:stretch>
            <a:fillRect/>
          </a:stretch>
        </p:blipFill>
        <p:spPr>
          <a:xfrm>
            <a:off x="429762" y="1319479"/>
            <a:ext cx="10804849" cy="3535267"/>
          </a:xfrm>
          <a:prstGeom prst="rect">
            <a:avLst/>
          </a:prstGeom>
        </p:spPr>
      </p:pic>
      <p:sp>
        <p:nvSpPr>
          <p:cNvPr id="1303" name="Google Shape;1303;p110"/>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304" name="Google Shape;1304;p110"/>
          <p:cNvSpPr txBox="1"/>
          <p:nvPr/>
        </p:nvSpPr>
        <p:spPr>
          <a:xfrm>
            <a:off x="466724" y="5076876"/>
            <a:ext cx="408661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申請修正</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05" name="Google Shape;1305;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85</a:t>
            </a:fld>
            <a:endParaRPr dirty="0"/>
          </a:p>
        </p:txBody>
      </p:sp>
      <p:sp>
        <p:nvSpPr>
          <p:cNvPr id="1306" name="Google Shape;1306;p110"/>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4-1．</a:t>
            </a:r>
            <a:r>
              <a:rPr lang="ja-JP" altLang="en-US" sz="2400" b="1" dirty="0">
                <a:solidFill>
                  <a:srgbClr val="000000"/>
                </a:solidFill>
              </a:rPr>
              <a:t>支援</a:t>
            </a:r>
            <a:r>
              <a:rPr lang="ja-JP" sz="2400" b="1" dirty="0">
                <a:solidFill>
                  <a:srgbClr val="000000"/>
                </a:solidFill>
              </a:rPr>
              <a:t>金申請を訂正する（</a:t>
            </a:r>
            <a:r>
              <a:rPr lang="en-US" altLang="ja-JP" sz="2400" b="1" dirty="0">
                <a:solidFill>
                  <a:srgbClr val="000000"/>
                </a:solidFill>
              </a:rPr>
              <a:t>3</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grpSp>
        <p:nvGrpSpPr>
          <p:cNvPr id="1308" name="Google Shape;1308;p110"/>
          <p:cNvGrpSpPr/>
          <p:nvPr/>
        </p:nvGrpSpPr>
        <p:grpSpPr>
          <a:xfrm>
            <a:off x="10253259" y="2704604"/>
            <a:ext cx="831508" cy="449145"/>
            <a:chOff x="1185217" y="1483550"/>
            <a:chExt cx="1932518" cy="490344"/>
          </a:xfrm>
        </p:grpSpPr>
        <p:sp>
          <p:nvSpPr>
            <p:cNvPr id="1309" name="Google Shape;1309;p110"/>
            <p:cNvSpPr/>
            <p:nvPr/>
          </p:nvSpPr>
          <p:spPr>
            <a:xfrm>
              <a:off x="1415713" y="1625901"/>
              <a:ext cx="1702022" cy="347993"/>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310" name="Google Shape;1310;p110"/>
            <p:cNvSpPr/>
            <p:nvPr/>
          </p:nvSpPr>
          <p:spPr>
            <a:xfrm>
              <a:off x="1185217" y="1483550"/>
              <a:ext cx="460991" cy="28470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6" name="Google Shape;1316;p11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317" name="Google Shape;1317;p111"/>
          <p:cNvSpPr txBox="1"/>
          <p:nvPr/>
        </p:nvSpPr>
        <p:spPr>
          <a:xfrm>
            <a:off x="5959924" y="1498625"/>
            <a:ext cx="57006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①</a:t>
            </a:r>
            <a:r>
              <a:rPr lang="en-US" altLang="ja-JP" sz="1800" dirty="0">
                <a:solidFill>
                  <a:srgbClr val="FF0000"/>
                </a:solidFill>
                <a:latin typeface="メイリオ" panose="020B0604030504040204" pitchFamily="50" charset="-128"/>
                <a:ea typeface="メイリオ" panose="020B0604030504040204" pitchFamily="50" charset="-128"/>
              </a:rPr>
              <a:t>P.83 </a:t>
            </a:r>
            <a:r>
              <a:rPr lang="en-US" altLang="ja-JP" sz="1800" dirty="0">
                <a:solidFill>
                  <a:srgbClr val="FF0000"/>
                </a:solidFill>
                <a:latin typeface="メイリオ" panose="020B0604030504040204" pitchFamily="50" charset="-128"/>
                <a:ea typeface="メイリオ" panose="020B0604030504040204" pitchFamily="50" charset="-128"/>
                <a:hlinkClick r:id="rId3" action="ppaction://hlinksldjump">
                  <a:extLst>
                    <a:ext uri="{A12FA001-AC4F-418D-AE19-62706E023703}">
                      <ahyp:hlinkClr xmlns:ahyp="http://schemas.microsoft.com/office/drawing/2018/hyperlinkcolor" val="tx"/>
                    </a:ext>
                  </a:extLst>
                </a:hlinkClick>
              </a:rPr>
              <a:t>4-1</a:t>
            </a:r>
            <a:r>
              <a:rPr lang="ja-JP" altLang="en-US" sz="1800" dirty="0">
                <a:solidFill>
                  <a:srgbClr val="FF0000"/>
                </a:solidFill>
                <a:latin typeface="メイリオ" panose="020B0604030504040204" pitchFamily="50" charset="-128"/>
                <a:ea typeface="メイリオ" panose="020B0604030504040204" pitchFamily="50" charset="-128"/>
                <a:hlinkClick r:id="rId3" action="ppaction://hlinksldjump">
                  <a:extLst>
                    <a:ext uri="{A12FA001-AC4F-418D-AE19-62706E023703}">
                      <ahyp:hlinkClr xmlns:ahyp="http://schemas.microsoft.com/office/drawing/2018/hyperlinkcolor" val="tx"/>
                    </a:ext>
                  </a:extLst>
                </a:hlinkClick>
              </a:rPr>
              <a:t>．支援金申請の訂正依頼メール</a:t>
            </a:r>
            <a:r>
              <a:rPr lang="ja-JP" altLang="en-US" sz="1800" dirty="0">
                <a:solidFill>
                  <a:schemeClr val="dk1"/>
                </a:solidFill>
                <a:latin typeface="メイリオ" panose="020B0604030504040204" pitchFamily="50" charset="-128"/>
                <a:ea typeface="メイリオ" panose="020B0604030504040204" pitchFamily="50" charset="-128"/>
              </a:rPr>
              <a:t>に記載されている④修正内容を確認します。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②該当箇所を訂正し、申請完了まで進めてください。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18" name="Google Shape;1318;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86</a:t>
            </a:fld>
            <a:endParaRPr dirty="0"/>
          </a:p>
        </p:txBody>
      </p:sp>
      <p:sp>
        <p:nvSpPr>
          <p:cNvPr id="1319" name="Google Shape;1319;p111"/>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4-1．</a:t>
            </a:r>
            <a:r>
              <a:rPr lang="ja-JP" altLang="en-US" sz="2400" b="1" dirty="0">
                <a:solidFill>
                  <a:srgbClr val="000000"/>
                </a:solidFill>
              </a:rPr>
              <a:t>支援</a:t>
            </a:r>
            <a:r>
              <a:rPr lang="ja-JP" sz="2400" b="1" dirty="0">
                <a:solidFill>
                  <a:srgbClr val="000000"/>
                </a:solidFill>
              </a:rPr>
              <a:t>金申請を訂正する（</a:t>
            </a:r>
            <a:r>
              <a:rPr lang="en-US" altLang="ja-JP" sz="2400" b="1" dirty="0">
                <a:solidFill>
                  <a:srgbClr val="000000"/>
                </a:solidFill>
              </a:rPr>
              <a:t>4</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pic>
        <p:nvPicPr>
          <p:cNvPr id="4" name="図 3">
            <a:extLst>
              <a:ext uri="{FF2B5EF4-FFF2-40B4-BE49-F238E27FC236}">
                <a16:creationId xmlns:a16="http://schemas.microsoft.com/office/drawing/2014/main" id="{9DAC658A-EF4B-1854-025D-293ECC7EF8CB}"/>
              </a:ext>
            </a:extLst>
          </p:cNvPr>
          <p:cNvPicPr>
            <a:picLocks noChangeAspect="1"/>
          </p:cNvPicPr>
          <p:nvPr/>
        </p:nvPicPr>
        <p:blipFill>
          <a:blip r:embed="rId4"/>
          <a:stretch>
            <a:fillRect/>
          </a:stretch>
        </p:blipFill>
        <p:spPr>
          <a:xfrm>
            <a:off x="531475" y="1309645"/>
            <a:ext cx="5377913" cy="5505373"/>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31"/>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391" name="Google Shape;139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87</a:t>
            </a:fld>
            <a:endParaRPr dirty="0"/>
          </a:p>
        </p:txBody>
      </p:sp>
      <p:sp>
        <p:nvSpPr>
          <p:cNvPr id="1392" name="Google Shape;1392;p31"/>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4-1．給付金申請を訂正する（</a:t>
            </a:r>
            <a:r>
              <a:rPr lang="en-US" altLang="ja-JP" sz="2400" b="1" dirty="0">
                <a:solidFill>
                  <a:srgbClr val="000000"/>
                </a:solidFill>
              </a:rPr>
              <a:t>5</a:t>
            </a:r>
            <a:r>
              <a:rPr lang="ja-JP" altLang="zh-CN" sz="2400" b="1" dirty="0">
                <a:solidFill>
                  <a:srgbClr val="000000"/>
                </a:solidFill>
              </a:rPr>
              <a:t>/</a:t>
            </a:r>
            <a:r>
              <a:rPr lang="en-US" altLang="ja-JP" sz="2400" b="1" dirty="0">
                <a:solidFill>
                  <a:srgbClr val="000000"/>
                </a:solidFill>
              </a:rPr>
              <a:t>5</a:t>
            </a:r>
            <a:r>
              <a:rPr lang="ja-JP" altLang="zh-CN" sz="2400" b="1" dirty="0">
                <a:solidFill>
                  <a:srgbClr val="000000"/>
                </a:solidFill>
              </a:rPr>
              <a:t>）</a:t>
            </a:r>
            <a:endParaRPr dirty="0"/>
          </a:p>
        </p:txBody>
      </p:sp>
      <p:sp>
        <p:nvSpPr>
          <p:cNvPr id="1393" name="Google Shape;1393;p31"/>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申請内容変更の通知メールが来ると申請完了になります。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3" name="図 2">
            <a:extLst>
              <a:ext uri="{FF2B5EF4-FFF2-40B4-BE49-F238E27FC236}">
                <a16:creationId xmlns:a16="http://schemas.microsoft.com/office/drawing/2014/main" id="{8C33782A-F8B5-479F-EA38-9E77CFDA265B}"/>
              </a:ext>
            </a:extLst>
          </p:cNvPr>
          <p:cNvPicPr>
            <a:picLocks noChangeAspect="1"/>
          </p:cNvPicPr>
          <p:nvPr/>
        </p:nvPicPr>
        <p:blipFill>
          <a:blip r:embed="rId3"/>
          <a:stretch>
            <a:fillRect/>
          </a:stretch>
        </p:blipFill>
        <p:spPr>
          <a:xfrm>
            <a:off x="466724" y="1291116"/>
            <a:ext cx="10530958" cy="516050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44"/>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00" name="Google Shape;140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88</a:t>
            </a:fld>
            <a:endParaRPr dirty="0"/>
          </a:p>
        </p:txBody>
      </p:sp>
      <p:sp>
        <p:nvSpPr>
          <p:cNvPr id="1401" name="Google Shape;1401;p44"/>
          <p:cNvSpPr txBox="1">
            <a:spLocks noGrp="1"/>
          </p:cNvSpPr>
          <p:nvPr>
            <p:ph type="ctrTitle"/>
          </p:nvPr>
        </p:nvSpPr>
        <p:spPr>
          <a:xfrm>
            <a:off x="1269476" y="2811964"/>
            <a:ext cx="9916684" cy="4809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Arial"/>
              <a:buNone/>
            </a:pPr>
            <a:r>
              <a:rPr lang="ja-JP" sz="3200" b="1" dirty="0">
                <a:solidFill>
                  <a:srgbClr val="000000"/>
                </a:solidFill>
              </a:rPr>
              <a:t>5</a:t>
            </a:r>
            <a:r>
              <a:rPr lang="ja-JP" sz="3200" b="1" dirty="0">
                <a:solidFill>
                  <a:srgbClr val="000000"/>
                </a:solidFill>
                <a:sym typeface="Arial"/>
              </a:rPr>
              <a:t>．</a:t>
            </a:r>
            <a:r>
              <a:rPr lang="ja-JP" sz="3200" b="1" dirty="0">
                <a:solidFill>
                  <a:srgbClr val="000000"/>
                </a:solidFill>
              </a:rPr>
              <a:t>補助金申請の訂正</a:t>
            </a:r>
            <a:endParaRPr sz="3200" b="1" dirty="0">
              <a:solidFill>
                <a:srgbClr val="0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3" name="図 2">
            <a:extLst>
              <a:ext uri="{FF2B5EF4-FFF2-40B4-BE49-F238E27FC236}">
                <a16:creationId xmlns:a16="http://schemas.microsoft.com/office/drawing/2014/main" id="{97CB5523-B36B-8524-937A-F9389BA1EEF1}"/>
              </a:ext>
            </a:extLst>
          </p:cNvPr>
          <p:cNvPicPr>
            <a:picLocks noChangeAspect="1"/>
          </p:cNvPicPr>
          <p:nvPr/>
        </p:nvPicPr>
        <p:blipFill>
          <a:blip r:embed="rId3"/>
          <a:stretch>
            <a:fillRect/>
          </a:stretch>
        </p:blipFill>
        <p:spPr>
          <a:xfrm>
            <a:off x="510300" y="897347"/>
            <a:ext cx="8814092" cy="5894895"/>
          </a:xfrm>
          <a:prstGeom prst="rect">
            <a:avLst/>
          </a:prstGeom>
        </p:spPr>
      </p:pic>
      <p:sp>
        <p:nvSpPr>
          <p:cNvPr id="1408" name="Google Shape;1408;p3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09" name="Google Shape;1409;p32"/>
          <p:cNvSpPr txBox="1"/>
          <p:nvPr/>
        </p:nvSpPr>
        <p:spPr>
          <a:xfrm>
            <a:off x="9992168" y="999391"/>
            <a:ext cx="1870344"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修正依頼</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メールのリンク</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をクリック</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してください。ログイン画面へ遷移します。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③「</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２．修正方法」に</a:t>
            </a:r>
            <a:r>
              <a:rPr lang="ja-JP" altLang="en-US" sz="1800" b="0" i="0" u="none" strike="noStrike" cap="none" dirty="0">
                <a:solidFill>
                  <a:srgbClr val="000000"/>
                </a:solidFill>
                <a:latin typeface="メイリオ" panose="020B0604030504040204" pitchFamily="50" charset="-128"/>
                <a:ea typeface="メイリオ" panose="020B0604030504040204" pitchFamily="50" charset="-128"/>
                <a:sym typeface="Arial"/>
              </a:rPr>
              <a:t>従</a:t>
            </a:r>
            <a:r>
              <a:rPr lang="ja-JP" sz="1800" b="0" i="0" u="none" strike="noStrike" cap="none" dirty="0">
                <a:solidFill>
                  <a:srgbClr val="000000"/>
                </a:solidFill>
                <a:latin typeface="メイリオ" panose="020B0604030504040204" pitchFamily="50" charset="-128"/>
                <a:ea typeface="メイリオ" panose="020B0604030504040204" pitchFamily="50" charset="-128"/>
                <a:sym typeface="Arial"/>
              </a:rPr>
              <a:t>ってください。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10" name="Google Shape;14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89</a:t>
            </a:fld>
            <a:endParaRPr dirty="0"/>
          </a:p>
        </p:txBody>
      </p:sp>
      <p:sp>
        <p:nvSpPr>
          <p:cNvPr id="1411" name="Google Shape;1411;p32"/>
          <p:cNvSpPr txBox="1">
            <a:spLocks noGrp="1"/>
          </p:cNvSpPr>
          <p:nvPr>
            <p:ph type="ctrTitle"/>
          </p:nvPr>
        </p:nvSpPr>
        <p:spPr>
          <a:xfrm>
            <a:off x="466724" y="294768"/>
            <a:ext cx="5629275"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5-1．補助金申請を訂正する（1/</a:t>
            </a:r>
            <a:r>
              <a:rPr lang="en-US" altLang="ja-JP" sz="2400" b="1" dirty="0">
                <a:solidFill>
                  <a:srgbClr val="000000"/>
                </a:solidFill>
              </a:rPr>
              <a:t>5</a:t>
            </a:r>
            <a:r>
              <a:rPr lang="ja-JP" sz="2400" b="1" dirty="0">
                <a:solidFill>
                  <a:srgbClr val="000000"/>
                </a:solidFill>
              </a:rPr>
              <a:t>）</a:t>
            </a:r>
            <a:endParaRPr dirty="0"/>
          </a:p>
        </p:txBody>
      </p:sp>
      <p:grpSp>
        <p:nvGrpSpPr>
          <p:cNvPr id="1412" name="Google Shape;1412;p32"/>
          <p:cNvGrpSpPr/>
          <p:nvPr/>
        </p:nvGrpSpPr>
        <p:grpSpPr>
          <a:xfrm>
            <a:off x="380967" y="815924"/>
            <a:ext cx="9164785" cy="408315"/>
            <a:chOff x="1418132" y="1555570"/>
            <a:chExt cx="8469119" cy="278968"/>
          </a:xfrm>
        </p:grpSpPr>
        <p:sp>
          <p:nvSpPr>
            <p:cNvPr id="1413" name="Google Shape;1413;p32"/>
            <p:cNvSpPr/>
            <p:nvPr/>
          </p:nvSpPr>
          <p:spPr>
            <a:xfrm>
              <a:off x="1537648" y="1625901"/>
              <a:ext cx="8349603" cy="20863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14" name="Google Shape;1414;p32"/>
            <p:cNvSpPr/>
            <p:nvPr/>
          </p:nvSpPr>
          <p:spPr>
            <a:xfrm>
              <a:off x="1418132" y="1555570"/>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416" name="Google Shape;1416;p32"/>
          <p:cNvGrpSpPr/>
          <p:nvPr/>
        </p:nvGrpSpPr>
        <p:grpSpPr>
          <a:xfrm>
            <a:off x="569983" y="3725020"/>
            <a:ext cx="977044" cy="296683"/>
            <a:chOff x="1390194" y="1545188"/>
            <a:chExt cx="902880" cy="202699"/>
          </a:xfrm>
        </p:grpSpPr>
        <p:sp>
          <p:nvSpPr>
            <p:cNvPr id="1417" name="Google Shape;1417;p32"/>
            <p:cNvSpPr/>
            <p:nvPr/>
          </p:nvSpPr>
          <p:spPr>
            <a:xfrm>
              <a:off x="1537652" y="1625901"/>
              <a:ext cx="755422" cy="121986"/>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18" name="Google Shape;1418;p32"/>
            <p:cNvSpPr/>
            <p:nvPr/>
          </p:nvSpPr>
          <p:spPr>
            <a:xfrm>
              <a:off x="1390194" y="1545188"/>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419" name="Google Shape;1419;p32"/>
          <p:cNvGrpSpPr/>
          <p:nvPr/>
        </p:nvGrpSpPr>
        <p:grpSpPr>
          <a:xfrm>
            <a:off x="243454" y="3949599"/>
            <a:ext cx="9302298" cy="984329"/>
            <a:chOff x="1456990" y="1658272"/>
            <a:chExt cx="8596195" cy="672509"/>
          </a:xfrm>
        </p:grpSpPr>
        <p:sp>
          <p:nvSpPr>
            <p:cNvPr id="1420" name="Google Shape;1420;p32"/>
            <p:cNvSpPr/>
            <p:nvPr/>
          </p:nvSpPr>
          <p:spPr>
            <a:xfrm>
              <a:off x="1634130" y="1736972"/>
              <a:ext cx="8419055" cy="593809"/>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21" name="Google Shape;1421;p32"/>
            <p:cNvSpPr/>
            <p:nvPr/>
          </p:nvSpPr>
          <p:spPr>
            <a:xfrm>
              <a:off x="1456990" y="1658272"/>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3</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grpSp>
        <p:nvGrpSpPr>
          <p:cNvPr id="1422" name="Google Shape;1422;p32"/>
          <p:cNvGrpSpPr/>
          <p:nvPr/>
        </p:nvGrpSpPr>
        <p:grpSpPr>
          <a:xfrm>
            <a:off x="514033" y="5061846"/>
            <a:ext cx="1424667" cy="252317"/>
            <a:chOff x="1421103" y="1557821"/>
            <a:chExt cx="1316526" cy="172387"/>
          </a:xfrm>
        </p:grpSpPr>
        <p:sp>
          <p:nvSpPr>
            <p:cNvPr id="1423" name="Google Shape;1423;p32"/>
            <p:cNvSpPr/>
            <p:nvPr/>
          </p:nvSpPr>
          <p:spPr>
            <a:xfrm>
              <a:off x="1537650" y="1625901"/>
              <a:ext cx="1199979" cy="10430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24" name="Google Shape;1424;p32"/>
            <p:cNvSpPr/>
            <p:nvPr/>
          </p:nvSpPr>
          <p:spPr>
            <a:xfrm>
              <a:off x="1421103" y="1557821"/>
              <a:ext cx="203408" cy="15768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4</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75" name="Google Shape;175;p49"/>
          <p:cNvSpPr txBox="1"/>
          <p:nvPr/>
        </p:nvSpPr>
        <p:spPr>
          <a:xfrm>
            <a:off x="6491550" y="1584775"/>
            <a:ext cx="5700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①届いたメールに記載のURLを押下してください。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6" name="Google Shape;17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a:t>
            </a:fld>
            <a:endParaRPr dirty="0"/>
          </a:p>
        </p:txBody>
      </p:sp>
      <p:sp>
        <p:nvSpPr>
          <p:cNvPr id="177" name="Google Shape;177;p49"/>
          <p:cNvSpPr txBox="1">
            <a:spLocks noGrp="1"/>
          </p:cNvSpPr>
          <p:nvPr>
            <p:ph type="ctrTitle"/>
          </p:nvPr>
        </p:nvSpPr>
        <p:spPr>
          <a:xfrm>
            <a:off x="466724" y="294768"/>
            <a:ext cx="6247841" cy="4809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00"/>
              </a:buClr>
              <a:buSzPts val="2400"/>
              <a:buNone/>
            </a:pPr>
            <a:r>
              <a:rPr lang="ja-JP" sz="2400" b="1" dirty="0"/>
              <a:t>1-3.パスワードをリセット</a:t>
            </a:r>
            <a:r>
              <a:rPr lang="ja-JP" altLang="en-US" sz="2400" b="1" dirty="0"/>
              <a:t>したいとき</a:t>
            </a:r>
            <a:r>
              <a:rPr lang="ja-JP" sz="2400" b="1" dirty="0">
                <a:solidFill>
                  <a:srgbClr val="000000"/>
                </a:solidFill>
              </a:rPr>
              <a:t>（3/5）</a:t>
            </a:r>
            <a:endParaRPr dirty="0"/>
          </a:p>
        </p:txBody>
      </p:sp>
      <p:pic>
        <p:nvPicPr>
          <p:cNvPr id="178" name="Google Shape;178;p49"/>
          <p:cNvPicPr preferRelativeResize="0"/>
          <p:nvPr/>
        </p:nvPicPr>
        <p:blipFill rotWithShape="1">
          <a:blip r:embed="rId3">
            <a:alphaModFix/>
          </a:blip>
          <a:srcRect/>
          <a:stretch/>
        </p:blipFill>
        <p:spPr>
          <a:xfrm>
            <a:off x="359211" y="1712007"/>
            <a:ext cx="6132340" cy="187244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79" name="Google Shape;179;p49"/>
          <p:cNvGrpSpPr/>
          <p:nvPr/>
        </p:nvGrpSpPr>
        <p:grpSpPr>
          <a:xfrm>
            <a:off x="398138" y="2457766"/>
            <a:ext cx="5998469" cy="809745"/>
            <a:chOff x="1376041" y="1456860"/>
            <a:chExt cx="1157005" cy="756767"/>
          </a:xfrm>
        </p:grpSpPr>
        <p:sp>
          <p:nvSpPr>
            <p:cNvPr id="180" name="Google Shape;180;p49"/>
            <p:cNvSpPr/>
            <p:nvPr/>
          </p:nvSpPr>
          <p:spPr>
            <a:xfrm>
              <a:off x="1415713" y="1625900"/>
              <a:ext cx="1117333" cy="587727"/>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1" name="Google Shape;181;p49"/>
            <p:cNvSpPr/>
            <p:nvPr/>
          </p:nvSpPr>
          <p:spPr>
            <a:xfrm>
              <a:off x="1376041" y="1456860"/>
              <a:ext cx="79344" cy="338077"/>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4" name="図 3">
            <a:extLst>
              <a:ext uri="{FF2B5EF4-FFF2-40B4-BE49-F238E27FC236}">
                <a16:creationId xmlns:a16="http://schemas.microsoft.com/office/drawing/2014/main" id="{81EDE347-14A9-9347-372B-11280A3042E8}"/>
              </a:ext>
            </a:extLst>
          </p:cNvPr>
          <p:cNvPicPr>
            <a:picLocks noChangeAspect="1"/>
          </p:cNvPicPr>
          <p:nvPr/>
        </p:nvPicPr>
        <p:blipFill>
          <a:blip r:embed="rId3"/>
          <a:stretch>
            <a:fillRect/>
          </a:stretch>
        </p:blipFill>
        <p:spPr>
          <a:xfrm>
            <a:off x="494575" y="1420837"/>
            <a:ext cx="11429947" cy="1782944"/>
          </a:xfrm>
          <a:prstGeom prst="rect">
            <a:avLst/>
          </a:prstGeom>
        </p:spPr>
      </p:pic>
      <p:sp>
        <p:nvSpPr>
          <p:cNvPr id="1475" name="Google Shape;1475;p11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76" name="Google Shape;1476;p117"/>
          <p:cNvSpPr txBox="1"/>
          <p:nvPr/>
        </p:nvSpPr>
        <p:spPr>
          <a:xfrm>
            <a:off x="395400" y="5051106"/>
            <a:ext cx="1062094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①P</a:t>
            </a:r>
            <a:r>
              <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a:t>
            </a:r>
            <a:r>
              <a:rPr lang="en-US" altLang="ja-JP" sz="1800" dirty="0">
                <a:solidFill>
                  <a:schemeClr val="dk1"/>
                </a:solidFill>
                <a:latin typeface="メイリオ" panose="020B0604030504040204" pitchFamily="50" charset="-128"/>
                <a:ea typeface="メイリオ" panose="020B0604030504040204" pitchFamily="50" charset="-128"/>
              </a:rPr>
              <a:t>89 5-1</a:t>
            </a:r>
            <a:r>
              <a:rPr lang="ja-JP" altLang="en-US" sz="1800" dirty="0">
                <a:solidFill>
                  <a:schemeClr val="dk1"/>
                </a:solidFill>
                <a:latin typeface="メイリオ" panose="020B0604030504040204" pitchFamily="50" charset="-128"/>
                <a:ea typeface="メイリオ" panose="020B0604030504040204" pitchFamily="50" charset="-128"/>
              </a:rPr>
              <a:t>．補助金申請の訂正依頼メールに記載されている②申込番号を確認し、該当する「申込番号」のリンクを押下</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してください。</a:t>
            </a:r>
            <a:endParaRPr dirty="0">
              <a:latin typeface="メイリオ" panose="020B0604030504040204" pitchFamily="50" charset="-128"/>
              <a:ea typeface="メイリオ" panose="020B0604030504040204" pitchFamily="50" charset="-128"/>
            </a:endParaRPr>
          </a:p>
        </p:txBody>
      </p:sp>
      <p:sp>
        <p:nvSpPr>
          <p:cNvPr id="1477" name="Google Shape;1477;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90</a:t>
            </a:fld>
            <a:endParaRPr dirty="0"/>
          </a:p>
        </p:txBody>
      </p:sp>
      <p:sp>
        <p:nvSpPr>
          <p:cNvPr id="1478" name="Google Shape;1478;p117"/>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5-1．補助金申請を訂正する（</a:t>
            </a:r>
            <a:r>
              <a:rPr lang="en-US" altLang="ja-JP" sz="2400" b="1" dirty="0">
                <a:solidFill>
                  <a:srgbClr val="000000"/>
                </a:solidFill>
              </a:rPr>
              <a:t>2</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grpSp>
        <p:nvGrpSpPr>
          <p:cNvPr id="1480" name="Google Shape;1480;p117"/>
          <p:cNvGrpSpPr/>
          <p:nvPr/>
        </p:nvGrpSpPr>
        <p:grpSpPr>
          <a:xfrm>
            <a:off x="843270" y="2829452"/>
            <a:ext cx="1109939" cy="374329"/>
            <a:chOff x="1185217" y="1530215"/>
            <a:chExt cx="2579623" cy="408666"/>
          </a:xfrm>
        </p:grpSpPr>
        <p:sp>
          <p:nvSpPr>
            <p:cNvPr id="1481" name="Google Shape;1481;p117"/>
            <p:cNvSpPr/>
            <p:nvPr/>
          </p:nvSpPr>
          <p:spPr>
            <a:xfrm>
              <a:off x="1415713" y="1625901"/>
              <a:ext cx="2349127" cy="31298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82" name="Google Shape;1482;p117"/>
            <p:cNvSpPr/>
            <p:nvPr/>
          </p:nvSpPr>
          <p:spPr>
            <a:xfrm>
              <a:off x="1185217" y="1530215"/>
              <a:ext cx="460990" cy="238036"/>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3" name="図 2">
            <a:extLst>
              <a:ext uri="{FF2B5EF4-FFF2-40B4-BE49-F238E27FC236}">
                <a16:creationId xmlns:a16="http://schemas.microsoft.com/office/drawing/2014/main" id="{04C26D62-1BA4-FF4A-605D-F74D56B0CE0E}"/>
              </a:ext>
            </a:extLst>
          </p:cNvPr>
          <p:cNvPicPr>
            <a:picLocks noChangeAspect="1"/>
          </p:cNvPicPr>
          <p:nvPr/>
        </p:nvPicPr>
        <p:blipFill>
          <a:blip r:embed="rId3"/>
          <a:stretch>
            <a:fillRect/>
          </a:stretch>
        </p:blipFill>
        <p:spPr>
          <a:xfrm>
            <a:off x="466724" y="1334989"/>
            <a:ext cx="11171853" cy="3990906"/>
          </a:xfrm>
          <a:prstGeom prst="rect">
            <a:avLst/>
          </a:prstGeom>
        </p:spPr>
      </p:pic>
      <p:sp>
        <p:nvSpPr>
          <p:cNvPr id="1491" name="Google Shape;1491;p118"/>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92" name="Google Shape;1492;p118"/>
          <p:cNvSpPr txBox="1"/>
          <p:nvPr/>
        </p:nvSpPr>
        <p:spPr>
          <a:xfrm>
            <a:off x="523995" y="5427686"/>
            <a:ext cx="4110209"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申請修正</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93" name="Google Shape;1493;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91</a:t>
            </a:fld>
            <a:endParaRPr dirty="0"/>
          </a:p>
        </p:txBody>
      </p:sp>
      <p:sp>
        <p:nvSpPr>
          <p:cNvPr id="1494" name="Google Shape;1494;p118"/>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5-1．補助金申請を訂正する（</a:t>
            </a:r>
            <a:r>
              <a:rPr lang="en-US" altLang="ja-JP" sz="2400" b="1" dirty="0">
                <a:solidFill>
                  <a:srgbClr val="000000"/>
                </a:solidFill>
              </a:rPr>
              <a:t>3</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grpSp>
        <p:nvGrpSpPr>
          <p:cNvPr id="1496" name="Google Shape;1496;p118"/>
          <p:cNvGrpSpPr/>
          <p:nvPr/>
        </p:nvGrpSpPr>
        <p:grpSpPr>
          <a:xfrm>
            <a:off x="10645144" y="2723265"/>
            <a:ext cx="862611" cy="523788"/>
            <a:chOff x="1185217" y="1483550"/>
            <a:chExt cx="2004805" cy="571834"/>
          </a:xfrm>
        </p:grpSpPr>
        <p:sp>
          <p:nvSpPr>
            <p:cNvPr id="1497" name="Google Shape;1497;p118"/>
            <p:cNvSpPr/>
            <p:nvPr/>
          </p:nvSpPr>
          <p:spPr>
            <a:xfrm>
              <a:off x="1415713" y="1625899"/>
              <a:ext cx="1774309" cy="429485"/>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98" name="Google Shape;1498;p118"/>
            <p:cNvSpPr/>
            <p:nvPr/>
          </p:nvSpPr>
          <p:spPr>
            <a:xfrm>
              <a:off x="1185217" y="1483550"/>
              <a:ext cx="460991" cy="28470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19"/>
          <p:cNvSpPr txBox="1"/>
          <p:nvPr/>
        </p:nvSpPr>
        <p:spPr>
          <a:xfrm>
            <a:off x="466725" y="940355"/>
            <a:ext cx="11325225" cy="369291"/>
          </a:xfrm>
          <a:prstGeom prst="rect">
            <a:avLst/>
          </a:prstGeom>
          <a:noFill/>
          <a:ln>
            <a:noFill/>
          </a:ln>
        </p:spPr>
        <p:txBody>
          <a:bodyPr spcFirstLastPara="1" wrap="square" lIns="91425" tIns="45700" rIns="91425" bIns="45700" anchor="t" anchorCtr="0">
            <a:spAutoFit/>
          </a:bodyPr>
          <a:lstStyle/>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事業者サイト上で補助金の申請の訂正を行います。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04" name="Google Shape;1504;p11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505" name="Google Shape;1505;p119"/>
          <p:cNvSpPr txBox="1"/>
          <p:nvPr/>
        </p:nvSpPr>
        <p:spPr>
          <a:xfrm>
            <a:off x="5931706" y="1544771"/>
            <a:ext cx="584283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①</a:t>
            </a:r>
            <a:r>
              <a:rPr lang="en-US" altLang="ja-JP" sz="1800" dirty="0">
                <a:solidFill>
                  <a:srgbClr val="FF0000"/>
                </a:solidFill>
                <a:latin typeface="メイリオ" panose="020B0604030504040204" pitchFamily="50" charset="-128"/>
                <a:ea typeface="メイリオ" panose="020B0604030504040204" pitchFamily="50" charset="-128"/>
              </a:rPr>
              <a:t>P.89 </a:t>
            </a:r>
            <a:r>
              <a:rPr lang="en-US" altLang="ja-JP" sz="1800" dirty="0">
                <a:solidFill>
                  <a:srgbClr val="FF0000"/>
                </a:solidFill>
                <a:latin typeface="メイリオ" panose="020B0604030504040204" pitchFamily="50" charset="-128"/>
                <a:ea typeface="メイリオ" panose="020B0604030504040204" pitchFamily="50" charset="-128"/>
                <a:hlinkClick r:id="rId3" action="ppaction://hlinksldjump">
                  <a:extLst>
                    <a:ext uri="{A12FA001-AC4F-418D-AE19-62706E023703}">
                      <ahyp:hlinkClr xmlns:ahyp="http://schemas.microsoft.com/office/drawing/2018/hyperlinkcolor" val="tx"/>
                    </a:ext>
                  </a:extLst>
                </a:hlinkClick>
              </a:rPr>
              <a:t>5-1</a:t>
            </a:r>
            <a:r>
              <a:rPr lang="ja-JP" altLang="en-US" sz="1800" dirty="0">
                <a:solidFill>
                  <a:srgbClr val="FF0000"/>
                </a:solidFill>
                <a:latin typeface="メイリオ" panose="020B0604030504040204" pitchFamily="50" charset="-128"/>
                <a:ea typeface="メイリオ" panose="020B0604030504040204" pitchFamily="50" charset="-128"/>
                <a:hlinkClick r:id="rId3" action="ppaction://hlinksldjump">
                  <a:extLst>
                    <a:ext uri="{A12FA001-AC4F-418D-AE19-62706E023703}">
                      <ahyp:hlinkClr xmlns:ahyp="http://schemas.microsoft.com/office/drawing/2018/hyperlinkcolor" val="tx"/>
                    </a:ext>
                  </a:extLst>
                </a:hlinkClick>
              </a:rPr>
              <a:t>．補助金申請の訂正依頼メール</a:t>
            </a:r>
            <a:r>
              <a:rPr lang="ja-JP" altLang="en-US" sz="1800" dirty="0">
                <a:solidFill>
                  <a:schemeClr val="dk1"/>
                </a:solidFill>
                <a:latin typeface="メイリオ" panose="020B0604030504040204" pitchFamily="50" charset="-128"/>
                <a:ea typeface="メイリオ" panose="020B0604030504040204" pitchFamily="50" charset="-128"/>
              </a:rPr>
              <a:t>に記載されている④修正内容を確認します。</a:t>
            </a: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endParaRPr lang="en-US" altLang="ja-JP" sz="1800" dirty="0">
              <a:solidFill>
                <a:schemeClr val="dk1"/>
              </a:solidFill>
              <a:latin typeface="メイリオ" panose="020B0604030504040204" pitchFamily="50" charset="-128"/>
              <a:ea typeface="メイリオ" panose="020B0604030504040204" pitchFamily="50" charset="-128"/>
            </a:endParaRPr>
          </a:p>
          <a:p>
            <a:pPr lvl="0">
              <a:buSzPts val="1800"/>
            </a:pPr>
            <a:r>
              <a:rPr lang="ja-JP" altLang="en-US" sz="1800" dirty="0">
                <a:solidFill>
                  <a:schemeClr val="dk1"/>
                </a:solidFill>
                <a:latin typeface="メイリオ" panose="020B0604030504040204" pitchFamily="50" charset="-128"/>
                <a:ea typeface="メイリオ" panose="020B0604030504040204" pitchFamily="50" charset="-128"/>
              </a:rPr>
              <a:t>②該当箇所を訂正し、申請完了まで進めてください。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06" name="Google Shape;1506;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92</a:t>
            </a:fld>
            <a:endParaRPr dirty="0"/>
          </a:p>
        </p:txBody>
      </p:sp>
      <p:sp>
        <p:nvSpPr>
          <p:cNvPr id="1507" name="Google Shape;1507;p119"/>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5-1．補助金申請を訂正する（</a:t>
            </a:r>
            <a:r>
              <a:rPr lang="en-US" altLang="ja-JP" sz="2400" b="1" dirty="0">
                <a:solidFill>
                  <a:srgbClr val="000000"/>
                </a:solidFill>
              </a:rPr>
              <a:t>4</a:t>
            </a:r>
            <a:r>
              <a:rPr lang="ja-JP" sz="2400" b="1" dirty="0">
                <a:solidFill>
                  <a:srgbClr val="000000"/>
                </a:solidFill>
              </a:rPr>
              <a:t>/</a:t>
            </a:r>
            <a:r>
              <a:rPr lang="en-US" altLang="ja-JP" sz="2400" b="1" dirty="0">
                <a:solidFill>
                  <a:srgbClr val="000000"/>
                </a:solidFill>
              </a:rPr>
              <a:t>5</a:t>
            </a:r>
            <a:r>
              <a:rPr lang="ja-JP" sz="2400" b="1" dirty="0">
                <a:solidFill>
                  <a:srgbClr val="000000"/>
                </a:solidFill>
              </a:rPr>
              <a:t>）</a:t>
            </a:r>
            <a:endParaRPr sz="2400" b="1" dirty="0">
              <a:solidFill>
                <a:srgbClr val="000000"/>
              </a:solidFill>
            </a:endParaRPr>
          </a:p>
        </p:txBody>
      </p:sp>
      <p:pic>
        <p:nvPicPr>
          <p:cNvPr id="3" name="図 2">
            <a:extLst>
              <a:ext uri="{FF2B5EF4-FFF2-40B4-BE49-F238E27FC236}">
                <a16:creationId xmlns:a16="http://schemas.microsoft.com/office/drawing/2014/main" id="{2DEB628C-9B9E-6B32-07FF-FD082C8B35E4}"/>
              </a:ext>
            </a:extLst>
          </p:cNvPr>
          <p:cNvPicPr>
            <a:picLocks noChangeAspect="1"/>
          </p:cNvPicPr>
          <p:nvPr/>
        </p:nvPicPr>
        <p:blipFill>
          <a:blip r:embed="rId4"/>
          <a:stretch>
            <a:fillRect/>
          </a:stretch>
        </p:blipFill>
        <p:spPr>
          <a:xfrm>
            <a:off x="535644" y="1260201"/>
            <a:ext cx="5395521" cy="553248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42"/>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48" name="Google Shape;164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93</a:t>
            </a:fld>
            <a:endParaRPr dirty="0"/>
          </a:p>
        </p:txBody>
      </p:sp>
      <p:sp>
        <p:nvSpPr>
          <p:cNvPr id="1649" name="Google Shape;1649;p42"/>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400"/>
            </a:pPr>
            <a:r>
              <a:rPr lang="ja-JP" altLang="zh-CN" sz="2400" b="1" dirty="0">
                <a:solidFill>
                  <a:srgbClr val="000000"/>
                </a:solidFill>
              </a:rPr>
              <a:t>5-1．補助金申請を訂正する（</a:t>
            </a:r>
            <a:r>
              <a:rPr lang="en-US" altLang="ja-JP" sz="2400" b="1" dirty="0">
                <a:solidFill>
                  <a:srgbClr val="000000"/>
                </a:solidFill>
              </a:rPr>
              <a:t>5</a:t>
            </a:r>
            <a:r>
              <a:rPr lang="ja-JP" altLang="zh-CN" sz="2400" b="1" dirty="0">
                <a:solidFill>
                  <a:srgbClr val="000000"/>
                </a:solidFill>
              </a:rPr>
              <a:t>/</a:t>
            </a:r>
            <a:r>
              <a:rPr lang="en-US" altLang="ja-JP" sz="2400" b="1" dirty="0">
                <a:solidFill>
                  <a:srgbClr val="000000"/>
                </a:solidFill>
              </a:rPr>
              <a:t>5</a:t>
            </a:r>
            <a:r>
              <a:rPr lang="ja-JP" altLang="zh-CN" sz="2400" b="1" dirty="0">
                <a:solidFill>
                  <a:srgbClr val="000000"/>
                </a:solidFill>
              </a:rPr>
              <a:t>）</a:t>
            </a:r>
            <a:endParaRPr dirty="0"/>
          </a:p>
        </p:txBody>
      </p:sp>
      <p:sp>
        <p:nvSpPr>
          <p:cNvPr id="1650" name="Google Shape;1650;p42"/>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申請内容変更の通知メールが来ると申請完了になります。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3" name="図 2">
            <a:extLst>
              <a:ext uri="{FF2B5EF4-FFF2-40B4-BE49-F238E27FC236}">
                <a16:creationId xmlns:a16="http://schemas.microsoft.com/office/drawing/2014/main" id="{0791A91F-0F1E-7A54-B3DA-E105517AE990}"/>
              </a:ext>
            </a:extLst>
          </p:cNvPr>
          <p:cNvPicPr>
            <a:picLocks noChangeAspect="1"/>
          </p:cNvPicPr>
          <p:nvPr/>
        </p:nvPicPr>
        <p:blipFill>
          <a:blip r:embed="rId3"/>
          <a:stretch>
            <a:fillRect/>
          </a:stretch>
        </p:blipFill>
        <p:spPr>
          <a:xfrm>
            <a:off x="466724" y="1309646"/>
            <a:ext cx="10356786" cy="5075583"/>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28"/>
          <p:cNvSpPr/>
          <p:nvPr/>
        </p:nvSpPr>
        <p:spPr>
          <a:xfrm>
            <a:off x="433387" y="3292901"/>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57" name="Google Shape;1657;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94</a:t>
            </a:fld>
            <a:endParaRPr dirty="0"/>
          </a:p>
        </p:txBody>
      </p:sp>
      <p:sp>
        <p:nvSpPr>
          <p:cNvPr id="1658" name="Google Shape;1658;p128"/>
          <p:cNvSpPr txBox="1">
            <a:spLocks noGrp="1"/>
          </p:cNvSpPr>
          <p:nvPr>
            <p:ph type="ctrTitle"/>
          </p:nvPr>
        </p:nvSpPr>
        <p:spPr>
          <a:xfrm>
            <a:off x="1269476" y="2811964"/>
            <a:ext cx="9916684" cy="4809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Arial"/>
              <a:buNone/>
            </a:pPr>
            <a:r>
              <a:rPr lang="ja-JP" sz="3200" b="1" dirty="0">
                <a:solidFill>
                  <a:srgbClr val="000000"/>
                </a:solidFill>
                <a:sym typeface="Arial"/>
              </a:rPr>
              <a:t>6．</a:t>
            </a:r>
            <a:r>
              <a:rPr lang="ja-JP" sz="3200" b="1" dirty="0">
                <a:solidFill>
                  <a:srgbClr val="000000"/>
                </a:solidFill>
              </a:rPr>
              <a:t>申請の確認</a:t>
            </a:r>
            <a:endParaRPr sz="3200" b="1" dirty="0">
              <a:solidFill>
                <a:srgbClr val="0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2" name="図 1">
            <a:extLst>
              <a:ext uri="{FF2B5EF4-FFF2-40B4-BE49-F238E27FC236}">
                <a16:creationId xmlns:a16="http://schemas.microsoft.com/office/drawing/2014/main" id="{156DE66B-1626-0D90-D996-CC3B402D5610}"/>
              </a:ext>
            </a:extLst>
          </p:cNvPr>
          <p:cNvPicPr>
            <a:picLocks noChangeAspect="1"/>
          </p:cNvPicPr>
          <p:nvPr/>
        </p:nvPicPr>
        <p:blipFill>
          <a:blip r:embed="rId3"/>
          <a:stretch>
            <a:fillRect/>
          </a:stretch>
        </p:blipFill>
        <p:spPr>
          <a:xfrm>
            <a:off x="529199" y="1232387"/>
            <a:ext cx="10219936" cy="4691680"/>
          </a:xfrm>
          <a:prstGeom prst="rect">
            <a:avLst/>
          </a:prstGeom>
        </p:spPr>
      </p:pic>
      <p:sp>
        <p:nvSpPr>
          <p:cNvPr id="1664" name="Google Shape;1664;p37"/>
          <p:cNvSpPr txBox="1"/>
          <p:nvPr/>
        </p:nvSpPr>
        <p:spPr>
          <a:xfrm>
            <a:off x="466725" y="940355"/>
            <a:ext cx="1132522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申請一覧を確認します</a:t>
            </a:r>
            <a:endParaRPr dirty="0">
              <a:latin typeface="メイリオ" panose="020B0604030504040204" pitchFamily="50" charset="-128"/>
              <a:ea typeface="メイリオ" panose="020B0604030504040204" pitchFamily="50" charset="-128"/>
            </a:endParaRPr>
          </a:p>
        </p:txBody>
      </p:sp>
      <p:sp>
        <p:nvSpPr>
          <p:cNvPr id="1665" name="Google Shape;1665;p37"/>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66" name="Google Shape;1666;p37"/>
          <p:cNvSpPr txBox="1"/>
          <p:nvPr/>
        </p:nvSpPr>
        <p:spPr>
          <a:xfrm>
            <a:off x="393830" y="5936305"/>
            <a:ext cx="552236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lvl="0">
              <a:buSzPts val="1800"/>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ja-JP" sz="1800" dirty="0">
                <a:solidFill>
                  <a:schemeClr val="dk1"/>
                </a:solidFill>
                <a:latin typeface="メイリオ" panose="020B0604030504040204" pitchFamily="50" charset="-128"/>
                <a:ea typeface="メイリオ" panose="020B0604030504040204" pitchFamily="50" charset="-128"/>
              </a:rPr>
              <a:t>補助金・</a:t>
            </a:r>
            <a:r>
              <a:rPr lang="ja-JP" altLang="en-US" sz="1800" dirty="0">
                <a:solidFill>
                  <a:schemeClr val="dk1"/>
                </a:solidFill>
                <a:latin typeface="メイリオ" panose="020B0604030504040204" pitchFamily="50" charset="-128"/>
                <a:ea typeface="メイリオ" panose="020B0604030504040204" pitchFamily="50" charset="-128"/>
              </a:rPr>
              <a:t>支援</a:t>
            </a:r>
            <a:r>
              <a:rPr lang="ja-JP" altLang="ja-JP" sz="1800" dirty="0">
                <a:solidFill>
                  <a:schemeClr val="dk1"/>
                </a:solidFill>
                <a:latin typeface="メイリオ" panose="020B0604030504040204" pitchFamily="50" charset="-128"/>
                <a:ea typeface="メイリオ" panose="020B0604030504040204" pitchFamily="50" charset="-128"/>
              </a:rPr>
              <a:t>金</a:t>
            </a:r>
            <a:r>
              <a:rPr lang="ja-JP" altLang="en-US" sz="1800" dirty="0">
                <a:solidFill>
                  <a:schemeClr val="dk1"/>
                </a:solidFill>
                <a:latin typeface="メイリオ" panose="020B0604030504040204" pitchFamily="50" charset="-128"/>
                <a:ea typeface="メイリオ" panose="020B0604030504040204" pitchFamily="50" charset="-128"/>
              </a:rPr>
              <a:t>の</a:t>
            </a:r>
            <a:r>
              <a:rPr lang="ja-JP" altLang="ja-JP" sz="1800" dirty="0">
                <a:solidFill>
                  <a:schemeClr val="dk1"/>
                </a:solidFill>
                <a:latin typeface="メイリオ" panose="020B0604030504040204" pitchFamily="50" charset="-128"/>
                <a:ea typeface="メイリオ" panose="020B0604030504040204" pitchFamily="50" charset="-128"/>
              </a:rPr>
              <a:t>申請」を押下してください。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67" name="Google Shape;16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95</a:t>
            </a:fld>
            <a:endParaRPr dirty="0"/>
          </a:p>
        </p:txBody>
      </p:sp>
      <p:sp>
        <p:nvSpPr>
          <p:cNvPr id="1668" name="Google Shape;1668;p37"/>
          <p:cNvSpPr txBox="1">
            <a:spLocks noGrp="1"/>
          </p:cNvSpPr>
          <p:nvPr>
            <p:ph type="ctrTitle"/>
          </p:nvPr>
        </p:nvSpPr>
        <p:spPr>
          <a:xfrm>
            <a:off x="466724" y="294768"/>
            <a:ext cx="6492216"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ja-JP" sz="2400" b="1" dirty="0">
                <a:solidFill>
                  <a:srgbClr val="000000"/>
                </a:solidFill>
              </a:rPr>
              <a:t>6-1．申請一覧</a:t>
            </a:r>
            <a:r>
              <a:rPr lang="ja-JP" altLang="en-US" sz="2400" b="1" dirty="0">
                <a:solidFill>
                  <a:srgbClr val="000000"/>
                </a:solidFill>
              </a:rPr>
              <a:t>画面へ遷移</a:t>
            </a:r>
            <a:r>
              <a:rPr lang="ja-JP" sz="2400" b="1" dirty="0">
                <a:solidFill>
                  <a:srgbClr val="000000"/>
                </a:solidFill>
              </a:rPr>
              <a:t>（1/</a:t>
            </a:r>
            <a:r>
              <a:rPr lang="en-US" altLang="ja-JP" sz="2400" b="1" dirty="0">
                <a:solidFill>
                  <a:srgbClr val="000000"/>
                </a:solidFill>
              </a:rPr>
              <a:t>2</a:t>
            </a:r>
            <a:r>
              <a:rPr lang="ja-JP" sz="2400" b="1" dirty="0">
                <a:solidFill>
                  <a:srgbClr val="000000"/>
                </a:solidFill>
              </a:rPr>
              <a:t>）</a:t>
            </a:r>
            <a:endParaRPr sz="2400" b="1" dirty="0">
              <a:solidFill>
                <a:srgbClr val="000000"/>
              </a:solidFill>
            </a:endParaRPr>
          </a:p>
        </p:txBody>
      </p:sp>
      <p:grpSp>
        <p:nvGrpSpPr>
          <p:cNvPr id="3" name="Google Shape;276;p52">
            <a:extLst>
              <a:ext uri="{FF2B5EF4-FFF2-40B4-BE49-F238E27FC236}">
                <a16:creationId xmlns:a16="http://schemas.microsoft.com/office/drawing/2014/main" id="{627D300C-D0B3-765B-BA5E-9BAD13B0A695}"/>
              </a:ext>
            </a:extLst>
          </p:cNvPr>
          <p:cNvGrpSpPr/>
          <p:nvPr/>
        </p:nvGrpSpPr>
        <p:grpSpPr>
          <a:xfrm>
            <a:off x="2356864" y="3946854"/>
            <a:ext cx="2711935" cy="1739404"/>
            <a:chOff x="1212306" y="1492359"/>
            <a:chExt cx="2506082" cy="1188384"/>
          </a:xfrm>
        </p:grpSpPr>
        <p:sp>
          <p:nvSpPr>
            <p:cNvPr id="4" name="Google Shape;277;p52">
              <a:extLst>
                <a:ext uri="{FF2B5EF4-FFF2-40B4-BE49-F238E27FC236}">
                  <a16:creationId xmlns:a16="http://schemas.microsoft.com/office/drawing/2014/main" id="{152CAE3B-0426-8D1E-43BB-853265DB69D1}"/>
                </a:ext>
              </a:extLst>
            </p:cNvPr>
            <p:cNvSpPr/>
            <p:nvPr/>
          </p:nvSpPr>
          <p:spPr>
            <a:xfrm>
              <a:off x="1415713" y="1625901"/>
              <a:ext cx="2302675" cy="105484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 name="Google Shape;278;p52">
              <a:extLst>
                <a:ext uri="{FF2B5EF4-FFF2-40B4-BE49-F238E27FC236}">
                  <a16:creationId xmlns:a16="http://schemas.microsoft.com/office/drawing/2014/main" id="{33296B49-BCEC-774B-ADFB-22ADC770EF62}"/>
                </a:ext>
              </a:extLst>
            </p:cNvPr>
            <p:cNvSpPr/>
            <p:nvPr/>
          </p:nvSpPr>
          <p:spPr>
            <a:xfrm>
              <a:off x="1212306" y="1492359"/>
              <a:ext cx="406814"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pic>
        <p:nvPicPr>
          <p:cNvPr id="7" name="図 6">
            <a:extLst>
              <a:ext uri="{FF2B5EF4-FFF2-40B4-BE49-F238E27FC236}">
                <a16:creationId xmlns:a16="http://schemas.microsoft.com/office/drawing/2014/main" id="{3DF17F6F-1D77-A2ED-486B-C4E2F3979E3F}"/>
              </a:ext>
            </a:extLst>
          </p:cNvPr>
          <p:cNvPicPr>
            <a:picLocks noChangeAspect="1"/>
          </p:cNvPicPr>
          <p:nvPr/>
        </p:nvPicPr>
        <p:blipFill>
          <a:blip r:embed="rId3"/>
          <a:stretch>
            <a:fillRect/>
          </a:stretch>
        </p:blipFill>
        <p:spPr>
          <a:xfrm>
            <a:off x="539430" y="1237943"/>
            <a:ext cx="10961921" cy="4377679"/>
          </a:xfrm>
          <a:prstGeom prst="rect">
            <a:avLst/>
          </a:prstGeom>
        </p:spPr>
      </p:pic>
      <p:sp>
        <p:nvSpPr>
          <p:cNvPr id="1677" name="Google Shape;1677;p129"/>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79" name="Google Shape;1679;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96</a:t>
            </a:fld>
            <a:endParaRPr dirty="0"/>
          </a:p>
        </p:txBody>
      </p:sp>
      <p:sp>
        <p:nvSpPr>
          <p:cNvPr id="1680" name="Google Shape;1680;p129"/>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lvl="0" algn="l">
              <a:buClr>
                <a:srgbClr val="000000"/>
              </a:buClr>
              <a:buSzPts val="2667"/>
            </a:pPr>
            <a:r>
              <a:rPr lang="ja-JP" sz="2400" b="1" dirty="0">
                <a:solidFill>
                  <a:srgbClr val="000000"/>
                </a:solidFill>
              </a:rPr>
              <a:t>6-1．申請一覧</a:t>
            </a:r>
            <a:r>
              <a:rPr lang="ja-JP" altLang="en-US" sz="2400" b="1" dirty="0">
                <a:solidFill>
                  <a:srgbClr val="000000"/>
                </a:solidFill>
              </a:rPr>
              <a:t>画面へ遷移</a:t>
            </a:r>
            <a:r>
              <a:rPr lang="ja-JP" sz="2400" b="1" dirty="0">
                <a:solidFill>
                  <a:srgbClr val="000000"/>
                </a:solidFill>
              </a:rPr>
              <a:t>（2/</a:t>
            </a:r>
            <a:r>
              <a:rPr lang="en-US" altLang="ja-JP" sz="2400" b="1" dirty="0">
                <a:solidFill>
                  <a:srgbClr val="000000"/>
                </a:solidFill>
              </a:rPr>
              <a:t>2</a:t>
            </a:r>
            <a:r>
              <a:rPr lang="ja-JP" sz="2400" b="1" dirty="0">
                <a:solidFill>
                  <a:srgbClr val="000000"/>
                </a:solidFill>
              </a:rPr>
              <a:t>）</a:t>
            </a:r>
            <a:endParaRPr dirty="0"/>
          </a:p>
        </p:txBody>
      </p:sp>
      <p:sp>
        <p:nvSpPr>
          <p:cNvPr id="1681" name="Google Shape;1681;p129"/>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申請一覧を確認します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3" name="Google Shape;286;p22">
            <a:extLst>
              <a:ext uri="{FF2B5EF4-FFF2-40B4-BE49-F238E27FC236}">
                <a16:creationId xmlns:a16="http://schemas.microsoft.com/office/drawing/2014/main" id="{FEE72B1E-28DE-C9FF-BFED-DE4C195BCD3F}"/>
              </a:ext>
            </a:extLst>
          </p:cNvPr>
          <p:cNvSpPr txBox="1"/>
          <p:nvPr/>
        </p:nvSpPr>
        <p:spPr>
          <a:xfrm>
            <a:off x="544617" y="5616019"/>
            <a:ext cx="5700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補助金等申請一覧</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」を押下してください。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289;p22">
            <a:extLst>
              <a:ext uri="{FF2B5EF4-FFF2-40B4-BE49-F238E27FC236}">
                <a16:creationId xmlns:a16="http://schemas.microsoft.com/office/drawing/2014/main" id="{0754F809-D6F4-81FB-5664-0C4EBB438CE3}"/>
              </a:ext>
            </a:extLst>
          </p:cNvPr>
          <p:cNvGrpSpPr/>
          <p:nvPr/>
        </p:nvGrpSpPr>
        <p:grpSpPr>
          <a:xfrm>
            <a:off x="688760" y="4741170"/>
            <a:ext cx="1550859" cy="702217"/>
            <a:chOff x="1212306" y="1492359"/>
            <a:chExt cx="1433139" cy="479764"/>
          </a:xfrm>
        </p:grpSpPr>
        <p:sp>
          <p:nvSpPr>
            <p:cNvPr id="5" name="Google Shape;290;p22">
              <a:extLst>
                <a:ext uri="{FF2B5EF4-FFF2-40B4-BE49-F238E27FC236}">
                  <a16:creationId xmlns:a16="http://schemas.microsoft.com/office/drawing/2014/main" id="{CFAAD12E-CB1A-3276-5320-C7473A4E216C}"/>
                </a:ext>
              </a:extLst>
            </p:cNvPr>
            <p:cNvSpPr/>
            <p:nvPr/>
          </p:nvSpPr>
          <p:spPr>
            <a:xfrm>
              <a:off x="1415713" y="1625901"/>
              <a:ext cx="1229732"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291;p22">
              <a:extLst>
                <a:ext uri="{FF2B5EF4-FFF2-40B4-BE49-F238E27FC236}">
                  <a16:creationId xmlns:a16="http://schemas.microsoft.com/office/drawing/2014/main" id="{FC11876C-0D62-DD98-5EF6-7C73C6E1EE73}"/>
                </a:ext>
              </a:extLst>
            </p:cNvPr>
            <p:cNvSpPr/>
            <p:nvPr/>
          </p:nvSpPr>
          <p:spPr>
            <a:xfrm>
              <a:off x="1212306" y="1492359"/>
              <a:ext cx="406814" cy="267083"/>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pic>
        <p:nvPicPr>
          <p:cNvPr id="7" name="図 6">
            <a:extLst>
              <a:ext uri="{FF2B5EF4-FFF2-40B4-BE49-F238E27FC236}">
                <a16:creationId xmlns:a16="http://schemas.microsoft.com/office/drawing/2014/main" id="{BE22DDA8-2B82-6433-E47C-DEA04BA653AF}"/>
              </a:ext>
            </a:extLst>
          </p:cNvPr>
          <p:cNvPicPr>
            <a:picLocks noChangeAspect="1"/>
          </p:cNvPicPr>
          <p:nvPr/>
        </p:nvPicPr>
        <p:blipFill>
          <a:blip r:embed="rId3"/>
          <a:stretch>
            <a:fillRect/>
          </a:stretch>
        </p:blipFill>
        <p:spPr>
          <a:xfrm>
            <a:off x="466724" y="1323467"/>
            <a:ext cx="11450536" cy="2667952"/>
          </a:xfrm>
          <a:prstGeom prst="rect">
            <a:avLst/>
          </a:prstGeom>
        </p:spPr>
      </p:pic>
      <p:sp>
        <p:nvSpPr>
          <p:cNvPr id="1692" name="Google Shape;1692;p4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93" name="Google Shape;1693;p43"/>
          <p:cNvSpPr txBox="1"/>
          <p:nvPr/>
        </p:nvSpPr>
        <p:spPr>
          <a:xfrm>
            <a:off x="423172" y="4573740"/>
            <a:ext cx="928688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①“リストビュー”から「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申請中一覧</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選択してください。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②申込番号のリンクをクリックしてください。申請の詳細画面へ遷移してください。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94" name="Google Shape;169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97</a:t>
            </a:fld>
            <a:endParaRPr dirty="0"/>
          </a:p>
        </p:txBody>
      </p:sp>
      <p:sp>
        <p:nvSpPr>
          <p:cNvPr id="1695" name="Google Shape;1695;p43"/>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ja-JP" sz="2400" b="1" dirty="0">
                <a:solidFill>
                  <a:srgbClr val="000000"/>
                </a:solidFill>
              </a:rPr>
              <a:t>6-</a:t>
            </a:r>
            <a:r>
              <a:rPr lang="en-US" altLang="ja-JP" sz="2400" b="1" dirty="0">
                <a:solidFill>
                  <a:srgbClr val="000000"/>
                </a:solidFill>
              </a:rPr>
              <a:t>2</a:t>
            </a:r>
            <a:r>
              <a:rPr lang="ja-JP" sz="2400" b="1" dirty="0">
                <a:solidFill>
                  <a:srgbClr val="000000"/>
                </a:solidFill>
              </a:rPr>
              <a:t>．</a:t>
            </a:r>
            <a:r>
              <a:rPr lang="ja-JP" altLang="en-US" sz="2400" b="1" dirty="0">
                <a:solidFill>
                  <a:srgbClr val="000000"/>
                </a:solidFill>
              </a:rPr>
              <a:t>審査中の給付金と補助金の</a:t>
            </a:r>
            <a:r>
              <a:rPr lang="ja-JP" sz="2400" b="1" dirty="0">
                <a:solidFill>
                  <a:srgbClr val="000000"/>
                </a:solidFill>
              </a:rPr>
              <a:t>申請一覧を表示する</a:t>
            </a:r>
            <a:endParaRPr dirty="0"/>
          </a:p>
        </p:txBody>
      </p:sp>
      <p:grpSp>
        <p:nvGrpSpPr>
          <p:cNvPr id="1697" name="Google Shape;1697;p43"/>
          <p:cNvGrpSpPr/>
          <p:nvPr/>
        </p:nvGrpSpPr>
        <p:grpSpPr>
          <a:xfrm>
            <a:off x="97650" y="1807058"/>
            <a:ext cx="2322091" cy="436653"/>
            <a:chOff x="1390403" y="1604170"/>
            <a:chExt cx="361095" cy="65193"/>
          </a:xfrm>
        </p:grpSpPr>
        <p:sp>
          <p:nvSpPr>
            <p:cNvPr id="1698" name="Google Shape;1698;p43"/>
            <p:cNvSpPr/>
            <p:nvPr/>
          </p:nvSpPr>
          <p:spPr>
            <a:xfrm>
              <a:off x="1415713" y="1625901"/>
              <a:ext cx="335785" cy="4346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99" name="Google Shape;1699;p43"/>
            <p:cNvSpPr/>
            <p:nvPr/>
          </p:nvSpPr>
          <p:spPr>
            <a:xfrm>
              <a:off x="1390403" y="1604170"/>
              <a:ext cx="50620" cy="4346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700" name="Google Shape;1700;p43"/>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審査中の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申請一覧を</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表示</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1697;p43">
            <a:extLst>
              <a:ext uri="{FF2B5EF4-FFF2-40B4-BE49-F238E27FC236}">
                <a16:creationId xmlns:a16="http://schemas.microsoft.com/office/drawing/2014/main" id="{0075AF56-4453-A4B3-90B8-5E46C70DF250}"/>
              </a:ext>
            </a:extLst>
          </p:cNvPr>
          <p:cNvGrpSpPr/>
          <p:nvPr/>
        </p:nvGrpSpPr>
        <p:grpSpPr>
          <a:xfrm>
            <a:off x="710361" y="3346969"/>
            <a:ext cx="1074897" cy="658271"/>
            <a:chOff x="1390403" y="1604170"/>
            <a:chExt cx="167151" cy="98281"/>
          </a:xfrm>
        </p:grpSpPr>
        <p:sp>
          <p:nvSpPr>
            <p:cNvPr id="5" name="Google Shape;1698;p43">
              <a:extLst>
                <a:ext uri="{FF2B5EF4-FFF2-40B4-BE49-F238E27FC236}">
                  <a16:creationId xmlns:a16="http://schemas.microsoft.com/office/drawing/2014/main" id="{8C72FB1A-15A6-8823-19E4-ACF871160473}"/>
                </a:ext>
              </a:extLst>
            </p:cNvPr>
            <p:cNvSpPr/>
            <p:nvPr/>
          </p:nvSpPr>
          <p:spPr>
            <a:xfrm>
              <a:off x="1415713" y="1625901"/>
              <a:ext cx="141841" cy="7655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699;p43">
              <a:extLst>
                <a:ext uri="{FF2B5EF4-FFF2-40B4-BE49-F238E27FC236}">
                  <a16:creationId xmlns:a16="http://schemas.microsoft.com/office/drawing/2014/main" id="{4EB41686-E3B1-D6F2-C0F0-338D282214CD}"/>
                </a:ext>
              </a:extLst>
            </p:cNvPr>
            <p:cNvSpPr/>
            <p:nvPr/>
          </p:nvSpPr>
          <p:spPr>
            <a:xfrm>
              <a:off x="1390403" y="1604170"/>
              <a:ext cx="50620" cy="4346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91">
          <a:extLst>
            <a:ext uri="{FF2B5EF4-FFF2-40B4-BE49-F238E27FC236}">
              <a16:creationId xmlns:a16="http://schemas.microsoft.com/office/drawing/2014/main" id="{23EA7563-87FC-61E6-FF8F-1E2FF200EC8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CEB7532-3F97-1576-8013-15C232C4D3B8}"/>
              </a:ext>
            </a:extLst>
          </p:cNvPr>
          <p:cNvPicPr>
            <a:picLocks noChangeAspect="1"/>
          </p:cNvPicPr>
          <p:nvPr/>
        </p:nvPicPr>
        <p:blipFill>
          <a:blip r:embed="rId3"/>
          <a:stretch>
            <a:fillRect/>
          </a:stretch>
        </p:blipFill>
        <p:spPr>
          <a:xfrm>
            <a:off x="504767" y="1311091"/>
            <a:ext cx="11325225" cy="2353176"/>
          </a:xfrm>
          <a:prstGeom prst="rect">
            <a:avLst/>
          </a:prstGeom>
        </p:spPr>
      </p:pic>
      <p:sp>
        <p:nvSpPr>
          <p:cNvPr id="1692" name="Google Shape;1692;p43">
            <a:extLst>
              <a:ext uri="{FF2B5EF4-FFF2-40B4-BE49-F238E27FC236}">
                <a16:creationId xmlns:a16="http://schemas.microsoft.com/office/drawing/2014/main" id="{9D390239-C721-01DF-C1B6-F5A0F5B84974}"/>
              </a:ext>
            </a:extLst>
          </p:cNvPr>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93" name="Google Shape;1693;p43">
            <a:extLst>
              <a:ext uri="{FF2B5EF4-FFF2-40B4-BE49-F238E27FC236}">
                <a16:creationId xmlns:a16="http://schemas.microsoft.com/office/drawing/2014/main" id="{92A6C882-0F83-AE76-7489-F562E7270DA7}"/>
              </a:ext>
            </a:extLst>
          </p:cNvPr>
          <p:cNvSpPr txBox="1"/>
          <p:nvPr/>
        </p:nvSpPr>
        <p:spPr>
          <a:xfrm>
            <a:off x="547580" y="3717874"/>
            <a:ext cx="928688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＜操作手順＞</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①“リストビュー”から「</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審査完了一覧</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」を</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選択してください。</a:t>
            </a:r>
            <a:endParaRPr lang="en-US" altLang="ja-JP"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②申込番号のリンクをクリックしてください。申請の詳細画面へ遷移してください。</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94" name="Google Shape;1694;p43">
            <a:extLst>
              <a:ext uri="{FF2B5EF4-FFF2-40B4-BE49-F238E27FC236}">
                <a16:creationId xmlns:a16="http://schemas.microsoft.com/office/drawing/2014/main" id="{677D70F2-C11A-6721-B8B7-93614ADAD53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98</a:t>
            </a:fld>
            <a:endParaRPr dirty="0"/>
          </a:p>
        </p:txBody>
      </p:sp>
      <p:sp>
        <p:nvSpPr>
          <p:cNvPr id="1695" name="Google Shape;1695;p43">
            <a:extLst>
              <a:ext uri="{FF2B5EF4-FFF2-40B4-BE49-F238E27FC236}">
                <a16:creationId xmlns:a16="http://schemas.microsoft.com/office/drawing/2014/main" id="{082271C0-72A4-1A6D-48CE-1C9A670469F7}"/>
              </a:ext>
            </a:extLst>
          </p:cNvPr>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ja-JP" sz="2400" b="1" dirty="0">
                <a:solidFill>
                  <a:srgbClr val="000000"/>
                </a:solidFill>
              </a:rPr>
              <a:t>6-</a:t>
            </a:r>
            <a:r>
              <a:rPr lang="en-US" altLang="ja-JP" sz="2400" b="1" dirty="0">
                <a:solidFill>
                  <a:srgbClr val="000000"/>
                </a:solidFill>
              </a:rPr>
              <a:t>3</a:t>
            </a:r>
            <a:r>
              <a:rPr lang="ja-JP" sz="2400" b="1" dirty="0">
                <a:solidFill>
                  <a:srgbClr val="000000"/>
                </a:solidFill>
              </a:rPr>
              <a:t>．</a:t>
            </a:r>
            <a:r>
              <a:rPr lang="ja-JP" altLang="en-US" sz="2400" b="1" dirty="0">
                <a:solidFill>
                  <a:srgbClr val="000000"/>
                </a:solidFill>
              </a:rPr>
              <a:t>審査完了の給付金と補助金の</a:t>
            </a:r>
            <a:r>
              <a:rPr lang="ja-JP" sz="2400" b="1" dirty="0">
                <a:solidFill>
                  <a:srgbClr val="000000"/>
                </a:solidFill>
              </a:rPr>
              <a:t>申請一覧を表示する</a:t>
            </a:r>
            <a:endParaRPr dirty="0"/>
          </a:p>
        </p:txBody>
      </p:sp>
      <p:grpSp>
        <p:nvGrpSpPr>
          <p:cNvPr id="1697" name="Google Shape;1697;p43">
            <a:extLst>
              <a:ext uri="{FF2B5EF4-FFF2-40B4-BE49-F238E27FC236}">
                <a16:creationId xmlns:a16="http://schemas.microsoft.com/office/drawing/2014/main" id="{C9280CE4-6045-3065-07BE-50CD9A7ECD4A}"/>
              </a:ext>
            </a:extLst>
          </p:cNvPr>
          <p:cNvGrpSpPr/>
          <p:nvPr/>
        </p:nvGrpSpPr>
        <p:grpSpPr>
          <a:xfrm>
            <a:off x="199247" y="1733269"/>
            <a:ext cx="2322091" cy="436653"/>
            <a:chOff x="1390403" y="1604170"/>
            <a:chExt cx="361095" cy="65193"/>
          </a:xfrm>
        </p:grpSpPr>
        <p:sp>
          <p:nvSpPr>
            <p:cNvPr id="1698" name="Google Shape;1698;p43">
              <a:extLst>
                <a:ext uri="{FF2B5EF4-FFF2-40B4-BE49-F238E27FC236}">
                  <a16:creationId xmlns:a16="http://schemas.microsoft.com/office/drawing/2014/main" id="{9CB607B6-8500-BE8D-39BC-4C2B20E24D71}"/>
                </a:ext>
              </a:extLst>
            </p:cNvPr>
            <p:cNvSpPr/>
            <p:nvPr/>
          </p:nvSpPr>
          <p:spPr>
            <a:xfrm>
              <a:off x="1415713" y="1625901"/>
              <a:ext cx="335785" cy="4346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99" name="Google Shape;1699;p43">
              <a:extLst>
                <a:ext uri="{FF2B5EF4-FFF2-40B4-BE49-F238E27FC236}">
                  <a16:creationId xmlns:a16="http://schemas.microsoft.com/office/drawing/2014/main" id="{A136D022-6D60-8D16-FE39-214FEADB6AE3}"/>
                </a:ext>
              </a:extLst>
            </p:cNvPr>
            <p:cNvSpPr/>
            <p:nvPr/>
          </p:nvSpPr>
          <p:spPr>
            <a:xfrm>
              <a:off x="1390403" y="1604170"/>
              <a:ext cx="50620" cy="4346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1700" name="Google Shape;1700;p43">
            <a:extLst>
              <a:ext uri="{FF2B5EF4-FFF2-40B4-BE49-F238E27FC236}">
                <a16:creationId xmlns:a16="http://schemas.microsoft.com/office/drawing/2014/main" id="{041B3445-1D13-B481-4C7F-16BCBB9E6439}"/>
              </a:ext>
            </a:extLst>
          </p:cNvPr>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審査完了の</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申請一覧を</a:t>
            </a: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表示</a:t>
            </a: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grpSp>
        <p:nvGrpSpPr>
          <p:cNvPr id="4" name="Google Shape;1697;p43">
            <a:extLst>
              <a:ext uri="{FF2B5EF4-FFF2-40B4-BE49-F238E27FC236}">
                <a16:creationId xmlns:a16="http://schemas.microsoft.com/office/drawing/2014/main" id="{F2B03C1B-A5C2-9B6B-F54B-49252CC52044}"/>
              </a:ext>
            </a:extLst>
          </p:cNvPr>
          <p:cNvGrpSpPr/>
          <p:nvPr/>
        </p:nvGrpSpPr>
        <p:grpSpPr>
          <a:xfrm>
            <a:off x="697919" y="2651842"/>
            <a:ext cx="1118439" cy="1010779"/>
            <a:chOff x="1390403" y="1604170"/>
            <a:chExt cx="173922" cy="150911"/>
          </a:xfrm>
        </p:grpSpPr>
        <p:sp>
          <p:nvSpPr>
            <p:cNvPr id="5" name="Google Shape;1698;p43">
              <a:extLst>
                <a:ext uri="{FF2B5EF4-FFF2-40B4-BE49-F238E27FC236}">
                  <a16:creationId xmlns:a16="http://schemas.microsoft.com/office/drawing/2014/main" id="{1A054FF6-4A69-EA67-6243-C0245C296894}"/>
                </a:ext>
              </a:extLst>
            </p:cNvPr>
            <p:cNvSpPr/>
            <p:nvPr/>
          </p:nvSpPr>
          <p:spPr>
            <a:xfrm>
              <a:off x="1415713" y="1625901"/>
              <a:ext cx="148612" cy="129180"/>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699;p43">
              <a:extLst>
                <a:ext uri="{FF2B5EF4-FFF2-40B4-BE49-F238E27FC236}">
                  <a16:creationId xmlns:a16="http://schemas.microsoft.com/office/drawing/2014/main" id="{4CEC585B-D095-5920-C137-21EF9FF37184}"/>
                </a:ext>
              </a:extLst>
            </p:cNvPr>
            <p:cNvSpPr/>
            <p:nvPr/>
          </p:nvSpPr>
          <p:spPr>
            <a:xfrm>
              <a:off x="1390403" y="1604170"/>
              <a:ext cx="50620" cy="43462"/>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2</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Tree>
    <p:extLst>
      <p:ext uri="{BB962C8B-B14F-4D97-AF65-F5344CB8AC3E}">
        <p14:creationId xmlns:p14="http://schemas.microsoft.com/office/powerpoint/2010/main" val="363424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33"/>
          <p:cNvSpPr/>
          <p:nvPr/>
        </p:nvSpPr>
        <p:spPr>
          <a:xfrm>
            <a:off x="466725" y="780336"/>
            <a:ext cx="11325225" cy="45719"/>
          </a:xfrm>
          <a:prstGeom prst="rect">
            <a:avLst/>
          </a:prstGeom>
          <a:solidFill>
            <a:srgbClr val="018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729" name="Google Shape;1729;p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99</a:t>
            </a:fld>
            <a:endParaRPr dirty="0"/>
          </a:p>
        </p:txBody>
      </p:sp>
      <p:sp>
        <p:nvSpPr>
          <p:cNvPr id="1730" name="Google Shape;1730;p133"/>
          <p:cNvSpPr txBox="1">
            <a:spLocks noGrp="1"/>
          </p:cNvSpPr>
          <p:nvPr>
            <p:ph type="ctrTitle"/>
          </p:nvPr>
        </p:nvSpPr>
        <p:spPr>
          <a:xfrm>
            <a:off x="466724" y="294768"/>
            <a:ext cx="11325224" cy="4809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667"/>
              <a:buNone/>
            </a:pPr>
            <a:r>
              <a:rPr lang="ja-JP" sz="2400" b="1" dirty="0">
                <a:solidFill>
                  <a:srgbClr val="000000"/>
                </a:solidFill>
              </a:rPr>
              <a:t>6-</a:t>
            </a:r>
            <a:r>
              <a:rPr lang="en-US" altLang="ja-JP" sz="2400" b="1" dirty="0">
                <a:solidFill>
                  <a:srgbClr val="000000"/>
                </a:solidFill>
              </a:rPr>
              <a:t>4</a:t>
            </a:r>
            <a:r>
              <a:rPr lang="ja-JP" sz="2400" b="1" dirty="0">
                <a:solidFill>
                  <a:srgbClr val="000000"/>
                </a:solidFill>
              </a:rPr>
              <a:t>．給付金申請</a:t>
            </a:r>
            <a:r>
              <a:rPr lang="ja-JP" altLang="en-US" sz="2400" b="1" dirty="0">
                <a:solidFill>
                  <a:srgbClr val="000000"/>
                </a:solidFill>
              </a:rPr>
              <a:t>詳細</a:t>
            </a:r>
            <a:endParaRPr dirty="0"/>
          </a:p>
        </p:txBody>
      </p:sp>
      <p:sp>
        <p:nvSpPr>
          <p:cNvPr id="1731" name="Google Shape;1731;p133"/>
          <p:cNvSpPr txBox="1"/>
          <p:nvPr/>
        </p:nvSpPr>
        <p:spPr>
          <a:xfrm>
            <a:off x="466725" y="940355"/>
            <a:ext cx="83962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0" i="0" u="none" strike="noStrike" cap="none" dirty="0">
                <a:solidFill>
                  <a:schemeClr val="dk1"/>
                </a:solidFill>
                <a:latin typeface="メイリオ" panose="020B0604030504040204" pitchFamily="50" charset="-128"/>
                <a:ea typeface="メイリオ" panose="020B0604030504040204" pitchFamily="50" charset="-128"/>
                <a:sym typeface="Arial"/>
              </a:rPr>
              <a:t>給付金申請詳細</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pic>
        <p:nvPicPr>
          <p:cNvPr id="1732" name="Google Shape;1732;p133"/>
          <p:cNvPicPr preferRelativeResize="0"/>
          <p:nvPr/>
        </p:nvPicPr>
        <p:blipFill rotWithShape="1">
          <a:blip r:embed="rId3">
            <a:alphaModFix/>
          </a:blip>
          <a:srcRect/>
          <a:stretch/>
        </p:blipFill>
        <p:spPr>
          <a:xfrm>
            <a:off x="527072" y="1309646"/>
            <a:ext cx="6831672" cy="5107997"/>
          </a:xfrm>
          <a:prstGeom prst="rect">
            <a:avLst/>
          </a:prstGeom>
          <a:noFill/>
          <a:ln>
            <a:noFill/>
          </a:ln>
        </p:spPr>
      </p:pic>
      <p:grpSp>
        <p:nvGrpSpPr>
          <p:cNvPr id="2" name="Google Shape;1733;p133">
            <a:extLst>
              <a:ext uri="{FF2B5EF4-FFF2-40B4-BE49-F238E27FC236}">
                <a16:creationId xmlns:a16="http://schemas.microsoft.com/office/drawing/2014/main" id="{E780F3D4-6BC6-DFCD-B0C1-D7F79FA5C389}"/>
              </a:ext>
            </a:extLst>
          </p:cNvPr>
          <p:cNvGrpSpPr/>
          <p:nvPr/>
        </p:nvGrpSpPr>
        <p:grpSpPr>
          <a:xfrm>
            <a:off x="4762959" y="2168472"/>
            <a:ext cx="1090475" cy="548278"/>
            <a:chOff x="1175856" y="1452790"/>
            <a:chExt cx="1469589" cy="519333"/>
          </a:xfrm>
        </p:grpSpPr>
        <p:sp>
          <p:nvSpPr>
            <p:cNvPr id="3" name="Google Shape;1734;p133">
              <a:extLst>
                <a:ext uri="{FF2B5EF4-FFF2-40B4-BE49-F238E27FC236}">
                  <a16:creationId xmlns:a16="http://schemas.microsoft.com/office/drawing/2014/main" id="{A5972592-CD8F-E106-2DE8-BA5CF7C3F2C2}"/>
                </a:ext>
              </a:extLst>
            </p:cNvPr>
            <p:cNvSpPr/>
            <p:nvPr/>
          </p:nvSpPr>
          <p:spPr>
            <a:xfrm>
              <a:off x="1415713" y="1625901"/>
              <a:ext cx="1229732" cy="346222"/>
            </a:xfrm>
            <a:prstGeom prst="rect">
              <a:avLst/>
            </a:prstGeom>
            <a:no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 name="Google Shape;1735;p133">
              <a:extLst>
                <a:ext uri="{FF2B5EF4-FFF2-40B4-BE49-F238E27FC236}">
                  <a16:creationId xmlns:a16="http://schemas.microsoft.com/office/drawing/2014/main" id="{C798A94A-2E24-0269-B056-0A890A2F046D}"/>
                </a:ext>
              </a:extLst>
            </p:cNvPr>
            <p:cNvSpPr/>
            <p:nvPr/>
          </p:nvSpPr>
          <p:spPr>
            <a:xfrm>
              <a:off x="1175856" y="1452790"/>
              <a:ext cx="479711" cy="346221"/>
            </a:xfrm>
            <a:prstGeom prst="ellipse">
              <a:avLst/>
            </a:prstGeom>
            <a:solidFill>
              <a:schemeClr val="lt1"/>
            </a:solidFill>
            <a:ln w="38100" cap="flat" cmpd="sng">
              <a:solidFill>
                <a:srgbClr val="018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18838"/>
                  </a:solidFill>
                  <a:latin typeface="メイリオ" panose="020B0604030504040204" pitchFamily="50" charset="-128"/>
                  <a:ea typeface="メイリオ" panose="020B0604030504040204" pitchFamily="50" charset="-128"/>
                  <a:sym typeface="Arial"/>
                </a:rPr>
                <a:t>1</a:t>
              </a:r>
              <a:endParaRPr sz="1200" b="1" i="0" u="none" strike="noStrike" cap="none" dirty="0">
                <a:solidFill>
                  <a:srgbClr val="018838"/>
                </a:solidFill>
                <a:latin typeface="メイリオ" panose="020B0604030504040204" pitchFamily="50" charset="-128"/>
                <a:ea typeface="メイリオ" panose="020B0604030504040204" pitchFamily="50" charset="-128"/>
                <a:sym typeface="Arial"/>
              </a:endParaRPr>
            </a:p>
          </p:txBody>
        </p:sp>
      </p:grpSp>
      <p:sp>
        <p:nvSpPr>
          <p:cNvPr id="5" name="Google Shape;1736;p133">
            <a:extLst>
              <a:ext uri="{FF2B5EF4-FFF2-40B4-BE49-F238E27FC236}">
                <a16:creationId xmlns:a16="http://schemas.microsoft.com/office/drawing/2014/main" id="{5D6BAB6D-B541-A233-F3AA-6F1E59D2931A}"/>
              </a:ext>
            </a:extLst>
          </p:cNvPr>
          <p:cNvSpPr txBox="1"/>
          <p:nvPr/>
        </p:nvSpPr>
        <p:spPr>
          <a:xfrm>
            <a:off x="7358744" y="1355792"/>
            <a:ext cx="443320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①「通帳写し」リンクをクリックすると、</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None/>
            </a:pPr>
            <a:r>
              <a:rPr lang="ja-JP" sz="1800" b="0" i="0" u="none" strike="noStrike" cap="none" dirty="0">
                <a:solidFill>
                  <a:schemeClr val="dk1"/>
                </a:solidFill>
                <a:latin typeface="メイリオ" panose="020B0604030504040204" pitchFamily="50" charset="-128"/>
                <a:ea typeface="メイリオ" panose="020B0604030504040204" pitchFamily="50" charset="-128"/>
                <a:sym typeface="Arial"/>
              </a:rPr>
              <a:t>通帳写しの添付ファイルをダウンロードします。</a:t>
            </a:r>
            <a:endParaRPr sz="1800"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3576</TotalTime>
  <Words>7973</Words>
  <Application>Microsoft Office PowerPoint</Application>
  <PresentationFormat>ワイド画面</PresentationFormat>
  <Paragraphs>1190</Paragraphs>
  <Slides>125</Slides>
  <Notes>125</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125</vt:i4>
      </vt:variant>
    </vt:vector>
  </HeadingPairs>
  <TitlesOfParts>
    <vt:vector size="129" baseType="lpstr">
      <vt:lpstr>メイリオ</vt:lpstr>
      <vt:lpstr>メイリオ</vt:lpstr>
      <vt:lpstr>Arial</vt:lpstr>
      <vt:lpstr>Office テーマ</vt:lpstr>
      <vt:lpstr>事業者サイト操作マニュアル （事業者用）</vt:lpstr>
      <vt:lpstr>目次</vt:lpstr>
      <vt:lpstr>１．ログイン</vt:lpstr>
      <vt:lpstr>1-1．初回ログイン（1/2）</vt:lpstr>
      <vt:lpstr>1-1．初回ログイン（2/2）</vt:lpstr>
      <vt:lpstr>1-2．事業者サイトにログインする</vt:lpstr>
      <vt:lpstr>1-3.パスワードをリセットしたいとき（1/5）</vt:lpstr>
      <vt:lpstr>1-3.パスワードをリセットしたいとき（2/5）</vt:lpstr>
      <vt:lpstr>1-3.パスワードをリセットしたいとき（3/5）</vt:lpstr>
      <vt:lpstr>1-3.パスワードをリセットしたいとき（4/5）</vt:lpstr>
      <vt:lpstr>1-3.パスワードをリセットしたいとき（5/5）</vt:lpstr>
      <vt:lpstr>1-4.アカウントを新規発行するとき（1/4）</vt:lpstr>
      <vt:lpstr>1-4.アカウントを新規発行するとき（2/4）</vt:lpstr>
      <vt:lpstr>1-4.アカウントを新規発行するとき（3/4）</vt:lpstr>
      <vt:lpstr>1-4.アカウントを新規発行するとき（4/4）</vt:lpstr>
      <vt:lpstr>2．大阪府医療機関等における物価上昇に対する支援金申請の提出</vt:lpstr>
      <vt:lpstr>2-1．申請を行う（1/2）</vt:lpstr>
      <vt:lpstr>2-1．申請を行う（2/2）</vt:lpstr>
      <vt:lpstr>2-2．過去情報を利用して申請する</vt:lpstr>
      <vt:lpstr>2-2-1．そのまま申請を行う</vt:lpstr>
      <vt:lpstr>2-2-2．変更して申請を行う</vt:lpstr>
      <vt:lpstr>2-2-3．申請入力(変更して申請)（1/4）</vt:lpstr>
      <vt:lpstr>2-2-3．申請入力(変更して申請) （2/4）</vt:lpstr>
      <vt:lpstr>2-2-3．申請入力(変更して申請) （3/4）</vt:lpstr>
      <vt:lpstr>2-2-3．申請入力(変更して申請) （4/4）</vt:lpstr>
      <vt:lpstr>2-3．新規申請を行う</vt:lpstr>
      <vt:lpstr>2-3-1．申請入力(新規申請)（1/13）</vt:lpstr>
      <vt:lpstr>2-3-1．申請入力(新規申請) （2/13）</vt:lpstr>
      <vt:lpstr>2-3-1 ．申請入力(新規申請) （3/13）</vt:lpstr>
      <vt:lpstr>2-3-1 ．申請入力(新規申請) （4/13）</vt:lpstr>
      <vt:lpstr>2-3-1 ．申請入力(新規申請) （5/13）</vt:lpstr>
      <vt:lpstr>2-3-1 ．申請入力(新規申請) （6/13）</vt:lpstr>
      <vt:lpstr>2-3-1 ．申請入力(新規申請) （7/13）</vt:lpstr>
      <vt:lpstr>2-3-1 ．申請入力(新規申請) （8/13）</vt:lpstr>
      <vt:lpstr>2-3-1 ．申請入力(新規申請) （9/13）</vt:lpstr>
      <vt:lpstr>2-3-1 ．申請入力(新規申請) （10/13）</vt:lpstr>
      <vt:lpstr>2-3-1 ．申請入力(新規申請) （11/13）</vt:lpstr>
      <vt:lpstr>2-3-1 ．申請入力(新規申請) （12/13）</vt:lpstr>
      <vt:lpstr>2-3-1．申請入力(新規申請) （13/13）</vt:lpstr>
      <vt:lpstr>2-3-1．申請入力(新規申請) (新規登録事業所について)（1/2）</vt:lpstr>
      <vt:lpstr>2-3-1．申請入力(新規申請) (新規登録事業所について)（2/2）</vt:lpstr>
      <vt:lpstr>2-4．申請確認</vt:lpstr>
      <vt:lpstr>2-5．法人からの申請委任の確認（1/2）</vt:lpstr>
      <vt:lpstr>2-5．法人からの申請委任の確認（2/2）</vt:lpstr>
      <vt:lpstr>2-6．要件確認申立書の回答選択</vt:lpstr>
      <vt:lpstr>2-7．要件確認申立書の確認</vt:lpstr>
      <vt:lpstr>2-8．誓約事項確認</vt:lpstr>
      <vt:lpstr>2-9．申請完了(1/2)</vt:lpstr>
      <vt:lpstr>2-9．申請完了(2/2)</vt:lpstr>
      <vt:lpstr>3．大阪府医療機関等における賃上げに対する支援事業補助金申請の提出</vt:lpstr>
      <vt:lpstr>3-1．申請を行う（1/3）</vt:lpstr>
      <vt:lpstr>3-1．申請を行う（2/3）</vt:lpstr>
      <vt:lpstr>3-1．申請を行う（3/3）</vt:lpstr>
      <vt:lpstr>3-2．申請入力(新規申請) （1/14）</vt:lpstr>
      <vt:lpstr>3-2．申請入力(新規申請) （2/14）</vt:lpstr>
      <vt:lpstr>3-2．申請入力(新規申請) （3/14）</vt:lpstr>
      <vt:lpstr>3-2．申請入力(新規申請) （4/14）</vt:lpstr>
      <vt:lpstr>3-2．申請入力(新規申請) （5/14）</vt:lpstr>
      <vt:lpstr>3-2．申請入力(新規申請) （6/14）</vt:lpstr>
      <vt:lpstr>3-2．申請入力(新規申請) （7/14）</vt:lpstr>
      <vt:lpstr>3-2．申請入力(新規申請) （8/14）</vt:lpstr>
      <vt:lpstr>3-2．申請入力(新規申請) （9/14）</vt:lpstr>
      <vt:lpstr>3-2．申請入力(新規申請) （10/14）</vt:lpstr>
      <vt:lpstr>3-2．申請入力(新規申請) （11/14）</vt:lpstr>
      <vt:lpstr>3-2．申請入力(新規申請) （12/14）</vt:lpstr>
      <vt:lpstr>3-2．申請入力(新規申請) （13/14）</vt:lpstr>
      <vt:lpstr>3-2．申請入力(新規申請) （14/14）</vt:lpstr>
      <vt:lpstr>3-2．申請入力(新規申請) (新規登録事業所について)（1/2）</vt:lpstr>
      <vt:lpstr>3-2．申請入力(新規申請) (新規登録事業所について)（2/2）</vt:lpstr>
      <vt:lpstr>3-3．申請確認</vt:lpstr>
      <vt:lpstr>3-4．法人からの申請委任の確認（1/2）</vt:lpstr>
      <vt:lpstr>3-4．法人からの申請委任の確認（2/2）</vt:lpstr>
      <vt:lpstr>3-5．要件確認申立書の回答選択</vt:lpstr>
      <vt:lpstr>3-6．要件確認申立書の確認</vt:lpstr>
      <vt:lpstr>3-7．暴力団等審査情報の入力</vt:lpstr>
      <vt:lpstr>3-8．暴力団等審査情報の確認</vt:lpstr>
      <vt:lpstr>3-9．誓約事項確認(有床診療所)</vt:lpstr>
      <vt:lpstr>3-9．誓約事項確認(無床診療所/訪問看護ステーション)</vt:lpstr>
      <vt:lpstr>3-9．誓約事項確認(薬局)</vt:lpstr>
      <vt:lpstr>3-10．申請完了(1/2)</vt:lpstr>
      <vt:lpstr>3-10．申請完了(2/2)</vt:lpstr>
      <vt:lpstr>４．支援金申請の訂正</vt:lpstr>
      <vt:lpstr>4-1．給付金申請を訂正する（1/5）</vt:lpstr>
      <vt:lpstr>4-1．支援金申請を訂正する（2/5）</vt:lpstr>
      <vt:lpstr>4-1．支援金申請を訂正する（3/5）</vt:lpstr>
      <vt:lpstr>4-1．支援金申請を訂正する（4/5）</vt:lpstr>
      <vt:lpstr>4-1．給付金申請を訂正する（5/5）</vt:lpstr>
      <vt:lpstr>5．補助金申請の訂正</vt:lpstr>
      <vt:lpstr>5-1．補助金申請を訂正する（1/5）</vt:lpstr>
      <vt:lpstr>5-1．補助金申請を訂正する（2/5）</vt:lpstr>
      <vt:lpstr>5-1．補助金申請を訂正する（3/5）</vt:lpstr>
      <vt:lpstr>5-1．補助金申請を訂正する（4/5）</vt:lpstr>
      <vt:lpstr>5-1．補助金申請を訂正する（5/5）</vt:lpstr>
      <vt:lpstr>6．申請の確認</vt:lpstr>
      <vt:lpstr>6-1．申請一覧画面へ遷移（1/2）</vt:lpstr>
      <vt:lpstr>6-1．申請一覧画面へ遷移（2/2）</vt:lpstr>
      <vt:lpstr>6-2．審査中の給付金と補助金の申請一覧を表示する</vt:lpstr>
      <vt:lpstr>6-3．審査完了の給付金と補助金の申請一覧を表示する</vt:lpstr>
      <vt:lpstr>6-4．給付金申請詳細</vt:lpstr>
      <vt:lpstr>6-5．補助金申請詳細</vt:lpstr>
      <vt:lpstr>7．実績報告（大阪府医療機関等における賃上げに対する支援事業補助金）</vt:lpstr>
      <vt:lpstr>7-1．実績報告を入力する（1/16）</vt:lpstr>
      <vt:lpstr>7-1．実績報告を入力する（2/16）</vt:lpstr>
      <vt:lpstr>7-1．実績報告を入力する（3/16）</vt:lpstr>
      <vt:lpstr>7-1．実績報告を入力する（4/16）</vt:lpstr>
      <vt:lpstr>7-1．実績報告を入力する（5/16）</vt:lpstr>
      <vt:lpstr>7-1．実績報告を入力する（6/16）　賃金改善実績なし</vt:lpstr>
      <vt:lpstr>7-1．実績報告を入力する（7/16）　賃金改善実績あり</vt:lpstr>
      <vt:lpstr>7-1．実績報告を入力する（8/16）　賃金改善実績あり</vt:lpstr>
      <vt:lpstr>7-1．実績報告を入力する（9/16）　同一法人内の施設との合算あり</vt:lpstr>
      <vt:lpstr>7-1．実績報告を入力する（10/16）　2.0％超部分算定あり</vt:lpstr>
      <vt:lpstr>7-1．実績報告を入力する（11/16）対象職員ごとの賃金改善実績の入力</vt:lpstr>
      <vt:lpstr>7-1．実績報告を入力する（12/16）対象職員ごとの賃金改善実績の入力</vt:lpstr>
      <vt:lpstr>7-1．実績報告を入力する（13/16）対象職員ごとの賃金改善実績の入力</vt:lpstr>
      <vt:lpstr>7-1．実績報告を入力する（14/16）対象職員ごとの賃金改善実績の入力</vt:lpstr>
      <vt:lpstr>7-1．実績報告を入力する（15/16）</vt:lpstr>
      <vt:lpstr>7-1．実績報告を入力する（16/16）</vt:lpstr>
      <vt:lpstr>7-2．実績報告を訂正する（1/6）</vt:lpstr>
      <vt:lpstr>7-2．実績報告を訂正する（2/6）</vt:lpstr>
      <vt:lpstr>7-2．実績報告を訂正する（3/6）</vt:lpstr>
      <vt:lpstr>7-2．実績報告を訂正する（4/6）</vt:lpstr>
      <vt:lpstr>7-2．実績報告を訂正する（5/6）</vt:lpstr>
      <vt:lpstr>7-2．実績報告を訂正する（6/6）</vt:lpstr>
      <vt:lpstr>8．支援金の交付決定通知</vt:lpstr>
      <vt:lpstr>9．補助金の額の確定通知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事業者サイト操作マニュアル （事業者用）</dc:title>
  <dc:creator>彩 白石</dc:creator>
  <cp:lastModifiedBy>admin</cp:lastModifiedBy>
  <cp:revision>155</cp:revision>
  <dcterms:created xsi:type="dcterms:W3CDTF">2025-12-26T06:31:54Z</dcterms:created>
  <dcterms:modified xsi:type="dcterms:W3CDTF">2026-05-29T09:08:00Z</dcterms:modified>
</cp:coreProperties>
</file>