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447" r:id="rId6"/>
    <p:sldId id="448" r:id="rId7"/>
    <p:sldId id="443" r:id="rId8"/>
    <p:sldId id="439" r:id="rId9"/>
    <p:sldId id="445" r:id="rId10"/>
    <p:sldId id="444" r:id="rId11"/>
    <p:sldId id="441" r:id="rId12"/>
    <p:sldId id="442" r:id="rId13"/>
    <p:sldId id="446" r:id="rId14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7" roundtripDataSignature="AMtx7mhTME+o3h2es27Uf45g/TB/2ZzY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山田　健太" initials="山田　健太" lastIdx="5" clrIdx="1">
    <p:extLst>
      <p:ext uri="{19B8F6BF-5375-455C-9EA6-DF929625EA0E}">
        <p15:presenceInfo xmlns:p15="http://schemas.microsoft.com/office/powerpoint/2012/main" userId="S::YamadaKn@lan.pref.osaka.jp::b74d698e-4493-42b2-a439-11cf7d62cff3" providerId="AD"/>
      </p:ext>
    </p:extLst>
  </p:cmAuthor>
  <p:cmAuthor id="3" name="岩田 名菜" initials="名岩" lastIdx="5" clrIdx="2">
    <p:extLst>
      <p:ext uri="{19B8F6BF-5375-455C-9EA6-DF929625EA0E}">
        <p15:presenceInfo xmlns:p15="http://schemas.microsoft.com/office/powerpoint/2012/main" userId="S::iwata@nds-osk.co.jp::89f20ed8-052f-407b-af7a-e75da4e34b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BB9"/>
    <a:srgbClr val="336699"/>
    <a:srgbClr val="A3A3FF"/>
    <a:srgbClr val="8181FF"/>
    <a:srgbClr val="FF8B8B"/>
    <a:srgbClr val="FF5050"/>
    <a:srgbClr val="FF7979"/>
    <a:srgbClr val="FF3399"/>
    <a:srgbClr val="FF71B8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4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159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58" Type="http://schemas.openxmlformats.org/officeDocument/2006/relationships/commentAuthors" Target="commentAuthors.xml"/><Relationship Id="rId16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57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60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</a:rPr>
              <a:pPr algn="r">
                <a:buSzPts val="1200"/>
              </a:pPr>
              <a:t>‹#›</a:t>
            </a:fld>
            <a:endParaRPr lang="ja-JP" alt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メイリオ" panose="020B0604030504040204" pitchFamily="50" charset="-128"/>
        <a:ea typeface="メイリオ" panose="020B0604030504040204" pitchFamily="50" charset="-128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>
          <a:extLst>
            <a:ext uri="{FF2B5EF4-FFF2-40B4-BE49-F238E27FC236}">
              <a16:creationId xmlns:a16="http://schemas.microsoft.com/office/drawing/2014/main" id="{3020E913-6DF7-66D8-5C94-686489976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26:notes">
            <a:extLst>
              <a:ext uri="{FF2B5EF4-FFF2-40B4-BE49-F238E27FC236}">
                <a16:creationId xmlns:a16="http://schemas.microsoft.com/office/drawing/2014/main" id="{A44CE338-7529-CBD0-0F4F-57CA371272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3" name="Google Shape;1203;p26:notes">
            <a:extLst>
              <a:ext uri="{FF2B5EF4-FFF2-40B4-BE49-F238E27FC236}">
                <a16:creationId xmlns:a16="http://schemas.microsoft.com/office/drawing/2014/main" id="{494D12A6-CB4C-1C9C-6BE1-BF10E06646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044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>
          <a:extLst>
            <a:ext uri="{FF2B5EF4-FFF2-40B4-BE49-F238E27FC236}">
              <a16:creationId xmlns:a16="http://schemas.microsoft.com/office/drawing/2014/main" id="{EC7FB0DC-34D1-E111-A4FC-1BB0D7851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26:notes">
            <a:extLst>
              <a:ext uri="{FF2B5EF4-FFF2-40B4-BE49-F238E27FC236}">
                <a16:creationId xmlns:a16="http://schemas.microsoft.com/office/drawing/2014/main" id="{8B1AD392-373E-5F0D-FB66-46927C2D9F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3" name="Google Shape;1203;p26:notes">
            <a:extLst>
              <a:ext uri="{FF2B5EF4-FFF2-40B4-BE49-F238E27FC236}">
                <a16:creationId xmlns:a16="http://schemas.microsoft.com/office/drawing/2014/main" id="{962EBC1D-834C-CBE4-BC97-99C29EB45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74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>
          <a:extLst>
            <a:ext uri="{FF2B5EF4-FFF2-40B4-BE49-F238E27FC236}">
              <a16:creationId xmlns:a16="http://schemas.microsoft.com/office/drawing/2014/main" id="{45E26666-4F79-AFE0-98E7-A9D7F328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26:notes">
            <a:extLst>
              <a:ext uri="{FF2B5EF4-FFF2-40B4-BE49-F238E27FC236}">
                <a16:creationId xmlns:a16="http://schemas.microsoft.com/office/drawing/2014/main" id="{04852B61-F00C-F746-AE53-AF4F8A317F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3" name="Google Shape;1203;p26:notes">
            <a:extLst>
              <a:ext uri="{FF2B5EF4-FFF2-40B4-BE49-F238E27FC236}">
                <a16:creationId xmlns:a16="http://schemas.microsoft.com/office/drawing/2014/main" id="{0E07961C-DD37-D49A-6824-E010AF733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07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>
          <a:extLst>
            <a:ext uri="{FF2B5EF4-FFF2-40B4-BE49-F238E27FC236}">
              <a16:creationId xmlns:a16="http://schemas.microsoft.com/office/drawing/2014/main" id="{039232A6-1CBB-6690-47A8-F8209F2AF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26:notes">
            <a:extLst>
              <a:ext uri="{FF2B5EF4-FFF2-40B4-BE49-F238E27FC236}">
                <a16:creationId xmlns:a16="http://schemas.microsoft.com/office/drawing/2014/main" id="{58C4FE76-7D74-3E51-FA0E-7EC907A95C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3" name="Google Shape;1203;p26:notes">
            <a:extLst>
              <a:ext uri="{FF2B5EF4-FFF2-40B4-BE49-F238E27FC236}">
                <a16:creationId xmlns:a16="http://schemas.microsoft.com/office/drawing/2014/main" id="{6C4705B1-0A57-D2CA-73CA-9E2042FEDC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557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>
          <a:extLst>
            <a:ext uri="{FF2B5EF4-FFF2-40B4-BE49-F238E27FC236}">
              <a16:creationId xmlns:a16="http://schemas.microsoft.com/office/drawing/2014/main" id="{3A5F8D6D-8E92-ACDC-70B0-97632010C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26:notes">
            <a:extLst>
              <a:ext uri="{FF2B5EF4-FFF2-40B4-BE49-F238E27FC236}">
                <a16:creationId xmlns:a16="http://schemas.microsoft.com/office/drawing/2014/main" id="{B1411806-D515-30B7-1653-6F770B3A65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03" name="Google Shape;1203;p26:notes">
            <a:extLst>
              <a:ext uri="{FF2B5EF4-FFF2-40B4-BE49-F238E27FC236}">
                <a16:creationId xmlns:a16="http://schemas.microsoft.com/office/drawing/2014/main" id="{2087AD61-D109-5DD6-2166-C6E69F01F0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818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777331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5251053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917178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1_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875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5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25"/>
            </a:lvl2pPr>
            <a:lvl3pPr lvl="2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63"/>
            </a:lvl3pPr>
            <a:lvl4pPr lvl="3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 dirty="0"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667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875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1950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1625">
                <a:solidFill>
                  <a:srgbClr val="757575"/>
                </a:solidFill>
              </a:defRPr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463">
                <a:solidFill>
                  <a:srgbClr val="757575"/>
                </a:solidFill>
              </a:defRPr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300">
                <a:solidFill>
                  <a:srgbClr val="757575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5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25" b="1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63" b="1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9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950" b="1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25" b="1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63" b="1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 b="1"/>
            </a:lvl9pPr>
          </a:lstStyle>
          <a:p>
            <a:endParaRPr dirty="0"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278606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114425" lvl="2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485900" lvl="3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857375" lvl="4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228850" lvl="5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3508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3302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275"/>
            </a:lvl2pPr>
            <a:lvl3pPr marL="1114425" lvl="2" indent="-309563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950"/>
            </a:lvl3pPr>
            <a:lvl4pPr marL="1485900" lvl="3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4pPr>
            <a:lvl5pPr marL="1857375" lvl="4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5pPr>
            <a:lvl6pPr marL="2228850" lvl="5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6pPr>
            <a:lvl7pPr marL="2600325" lvl="6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7pPr>
            <a:lvl8pPr marL="2971800" lvl="7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8pPr>
            <a:lvl9pPr marL="3343275" lvl="8" indent="-2889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625"/>
            </a:lvl9pPr>
          </a:lstStyle>
          <a:p>
            <a:endParaRPr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6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71475" lvl="0" indent="-185738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lvl="1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38"/>
            </a:lvl2pPr>
            <a:lvl3pPr marL="1114425" lvl="2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75"/>
            </a:lvl3pPr>
            <a:lvl4pPr marL="1485900" lvl="3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4pPr>
            <a:lvl5pPr marL="1857375" lvl="4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5pPr>
            <a:lvl6pPr marL="2228850" lvl="5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6pPr>
            <a:lvl7pPr marL="2600325" lvl="6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7pPr>
            <a:lvl8pPr marL="2971800" lvl="7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8pPr>
            <a:lvl9pPr marL="3343275" lvl="8" indent="-185738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13"/>
            </a:lvl9pPr>
          </a:lstStyle>
          <a:p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メイリオ" panose="020B0604030504040204" pitchFamily="50" charset="-128"/>
          <a:ea typeface="メイリオ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メイリオ" panose="020B0604030504040204" pitchFamily="50" charset="-128"/>
          <a:ea typeface="メイリオ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osaka-bp-portal.pref.osaka.lg.j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bp-portal.pref.osaka.lg.jp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52128" y="1800403"/>
            <a:ext cx="9201745" cy="37147"/>
          </a:xfrm>
          <a:prstGeom prst="rect">
            <a:avLst/>
          </a:prstGeom>
          <a:solidFill>
            <a:srgbClr val="018838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SzPts val="1800"/>
            </a:pPr>
            <a:endParaRPr sz="1463" dirty="0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52128" y="3289422"/>
            <a:ext cx="9201745" cy="37147"/>
          </a:xfrm>
          <a:prstGeom prst="rect">
            <a:avLst/>
          </a:prstGeom>
          <a:solidFill>
            <a:srgbClr val="018838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>
              <a:buSzPts val="1800"/>
            </a:pPr>
            <a:endParaRPr sz="1463" dirty="0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238249" y="2004745"/>
            <a:ext cx="7429500" cy="111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37131" rIns="74283" bIns="37131" anchor="b" anchorCtr="0">
            <a:normAutofit/>
          </a:bodyPr>
          <a:lstStyle/>
          <a:p>
            <a:pPr>
              <a:buSzPts val="4000"/>
            </a:pPr>
            <a:r>
              <a:rPr lang="ja-JP" altLang="en-US" sz="3250" b="1" dirty="0"/>
              <a:t>事業者サイト操作マニュアル</a:t>
            </a:r>
            <a:br>
              <a:rPr lang="ja-JP" altLang="en-US" sz="3250" b="1" dirty="0"/>
            </a:br>
            <a:r>
              <a:rPr lang="ja-JP" altLang="en-US" sz="3250" b="1" dirty="0"/>
              <a:t>（事業者用・簡易版）</a:t>
            </a:r>
            <a:endParaRPr sz="325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5DD39D-7F22-4A7A-B481-C51AEEDF4AFE}"/>
              </a:ext>
            </a:extLst>
          </p:cNvPr>
          <p:cNvSpPr txBox="1"/>
          <p:nvPr/>
        </p:nvSpPr>
        <p:spPr>
          <a:xfrm>
            <a:off x="2742813" y="4325226"/>
            <a:ext cx="59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１．ログイン</a:t>
            </a:r>
            <a:r>
              <a:rPr kumimoji="1"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p.2</a:t>
            </a:r>
          </a:p>
          <a:p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２．物価上昇支援金</a:t>
            </a:r>
            <a:r>
              <a:rPr kumimoji="1"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p.4</a:t>
            </a:r>
          </a:p>
          <a:p>
            <a:r>
              <a:rPr kumimoji="1"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３．賃上げ補助金</a:t>
            </a:r>
            <a:r>
              <a:rPr kumimoji="1" lang="en-US" altLang="ja-JP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p.7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6D15BC-70BC-4090-88CF-045A3CAA421F}"/>
              </a:ext>
            </a:extLst>
          </p:cNvPr>
          <p:cNvSpPr/>
          <p:nvPr/>
        </p:nvSpPr>
        <p:spPr>
          <a:xfrm>
            <a:off x="88786" y="696551"/>
            <a:ext cx="2233074" cy="1460976"/>
          </a:xfrm>
          <a:prstGeom prst="rect">
            <a:avLst/>
          </a:prstGeom>
          <a:solidFill>
            <a:srgbClr val="00ACA8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4BE8E2C-E7DC-49AD-ACC4-3F3C3558104C}"/>
              </a:ext>
            </a:extLst>
          </p:cNvPr>
          <p:cNvSpPr/>
          <p:nvPr/>
        </p:nvSpPr>
        <p:spPr>
          <a:xfrm>
            <a:off x="88786" y="2593952"/>
            <a:ext cx="7510888" cy="1460976"/>
          </a:xfrm>
          <a:prstGeom prst="rect">
            <a:avLst/>
          </a:prstGeom>
          <a:solidFill>
            <a:srgbClr val="9179F7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4" name="フローチャート: 端子 23">
            <a:extLst>
              <a:ext uri="{FF2B5EF4-FFF2-40B4-BE49-F238E27FC236}">
                <a16:creationId xmlns:a16="http://schemas.microsoft.com/office/drawing/2014/main" id="{CAA58059-03CC-45D2-B785-9952BB01939E}"/>
              </a:ext>
            </a:extLst>
          </p:cNvPr>
          <p:cNvSpPr/>
          <p:nvPr/>
        </p:nvSpPr>
        <p:spPr>
          <a:xfrm>
            <a:off x="88787" y="2510512"/>
            <a:ext cx="2974176" cy="176400"/>
          </a:xfrm>
          <a:prstGeom prst="flowChartTerminator">
            <a:avLst/>
          </a:prstGeom>
          <a:solidFill>
            <a:srgbClr val="5C39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実績報告書修正（実績報告に不備があった場合）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ACEFE5-4764-4B62-8963-4D928983BAF9}"/>
              </a:ext>
            </a:extLst>
          </p:cNvPr>
          <p:cNvSpPr txBox="1"/>
          <p:nvPr/>
        </p:nvSpPr>
        <p:spPr>
          <a:xfrm>
            <a:off x="145864" y="3652924"/>
            <a:ext cx="3659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．大阪府から送信された実績報告修正依頼メールのリンクを押下し、 「実績報告書」タブを押下後、対象の申込番号を選択して「編集」ボタンを押下</a:t>
            </a: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76318BDE-5460-479F-A9AE-851E19280436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062963" y="2593952"/>
            <a:ext cx="4536711" cy="4760"/>
          </a:xfrm>
          <a:prstGeom prst="line">
            <a:avLst/>
          </a:prstGeom>
          <a:ln w="28575">
            <a:solidFill>
              <a:srgbClr val="5C39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331F453C-4926-4403-BC49-03953E9E66A4}"/>
              </a:ext>
            </a:extLst>
          </p:cNvPr>
          <p:cNvSpPr/>
          <p:nvPr/>
        </p:nvSpPr>
        <p:spPr>
          <a:xfrm rot="5400000">
            <a:off x="755248" y="307956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6F09CC3-039B-4F7F-BAD1-96089D2DF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3210"/>
            <a:ext cx="852983" cy="670201"/>
          </a:xfrm>
          <a:prstGeom prst="rect">
            <a:avLst/>
          </a:prstGeom>
        </p:spPr>
      </p:pic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322C3A19-4C87-4EB6-BB87-4A959C47A3D0}"/>
              </a:ext>
            </a:extLst>
          </p:cNvPr>
          <p:cNvSpPr/>
          <p:nvPr/>
        </p:nvSpPr>
        <p:spPr>
          <a:xfrm rot="5400000">
            <a:off x="3860907" y="306685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DB66A0D-9D7A-470C-A5AE-B5EFC8478B48}"/>
              </a:ext>
            </a:extLst>
          </p:cNvPr>
          <p:cNvSpPr txBox="1"/>
          <p:nvPr/>
        </p:nvSpPr>
        <p:spPr>
          <a:xfrm>
            <a:off x="4267296" y="3639025"/>
            <a:ext cx="1205979" cy="2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．該当箇所を修正</a:t>
            </a:r>
          </a:p>
        </p:txBody>
      </p:sp>
      <p:sp>
        <p:nvSpPr>
          <p:cNvPr id="31" name="二等辺三角形 30">
            <a:extLst>
              <a:ext uri="{FF2B5EF4-FFF2-40B4-BE49-F238E27FC236}">
                <a16:creationId xmlns:a16="http://schemas.microsoft.com/office/drawing/2014/main" id="{4A3C5C13-6133-4CF8-B674-4B61957C8FC5}"/>
              </a:ext>
            </a:extLst>
          </p:cNvPr>
          <p:cNvSpPr/>
          <p:nvPr/>
        </p:nvSpPr>
        <p:spPr>
          <a:xfrm rot="5400000">
            <a:off x="5652664" y="306685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1B3F062-5594-4D53-9802-91E3B6BDE48A}"/>
              </a:ext>
            </a:extLst>
          </p:cNvPr>
          <p:cNvSpPr txBox="1"/>
          <p:nvPr/>
        </p:nvSpPr>
        <p:spPr>
          <a:xfrm>
            <a:off x="5882749" y="3652923"/>
            <a:ext cx="17169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．修正した実績報告書の提出完了</a:t>
            </a:r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3F075619-E890-492E-BCF2-51EF5A0A6EFC}"/>
              </a:ext>
            </a:extLst>
          </p:cNvPr>
          <p:cNvSpPr/>
          <p:nvPr/>
        </p:nvSpPr>
        <p:spPr>
          <a:xfrm rot="5400000">
            <a:off x="68204" y="116739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655EE57-8C1A-470F-80F4-83671E44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1" y="920194"/>
            <a:ext cx="852983" cy="670201"/>
          </a:xfrm>
          <a:prstGeom prst="rect">
            <a:avLst/>
          </a:prstGeom>
        </p:spPr>
      </p:pic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598B398F-0D8F-4311-9839-66F901272779}"/>
              </a:ext>
            </a:extLst>
          </p:cNvPr>
          <p:cNvSpPr/>
          <p:nvPr/>
        </p:nvSpPr>
        <p:spPr>
          <a:xfrm rot="5400000">
            <a:off x="2876441" y="307956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BD025F87-25A9-45D8-904A-5AA2B01E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10" y="2798674"/>
            <a:ext cx="2834995" cy="854247"/>
          </a:xfrm>
          <a:prstGeom prst="rect">
            <a:avLst/>
          </a:prstGeom>
        </p:spPr>
      </p:pic>
      <p:sp>
        <p:nvSpPr>
          <p:cNvPr id="37" name="フローチャート: 端子 36">
            <a:extLst>
              <a:ext uri="{FF2B5EF4-FFF2-40B4-BE49-F238E27FC236}">
                <a16:creationId xmlns:a16="http://schemas.microsoft.com/office/drawing/2014/main" id="{C7FCF834-F1DB-40D0-9C60-006435155C1A}"/>
              </a:ext>
            </a:extLst>
          </p:cNvPr>
          <p:cNvSpPr/>
          <p:nvPr/>
        </p:nvSpPr>
        <p:spPr>
          <a:xfrm>
            <a:off x="4064859" y="3058986"/>
            <a:ext cx="1526653" cy="176400"/>
          </a:xfrm>
          <a:prstGeom prst="flowChartTerminator">
            <a:avLst/>
          </a:prstGeom>
          <a:solidFill>
            <a:srgbClr val="A537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実績書報告書入力</a:t>
            </a:r>
          </a:p>
        </p:txBody>
      </p:sp>
      <p:sp>
        <p:nvSpPr>
          <p:cNvPr id="38" name="フローチャート: 端子 37">
            <a:extLst>
              <a:ext uri="{FF2B5EF4-FFF2-40B4-BE49-F238E27FC236}">
                <a16:creationId xmlns:a16="http://schemas.microsoft.com/office/drawing/2014/main" id="{9E86D147-DC7A-45A7-88C3-CECBD2C7ADC2}"/>
              </a:ext>
            </a:extLst>
          </p:cNvPr>
          <p:cNvSpPr/>
          <p:nvPr/>
        </p:nvSpPr>
        <p:spPr>
          <a:xfrm>
            <a:off x="5882749" y="3057096"/>
            <a:ext cx="1526653" cy="176400"/>
          </a:xfrm>
          <a:prstGeom prst="flowChartTerminator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実績書報告書提出</a:t>
            </a:r>
          </a:p>
        </p:txBody>
      </p:sp>
      <p:sp>
        <p:nvSpPr>
          <p:cNvPr id="39" name="フローチャート: 端子 38">
            <a:extLst>
              <a:ext uri="{FF2B5EF4-FFF2-40B4-BE49-F238E27FC236}">
                <a16:creationId xmlns:a16="http://schemas.microsoft.com/office/drawing/2014/main" id="{32A0DCD8-4C19-4FA7-96E2-CB04B5B38FEB}"/>
              </a:ext>
            </a:extLst>
          </p:cNvPr>
          <p:cNvSpPr/>
          <p:nvPr/>
        </p:nvSpPr>
        <p:spPr>
          <a:xfrm>
            <a:off x="88786" y="613018"/>
            <a:ext cx="984432" cy="149666"/>
          </a:xfrm>
          <a:prstGeom prst="flowChartTerminator">
            <a:avLst/>
          </a:prstGeom>
          <a:solidFill>
            <a:srgbClr val="006666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補助金支給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6F3F5C9-34D5-4CAA-93DB-5CDC7CFA0B10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1073218" y="687851"/>
            <a:ext cx="1248642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7584179-E3FC-4B66-9F3F-85B319EA4B70}"/>
              </a:ext>
            </a:extLst>
          </p:cNvPr>
          <p:cNvSpPr txBox="1"/>
          <p:nvPr/>
        </p:nvSpPr>
        <p:spPr>
          <a:xfrm>
            <a:off x="254726" y="1624086"/>
            <a:ext cx="206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．大阪府から交付額確定のお知らせメールが送付される。</a:t>
            </a:r>
            <a:r>
              <a:rPr kumimoji="1" lang="ja-JP" altLang="en-US" sz="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メールから１週間前後で補助金が振り込まれる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42" name="グラフィックス 97" descr="元 単色塗りつぶし">
            <a:extLst>
              <a:ext uri="{FF2B5EF4-FFF2-40B4-BE49-F238E27FC236}">
                <a16:creationId xmlns:a16="http://schemas.microsoft.com/office/drawing/2014/main" id="{BF4F4FF3-19EF-4022-BDEF-F01F92C3F934}"/>
              </a:ext>
            </a:extLst>
          </p:cNvPr>
          <p:cNvSpPr/>
          <p:nvPr/>
        </p:nvSpPr>
        <p:spPr>
          <a:xfrm>
            <a:off x="1503561" y="931634"/>
            <a:ext cx="336341" cy="464915"/>
          </a:xfrm>
          <a:custGeom>
            <a:avLst/>
            <a:gdLst>
              <a:gd name="csX0" fmla="*/ 158405 w 286704"/>
              <a:gd name="csY0" fmla="*/ 227748 h 424235"/>
              <a:gd name="csX1" fmla="*/ 286704 w 286704"/>
              <a:gd name="csY1" fmla="*/ 15554 h 424235"/>
              <a:gd name="csX2" fmla="*/ 260914 w 286704"/>
              <a:gd name="csY2" fmla="*/ 0 h 424235"/>
              <a:gd name="csX3" fmla="*/ 143352 w 286704"/>
              <a:gd name="csY3" fmla="*/ 194431 h 424235"/>
              <a:gd name="csX4" fmla="*/ 25790 w 286704"/>
              <a:gd name="csY4" fmla="*/ 0 h 424235"/>
              <a:gd name="csX5" fmla="*/ 0 w 286704"/>
              <a:gd name="csY5" fmla="*/ 15554 h 424235"/>
              <a:gd name="csX6" fmla="*/ 128299 w 286704"/>
              <a:gd name="csY6" fmla="*/ 227748 h 424235"/>
              <a:gd name="csX7" fmla="*/ 128299 w 286704"/>
              <a:gd name="csY7" fmla="*/ 228550 h 424235"/>
              <a:gd name="csX8" fmla="*/ 48018 w 286704"/>
              <a:gd name="csY8" fmla="*/ 228550 h 424235"/>
              <a:gd name="csX9" fmla="*/ 48018 w 286704"/>
              <a:gd name="csY9" fmla="*/ 258656 h 424235"/>
              <a:gd name="csX10" fmla="*/ 128299 w 286704"/>
              <a:gd name="csY10" fmla="*/ 258656 h 424235"/>
              <a:gd name="csX11" fmla="*/ 128299 w 286704"/>
              <a:gd name="csY11" fmla="*/ 288761 h 424235"/>
              <a:gd name="csX12" fmla="*/ 48018 w 286704"/>
              <a:gd name="csY12" fmla="*/ 288761 h 424235"/>
              <a:gd name="csX13" fmla="*/ 48018 w 286704"/>
              <a:gd name="csY13" fmla="*/ 318867 h 424235"/>
              <a:gd name="csX14" fmla="*/ 128299 w 286704"/>
              <a:gd name="csY14" fmla="*/ 318867 h 424235"/>
              <a:gd name="csX15" fmla="*/ 128299 w 286704"/>
              <a:gd name="csY15" fmla="*/ 424236 h 424235"/>
              <a:gd name="csX16" fmla="*/ 158405 w 286704"/>
              <a:gd name="csY16" fmla="*/ 424236 h 424235"/>
              <a:gd name="csX17" fmla="*/ 158405 w 286704"/>
              <a:gd name="csY17" fmla="*/ 318867 h 424235"/>
              <a:gd name="csX18" fmla="*/ 238686 w 286704"/>
              <a:gd name="csY18" fmla="*/ 318867 h 424235"/>
              <a:gd name="csX19" fmla="*/ 238686 w 286704"/>
              <a:gd name="csY19" fmla="*/ 288761 h 424235"/>
              <a:gd name="csX20" fmla="*/ 158405 w 286704"/>
              <a:gd name="csY20" fmla="*/ 288761 h 424235"/>
              <a:gd name="csX21" fmla="*/ 158405 w 286704"/>
              <a:gd name="csY21" fmla="*/ 258656 h 424235"/>
              <a:gd name="csX22" fmla="*/ 238686 w 286704"/>
              <a:gd name="csY22" fmla="*/ 258656 h 424235"/>
              <a:gd name="csX23" fmla="*/ 238686 w 286704"/>
              <a:gd name="csY23" fmla="*/ 228550 h 424235"/>
              <a:gd name="csX24" fmla="*/ 158405 w 286704"/>
              <a:gd name="csY24" fmla="*/ 228550 h 424235"/>
              <a:gd name="csX25" fmla="*/ 158405 w 286704"/>
              <a:gd name="csY25" fmla="*/ 227748 h 424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286704" h="424235">
                <a:moveTo>
                  <a:pt x="158405" y="227748"/>
                </a:moveTo>
                <a:lnTo>
                  <a:pt x="286704" y="15554"/>
                </a:lnTo>
                <a:lnTo>
                  <a:pt x="260914" y="0"/>
                </a:lnTo>
                <a:lnTo>
                  <a:pt x="143352" y="194431"/>
                </a:lnTo>
                <a:lnTo>
                  <a:pt x="25790" y="0"/>
                </a:lnTo>
                <a:lnTo>
                  <a:pt x="0" y="15554"/>
                </a:lnTo>
                <a:lnTo>
                  <a:pt x="128299" y="227748"/>
                </a:lnTo>
                <a:lnTo>
                  <a:pt x="128299" y="228550"/>
                </a:lnTo>
                <a:lnTo>
                  <a:pt x="48018" y="228550"/>
                </a:lnTo>
                <a:lnTo>
                  <a:pt x="48018" y="258656"/>
                </a:lnTo>
                <a:lnTo>
                  <a:pt x="128299" y="258656"/>
                </a:lnTo>
                <a:lnTo>
                  <a:pt x="128299" y="288761"/>
                </a:lnTo>
                <a:lnTo>
                  <a:pt x="48018" y="288761"/>
                </a:lnTo>
                <a:lnTo>
                  <a:pt x="48018" y="318867"/>
                </a:lnTo>
                <a:lnTo>
                  <a:pt x="128299" y="318867"/>
                </a:lnTo>
                <a:lnTo>
                  <a:pt x="128299" y="424236"/>
                </a:lnTo>
                <a:lnTo>
                  <a:pt x="158405" y="424236"/>
                </a:lnTo>
                <a:lnTo>
                  <a:pt x="158405" y="318867"/>
                </a:lnTo>
                <a:lnTo>
                  <a:pt x="238686" y="318867"/>
                </a:lnTo>
                <a:lnTo>
                  <a:pt x="238686" y="288761"/>
                </a:lnTo>
                <a:lnTo>
                  <a:pt x="158405" y="288761"/>
                </a:lnTo>
                <a:lnTo>
                  <a:pt x="158405" y="258656"/>
                </a:lnTo>
                <a:lnTo>
                  <a:pt x="238686" y="258656"/>
                </a:lnTo>
                <a:lnTo>
                  <a:pt x="238686" y="228550"/>
                </a:lnTo>
                <a:lnTo>
                  <a:pt x="158405" y="228550"/>
                </a:lnTo>
                <a:lnTo>
                  <a:pt x="158405" y="227748"/>
                </a:lnTo>
                <a:close/>
              </a:path>
            </a:pathLst>
          </a:custGeom>
          <a:solidFill>
            <a:schemeClr val="bg1"/>
          </a:solidFill>
          <a:ln w="17424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8CC3342-EDD4-41E0-BF3A-FF9DB3DD29F5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賃上げ補助金（３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３）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4DAAD0F7-7677-0C3F-D6C6-A39C873FCB43}"/>
              </a:ext>
            </a:extLst>
          </p:cNvPr>
          <p:cNvSpPr/>
          <p:nvPr/>
        </p:nvSpPr>
        <p:spPr>
          <a:xfrm rot="5400000">
            <a:off x="7661111" y="306232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" name="フローチャート: 端子 7">
            <a:extLst>
              <a:ext uri="{FF2B5EF4-FFF2-40B4-BE49-F238E27FC236}">
                <a16:creationId xmlns:a16="http://schemas.microsoft.com/office/drawing/2014/main" id="{88315CEB-C139-5476-F677-E0E77A56B051}"/>
              </a:ext>
            </a:extLst>
          </p:cNvPr>
          <p:cNvSpPr/>
          <p:nvPr/>
        </p:nvSpPr>
        <p:spPr>
          <a:xfrm>
            <a:off x="7982383" y="3057096"/>
            <a:ext cx="984432" cy="149666"/>
          </a:xfrm>
          <a:prstGeom prst="flowChartTerminator">
            <a:avLst/>
          </a:prstGeom>
          <a:solidFill>
            <a:srgbClr val="006666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補助金支給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2C71936-705B-4953-B686-7B924E237A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179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A4299-3AD1-D2EE-F8E1-077A60B3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553B59-D772-DFB7-F521-CA856ACEF862}"/>
              </a:ext>
            </a:extLst>
          </p:cNvPr>
          <p:cNvSpPr txBox="1"/>
          <p:nvPr/>
        </p:nvSpPr>
        <p:spPr>
          <a:xfrm>
            <a:off x="3511420" y="3042502"/>
            <a:ext cx="288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１．ログイン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F0051D-6C51-4F8F-B5C7-0A1ED18CE3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17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>
          <a:extLst>
            <a:ext uri="{FF2B5EF4-FFF2-40B4-BE49-F238E27FC236}">
              <a16:creationId xmlns:a16="http://schemas.microsoft.com/office/drawing/2014/main" id="{38A17B5C-88DB-7C83-DCF1-04774A97D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正方形/長方形 1185">
            <a:extLst>
              <a:ext uri="{FF2B5EF4-FFF2-40B4-BE49-F238E27FC236}">
                <a16:creationId xmlns:a16="http://schemas.microsoft.com/office/drawing/2014/main" id="{0A095830-77DC-0137-6A4B-46E1EA31029C}"/>
              </a:ext>
            </a:extLst>
          </p:cNvPr>
          <p:cNvSpPr/>
          <p:nvPr/>
        </p:nvSpPr>
        <p:spPr>
          <a:xfrm>
            <a:off x="109254" y="2645072"/>
            <a:ext cx="6517687" cy="2089063"/>
          </a:xfrm>
          <a:prstGeom prst="rect">
            <a:avLst/>
          </a:prstGeom>
          <a:solidFill>
            <a:srgbClr val="FCD0E6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188" name="フローチャート: 端子 1187">
            <a:extLst>
              <a:ext uri="{FF2B5EF4-FFF2-40B4-BE49-F238E27FC236}">
                <a16:creationId xmlns:a16="http://schemas.microsoft.com/office/drawing/2014/main" id="{F8AA0734-02BB-E695-0543-5E5BC130F137}"/>
              </a:ext>
            </a:extLst>
          </p:cNvPr>
          <p:cNvSpPr/>
          <p:nvPr/>
        </p:nvSpPr>
        <p:spPr>
          <a:xfrm>
            <a:off x="109254" y="2560395"/>
            <a:ext cx="937421" cy="178557"/>
          </a:xfrm>
          <a:prstGeom prst="flowChartTerminator">
            <a:avLst/>
          </a:prstGeom>
          <a:solidFill>
            <a:srgbClr val="F99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</a:p>
        </p:txBody>
      </p:sp>
      <p:cxnSp>
        <p:nvCxnSpPr>
          <p:cNvPr id="1189" name="直線コネクタ 1188">
            <a:extLst>
              <a:ext uri="{FF2B5EF4-FFF2-40B4-BE49-F238E27FC236}">
                <a16:creationId xmlns:a16="http://schemas.microsoft.com/office/drawing/2014/main" id="{57AA00BC-3744-CC13-8215-77C16C86E2CB}"/>
              </a:ext>
            </a:extLst>
          </p:cNvPr>
          <p:cNvCxnSpPr>
            <a:cxnSpLocks/>
            <a:stCxn id="1188" idx="3"/>
          </p:cNvCxnSpPr>
          <p:nvPr/>
        </p:nvCxnSpPr>
        <p:spPr>
          <a:xfrm flipV="1">
            <a:off x="1046675" y="2645072"/>
            <a:ext cx="5580266" cy="4602"/>
          </a:xfrm>
          <a:prstGeom prst="line">
            <a:avLst/>
          </a:prstGeom>
          <a:ln w="28575">
            <a:solidFill>
              <a:srgbClr val="F991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2D4514-4848-F6F5-D751-09799C46B409}"/>
              </a:ext>
            </a:extLst>
          </p:cNvPr>
          <p:cNvSpPr/>
          <p:nvPr/>
        </p:nvSpPr>
        <p:spPr>
          <a:xfrm>
            <a:off x="109256" y="544530"/>
            <a:ext cx="2879750" cy="1958730"/>
          </a:xfrm>
          <a:prstGeom prst="rect">
            <a:avLst/>
          </a:prstGeom>
          <a:solidFill>
            <a:srgbClr val="FF8B8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325D47-A1EF-DA11-8FC0-3CB37F82413F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–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880DEB-917A-A417-B6C3-1EC8279CB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49" y="2802423"/>
            <a:ext cx="1403668" cy="1617269"/>
          </a:xfrm>
          <a:prstGeom prst="rect">
            <a:avLst/>
          </a:prstGeom>
        </p:spPr>
      </p:pic>
      <p:sp>
        <p:nvSpPr>
          <p:cNvPr id="11" name="フローチャート: 端子 10">
            <a:extLst>
              <a:ext uri="{FF2B5EF4-FFF2-40B4-BE49-F238E27FC236}">
                <a16:creationId xmlns:a16="http://schemas.microsoft.com/office/drawing/2014/main" id="{1962CE59-5288-1296-720B-86B3744FCC9D}"/>
              </a:ext>
            </a:extLst>
          </p:cNvPr>
          <p:cNvSpPr/>
          <p:nvPr/>
        </p:nvSpPr>
        <p:spPr>
          <a:xfrm>
            <a:off x="109255" y="459852"/>
            <a:ext cx="937421" cy="178557"/>
          </a:xfrm>
          <a:prstGeom prst="flowChartTerminator">
            <a:avLst/>
          </a:prstGeom>
          <a:solidFill>
            <a:srgbClr val="FF5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初回ログイン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04A18A-E599-9BD4-7B2D-D41876622D82}"/>
              </a:ext>
            </a:extLst>
          </p:cNvPr>
          <p:cNvSpPr txBox="1"/>
          <p:nvPr/>
        </p:nvSpPr>
        <p:spPr>
          <a:xfrm>
            <a:off x="276611" y="2164706"/>
            <a:ext cx="2574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大阪府からの申請受付開始メールに記載のリンクを押下し、任意のパスワードを設定し、「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パスワードを変更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7F6FFDF-C855-72FC-0F85-17341808090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46676" y="544530"/>
            <a:ext cx="1942330" cy="4601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7" name="図 1256">
            <a:extLst>
              <a:ext uri="{FF2B5EF4-FFF2-40B4-BE49-F238E27FC236}">
                <a16:creationId xmlns:a16="http://schemas.microsoft.com/office/drawing/2014/main" id="{C35F63DC-D2F9-9D85-343A-3576B791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16" y="1142178"/>
            <a:ext cx="852983" cy="670201"/>
          </a:xfrm>
          <a:prstGeom prst="rect">
            <a:avLst/>
          </a:prstGeom>
        </p:spPr>
      </p:pic>
      <p:pic>
        <p:nvPicPr>
          <p:cNvPr id="1260" name="図 1259">
            <a:extLst>
              <a:ext uri="{FF2B5EF4-FFF2-40B4-BE49-F238E27FC236}">
                <a16:creationId xmlns:a16="http://schemas.microsoft.com/office/drawing/2014/main" id="{398EEF51-8B54-9B8F-05B7-D8E5BCBA0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964" y="665396"/>
            <a:ext cx="1277008" cy="1467381"/>
          </a:xfrm>
          <a:prstGeom prst="rect">
            <a:avLst/>
          </a:prstGeom>
        </p:spPr>
      </p:pic>
      <p:sp>
        <p:nvSpPr>
          <p:cNvPr id="1258" name="二等辺三角形 1257">
            <a:extLst>
              <a:ext uri="{FF2B5EF4-FFF2-40B4-BE49-F238E27FC236}">
                <a16:creationId xmlns:a16="http://schemas.microsoft.com/office/drawing/2014/main" id="{A59DF83F-C2DB-0606-2E57-96DF6E126940}"/>
              </a:ext>
            </a:extLst>
          </p:cNvPr>
          <p:cNvSpPr/>
          <p:nvPr/>
        </p:nvSpPr>
        <p:spPr>
          <a:xfrm rot="5400000">
            <a:off x="1041312" y="138323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63" name="テキスト ボックス 1262">
            <a:extLst>
              <a:ext uri="{FF2B5EF4-FFF2-40B4-BE49-F238E27FC236}">
                <a16:creationId xmlns:a16="http://schemas.microsoft.com/office/drawing/2014/main" id="{046F55F1-F142-5735-EA04-4A218A28061A}"/>
              </a:ext>
            </a:extLst>
          </p:cNvPr>
          <p:cNvSpPr txBox="1"/>
          <p:nvPr/>
        </p:nvSpPr>
        <p:spPr>
          <a:xfrm>
            <a:off x="261975" y="4393063"/>
            <a:ext cx="1962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メールに記載のログイン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ID(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ユーザー名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と設定したパスワードを入力して「ログイン」を押下</a:t>
            </a:r>
          </a:p>
        </p:txBody>
      </p:sp>
      <p:sp>
        <p:nvSpPr>
          <p:cNvPr id="1191" name="フローチャート: 端子 1190">
            <a:extLst>
              <a:ext uri="{FF2B5EF4-FFF2-40B4-BE49-F238E27FC236}">
                <a16:creationId xmlns:a16="http://schemas.microsoft.com/office/drawing/2014/main" id="{0258E631-7DEE-507E-0F3D-77A34BCBF6B0}"/>
              </a:ext>
            </a:extLst>
          </p:cNvPr>
          <p:cNvSpPr/>
          <p:nvPr/>
        </p:nvSpPr>
        <p:spPr>
          <a:xfrm>
            <a:off x="3489912" y="1399086"/>
            <a:ext cx="937421" cy="178557"/>
          </a:xfrm>
          <a:prstGeom prst="flowChartTerminator">
            <a:avLst/>
          </a:prstGeom>
          <a:solidFill>
            <a:srgbClr val="F99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</a:p>
        </p:txBody>
      </p:sp>
      <p:sp>
        <p:nvSpPr>
          <p:cNvPr id="1206" name="二等辺三角形 1205">
            <a:extLst>
              <a:ext uri="{FF2B5EF4-FFF2-40B4-BE49-F238E27FC236}">
                <a16:creationId xmlns:a16="http://schemas.microsoft.com/office/drawing/2014/main" id="{3DBAD815-3E38-0743-945C-36F2F843EA7C}"/>
              </a:ext>
            </a:extLst>
          </p:cNvPr>
          <p:cNvSpPr/>
          <p:nvPr/>
        </p:nvSpPr>
        <p:spPr>
          <a:xfrm rot="5400000">
            <a:off x="3135907" y="138675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07" name="図 1206">
            <a:extLst>
              <a:ext uri="{FF2B5EF4-FFF2-40B4-BE49-F238E27FC236}">
                <a16:creationId xmlns:a16="http://schemas.microsoft.com/office/drawing/2014/main" id="{55231BBF-A9CC-9182-096A-408D39760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211" y="2794032"/>
            <a:ext cx="3464292" cy="1590358"/>
          </a:xfrm>
          <a:prstGeom prst="rect">
            <a:avLst/>
          </a:prstGeom>
        </p:spPr>
      </p:pic>
      <p:sp>
        <p:nvSpPr>
          <p:cNvPr id="1208" name="二等辺三角形 1207">
            <a:extLst>
              <a:ext uri="{FF2B5EF4-FFF2-40B4-BE49-F238E27FC236}">
                <a16:creationId xmlns:a16="http://schemas.microsoft.com/office/drawing/2014/main" id="{215C0843-4AFB-02FC-19B7-782EF7396252}"/>
              </a:ext>
            </a:extLst>
          </p:cNvPr>
          <p:cNvSpPr/>
          <p:nvPr/>
        </p:nvSpPr>
        <p:spPr>
          <a:xfrm rot="5400000">
            <a:off x="2070612" y="363512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09" name="テキスト ボックス 1208">
            <a:extLst>
              <a:ext uri="{FF2B5EF4-FFF2-40B4-BE49-F238E27FC236}">
                <a16:creationId xmlns:a16="http://schemas.microsoft.com/office/drawing/2014/main" id="{2DFB9E1A-C45F-621F-1AC2-62D9412B7473}"/>
              </a:ext>
            </a:extLst>
          </p:cNvPr>
          <p:cNvSpPr txBox="1"/>
          <p:nvPr/>
        </p:nvSpPr>
        <p:spPr>
          <a:xfrm>
            <a:off x="2600740" y="4393063"/>
            <a:ext cx="365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おおさか事業者ポータルのトップ画面に遷移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各種申請・手続きに従い画面を操作</a:t>
            </a:r>
          </a:p>
        </p:txBody>
      </p:sp>
      <p:sp>
        <p:nvSpPr>
          <p:cNvPr id="1212" name="正方形/長方形 1211">
            <a:extLst>
              <a:ext uri="{FF2B5EF4-FFF2-40B4-BE49-F238E27FC236}">
                <a16:creationId xmlns:a16="http://schemas.microsoft.com/office/drawing/2014/main" id="{775D660B-1B2F-607E-F14E-CFD29AEAEA46}"/>
              </a:ext>
            </a:extLst>
          </p:cNvPr>
          <p:cNvSpPr/>
          <p:nvPr/>
        </p:nvSpPr>
        <p:spPr>
          <a:xfrm>
            <a:off x="109255" y="4862045"/>
            <a:ext cx="8106891" cy="1958730"/>
          </a:xfrm>
          <a:prstGeom prst="rect">
            <a:avLst/>
          </a:prstGeom>
          <a:solidFill>
            <a:srgbClr val="A3A3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13" name="フローチャート: 端子 1212">
            <a:extLst>
              <a:ext uri="{FF2B5EF4-FFF2-40B4-BE49-F238E27FC236}">
                <a16:creationId xmlns:a16="http://schemas.microsoft.com/office/drawing/2014/main" id="{CDBC553A-2421-14C4-E74B-C9B18881F429}"/>
              </a:ext>
            </a:extLst>
          </p:cNvPr>
          <p:cNvSpPr/>
          <p:nvPr/>
        </p:nvSpPr>
        <p:spPr>
          <a:xfrm>
            <a:off x="109255" y="4777366"/>
            <a:ext cx="1522900" cy="180000"/>
          </a:xfrm>
          <a:prstGeom prst="flowChartTerminator">
            <a:avLst/>
          </a:prstGeom>
          <a:solidFill>
            <a:srgbClr val="8181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パスワードリセット</a:t>
            </a:r>
          </a:p>
        </p:txBody>
      </p:sp>
      <p:sp>
        <p:nvSpPr>
          <p:cNvPr id="1214" name="テキスト ボックス 1213">
            <a:extLst>
              <a:ext uri="{FF2B5EF4-FFF2-40B4-BE49-F238E27FC236}">
                <a16:creationId xmlns:a16="http://schemas.microsoft.com/office/drawing/2014/main" id="{29FAA548-9356-6FD1-7631-F997ECA18A7D}"/>
              </a:ext>
            </a:extLst>
          </p:cNvPr>
          <p:cNvSpPr txBox="1"/>
          <p:nvPr/>
        </p:nvSpPr>
        <p:spPr>
          <a:xfrm>
            <a:off x="208116" y="6482221"/>
            <a:ext cx="1424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「パスワードをお忘れですか？」を押下</a:t>
            </a:r>
          </a:p>
        </p:txBody>
      </p:sp>
      <p:cxnSp>
        <p:nvCxnSpPr>
          <p:cNvPr id="1215" name="直線コネクタ 1214">
            <a:extLst>
              <a:ext uri="{FF2B5EF4-FFF2-40B4-BE49-F238E27FC236}">
                <a16:creationId xmlns:a16="http://schemas.microsoft.com/office/drawing/2014/main" id="{669E48E7-32A5-1809-CE66-E5FEF70615C2}"/>
              </a:ext>
            </a:extLst>
          </p:cNvPr>
          <p:cNvCxnSpPr>
            <a:cxnSpLocks/>
            <a:stCxn id="1213" idx="3"/>
          </p:cNvCxnSpPr>
          <p:nvPr/>
        </p:nvCxnSpPr>
        <p:spPr>
          <a:xfrm flipV="1">
            <a:off x="1632155" y="4862045"/>
            <a:ext cx="6583991" cy="5321"/>
          </a:xfrm>
          <a:prstGeom prst="line">
            <a:avLst/>
          </a:prstGeom>
          <a:ln w="28575">
            <a:solidFill>
              <a:srgbClr val="818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4" name="図 1223">
            <a:extLst>
              <a:ext uri="{FF2B5EF4-FFF2-40B4-BE49-F238E27FC236}">
                <a16:creationId xmlns:a16="http://schemas.microsoft.com/office/drawing/2014/main" id="{249E49DF-3ECF-0BB2-97C3-018177CB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058" y="5428127"/>
            <a:ext cx="852983" cy="670201"/>
          </a:xfrm>
          <a:prstGeom prst="rect">
            <a:avLst/>
          </a:prstGeom>
        </p:spPr>
      </p:pic>
      <p:pic>
        <p:nvPicPr>
          <p:cNvPr id="1225" name="図 1224">
            <a:extLst>
              <a:ext uri="{FF2B5EF4-FFF2-40B4-BE49-F238E27FC236}">
                <a16:creationId xmlns:a16="http://schemas.microsoft.com/office/drawing/2014/main" id="{03FC2B67-1716-F171-3266-74A797D73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106" y="5117586"/>
            <a:ext cx="1123755" cy="1291282"/>
          </a:xfrm>
          <a:prstGeom prst="rect">
            <a:avLst/>
          </a:prstGeom>
        </p:spPr>
      </p:pic>
      <p:sp>
        <p:nvSpPr>
          <p:cNvPr id="1226" name="二等辺三角形 1225">
            <a:extLst>
              <a:ext uri="{FF2B5EF4-FFF2-40B4-BE49-F238E27FC236}">
                <a16:creationId xmlns:a16="http://schemas.microsoft.com/office/drawing/2014/main" id="{84E61F3B-ED44-BA88-5003-841BF217700F}"/>
              </a:ext>
            </a:extLst>
          </p:cNvPr>
          <p:cNvSpPr/>
          <p:nvPr/>
        </p:nvSpPr>
        <p:spPr>
          <a:xfrm rot="5400000">
            <a:off x="1770920" y="5668545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38" name="図 1237">
            <a:extLst>
              <a:ext uri="{FF2B5EF4-FFF2-40B4-BE49-F238E27FC236}">
                <a16:creationId xmlns:a16="http://schemas.microsoft.com/office/drawing/2014/main" id="{C923A5CF-05C9-B3B3-506A-97F2245F9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16" y="5051721"/>
            <a:ext cx="1413811" cy="1423015"/>
          </a:xfrm>
          <a:prstGeom prst="rect">
            <a:avLst/>
          </a:prstGeom>
        </p:spPr>
      </p:pic>
      <p:pic>
        <p:nvPicPr>
          <p:cNvPr id="1251" name="図 1250">
            <a:extLst>
              <a:ext uri="{FF2B5EF4-FFF2-40B4-BE49-F238E27FC236}">
                <a16:creationId xmlns:a16="http://schemas.microsoft.com/office/drawing/2014/main" id="{B79CA9E0-EBEE-88BB-2FC5-23BFFB414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2183" y="5080827"/>
            <a:ext cx="1184994" cy="1341376"/>
          </a:xfrm>
          <a:prstGeom prst="rect">
            <a:avLst/>
          </a:prstGeom>
        </p:spPr>
      </p:pic>
      <p:sp>
        <p:nvSpPr>
          <p:cNvPr id="1253" name="テキスト ボックス 1252">
            <a:extLst>
              <a:ext uri="{FF2B5EF4-FFF2-40B4-BE49-F238E27FC236}">
                <a16:creationId xmlns:a16="http://schemas.microsoft.com/office/drawing/2014/main" id="{75D8EF21-4854-CEA2-3B2C-CB0C78D5295D}"/>
              </a:ext>
            </a:extLst>
          </p:cNvPr>
          <p:cNvSpPr txBox="1"/>
          <p:nvPr/>
        </p:nvSpPr>
        <p:spPr>
          <a:xfrm>
            <a:off x="1868953" y="6477466"/>
            <a:ext cx="211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メールに記載のログイン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ID(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ユーザー名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を記載し、「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パスワードをリセットする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</a:t>
            </a:r>
          </a:p>
        </p:txBody>
      </p:sp>
      <p:sp>
        <p:nvSpPr>
          <p:cNvPr id="1254" name="二等辺三角形 1253">
            <a:extLst>
              <a:ext uri="{FF2B5EF4-FFF2-40B4-BE49-F238E27FC236}">
                <a16:creationId xmlns:a16="http://schemas.microsoft.com/office/drawing/2014/main" id="{29C4D855-D50A-25A7-8D68-B1504D20B956}"/>
              </a:ext>
            </a:extLst>
          </p:cNvPr>
          <p:cNvSpPr/>
          <p:nvPr/>
        </p:nvSpPr>
        <p:spPr>
          <a:xfrm rot="5400000">
            <a:off x="3844665" y="5668545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62" name="図 1261">
            <a:extLst>
              <a:ext uri="{FF2B5EF4-FFF2-40B4-BE49-F238E27FC236}">
                <a16:creationId xmlns:a16="http://schemas.microsoft.com/office/drawing/2014/main" id="{11F30A26-E492-C632-77F0-47C688213B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015" y="5206454"/>
            <a:ext cx="1277008" cy="1062808"/>
          </a:xfrm>
          <a:prstGeom prst="rect">
            <a:avLst/>
          </a:prstGeom>
        </p:spPr>
      </p:pic>
      <p:sp>
        <p:nvSpPr>
          <p:cNvPr id="1264" name="二等辺三角形 1263">
            <a:extLst>
              <a:ext uri="{FF2B5EF4-FFF2-40B4-BE49-F238E27FC236}">
                <a16:creationId xmlns:a16="http://schemas.microsoft.com/office/drawing/2014/main" id="{E200C3B7-4168-2447-2C3E-5C70DB6E2B3E}"/>
              </a:ext>
            </a:extLst>
          </p:cNvPr>
          <p:cNvSpPr/>
          <p:nvPr/>
        </p:nvSpPr>
        <p:spPr>
          <a:xfrm rot="5400000">
            <a:off x="4842954" y="565488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66" name="テキスト ボックス 1265">
            <a:extLst>
              <a:ext uri="{FF2B5EF4-FFF2-40B4-BE49-F238E27FC236}">
                <a16:creationId xmlns:a16="http://schemas.microsoft.com/office/drawing/2014/main" id="{0393A5DA-99D1-F71B-530F-E8E3C65048A6}"/>
              </a:ext>
            </a:extLst>
          </p:cNvPr>
          <p:cNvSpPr txBox="1"/>
          <p:nvPr/>
        </p:nvSpPr>
        <p:spPr>
          <a:xfrm>
            <a:off x="4068058" y="6472525"/>
            <a:ext cx="228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パスワードリセットメールに記載のリンクを押下し。「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パスワードのリセット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</a:t>
            </a:r>
          </a:p>
        </p:txBody>
      </p:sp>
      <p:sp>
        <p:nvSpPr>
          <p:cNvPr id="1267" name="二等辺三角形 1266">
            <a:extLst>
              <a:ext uri="{FF2B5EF4-FFF2-40B4-BE49-F238E27FC236}">
                <a16:creationId xmlns:a16="http://schemas.microsoft.com/office/drawing/2014/main" id="{BB65DC87-8DD4-6B58-BA17-F2DAC16FB3D8}"/>
              </a:ext>
            </a:extLst>
          </p:cNvPr>
          <p:cNvSpPr/>
          <p:nvPr/>
        </p:nvSpPr>
        <p:spPr>
          <a:xfrm rot="5400000">
            <a:off x="6460989" y="565488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68" name="テキスト ボックス 1267">
            <a:extLst>
              <a:ext uri="{FF2B5EF4-FFF2-40B4-BE49-F238E27FC236}">
                <a16:creationId xmlns:a16="http://schemas.microsoft.com/office/drawing/2014/main" id="{33DA8709-F7C8-FED6-87F9-378DC4ADA5EA}"/>
              </a:ext>
            </a:extLst>
          </p:cNvPr>
          <p:cNvSpPr txBox="1"/>
          <p:nvPr/>
        </p:nvSpPr>
        <p:spPr>
          <a:xfrm>
            <a:off x="6647512" y="6472525"/>
            <a:ext cx="156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任意のパスワードを設定し、「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パスワードを変更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</a:t>
            </a:r>
          </a:p>
        </p:txBody>
      </p:sp>
      <p:sp>
        <p:nvSpPr>
          <p:cNvPr id="1269" name="フローチャート: 端子 1268">
            <a:extLst>
              <a:ext uri="{FF2B5EF4-FFF2-40B4-BE49-F238E27FC236}">
                <a16:creationId xmlns:a16="http://schemas.microsoft.com/office/drawing/2014/main" id="{9B3D2F0C-BB3D-578E-A579-F2C75437F3BE}"/>
              </a:ext>
            </a:extLst>
          </p:cNvPr>
          <p:cNvSpPr/>
          <p:nvPr/>
        </p:nvSpPr>
        <p:spPr>
          <a:xfrm>
            <a:off x="8529924" y="5676510"/>
            <a:ext cx="937421" cy="178557"/>
          </a:xfrm>
          <a:prstGeom prst="flowChartTerminator">
            <a:avLst/>
          </a:prstGeom>
          <a:solidFill>
            <a:srgbClr val="F99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</a:p>
        </p:txBody>
      </p:sp>
      <p:sp>
        <p:nvSpPr>
          <p:cNvPr id="1270" name="二等辺三角形 1269">
            <a:extLst>
              <a:ext uri="{FF2B5EF4-FFF2-40B4-BE49-F238E27FC236}">
                <a16:creationId xmlns:a16="http://schemas.microsoft.com/office/drawing/2014/main" id="{5B1E74E8-7C2E-43F1-6CA2-B09BB48A033E}"/>
              </a:ext>
            </a:extLst>
          </p:cNvPr>
          <p:cNvSpPr/>
          <p:nvPr/>
        </p:nvSpPr>
        <p:spPr>
          <a:xfrm rot="5400000">
            <a:off x="8234911" y="566418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682CEEA-D14B-443A-B5C6-EAD003B1CE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579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3478A6-FA58-4E69-B6B0-B1003CD776F5}"/>
              </a:ext>
            </a:extLst>
          </p:cNvPr>
          <p:cNvSpPr txBox="1"/>
          <p:nvPr/>
        </p:nvSpPr>
        <p:spPr>
          <a:xfrm>
            <a:off x="2916724" y="3023839"/>
            <a:ext cx="407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２．物価上昇支援金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9CAD02-F321-40B5-964D-AE29DFA459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60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>
          <a:extLst>
            <a:ext uri="{FF2B5EF4-FFF2-40B4-BE49-F238E27FC236}">
              <a16:creationId xmlns:a16="http://schemas.microsoft.com/office/drawing/2014/main" id="{1CBA7021-BAA7-AB21-20DB-D99BD39B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正方形/長方形 1215">
            <a:extLst>
              <a:ext uri="{FF2B5EF4-FFF2-40B4-BE49-F238E27FC236}">
                <a16:creationId xmlns:a16="http://schemas.microsoft.com/office/drawing/2014/main" id="{F24032BF-7858-9DAC-978F-34061035AAD7}"/>
              </a:ext>
            </a:extLst>
          </p:cNvPr>
          <p:cNvSpPr/>
          <p:nvPr/>
        </p:nvSpPr>
        <p:spPr>
          <a:xfrm>
            <a:off x="78987" y="2698475"/>
            <a:ext cx="9686454" cy="2008971"/>
          </a:xfrm>
          <a:prstGeom prst="rect">
            <a:avLst/>
          </a:prstGeom>
          <a:solidFill>
            <a:srgbClr val="BAEEFE">
              <a:alpha val="50196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678C294-0113-2666-BBE0-972EC31AFA25}"/>
              </a:ext>
            </a:extLst>
          </p:cNvPr>
          <p:cNvSpPr/>
          <p:nvPr/>
        </p:nvSpPr>
        <p:spPr>
          <a:xfrm>
            <a:off x="88786" y="545305"/>
            <a:ext cx="9655255" cy="2096376"/>
          </a:xfrm>
          <a:prstGeom prst="rect">
            <a:avLst/>
          </a:prstGeom>
          <a:solidFill>
            <a:srgbClr val="BAEEFE">
              <a:alpha val="50196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A50F78-BA35-4FAF-8C81-3A340838B7D8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支援金（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1/2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ローチャート: 端子 13">
            <a:extLst>
              <a:ext uri="{FF2B5EF4-FFF2-40B4-BE49-F238E27FC236}">
                <a16:creationId xmlns:a16="http://schemas.microsoft.com/office/drawing/2014/main" id="{28DFF8EB-63DC-F618-16A1-A5F3F251AE22}"/>
              </a:ext>
            </a:extLst>
          </p:cNvPr>
          <p:cNvSpPr/>
          <p:nvPr/>
        </p:nvSpPr>
        <p:spPr>
          <a:xfrm>
            <a:off x="88787" y="462404"/>
            <a:ext cx="735009" cy="176400"/>
          </a:xfrm>
          <a:prstGeom prst="flowChartTerminator">
            <a:avLst/>
          </a:prstGeom>
          <a:solidFill>
            <a:srgbClr val="67D9F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申請選択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29889DD-71DB-D0C0-2C60-8BE6EE0BB083}"/>
              </a:ext>
            </a:extLst>
          </p:cNvPr>
          <p:cNvGrpSpPr/>
          <p:nvPr/>
        </p:nvGrpSpPr>
        <p:grpSpPr>
          <a:xfrm>
            <a:off x="426712" y="702042"/>
            <a:ext cx="2239651" cy="1593477"/>
            <a:chOff x="2585751" y="1022142"/>
            <a:chExt cx="2756494" cy="196120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F3135E04-60FE-5A99-9DCB-0D023E83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51" y="1022142"/>
              <a:ext cx="2756494" cy="1961202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64B45AC-F81D-13FB-D9E6-98649440DBFF}"/>
                </a:ext>
              </a:extLst>
            </p:cNvPr>
            <p:cNvSpPr/>
            <p:nvPr/>
          </p:nvSpPr>
          <p:spPr>
            <a:xfrm>
              <a:off x="2940424" y="1837765"/>
              <a:ext cx="717176" cy="56477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0143F51-AB24-5D21-9F9B-2E793B40A9A9}"/>
              </a:ext>
            </a:extLst>
          </p:cNvPr>
          <p:cNvGrpSpPr/>
          <p:nvPr/>
        </p:nvGrpSpPr>
        <p:grpSpPr>
          <a:xfrm>
            <a:off x="3502955" y="702041"/>
            <a:ext cx="2427759" cy="1593477"/>
            <a:chOff x="5488504" y="1022141"/>
            <a:chExt cx="2988011" cy="196120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8C00490-E318-65D9-F7BA-04D557DEC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8504" y="1022141"/>
              <a:ext cx="2988011" cy="1961202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E872F14-DAC5-0CD8-772D-B344876F1FCA}"/>
                </a:ext>
              </a:extLst>
            </p:cNvPr>
            <p:cNvSpPr/>
            <p:nvPr/>
          </p:nvSpPr>
          <p:spPr>
            <a:xfrm>
              <a:off x="5497468" y="1555377"/>
              <a:ext cx="2885110" cy="56477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A488461-2502-C232-9513-8E4E3A67DA59}"/>
              </a:ext>
            </a:extLst>
          </p:cNvPr>
          <p:cNvGrpSpPr/>
          <p:nvPr/>
        </p:nvGrpSpPr>
        <p:grpSpPr>
          <a:xfrm>
            <a:off x="6487924" y="666500"/>
            <a:ext cx="2688766" cy="1593476"/>
            <a:chOff x="8622773" y="1022142"/>
            <a:chExt cx="3309251" cy="1961201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750AD23-A435-4A83-DF18-447A7717A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2773" y="1022142"/>
              <a:ext cx="3309251" cy="1961201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F6C13E6-02FA-0062-75D7-A03B1B236C55}"/>
                </a:ext>
              </a:extLst>
            </p:cNvPr>
            <p:cNvSpPr/>
            <p:nvPr/>
          </p:nvSpPr>
          <p:spPr>
            <a:xfrm>
              <a:off x="9251576" y="2402541"/>
              <a:ext cx="912297" cy="365125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EE34C3D-1F5A-20B1-6406-8CBD3905BBFE}"/>
              </a:ext>
            </a:extLst>
          </p:cNvPr>
          <p:cNvSpPr/>
          <p:nvPr/>
        </p:nvSpPr>
        <p:spPr>
          <a:xfrm>
            <a:off x="109255" y="4869102"/>
            <a:ext cx="8606331" cy="1935401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6" name="フローチャート: 端子 25">
            <a:extLst>
              <a:ext uri="{FF2B5EF4-FFF2-40B4-BE49-F238E27FC236}">
                <a16:creationId xmlns:a16="http://schemas.microsoft.com/office/drawing/2014/main" id="{52938F71-A71F-D73A-6A70-A72D6439B3AA}"/>
              </a:ext>
            </a:extLst>
          </p:cNvPr>
          <p:cNvSpPr/>
          <p:nvPr/>
        </p:nvSpPr>
        <p:spPr>
          <a:xfrm>
            <a:off x="109445" y="4782472"/>
            <a:ext cx="2967621" cy="176400"/>
          </a:xfrm>
          <a:prstGeom prst="flowChartTerminator">
            <a:avLst/>
          </a:prstGeom>
          <a:solidFill>
            <a:srgbClr val="F6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そのまま申請（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過去申請内容のまま申請する場合</a:t>
            </a:r>
            <a:r>
              <a:rPr kumimoji="1" lang="ja-JP" altLang="en-US" sz="894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grpSp>
        <p:nvGrpSpPr>
          <p:cNvPr id="1198" name="グループ化 1197">
            <a:extLst>
              <a:ext uri="{FF2B5EF4-FFF2-40B4-BE49-F238E27FC236}">
                <a16:creationId xmlns:a16="http://schemas.microsoft.com/office/drawing/2014/main" id="{5A4DDECF-3744-D6E6-BDD1-E9A0D0DF151C}"/>
              </a:ext>
            </a:extLst>
          </p:cNvPr>
          <p:cNvGrpSpPr/>
          <p:nvPr/>
        </p:nvGrpSpPr>
        <p:grpSpPr>
          <a:xfrm>
            <a:off x="775069" y="2991370"/>
            <a:ext cx="1952870" cy="1360816"/>
            <a:chOff x="229406" y="3415302"/>
            <a:chExt cx="2403532" cy="1674850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88E2BBB-F186-9614-8784-7C751F28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406" y="3415302"/>
              <a:ext cx="2403532" cy="1674850"/>
            </a:xfrm>
            <a:prstGeom prst="rect">
              <a:avLst/>
            </a:prstGeom>
          </p:spPr>
        </p:pic>
        <p:sp>
          <p:nvSpPr>
            <p:cNvPr id="1192" name="正方形/長方形 1191">
              <a:extLst>
                <a:ext uri="{FF2B5EF4-FFF2-40B4-BE49-F238E27FC236}">
                  <a16:creationId xmlns:a16="http://schemas.microsoft.com/office/drawing/2014/main" id="{581AD88B-36D6-ACD2-7816-2F96207C6039}"/>
                </a:ext>
              </a:extLst>
            </p:cNvPr>
            <p:cNvSpPr/>
            <p:nvPr/>
          </p:nvSpPr>
          <p:spPr>
            <a:xfrm>
              <a:off x="229406" y="4285129"/>
              <a:ext cx="165041" cy="215153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pic>
        <p:nvPicPr>
          <p:cNvPr id="1193" name="図 1192">
            <a:extLst>
              <a:ext uri="{FF2B5EF4-FFF2-40B4-BE49-F238E27FC236}">
                <a16:creationId xmlns:a16="http://schemas.microsoft.com/office/drawing/2014/main" id="{814FF2C0-630E-0B5C-19F2-D6F499676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067" y="5082058"/>
            <a:ext cx="1658274" cy="1349686"/>
          </a:xfrm>
          <a:prstGeom prst="rect">
            <a:avLst/>
          </a:prstGeom>
        </p:spPr>
      </p:pic>
      <p:pic>
        <p:nvPicPr>
          <p:cNvPr id="1195" name="図 1194">
            <a:extLst>
              <a:ext uri="{FF2B5EF4-FFF2-40B4-BE49-F238E27FC236}">
                <a16:creationId xmlns:a16="http://schemas.microsoft.com/office/drawing/2014/main" id="{0D4C7902-BBE0-F9EB-DB4D-BC61B3C8F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8933" y="5076494"/>
            <a:ext cx="1355106" cy="1355251"/>
          </a:xfrm>
          <a:prstGeom prst="rect">
            <a:avLst/>
          </a:prstGeom>
        </p:spPr>
      </p:pic>
      <p:pic>
        <p:nvPicPr>
          <p:cNvPr id="1197" name="図 1196">
            <a:extLst>
              <a:ext uri="{FF2B5EF4-FFF2-40B4-BE49-F238E27FC236}">
                <a16:creationId xmlns:a16="http://schemas.microsoft.com/office/drawing/2014/main" id="{793CA5C8-3840-1B3F-CAC2-08A2A739D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420" y="5082058"/>
            <a:ext cx="1523568" cy="1366380"/>
          </a:xfrm>
          <a:prstGeom prst="rect">
            <a:avLst/>
          </a:prstGeom>
        </p:spPr>
      </p:pic>
      <p:grpSp>
        <p:nvGrpSpPr>
          <p:cNvPr id="1200" name="グループ化 1199">
            <a:extLst>
              <a:ext uri="{FF2B5EF4-FFF2-40B4-BE49-F238E27FC236}">
                <a16:creationId xmlns:a16="http://schemas.microsoft.com/office/drawing/2014/main" id="{88AE1598-3BEC-6163-FAA8-A30D5511E31F}"/>
              </a:ext>
            </a:extLst>
          </p:cNvPr>
          <p:cNvGrpSpPr/>
          <p:nvPr/>
        </p:nvGrpSpPr>
        <p:grpSpPr>
          <a:xfrm>
            <a:off x="355267" y="5076493"/>
            <a:ext cx="1431731" cy="1360816"/>
            <a:chOff x="2681597" y="3415302"/>
            <a:chExt cx="1762131" cy="1674850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D482335E-B56C-1566-828B-7CC7214A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1597" y="3415302"/>
              <a:ext cx="1762131" cy="1674850"/>
            </a:xfrm>
            <a:prstGeom prst="rect">
              <a:avLst/>
            </a:prstGeom>
          </p:spPr>
        </p:pic>
        <p:sp>
          <p:nvSpPr>
            <p:cNvPr id="1199" name="正方形/長方形 1198">
              <a:extLst>
                <a:ext uri="{FF2B5EF4-FFF2-40B4-BE49-F238E27FC236}">
                  <a16:creationId xmlns:a16="http://schemas.microsoft.com/office/drawing/2014/main" id="{55F3D3E6-62FC-4543-E933-EFFCDE1E0415}"/>
                </a:ext>
              </a:extLst>
            </p:cNvPr>
            <p:cNvSpPr/>
            <p:nvPr/>
          </p:nvSpPr>
          <p:spPr>
            <a:xfrm>
              <a:off x="3657600" y="4840674"/>
              <a:ext cx="165041" cy="215153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1203" name="グループ化 1202">
            <a:extLst>
              <a:ext uri="{FF2B5EF4-FFF2-40B4-BE49-F238E27FC236}">
                <a16:creationId xmlns:a16="http://schemas.microsoft.com/office/drawing/2014/main" id="{CA8765B5-D63B-9CD3-6E12-B3B2268A147C}"/>
              </a:ext>
            </a:extLst>
          </p:cNvPr>
          <p:cNvGrpSpPr/>
          <p:nvPr/>
        </p:nvGrpSpPr>
        <p:grpSpPr>
          <a:xfrm>
            <a:off x="2315255" y="6030660"/>
            <a:ext cx="920749" cy="327815"/>
            <a:chOff x="4962771" y="4589662"/>
            <a:chExt cx="1133229" cy="403464"/>
          </a:xfrm>
        </p:grpSpPr>
        <p:sp>
          <p:nvSpPr>
            <p:cNvPr id="1201" name="正方形/長方形 1200">
              <a:extLst>
                <a:ext uri="{FF2B5EF4-FFF2-40B4-BE49-F238E27FC236}">
                  <a16:creationId xmlns:a16="http://schemas.microsoft.com/office/drawing/2014/main" id="{DB1510E6-45E4-E5A4-1EA1-252988BC6B9E}"/>
                </a:ext>
              </a:extLst>
            </p:cNvPr>
            <p:cNvSpPr/>
            <p:nvPr/>
          </p:nvSpPr>
          <p:spPr>
            <a:xfrm>
              <a:off x="4962771" y="4589662"/>
              <a:ext cx="1133229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1202" name="正方形/長方形 1201">
              <a:extLst>
                <a:ext uri="{FF2B5EF4-FFF2-40B4-BE49-F238E27FC236}">
                  <a16:creationId xmlns:a16="http://schemas.microsoft.com/office/drawing/2014/main" id="{5ADD1CD0-3605-BE1F-D548-857770041E99}"/>
                </a:ext>
              </a:extLst>
            </p:cNvPr>
            <p:cNvSpPr/>
            <p:nvPr/>
          </p:nvSpPr>
          <p:spPr>
            <a:xfrm>
              <a:off x="5660254" y="4730757"/>
              <a:ext cx="227074" cy="26236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1205" name="グループ化 1204">
            <a:extLst>
              <a:ext uri="{FF2B5EF4-FFF2-40B4-BE49-F238E27FC236}">
                <a16:creationId xmlns:a16="http://schemas.microsoft.com/office/drawing/2014/main" id="{CC242926-E64C-B886-3258-A9EAE97BCA24}"/>
              </a:ext>
            </a:extLst>
          </p:cNvPr>
          <p:cNvGrpSpPr/>
          <p:nvPr/>
        </p:nvGrpSpPr>
        <p:grpSpPr>
          <a:xfrm>
            <a:off x="5540950" y="5082059"/>
            <a:ext cx="1394811" cy="1366380"/>
            <a:chOff x="8310282" y="3422152"/>
            <a:chExt cx="1716691" cy="1681698"/>
          </a:xfrm>
        </p:grpSpPr>
        <p:pic>
          <p:nvPicPr>
            <p:cNvPr id="1187" name="図 1186">
              <a:extLst>
                <a:ext uri="{FF2B5EF4-FFF2-40B4-BE49-F238E27FC236}">
                  <a16:creationId xmlns:a16="http://schemas.microsoft.com/office/drawing/2014/main" id="{377E498E-3244-B9A9-9C39-61D3B318B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10282" y="3422152"/>
              <a:ext cx="1716691" cy="1681698"/>
            </a:xfrm>
            <a:prstGeom prst="rect">
              <a:avLst/>
            </a:prstGeom>
          </p:spPr>
        </p:pic>
        <p:sp>
          <p:nvSpPr>
            <p:cNvPr id="1204" name="正方形/長方形 1203">
              <a:extLst>
                <a:ext uri="{FF2B5EF4-FFF2-40B4-BE49-F238E27FC236}">
                  <a16:creationId xmlns:a16="http://schemas.microsoft.com/office/drawing/2014/main" id="{A23C64DA-6DE5-D153-CD4D-4FD2F5928FAA}"/>
                </a:ext>
              </a:extLst>
            </p:cNvPr>
            <p:cNvSpPr/>
            <p:nvPr/>
          </p:nvSpPr>
          <p:spPr>
            <a:xfrm>
              <a:off x="9215718" y="4937484"/>
              <a:ext cx="284268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5B58FD-A330-01E3-6F73-7F0FE908B0FE}"/>
              </a:ext>
            </a:extLst>
          </p:cNvPr>
          <p:cNvSpPr txBox="1"/>
          <p:nvPr/>
        </p:nvSpPr>
        <p:spPr>
          <a:xfrm>
            <a:off x="148371" y="2263018"/>
            <a:ext cx="308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．以下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にアクセスしてログインし、「補助金・支援金の申請」を押下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hlinkClick r:id="rId12"/>
              </a:rPr>
              <a:t>https://osaka-BP-portal.pref.osaka.lg.jp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611191-C170-1FDC-4EC6-5D36559D21F2}"/>
              </a:ext>
            </a:extLst>
          </p:cNvPr>
          <p:cNvSpPr txBox="1"/>
          <p:nvPr/>
        </p:nvSpPr>
        <p:spPr>
          <a:xfrm>
            <a:off x="3510238" y="2263018"/>
            <a:ext cx="250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．「大阪府医療機関等における物価上昇に対する支援金」を押下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8B4D88-ECE2-5D80-B04C-EA57CB43FD96}"/>
              </a:ext>
            </a:extLst>
          </p:cNvPr>
          <p:cNvSpPr txBox="1"/>
          <p:nvPr/>
        </p:nvSpPr>
        <p:spPr>
          <a:xfrm>
            <a:off x="6484526" y="2263018"/>
            <a:ext cx="24277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．「過去情報を利用して申請する」を押下</a:t>
            </a:r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E5D67566-42C7-63FC-1375-914359A35E17}"/>
              </a:ext>
            </a:extLst>
          </p:cNvPr>
          <p:cNvSpPr/>
          <p:nvPr/>
        </p:nvSpPr>
        <p:spPr>
          <a:xfrm rot="5400000">
            <a:off x="3058906" y="154625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cxnSp>
        <p:nvCxnSpPr>
          <p:cNvPr id="1185" name="直線コネクタ 1184">
            <a:extLst>
              <a:ext uri="{FF2B5EF4-FFF2-40B4-BE49-F238E27FC236}">
                <a16:creationId xmlns:a16="http://schemas.microsoft.com/office/drawing/2014/main" id="{0FE88036-FC00-C694-AF65-451A18189BD1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23796" y="545305"/>
            <a:ext cx="8920245" cy="5299"/>
          </a:xfrm>
          <a:prstGeom prst="line">
            <a:avLst/>
          </a:prstGeom>
          <a:ln w="28575">
            <a:solidFill>
              <a:srgbClr val="67D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8" name="直線コネクタ 1217">
            <a:extLst>
              <a:ext uri="{FF2B5EF4-FFF2-40B4-BE49-F238E27FC236}">
                <a16:creationId xmlns:a16="http://schemas.microsoft.com/office/drawing/2014/main" id="{0886116B-F01D-5F79-BA9F-95261273B665}"/>
              </a:ext>
            </a:extLst>
          </p:cNvPr>
          <p:cNvCxnSpPr>
            <a:cxnSpLocks/>
          </p:cNvCxnSpPr>
          <p:nvPr/>
        </p:nvCxnSpPr>
        <p:spPr>
          <a:xfrm>
            <a:off x="78987" y="2698475"/>
            <a:ext cx="9665055" cy="10592"/>
          </a:xfrm>
          <a:prstGeom prst="line">
            <a:avLst/>
          </a:prstGeom>
          <a:ln w="28575">
            <a:solidFill>
              <a:srgbClr val="67D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9" name="テキスト ボックス 1218">
            <a:extLst>
              <a:ext uri="{FF2B5EF4-FFF2-40B4-BE49-F238E27FC236}">
                <a16:creationId xmlns:a16="http://schemas.microsoft.com/office/drawing/2014/main" id="{C2C59A10-76B4-77C2-82C9-E91EBE54752D}"/>
              </a:ext>
            </a:extLst>
          </p:cNvPr>
          <p:cNvSpPr txBox="1"/>
          <p:nvPr/>
        </p:nvSpPr>
        <p:spPr>
          <a:xfrm>
            <a:off x="810436" y="2729687"/>
            <a:ext cx="1820632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▼</a:t>
            </a:r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過去申請内容のまま申請する場合</a:t>
            </a:r>
          </a:p>
        </p:txBody>
      </p:sp>
      <p:sp>
        <p:nvSpPr>
          <p:cNvPr id="1220" name="テキスト ボックス 1219">
            <a:extLst>
              <a:ext uri="{FF2B5EF4-FFF2-40B4-BE49-F238E27FC236}">
                <a16:creationId xmlns:a16="http://schemas.microsoft.com/office/drawing/2014/main" id="{77D4B7CD-690A-43EA-BB1C-43B2692F7EF9}"/>
              </a:ext>
            </a:extLst>
          </p:cNvPr>
          <p:cNvSpPr txBox="1"/>
          <p:nvPr/>
        </p:nvSpPr>
        <p:spPr>
          <a:xfrm>
            <a:off x="535471" y="4368893"/>
            <a:ext cx="2462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．対象の過去申請を選択し、「そのまま申請」を押下</a:t>
            </a:r>
          </a:p>
        </p:txBody>
      </p:sp>
      <p:pic>
        <p:nvPicPr>
          <p:cNvPr id="1228" name="図 1227">
            <a:extLst>
              <a:ext uri="{FF2B5EF4-FFF2-40B4-BE49-F238E27FC236}">
                <a16:creationId xmlns:a16="http://schemas.microsoft.com/office/drawing/2014/main" id="{78F71546-7C91-8EB4-F713-5455BB9CDD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1403" y="2999788"/>
            <a:ext cx="1954800" cy="1352398"/>
          </a:xfrm>
          <a:prstGeom prst="rect">
            <a:avLst/>
          </a:prstGeom>
        </p:spPr>
      </p:pic>
      <p:sp>
        <p:nvSpPr>
          <p:cNvPr id="1229" name="テキスト ボックス 1228">
            <a:extLst>
              <a:ext uri="{FF2B5EF4-FFF2-40B4-BE49-F238E27FC236}">
                <a16:creationId xmlns:a16="http://schemas.microsoft.com/office/drawing/2014/main" id="{2D47B9D2-55D4-7D2A-D7A3-21593FA0A915}"/>
              </a:ext>
            </a:extLst>
          </p:cNvPr>
          <p:cNvSpPr txBox="1"/>
          <p:nvPr/>
        </p:nvSpPr>
        <p:spPr>
          <a:xfrm>
            <a:off x="3739747" y="2729687"/>
            <a:ext cx="2272900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▼</a:t>
            </a:r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過去申請内容から一部変更して申請する場合</a:t>
            </a:r>
          </a:p>
        </p:txBody>
      </p:sp>
      <p:sp>
        <p:nvSpPr>
          <p:cNvPr id="1230" name="テキスト ボックス 1229">
            <a:extLst>
              <a:ext uri="{FF2B5EF4-FFF2-40B4-BE49-F238E27FC236}">
                <a16:creationId xmlns:a16="http://schemas.microsoft.com/office/drawing/2014/main" id="{5356C8B3-CB26-5599-A09D-2134F2680922}"/>
              </a:ext>
            </a:extLst>
          </p:cNvPr>
          <p:cNvSpPr txBox="1"/>
          <p:nvPr/>
        </p:nvSpPr>
        <p:spPr>
          <a:xfrm>
            <a:off x="3662051" y="4368893"/>
            <a:ext cx="24621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．対象の過去申請を選択し、「変更して申請」を押下</a:t>
            </a:r>
          </a:p>
        </p:txBody>
      </p:sp>
      <p:pic>
        <p:nvPicPr>
          <p:cNvPr id="1232" name="図 1231">
            <a:extLst>
              <a:ext uri="{FF2B5EF4-FFF2-40B4-BE49-F238E27FC236}">
                <a16:creationId xmlns:a16="http://schemas.microsoft.com/office/drawing/2014/main" id="{5D519472-E983-D32F-91F5-B9D8CD4D3F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0615" y="3010953"/>
            <a:ext cx="1954800" cy="1341233"/>
          </a:xfrm>
          <a:prstGeom prst="rect">
            <a:avLst/>
          </a:prstGeom>
        </p:spPr>
      </p:pic>
      <p:sp>
        <p:nvSpPr>
          <p:cNvPr id="1233" name="テキスト ボックス 1232">
            <a:extLst>
              <a:ext uri="{FF2B5EF4-FFF2-40B4-BE49-F238E27FC236}">
                <a16:creationId xmlns:a16="http://schemas.microsoft.com/office/drawing/2014/main" id="{C139333E-B604-E40D-2154-86E54B76F219}"/>
              </a:ext>
            </a:extLst>
          </p:cNvPr>
          <p:cNvSpPr txBox="1"/>
          <p:nvPr/>
        </p:nvSpPr>
        <p:spPr>
          <a:xfrm>
            <a:off x="6706878" y="2729687"/>
            <a:ext cx="2136859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▼</a:t>
            </a:r>
            <a:r>
              <a:rPr kumimoji="1" lang="ja-JP" altLang="en-US" sz="813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利用可能な過去申請が存在しない場合</a:t>
            </a:r>
          </a:p>
        </p:txBody>
      </p:sp>
      <p:sp>
        <p:nvSpPr>
          <p:cNvPr id="1234" name="テキスト ボックス 1233">
            <a:extLst>
              <a:ext uri="{FF2B5EF4-FFF2-40B4-BE49-F238E27FC236}">
                <a16:creationId xmlns:a16="http://schemas.microsoft.com/office/drawing/2014/main" id="{88F39A73-5BF6-7D3E-86AF-7412F5E9B08A}"/>
              </a:ext>
            </a:extLst>
          </p:cNvPr>
          <p:cNvSpPr txBox="1"/>
          <p:nvPr/>
        </p:nvSpPr>
        <p:spPr>
          <a:xfrm>
            <a:off x="6723919" y="4368893"/>
            <a:ext cx="1991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．「新規」を押下</a:t>
            </a:r>
          </a:p>
        </p:txBody>
      </p:sp>
      <p:sp>
        <p:nvSpPr>
          <p:cNvPr id="1240" name="テキスト ボックス 1239">
            <a:extLst>
              <a:ext uri="{FF2B5EF4-FFF2-40B4-BE49-F238E27FC236}">
                <a16:creationId xmlns:a16="http://schemas.microsoft.com/office/drawing/2014/main" id="{19CB6BF1-4BAD-80FA-35FD-867177800F6D}"/>
              </a:ext>
            </a:extLst>
          </p:cNvPr>
          <p:cNvSpPr txBox="1"/>
          <p:nvPr/>
        </p:nvSpPr>
        <p:spPr>
          <a:xfrm>
            <a:off x="295261" y="6386880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sp>
        <p:nvSpPr>
          <p:cNvPr id="1241" name="テキスト ボックス 1240">
            <a:extLst>
              <a:ext uri="{FF2B5EF4-FFF2-40B4-BE49-F238E27FC236}">
                <a16:creationId xmlns:a16="http://schemas.microsoft.com/office/drawing/2014/main" id="{6339FC47-2B9A-F2D2-C8DF-1DF2BB5377D4}"/>
              </a:ext>
            </a:extLst>
          </p:cNvPr>
          <p:cNvSpPr txBox="1"/>
          <p:nvPr/>
        </p:nvSpPr>
        <p:spPr>
          <a:xfrm>
            <a:off x="1893531" y="6386880"/>
            <a:ext cx="17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委任確認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．振込口座の名義を選択し、「次へ」を押下</a:t>
            </a:r>
          </a:p>
        </p:txBody>
      </p:sp>
      <p:sp>
        <p:nvSpPr>
          <p:cNvPr id="1242" name="二等辺三角形 1241">
            <a:extLst>
              <a:ext uri="{FF2B5EF4-FFF2-40B4-BE49-F238E27FC236}">
                <a16:creationId xmlns:a16="http://schemas.microsoft.com/office/drawing/2014/main" id="{4F0E95BE-E4E8-3CD9-D129-00679F6C0EBB}"/>
              </a:ext>
            </a:extLst>
          </p:cNvPr>
          <p:cNvSpPr/>
          <p:nvPr/>
        </p:nvSpPr>
        <p:spPr>
          <a:xfrm rot="5400000">
            <a:off x="1779149" y="5753832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3" name="二等辺三角形 1242">
            <a:extLst>
              <a:ext uri="{FF2B5EF4-FFF2-40B4-BE49-F238E27FC236}">
                <a16:creationId xmlns:a16="http://schemas.microsoft.com/office/drawing/2014/main" id="{74145C4D-3936-8B4A-07C1-4D47442CF161}"/>
              </a:ext>
            </a:extLst>
          </p:cNvPr>
          <p:cNvSpPr/>
          <p:nvPr/>
        </p:nvSpPr>
        <p:spPr>
          <a:xfrm rot="5400000">
            <a:off x="3604307" y="575843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4" name="テキスト ボックス 1243">
            <a:extLst>
              <a:ext uri="{FF2B5EF4-FFF2-40B4-BE49-F238E27FC236}">
                <a16:creationId xmlns:a16="http://schemas.microsoft.com/office/drawing/2014/main" id="{D0599CD5-2BF9-BE73-33DA-2FF5DFC766F5}"/>
              </a:ext>
            </a:extLst>
          </p:cNvPr>
          <p:cNvSpPr txBox="1"/>
          <p:nvPr/>
        </p:nvSpPr>
        <p:spPr>
          <a:xfrm>
            <a:off x="3656681" y="6386880"/>
            <a:ext cx="165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TW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．内容を確認して「はい」・「いいえ」を選択し、「確認」を押下</a:t>
            </a:r>
          </a:p>
        </p:txBody>
      </p:sp>
      <p:sp>
        <p:nvSpPr>
          <p:cNvPr id="1245" name="二等辺三角形 1244">
            <a:extLst>
              <a:ext uri="{FF2B5EF4-FFF2-40B4-BE49-F238E27FC236}">
                <a16:creationId xmlns:a16="http://schemas.microsoft.com/office/drawing/2014/main" id="{FA222AA8-6135-1A2B-5465-65CC89A3D691}"/>
              </a:ext>
            </a:extLst>
          </p:cNvPr>
          <p:cNvSpPr/>
          <p:nvPr/>
        </p:nvSpPr>
        <p:spPr>
          <a:xfrm rot="5400000">
            <a:off x="5276555" y="5773415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6" name="テキスト ボックス 1245">
            <a:extLst>
              <a:ext uri="{FF2B5EF4-FFF2-40B4-BE49-F238E27FC236}">
                <a16:creationId xmlns:a16="http://schemas.microsoft.com/office/drawing/2014/main" id="{25A5E6F6-7C59-9558-1ED2-16D0221BE44D}"/>
              </a:ext>
            </a:extLst>
          </p:cNvPr>
          <p:cNvSpPr txBox="1"/>
          <p:nvPr/>
        </p:nvSpPr>
        <p:spPr>
          <a:xfrm>
            <a:off x="5481742" y="6386880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sp>
        <p:nvSpPr>
          <p:cNvPr id="1247" name="二等辺三角形 1246">
            <a:extLst>
              <a:ext uri="{FF2B5EF4-FFF2-40B4-BE49-F238E27FC236}">
                <a16:creationId xmlns:a16="http://schemas.microsoft.com/office/drawing/2014/main" id="{DC9238C9-D5F4-3B11-C701-A255455C9865}"/>
              </a:ext>
            </a:extLst>
          </p:cNvPr>
          <p:cNvSpPr/>
          <p:nvPr/>
        </p:nvSpPr>
        <p:spPr>
          <a:xfrm rot="5400000">
            <a:off x="6935648" y="576115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8" name="テキスト ボックス 1247">
            <a:extLst>
              <a:ext uri="{FF2B5EF4-FFF2-40B4-BE49-F238E27FC236}">
                <a16:creationId xmlns:a16="http://schemas.microsoft.com/office/drawing/2014/main" id="{B6C5EB65-8809-967C-3E32-A8F5EEE3333D}"/>
              </a:ext>
            </a:extLst>
          </p:cNvPr>
          <p:cNvSpPr txBox="1"/>
          <p:nvPr/>
        </p:nvSpPr>
        <p:spPr>
          <a:xfrm>
            <a:off x="7033122" y="6386880"/>
            <a:ext cx="15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誓約事項確認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．内容を確認してチェックをつけ、「申請完了する」を押下</a:t>
            </a:r>
          </a:p>
        </p:txBody>
      </p:sp>
      <p:cxnSp>
        <p:nvCxnSpPr>
          <p:cNvPr id="1249" name="直線コネクタ 1248">
            <a:extLst>
              <a:ext uri="{FF2B5EF4-FFF2-40B4-BE49-F238E27FC236}">
                <a16:creationId xmlns:a16="http://schemas.microsoft.com/office/drawing/2014/main" id="{467C9299-89F0-843E-F87D-907AD3F9E727}"/>
              </a:ext>
            </a:extLst>
          </p:cNvPr>
          <p:cNvCxnSpPr>
            <a:cxnSpLocks/>
          </p:cNvCxnSpPr>
          <p:nvPr/>
        </p:nvCxnSpPr>
        <p:spPr>
          <a:xfrm>
            <a:off x="3029529" y="4869102"/>
            <a:ext cx="5548405" cy="0"/>
          </a:xfrm>
          <a:prstGeom prst="line">
            <a:avLst/>
          </a:prstGeom>
          <a:ln w="28575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2" name="フローチャート: 端子 1251">
            <a:extLst>
              <a:ext uri="{FF2B5EF4-FFF2-40B4-BE49-F238E27FC236}">
                <a16:creationId xmlns:a16="http://schemas.microsoft.com/office/drawing/2014/main" id="{DBA8B5D4-B700-9B09-F506-50DA6FD06EAC}"/>
              </a:ext>
            </a:extLst>
          </p:cNvPr>
          <p:cNvSpPr/>
          <p:nvPr/>
        </p:nvSpPr>
        <p:spPr>
          <a:xfrm>
            <a:off x="8863274" y="5757526"/>
            <a:ext cx="982660" cy="1764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申請内容提出</a:t>
            </a:r>
          </a:p>
        </p:txBody>
      </p:sp>
      <p:sp>
        <p:nvSpPr>
          <p:cNvPr id="1221" name="正方形/長方形 1220">
            <a:extLst>
              <a:ext uri="{FF2B5EF4-FFF2-40B4-BE49-F238E27FC236}">
                <a16:creationId xmlns:a16="http://schemas.microsoft.com/office/drawing/2014/main" id="{5A7741BF-1DA5-E834-3CBD-FBE07F318288}"/>
              </a:ext>
            </a:extLst>
          </p:cNvPr>
          <p:cNvSpPr/>
          <p:nvPr/>
        </p:nvSpPr>
        <p:spPr>
          <a:xfrm>
            <a:off x="554688" y="2839719"/>
            <a:ext cx="2421693" cy="1825131"/>
          </a:xfrm>
          <a:custGeom>
            <a:avLst/>
            <a:gdLst>
              <a:gd name="csX0" fmla="*/ 0 w 2051376"/>
              <a:gd name="csY0" fmla="*/ 0 h 1823114"/>
              <a:gd name="csX1" fmla="*/ 2051376 w 2051376"/>
              <a:gd name="csY1" fmla="*/ 0 h 1823114"/>
              <a:gd name="csX2" fmla="*/ 2051376 w 2051376"/>
              <a:gd name="csY2" fmla="*/ 1823114 h 1823114"/>
              <a:gd name="csX3" fmla="*/ 0 w 2051376"/>
              <a:gd name="csY3" fmla="*/ 1823114 h 1823114"/>
              <a:gd name="csX4" fmla="*/ 0 w 2051376"/>
              <a:gd name="csY4" fmla="*/ 0 h 1823114"/>
              <a:gd name="csX0" fmla="*/ 0 w 2051376"/>
              <a:gd name="csY0" fmla="*/ 2017 h 1825131"/>
              <a:gd name="csX1" fmla="*/ 1783083 w 2051376"/>
              <a:gd name="csY1" fmla="*/ 0 h 1825131"/>
              <a:gd name="csX2" fmla="*/ 2051376 w 2051376"/>
              <a:gd name="csY2" fmla="*/ 2017 h 1825131"/>
              <a:gd name="csX3" fmla="*/ 2051376 w 2051376"/>
              <a:gd name="csY3" fmla="*/ 1825131 h 1825131"/>
              <a:gd name="csX4" fmla="*/ 0 w 2051376"/>
              <a:gd name="csY4" fmla="*/ 1825131 h 1825131"/>
              <a:gd name="csX5" fmla="*/ 0 w 2051376"/>
              <a:gd name="csY5" fmla="*/ 2017 h 1825131"/>
              <a:gd name="csX0" fmla="*/ 0 w 2051376"/>
              <a:gd name="csY0" fmla="*/ 2017 h 1825131"/>
              <a:gd name="csX1" fmla="*/ 106683 w 2051376"/>
              <a:gd name="csY1" fmla="*/ 1 h 1825131"/>
              <a:gd name="csX2" fmla="*/ 1783083 w 2051376"/>
              <a:gd name="csY2" fmla="*/ 0 h 1825131"/>
              <a:gd name="csX3" fmla="*/ 2051376 w 2051376"/>
              <a:gd name="csY3" fmla="*/ 2017 h 1825131"/>
              <a:gd name="csX4" fmla="*/ 2051376 w 2051376"/>
              <a:gd name="csY4" fmla="*/ 1825131 h 1825131"/>
              <a:gd name="csX5" fmla="*/ 0 w 2051376"/>
              <a:gd name="csY5" fmla="*/ 1825131 h 1825131"/>
              <a:gd name="csX6" fmla="*/ 0 w 2051376"/>
              <a:gd name="csY6" fmla="*/ 2017 h 1825131"/>
              <a:gd name="csX0" fmla="*/ 1783083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198123 w 2051376"/>
              <a:gd name="csY5" fmla="*/ 91441 h 1825131"/>
              <a:gd name="csX0" fmla="*/ 1783083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142243 w 2051376"/>
              <a:gd name="csY5" fmla="*/ 10161 h 1825131"/>
              <a:gd name="csX0" fmla="*/ 1783083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101603 w 2051376"/>
              <a:gd name="csY5" fmla="*/ 15241 h 1825131"/>
              <a:gd name="csX0" fmla="*/ 1783083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96523 w 2051376"/>
              <a:gd name="csY5" fmla="*/ 1 h 1825131"/>
              <a:gd name="csX0" fmla="*/ 1658152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96523 w 2051376"/>
              <a:gd name="csY5" fmla="*/ 1 h 1825131"/>
              <a:gd name="csX0" fmla="*/ 1658152 w 2051376"/>
              <a:gd name="csY0" fmla="*/ 9831 h 1834962"/>
              <a:gd name="csX1" fmla="*/ 2051376 w 2051376"/>
              <a:gd name="csY1" fmla="*/ 11848 h 1834962"/>
              <a:gd name="csX2" fmla="*/ 2051376 w 2051376"/>
              <a:gd name="csY2" fmla="*/ 1834962 h 1834962"/>
              <a:gd name="csX3" fmla="*/ 0 w 2051376"/>
              <a:gd name="csY3" fmla="*/ 1834962 h 1834962"/>
              <a:gd name="csX4" fmla="*/ 0 w 2051376"/>
              <a:gd name="csY4" fmla="*/ 11848 h 1834962"/>
              <a:gd name="csX5" fmla="*/ 288084 w 2051376"/>
              <a:gd name="csY5" fmla="*/ 0 h 1834962"/>
              <a:gd name="csX0" fmla="*/ 1658152 w 2051376"/>
              <a:gd name="csY0" fmla="*/ 0 h 1825131"/>
              <a:gd name="csX1" fmla="*/ 2051376 w 2051376"/>
              <a:gd name="csY1" fmla="*/ 2017 h 1825131"/>
              <a:gd name="csX2" fmla="*/ 2051376 w 2051376"/>
              <a:gd name="csY2" fmla="*/ 1825131 h 1825131"/>
              <a:gd name="csX3" fmla="*/ 0 w 2051376"/>
              <a:gd name="csY3" fmla="*/ 1825131 h 1825131"/>
              <a:gd name="csX4" fmla="*/ 0 w 2051376"/>
              <a:gd name="csY4" fmla="*/ 2017 h 1825131"/>
              <a:gd name="csX5" fmla="*/ 304741 w 2051376"/>
              <a:gd name="csY5" fmla="*/ 2 h 18251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51376" h="1825131">
                <a:moveTo>
                  <a:pt x="1658152" y="0"/>
                </a:moveTo>
                <a:lnTo>
                  <a:pt x="2051376" y="2017"/>
                </a:lnTo>
                <a:lnTo>
                  <a:pt x="2051376" y="1825131"/>
                </a:lnTo>
                <a:lnTo>
                  <a:pt x="0" y="1825131"/>
                </a:lnTo>
                <a:lnTo>
                  <a:pt x="0" y="2017"/>
                </a:lnTo>
                <a:lnTo>
                  <a:pt x="304741" y="2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正方形/長方形 1221">
            <a:extLst>
              <a:ext uri="{FF2B5EF4-FFF2-40B4-BE49-F238E27FC236}">
                <a16:creationId xmlns:a16="http://schemas.microsoft.com/office/drawing/2014/main" id="{B6DA0D90-3D74-A212-9C01-ECCEA81AA069}"/>
              </a:ext>
            </a:extLst>
          </p:cNvPr>
          <p:cNvSpPr/>
          <p:nvPr/>
        </p:nvSpPr>
        <p:spPr>
          <a:xfrm>
            <a:off x="3592411" y="2839530"/>
            <a:ext cx="2561212" cy="1825320"/>
          </a:xfrm>
          <a:custGeom>
            <a:avLst/>
            <a:gdLst>
              <a:gd name="csX0" fmla="*/ 0 w 2129180"/>
              <a:gd name="csY0" fmla="*/ 0 h 1825131"/>
              <a:gd name="csX1" fmla="*/ 2129180 w 2129180"/>
              <a:gd name="csY1" fmla="*/ 0 h 1825131"/>
              <a:gd name="csX2" fmla="*/ 2129180 w 2129180"/>
              <a:gd name="csY2" fmla="*/ 1825131 h 1825131"/>
              <a:gd name="csX3" fmla="*/ 0 w 2129180"/>
              <a:gd name="csY3" fmla="*/ 1825131 h 1825131"/>
              <a:gd name="csX4" fmla="*/ 0 w 2129180"/>
              <a:gd name="csY4" fmla="*/ 0 h 1825131"/>
              <a:gd name="csX0" fmla="*/ 0 w 2129180"/>
              <a:gd name="csY0" fmla="*/ 5079 h 1830210"/>
              <a:gd name="csX1" fmla="*/ 62563 w 2129180"/>
              <a:gd name="csY1" fmla="*/ 0 h 1830210"/>
              <a:gd name="csX2" fmla="*/ 2129180 w 2129180"/>
              <a:gd name="csY2" fmla="*/ 5079 h 1830210"/>
              <a:gd name="csX3" fmla="*/ 2129180 w 2129180"/>
              <a:gd name="csY3" fmla="*/ 1830210 h 1830210"/>
              <a:gd name="csX4" fmla="*/ 0 w 2129180"/>
              <a:gd name="csY4" fmla="*/ 1830210 h 1830210"/>
              <a:gd name="csX5" fmla="*/ 0 w 2129180"/>
              <a:gd name="csY5" fmla="*/ 5079 h 1830210"/>
              <a:gd name="csX0" fmla="*/ 0 w 2129180"/>
              <a:gd name="csY0" fmla="*/ 5079 h 1830210"/>
              <a:gd name="csX1" fmla="*/ 62563 w 2129180"/>
              <a:gd name="csY1" fmla="*/ 0 h 1830210"/>
              <a:gd name="csX2" fmla="*/ 2079323 w 2129180"/>
              <a:gd name="csY2" fmla="*/ 5080 h 1830210"/>
              <a:gd name="csX3" fmla="*/ 2129180 w 2129180"/>
              <a:gd name="csY3" fmla="*/ 5079 h 1830210"/>
              <a:gd name="csX4" fmla="*/ 2129180 w 2129180"/>
              <a:gd name="csY4" fmla="*/ 1830210 h 1830210"/>
              <a:gd name="csX5" fmla="*/ 0 w 2129180"/>
              <a:gd name="csY5" fmla="*/ 1830210 h 1830210"/>
              <a:gd name="csX6" fmla="*/ 0 w 2129180"/>
              <a:gd name="csY6" fmla="*/ 5079 h 1830210"/>
              <a:gd name="csX0" fmla="*/ 2079323 w 2129180"/>
              <a:gd name="csY0" fmla="*/ 26 h 1825156"/>
              <a:gd name="csX1" fmla="*/ 2129180 w 2129180"/>
              <a:gd name="csY1" fmla="*/ 25 h 1825156"/>
              <a:gd name="csX2" fmla="*/ 2129180 w 2129180"/>
              <a:gd name="csY2" fmla="*/ 1825156 h 1825156"/>
              <a:gd name="csX3" fmla="*/ 0 w 2129180"/>
              <a:gd name="csY3" fmla="*/ 1825156 h 1825156"/>
              <a:gd name="csX4" fmla="*/ 0 w 2129180"/>
              <a:gd name="csY4" fmla="*/ 25 h 1825156"/>
              <a:gd name="csX5" fmla="*/ 154003 w 2129180"/>
              <a:gd name="csY5" fmla="*/ 86386 h 1825156"/>
              <a:gd name="csX0" fmla="*/ 2079323 w 2129180"/>
              <a:gd name="csY0" fmla="*/ 166 h 1825296"/>
              <a:gd name="csX1" fmla="*/ 2129180 w 2129180"/>
              <a:gd name="csY1" fmla="*/ 165 h 1825296"/>
              <a:gd name="csX2" fmla="*/ 2129180 w 2129180"/>
              <a:gd name="csY2" fmla="*/ 1825296 h 1825296"/>
              <a:gd name="csX3" fmla="*/ 0 w 2129180"/>
              <a:gd name="csY3" fmla="*/ 1825296 h 1825296"/>
              <a:gd name="csX4" fmla="*/ 0 w 2129180"/>
              <a:gd name="csY4" fmla="*/ 165 h 1825296"/>
              <a:gd name="csX5" fmla="*/ 52403 w 2129180"/>
              <a:gd name="csY5" fmla="*/ 10326 h 1825296"/>
              <a:gd name="csX0" fmla="*/ 2079323 w 2129180"/>
              <a:gd name="csY0" fmla="*/ 753 h 1825883"/>
              <a:gd name="csX1" fmla="*/ 2129180 w 2129180"/>
              <a:gd name="csY1" fmla="*/ 752 h 1825883"/>
              <a:gd name="csX2" fmla="*/ 2129180 w 2129180"/>
              <a:gd name="csY2" fmla="*/ 1825883 h 1825883"/>
              <a:gd name="csX3" fmla="*/ 0 w 2129180"/>
              <a:gd name="csY3" fmla="*/ 1825883 h 1825883"/>
              <a:gd name="csX4" fmla="*/ 0 w 2129180"/>
              <a:gd name="csY4" fmla="*/ 752 h 1825883"/>
              <a:gd name="csX5" fmla="*/ 16843 w 2129180"/>
              <a:gd name="csY5" fmla="*/ 753 h 1825883"/>
              <a:gd name="csX0" fmla="*/ 2079323 w 2129180"/>
              <a:gd name="csY0" fmla="*/ 753 h 1825883"/>
              <a:gd name="csX1" fmla="*/ 2129180 w 2129180"/>
              <a:gd name="csY1" fmla="*/ 752 h 1825883"/>
              <a:gd name="csX2" fmla="*/ 2129180 w 2129180"/>
              <a:gd name="csY2" fmla="*/ 1825883 h 1825883"/>
              <a:gd name="csX3" fmla="*/ 0 w 2129180"/>
              <a:gd name="csY3" fmla="*/ 1825883 h 1825883"/>
              <a:gd name="csX4" fmla="*/ 0 w 2129180"/>
              <a:gd name="csY4" fmla="*/ 752 h 1825883"/>
              <a:gd name="csX5" fmla="*/ 1603 w 2129180"/>
              <a:gd name="csY5" fmla="*/ 753 h 1825883"/>
              <a:gd name="csX0" fmla="*/ 2079323 w 2129180"/>
              <a:gd name="csY0" fmla="*/ 78 h 1825208"/>
              <a:gd name="csX1" fmla="*/ 2129180 w 2129180"/>
              <a:gd name="csY1" fmla="*/ 77 h 1825208"/>
              <a:gd name="csX2" fmla="*/ 2129180 w 2129180"/>
              <a:gd name="csY2" fmla="*/ 1825208 h 1825208"/>
              <a:gd name="csX3" fmla="*/ 0 w 2129180"/>
              <a:gd name="csY3" fmla="*/ 1825208 h 1825208"/>
              <a:gd name="csX4" fmla="*/ 0 w 2129180"/>
              <a:gd name="csY4" fmla="*/ 77 h 1825208"/>
              <a:gd name="csX5" fmla="*/ 1603 w 2129180"/>
              <a:gd name="csY5" fmla="*/ 25478 h 1825208"/>
              <a:gd name="csX0" fmla="*/ 2140283 w 2140283"/>
              <a:gd name="csY0" fmla="*/ 0 h 1830210"/>
              <a:gd name="csX1" fmla="*/ 2129180 w 2140283"/>
              <a:gd name="csY1" fmla="*/ 5079 h 1830210"/>
              <a:gd name="csX2" fmla="*/ 2129180 w 2140283"/>
              <a:gd name="csY2" fmla="*/ 1830210 h 1830210"/>
              <a:gd name="csX3" fmla="*/ 0 w 2140283"/>
              <a:gd name="csY3" fmla="*/ 1830210 h 1830210"/>
              <a:gd name="csX4" fmla="*/ 0 w 2140283"/>
              <a:gd name="csY4" fmla="*/ 5079 h 1830210"/>
              <a:gd name="csX5" fmla="*/ 1603 w 2140283"/>
              <a:gd name="csY5" fmla="*/ 30480 h 1830210"/>
              <a:gd name="csX0" fmla="*/ 2140283 w 2140283"/>
              <a:gd name="csY0" fmla="*/ 0 h 1830210"/>
              <a:gd name="csX1" fmla="*/ 2129180 w 2140283"/>
              <a:gd name="csY1" fmla="*/ 5079 h 1830210"/>
              <a:gd name="csX2" fmla="*/ 2129180 w 2140283"/>
              <a:gd name="csY2" fmla="*/ 1830210 h 1830210"/>
              <a:gd name="csX3" fmla="*/ 0 w 2140283"/>
              <a:gd name="csY3" fmla="*/ 1830210 h 1830210"/>
              <a:gd name="csX4" fmla="*/ 0 w 2140283"/>
              <a:gd name="csY4" fmla="*/ 5079 h 1830210"/>
              <a:gd name="csX5" fmla="*/ 26368 w 2140283"/>
              <a:gd name="csY5" fmla="*/ 3810 h 1830210"/>
              <a:gd name="csX0" fmla="*/ 2140283 w 2140283"/>
              <a:gd name="csY0" fmla="*/ 0 h 1830210"/>
              <a:gd name="csX1" fmla="*/ 2129180 w 2140283"/>
              <a:gd name="csY1" fmla="*/ 5079 h 1830210"/>
              <a:gd name="csX2" fmla="*/ 2129180 w 2140283"/>
              <a:gd name="csY2" fmla="*/ 1830210 h 1830210"/>
              <a:gd name="csX3" fmla="*/ 0 w 2140283"/>
              <a:gd name="csY3" fmla="*/ 1830210 h 1830210"/>
              <a:gd name="csX4" fmla="*/ 0 w 2140283"/>
              <a:gd name="csY4" fmla="*/ 5079 h 1830210"/>
              <a:gd name="csX5" fmla="*/ 33988 w 2140283"/>
              <a:gd name="csY5" fmla="*/ 3810 h 1830210"/>
              <a:gd name="csX0" fmla="*/ 2132663 w 2132663"/>
              <a:gd name="csY0" fmla="*/ 0 h 1870215"/>
              <a:gd name="csX1" fmla="*/ 2129180 w 2132663"/>
              <a:gd name="csY1" fmla="*/ 45084 h 1870215"/>
              <a:gd name="csX2" fmla="*/ 2129180 w 2132663"/>
              <a:gd name="csY2" fmla="*/ 1870215 h 1870215"/>
              <a:gd name="csX3" fmla="*/ 0 w 2132663"/>
              <a:gd name="csY3" fmla="*/ 1870215 h 1870215"/>
              <a:gd name="csX4" fmla="*/ 0 w 2132663"/>
              <a:gd name="csY4" fmla="*/ 45084 h 1870215"/>
              <a:gd name="csX5" fmla="*/ 33988 w 2132663"/>
              <a:gd name="csY5" fmla="*/ 43815 h 1870215"/>
              <a:gd name="csX0" fmla="*/ 2098373 w 2129180"/>
              <a:gd name="csY0" fmla="*/ 0 h 1834020"/>
              <a:gd name="csX1" fmla="*/ 2129180 w 2129180"/>
              <a:gd name="csY1" fmla="*/ 8889 h 1834020"/>
              <a:gd name="csX2" fmla="*/ 2129180 w 2129180"/>
              <a:gd name="csY2" fmla="*/ 1834020 h 1834020"/>
              <a:gd name="csX3" fmla="*/ 0 w 2129180"/>
              <a:gd name="csY3" fmla="*/ 1834020 h 1834020"/>
              <a:gd name="csX4" fmla="*/ 0 w 2129180"/>
              <a:gd name="csY4" fmla="*/ 8889 h 1834020"/>
              <a:gd name="csX5" fmla="*/ 33988 w 2129180"/>
              <a:gd name="csY5" fmla="*/ 7620 h 1834020"/>
              <a:gd name="csX0" fmla="*/ 2098373 w 2129180"/>
              <a:gd name="csY0" fmla="*/ 5763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8373 w 2129180"/>
              <a:gd name="csY0" fmla="*/ 5763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6468 w 2129180"/>
              <a:gd name="csY0" fmla="*/ 48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6468 w 2129180"/>
              <a:gd name="csY0" fmla="*/ 5763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4563 w 2129180"/>
              <a:gd name="csY0" fmla="*/ 48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2658 w 2129180"/>
              <a:gd name="csY0" fmla="*/ 7668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2658 w 2129180"/>
              <a:gd name="csY0" fmla="*/ 1953 h 1826448"/>
              <a:gd name="csX1" fmla="*/ 2129180 w 2129180"/>
              <a:gd name="csY1" fmla="*/ 1317 h 1826448"/>
              <a:gd name="csX2" fmla="*/ 2129180 w 2129180"/>
              <a:gd name="csY2" fmla="*/ 1826448 h 1826448"/>
              <a:gd name="csX3" fmla="*/ 0 w 2129180"/>
              <a:gd name="csY3" fmla="*/ 1826448 h 1826448"/>
              <a:gd name="csX4" fmla="*/ 0 w 2129180"/>
              <a:gd name="csY4" fmla="*/ 1317 h 1826448"/>
              <a:gd name="csX5" fmla="*/ 33988 w 2129180"/>
              <a:gd name="csY5" fmla="*/ 48 h 1826448"/>
              <a:gd name="csX0" fmla="*/ 2092658 w 2129180"/>
              <a:gd name="csY0" fmla="*/ 825 h 1825320"/>
              <a:gd name="csX1" fmla="*/ 2129180 w 2129180"/>
              <a:gd name="csY1" fmla="*/ 189 h 1825320"/>
              <a:gd name="csX2" fmla="*/ 2129180 w 2129180"/>
              <a:gd name="csY2" fmla="*/ 1825320 h 1825320"/>
              <a:gd name="csX3" fmla="*/ 0 w 2129180"/>
              <a:gd name="csY3" fmla="*/ 1825320 h 1825320"/>
              <a:gd name="csX4" fmla="*/ 0 w 2129180"/>
              <a:gd name="csY4" fmla="*/ 189 h 1825320"/>
              <a:gd name="csX5" fmla="*/ 148421 w 2129180"/>
              <a:gd name="csY5" fmla="*/ 8752 h 1825320"/>
              <a:gd name="csX0" fmla="*/ 1904662 w 2129180"/>
              <a:gd name="csY0" fmla="*/ 825 h 1825320"/>
              <a:gd name="csX1" fmla="*/ 2129180 w 2129180"/>
              <a:gd name="csY1" fmla="*/ 189 h 1825320"/>
              <a:gd name="csX2" fmla="*/ 2129180 w 2129180"/>
              <a:gd name="csY2" fmla="*/ 1825320 h 1825320"/>
              <a:gd name="csX3" fmla="*/ 0 w 2129180"/>
              <a:gd name="csY3" fmla="*/ 1825320 h 1825320"/>
              <a:gd name="csX4" fmla="*/ 0 w 2129180"/>
              <a:gd name="csY4" fmla="*/ 189 h 1825320"/>
              <a:gd name="csX5" fmla="*/ 148421 w 2129180"/>
              <a:gd name="csY5" fmla="*/ 8752 h 1825320"/>
              <a:gd name="csX0" fmla="*/ 1945530 w 2129180"/>
              <a:gd name="csY0" fmla="*/ 825 h 1825320"/>
              <a:gd name="csX1" fmla="*/ 2129180 w 2129180"/>
              <a:gd name="csY1" fmla="*/ 189 h 1825320"/>
              <a:gd name="csX2" fmla="*/ 2129180 w 2129180"/>
              <a:gd name="csY2" fmla="*/ 1825320 h 1825320"/>
              <a:gd name="csX3" fmla="*/ 0 w 2129180"/>
              <a:gd name="csY3" fmla="*/ 1825320 h 1825320"/>
              <a:gd name="csX4" fmla="*/ 0 w 2129180"/>
              <a:gd name="csY4" fmla="*/ 189 h 1825320"/>
              <a:gd name="csX5" fmla="*/ 148421 w 2129180"/>
              <a:gd name="csY5" fmla="*/ 8752 h 18253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129180" h="1825320">
                <a:moveTo>
                  <a:pt x="1945530" y="825"/>
                </a:moveTo>
                <a:lnTo>
                  <a:pt x="2129180" y="189"/>
                </a:lnTo>
                <a:lnTo>
                  <a:pt x="2129180" y="1825320"/>
                </a:lnTo>
                <a:lnTo>
                  <a:pt x="0" y="1825320"/>
                </a:lnTo>
                <a:lnTo>
                  <a:pt x="0" y="189"/>
                </a:lnTo>
                <a:cubicBezTo>
                  <a:pt x="20854" y="-1504"/>
                  <a:pt x="148421" y="8752"/>
                  <a:pt x="148421" y="8752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正方形/長方形 1222">
            <a:extLst>
              <a:ext uri="{FF2B5EF4-FFF2-40B4-BE49-F238E27FC236}">
                <a16:creationId xmlns:a16="http://schemas.microsoft.com/office/drawing/2014/main" id="{ABBA8AED-F2FE-3EC0-735D-3EA0A989DE30}"/>
              </a:ext>
            </a:extLst>
          </p:cNvPr>
          <p:cNvSpPr/>
          <p:nvPr/>
        </p:nvSpPr>
        <p:spPr>
          <a:xfrm>
            <a:off x="6721882" y="2830830"/>
            <a:ext cx="2079945" cy="1834020"/>
          </a:xfrm>
          <a:custGeom>
            <a:avLst/>
            <a:gdLst>
              <a:gd name="csX0" fmla="*/ 0 w 2079945"/>
              <a:gd name="csY0" fmla="*/ 0 h 1833494"/>
              <a:gd name="csX1" fmla="*/ 2079945 w 2079945"/>
              <a:gd name="csY1" fmla="*/ 0 h 1833494"/>
              <a:gd name="csX2" fmla="*/ 2079945 w 2079945"/>
              <a:gd name="csY2" fmla="*/ 1833494 h 1833494"/>
              <a:gd name="csX3" fmla="*/ 0 w 2079945"/>
              <a:gd name="csY3" fmla="*/ 1833494 h 1833494"/>
              <a:gd name="csX4" fmla="*/ 0 w 2079945"/>
              <a:gd name="csY4" fmla="*/ 0 h 1833494"/>
              <a:gd name="csX0" fmla="*/ 0 w 2079945"/>
              <a:gd name="csY0" fmla="*/ 526 h 1834020"/>
              <a:gd name="csX1" fmla="*/ 1881584 w 2079945"/>
              <a:gd name="csY1" fmla="*/ 0 h 1834020"/>
              <a:gd name="csX2" fmla="*/ 2079945 w 2079945"/>
              <a:gd name="csY2" fmla="*/ 526 h 1834020"/>
              <a:gd name="csX3" fmla="*/ 2079945 w 2079945"/>
              <a:gd name="csY3" fmla="*/ 1834020 h 1834020"/>
              <a:gd name="csX4" fmla="*/ 0 w 2079945"/>
              <a:gd name="csY4" fmla="*/ 1834020 h 1834020"/>
              <a:gd name="csX5" fmla="*/ 0 w 2079945"/>
              <a:gd name="csY5" fmla="*/ 526 h 1834020"/>
              <a:gd name="csX0" fmla="*/ 0 w 2079945"/>
              <a:gd name="csY0" fmla="*/ 4336 h 1837830"/>
              <a:gd name="csX1" fmla="*/ 37544 w 2079945"/>
              <a:gd name="csY1" fmla="*/ 0 h 1837830"/>
              <a:gd name="csX2" fmla="*/ 1881584 w 2079945"/>
              <a:gd name="csY2" fmla="*/ 3810 h 1837830"/>
              <a:gd name="csX3" fmla="*/ 2079945 w 2079945"/>
              <a:gd name="csY3" fmla="*/ 4336 h 1837830"/>
              <a:gd name="csX4" fmla="*/ 2079945 w 2079945"/>
              <a:gd name="csY4" fmla="*/ 1837830 h 1837830"/>
              <a:gd name="csX5" fmla="*/ 0 w 2079945"/>
              <a:gd name="csY5" fmla="*/ 1837830 h 1837830"/>
              <a:gd name="csX6" fmla="*/ 0 w 2079945"/>
              <a:gd name="csY6" fmla="*/ 4336 h 1837830"/>
              <a:gd name="csX0" fmla="*/ 188158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128984 w 2079945"/>
              <a:gd name="csY5" fmla="*/ 87630 h 1834020"/>
              <a:gd name="csX0" fmla="*/ 188158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87074 w 2079945"/>
              <a:gd name="csY5" fmla="*/ 3810 h 1834020"/>
              <a:gd name="csX0" fmla="*/ 188158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68024 w 2079945"/>
              <a:gd name="csY5" fmla="*/ 7620 h 1834020"/>
              <a:gd name="csX0" fmla="*/ 190063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68024 w 2079945"/>
              <a:gd name="csY5" fmla="*/ 7620 h 1834020"/>
              <a:gd name="csX0" fmla="*/ 190063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64214 w 2079945"/>
              <a:gd name="csY5" fmla="*/ 7620 h 1834020"/>
              <a:gd name="csX0" fmla="*/ 190063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71834 w 2079945"/>
              <a:gd name="csY5" fmla="*/ 7620 h 1834020"/>
              <a:gd name="csX0" fmla="*/ 1900634 w 2079945"/>
              <a:gd name="csY0" fmla="*/ 3810 h 1837830"/>
              <a:gd name="csX1" fmla="*/ 2079945 w 2079945"/>
              <a:gd name="csY1" fmla="*/ 4336 h 1837830"/>
              <a:gd name="csX2" fmla="*/ 2079945 w 2079945"/>
              <a:gd name="csY2" fmla="*/ 1837830 h 1837830"/>
              <a:gd name="csX3" fmla="*/ 0 w 2079945"/>
              <a:gd name="csY3" fmla="*/ 1837830 h 1837830"/>
              <a:gd name="csX4" fmla="*/ 0 w 2079945"/>
              <a:gd name="csY4" fmla="*/ 4336 h 1837830"/>
              <a:gd name="csX5" fmla="*/ 52784 w 2079945"/>
              <a:gd name="csY5" fmla="*/ 0 h 1837830"/>
              <a:gd name="csX0" fmla="*/ 1900634 w 2079945"/>
              <a:gd name="csY0" fmla="*/ 0 h 1834020"/>
              <a:gd name="csX1" fmla="*/ 2079945 w 2079945"/>
              <a:gd name="csY1" fmla="*/ 526 h 1834020"/>
              <a:gd name="csX2" fmla="*/ 2079945 w 2079945"/>
              <a:gd name="csY2" fmla="*/ 1834020 h 1834020"/>
              <a:gd name="csX3" fmla="*/ 0 w 2079945"/>
              <a:gd name="csY3" fmla="*/ 1834020 h 1834020"/>
              <a:gd name="csX4" fmla="*/ 0 w 2079945"/>
              <a:gd name="csY4" fmla="*/ 526 h 1834020"/>
              <a:gd name="csX5" fmla="*/ 60404 w 2079945"/>
              <a:gd name="csY5" fmla="*/ 0 h 18340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79945" h="1834020">
                <a:moveTo>
                  <a:pt x="1900634" y="0"/>
                </a:moveTo>
                <a:lnTo>
                  <a:pt x="2079945" y="526"/>
                </a:lnTo>
                <a:lnTo>
                  <a:pt x="2079945" y="1834020"/>
                </a:lnTo>
                <a:lnTo>
                  <a:pt x="0" y="1834020"/>
                </a:lnTo>
                <a:lnTo>
                  <a:pt x="0" y="526"/>
                </a:lnTo>
                <a:lnTo>
                  <a:pt x="60404" y="0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AC30C475-C67D-66D0-994F-8A24045D38FA}"/>
              </a:ext>
            </a:extLst>
          </p:cNvPr>
          <p:cNvSpPr/>
          <p:nvPr/>
        </p:nvSpPr>
        <p:spPr>
          <a:xfrm rot="5400000">
            <a:off x="6114226" y="154625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184" name="二等辺三角形 1183">
            <a:extLst>
              <a:ext uri="{FF2B5EF4-FFF2-40B4-BE49-F238E27FC236}">
                <a16:creationId xmlns:a16="http://schemas.microsoft.com/office/drawing/2014/main" id="{D4F8A0A2-FACC-FECB-0723-610B759EAF3B}"/>
              </a:ext>
            </a:extLst>
          </p:cNvPr>
          <p:cNvSpPr/>
          <p:nvPr/>
        </p:nvSpPr>
        <p:spPr>
          <a:xfrm rot="5400000">
            <a:off x="84037" y="3612407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186" name="二等辺三角形 1185">
            <a:extLst>
              <a:ext uri="{FF2B5EF4-FFF2-40B4-BE49-F238E27FC236}">
                <a16:creationId xmlns:a16="http://schemas.microsoft.com/office/drawing/2014/main" id="{56367E50-A5C5-4B94-396A-FCF230F5D56D}"/>
              </a:ext>
            </a:extLst>
          </p:cNvPr>
          <p:cNvSpPr/>
          <p:nvPr/>
        </p:nvSpPr>
        <p:spPr>
          <a:xfrm rot="5400000">
            <a:off x="131691" y="576115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188" name="二等辺三角形 1187">
            <a:extLst>
              <a:ext uri="{FF2B5EF4-FFF2-40B4-BE49-F238E27FC236}">
                <a16:creationId xmlns:a16="http://schemas.microsoft.com/office/drawing/2014/main" id="{A2239DCA-68E2-3E75-DE46-F5A0C02D5250}"/>
              </a:ext>
            </a:extLst>
          </p:cNvPr>
          <p:cNvSpPr/>
          <p:nvPr/>
        </p:nvSpPr>
        <p:spPr>
          <a:xfrm rot="5400000">
            <a:off x="8651929" y="574755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74D760-E4B4-4875-B7A1-E71FEE6F2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646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>
          <a:extLst>
            <a:ext uri="{FF2B5EF4-FFF2-40B4-BE49-F238E27FC236}">
              <a16:creationId xmlns:a16="http://schemas.microsoft.com/office/drawing/2014/main" id="{BD5CCEAC-70FF-FB20-5CFA-4A6C479E3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E681E1-5871-7A83-B990-30E41ADAF31C}"/>
              </a:ext>
            </a:extLst>
          </p:cNvPr>
          <p:cNvSpPr/>
          <p:nvPr/>
        </p:nvSpPr>
        <p:spPr>
          <a:xfrm>
            <a:off x="102580" y="4613857"/>
            <a:ext cx="8031482" cy="1444804"/>
          </a:xfrm>
          <a:prstGeom prst="rect">
            <a:avLst/>
          </a:prstGeom>
          <a:solidFill>
            <a:srgbClr val="C04F15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3A2D16-BE48-92D0-5F74-CD3753D4D254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支援金（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2/2</a:t>
            </a:r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  <a:r>
              <a: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89FFC15-365C-CBAA-2E76-776FFA24C53E}"/>
              </a:ext>
            </a:extLst>
          </p:cNvPr>
          <p:cNvSpPr/>
          <p:nvPr/>
        </p:nvSpPr>
        <p:spPr>
          <a:xfrm>
            <a:off x="109255" y="563421"/>
            <a:ext cx="9707958" cy="2190566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 dirty="0"/>
          </a:p>
        </p:txBody>
      </p:sp>
      <p:sp>
        <p:nvSpPr>
          <p:cNvPr id="26" name="フローチャート: 端子 25">
            <a:extLst>
              <a:ext uri="{FF2B5EF4-FFF2-40B4-BE49-F238E27FC236}">
                <a16:creationId xmlns:a16="http://schemas.microsoft.com/office/drawing/2014/main" id="{9EAD92FC-D44D-B04F-CDE3-A41AA47D39C6}"/>
              </a:ext>
            </a:extLst>
          </p:cNvPr>
          <p:cNvSpPr/>
          <p:nvPr/>
        </p:nvSpPr>
        <p:spPr>
          <a:xfrm>
            <a:off x="88787" y="465346"/>
            <a:ext cx="6206225" cy="166700"/>
          </a:xfrm>
          <a:prstGeom prst="flowChartTerminator">
            <a:avLst/>
          </a:prstGeom>
          <a:solidFill>
            <a:srgbClr val="F6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変更して申請／新規（過去申請内容から一部変更して申請する／利用可能な過去申請が存在しないときの申請）</a:t>
            </a:r>
          </a:p>
        </p:txBody>
      </p:sp>
      <p:pic>
        <p:nvPicPr>
          <p:cNvPr id="1193" name="図 1192">
            <a:extLst>
              <a:ext uri="{FF2B5EF4-FFF2-40B4-BE49-F238E27FC236}">
                <a16:creationId xmlns:a16="http://schemas.microsoft.com/office/drawing/2014/main" id="{59A67744-741F-9E01-FF72-115A5F10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97" y="776377"/>
            <a:ext cx="1658274" cy="1349686"/>
          </a:xfrm>
          <a:prstGeom prst="rect">
            <a:avLst/>
          </a:prstGeom>
        </p:spPr>
      </p:pic>
      <p:pic>
        <p:nvPicPr>
          <p:cNvPr id="1195" name="図 1194">
            <a:extLst>
              <a:ext uri="{FF2B5EF4-FFF2-40B4-BE49-F238E27FC236}">
                <a16:creationId xmlns:a16="http://schemas.microsoft.com/office/drawing/2014/main" id="{81CA118E-A223-89B7-6570-03C45A9C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09" y="770813"/>
            <a:ext cx="1355106" cy="1355251"/>
          </a:xfrm>
          <a:prstGeom prst="rect">
            <a:avLst/>
          </a:prstGeom>
        </p:spPr>
      </p:pic>
      <p:pic>
        <p:nvPicPr>
          <p:cNvPr id="1197" name="図 1196">
            <a:extLst>
              <a:ext uri="{FF2B5EF4-FFF2-40B4-BE49-F238E27FC236}">
                <a16:creationId xmlns:a16="http://schemas.microsoft.com/office/drawing/2014/main" id="{95D46CD0-08EE-3DDD-C625-FC6011C60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356" y="776377"/>
            <a:ext cx="1523568" cy="1366380"/>
          </a:xfrm>
          <a:prstGeom prst="rect">
            <a:avLst/>
          </a:prstGeom>
        </p:spPr>
      </p:pic>
      <p:grpSp>
        <p:nvGrpSpPr>
          <p:cNvPr id="1203" name="グループ化 1202">
            <a:extLst>
              <a:ext uri="{FF2B5EF4-FFF2-40B4-BE49-F238E27FC236}">
                <a16:creationId xmlns:a16="http://schemas.microsoft.com/office/drawing/2014/main" id="{1F41D6CF-74C3-381F-02CE-72E04CED8DCE}"/>
              </a:ext>
            </a:extLst>
          </p:cNvPr>
          <p:cNvGrpSpPr/>
          <p:nvPr/>
        </p:nvGrpSpPr>
        <p:grpSpPr>
          <a:xfrm>
            <a:off x="3781985" y="1724979"/>
            <a:ext cx="920749" cy="327815"/>
            <a:chOff x="4962771" y="4589662"/>
            <a:chExt cx="1133229" cy="403464"/>
          </a:xfrm>
        </p:grpSpPr>
        <p:sp>
          <p:nvSpPr>
            <p:cNvPr id="1201" name="正方形/長方形 1200">
              <a:extLst>
                <a:ext uri="{FF2B5EF4-FFF2-40B4-BE49-F238E27FC236}">
                  <a16:creationId xmlns:a16="http://schemas.microsoft.com/office/drawing/2014/main" id="{DE251DF9-A7F7-94C9-2D0A-CEE107F208DD}"/>
                </a:ext>
              </a:extLst>
            </p:cNvPr>
            <p:cNvSpPr/>
            <p:nvPr/>
          </p:nvSpPr>
          <p:spPr>
            <a:xfrm>
              <a:off x="4962771" y="4589662"/>
              <a:ext cx="1133229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1202" name="正方形/長方形 1201">
              <a:extLst>
                <a:ext uri="{FF2B5EF4-FFF2-40B4-BE49-F238E27FC236}">
                  <a16:creationId xmlns:a16="http://schemas.microsoft.com/office/drawing/2014/main" id="{2F18C914-D4F6-C5A1-A0F1-A880BC60505A}"/>
                </a:ext>
              </a:extLst>
            </p:cNvPr>
            <p:cNvSpPr/>
            <p:nvPr/>
          </p:nvSpPr>
          <p:spPr>
            <a:xfrm>
              <a:off x="5660254" y="4730757"/>
              <a:ext cx="227074" cy="26236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1205" name="グループ化 1204">
            <a:extLst>
              <a:ext uri="{FF2B5EF4-FFF2-40B4-BE49-F238E27FC236}">
                <a16:creationId xmlns:a16="http://schemas.microsoft.com/office/drawing/2014/main" id="{46797A97-5BFC-8FF8-B2CA-46F2656CD290}"/>
              </a:ext>
            </a:extLst>
          </p:cNvPr>
          <p:cNvGrpSpPr/>
          <p:nvPr/>
        </p:nvGrpSpPr>
        <p:grpSpPr>
          <a:xfrm>
            <a:off x="6643886" y="776378"/>
            <a:ext cx="1394811" cy="1366380"/>
            <a:chOff x="8310282" y="3422152"/>
            <a:chExt cx="1716691" cy="1681698"/>
          </a:xfrm>
        </p:grpSpPr>
        <p:pic>
          <p:nvPicPr>
            <p:cNvPr id="1187" name="図 1186">
              <a:extLst>
                <a:ext uri="{FF2B5EF4-FFF2-40B4-BE49-F238E27FC236}">
                  <a16:creationId xmlns:a16="http://schemas.microsoft.com/office/drawing/2014/main" id="{EEBE512B-BA6C-8EB4-A527-9277FD2AD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0282" y="3422152"/>
              <a:ext cx="1716691" cy="1681698"/>
            </a:xfrm>
            <a:prstGeom prst="rect">
              <a:avLst/>
            </a:prstGeom>
          </p:spPr>
        </p:pic>
        <p:sp>
          <p:nvSpPr>
            <p:cNvPr id="1204" name="正方形/長方形 1203">
              <a:extLst>
                <a:ext uri="{FF2B5EF4-FFF2-40B4-BE49-F238E27FC236}">
                  <a16:creationId xmlns:a16="http://schemas.microsoft.com/office/drawing/2014/main" id="{F62E46E2-3092-40E1-20D1-D45C39DA5905}"/>
                </a:ext>
              </a:extLst>
            </p:cNvPr>
            <p:cNvSpPr/>
            <p:nvPr/>
          </p:nvSpPr>
          <p:spPr>
            <a:xfrm>
              <a:off x="9215718" y="4937484"/>
              <a:ext cx="284268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1240" name="テキスト ボックス 1239">
            <a:extLst>
              <a:ext uri="{FF2B5EF4-FFF2-40B4-BE49-F238E27FC236}">
                <a16:creationId xmlns:a16="http://schemas.microsoft.com/office/drawing/2014/main" id="{9F334765-B186-CAC1-E735-FAA0D5504E2B}"/>
              </a:ext>
            </a:extLst>
          </p:cNvPr>
          <p:cNvSpPr txBox="1"/>
          <p:nvPr/>
        </p:nvSpPr>
        <p:spPr>
          <a:xfrm>
            <a:off x="314930" y="2100448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申請入力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．申請内容を入力し、「確認」を押下</a:t>
            </a:r>
          </a:p>
        </p:txBody>
      </p:sp>
      <p:sp>
        <p:nvSpPr>
          <p:cNvPr id="1241" name="テキスト ボックス 1240">
            <a:extLst>
              <a:ext uri="{FF2B5EF4-FFF2-40B4-BE49-F238E27FC236}">
                <a16:creationId xmlns:a16="http://schemas.microsoft.com/office/drawing/2014/main" id="{C0996173-678B-F57D-29F3-E56C42A1A1DB}"/>
              </a:ext>
            </a:extLst>
          </p:cNvPr>
          <p:cNvSpPr txBox="1"/>
          <p:nvPr/>
        </p:nvSpPr>
        <p:spPr>
          <a:xfrm>
            <a:off x="3360261" y="2100448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委任確認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．振込口座の名義を選択し、「次へ」を押下</a:t>
            </a:r>
          </a:p>
        </p:txBody>
      </p:sp>
      <p:sp>
        <p:nvSpPr>
          <p:cNvPr id="1243" name="二等辺三角形 1242">
            <a:extLst>
              <a:ext uri="{FF2B5EF4-FFF2-40B4-BE49-F238E27FC236}">
                <a16:creationId xmlns:a16="http://schemas.microsoft.com/office/drawing/2014/main" id="{1142D251-E517-35BF-A932-B09100CF2C99}"/>
              </a:ext>
            </a:extLst>
          </p:cNvPr>
          <p:cNvSpPr/>
          <p:nvPr/>
        </p:nvSpPr>
        <p:spPr>
          <a:xfrm rot="5400000">
            <a:off x="5021877" y="145275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4" name="テキスト ボックス 1243">
            <a:extLst>
              <a:ext uri="{FF2B5EF4-FFF2-40B4-BE49-F238E27FC236}">
                <a16:creationId xmlns:a16="http://schemas.microsoft.com/office/drawing/2014/main" id="{9B429829-A6F9-E52C-27C7-315B87CEA345}"/>
              </a:ext>
            </a:extLst>
          </p:cNvPr>
          <p:cNvSpPr txBox="1"/>
          <p:nvPr/>
        </p:nvSpPr>
        <p:spPr>
          <a:xfrm>
            <a:off x="5125446" y="2100448"/>
            <a:ext cx="143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TW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．内容を確認して「はい」・「いいえ」を選択し、「確認」を押下</a:t>
            </a:r>
          </a:p>
        </p:txBody>
      </p:sp>
      <p:sp>
        <p:nvSpPr>
          <p:cNvPr id="1245" name="二等辺三角形 1244">
            <a:extLst>
              <a:ext uri="{FF2B5EF4-FFF2-40B4-BE49-F238E27FC236}">
                <a16:creationId xmlns:a16="http://schemas.microsoft.com/office/drawing/2014/main" id="{B223ABBD-F4EA-AE03-88DE-1ED473DC3797}"/>
              </a:ext>
            </a:extLst>
          </p:cNvPr>
          <p:cNvSpPr/>
          <p:nvPr/>
        </p:nvSpPr>
        <p:spPr>
          <a:xfrm rot="5400000">
            <a:off x="6487644" y="146773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6" name="テキスト ボックス 1245">
            <a:extLst>
              <a:ext uri="{FF2B5EF4-FFF2-40B4-BE49-F238E27FC236}">
                <a16:creationId xmlns:a16="http://schemas.microsoft.com/office/drawing/2014/main" id="{C494505C-7579-605D-BAB0-1D42477B93E6}"/>
              </a:ext>
            </a:extLst>
          </p:cNvPr>
          <p:cNvSpPr txBox="1"/>
          <p:nvPr/>
        </p:nvSpPr>
        <p:spPr>
          <a:xfrm>
            <a:off x="6584678" y="2100448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．内容を確認、「次へ」を押下</a:t>
            </a:r>
          </a:p>
        </p:txBody>
      </p:sp>
      <p:sp>
        <p:nvSpPr>
          <p:cNvPr id="1247" name="二等辺三角形 1246">
            <a:extLst>
              <a:ext uri="{FF2B5EF4-FFF2-40B4-BE49-F238E27FC236}">
                <a16:creationId xmlns:a16="http://schemas.microsoft.com/office/drawing/2014/main" id="{D51DEBA6-3F70-CE01-0138-78D844420EC8}"/>
              </a:ext>
            </a:extLst>
          </p:cNvPr>
          <p:cNvSpPr/>
          <p:nvPr/>
        </p:nvSpPr>
        <p:spPr>
          <a:xfrm rot="5400000">
            <a:off x="8038584" y="1455472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8" name="テキスト ボックス 1247">
            <a:extLst>
              <a:ext uri="{FF2B5EF4-FFF2-40B4-BE49-F238E27FC236}">
                <a16:creationId xmlns:a16="http://schemas.microsoft.com/office/drawing/2014/main" id="{10926EE0-64BC-A210-9D04-8C1A0A02CCFA}"/>
              </a:ext>
            </a:extLst>
          </p:cNvPr>
          <p:cNvSpPr txBox="1"/>
          <p:nvPr/>
        </p:nvSpPr>
        <p:spPr>
          <a:xfrm>
            <a:off x="8129000" y="2100448"/>
            <a:ext cx="15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誓約事項確認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．内容を確認してチェックをつけ、「申請完了する」を押下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FB0B349-7EEA-8CF6-0FAF-E54E8019A93C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6295012" y="548696"/>
            <a:ext cx="3501733" cy="0"/>
          </a:xfrm>
          <a:prstGeom prst="line">
            <a:avLst/>
          </a:prstGeom>
          <a:ln w="28575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9" name="図 1188">
            <a:extLst>
              <a:ext uri="{FF2B5EF4-FFF2-40B4-BE49-F238E27FC236}">
                <a16:creationId xmlns:a16="http://schemas.microsoft.com/office/drawing/2014/main" id="{4EDA624E-15D9-E524-1238-53D90BBFE8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411"/>
          <a:stretch>
            <a:fillRect/>
          </a:stretch>
        </p:blipFill>
        <p:spPr>
          <a:xfrm>
            <a:off x="384118" y="791435"/>
            <a:ext cx="1298739" cy="1349459"/>
          </a:xfrm>
          <a:prstGeom prst="rect">
            <a:avLst/>
          </a:prstGeom>
        </p:spPr>
      </p:pic>
      <p:grpSp>
        <p:nvGrpSpPr>
          <p:cNvPr id="1190" name="グループ化 1189">
            <a:extLst>
              <a:ext uri="{FF2B5EF4-FFF2-40B4-BE49-F238E27FC236}">
                <a16:creationId xmlns:a16="http://schemas.microsoft.com/office/drawing/2014/main" id="{C62CFECC-A862-3BBC-F95A-6BFA541B5E33}"/>
              </a:ext>
            </a:extLst>
          </p:cNvPr>
          <p:cNvGrpSpPr/>
          <p:nvPr/>
        </p:nvGrpSpPr>
        <p:grpSpPr>
          <a:xfrm>
            <a:off x="1832179" y="780078"/>
            <a:ext cx="1431731" cy="1360816"/>
            <a:chOff x="2681597" y="3415302"/>
            <a:chExt cx="1762131" cy="1674850"/>
          </a:xfrm>
        </p:grpSpPr>
        <p:pic>
          <p:nvPicPr>
            <p:cNvPr id="1191" name="図 1190">
              <a:extLst>
                <a:ext uri="{FF2B5EF4-FFF2-40B4-BE49-F238E27FC236}">
                  <a16:creationId xmlns:a16="http://schemas.microsoft.com/office/drawing/2014/main" id="{A4AF6D55-0ABD-53EB-0AA3-29B227CF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1597" y="3415302"/>
              <a:ext cx="1762131" cy="1674850"/>
            </a:xfrm>
            <a:prstGeom prst="rect">
              <a:avLst/>
            </a:prstGeom>
          </p:spPr>
        </p:pic>
        <p:sp>
          <p:nvSpPr>
            <p:cNvPr id="1194" name="正方形/長方形 1193">
              <a:extLst>
                <a:ext uri="{FF2B5EF4-FFF2-40B4-BE49-F238E27FC236}">
                  <a16:creationId xmlns:a16="http://schemas.microsoft.com/office/drawing/2014/main" id="{F9A4C63E-8DA7-CE12-BF0A-591E37C6E8CE}"/>
                </a:ext>
              </a:extLst>
            </p:cNvPr>
            <p:cNvSpPr/>
            <p:nvPr/>
          </p:nvSpPr>
          <p:spPr>
            <a:xfrm>
              <a:off x="3657600" y="4840674"/>
              <a:ext cx="165041" cy="215153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1206" name="テキスト ボックス 1205">
            <a:extLst>
              <a:ext uri="{FF2B5EF4-FFF2-40B4-BE49-F238E27FC236}">
                <a16:creationId xmlns:a16="http://schemas.microsoft.com/office/drawing/2014/main" id="{199A55DC-A8E4-E20F-D301-FB7262A20E43}"/>
              </a:ext>
            </a:extLst>
          </p:cNvPr>
          <p:cNvSpPr txBox="1"/>
          <p:nvPr/>
        </p:nvSpPr>
        <p:spPr>
          <a:xfrm>
            <a:off x="1773160" y="2100448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sp>
        <p:nvSpPr>
          <p:cNvPr id="1242" name="二等辺三角形 1241">
            <a:extLst>
              <a:ext uri="{FF2B5EF4-FFF2-40B4-BE49-F238E27FC236}">
                <a16:creationId xmlns:a16="http://schemas.microsoft.com/office/drawing/2014/main" id="{F176D333-6C91-E0B8-1577-E0BF587445E2}"/>
              </a:ext>
            </a:extLst>
          </p:cNvPr>
          <p:cNvSpPr/>
          <p:nvPr/>
        </p:nvSpPr>
        <p:spPr>
          <a:xfrm rot="5400000">
            <a:off x="1674528" y="144815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07" name="二等辺三角形 1206">
            <a:extLst>
              <a:ext uri="{FF2B5EF4-FFF2-40B4-BE49-F238E27FC236}">
                <a16:creationId xmlns:a16="http://schemas.microsoft.com/office/drawing/2014/main" id="{45AD47AC-4A73-1874-0758-3150CA92F208}"/>
              </a:ext>
            </a:extLst>
          </p:cNvPr>
          <p:cNvSpPr/>
          <p:nvPr/>
        </p:nvSpPr>
        <p:spPr>
          <a:xfrm rot="5400000">
            <a:off x="3221848" y="144815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09" name="正方形/長方形 1208">
            <a:extLst>
              <a:ext uri="{FF2B5EF4-FFF2-40B4-BE49-F238E27FC236}">
                <a16:creationId xmlns:a16="http://schemas.microsoft.com/office/drawing/2014/main" id="{B752D9F6-429A-CFE1-CC36-CD6624E7B23B}"/>
              </a:ext>
            </a:extLst>
          </p:cNvPr>
          <p:cNvSpPr/>
          <p:nvPr/>
        </p:nvSpPr>
        <p:spPr>
          <a:xfrm>
            <a:off x="98391" y="2972843"/>
            <a:ext cx="5798435" cy="1444803"/>
          </a:xfrm>
          <a:prstGeom prst="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10" name="フローチャート: 端子 1209">
            <a:extLst>
              <a:ext uri="{FF2B5EF4-FFF2-40B4-BE49-F238E27FC236}">
                <a16:creationId xmlns:a16="http://schemas.microsoft.com/office/drawing/2014/main" id="{30E73EC7-62A4-2CCA-9D85-47D3BBC5D7C1}"/>
              </a:ext>
            </a:extLst>
          </p:cNvPr>
          <p:cNvSpPr/>
          <p:nvPr/>
        </p:nvSpPr>
        <p:spPr>
          <a:xfrm>
            <a:off x="98392" y="2889404"/>
            <a:ext cx="982660" cy="1764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申請内容提出</a:t>
            </a:r>
          </a:p>
        </p:txBody>
      </p:sp>
      <p:sp>
        <p:nvSpPr>
          <p:cNvPr id="1224" name="テキスト ボックス 1223">
            <a:extLst>
              <a:ext uri="{FF2B5EF4-FFF2-40B4-BE49-F238E27FC236}">
                <a16:creationId xmlns:a16="http://schemas.microsoft.com/office/drawing/2014/main" id="{13BC8673-3E12-E833-2D63-FFC28F9AB259}"/>
              </a:ext>
            </a:extLst>
          </p:cNvPr>
          <p:cNvSpPr txBox="1"/>
          <p:nvPr/>
        </p:nvSpPr>
        <p:spPr>
          <a:xfrm>
            <a:off x="401275" y="3984417"/>
            <a:ext cx="2029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．「はい」を押下</a:t>
            </a:r>
          </a:p>
        </p:txBody>
      </p:sp>
      <p:sp>
        <p:nvSpPr>
          <p:cNvPr id="1225" name="テキスト ボックス 1224">
            <a:extLst>
              <a:ext uri="{FF2B5EF4-FFF2-40B4-BE49-F238E27FC236}">
                <a16:creationId xmlns:a16="http://schemas.microsoft.com/office/drawing/2014/main" id="{E79309C7-F5B0-3554-F163-3B3D4DB8FFB7}"/>
              </a:ext>
            </a:extLst>
          </p:cNvPr>
          <p:cNvSpPr txBox="1"/>
          <p:nvPr/>
        </p:nvSpPr>
        <p:spPr>
          <a:xfrm>
            <a:off x="2642949" y="3984417"/>
            <a:ext cx="3497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．申請完了し、大阪府から申請受付のメールが送付される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「物価上昇給付金申請画面へ戻る」を押下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36" name="二等辺三角形 1235">
            <a:extLst>
              <a:ext uri="{FF2B5EF4-FFF2-40B4-BE49-F238E27FC236}">
                <a16:creationId xmlns:a16="http://schemas.microsoft.com/office/drawing/2014/main" id="{1B3E4252-5832-2125-58EF-7598C2413645}"/>
              </a:ext>
            </a:extLst>
          </p:cNvPr>
          <p:cNvSpPr/>
          <p:nvPr/>
        </p:nvSpPr>
        <p:spPr>
          <a:xfrm rot="5400000">
            <a:off x="5075700" y="345092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cxnSp>
        <p:nvCxnSpPr>
          <p:cNvPr id="1237" name="直線コネクタ 1236">
            <a:extLst>
              <a:ext uri="{FF2B5EF4-FFF2-40B4-BE49-F238E27FC236}">
                <a16:creationId xmlns:a16="http://schemas.microsoft.com/office/drawing/2014/main" id="{8C1349F1-3660-68B6-4F41-827265077FA4}"/>
              </a:ext>
            </a:extLst>
          </p:cNvPr>
          <p:cNvCxnSpPr>
            <a:cxnSpLocks/>
            <a:stCxn id="1210" idx="3"/>
          </p:cNvCxnSpPr>
          <p:nvPr/>
        </p:nvCxnSpPr>
        <p:spPr>
          <a:xfrm flipV="1">
            <a:off x="1081052" y="2970920"/>
            <a:ext cx="4774010" cy="668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1" name="図 1250">
            <a:extLst>
              <a:ext uri="{FF2B5EF4-FFF2-40B4-BE49-F238E27FC236}">
                <a16:creationId xmlns:a16="http://schemas.microsoft.com/office/drawing/2014/main" id="{DA5AED99-A66D-8D36-E1AC-8AB2B757D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66" y="3249490"/>
            <a:ext cx="2073493" cy="606225"/>
          </a:xfrm>
          <a:prstGeom prst="rect">
            <a:avLst/>
          </a:prstGeom>
        </p:spPr>
      </p:pic>
      <p:pic>
        <p:nvPicPr>
          <p:cNvPr id="1253" name="図 1252">
            <a:extLst>
              <a:ext uri="{FF2B5EF4-FFF2-40B4-BE49-F238E27FC236}">
                <a16:creationId xmlns:a16="http://schemas.microsoft.com/office/drawing/2014/main" id="{10505A7C-9AD7-AC21-FF0B-171E8FEE69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8892" y="3120930"/>
            <a:ext cx="2427760" cy="863344"/>
          </a:xfrm>
          <a:prstGeom prst="rect">
            <a:avLst/>
          </a:prstGeom>
        </p:spPr>
      </p:pic>
      <p:sp>
        <p:nvSpPr>
          <p:cNvPr id="1231" name="二等辺三角形 1230">
            <a:extLst>
              <a:ext uri="{FF2B5EF4-FFF2-40B4-BE49-F238E27FC236}">
                <a16:creationId xmlns:a16="http://schemas.microsoft.com/office/drawing/2014/main" id="{9063CC78-33DF-A25C-B9CE-B339C0545EE1}"/>
              </a:ext>
            </a:extLst>
          </p:cNvPr>
          <p:cNvSpPr/>
          <p:nvPr/>
        </p:nvSpPr>
        <p:spPr>
          <a:xfrm rot="5400000">
            <a:off x="2492079" y="3451217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57" name="図 1256">
            <a:extLst>
              <a:ext uri="{FF2B5EF4-FFF2-40B4-BE49-F238E27FC236}">
                <a16:creationId xmlns:a16="http://schemas.microsoft.com/office/drawing/2014/main" id="{57F50F18-0D04-55A4-E588-B77CFDF4D5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7172" y="3216032"/>
            <a:ext cx="852983" cy="670201"/>
          </a:xfrm>
          <a:prstGeom prst="rect">
            <a:avLst/>
          </a:prstGeom>
        </p:spPr>
      </p:pic>
      <p:sp>
        <p:nvSpPr>
          <p:cNvPr id="1262" name="テキスト ボックス 1261">
            <a:extLst>
              <a:ext uri="{FF2B5EF4-FFF2-40B4-BE49-F238E27FC236}">
                <a16:creationId xmlns:a16="http://schemas.microsoft.com/office/drawing/2014/main" id="{1B0F8B86-A0B5-61C9-74C3-3DF0F56249F8}"/>
              </a:ext>
            </a:extLst>
          </p:cNvPr>
          <p:cNvSpPr txBox="1"/>
          <p:nvPr/>
        </p:nvSpPr>
        <p:spPr>
          <a:xfrm>
            <a:off x="170160" y="5706266"/>
            <a:ext cx="255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．大阪府から送信された申請内容修正依頼メールのリンクを押下し、対象の申込番号を押下</a:t>
            </a:r>
          </a:p>
        </p:txBody>
      </p:sp>
      <p:sp>
        <p:nvSpPr>
          <p:cNvPr id="1268" name="二等辺三角形 1267">
            <a:extLst>
              <a:ext uri="{FF2B5EF4-FFF2-40B4-BE49-F238E27FC236}">
                <a16:creationId xmlns:a16="http://schemas.microsoft.com/office/drawing/2014/main" id="{7CB271FD-E0F5-724D-0D56-A12A39D2B086}"/>
              </a:ext>
            </a:extLst>
          </p:cNvPr>
          <p:cNvSpPr/>
          <p:nvPr/>
        </p:nvSpPr>
        <p:spPr>
          <a:xfrm rot="5400000">
            <a:off x="761739" y="513311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69" name="図 1268">
            <a:extLst>
              <a:ext uri="{FF2B5EF4-FFF2-40B4-BE49-F238E27FC236}">
                <a16:creationId xmlns:a16="http://schemas.microsoft.com/office/drawing/2014/main" id="{EF538E14-DC6C-E9DE-4B7F-60242C918E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91" y="4846756"/>
            <a:ext cx="852983" cy="670201"/>
          </a:xfrm>
          <a:prstGeom prst="rect">
            <a:avLst/>
          </a:prstGeom>
        </p:spPr>
      </p:pic>
      <p:pic>
        <p:nvPicPr>
          <p:cNvPr id="1276" name="図 1275">
            <a:extLst>
              <a:ext uri="{FF2B5EF4-FFF2-40B4-BE49-F238E27FC236}">
                <a16:creationId xmlns:a16="http://schemas.microsoft.com/office/drawing/2014/main" id="{A83BDCCB-CD2B-BB93-5248-82B0E2449EB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36475"/>
          <a:stretch>
            <a:fillRect/>
          </a:stretch>
        </p:blipFill>
        <p:spPr>
          <a:xfrm>
            <a:off x="948262" y="4859485"/>
            <a:ext cx="1763406" cy="838631"/>
          </a:xfrm>
          <a:prstGeom prst="rect">
            <a:avLst/>
          </a:prstGeom>
        </p:spPr>
      </p:pic>
      <p:pic>
        <p:nvPicPr>
          <p:cNvPr id="1278" name="図 1277">
            <a:extLst>
              <a:ext uri="{FF2B5EF4-FFF2-40B4-BE49-F238E27FC236}">
                <a16:creationId xmlns:a16="http://schemas.microsoft.com/office/drawing/2014/main" id="{D7710E3C-6755-9FFF-167D-0F7B08DA69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8582" y="4854817"/>
            <a:ext cx="1530580" cy="849594"/>
          </a:xfrm>
          <a:prstGeom prst="rect">
            <a:avLst/>
          </a:prstGeom>
        </p:spPr>
      </p:pic>
      <p:sp>
        <p:nvSpPr>
          <p:cNvPr id="1279" name="テキスト ボックス 1278">
            <a:extLst>
              <a:ext uri="{FF2B5EF4-FFF2-40B4-BE49-F238E27FC236}">
                <a16:creationId xmlns:a16="http://schemas.microsoft.com/office/drawing/2014/main" id="{45B8C6EA-D9B5-72B5-764A-A90E131DFF0E}"/>
              </a:ext>
            </a:extLst>
          </p:cNvPr>
          <p:cNvSpPr txBox="1"/>
          <p:nvPr/>
        </p:nvSpPr>
        <p:spPr>
          <a:xfrm>
            <a:off x="2939764" y="5699340"/>
            <a:ext cx="1748732" cy="2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．「申請修正」を押下</a:t>
            </a:r>
          </a:p>
        </p:txBody>
      </p:sp>
      <p:sp>
        <p:nvSpPr>
          <p:cNvPr id="1280" name="二等辺三角形 1279">
            <a:extLst>
              <a:ext uri="{FF2B5EF4-FFF2-40B4-BE49-F238E27FC236}">
                <a16:creationId xmlns:a16="http://schemas.microsoft.com/office/drawing/2014/main" id="{916D7339-809B-07F6-6BBE-9DD1ED01D339}"/>
              </a:ext>
            </a:extLst>
          </p:cNvPr>
          <p:cNvSpPr/>
          <p:nvPr/>
        </p:nvSpPr>
        <p:spPr>
          <a:xfrm rot="5400000">
            <a:off x="4509957" y="512670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81" name="フローチャート: 端子 1280">
            <a:extLst>
              <a:ext uri="{FF2B5EF4-FFF2-40B4-BE49-F238E27FC236}">
                <a16:creationId xmlns:a16="http://schemas.microsoft.com/office/drawing/2014/main" id="{F81450A8-D2F0-6CCF-8B52-3B071ACD1142}"/>
              </a:ext>
            </a:extLst>
          </p:cNvPr>
          <p:cNvSpPr/>
          <p:nvPr/>
        </p:nvSpPr>
        <p:spPr>
          <a:xfrm>
            <a:off x="4745769" y="4827100"/>
            <a:ext cx="1201625" cy="849593"/>
          </a:xfrm>
          <a:prstGeom prst="flowChartTerminator">
            <a:avLst/>
          </a:prstGeom>
          <a:solidFill>
            <a:srgbClr val="F6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変更して申請／新規（過去申請内容から一部変更して申請する／利用可能な過去申請が存在しない場合）</a:t>
            </a:r>
          </a:p>
        </p:txBody>
      </p:sp>
      <p:sp>
        <p:nvSpPr>
          <p:cNvPr id="1282" name="テキスト ボックス 1281">
            <a:extLst>
              <a:ext uri="{FF2B5EF4-FFF2-40B4-BE49-F238E27FC236}">
                <a16:creationId xmlns:a16="http://schemas.microsoft.com/office/drawing/2014/main" id="{2BE5A102-D44A-0AC0-DEA7-7A5548656DEF}"/>
              </a:ext>
            </a:extLst>
          </p:cNvPr>
          <p:cNvSpPr txBox="1"/>
          <p:nvPr/>
        </p:nvSpPr>
        <p:spPr>
          <a:xfrm>
            <a:off x="4735120" y="5701822"/>
            <a:ext cx="1466581" cy="2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．該当箇所を修正</a:t>
            </a:r>
          </a:p>
        </p:txBody>
      </p:sp>
      <p:sp>
        <p:nvSpPr>
          <p:cNvPr id="1283" name="二等辺三角形 1282">
            <a:extLst>
              <a:ext uri="{FF2B5EF4-FFF2-40B4-BE49-F238E27FC236}">
                <a16:creationId xmlns:a16="http://schemas.microsoft.com/office/drawing/2014/main" id="{D12E1CD9-7CF5-842D-9247-155B56E01A54}"/>
              </a:ext>
            </a:extLst>
          </p:cNvPr>
          <p:cNvSpPr/>
          <p:nvPr/>
        </p:nvSpPr>
        <p:spPr>
          <a:xfrm rot="5400000">
            <a:off x="5977248" y="512670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84" name="フローチャート: 端子 1283">
            <a:extLst>
              <a:ext uri="{FF2B5EF4-FFF2-40B4-BE49-F238E27FC236}">
                <a16:creationId xmlns:a16="http://schemas.microsoft.com/office/drawing/2014/main" id="{5D6110EE-29EF-D64E-8616-DE3748F8F8CB}"/>
              </a:ext>
            </a:extLst>
          </p:cNvPr>
          <p:cNvSpPr/>
          <p:nvPr/>
        </p:nvSpPr>
        <p:spPr>
          <a:xfrm>
            <a:off x="6204913" y="5134179"/>
            <a:ext cx="982660" cy="1764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申請内容提出</a:t>
            </a:r>
          </a:p>
        </p:txBody>
      </p:sp>
      <p:sp>
        <p:nvSpPr>
          <p:cNvPr id="1285" name="テキスト ボックス 1284">
            <a:extLst>
              <a:ext uri="{FF2B5EF4-FFF2-40B4-BE49-F238E27FC236}">
                <a16:creationId xmlns:a16="http://schemas.microsoft.com/office/drawing/2014/main" id="{0EE2B458-3B1A-F0AD-EA78-9512F9593E3B}"/>
              </a:ext>
            </a:extLst>
          </p:cNvPr>
          <p:cNvSpPr txBox="1"/>
          <p:nvPr/>
        </p:nvSpPr>
        <p:spPr>
          <a:xfrm>
            <a:off x="6107771" y="5646240"/>
            <a:ext cx="1968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．修正した申請内容を提出後、大阪府から申請内容変更受付のメールが送付される</a:t>
            </a:r>
          </a:p>
        </p:txBody>
      </p:sp>
      <p:sp>
        <p:nvSpPr>
          <p:cNvPr id="1286" name="二等辺三角形 1285">
            <a:extLst>
              <a:ext uri="{FF2B5EF4-FFF2-40B4-BE49-F238E27FC236}">
                <a16:creationId xmlns:a16="http://schemas.microsoft.com/office/drawing/2014/main" id="{F40A7A2A-9BAC-9C40-5702-5558C9C5B7BC}"/>
              </a:ext>
            </a:extLst>
          </p:cNvPr>
          <p:cNvSpPr/>
          <p:nvPr/>
        </p:nvSpPr>
        <p:spPr>
          <a:xfrm rot="5400000">
            <a:off x="7198935" y="515168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287" name="図 1286">
            <a:extLst>
              <a:ext uri="{FF2B5EF4-FFF2-40B4-BE49-F238E27FC236}">
                <a16:creationId xmlns:a16="http://schemas.microsoft.com/office/drawing/2014/main" id="{2BFC919F-2E15-1E14-034D-415CEF7EC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1079" y="4916797"/>
            <a:ext cx="852983" cy="670201"/>
          </a:xfrm>
          <a:prstGeom prst="rect">
            <a:avLst/>
          </a:prstGeom>
        </p:spPr>
      </p:pic>
      <p:sp>
        <p:nvSpPr>
          <p:cNvPr id="2" name="フローチャート: 端子 1">
            <a:extLst>
              <a:ext uri="{FF2B5EF4-FFF2-40B4-BE49-F238E27FC236}">
                <a16:creationId xmlns:a16="http://schemas.microsoft.com/office/drawing/2014/main" id="{329CDDAC-7628-D16C-80DE-AF660C398318}"/>
              </a:ext>
            </a:extLst>
          </p:cNvPr>
          <p:cNvSpPr/>
          <p:nvPr/>
        </p:nvSpPr>
        <p:spPr>
          <a:xfrm>
            <a:off x="102580" y="4532455"/>
            <a:ext cx="2778700" cy="17640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申請内容修正（申請内容に不備があった場合）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BAEE6BD-FABD-666A-786B-D68717308D8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881280" y="4613857"/>
            <a:ext cx="5252782" cy="679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F8A3E29-916F-FAAD-FEE8-E7BB52B52891}"/>
              </a:ext>
            </a:extLst>
          </p:cNvPr>
          <p:cNvSpPr/>
          <p:nvPr/>
        </p:nvSpPr>
        <p:spPr>
          <a:xfrm>
            <a:off x="6517955" y="2969704"/>
            <a:ext cx="2370262" cy="1461511"/>
          </a:xfrm>
          <a:prstGeom prst="rect">
            <a:avLst/>
          </a:prstGeom>
          <a:solidFill>
            <a:srgbClr val="00ACA8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 dirty="0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E2FC190E-1008-3077-3842-3001B132525F}"/>
              </a:ext>
            </a:extLst>
          </p:cNvPr>
          <p:cNvSpPr/>
          <p:nvPr/>
        </p:nvSpPr>
        <p:spPr>
          <a:xfrm rot="5400000">
            <a:off x="8201330" y="5149737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2A0069-38E8-D3BE-5FFC-44EC40271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8920" y="3243839"/>
            <a:ext cx="852983" cy="670201"/>
          </a:xfrm>
          <a:prstGeom prst="rect">
            <a:avLst/>
          </a:prstGeom>
        </p:spPr>
      </p:pic>
      <p:sp>
        <p:nvSpPr>
          <p:cNvPr id="19" name="フローチャート: 端子 18">
            <a:extLst>
              <a:ext uri="{FF2B5EF4-FFF2-40B4-BE49-F238E27FC236}">
                <a16:creationId xmlns:a16="http://schemas.microsoft.com/office/drawing/2014/main" id="{EB47B049-A896-7BEC-A52E-7055180891C7}"/>
              </a:ext>
            </a:extLst>
          </p:cNvPr>
          <p:cNvSpPr/>
          <p:nvPr/>
        </p:nvSpPr>
        <p:spPr>
          <a:xfrm>
            <a:off x="6520010" y="2886291"/>
            <a:ext cx="1202484" cy="176400"/>
          </a:xfrm>
          <a:prstGeom prst="flowChartTerminator">
            <a:avLst/>
          </a:prstGeom>
          <a:solidFill>
            <a:srgbClr val="006666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支援金支給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8CE3CB0-74B5-9008-CB81-8B9C4F837DD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722494" y="2974491"/>
            <a:ext cx="1165723" cy="3113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7BBD2F-FAEF-F04A-AC04-244770CDF3E0}"/>
              </a:ext>
            </a:extLst>
          </p:cNvPr>
          <p:cNvSpPr txBox="1"/>
          <p:nvPr/>
        </p:nvSpPr>
        <p:spPr>
          <a:xfrm>
            <a:off x="6467297" y="3946961"/>
            <a:ext cx="228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．大阪府から交付決定のお知らせメールが送付される。</a:t>
            </a:r>
            <a:r>
              <a:rPr kumimoji="1" lang="ja-JP" altLang="en-US" sz="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メールから１週間前後で支援金が振り込まれる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22" name="グラフィックス 97" descr="元 単色塗りつぶし">
            <a:extLst>
              <a:ext uri="{FF2B5EF4-FFF2-40B4-BE49-F238E27FC236}">
                <a16:creationId xmlns:a16="http://schemas.microsoft.com/office/drawing/2014/main" id="{6DAB3CFB-486B-153E-CD61-13279C8137D8}"/>
              </a:ext>
            </a:extLst>
          </p:cNvPr>
          <p:cNvSpPr/>
          <p:nvPr/>
        </p:nvSpPr>
        <p:spPr>
          <a:xfrm>
            <a:off x="7804390" y="3215179"/>
            <a:ext cx="336341" cy="464915"/>
          </a:xfrm>
          <a:custGeom>
            <a:avLst/>
            <a:gdLst>
              <a:gd name="csX0" fmla="*/ 158405 w 286704"/>
              <a:gd name="csY0" fmla="*/ 227748 h 424235"/>
              <a:gd name="csX1" fmla="*/ 286704 w 286704"/>
              <a:gd name="csY1" fmla="*/ 15554 h 424235"/>
              <a:gd name="csX2" fmla="*/ 260914 w 286704"/>
              <a:gd name="csY2" fmla="*/ 0 h 424235"/>
              <a:gd name="csX3" fmla="*/ 143352 w 286704"/>
              <a:gd name="csY3" fmla="*/ 194431 h 424235"/>
              <a:gd name="csX4" fmla="*/ 25790 w 286704"/>
              <a:gd name="csY4" fmla="*/ 0 h 424235"/>
              <a:gd name="csX5" fmla="*/ 0 w 286704"/>
              <a:gd name="csY5" fmla="*/ 15554 h 424235"/>
              <a:gd name="csX6" fmla="*/ 128299 w 286704"/>
              <a:gd name="csY6" fmla="*/ 227748 h 424235"/>
              <a:gd name="csX7" fmla="*/ 128299 w 286704"/>
              <a:gd name="csY7" fmla="*/ 228550 h 424235"/>
              <a:gd name="csX8" fmla="*/ 48018 w 286704"/>
              <a:gd name="csY8" fmla="*/ 228550 h 424235"/>
              <a:gd name="csX9" fmla="*/ 48018 w 286704"/>
              <a:gd name="csY9" fmla="*/ 258656 h 424235"/>
              <a:gd name="csX10" fmla="*/ 128299 w 286704"/>
              <a:gd name="csY10" fmla="*/ 258656 h 424235"/>
              <a:gd name="csX11" fmla="*/ 128299 w 286704"/>
              <a:gd name="csY11" fmla="*/ 288761 h 424235"/>
              <a:gd name="csX12" fmla="*/ 48018 w 286704"/>
              <a:gd name="csY12" fmla="*/ 288761 h 424235"/>
              <a:gd name="csX13" fmla="*/ 48018 w 286704"/>
              <a:gd name="csY13" fmla="*/ 318867 h 424235"/>
              <a:gd name="csX14" fmla="*/ 128299 w 286704"/>
              <a:gd name="csY14" fmla="*/ 318867 h 424235"/>
              <a:gd name="csX15" fmla="*/ 128299 w 286704"/>
              <a:gd name="csY15" fmla="*/ 424236 h 424235"/>
              <a:gd name="csX16" fmla="*/ 158405 w 286704"/>
              <a:gd name="csY16" fmla="*/ 424236 h 424235"/>
              <a:gd name="csX17" fmla="*/ 158405 w 286704"/>
              <a:gd name="csY17" fmla="*/ 318867 h 424235"/>
              <a:gd name="csX18" fmla="*/ 238686 w 286704"/>
              <a:gd name="csY18" fmla="*/ 318867 h 424235"/>
              <a:gd name="csX19" fmla="*/ 238686 w 286704"/>
              <a:gd name="csY19" fmla="*/ 288761 h 424235"/>
              <a:gd name="csX20" fmla="*/ 158405 w 286704"/>
              <a:gd name="csY20" fmla="*/ 288761 h 424235"/>
              <a:gd name="csX21" fmla="*/ 158405 w 286704"/>
              <a:gd name="csY21" fmla="*/ 258656 h 424235"/>
              <a:gd name="csX22" fmla="*/ 238686 w 286704"/>
              <a:gd name="csY22" fmla="*/ 258656 h 424235"/>
              <a:gd name="csX23" fmla="*/ 238686 w 286704"/>
              <a:gd name="csY23" fmla="*/ 228550 h 424235"/>
              <a:gd name="csX24" fmla="*/ 158405 w 286704"/>
              <a:gd name="csY24" fmla="*/ 228550 h 424235"/>
              <a:gd name="csX25" fmla="*/ 158405 w 286704"/>
              <a:gd name="csY25" fmla="*/ 227748 h 4242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286704" h="424235">
                <a:moveTo>
                  <a:pt x="158405" y="227748"/>
                </a:moveTo>
                <a:lnTo>
                  <a:pt x="286704" y="15554"/>
                </a:lnTo>
                <a:lnTo>
                  <a:pt x="260914" y="0"/>
                </a:lnTo>
                <a:lnTo>
                  <a:pt x="143352" y="194431"/>
                </a:lnTo>
                <a:lnTo>
                  <a:pt x="25790" y="0"/>
                </a:lnTo>
                <a:lnTo>
                  <a:pt x="0" y="15554"/>
                </a:lnTo>
                <a:lnTo>
                  <a:pt x="128299" y="227748"/>
                </a:lnTo>
                <a:lnTo>
                  <a:pt x="128299" y="228550"/>
                </a:lnTo>
                <a:lnTo>
                  <a:pt x="48018" y="228550"/>
                </a:lnTo>
                <a:lnTo>
                  <a:pt x="48018" y="258656"/>
                </a:lnTo>
                <a:lnTo>
                  <a:pt x="128299" y="258656"/>
                </a:lnTo>
                <a:lnTo>
                  <a:pt x="128299" y="288761"/>
                </a:lnTo>
                <a:lnTo>
                  <a:pt x="48018" y="288761"/>
                </a:lnTo>
                <a:lnTo>
                  <a:pt x="48018" y="318867"/>
                </a:lnTo>
                <a:lnTo>
                  <a:pt x="128299" y="318867"/>
                </a:lnTo>
                <a:lnTo>
                  <a:pt x="128299" y="424236"/>
                </a:lnTo>
                <a:lnTo>
                  <a:pt x="158405" y="424236"/>
                </a:lnTo>
                <a:lnTo>
                  <a:pt x="158405" y="318867"/>
                </a:lnTo>
                <a:lnTo>
                  <a:pt x="238686" y="318867"/>
                </a:lnTo>
                <a:lnTo>
                  <a:pt x="238686" y="288761"/>
                </a:lnTo>
                <a:lnTo>
                  <a:pt x="158405" y="288761"/>
                </a:lnTo>
                <a:lnTo>
                  <a:pt x="158405" y="258656"/>
                </a:lnTo>
                <a:lnTo>
                  <a:pt x="238686" y="258656"/>
                </a:lnTo>
                <a:lnTo>
                  <a:pt x="238686" y="228550"/>
                </a:lnTo>
                <a:lnTo>
                  <a:pt x="158405" y="228550"/>
                </a:lnTo>
                <a:lnTo>
                  <a:pt x="158405" y="227748"/>
                </a:lnTo>
                <a:close/>
              </a:path>
            </a:pathLst>
          </a:custGeom>
          <a:solidFill>
            <a:schemeClr val="bg1"/>
          </a:solidFill>
          <a:ln w="17424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171B3449-722B-0D9D-8305-1661B80426CF}"/>
              </a:ext>
            </a:extLst>
          </p:cNvPr>
          <p:cNvSpPr/>
          <p:nvPr/>
        </p:nvSpPr>
        <p:spPr>
          <a:xfrm rot="5400000">
            <a:off x="2744382" y="513173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21918E63-C031-CE0F-D597-AFC93235AA12}"/>
              </a:ext>
            </a:extLst>
          </p:cNvPr>
          <p:cNvSpPr/>
          <p:nvPr/>
        </p:nvSpPr>
        <p:spPr>
          <a:xfrm rot="5400000">
            <a:off x="6204903" y="345420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3" name="フローチャート: 端子 22">
            <a:extLst>
              <a:ext uri="{FF2B5EF4-FFF2-40B4-BE49-F238E27FC236}">
                <a16:creationId xmlns:a16="http://schemas.microsoft.com/office/drawing/2014/main" id="{B1C36F69-C226-BA4D-0FDB-865F9701BF5F}"/>
              </a:ext>
            </a:extLst>
          </p:cNvPr>
          <p:cNvSpPr/>
          <p:nvPr/>
        </p:nvSpPr>
        <p:spPr>
          <a:xfrm>
            <a:off x="8530753" y="5134179"/>
            <a:ext cx="1202484" cy="176400"/>
          </a:xfrm>
          <a:prstGeom prst="flowChartTerminator">
            <a:avLst/>
          </a:prstGeom>
          <a:solidFill>
            <a:srgbClr val="006666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支援金支給</a:t>
            </a: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20BA6D90-B150-0202-F72A-481EB3C1256E}"/>
              </a:ext>
            </a:extLst>
          </p:cNvPr>
          <p:cNvSpPr/>
          <p:nvPr/>
        </p:nvSpPr>
        <p:spPr>
          <a:xfrm rot="5400000">
            <a:off x="108500" y="1452485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D9E68CC7-B28C-30F7-8FA3-E61F7427FFD2}"/>
              </a:ext>
            </a:extLst>
          </p:cNvPr>
          <p:cNvSpPr/>
          <p:nvPr/>
        </p:nvSpPr>
        <p:spPr>
          <a:xfrm rot="5400000">
            <a:off x="74438" y="3463748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9B6120-7F41-4831-A239-FDAC08E4A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99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3478A6-FA58-4E69-B6B0-B1003CD776F5}"/>
              </a:ext>
            </a:extLst>
          </p:cNvPr>
          <p:cNvSpPr txBox="1"/>
          <p:nvPr/>
        </p:nvSpPr>
        <p:spPr>
          <a:xfrm>
            <a:off x="3129679" y="3136612"/>
            <a:ext cx="364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３．賃上げ補助金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E29B1D-59E2-4E70-B902-993D46EBF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89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>
          <a:extLst>
            <a:ext uri="{FF2B5EF4-FFF2-40B4-BE49-F238E27FC236}">
              <a16:creationId xmlns:a16="http://schemas.microsoft.com/office/drawing/2014/main" id="{8F115A4B-CC85-44A6-6B80-3BC7CA2C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正方形/長方形 1189">
            <a:extLst>
              <a:ext uri="{FF2B5EF4-FFF2-40B4-BE49-F238E27FC236}">
                <a16:creationId xmlns:a16="http://schemas.microsoft.com/office/drawing/2014/main" id="{8DD612A9-A641-3C18-0E7E-767CEF8D00BB}"/>
              </a:ext>
            </a:extLst>
          </p:cNvPr>
          <p:cNvSpPr/>
          <p:nvPr/>
        </p:nvSpPr>
        <p:spPr>
          <a:xfrm>
            <a:off x="109255" y="4922341"/>
            <a:ext cx="5134852" cy="1868553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cxnSp>
        <p:nvCxnSpPr>
          <p:cNvPr id="1191" name="直線コネクタ 1190">
            <a:extLst>
              <a:ext uri="{FF2B5EF4-FFF2-40B4-BE49-F238E27FC236}">
                <a16:creationId xmlns:a16="http://schemas.microsoft.com/office/drawing/2014/main" id="{E400A52D-42AA-B3DE-9902-DEF73733AC0B}"/>
              </a:ext>
            </a:extLst>
          </p:cNvPr>
          <p:cNvCxnSpPr>
            <a:cxnSpLocks/>
          </p:cNvCxnSpPr>
          <p:nvPr/>
        </p:nvCxnSpPr>
        <p:spPr>
          <a:xfrm>
            <a:off x="99975" y="4904653"/>
            <a:ext cx="5137333" cy="17688"/>
          </a:xfrm>
          <a:prstGeom prst="line">
            <a:avLst/>
          </a:prstGeom>
          <a:ln w="28575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2021167-37E7-36BB-A6C8-62634B217B29}"/>
              </a:ext>
            </a:extLst>
          </p:cNvPr>
          <p:cNvSpPr/>
          <p:nvPr/>
        </p:nvSpPr>
        <p:spPr>
          <a:xfrm>
            <a:off x="110486" y="554418"/>
            <a:ext cx="9662672" cy="2096376"/>
          </a:xfrm>
          <a:prstGeom prst="rect">
            <a:avLst/>
          </a:prstGeom>
          <a:solidFill>
            <a:srgbClr val="BAEEFE">
              <a:alpha val="50196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6EB341-6C8C-6C05-D677-F09BC29FFBB0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賃上げ補助金（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３）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フローチャート: 端子 13">
            <a:extLst>
              <a:ext uri="{FF2B5EF4-FFF2-40B4-BE49-F238E27FC236}">
                <a16:creationId xmlns:a16="http://schemas.microsoft.com/office/drawing/2014/main" id="{3B123782-C53D-BE14-D4DE-25AE735CEC82}"/>
              </a:ext>
            </a:extLst>
          </p:cNvPr>
          <p:cNvSpPr/>
          <p:nvPr/>
        </p:nvSpPr>
        <p:spPr>
          <a:xfrm>
            <a:off x="110486" y="471517"/>
            <a:ext cx="735009" cy="176400"/>
          </a:xfrm>
          <a:prstGeom prst="flowChartTerminator">
            <a:avLst/>
          </a:prstGeom>
          <a:solidFill>
            <a:srgbClr val="67D9F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申請選択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1F9D3B7-02B5-8CAB-2DA9-7E9993C0A043}"/>
              </a:ext>
            </a:extLst>
          </p:cNvPr>
          <p:cNvGrpSpPr/>
          <p:nvPr/>
        </p:nvGrpSpPr>
        <p:grpSpPr>
          <a:xfrm>
            <a:off x="625392" y="711155"/>
            <a:ext cx="2239651" cy="1593477"/>
            <a:chOff x="2585751" y="1022142"/>
            <a:chExt cx="2756494" cy="196120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E0493F3-D629-6EC4-EA1F-85A7C58C5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51" y="1022142"/>
              <a:ext cx="2756494" cy="1961202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35265DB-B78A-5A2B-1FA9-619286872ECC}"/>
                </a:ext>
              </a:extLst>
            </p:cNvPr>
            <p:cNvSpPr/>
            <p:nvPr/>
          </p:nvSpPr>
          <p:spPr>
            <a:xfrm>
              <a:off x="2940424" y="1837765"/>
              <a:ext cx="717176" cy="564776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A96E7C9-E1CE-7205-67C3-3078D248DD57}"/>
              </a:ext>
            </a:extLst>
          </p:cNvPr>
          <p:cNvSpPr/>
          <p:nvPr/>
        </p:nvSpPr>
        <p:spPr>
          <a:xfrm>
            <a:off x="124827" y="2827230"/>
            <a:ext cx="9614258" cy="1935401"/>
          </a:xfrm>
          <a:prstGeom prst="rect">
            <a:avLst/>
          </a:prstGeom>
          <a:solidFill>
            <a:srgbClr val="FFE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6" name="フローチャート: 端子 25">
            <a:extLst>
              <a:ext uri="{FF2B5EF4-FFF2-40B4-BE49-F238E27FC236}">
                <a16:creationId xmlns:a16="http://schemas.microsoft.com/office/drawing/2014/main" id="{31B55C23-8D07-12BD-8C9C-500AF4724863}"/>
              </a:ext>
            </a:extLst>
          </p:cNvPr>
          <p:cNvSpPr/>
          <p:nvPr/>
        </p:nvSpPr>
        <p:spPr>
          <a:xfrm>
            <a:off x="109255" y="2739030"/>
            <a:ext cx="639491" cy="176400"/>
          </a:xfrm>
          <a:prstGeom prst="flowChartTerminator">
            <a:avLst/>
          </a:prstGeom>
          <a:solidFill>
            <a:srgbClr val="F6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</a:t>
            </a:r>
          </a:p>
        </p:txBody>
      </p:sp>
      <p:pic>
        <p:nvPicPr>
          <p:cNvPr id="1193" name="図 1192">
            <a:extLst>
              <a:ext uri="{FF2B5EF4-FFF2-40B4-BE49-F238E27FC236}">
                <a16:creationId xmlns:a16="http://schemas.microsoft.com/office/drawing/2014/main" id="{F873BC4A-4B5F-CA84-7ED0-3C75C68CB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54" y="3020386"/>
            <a:ext cx="1658274" cy="1349686"/>
          </a:xfrm>
          <a:prstGeom prst="rect">
            <a:avLst/>
          </a:prstGeom>
        </p:spPr>
      </p:pic>
      <p:pic>
        <p:nvPicPr>
          <p:cNvPr id="1195" name="図 1194">
            <a:extLst>
              <a:ext uri="{FF2B5EF4-FFF2-40B4-BE49-F238E27FC236}">
                <a16:creationId xmlns:a16="http://schemas.microsoft.com/office/drawing/2014/main" id="{1AB3E3A2-B4DE-4CE2-DCE9-52E83FA8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162" y="3014821"/>
            <a:ext cx="1355106" cy="1355251"/>
          </a:xfrm>
          <a:prstGeom prst="rect">
            <a:avLst/>
          </a:prstGeom>
        </p:spPr>
      </p:pic>
      <p:grpSp>
        <p:nvGrpSpPr>
          <p:cNvPr id="1200" name="グループ化 1199">
            <a:extLst>
              <a:ext uri="{FF2B5EF4-FFF2-40B4-BE49-F238E27FC236}">
                <a16:creationId xmlns:a16="http://schemas.microsoft.com/office/drawing/2014/main" id="{62892AB8-7887-D5ED-6197-96A1F72A5A65}"/>
              </a:ext>
            </a:extLst>
          </p:cNvPr>
          <p:cNvGrpSpPr/>
          <p:nvPr/>
        </p:nvGrpSpPr>
        <p:grpSpPr>
          <a:xfrm>
            <a:off x="1949362" y="3014821"/>
            <a:ext cx="1431731" cy="1360816"/>
            <a:chOff x="2681597" y="3415302"/>
            <a:chExt cx="1762131" cy="1674850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FB5B7B7F-899F-69B0-7CD1-076414423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1597" y="3415302"/>
              <a:ext cx="1762131" cy="1674850"/>
            </a:xfrm>
            <a:prstGeom prst="rect">
              <a:avLst/>
            </a:prstGeom>
          </p:spPr>
        </p:pic>
        <p:sp>
          <p:nvSpPr>
            <p:cNvPr id="1199" name="正方形/長方形 1198">
              <a:extLst>
                <a:ext uri="{FF2B5EF4-FFF2-40B4-BE49-F238E27FC236}">
                  <a16:creationId xmlns:a16="http://schemas.microsoft.com/office/drawing/2014/main" id="{52C1E2C8-4C22-510F-3276-34558AC1212B}"/>
                </a:ext>
              </a:extLst>
            </p:cNvPr>
            <p:cNvSpPr/>
            <p:nvPr/>
          </p:nvSpPr>
          <p:spPr>
            <a:xfrm>
              <a:off x="3657600" y="4840674"/>
              <a:ext cx="165041" cy="215153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1203" name="グループ化 1202">
            <a:extLst>
              <a:ext uri="{FF2B5EF4-FFF2-40B4-BE49-F238E27FC236}">
                <a16:creationId xmlns:a16="http://schemas.microsoft.com/office/drawing/2014/main" id="{AD8FA1E7-882D-AA09-1107-32DB421847B8}"/>
              </a:ext>
            </a:extLst>
          </p:cNvPr>
          <p:cNvGrpSpPr/>
          <p:nvPr/>
        </p:nvGrpSpPr>
        <p:grpSpPr>
          <a:xfrm>
            <a:off x="3909350" y="3968988"/>
            <a:ext cx="920749" cy="327815"/>
            <a:chOff x="4962771" y="4589662"/>
            <a:chExt cx="1133229" cy="403464"/>
          </a:xfrm>
        </p:grpSpPr>
        <p:sp>
          <p:nvSpPr>
            <p:cNvPr id="1201" name="正方形/長方形 1200">
              <a:extLst>
                <a:ext uri="{FF2B5EF4-FFF2-40B4-BE49-F238E27FC236}">
                  <a16:creationId xmlns:a16="http://schemas.microsoft.com/office/drawing/2014/main" id="{84E5D8CA-5417-362C-0489-ECA7CBDAC52D}"/>
                </a:ext>
              </a:extLst>
            </p:cNvPr>
            <p:cNvSpPr/>
            <p:nvPr/>
          </p:nvSpPr>
          <p:spPr>
            <a:xfrm>
              <a:off x="4962771" y="4589662"/>
              <a:ext cx="1133229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  <p:sp>
          <p:nvSpPr>
            <p:cNvPr id="1202" name="正方形/長方形 1201">
              <a:extLst>
                <a:ext uri="{FF2B5EF4-FFF2-40B4-BE49-F238E27FC236}">
                  <a16:creationId xmlns:a16="http://schemas.microsoft.com/office/drawing/2014/main" id="{F7ABE4EF-E3A3-3551-6E03-182EAEF6F25E}"/>
                </a:ext>
              </a:extLst>
            </p:cNvPr>
            <p:cNvSpPr/>
            <p:nvPr/>
          </p:nvSpPr>
          <p:spPr>
            <a:xfrm>
              <a:off x="5660254" y="4730757"/>
              <a:ext cx="227074" cy="262369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grpSp>
        <p:nvGrpSpPr>
          <p:cNvPr id="1205" name="グループ化 1204">
            <a:extLst>
              <a:ext uri="{FF2B5EF4-FFF2-40B4-BE49-F238E27FC236}">
                <a16:creationId xmlns:a16="http://schemas.microsoft.com/office/drawing/2014/main" id="{A9BF61CF-DE0F-9897-C4F2-33999C99A16E}"/>
              </a:ext>
            </a:extLst>
          </p:cNvPr>
          <p:cNvGrpSpPr/>
          <p:nvPr/>
        </p:nvGrpSpPr>
        <p:grpSpPr>
          <a:xfrm>
            <a:off x="7528337" y="3020387"/>
            <a:ext cx="1394811" cy="1366380"/>
            <a:chOff x="8310282" y="3422152"/>
            <a:chExt cx="1716691" cy="1681698"/>
          </a:xfrm>
        </p:grpSpPr>
        <p:pic>
          <p:nvPicPr>
            <p:cNvPr id="1187" name="図 1186">
              <a:extLst>
                <a:ext uri="{FF2B5EF4-FFF2-40B4-BE49-F238E27FC236}">
                  <a16:creationId xmlns:a16="http://schemas.microsoft.com/office/drawing/2014/main" id="{AF0F78EB-6EB5-9997-EC3D-47EAE8F5F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0282" y="3422152"/>
              <a:ext cx="1716691" cy="1681698"/>
            </a:xfrm>
            <a:prstGeom prst="rect">
              <a:avLst/>
            </a:prstGeom>
          </p:spPr>
        </p:pic>
        <p:sp>
          <p:nvSpPr>
            <p:cNvPr id="1204" name="正方形/長方形 1203">
              <a:extLst>
                <a:ext uri="{FF2B5EF4-FFF2-40B4-BE49-F238E27FC236}">
                  <a16:creationId xmlns:a16="http://schemas.microsoft.com/office/drawing/2014/main" id="{6684C774-B970-49AB-E7DE-D0E4B6D66F55}"/>
                </a:ext>
              </a:extLst>
            </p:cNvPr>
            <p:cNvSpPr/>
            <p:nvPr/>
          </p:nvSpPr>
          <p:spPr>
            <a:xfrm>
              <a:off x="9215718" y="4937484"/>
              <a:ext cx="284268" cy="152668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38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DB6635-AED9-ADF2-A3D6-0B49EE382C6C}"/>
              </a:ext>
            </a:extLst>
          </p:cNvPr>
          <p:cNvSpPr txBox="1"/>
          <p:nvPr/>
        </p:nvSpPr>
        <p:spPr>
          <a:xfrm>
            <a:off x="170070" y="2260677"/>
            <a:ext cx="3111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．以下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URL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にアクセスしてログインし、「補助金・支援金の申請」を押下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https://osaka-BP-portal.pref.osaka.lg.jp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97E10C-EFF1-67E0-F5EA-300A10C66FEF}"/>
              </a:ext>
            </a:extLst>
          </p:cNvPr>
          <p:cNvSpPr txBox="1"/>
          <p:nvPr/>
        </p:nvSpPr>
        <p:spPr>
          <a:xfrm>
            <a:off x="3489087" y="2260677"/>
            <a:ext cx="2441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．「大阪府医療機関等における賃上げに対する支援事業補助金」を押下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8800C0-2CBD-8D04-A554-91D67CFB4112}"/>
              </a:ext>
            </a:extLst>
          </p:cNvPr>
          <p:cNvSpPr txBox="1"/>
          <p:nvPr/>
        </p:nvSpPr>
        <p:spPr>
          <a:xfrm>
            <a:off x="6418134" y="2260677"/>
            <a:ext cx="2295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．「新規」を押下</a:t>
            </a:r>
          </a:p>
        </p:txBody>
      </p:sp>
      <p:cxnSp>
        <p:nvCxnSpPr>
          <p:cNvPr id="1185" name="直線コネクタ 1184">
            <a:extLst>
              <a:ext uri="{FF2B5EF4-FFF2-40B4-BE49-F238E27FC236}">
                <a16:creationId xmlns:a16="http://schemas.microsoft.com/office/drawing/2014/main" id="{46717AE5-2325-5557-5652-DD339F5A942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45495" y="554418"/>
            <a:ext cx="8868278" cy="5299"/>
          </a:xfrm>
          <a:prstGeom prst="line">
            <a:avLst/>
          </a:prstGeom>
          <a:ln w="28575">
            <a:solidFill>
              <a:srgbClr val="67D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0" name="テキスト ボックス 1239">
            <a:extLst>
              <a:ext uri="{FF2B5EF4-FFF2-40B4-BE49-F238E27FC236}">
                <a16:creationId xmlns:a16="http://schemas.microsoft.com/office/drawing/2014/main" id="{D3DBC2C7-1B44-7FB2-A0AD-771A850FD2AD}"/>
              </a:ext>
            </a:extLst>
          </p:cNvPr>
          <p:cNvSpPr txBox="1"/>
          <p:nvPr/>
        </p:nvSpPr>
        <p:spPr>
          <a:xfrm>
            <a:off x="1889357" y="4323811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sp>
        <p:nvSpPr>
          <p:cNvPr id="1241" name="テキスト ボックス 1240">
            <a:extLst>
              <a:ext uri="{FF2B5EF4-FFF2-40B4-BE49-F238E27FC236}">
                <a16:creationId xmlns:a16="http://schemas.microsoft.com/office/drawing/2014/main" id="{A8C9970B-5857-14CC-5C9B-5D162BF3D19F}"/>
              </a:ext>
            </a:extLst>
          </p:cNvPr>
          <p:cNvSpPr txBox="1"/>
          <p:nvPr/>
        </p:nvSpPr>
        <p:spPr>
          <a:xfrm>
            <a:off x="3583232" y="4323811"/>
            <a:ext cx="165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委任確認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．振込口座の名義を選択し、「次へ」を押下</a:t>
            </a:r>
          </a:p>
        </p:txBody>
      </p:sp>
      <p:sp>
        <p:nvSpPr>
          <p:cNvPr id="1244" name="テキスト ボックス 1243">
            <a:extLst>
              <a:ext uri="{FF2B5EF4-FFF2-40B4-BE49-F238E27FC236}">
                <a16:creationId xmlns:a16="http://schemas.microsoft.com/office/drawing/2014/main" id="{69121547-D812-5568-2616-B21B7E3C16C9}"/>
              </a:ext>
            </a:extLst>
          </p:cNvPr>
          <p:cNvSpPr txBox="1"/>
          <p:nvPr/>
        </p:nvSpPr>
        <p:spPr>
          <a:xfrm>
            <a:off x="5425132" y="4323811"/>
            <a:ext cx="174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zh-TW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内容を確認して「はい」・「いいえ」を選択し、「確認」を押下</a:t>
            </a:r>
          </a:p>
        </p:txBody>
      </p:sp>
      <p:sp>
        <p:nvSpPr>
          <p:cNvPr id="1246" name="テキスト ボックス 1245">
            <a:extLst>
              <a:ext uri="{FF2B5EF4-FFF2-40B4-BE49-F238E27FC236}">
                <a16:creationId xmlns:a16="http://schemas.microsoft.com/office/drawing/2014/main" id="{BD900589-361E-8773-DC46-07545995B289}"/>
              </a:ext>
            </a:extLst>
          </p:cNvPr>
          <p:cNvSpPr txBox="1"/>
          <p:nvPr/>
        </p:nvSpPr>
        <p:spPr>
          <a:xfrm>
            <a:off x="7528337" y="4323811"/>
            <a:ext cx="1589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要件確認申立書確認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sp>
        <p:nvSpPr>
          <p:cNvPr id="1248" name="テキスト ボックス 1247">
            <a:extLst>
              <a:ext uri="{FF2B5EF4-FFF2-40B4-BE49-F238E27FC236}">
                <a16:creationId xmlns:a16="http://schemas.microsoft.com/office/drawing/2014/main" id="{36542A49-58F7-74C6-6DF6-60F242EFEBE9}"/>
              </a:ext>
            </a:extLst>
          </p:cNvPr>
          <p:cNvSpPr txBox="1"/>
          <p:nvPr/>
        </p:nvSpPr>
        <p:spPr>
          <a:xfrm>
            <a:off x="3608683" y="6355309"/>
            <a:ext cx="15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誓約事項確認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．内容を確認してチェックをつけ、「申請完了する」を押下</a:t>
            </a:r>
          </a:p>
        </p:txBody>
      </p:sp>
      <p:cxnSp>
        <p:nvCxnSpPr>
          <p:cNvPr id="1249" name="直線コネクタ 1248">
            <a:extLst>
              <a:ext uri="{FF2B5EF4-FFF2-40B4-BE49-F238E27FC236}">
                <a16:creationId xmlns:a16="http://schemas.microsoft.com/office/drawing/2014/main" id="{772EE237-5713-4775-98A7-7172E779F95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748746" y="2827230"/>
            <a:ext cx="8990339" cy="0"/>
          </a:xfrm>
          <a:prstGeom prst="line">
            <a:avLst/>
          </a:prstGeom>
          <a:ln w="28575">
            <a:solidFill>
              <a:srgbClr val="F6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23CED2D0-6E88-3CCA-0D7C-C5D73D574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310" y="725616"/>
            <a:ext cx="2419929" cy="1523039"/>
          </a:xfrm>
          <a:prstGeom prst="rect">
            <a:avLst/>
          </a:prstGeom>
        </p:spPr>
      </p:pic>
      <p:pic>
        <p:nvPicPr>
          <p:cNvPr id="1184" name="図 1183">
            <a:extLst>
              <a:ext uri="{FF2B5EF4-FFF2-40B4-BE49-F238E27FC236}">
                <a16:creationId xmlns:a16="http://schemas.microsoft.com/office/drawing/2014/main" id="{904DC4DF-9B57-D795-261A-5C632E2AE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8134" y="711155"/>
            <a:ext cx="2700059" cy="1516560"/>
          </a:xfrm>
          <a:prstGeom prst="rect">
            <a:avLst/>
          </a:prstGeom>
        </p:spPr>
      </p:pic>
      <p:pic>
        <p:nvPicPr>
          <p:cNvPr id="1207" name="図 1206">
            <a:extLst>
              <a:ext uri="{FF2B5EF4-FFF2-40B4-BE49-F238E27FC236}">
                <a16:creationId xmlns:a16="http://schemas.microsoft.com/office/drawing/2014/main" id="{EAD2696E-0D8C-FA84-7344-EA9506872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716" y="5163029"/>
            <a:ext cx="1481772" cy="938226"/>
          </a:xfrm>
          <a:prstGeom prst="rect">
            <a:avLst/>
          </a:prstGeom>
        </p:spPr>
      </p:pic>
      <p:sp>
        <p:nvSpPr>
          <p:cNvPr id="1208" name="テキスト ボックス 1207">
            <a:extLst>
              <a:ext uri="{FF2B5EF4-FFF2-40B4-BE49-F238E27FC236}">
                <a16:creationId xmlns:a16="http://schemas.microsoft.com/office/drawing/2014/main" id="{C3965E2C-4D7A-E439-6F9B-3D77E5F7F67E}"/>
              </a:ext>
            </a:extLst>
          </p:cNvPr>
          <p:cNvSpPr txBox="1"/>
          <p:nvPr/>
        </p:nvSpPr>
        <p:spPr>
          <a:xfrm>
            <a:off x="352829" y="6355309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暴力団審査情報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．暴力団審査審査情報を入力し、「確認」を押下</a:t>
            </a:r>
          </a:p>
        </p:txBody>
      </p:sp>
      <p:pic>
        <p:nvPicPr>
          <p:cNvPr id="1210" name="図 1209">
            <a:extLst>
              <a:ext uri="{FF2B5EF4-FFF2-40B4-BE49-F238E27FC236}">
                <a16:creationId xmlns:a16="http://schemas.microsoft.com/office/drawing/2014/main" id="{4F701B5B-3E1F-01B4-15AF-D869566372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5343" y="5156459"/>
            <a:ext cx="1511039" cy="960603"/>
          </a:xfrm>
          <a:prstGeom prst="rect">
            <a:avLst/>
          </a:prstGeom>
        </p:spPr>
      </p:pic>
      <p:sp>
        <p:nvSpPr>
          <p:cNvPr id="1212" name="テキスト ボックス 1211">
            <a:extLst>
              <a:ext uri="{FF2B5EF4-FFF2-40B4-BE49-F238E27FC236}">
                <a16:creationId xmlns:a16="http://schemas.microsoft.com/office/drawing/2014/main" id="{975DE4B1-B4BB-F8C3-6501-02E4C9560D99}"/>
              </a:ext>
            </a:extLst>
          </p:cNvPr>
          <p:cNvSpPr txBox="1"/>
          <p:nvPr/>
        </p:nvSpPr>
        <p:spPr>
          <a:xfrm>
            <a:off x="2036509" y="6355309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暴力団審査情報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．内容を確認し、「次へ」を押下</a:t>
            </a:r>
          </a:p>
        </p:txBody>
      </p:sp>
      <p:pic>
        <p:nvPicPr>
          <p:cNvPr id="1217" name="図 1216">
            <a:extLst>
              <a:ext uri="{FF2B5EF4-FFF2-40B4-BE49-F238E27FC236}">
                <a16:creationId xmlns:a16="http://schemas.microsoft.com/office/drawing/2014/main" id="{8B90F0EA-F765-6C3E-5759-A201C619DA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8699" y="4956865"/>
            <a:ext cx="1523568" cy="1398444"/>
          </a:xfrm>
          <a:prstGeom prst="rect">
            <a:avLst/>
          </a:prstGeom>
        </p:spPr>
      </p:pic>
      <p:sp>
        <p:nvSpPr>
          <p:cNvPr id="1222" name="正方形/長方形 1221">
            <a:extLst>
              <a:ext uri="{FF2B5EF4-FFF2-40B4-BE49-F238E27FC236}">
                <a16:creationId xmlns:a16="http://schemas.microsoft.com/office/drawing/2014/main" id="{D7A8112A-A57F-6BAE-2A5B-8E6F1A3CA70A}"/>
              </a:ext>
            </a:extLst>
          </p:cNvPr>
          <p:cNvSpPr/>
          <p:nvPr/>
        </p:nvSpPr>
        <p:spPr>
          <a:xfrm>
            <a:off x="5398591" y="4907993"/>
            <a:ext cx="4398152" cy="1882901"/>
          </a:xfrm>
          <a:prstGeom prst="rect">
            <a:avLst/>
          </a:prstGeom>
          <a:solidFill>
            <a:schemeClr val="accent3">
              <a:lumMod val="40000"/>
              <a:lumOff val="60000"/>
              <a:alpha val="50196"/>
            </a:scheme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23" name="フローチャート: 端子 1222">
            <a:extLst>
              <a:ext uri="{FF2B5EF4-FFF2-40B4-BE49-F238E27FC236}">
                <a16:creationId xmlns:a16="http://schemas.microsoft.com/office/drawing/2014/main" id="{FD44F39A-908A-0409-1ABA-8FF1A238ACB7}"/>
              </a:ext>
            </a:extLst>
          </p:cNvPr>
          <p:cNvSpPr/>
          <p:nvPr/>
        </p:nvSpPr>
        <p:spPr>
          <a:xfrm>
            <a:off x="5398591" y="4825031"/>
            <a:ext cx="982660" cy="1764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申請内容提出</a:t>
            </a:r>
          </a:p>
        </p:txBody>
      </p:sp>
      <p:sp>
        <p:nvSpPr>
          <p:cNvPr id="1224" name="テキスト ボックス 1223">
            <a:extLst>
              <a:ext uri="{FF2B5EF4-FFF2-40B4-BE49-F238E27FC236}">
                <a16:creationId xmlns:a16="http://schemas.microsoft.com/office/drawing/2014/main" id="{FAA57A3C-D885-DD9A-E32E-C438D8F7C393}"/>
              </a:ext>
            </a:extLst>
          </p:cNvPr>
          <p:cNvSpPr txBox="1"/>
          <p:nvPr/>
        </p:nvSpPr>
        <p:spPr>
          <a:xfrm>
            <a:off x="5447651" y="6319683"/>
            <a:ext cx="1400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．「はい」を押下</a:t>
            </a:r>
          </a:p>
        </p:txBody>
      </p:sp>
      <p:sp>
        <p:nvSpPr>
          <p:cNvPr id="1225" name="テキスト ボックス 1224">
            <a:extLst>
              <a:ext uri="{FF2B5EF4-FFF2-40B4-BE49-F238E27FC236}">
                <a16:creationId xmlns:a16="http://schemas.microsoft.com/office/drawing/2014/main" id="{8A4B4223-03AC-51A1-3BD2-CBEAAF944279}"/>
              </a:ext>
            </a:extLst>
          </p:cNvPr>
          <p:cNvSpPr txBox="1"/>
          <p:nvPr/>
        </p:nvSpPr>
        <p:spPr>
          <a:xfrm>
            <a:off x="7105644" y="6355309"/>
            <a:ext cx="2667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．申請完了し、大阪府から申請受付のメールが送付される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賃上げ補助金申請画面へ戻る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」を押下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27" name="直線コネクタ 1226">
            <a:extLst>
              <a:ext uri="{FF2B5EF4-FFF2-40B4-BE49-F238E27FC236}">
                <a16:creationId xmlns:a16="http://schemas.microsoft.com/office/drawing/2014/main" id="{B29438A7-37DC-9C30-3877-F3FCAE1A80A7}"/>
              </a:ext>
            </a:extLst>
          </p:cNvPr>
          <p:cNvCxnSpPr>
            <a:cxnSpLocks/>
            <a:stCxn id="1223" idx="3"/>
          </p:cNvCxnSpPr>
          <p:nvPr/>
        </p:nvCxnSpPr>
        <p:spPr>
          <a:xfrm flipV="1">
            <a:off x="6381251" y="4904653"/>
            <a:ext cx="3391907" cy="857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8" name="図 1237">
            <a:extLst>
              <a:ext uri="{FF2B5EF4-FFF2-40B4-BE49-F238E27FC236}">
                <a16:creationId xmlns:a16="http://schemas.microsoft.com/office/drawing/2014/main" id="{876C0B51-73DA-72AA-5CFA-AD95737E59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392" y="5314967"/>
            <a:ext cx="852983" cy="670201"/>
          </a:xfrm>
          <a:prstGeom prst="rect">
            <a:avLst/>
          </a:prstGeom>
        </p:spPr>
      </p:pic>
      <p:pic>
        <p:nvPicPr>
          <p:cNvPr id="1253" name="図 1252">
            <a:extLst>
              <a:ext uri="{FF2B5EF4-FFF2-40B4-BE49-F238E27FC236}">
                <a16:creationId xmlns:a16="http://schemas.microsoft.com/office/drawing/2014/main" id="{A95A1FDD-849A-3C02-B718-AA77D7D93A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47651" y="5377798"/>
            <a:ext cx="1400823" cy="534449"/>
          </a:xfrm>
          <a:prstGeom prst="rect">
            <a:avLst/>
          </a:prstGeom>
        </p:spPr>
      </p:pic>
      <p:pic>
        <p:nvPicPr>
          <p:cNvPr id="1257" name="図 1256">
            <a:extLst>
              <a:ext uri="{FF2B5EF4-FFF2-40B4-BE49-F238E27FC236}">
                <a16:creationId xmlns:a16="http://schemas.microsoft.com/office/drawing/2014/main" id="{ED2793C2-A4ED-4F44-7AA1-47DA7259B3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60393" y="5149812"/>
            <a:ext cx="1884306" cy="921604"/>
          </a:xfrm>
          <a:prstGeom prst="rect">
            <a:avLst/>
          </a:prstGeom>
        </p:spPr>
      </p:pic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97F7A745-E176-00DE-790D-F626919490DA}"/>
              </a:ext>
            </a:extLst>
          </p:cNvPr>
          <p:cNvSpPr/>
          <p:nvPr/>
        </p:nvSpPr>
        <p:spPr>
          <a:xfrm rot="5400000">
            <a:off x="3110105" y="155536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2" name="二等辺三角形 1241">
            <a:extLst>
              <a:ext uri="{FF2B5EF4-FFF2-40B4-BE49-F238E27FC236}">
                <a16:creationId xmlns:a16="http://schemas.microsoft.com/office/drawing/2014/main" id="{4A43E227-A996-7669-6535-755CF2FA3555}"/>
              </a:ext>
            </a:extLst>
          </p:cNvPr>
          <p:cNvSpPr/>
          <p:nvPr/>
        </p:nvSpPr>
        <p:spPr>
          <a:xfrm rot="5400000">
            <a:off x="3412572" y="369216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3" name="二等辺三角形 1242">
            <a:extLst>
              <a:ext uri="{FF2B5EF4-FFF2-40B4-BE49-F238E27FC236}">
                <a16:creationId xmlns:a16="http://schemas.microsoft.com/office/drawing/2014/main" id="{DE17919F-8139-13D3-E9E1-999C9C25709B}"/>
              </a:ext>
            </a:extLst>
          </p:cNvPr>
          <p:cNvSpPr/>
          <p:nvPr/>
        </p:nvSpPr>
        <p:spPr>
          <a:xfrm rot="5400000">
            <a:off x="5326218" y="369675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45" name="二等辺三角形 1244">
            <a:extLst>
              <a:ext uri="{FF2B5EF4-FFF2-40B4-BE49-F238E27FC236}">
                <a16:creationId xmlns:a16="http://schemas.microsoft.com/office/drawing/2014/main" id="{66D651FC-B827-F121-243C-BD67DC0E696F}"/>
              </a:ext>
            </a:extLst>
          </p:cNvPr>
          <p:cNvSpPr/>
          <p:nvPr/>
        </p:nvSpPr>
        <p:spPr>
          <a:xfrm rot="5400000">
            <a:off x="7126290" y="371174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11" name="二等辺三角形 1210">
            <a:extLst>
              <a:ext uri="{FF2B5EF4-FFF2-40B4-BE49-F238E27FC236}">
                <a16:creationId xmlns:a16="http://schemas.microsoft.com/office/drawing/2014/main" id="{E5559765-046E-4724-FB3B-383D40FA7A29}"/>
              </a:ext>
            </a:extLst>
          </p:cNvPr>
          <p:cNvSpPr/>
          <p:nvPr/>
        </p:nvSpPr>
        <p:spPr>
          <a:xfrm rot="5400000">
            <a:off x="1833096" y="5549172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26" name="二等辺三角形 1225">
            <a:extLst>
              <a:ext uri="{FF2B5EF4-FFF2-40B4-BE49-F238E27FC236}">
                <a16:creationId xmlns:a16="http://schemas.microsoft.com/office/drawing/2014/main" id="{7B398981-1C6D-7B97-36C7-66F8055F8EFD}"/>
              </a:ext>
            </a:extLst>
          </p:cNvPr>
          <p:cNvSpPr/>
          <p:nvPr/>
        </p:nvSpPr>
        <p:spPr>
          <a:xfrm rot="5400000">
            <a:off x="8932927" y="5539690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37" name="二等辺三角形 1236">
            <a:extLst>
              <a:ext uri="{FF2B5EF4-FFF2-40B4-BE49-F238E27FC236}">
                <a16:creationId xmlns:a16="http://schemas.microsoft.com/office/drawing/2014/main" id="{8D549136-6EE2-3572-42D9-FBF2089B9464}"/>
              </a:ext>
            </a:extLst>
          </p:cNvPr>
          <p:cNvSpPr/>
          <p:nvPr/>
        </p:nvSpPr>
        <p:spPr>
          <a:xfrm rot="5400000">
            <a:off x="6886202" y="553998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50" name="二等辺三角形 1249">
            <a:extLst>
              <a:ext uri="{FF2B5EF4-FFF2-40B4-BE49-F238E27FC236}">
                <a16:creationId xmlns:a16="http://schemas.microsoft.com/office/drawing/2014/main" id="{AF05D4F0-6666-B5BB-EC12-62A252D56261}"/>
              </a:ext>
            </a:extLst>
          </p:cNvPr>
          <p:cNvSpPr/>
          <p:nvPr/>
        </p:nvSpPr>
        <p:spPr>
          <a:xfrm rot="5400000">
            <a:off x="5247110" y="554324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260" name="二等辺三角形 1259">
            <a:extLst>
              <a:ext uri="{FF2B5EF4-FFF2-40B4-BE49-F238E27FC236}">
                <a16:creationId xmlns:a16="http://schemas.microsoft.com/office/drawing/2014/main" id="{8ADFF311-140C-7302-4DF5-96FA391923E5}"/>
              </a:ext>
            </a:extLst>
          </p:cNvPr>
          <p:cNvSpPr/>
          <p:nvPr/>
        </p:nvSpPr>
        <p:spPr>
          <a:xfrm rot="5400000">
            <a:off x="3493367" y="5543249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43" name="Google Shape;2112;p151">
            <a:extLst>
              <a:ext uri="{FF2B5EF4-FFF2-40B4-BE49-F238E27FC236}">
                <a16:creationId xmlns:a16="http://schemas.microsoft.com/office/drawing/2014/main" id="{B25928E2-D274-3131-879E-AE0C0F334831}"/>
              </a:ext>
            </a:extLst>
          </p:cNvPr>
          <p:cNvSpPr/>
          <p:nvPr/>
        </p:nvSpPr>
        <p:spPr>
          <a:xfrm>
            <a:off x="5940808" y="8347946"/>
            <a:ext cx="137275" cy="4571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Arial"/>
            </a:endParaRPr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F17D935D-2208-A02B-4264-75D41DF044BF}"/>
              </a:ext>
            </a:extLst>
          </p:cNvPr>
          <p:cNvSpPr/>
          <p:nvPr/>
        </p:nvSpPr>
        <p:spPr>
          <a:xfrm rot="5400000">
            <a:off x="6075125" y="155536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3796AA5-E864-EC3C-7092-A5387461AC86}"/>
              </a:ext>
            </a:extLst>
          </p:cNvPr>
          <p:cNvSpPr txBox="1"/>
          <p:nvPr/>
        </p:nvSpPr>
        <p:spPr>
          <a:xfrm>
            <a:off x="314397" y="4323811"/>
            <a:ext cx="143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申請入力</a:t>
            </a:r>
            <a:r>
              <a: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．申請内容を入力し、「確認」を押下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FB9839D-2C2F-7B57-908C-6CE87CB720A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3411"/>
          <a:stretch>
            <a:fillRect/>
          </a:stretch>
        </p:blipFill>
        <p:spPr>
          <a:xfrm>
            <a:off x="383585" y="3014798"/>
            <a:ext cx="1298739" cy="1349459"/>
          </a:xfrm>
          <a:prstGeom prst="rect">
            <a:avLst/>
          </a:prstGeom>
        </p:spPr>
      </p:pic>
      <p:sp>
        <p:nvSpPr>
          <p:cNvPr id="32" name="二等辺三角形 31">
            <a:extLst>
              <a:ext uri="{FF2B5EF4-FFF2-40B4-BE49-F238E27FC236}">
                <a16:creationId xmlns:a16="http://schemas.microsoft.com/office/drawing/2014/main" id="{561B7B29-A537-05D9-5EBC-F5945496D2DD}"/>
              </a:ext>
            </a:extLst>
          </p:cNvPr>
          <p:cNvSpPr/>
          <p:nvPr/>
        </p:nvSpPr>
        <p:spPr>
          <a:xfrm rot="5400000">
            <a:off x="1713323" y="367151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427BBEA2-BC07-CBA7-D5EC-4D27A917785E}"/>
              </a:ext>
            </a:extLst>
          </p:cNvPr>
          <p:cNvSpPr/>
          <p:nvPr/>
        </p:nvSpPr>
        <p:spPr>
          <a:xfrm rot="5400000">
            <a:off x="112490" y="369216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69D0A9D7-7883-6CD0-4DA2-0DD257F4B506}"/>
              </a:ext>
            </a:extLst>
          </p:cNvPr>
          <p:cNvSpPr/>
          <p:nvPr/>
        </p:nvSpPr>
        <p:spPr>
          <a:xfrm rot="5400000">
            <a:off x="107562" y="5549172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942D0A-C130-4E5F-ACE1-5B2ADD0B36D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593788" y="6503368"/>
            <a:ext cx="2228850" cy="365125"/>
          </a:xfrm>
        </p:spPr>
        <p:txBody>
          <a:bodyPr/>
          <a:lstStyle/>
          <a:p>
            <a:fld id="{00000000-1234-1234-1234-123412341234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286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>
          <a:extLst>
            <a:ext uri="{FF2B5EF4-FFF2-40B4-BE49-F238E27FC236}">
              <a16:creationId xmlns:a16="http://schemas.microsoft.com/office/drawing/2014/main" id="{DC762F1E-AA7C-9AE5-57AF-502FE377F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65F61C-0AFB-124D-629A-0C5B577E4E70}"/>
              </a:ext>
            </a:extLst>
          </p:cNvPr>
          <p:cNvSpPr txBox="1"/>
          <p:nvPr/>
        </p:nvSpPr>
        <p:spPr>
          <a:xfrm>
            <a:off x="0" y="6638"/>
            <a:ext cx="9906000" cy="369332"/>
          </a:xfrm>
          <a:prstGeom prst="rect">
            <a:avLst/>
          </a:prstGeom>
          <a:solidFill>
            <a:srgbClr val="004A8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おおさか事業者ポ一タルの使い方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賃上げ補助金（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2/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３） 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endParaRPr kumimoji="1"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D8DF65-224B-15D7-A061-61D8B67A304E}"/>
              </a:ext>
            </a:extLst>
          </p:cNvPr>
          <p:cNvSpPr/>
          <p:nvPr/>
        </p:nvSpPr>
        <p:spPr>
          <a:xfrm>
            <a:off x="125765" y="2229875"/>
            <a:ext cx="8600289" cy="1741272"/>
          </a:xfrm>
          <a:prstGeom prst="rect">
            <a:avLst/>
          </a:prstGeom>
          <a:solidFill>
            <a:srgbClr val="C04F15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3" name="フローチャート: 端子 2">
            <a:extLst>
              <a:ext uri="{FF2B5EF4-FFF2-40B4-BE49-F238E27FC236}">
                <a16:creationId xmlns:a16="http://schemas.microsoft.com/office/drawing/2014/main" id="{DB151BAA-308C-3771-294C-605D5473F488}"/>
              </a:ext>
            </a:extLst>
          </p:cNvPr>
          <p:cNvSpPr/>
          <p:nvPr/>
        </p:nvSpPr>
        <p:spPr>
          <a:xfrm>
            <a:off x="125766" y="2146436"/>
            <a:ext cx="2778700" cy="176400"/>
          </a:xfrm>
          <a:prstGeom prst="flowChartTerminator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申請内容修正（申請内容に不備があった場合）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4AAEA52-2F34-D088-DC98-B5912A8864A1}"/>
              </a:ext>
            </a:extLst>
          </p:cNvPr>
          <p:cNvSpPr txBox="1"/>
          <p:nvPr/>
        </p:nvSpPr>
        <p:spPr>
          <a:xfrm>
            <a:off x="182844" y="3564150"/>
            <a:ext cx="281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．大阪府から送信された申請内容修正依頼メールのリンクを押下し、対象の申込番号を押下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B3A7306-7EA7-AC88-B0A7-47472F9DA38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904466" y="2229875"/>
            <a:ext cx="5792092" cy="476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8D7A3F9E-2AB1-F86A-6F91-A04EACBC0D3B}"/>
              </a:ext>
            </a:extLst>
          </p:cNvPr>
          <p:cNvSpPr/>
          <p:nvPr/>
        </p:nvSpPr>
        <p:spPr>
          <a:xfrm rot="5400000">
            <a:off x="792227" y="288247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CCC76C7-D5F8-D720-AD73-107DB64A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" y="2634091"/>
            <a:ext cx="852983" cy="67020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C54BE0-4012-698A-C9D2-38A3DB2D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6475"/>
          <a:stretch>
            <a:fillRect/>
          </a:stretch>
        </p:blipFill>
        <p:spPr>
          <a:xfrm>
            <a:off x="1038496" y="2441862"/>
            <a:ext cx="1955499" cy="106353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5D79E2-1F51-A1C3-B04C-A6054EAE0923}"/>
              </a:ext>
            </a:extLst>
          </p:cNvPr>
          <p:cNvSpPr txBox="1"/>
          <p:nvPr/>
        </p:nvSpPr>
        <p:spPr>
          <a:xfrm>
            <a:off x="3278982" y="3554223"/>
            <a:ext cx="1748732" cy="21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．「申請修正」を押下</a:t>
            </a:r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3C1F99A2-ECFA-E4FB-3C43-9DDE4C368247}"/>
              </a:ext>
            </a:extLst>
          </p:cNvPr>
          <p:cNvSpPr/>
          <p:nvPr/>
        </p:nvSpPr>
        <p:spPr>
          <a:xfrm rot="5400000">
            <a:off x="5461265" y="290965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65C8EB-5D6C-6D6D-B34B-18C55ACEDE2E}"/>
              </a:ext>
            </a:extLst>
          </p:cNvPr>
          <p:cNvSpPr txBox="1"/>
          <p:nvPr/>
        </p:nvSpPr>
        <p:spPr>
          <a:xfrm>
            <a:off x="5564817" y="3564149"/>
            <a:ext cx="1205979" cy="22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．該当箇所を修正</a:t>
            </a:r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A6E3D3B3-E7C2-8BE9-4CCC-E9156B4285A2}"/>
              </a:ext>
            </a:extLst>
          </p:cNvPr>
          <p:cNvSpPr/>
          <p:nvPr/>
        </p:nvSpPr>
        <p:spPr>
          <a:xfrm rot="5400000">
            <a:off x="6524509" y="289922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18" name="フローチャート: 端子 17">
            <a:extLst>
              <a:ext uri="{FF2B5EF4-FFF2-40B4-BE49-F238E27FC236}">
                <a16:creationId xmlns:a16="http://schemas.microsoft.com/office/drawing/2014/main" id="{758E1381-418E-418D-98FF-25899443E2F1}"/>
              </a:ext>
            </a:extLst>
          </p:cNvPr>
          <p:cNvSpPr/>
          <p:nvPr/>
        </p:nvSpPr>
        <p:spPr>
          <a:xfrm>
            <a:off x="6752174" y="2877244"/>
            <a:ext cx="982660" cy="1764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申請内容提出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5F0058-CB07-6C40-F3B2-2DAD66691E10}"/>
              </a:ext>
            </a:extLst>
          </p:cNvPr>
          <p:cNvSpPr txBox="1"/>
          <p:nvPr/>
        </p:nvSpPr>
        <p:spPr>
          <a:xfrm>
            <a:off x="6741301" y="3564149"/>
            <a:ext cx="1955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．修正した申請内容を提出後、大阪府から申請内容変更受付のメールが送付される</a:t>
            </a:r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11541C53-C129-3741-D5E5-197CA101B97C}"/>
              </a:ext>
            </a:extLst>
          </p:cNvPr>
          <p:cNvSpPr/>
          <p:nvPr/>
        </p:nvSpPr>
        <p:spPr>
          <a:xfrm rot="5400000">
            <a:off x="7755395" y="2894835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196D9D9-8279-E3DF-7241-D71B98BE5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071" y="2663012"/>
            <a:ext cx="852983" cy="67020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44EC8BE-4FA3-8C8A-59C8-85FCBF8B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44" y="2443015"/>
            <a:ext cx="2153146" cy="1061289"/>
          </a:xfrm>
          <a:prstGeom prst="rect">
            <a:avLst/>
          </a:prstGeom>
        </p:spPr>
      </p:pic>
      <p:sp>
        <p:nvSpPr>
          <p:cNvPr id="24" name="フローチャート: 端子 23">
            <a:extLst>
              <a:ext uri="{FF2B5EF4-FFF2-40B4-BE49-F238E27FC236}">
                <a16:creationId xmlns:a16="http://schemas.microsoft.com/office/drawing/2014/main" id="{970E5551-907A-A8BA-26F3-401CCDF7FE85}"/>
              </a:ext>
            </a:extLst>
          </p:cNvPr>
          <p:cNvSpPr/>
          <p:nvPr/>
        </p:nvSpPr>
        <p:spPr>
          <a:xfrm>
            <a:off x="5725344" y="2905066"/>
            <a:ext cx="639491" cy="176400"/>
          </a:xfrm>
          <a:prstGeom prst="flowChartTerminator">
            <a:avLst/>
          </a:prstGeom>
          <a:solidFill>
            <a:srgbClr val="F6BB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4AEB36D1-4BF5-6A90-301A-EDAAF12CCF7E}"/>
              </a:ext>
            </a:extLst>
          </p:cNvPr>
          <p:cNvSpPr/>
          <p:nvPr/>
        </p:nvSpPr>
        <p:spPr>
          <a:xfrm rot="5400000">
            <a:off x="3021540" y="289494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DC6A45F-2E05-4575-8C70-8AFD9A318499}"/>
              </a:ext>
            </a:extLst>
          </p:cNvPr>
          <p:cNvSpPr/>
          <p:nvPr/>
        </p:nvSpPr>
        <p:spPr>
          <a:xfrm>
            <a:off x="117617" y="571751"/>
            <a:ext cx="2320016" cy="1461511"/>
          </a:xfrm>
          <a:prstGeom prst="rect">
            <a:avLst/>
          </a:prstGeom>
          <a:solidFill>
            <a:srgbClr val="3D7BB9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 dirty="0"/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8797EF8D-1500-4E85-B0E6-71F7AD9A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75" y="799502"/>
            <a:ext cx="852983" cy="670201"/>
          </a:xfrm>
          <a:prstGeom prst="rect">
            <a:avLst/>
          </a:prstGeom>
        </p:spPr>
      </p:pic>
      <p:sp>
        <p:nvSpPr>
          <p:cNvPr id="70" name="フローチャート: 端子 69">
            <a:extLst>
              <a:ext uri="{FF2B5EF4-FFF2-40B4-BE49-F238E27FC236}">
                <a16:creationId xmlns:a16="http://schemas.microsoft.com/office/drawing/2014/main" id="{761A717A-81F9-4F8B-9F0E-F68FBC68A475}"/>
              </a:ext>
            </a:extLst>
          </p:cNvPr>
          <p:cNvSpPr/>
          <p:nvPr/>
        </p:nvSpPr>
        <p:spPr>
          <a:xfrm>
            <a:off x="108755" y="492446"/>
            <a:ext cx="1202484" cy="176400"/>
          </a:xfrm>
          <a:prstGeom prst="flowChartTerminator">
            <a:avLst/>
          </a:prstGeom>
          <a:solidFill>
            <a:srgbClr val="336699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交付決定通知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550A82C-F9B7-4A02-8CB0-571B8FCCC700}"/>
              </a:ext>
            </a:extLst>
          </p:cNvPr>
          <p:cNvSpPr txBox="1"/>
          <p:nvPr/>
        </p:nvSpPr>
        <p:spPr>
          <a:xfrm>
            <a:off x="387526" y="1470110"/>
            <a:ext cx="196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．大阪府から交付決定のお知らせメールが送付される。交付決定通知書がおおさか事業者ポータルに掲載される。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AA209A82-C0C8-4DC1-9A9E-BE63B8BB2AC1}"/>
              </a:ext>
            </a:extLst>
          </p:cNvPr>
          <p:cNvSpPr txBox="1"/>
          <p:nvPr/>
        </p:nvSpPr>
        <p:spPr>
          <a:xfrm>
            <a:off x="2492507" y="1412046"/>
            <a:ext cx="497586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←交付決定通知のメールが来たら、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交付決定の日の翌日から起算して３０日以内に実績報告をする必要があります！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5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b="1" dirty="0">
                <a:solidFill>
                  <a:schemeClr val="tx1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実績報告書入力をしないと、補助金の支払いはできません。ご注意ください。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E730E4A-DAD2-43B1-BC1E-E816D32652B9}"/>
              </a:ext>
            </a:extLst>
          </p:cNvPr>
          <p:cNvSpPr/>
          <p:nvPr/>
        </p:nvSpPr>
        <p:spPr>
          <a:xfrm>
            <a:off x="5502106" y="4312537"/>
            <a:ext cx="4274428" cy="2274347"/>
          </a:xfrm>
          <a:prstGeom prst="rect">
            <a:avLst/>
          </a:prstGeom>
          <a:solidFill>
            <a:srgbClr val="8FAAFF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739A9F96-2888-4808-892A-D6FB9FFD3351}"/>
              </a:ext>
            </a:extLst>
          </p:cNvPr>
          <p:cNvSpPr/>
          <p:nvPr/>
        </p:nvSpPr>
        <p:spPr>
          <a:xfrm>
            <a:off x="117617" y="4312564"/>
            <a:ext cx="5203091" cy="2274347"/>
          </a:xfrm>
          <a:prstGeom prst="rect">
            <a:avLst/>
          </a:prstGeom>
          <a:solidFill>
            <a:srgbClr val="C279FF">
              <a:alpha val="49804"/>
            </a:srgbClr>
          </a:solidFill>
          <a:ln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82" name="フローチャート: 端子 81">
            <a:extLst>
              <a:ext uri="{FF2B5EF4-FFF2-40B4-BE49-F238E27FC236}">
                <a16:creationId xmlns:a16="http://schemas.microsoft.com/office/drawing/2014/main" id="{58B9E34C-5970-40B5-846F-796FCBA9AAC4}"/>
              </a:ext>
            </a:extLst>
          </p:cNvPr>
          <p:cNvSpPr/>
          <p:nvPr/>
        </p:nvSpPr>
        <p:spPr>
          <a:xfrm>
            <a:off x="117618" y="4229125"/>
            <a:ext cx="1526653" cy="176400"/>
          </a:xfrm>
          <a:prstGeom prst="flowChartTerminator">
            <a:avLst/>
          </a:prstGeom>
          <a:solidFill>
            <a:srgbClr val="A537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実績書報告書入力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F2F4EC3-EE8A-4F3E-A0ED-BD791D7C9017}"/>
              </a:ext>
            </a:extLst>
          </p:cNvPr>
          <p:cNvSpPr txBox="1"/>
          <p:nvPr/>
        </p:nvSpPr>
        <p:spPr>
          <a:xfrm>
            <a:off x="272372" y="5926500"/>
            <a:ext cx="272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、大阪府から送信された</a:t>
            </a:r>
            <a:r>
              <a:rPr lang="ja-JP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交付決定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のお知らせ及び</a:t>
            </a:r>
            <a:r>
              <a:rPr lang="ja-JP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実績報告書提出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依頼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メールのリンクを押下し、「実績報告書」タブを押下後、対象の申込番号を選択して「編集」ボタンを押下</a:t>
            </a: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EEAF9CE4-6FE8-4D14-A11D-C9F14CA065B5}"/>
              </a:ext>
            </a:extLst>
          </p:cNvPr>
          <p:cNvCxnSpPr>
            <a:cxnSpLocks/>
            <a:stCxn id="82" idx="3"/>
          </p:cNvCxnSpPr>
          <p:nvPr/>
        </p:nvCxnSpPr>
        <p:spPr>
          <a:xfrm flipV="1">
            <a:off x="1644271" y="4312537"/>
            <a:ext cx="3676437" cy="4788"/>
          </a:xfrm>
          <a:prstGeom prst="line">
            <a:avLst/>
          </a:prstGeom>
          <a:ln w="28575">
            <a:solidFill>
              <a:srgbClr val="A53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二等辺三角形 87">
            <a:extLst>
              <a:ext uri="{FF2B5EF4-FFF2-40B4-BE49-F238E27FC236}">
                <a16:creationId xmlns:a16="http://schemas.microsoft.com/office/drawing/2014/main" id="{2B6F8931-74FE-4E7B-AE91-9873E27EFC10}"/>
              </a:ext>
            </a:extLst>
          </p:cNvPr>
          <p:cNvSpPr/>
          <p:nvPr/>
        </p:nvSpPr>
        <p:spPr>
          <a:xfrm rot="5400000">
            <a:off x="799320" y="531427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9AEF45D1-D77B-46F9-AC3D-03986F73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" y="5027913"/>
            <a:ext cx="852983" cy="670201"/>
          </a:xfrm>
          <a:prstGeom prst="rect">
            <a:avLst/>
          </a:prstGeom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ED960CB-B61F-4F61-9B81-E50755348432}"/>
              </a:ext>
            </a:extLst>
          </p:cNvPr>
          <p:cNvSpPr txBox="1"/>
          <p:nvPr/>
        </p:nvSpPr>
        <p:spPr>
          <a:xfrm>
            <a:off x="3406219" y="6201998"/>
            <a:ext cx="1966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．内容に沿って実績を入力し、「保存」を押下</a:t>
            </a:r>
          </a:p>
        </p:txBody>
      </p:sp>
      <p:sp>
        <p:nvSpPr>
          <p:cNvPr id="94" name="二等辺三角形 93">
            <a:extLst>
              <a:ext uri="{FF2B5EF4-FFF2-40B4-BE49-F238E27FC236}">
                <a16:creationId xmlns:a16="http://schemas.microsoft.com/office/drawing/2014/main" id="{517F8805-4BD8-429C-A738-BB48F0D7587F}"/>
              </a:ext>
            </a:extLst>
          </p:cNvPr>
          <p:cNvSpPr/>
          <p:nvPr/>
        </p:nvSpPr>
        <p:spPr>
          <a:xfrm rot="5400000">
            <a:off x="5329622" y="530621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67F5D64-F76B-4AC2-A5ED-420445A186C9}"/>
              </a:ext>
            </a:extLst>
          </p:cNvPr>
          <p:cNvSpPr txBox="1"/>
          <p:nvPr/>
        </p:nvSpPr>
        <p:spPr>
          <a:xfrm>
            <a:off x="5618481" y="6140928"/>
            <a:ext cx="1533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．補助金交付確定額を確認し、「確定」を押下</a:t>
            </a:r>
          </a:p>
        </p:txBody>
      </p:sp>
      <p:sp>
        <p:nvSpPr>
          <p:cNvPr id="97" name="二等辺三角形 96">
            <a:extLst>
              <a:ext uri="{FF2B5EF4-FFF2-40B4-BE49-F238E27FC236}">
                <a16:creationId xmlns:a16="http://schemas.microsoft.com/office/drawing/2014/main" id="{DC082E42-48DF-4F17-86B2-A1BC628748B4}"/>
              </a:ext>
            </a:extLst>
          </p:cNvPr>
          <p:cNvSpPr/>
          <p:nvPr/>
        </p:nvSpPr>
        <p:spPr>
          <a:xfrm rot="5400000">
            <a:off x="7251712" y="5306213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FAF74-1959-40F4-B39C-C20CD0FB5F35}"/>
              </a:ext>
            </a:extLst>
          </p:cNvPr>
          <p:cNvSpPr txBox="1"/>
          <p:nvPr/>
        </p:nvSpPr>
        <p:spPr>
          <a:xfrm>
            <a:off x="7438234" y="6132351"/>
            <a:ext cx="2467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．実績報告書の提出完了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賃上げ補助金申請画面</a:t>
            </a:r>
            <a:r>
              <a:rPr lang="ja-JP" altLang="ja-JP" sz="8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へ戻る」を押下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F93212F6-3650-4878-83A8-5BB5CC10B6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397"/>
          <a:stretch>
            <a:fillRect/>
          </a:stretch>
        </p:blipFill>
        <p:spPr>
          <a:xfrm>
            <a:off x="1006212" y="5049484"/>
            <a:ext cx="2189460" cy="790917"/>
          </a:xfrm>
          <a:prstGeom prst="rect">
            <a:avLst/>
          </a:prstGeom>
        </p:spPr>
      </p:pic>
      <p:sp>
        <p:nvSpPr>
          <p:cNvPr id="102" name="二等辺三角形 101">
            <a:extLst>
              <a:ext uri="{FF2B5EF4-FFF2-40B4-BE49-F238E27FC236}">
                <a16:creationId xmlns:a16="http://schemas.microsoft.com/office/drawing/2014/main" id="{3969F925-FC8B-43B2-ABB5-9F0FDB3153A6}"/>
              </a:ext>
            </a:extLst>
          </p:cNvPr>
          <p:cNvSpPr/>
          <p:nvPr/>
        </p:nvSpPr>
        <p:spPr>
          <a:xfrm rot="5400000">
            <a:off x="3263167" y="5314271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780612D6-ADB7-409A-AE8F-C05A5D41D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1854" y="4377466"/>
            <a:ext cx="1494132" cy="1852449"/>
          </a:xfrm>
          <a:prstGeom prst="rect">
            <a:avLst/>
          </a:prstGeom>
        </p:spPr>
      </p:pic>
      <p:pic>
        <p:nvPicPr>
          <p:cNvPr id="104" name="図 103">
            <a:extLst>
              <a:ext uri="{FF2B5EF4-FFF2-40B4-BE49-F238E27FC236}">
                <a16:creationId xmlns:a16="http://schemas.microsoft.com/office/drawing/2014/main" id="{87396EFC-C20D-40D6-860A-5974310C8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9595" y="5147604"/>
            <a:ext cx="1533567" cy="550432"/>
          </a:xfrm>
          <a:prstGeom prst="rect">
            <a:avLst/>
          </a:prstGeom>
        </p:spPr>
      </p:pic>
      <p:sp>
        <p:nvSpPr>
          <p:cNvPr id="105" name="フローチャート: 端子 104">
            <a:extLst>
              <a:ext uri="{FF2B5EF4-FFF2-40B4-BE49-F238E27FC236}">
                <a16:creationId xmlns:a16="http://schemas.microsoft.com/office/drawing/2014/main" id="{F704CB3A-D595-4EAD-A170-258123BED5F4}"/>
              </a:ext>
            </a:extLst>
          </p:cNvPr>
          <p:cNvSpPr/>
          <p:nvPr/>
        </p:nvSpPr>
        <p:spPr>
          <a:xfrm>
            <a:off x="5502106" y="4229125"/>
            <a:ext cx="1526653" cy="176400"/>
          </a:xfrm>
          <a:prstGeom prst="flowChartTerminator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実績書報告書提出</a:t>
            </a:r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49012B03-6E31-4777-B0C9-6359046E8ABB}"/>
              </a:ext>
            </a:extLst>
          </p:cNvPr>
          <p:cNvCxnSpPr>
            <a:cxnSpLocks/>
            <a:stCxn id="105" idx="3"/>
          </p:cNvCxnSpPr>
          <p:nvPr/>
        </p:nvCxnSpPr>
        <p:spPr>
          <a:xfrm flipV="1">
            <a:off x="7028759" y="4312537"/>
            <a:ext cx="2747775" cy="4788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図 106">
            <a:extLst>
              <a:ext uri="{FF2B5EF4-FFF2-40B4-BE49-F238E27FC236}">
                <a16:creationId xmlns:a16="http://schemas.microsoft.com/office/drawing/2014/main" id="{D61EE323-9B8E-4446-97A5-0134E5691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8624" y="5005688"/>
            <a:ext cx="1885577" cy="760816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3754F7-3948-277F-D350-3CAC30854169}"/>
              </a:ext>
            </a:extLst>
          </p:cNvPr>
          <p:cNvCxnSpPr>
            <a:cxnSpLocks/>
            <a:stCxn id="70" idx="3"/>
          </p:cNvCxnSpPr>
          <p:nvPr/>
        </p:nvCxnSpPr>
        <p:spPr>
          <a:xfrm flipV="1">
            <a:off x="1311239" y="571751"/>
            <a:ext cx="1126394" cy="8895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55A1E28E-2965-F8CF-AB3C-978CBC5ACBE1}"/>
              </a:ext>
            </a:extLst>
          </p:cNvPr>
          <p:cNvSpPr/>
          <p:nvPr/>
        </p:nvSpPr>
        <p:spPr>
          <a:xfrm rot="5400000">
            <a:off x="105183" y="1098104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DC93C798-D055-6B40-22C2-660E1B548052}"/>
              </a:ext>
            </a:extLst>
          </p:cNvPr>
          <p:cNvSpPr/>
          <p:nvPr/>
        </p:nvSpPr>
        <p:spPr>
          <a:xfrm rot="5400000">
            <a:off x="8745406" y="2909656"/>
            <a:ext cx="207104" cy="16594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8"/>
          </a:p>
        </p:txBody>
      </p:sp>
      <p:sp>
        <p:nvSpPr>
          <p:cNvPr id="28" name="フローチャート: 端子 27">
            <a:extLst>
              <a:ext uri="{FF2B5EF4-FFF2-40B4-BE49-F238E27FC236}">
                <a16:creationId xmlns:a16="http://schemas.microsoft.com/office/drawing/2014/main" id="{EE9BBC34-A6E8-DEE6-1AC5-2B4E14284E97}"/>
              </a:ext>
            </a:extLst>
          </p:cNvPr>
          <p:cNvSpPr/>
          <p:nvPr/>
        </p:nvSpPr>
        <p:spPr>
          <a:xfrm>
            <a:off x="8949006" y="2904425"/>
            <a:ext cx="827528" cy="329005"/>
          </a:xfrm>
          <a:prstGeom prst="flowChartTerminator">
            <a:avLst/>
          </a:prstGeom>
          <a:solidFill>
            <a:srgbClr val="3D7BB9"/>
          </a:solidFill>
          <a:ln>
            <a:solidFill>
              <a:srgbClr val="33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94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交付決定通知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F0BB8C63-2EB1-482E-9F92-370E411355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557692" y="6532161"/>
            <a:ext cx="2228850" cy="365125"/>
          </a:xfrm>
        </p:spPr>
        <p:txBody>
          <a:bodyPr/>
          <a:lstStyle/>
          <a:p>
            <a:fld id="{00000000-1234-1234-1234-123412341234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821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B9E7C74A1857D4DBBDFF053AE30023A" ma:contentTypeVersion="8" ma:contentTypeDescription="新しいドキュメントを作成します。" ma:contentTypeScope="" ma:versionID="27a8d01705844fd75664f6e76fb9c9fa">
  <xsd:schema xmlns:xsd="http://www.w3.org/2001/XMLSchema" xmlns:xs="http://www.w3.org/2001/XMLSchema" xmlns:p="http://schemas.microsoft.com/office/2006/metadata/properties" xmlns:ns2="816c13b2-1e42-4a6d-86c5-1caad9fb210e" targetNamespace="http://schemas.microsoft.com/office/2006/metadata/properties" ma:root="true" ma:fieldsID="0c1a4ffee0ed59b56c0425eb470443de" ns2:_="">
    <xsd:import namespace="816c13b2-1e42-4a6d-86c5-1caad9fb21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c13b2-1e42-4a6d-86c5-1caad9fb2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F23C5C-AF8C-484E-9A9E-9A7B13D7E9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9AF0E-8F15-40C1-87A4-8A118273D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c13b2-1e42-4a6d-86c5-1caad9fb21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B3DD24-97E8-4177-90F9-D673FD5BD7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1468</Words>
  <Application>Microsoft Office PowerPoint</Application>
  <PresentationFormat>A4 210 x 297 mm</PresentationFormat>
  <Paragraphs>140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Meiryo UI</vt:lpstr>
      <vt:lpstr>メイリオ</vt:lpstr>
      <vt:lpstr>Arial</vt:lpstr>
      <vt:lpstr>Office テーマ</vt:lpstr>
      <vt:lpstr>事業者サイト操作マニュアル （事業者用・簡易版）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事業者サイト操作マニュアル （事業者用）</dc:title>
  <dc:creator>彩 白石</dc:creator>
  <cp:lastModifiedBy>濱　有希</cp:lastModifiedBy>
  <cp:revision>205</cp:revision>
  <dcterms:created xsi:type="dcterms:W3CDTF">2025-12-26T06:31:54Z</dcterms:created>
  <dcterms:modified xsi:type="dcterms:W3CDTF">2026-06-04T08:48:40Z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0x0101004B9E7C74A1857D4DBBDFF053AE30023A</vt:lpwstr>
  </property>
</Properties>
</file>