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7"/>
  </p:notesMasterIdLst>
  <p:handoutMasterIdLst>
    <p:handoutMasterId r:id="rId8"/>
  </p:handoutMasterIdLst>
  <p:sldIdLst>
    <p:sldId id="256" r:id="rId2"/>
    <p:sldId id="257" r:id="rId3"/>
    <p:sldId id="262" r:id="rId4"/>
    <p:sldId id="266" r:id="rId5"/>
    <p:sldId id="270" r:id="rId6"/>
  </p:sldIdLst>
  <p:sldSz cx="12192000" cy="6858000"/>
  <p:notesSz cx="6646863" cy="97774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7DD"/>
    <a:srgbClr val="FFCCCC"/>
    <a:srgbClr val="FFCCFF"/>
    <a:srgbClr val="FFCC99"/>
    <a:srgbClr val="0099FF"/>
    <a:srgbClr val="FF9966"/>
    <a:srgbClr val="FFFFFF"/>
    <a:srgbClr val="FF66FF"/>
    <a:srgbClr val="FF99FF"/>
    <a:srgbClr val="EC5E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4" d="100"/>
          <a:sy n="64" d="100"/>
        </p:scale>
        <p:origin x="78" y="5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880101" cy="490354"/>
          </a:xfrm>
          <a:prstGeom prst="rect">
            <a:avLst/>
          </a:prstGeom>
        </p:spPr>
        <p:txBody>
          <a:bodyPr vert="horz" lIns="89675" tIns="44838" rIns="89675" bIns="4483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765213" y="1"/>
            <a:ext cx="2880101" cy="490354"/>
          </a:xfrm>
          <a:prstGeom prst="rect">
            <a:avLst/>
          </a:prstGeom>
        </p:spPr>
        <p:txBody>
          <a:bodyPr vert="horz" lIns="89675" tIns="44838" rIns="89675" bIns="44838" rtlCol="0"/>
          <a:lstStyle>
            <a:lvl1pPr algn="r">
              <a:defRPr sz="1200"/>
            </a:lvl1pPr>
          </a:lstStyle>
          <a:p>
            <a:fld id="{1FF5520E-2C63-4898-8810-03018772DA97}" type="datetimeFigureOut">
              <a:rPr kumimoji="1" lang="ja-JP" altLang="en-US" smtClean="0"/>
              <a:t>2026/10/19</a:t>
            </a:fld>
            <a:endParaRPr kumimoji="1" lang="ja-JP" altLang="en-US"/>
          </a:p>
        </p:txBody>
      </p:sp>
      <p:sp>
        <p:nvSpPr>
          <p:cNvPr id="4" name="フッター プレースホルダー 3"/>
          <p:cNvSpPr>
            <a:spLocks noGrp="1"/>
          </p:cNvSpPr>
          <p:nvPr>
            <p:ph type="ftr" sz="quarter" idx="2"/>
          </p:nvPr>
        </p:nvSpPr>
        <p:spPr>
          <a:xfrm>
            <a:off x="0" y="9287059"/>
            <a:ext cx="2880101" cy="490354"/>
          </a:xfrm>
          <a:prstGeom prst="rect">
            <a:avLst/>
          </a:prstGeom>
        </p:spPr>
        <p:txBody>
          <a:bodyPr vert="horz" lIns="89675" tIns="44838" rIns="89675" bIns="4483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765213" y="9287059"/>
            <a:ext cx="2880101" cy="490354"/>
          </a:xfrm>
          <a:prstGeom prst="rect">
            <a:avLst/>
          </a:prstGeom>
        </p:spPr>
        <p:txBody>
          <a:bodyPr vert="horz" lIns="89675" tIns="44838" rIns="89675" bIns="44838" rtlCol="0" anchor="b"/>
          <a:lstStyle>
            <a:lvl1pPr algn="r">
              <a:defRPr sz="1200"/>
            </a:lvl1pPr>
          </a:lstStyle>
          <a:p>
            <a:fld id="{7DD5A299-61C5-4E8C-974A-672164A704BE}" type="slidenum">
              <a:rPr kumimoji="1" lang="ja-JP" altLang="en-US" smtClean="0"/>
              <a:t>‹#›</a:t>
            </a:fld>
            <a:endParaRPr kumimoji="1" lang="ja-JP" altLang="en-US"/>
          </a:p>
        </p:txBody>
      </p:sp>
    </p:spTree>
    <p:extLst>
      <p:ext uri="{BB962C8B-B14F-4D97-AF65-F5344CB8AC3E}">
        <p14:creationId xmlns:p14="http://schemas.microsoft.com/office/powerpoint/2010/main" val="3516629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880101" cy="490354"/>
          </a:xfrm>
          <a:prstGeom prst="rect">
            <a:avLst/>
          </a:prstGeom>
        </p:spPr>
        <p:txBody>
          <a:bodyPr vert="horz" lIns="89675" tIns="44838" rIns="89675" bIns="44838" rtlCol="0"/>
          <a:lstStyle>
            <a:lvl1pPr algn="l">
              <a:defRPr sz="1200"/>
            </a:lvl1pPr>
          </a:lstStyle>
          <a:p>
            <a:endParaRPr kumimoji="1" lang="ja-JP" altLang="en-US"/>
          </a:p>
        </p:txBody>
      </p:sp>
      <p:sp>
        <p:nvSpPr>
          <p:cNvPr id="3" name="日付プレースホルダー 2"/>
          <p:cNvSpPr>
            <a:spLocks noGrp="1"/>
          </p:cNvSpPr>
          <p:nvPr>
            <p:ph type="dt" idx="1"/>
          </p:nvPr>
        </p:nvSpPr>
        <p:spPr>
          <a:xfrm>
            <a:off x="3765213" y="1"/>
            <a:ext cx="2880101" cy="490354"/>
          </a:xfrm>
          <a:prstGeom prst="rect">
            <a:avLst/>
          </a:prstGeom>
        </p:spPr>
        <p:txBody>
          <a:bodyPr vert="horz" lIns="89675" tIns="44838" rIns="89675" bIns="44838" rtlCol="0"/>
          <a:lstStyle>
            <a:lvl1pPr algn="r">
              <a:defRPr sz="1200"/>
            </a:lvl1pPr>
          </a:lstStyle>
          <a:p>
            <a:fld id="{0BFEE85A-12B6-4182-A1AA-5DD20B37548E}" type="datetimeFigureOut">
              <a:rPr kumimoji="1" lang="ja-JP" altLang="en-US" smtClean="0"/>
              <a:t>2026/10/19</a:t>
            </a:fld>
            <a:endParaRPr kumimoji="1" lang="ja-JP" altLang="en-US"/>
          </a:p>
        </p:txBody>
      </p:sp>
      <p:sp>
        <p:nvSpPr>
          <p:cNvPr id="4" name="スライド イメージ プレースホルダー 3"/>
          <p:cNvSpPr>
            <a:spLocks noGrp="1" noRot="1" noChangeAspect="1"/>
          </p:cNvSpPr>
          <p:nvPr>
            <p:ph type="sldImg" idx="2"/>
          </p:nvPr>
        </p:nvSpPr>
        <p:spPr>
          <a:xfrm>
            <a:off x="390525" y="1222375"/>
            <a:ext cx="5865813" cy="3300413"/>
          </a:xfrm>
          <a:prstGeom prst="rect">
            <a:avLst/>
          </a:prstGeom>
          <a:noFill/>
          <a:ln w="12700">
            <a:solidFill>
              <a:prstClr val="black"/>
            </a:solidFill>
          </a:ln>
        </p:spPr>
        <p:txBody>
          <a:bodyPr vert="horz" lIns="89675" tIns="44838" rIns="89675" bIns="44838" rtlCol="0" anchor="ctr"/>
          <a:lstStyle/>
          <a:p>
            <a:endParaRPr lang="ja-JP" altLang="en-US"/>
          </a:p>
        </p:txBody>
      </p:sp>
      <p:sp>
        <p:nvSpPr>
          <p:cNvPr id="5" name="ノート プレースホルダー 4"/>
          <p:cNvSpPr>
            <a:spLocks noGrp="1"/>
          </p:cNvSpPr>
          <p:nvPr>
            <p:ph type="body" sz="quarter" idx="3"/>
          </p:nvPr>
        </p:nvSpPr>
        <p:spPr>
          <a:xfrm>
            <a:off x="664997" y="4705215"/>
            <a:ext cx="5316870" cy="3849436"/>
          </a:xfrm>
          <a:prstGeom prst="rect">
            <a:avLst/>
          </a:prstGeom>
        </p:spPr>
        <p:txBody>
          <a:bodyPr vert="horz" lIns="89675" tIns="44838" rIns="89675" bIns="4483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287059"/>
            <a:ext cx="2880101" cy="490354"/>
          </a:xfrm>
          <a:prstGeom prst="rect">
            <a:avLst/>
          </a:prstGeom>
        </p:spPr>
        <p:txBody>
          <a:bodyPr vert="horz" lIns="89675" tIns="44838" rIns="89675" bIns="4483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65213" y="9287059"/>
            <a:ext cx="2880101" cy="490354"/>
          </a:xfrm>
          <a:prstGeom prst="rect">
            <a:avLst/>
          </a:prstGeom>
        </p:spPr>
        <p:txBody>
          <a:bodyPr vert="horz" lIns="89675" tIns="44838" rIns="89675" bIns="44838" rtlCol="0" anchor="b"/>
          <a:lstStyle>
            <a:lvl1pPr algn="r">
              <a:defRPr sz="1200"/>
            </a:lvl1pPr>
          </a:lstStyle>
          <a:p>
            <a:fld id="{0181E059-965F-43F5-8904-E9DA4F078983}" type="slidenum">
              <a:rPr kumimoji="1" lang="ja-JP" altLang="en-US" smtClean="0"/>
              <a:t>‹#›</a:t>
            </a:fld>
            <a:endParaRPr kumimoji="1" lang="ja-JP" altLang="en-US"/>
          </a:p>
        </p:txBody>
      </p:sp>
    </p:spTree>
    <p:extLst>
      <p:ext uri="{BB962C8B-B14F-4D97-AF65-F5344CB8AC3E}">
        <p14:creationId xmlns:p14="http://schemas.microsoft.com/office/powerpoint/2010/main" val="37051333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sz="1800"/>
          </a:p>
        </p:txBody>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sz="1800"/>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1"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189" indent="0" algn="ctr">
              <a:buNone/>
              <a:defRPr sz="2400"/>
            </a:lvl2pPr>
            <a:lvl3pPr marL="914377" indent="0" algn="ctr">
              <a:buNone/>
              <a:defRPr sz="2400"/>
            </a:lvl3pPr>
            <a:lvl4pPr marL="1371566" indent="0" algn="ctr">
              <a:buNone/>
              <a:defRPr sz="2000"/>
            </a:lvl4pPr>
            <a:lvl5pPr marL="1828754" indent="0" algn="ctr">
              <a:buNone/>
              <a:defRPr sz="2000"/>
            </a:lvl5pPr>
            <a:lvl6pPr marL="2285943" indent="0" algn="ctr">
              <a:buNone/>
              <a:defRPr sz="2000"/>
            </a:lvl6pPr>
            <a:lvl7pPr marL="2743131" indent="0" algn="ctr">
              <a:buNone/>
              <a:defRPr sz="2000"/>
            </a:lvl7pPr>
            <a:lvl8pPr marL="3200320" indent="0" algn="ctr">
              <a:buNone/>
              <a:defRPr sz="2000"/>
            </a:lvl8pPr>
            <a:lvl9pPr marL="3657509"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AD76C97-35AD-48EF-B556-C2B58D3B2DA9}"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12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E6147C-2A3C-46DA-8E73-44F42F797C7D}"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386238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CB0994-6C94-431F-BE43-F0BD590B8719}"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4623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42EF97C-A16E-41EF-9261-0906ADC8FFA5}" type="datetime1">
              <a:rPr kumimoji="1" lang="ja-JP" altLang="en-US" smtClean="0"/>
              <a:t>2026/10/19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424670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5"/>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A1DFA35-CFF9-4B94-8D77-205428AB445F}" type="datetime1">
              <a:rPr kumimoji="1" lang="ja-JP" altLang="en-US" smtClean="0"/>
              <a:t>2026/10/19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44454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B47BFA-8649-4C57-966D-43C72802F4C2}" type="datetime1">
              <a:rPr kumimoji="1" lang="ja-JP" altLang="en-US" smtClean="0"/>
              <a:t>2026/10/19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17111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22517D-C478-4A7E-9A13-4B9A64B8189D}" type="datetime1">
              <a:rPr kumimoji="1" lang="ja-JP" altLang="en-US" smtClean="0"/>
              <a:t>2026/10/19</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583795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8"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3" y="6459787"/>
            <a:ext cx="2618511" cy="365125"/>
          </a:xfrm>
        </p:spPr>
        <p:txBody>
          <a:bodyPr/>
          <a:lstStyle>
            <a:lvl1pPr algn="l">
              <a:defRPr/>
            </a:lvl1pPr>
          </a:lstStyle>
          <a:p>
            <a:fld id="{BE529B89-6D5F-4155-914A-B52B5DE97CBE}" type="datetime1">
              <a:rPr kumimoji="1" lang="ja-JP" altLang="en-US" smtClean="0"/>
              <a:t>2026/10/19</a:t>
            </a:fld>
            <a:endParaRPr kumimoji="1" lang="ja-JP" altLang="en-US"/>
          </a:p>
        </p:txBody>
      </p:sp>
      <p:sp>
        <p:nvSpPr>
          <p:cNvPr id="6" name="Footer Placeholder 5"/>
          <p:cNvSpPr>
            <a:spLocks noGrp="1"/>
          </p:cNvSpPr>
          <p:nvPr>
            <p:ph type="ftr" sz="quarter" idx="11"/>
          </p:nvPr>
        </p:nvSpPr>
        <p:spPr>
          <a:xfrm>
            <a:off x="4800600" y="6459787"/>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709641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1"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7"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7" y="0"/>
            <a:ext cx="12191985" cy="4915076"/>
          </a:xfrm>
          <a:solidFill>
            <a:schemeClr val="bg2">
              <a:lumMod val="90000"/>
            </a:schemeClr>
          </a:solidFill>
        </p:spPr>
        <p:txBody>
          <a:bodyPr lIns="457200" tIns="457200"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9DD821-23C0-4AFD-9DEA-05B90DB1FF20}" type="datetime1">
              <a:rPr kumimoji="1" lang="ja-JP" altLang="en-US" smtClean="0"/>
              <a:t>2026/10/19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818255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9A3EA1C-C536-4D6C-9390-B641A95F63B2}"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6763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1"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1"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536C41-B36D-414F-839D-3D3A1704F93A}"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745424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sz="1800"/>
          </a:p>
        </p:txBody>
      </p:sp>
      <p:sp>
        <p:nvSpPr>
          <p:cNvPr id="9" name="Rectangle 8"/>
          <p:cNvSpPr/>
          <p:nvPr/>
        </p:nvSpPr>
        <p:spPr>
          <a:xfrm>
            <a:off x="17"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sz="1800"/>
          </a:p>
        </p:txBody>
      </p:sp>
      <p:sp>
        <p:nvSpPr>
          <p:cNvPr id="2" name="Title Placeholder 1"/>
          <p:cNvSpPr>
            <a:spLocks noGrp="1"/>
          </p:cNvSpPr>
          <p:nvPr>
            <p:ph type="title"/>
          </p:nvPr>
        </p:nvSpPr>
        <p:spPr>
          <a:xfrm>
            <a:off x="1097280" y="286605"/>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fld id="{5CA14BF1-67B0-4FEE-AEC6-32B3549C838E}" type="datetime1">
              <a:rPr kumimoji="1" lang="ja-JP" altLang="en-US" smtClean="0"/>
              <a:t>2026/10/19</a:t>
            </a:fld>
            <a:endParaRPr kumimoji="1" lang="ja-JP" altLang="en-US"/>
          </a:p>
        </p:txBody>
      </p:sp>
      <p:sp>
        <p:nvSpPr>
          <p:cNvPr id="5" name="Footer Placeholder 4"/>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10635749" y="6516349"/>
            <a:ext cx="1312025" cy="365125"/>
          </a:xfrm>
          <a:prstGeom prst="rect">
            <a:avLst/>
          </a:prstGeom>
        </p:spPr>
        <p:txBody>
          <a:bodyPr vert="horz" lIns="91440" tIns="45720" rIns="91440" bIns="45720" rtlCol="0" anchor="ctr"/>
          <a:lstStyle>
            <a:lvl1pPr algn="r">
              <a:defRPr sz="2400">
                <a:solidFill>
                  <a:schemeClr val="tx1"/>
                </a:solidFill>
              </a:defRPr>
            </a:lvl1pPr>
          </a:lstStyle>
          <a:p>
            <a:fld id="{C6678B24-D225-48CB-84C5-697AA65AEC0C}" type="slidenum">
              <a:rPr kumimoji="1" lang="ja-JP" altLang="en-US" smtClean="0"/>
              <a:pPr/>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2882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defTabSz="914377" rtl="0" eaLnBrk="1" latinLnBrk="0" hangingPunct="1">
        <a:lnSpc>
          <a:spcPct val="85000"/>
        </a:lnSpc>
        <a:spcBef>
          <a:spcPct val="0"/>
        </a:spcBef>
        <a:buNone/>
        <a:defRPr kumimoji="1" sz="4800" kern="1200" spc="-51" baseline="0">
          <a:solidFill>
            <a:schemeClr val="tx1">
              <a:lumMod val="75000"/>
              <a:lumOff val="25000"/>
            </a:schemeClr>
          </a:solidFill>
          <a:latin typeface="+mj-lt"/>
          <a:ea typeface="+mj-ea"/>
          <a:cs typeface="+mj-cs"/>
        </a:defRPr>
      </a:lvl1pPr>
    </p:titleStyle>
    <p:body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789" indent="-182875" algn="l" defTabSz="914377"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4AF938-F346-4729-8D37-D0605F8F65EC}"/>
              </a:ext>
            </a:extLst>
          </p:cNvPr>
          <p:cNvSpPr>
            <a:spLocks noGrp="1"/>
          </p:cNvSpPr>
          <p:nvPr>
            <p:ph type="ctrTitle"/>
          </p:nvPr>
        </p:nvSpPr>
        <p:spPr/>
        <p:txBody>
          <a:bodyPr>
            <a:normAutofit/>
          </a:bodyPr>
          <a:lstStyle/>
          <a:p>
            <a:pPr algn="ctr"/>
            <a:r>
              <a:rPr lang="ja-JP" altLang="en-US" sz="4800" dirty="0"/>
              <a:t>おおさか農政アクションプラン</a:t>
            </a:r>
            <a:br>
              <a:rPr lang="en-US" altLang="ja-JP" sz="4800" dirty="0"/>
            </a:br>
            <a:r>
              <a:rPr lang="ja-JP" altLang="en-US" sz="4800" dirty="0"/>
              <a:t>第３回検討部会</a:t>
            </a:r>
          </a:p>
        </p:txBody>
      </p:sp>
      <p:sp>
        <p:nvSpPr>
          <p:cNvPr id="3" name="字幕 2">
            <a:extLst>
              <a:ext uri="{FF2B5EF4-FFF2-40B4-BE49-F238E27FC236}">
                <a16:creationId xmlns:a16="http://schemas.microsoft.com/office/drawing/2014/main" id="{BBE86D83-0F4D-4843-9779-98E495FB7CA4}"/>
              </a:ext>
            </a:extLst>
          </p:cNvPr>
          <p:cNvSpPr>
            <a:spLocks noGrp="1"/>
          </p:cNvSpPr>
          <p:nvPr>
            <p:ph type="subTitle" idx="1"/>
          </p:nvPr>
        </p:nvSpPr>
        <p:spPr/>
        <p:txBody>
          <a:bodyPr>
            <a:normAutofit/>
          </a:bodyPr>
          <a:lstStyle/>
          <a:p>
            <a:pPr algn="ctr"/>
            <a:r>
              <a:rPr lang="ja-JP" altLang="en-US" sz="2800" dirty="0"/>
              <a:t>「共創」の達成目標・取組について</a:t>
            </a:r>
          </a:p>
        </p:txBody>
      </p:sp>
      <p:sp>
        <p:nvSpPr>
          <p:cNvPr id="4" name="テキスト ボックス 3"/>
          <p:cNvSpPr txBox="1"/>
          <p:nvPr/>
        </p:nvSpPr>
        <p:spPr>
          <a:xfrm>
            <a:off x="10555941" y="416859"/>
            <a:ext cx="1102659" cy="369332"/>
          </a:xfrm>
          <a:prstGeom prst="rect">
            <a:avLst/>
          </a:prstGeom>
          <a:noFill/>
          <a:ln>
            <a:solidFill>
              <a:schemeClr val="tx1"/>
            </a:solidFill>
          </a:ln>
        </p:spPr>
        <p:txBody>
          <a:bodyPr wrap="square" rtlCol="0">
            <a:spAutoFit/>
          </a:bodyPr>
          <a:lstStyle/>
          <a:p>
            <a:pPr algn="ctr"/>
            <a:r>
              <a:rPr kumimoji="1" lang="ja-JP" altLang="en-US" dirty="0"/>
              <a:t>資料４</a:t>
            </a:r>
          </a:p>
        </p:txBody>
      </p:sp>
      <p:sp>
        <p:nvSpPr>
          <p:cNvPr id="6" name="スライド番号プレースホルダー 5">
            <a:extLst>
              <a:ext uri="{FF2B5EF4-FFF2-40B4-BE49-F238E27FC236}">
                <a16:creationId xmlns:a16="http://schemas.microsoft.com/office/drawing/2014/main" id="{905B984A-E3E2-4CCE-B241-62158DA54AFE}"/>
              </a:ext>
            </a:extLst>
          </p:cNvPr>
          <p:cNvSpPr>
            <a:spLocks noGrp="1"/>
          </p:cNvSpPr>
          <p:nvPr>
            <p:ph type="sldNum" sz="quarter" idx="12"/>
          </p:nvPr>
        </p:nvSpPr>
        <p:spPr/>
        <p:txBody>
          <a:bodyPr/>
          <a:lstStyle/>
          <a:p>
            <a:r>
              <a:rPr kumimoji="1" lang="en-US" altLang="ja-JP" dirty="0"/>
              <a:t>4-</a:t>
            </a:r>
            <a:fld id="{C6678B24-D225-48CB-84C5-697AA65AEC0C}" type="slidenum">
              <a:rPr kumimoji="1" lang="ja-JP" altLang="en-US" smtClean="0"/>
              <a:t>1</a:t>
            </a:fld>
            <a:endParaRPr kumimoji="1" lang="ja-JP" altLang="en-US" dirty="0"/>
          </a:p>
        </p:txBody>
      </p:sp>
    </p:spTree>
    <p:extLst>
      <p:ext uri="{BB962C8B-B14F-4D97-AF65-F5344CB8AC3E}">
        <p14:creationId xmlns:p14="http://schemas.microsoft.com/office/powerpoint/2010/main" val="3912137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6E088F35-0092-4D7B-BE6E-909D8BBCA2BE}"/>
              </a:ext>
            </a:extLst>
          </p:cNvPr>
          <p:cNvSpPr/>
          <p:nvPr/>
        </p:nvSpPr>
        <p:spPr>
          <a:xfrm>
            <a:off x="350736" y="672123"/>
            <a:ext cx="11490527" cy="582301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chemeClr val="tx1"/>
              </a:solidFill>
            </a:endParaRPr>
          </a:p>
        </p:txBody>
      </p:sp>
      <p:sp>
        <p:nvSpPr>
          <p:cNvPr id="15" name="スライド番号プレースホルダー 14">
            <a:extLst>
              <a:ext uri="{FF2B5EF4-FFF2-40B4-BE49-F238E27FC236}">
                <a16:creationId xmlns:a16="http://schemas.microsoft.com/office/drawing/2014/main" id="{BE630729-DCEF-4A78-AC7B-21B8383581CE}"/>
              </a:ext>
            </a:extLst>
          </p:cNvPr>
          <p:cNvSpPr>
            <a:spLocks noGrp="1"/>
          </p:cNvSpPr>
          <p:nvPr>
            <p:ph type="sldNum" sz="quarter" idx="12"/>
          </p:nvPr>
        </p:nvSpPr>
        <p:spPr/>
        <p:txBody>
          <a:bodyPr/>
          <a:lstStyle/>
          <a:p>
            <a:r>
              <a:rPr kumimoji="1" lang="en-US" altLang="ja-JP" dirty="0"/>
              <a:t>4-</a:t>
            </a:r>
            <a:fld id="{C6678B24-D225-48CB-84C5-697AA65AEC0C}" type="slidenum">
              <a:rPr kumimoji="1" lang="ja-JP" altLang="en-US" smtClean="0"/>
              <a:t>2</a:t>
            </a:fld>
            <a:endParaRPr kumimoji="1" lang="ja-JP" altLang="en-US" dirty="0"/>
          </a:p>
        </p:txBody>
      </p:sp>
      <p:sp>
        <p:nvSpPr>
          <p:cNvPr id="19" name="タイトル 1">
            <a:extLst>
              <a:ext uri="{FF2B5EF4-FFF2-40B4-BE49-F238E27FC236}">
                <a16:creationId xmlns:a16="http://schemas.microsoft.com/office/drawing/2014/main" id="{FC6FDD29-824A-4F50-87C8-A5602F94C7DC}"/>
              </a:ext>
            </a:extLst>
          </p:cNvPr>
          <p:cNvSpPr txBox="1">
            <a:spLocks/>
          </p:cNvSpPr>
          <p:nvPr/>
        </p:nvSpPr>
        <p:spPr>
          <a:xfrm>
            <a:off x="0" y="1430"/>
            <a:ext cx="12192000" cy="540439"/>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共創に向けての最終目標</a:t>
            </a:r>
          </a:p>
        </p:txBody>
      </p:sp>
      <p:sp>
        <p:nvSpPr>
          <p:cNvPr id="13" name="正方形/長方形 12">
            <a:extLst>
              <a:ext uri="{FF2B5EF4-FFF2-40B4-BE49-F238E27FC236}">
                <a16:creationId xmlns:a16="http://schemas.microsoft.com/office/drawing/2014/main" id="{B8ED8748-6CBB-4649-8476-229E33B0C16C}"/>
              </a:ext>
            </a:extLst>
          </p:cNvPr>
          <p:cNvSpPr/>
          <p:nvPr/>
        </p:nvSpPr>
        <p:spPr>
          <a:xfrm>
            <a:off x="809868" y="913470"/>
            <a:ext cx="1800000" cy="540439"/>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現状と目標</a:t>
            </a:r>
          </a:p>
        </p:txBody>
      </p:sp>
      <p:sp>
        <p:nvSpPr>
          <p:cNvPr id="44" name="テキスト ボックス 43">
            <a:extLst>
              <a:ext uri="{FF2B5EF4-FFF2-40B4-BE49-F238E27FC236}">
                <a16:creationId xmlns:a16="http://schemas.microsoft.com/office/drawing/2014/main" id="{BB90771F-223A-4671-91CA-7AE17388BF53}"/>
              </a:ext>
            </a:extLst>
          </p:cNvPr>
          <p:cNvSpPr txBox="1"/>
          <p:nvPr/>
        </p:nvSpPr>
        <p:spPr>
          <a:xfrm>
            <a:off x="807148" y="1461457"/>
            <a:ext cx="10764065" cy="646331"/>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　・現</a:t>
            </a:r>
            <a:r>
              <a:rPr lang="en-US" altLang="ja-JP" dirty="0">
                <a:latin typeface="ＭＳ Ｐゴシック" panose="020B0600070205080204" pitchFamily="50" charset="-128"/>
                <a:ea typeface="ＭＳ Ｐゴシック" panose="020B0600070205080204" pitchFamily="50" charset="-128"/>
              </a:rPr>
              <a:t>AP</a:t>
            </a:r>
            <a:r>
              <a:rPr lang="ja-JP" altLang="en-US" dirty="0">
                <a:latin typeface="ＭＳ Ｐゴシック" panose="020B0600070205080204" pitchFamily="50" charset="-128"/>
                <a:ea typeface="ＭＳ Ｐゴシック" panose="020B0600070205080204" pitchFamily="50" charset="-128"/>
              </a:rPr>
              <a:t>では農に関わる人</a:t>
            </a:r>
            <a:r>
              <a:rPr lang="en-US" altLang="ja-JP" baseline="30000"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100</a:t>
            </a:r>
            <a:r>
              <a:rPr lang="ja-JP" altLang="en-US" dirty="0">
                <a:latin typeface="ＭＳ Ｐゴシック" panose="020B0600070205080204" pitchFamily="50" charset="-128"/>
                <a:ea typeface="ＭＳ Ｐゴシック" panose="020B0600070205080204" pitchFamily="50" charset="-128"/>
              </a:rPr>
              <a:t>万人以上の達成目標を設定しており、中間実績では</a:t>
            </a:r>
            <a:r>
              <a:rPr lang="en-US" altLang="ja-JP" dirty="0">
                <a:latin typeface="ＭＳ Ｐゴシック" panose="020B0600070205080204" pitchFamily="50" charset="-128"/>
                <a:ea typeface="ＭＳ Ｐゴシック" panose="020B0600070205080204" pitchFamily="50" charset="-128"/>
              </a:rPr>
              <a:t>126</a:t>
            </a:r>
            <a:r>
              <a:rPr lang="ja-JP" altLang="en-US" dirty="0">
                <a:latin typeface="ＭＳ Ｐゴシック" panose="020B0600070205080204" pitchFamily="50" charset="-128"/>
                <a:ea typeface="ＭＳ Ｐゴシック" panose="020B0600070205080204" pitchFamily="50" charset="-128"/>
              </a:rPr>
              <a:t>万人</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・これまで農業・農空間と府民をつなぎ、参画してもらう機会の充実に向け取り組んできたところ</a:t>
            </a:r>
            <a:endParaRPr lang="en-US" altLang="ja-JP" dirty="0">
              <a:latin typeface="ＭＳ Ｐゴシック" panose="020B0600070205080204" pitchFamily="50" charset="-128"/>
              <a:ea typeface="ＭＳ Ｐゴシック" panose="020B0600070205080204" pitchFamily="50" charset="-128"/>
            </a:endParaRPr>
          </a:p>
        </p:txBody>
      </p:sp>
      <p:sp>
        <p:nvSpPr>
          <p:cNvPr id="17" name="テキスト ボックス 16">
            <a:extLst>
              <a:ext uri="{FF2B5EF4-FFF2-40B4-BE49-F238E27FC236}">
                <a16:creationId xmlns:a16="http://schemas.microsoft.com/office/drawing/2014/main" id="{62EC0E3F-7D61-4CA9-BDFC-C3562DE106C5}"/>
              </a:ext>
            </a:extLst>
          </p:cNvPr>
          <p:cNvSpPr txBox="1"/>
          <p:nvPr/>
        </p:nvSpPr>
        <p:spPr>
          <a:xfrm>
            <a:off x="7809945" y="2356773"/>
            <a:ext cx="3951749" cy="2123658"/>
          </a:xfrm>
          <a:prstGeom prst="rect">
            <a:avLst/>
          </a:prstGeom>
          <a:noFill/>
          <a:ln>
            <a:solidFill>
              <a:schemeClr val="tx1"/>
            </a:solidFill>
            <a:prstDash val="dash"/>
          </a:ln>
        </p:spPr>
        <p:txBody>
          <a:bodyPr wrap="square" rtlCol="0">
            <a:spAutoFit/>
          </a:bodyPr>
          <a:lstStyle/>
          <a:p>
            <a:r>
              <a:rPr lang="en-US" altLang="ja-JP" sz="1200" b="1" dirty="0">
                <a:latin typeface="ＭＳ Ｐゴシック" panose="020B0600070205080204" pitchFamily="50" charset="-128"/>
                <a:ea typeface="ＭＳ Ｐゴシック" panose="020B0600070205080204" pitchFamily="50" charset="-128"/>
              </a:rPr>
              <a:t>※</a:t>
            </a:r>
            <a:r>
              <a:rPr lang="ja-JP" altLang="en-US" sz="1200" b="1" dirty="0">
                <a:latin typeface="ＭＳ Ｐゴシック" panose="020B0600070205080204" pitchFamily="50" charset="-128"/>
                <a:ea typeface="ＭＳ Ｐゴシック" panose="020B0600070205080204" pitchFamily="50" charset="-128"/>
              </a:rPr>
              <a:t>農に関わる人</a:t>
            </a:r>
            <a:endParaRPr lang="en-US" altLang="ja-JP" sz="1200" b="1"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・農業をする人</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　（農業従事者、農家ボランティア等）</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・農に関する地域づくりに参加する人</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　（多面的機能支払活動や棚田保全活動の参加者等</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・農業を体験する人　</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（観光農園や収穫体験の参加者、府立農業公園利用者等）</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・農を応援する人</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　（クラウドファンディングやふるさと納税での応援者等）</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・農を学ぶ人　</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　（農業大学校の生徒、農学部関係の大学生等）</a:t>
            </a:r>
            <a:endParaRPr lang="en-US" altLang="ja-JP" sz="1200" dirty="0">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37910734-D9FE-8D1F-553E-204B1B4304C9}"/>
              </a:ext>
            </a:extLst>
          </p:cNvPr>
          <p:cNvSpPr txBox="1"/>
          <p:nvPr/>
        </p:nvSpPr>
        <p:spPr>
          <a:xfrm>
            <a:off x="897469" y="4558280"/>
            <a:ext cx="10764065" cy="923330"/>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・今後も引き続き府民が農業・農空間に触れる機会を創出していくとともに、日本全体で人口減少が進む中、</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a:t>
            </a:r>
            <a:r>
              <a:rPr lang="ja-JP" altLang="en-US" u="sng" dirty="0">
                <a:latin typeface="ＭＳ Ｐゴシック" panose="020B0600070205080204" pitchFamily="50" charset="-128"/>
                <a:ea typeface="ＭＳ Ｐゴシック" panose="020B0600070205080204" pitchFamily="50" charset="-128"/>
              </a:rPr>
              <a:t>府民がより主体的に農業に関わる取組を推進</a:t>
            </a:r>
            <a:r>
              <a:rPr lang="ja-JP" altLang="en-US" dirty="0">
                <a:latin typeface="ＭＳ Ｐゴシック" panose="020B0600070205080204" pitchFamily="50" charset="-128"/>
                <a:ea typeface="ＭＳ Ｐゴシック" panose="020B0600070205080204" pitchFamily="50" charset="-128"/>
              </a:rPr>
              <a:t>することで、大阪農業における共創（異なる立場の主体が</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対等に協力し新しい価値を共同で生み出すプロセス）を図り、持続にもつなげていく</a:t>
            </a:r>
            <a:endParaRPr lang="en-US" altLang="ja-JP" dirty="0">
              <a:latin typeface="ＭＳ Ｐゴシック" panose="020B0600070205080204" pitchFamily="50" charset="-128"/>
              <a:ea typeface="ＭＳ Ｐゴシック" panose="020B0600070205080204" pitchFamily="50" charset="-128"/>
            </a:endParaRPr>
          </a:p>
        </p:txBody>
      </p:sp>
      <p:sp>
        <p:nvSpPr>
          <p:cNvPr id="6" name="矢印: 下 5">
            <a:extLst>
              <a:ext uri="{FF2B5EF4-FFF2-40B4-BE49-F238E27FC236}">
                <a16:creationId xmlns:a16="http://schemas.microsoft.com/office/drawing/2014/main" id="{72398B2A-7B72-B5BF-608C-C67BC785ED72}"/>
              </a:ext>
            </a:extLst>
          </p:cNvPr>
          <p:cNvSpPr/>
          <p:nvPr/>
        </p:nvSpPr>
        <p:spPr>
          <a:xfrm>
            <a:off x="5539911" y="5587346"/>
            <a:ext cx="1479176" cy="259976"/>
          </a:xfrm>
          <a:prstGeom prst="downArrow">
            <a:avLst/>
          </a:prstGeom>
          <a:solidFill>
            <a:schemeClr val="tx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6FB8F998-C1FE-45FD-E496-A53885123D64}"/>
              </a:ext>
            </a:extLst>
          </p:cNvPr>
          <p:cNvSpPr txBox="1"/>
          <p:nvPr/>
        </p:nvSpPr>
        <p:spPr>
          <a:xfrm>
            <a:off x="2990852" y="5933556"/>
            <a:ext cx="6577294" cy="369332"/>
          </a:xfrm>
          <a:prstGeom prst="rect">
            <a:avLst/>
          </a:prstGeom>
          <a:noFill/>
        </p:spPr>
        <p:txBody>
          <a:bodyPr wrap="square" rtlCol="0">
            <a:spAutoFit/>
          </a:bodyPr>
          <a:lstStyle/>
          <a:p>
            <a:pPr algn="ctr"/>
            <a:r>
              <a:rPr lang="ja-JP" altLang="en-US" b="1" dirty="0">
                <a:solidFill>
                  <a:srgbClr val="FF0000"/>
                </a:solidFill>
                <a:latin typeface="ＭＳ Ｐゴシック" panose="020B0600070205080204" pitchFamily="50" charset="-128"/>
                <a:ea typeface="ＭＳ Ｐゴシック" panose="020B0600070205080204" pitchFamily="50" charset="-128"/>
              </a:rPr>
              <a:t>多様な取組により、</a:t>
            </a:r>
            <a:r>
              <a:rPr lang="ja-JP" altLang="en-US" b="1" u="sng" dirty="0">
                <a:solidFill>
                  <a:srgbClr val="FF0000"/>
                </a:solidFill>
                <a:latin typeface="ＭＳ Ｐゴシック" panose="020B0600070205080204" pitchFamily="50" charset="-128"/>
                <a:ea typeface="ＭＳ Ｐゴシック" panose="020B0600070205080204" pitchFamily="50" charset="-128"/>
              </a:rPr>
              <a:t>農業に主体的に関わる人口の増加</a:t>
            </a:r>
            <a:r>
              <a:rPr lang="ja-JP" altLang="en-US" b="1" dirty="0">
                <a:solidFill>
                  <a:srgbClr val="FF0000"/>
                </a:solidFill>
                <a:latin typeface="ＭＳ Ｐゴシック" panose="020B0600070205080204" pitchFamily="50" charset="-128"/>
                <a:ea typeface="ＭＳ Ｐゴシック" panose="020B0600070205080204" pitchFamily="50" charset="-128"/>
              </a:rPr>
              <a:t>をめざす</a:t>
            </a:r>
            <a:endParaRPr lang="en-US" altLang="ja-JP" b="1" dirty="0">
              <a:solidFill>
                <a:srgbClr val="FF0000"/>
              </a:solidFill>
              <a:latin typeface="ＭＳ Ｐゴシック" panose="020B0600070205080204" pitchFamily="50" charset="-128"/>
              <a:ea typeface="ＭＳ Ｐゴシック" panose="020B0600070205080204" pitchFamily="50" charset="-128"/>
            </a:endParaRPr>
          </a:p>
        </p:txBody>
      </p:sp>
      <p:sp>
        <p:nvSpPr>
          <p:cNvPr id="7" name="四角形: 角を丸くする 6">
            <a:extLst>
              <a:ext uri="{FF2B5EF4-FFF2-40B4-BE49-F238E27FC236}">
                <a16:creationId xmlns:a16="http://schemas.microsoft.com/office/drawing/2014/main" id="{0D118E1F-D719-AE7D-828A-F8437228BE77}"/>
              </a:ext>
            </a:extLst>
          </p:cNvPr>
          <p:cNvSpPr/>
          <p:nvPr/>
        </p:nvSpPr>
        <p:spPr>
          <a:xfrm>
            <a:off x="646073" y="2308460"/>
            <a:ext cx="2340301" cy="2164755"/>
          </a:xfrm>
          <a:prstGeom prst="roundRect">
            <a:avLst>
              <a:gd name="adj" fmla="val 5717"/>
            </a:avLst>
          </a:prstGeom>
          <a:solidFill>
            <a:schemeClr val="bg1">
              <a:alpha val="47000"/>
            </a:schemeClr>
          </a:solidFill>
          <a:ln>
            <a:solidFill>
              <a:srgbClr val="FF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5AC7745A-F065-064C-395F-5A91713F3314}"/>
              </a:ext>
            </a:extLst>
          </p:cNvPr>
          <p:cNvSpPr/>
          <p:nvPr/>
        </p:nvSpPr>
        <p:spPr>
          <a:xfrm>
            <a:off x="777585" y="2074506"/>
            <a:ext cx="1980000" cy="54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3B0EFBDD-DC38-C7F6-9993-DB05453E1F34}"/>
              </a:ext>
            </a:extLst>
          </p:cNvPr>
          <p:cNvSpPr/>
          <p:nvPr/>
        </p:nvSpPr>
        <p:spPr>
          <a:xfrm>
            <a:off x="5421666" y="2308460"/>
            <a:ext cx="2340000" cy="2171971"/>
          </a:xfrm>
          <a:prstGeom prst="roundRect">
            <a:avLst>
              <a:gd name="adj" fmla="val 5717"/>
            </a:avLst>
          </a:prstGeom>
          <a:noFill/>
          <a:ln>
            <a:solidFill>
              <a:srgbClr val="FF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四角形: 角を丸くする 15">
            <a:extLst>
              <a:ext uri="{FF2B5EF4-FFF2-40B4-BE49-F238E27FC236}">
                <a16:creationId xmlns:a16="http://schemas.microsoft.com/office/drawing/2014/main" id="{8284DB3F-F3D3-5331-B533-C24F6535ED13}"/>
              </a:ext>
            </a:extLst>
          </p:cNvPr>
          <p:cNvSpPr/>
          <p:nvPr/>
        </p:nvSpPr>
        <p:spPr>
          <a:xfrm>
            <a:off x="3020822" y="2308460"/>
            <a:ext cx="2340000" cy="2164755"/>
          </a:xfrm>
          <a:prstGeom prst="roundRect">
            <a:avLst>
              <a:gd name="adj" fmla="val 5717"/>
            </a:avLst>
          </a:prstGeom>
          <a:solidFill>
            <a:schemeClr val="bg1">
              <a:alpha val="47000"/>
            </a:schemeClr>
          </a:solidFill>
          <a:ln>
            <a:solidFill>
              <a:srgbClr val="FF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図 19" descr="草の上に立っている男性たち&#10;&#10;AI 生成コンテンツは誤りを含む可能性があります。">
            <a:extLst>
              <a:ext uri="{FF2B5EF4-FFF2-40B4-BE49-F238E27FC236}">
                <a16:creationId xmlns:a16="http://schemas.microsoft.com/office/drawing/2014/main" id="{5DA5F039-6391-2B09-1A6D-A432938A835D}"/>
              </a:ext>
            </a:extLst>
          </p:cNvPr>
          <p:cNvPicPr/>
          <p:nvPr/>
        </p:nvPicPr>
        <p:blipFill rotWithShape="1">
          <a:blip r:embed="rId2" cstate="screen">
            <a:extLst>
              <a:ext uri="{28A0092B-C50C-407E-A947-70E740481C1C}">
                <a14:useLocalDpi xmlns:a14="http://schemas.microsoft.com/office/drawing/2010/main"/>
              </a:ext>
            </a:extLst>
          </a:blip>
          <a:srcRect/>
          <a:stretch/>
        </p:blipFill>
        <p:spPr>
          <a:xfrm>
            <a:off x="3095227" y="2660016"/>
            <a:ext cx="1263715" cy="879604"/>
          </a:xfrm>
          <a:prstGeom prst="rect">
            <a:avLst/>
          </a:prstGeom>
        </p:spPr>
      </p:pic>
      <p:pic>
        <p:nvPicPr>
          <p:cNvPr id="22" name="図 21">
            <a:extLst>
              <a:ext uri="{FF2B5EF4-FFF2-40B4-BE49-F238E27FC236}">
                <a16:creationId xmlns:a16="http://schemas.microsoft.com/office/drawing/2014/main" id="{939E0EDD-A5A2-8E7B-1847-879AB754EA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0206" y="2719581"/>
            <a:ext cx="995065" cy="663376"/>
          </a:xfrm>
          <a:prstGeom prst="rect">
            <a:avLst/>
          </a:prstGeom>
        </p:spPr>
      </p:pic>
      <p:pic>
        <p:nvPicPr>
          <p:cNvPr id="26" name="図 25">
            <a:extLst>
              <a:ext uri="{FF2B5EF4-FFF2-40B4-BE49-F238E27FC236}">
                <a16:creationId xmlns:a16="http://schemas.microsoft.com/office/drawing/2014/main" id="{91B988CD-662C-5463-F18B-FA284B3FCDD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36835" y="3429001"/>
            <a:ext cx="1492750" cy="988220"/>
          </a:xfrm>
          <a:prstGeom prst="rect">
            <a:avLst/>
          </a:prstGeom>
        </p:spPr>
      </p:pic>
      <p:pic>
        <p:nvPicPr>
          <p:cNvPr id="32" name="図 31">
            <a:extLst>
              <a:ext uri="{FF2B5EF4-FFF2-40B4-BE49-F238E27FC236}">
                <a16:creationId xmlns:a16="http://schemas.microsoft.com/office/drawing/2014/main" id="{E9BCC641-3D47-16CC-6136-8D0C966326C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43819" y="3429000"/>
            <a:ext cx="1496168" cy="998264"/>
          </a:xfrm>
          <a:prstGeom prst="rect">
            <a:avLst/>
          </a:prstGeom>
        </p:spPr>
      </p:pic>
      <p:pic>
        <p:nvPicPr>
          <p:cNvPr id="38" name="図 37">
            <a:extLst>
              <a:ext uri="{FF2B5EF4-FFF2-40B4-BE49-F238E27FC236}">
                <a16:creationId xmlns:a16="http://schemas.microsoft.com/office/drawing/2014/main" id="{25485CE7-8280-F1DE-AE56-A27EA3B571E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407570" y="3565357"/>
            <a:ext cx="1264243" cy="842732"/>
          </a:xfrm>
          <a:prstGeom prst="rect">
            <a:avLst/>
          </a:prstGeom>
        </p:spPr>
      </p:pic>
      <p:sp>
        <p:nvSpPr>
          <p:cNvPr id="45" name="テキスト ボックス 44">
            <a:extLst>
              <a:ext uri="{FF2B5EF4-FFF2-40B4-BE49-F238E27FC236}">
                <a16:creationId xmlns:a16="http://schemas.microsoft.com/office/drawing/2014/main" id="{7E421E34-1499-F18C-E0F4-E70BADE2D5F9}"/>
              </a:ext>
            </a:extLst>
          </p:cNvPr>
          <p:cNvSpPr txBox="1"/>
          <p:nvPr/>
        </p:nvSpPr>
        <p:spPr>
          <a:xfrm>
            <a:off x="1009476" y="2206006"/>
            <a:ext cx="1588218"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400" b="1" dirty="0">
                <a:solidFill>
                  <a:prstClr val="black"/>
                </a:solidFill>
                <a:latin typeface="Calibri" panose="020F0502020204030204"/>
                <a:ea typeface="ＭＳ Ｐゴシック" panose="020B0600070205080204" pitchFamily="50" charset="-128"/>
              </a:rPr>
              <a:t>体験・参加</a:t>
            </a:r>
            <a:endParaRPr kumimoji="1" lang="ja-JP" altLang="en-US"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47" name="楕円 46">
            <a:extLst>
              <a:ext uri="{FF2B5EF4-FFF2-40B4-BE49-F238E27FC236}">
                <a16:creationId xmlns:a16="http://schemas.microsoft.com/office/drawing/2014/main" id="{72CA00F4-9EE4-8096-9E0E-F2DF4C006F40}"/>
              </a:ext>
            </a:extLst>
          </p:cNvPr>
          <p:cNvSpPr/>
          <p:nvPr/>
        </p:nvSpPr>
        <p:spPr>
          <a:xfrm>
            <a:off x="3157553" y="2076289"/>
            <a:ext cx="1980000" cy="54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楕円 48">
            <a:extLst>
              <a:ext uri="{FF2B5EF4-FFF2-40B4-BE49-F238E27FC236}">
                <a16:creationId xmlns:a16="http://schemas.microsoft.com/office/drawing/2014/main" id="{D59047E4-15DA-7A04-EAA6-BC9A994B20ED}"/>
              </a:ext>
            </a:extLst>
          </p:cNvPr>
          <p:cNvSpPr/>
          <p:nvPr/>
        </p:nvSpPr>
        <p:spPr>
          <a:xfrm>
            <a:off x="5559895" y="2080127"/>
            <a:ext cx="1980000" cy="54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a:extLst>
              <a:ext uri="{FF2B5EF4-FFF2-40B4-BE49-F238E27FC236}">
                <a16:creationId xmlns:a16="http://schemas.microsoft.com/office/drawing/2014/main" id="{D3EE99CD-B209-3522-4F2B-264E90520587}"/>
              </a:ext>
            </a:extLst>
          </p:cNvPr>
          <p:cNvSpPr txBox="1"/>
          <p:nvPr/>
        </p:nvSpPr>
        <p:spPr>
          <a:xfrm>
            <a:off x="5781142" y="2206006"/>
            <a:ext cx="1592237"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400" b="1" dirty="0">
                <a:solidFill>
                  <a:prstClr val="black"/>
                </a:solidFill>
                <a:latin typeface="Calibri" panose="020F0502020204030204"/>
                <a:ea typeface="ＭＳ Ｐゴシック" panose="020B0600070205080204" pitchFamily="50" charset="-128"/>
              </a:rPr>
              <a:t>販売・交流</a:t>
            </a:r>
            <a:endParaRPr kumimoji="1" lang="ja-JP" altLang="en-US"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53" name="テキスト ボックス 52">
            <a:extLst>
              <a:ext uri="{FF2B5EF4-FFF2-40B4-BE49-F238E27FC236}">
                <a16:creationId xmlns:a16="http://schemas.microsoft.com/office/drawing/2014/main" id="{41379C04-DFB9-6607-F381-02D187E11534}"/>
              </a:ext>
            </a:extLst>
          </p:cNvPr>
          <p:cNvSpPr txBox="1"/>
          <p:nvPr/>
        </p:nvSpPr>
        <p:spPr>
          <a:xfrm>
            <a:off x="3129821" y="2189689"/>
            <a:ext cx="2165974"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400" b="1" dirty="0">
                <a:solidFill>
                  <a:prstClr val="black"/>
                </a:solidFill>
                <a:latin typeface="Calibri" panose="020F0502020204030204"/>
                <a:ea typeface="ＭＳ Ｐゴシック" panose="020B0600070205080204" pitchFamily="50" charset="-128"/>
              </a:rPr>
              <a:t>農空間の活用</a:t>
            </a:r>
            <a:endParaRPr kumimoji="1" lang="ja-JP" altLang="en-US"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pic>
        <p:nvPicPr>
          <p:cNvPr id="36" name="図 35">
            <a:extLst>
              <a:ext uri="{FF2B5EF4-FFF2-40B4-BE49-F238E27FC236}">
                <a16:creationId xmlns:a16="http://schemas.microsoft.com/office/drawing/2014/main" id="{F158FD74-A6C9-4605-BB5F-9FC34A4488E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492033" y="2720463"/>
            <a:ext cx="1556553" cy="1069806"/>
          </a:xfrm>
          <a:prstGeom prst="rect">
            <a:avLst/>
          </a:prstGeom>
        </p:spPr>
      </p:pic>
    </p:spTree>
    <p:extLst>
      <p:ext uri="{BB962C8B-B14F-4D97-AF65-F5344CB8AC3E}">
        <p14:creationId xmlns:p14="http://schemas.microsoft.com/office/powerpoint/2010/main" val="2744942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B0AECA3-4E8B-B2C7-95E2-BF9B36746671}"/>
            </a:ext>
          </a:extLst>
        </p:cNvPr>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88A49C33-5687-5AA7-BFC5-C14ACC44A012}"/>
              </a:ext>
            </a:extLst>
          </p:cNvPr>
          <p:cNvSpPr/>
          <p:nvPr/>
        </p:nvSpPr>
        <p:spPr>
          <a:xfrm>
            <a:off x="378070" y="693337"/>
            <a:ext cx="11490527" cy="582301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chemeClr val="tx1"/>
              </a:solidFill>
            </a:endParaRPr>
          </a:p>
        </p:txBody>
      </p:sp>
      <p:sp>
        <p:nvSpPr>
          <p:cNvPr id="15" name="スライド番号プレースホルダー 14">
            <a:extLst>
              <a:ext uri="{FF2B5EF4-FFF2-40B4-BE49-F238E27FC236}">
                <a16:creationId xmlns:a16="http://schemas.microsoft.com/office/drawing/2014/main" id="{1E157291-C681-1DCC-C0B9-92105FE03276}"/>
              </a:ext>
            </a:extLst>
          </p:cNvPr>
          <p:cNvSpPr>
            <a:spLocks noGrp="1"/>
          </p:cNvSpPr>
          <p:nvPr>
            <p:ph type="sldNum" sz="quarter" idx="12"/>
          </p:nvPr>
        </p:nvSpPr>
        <p:spPr/>
        <p:txBody>
          <a:bodyPr/>
          <a:lstStyle/>
          <a:p>
            <a:r>
              <a:rPr kumimoji="1" lang="en-US" altLang="ja-JP" dirty="0"/>
              <a:t>4-</a:t>
            </a:r>
            <a:fld id="{C6678B24-D225-48CB-84C5-697AA65AEC0C}" type="slidenum">
              <a:rPr kumimoji="1" lang="ja-JP" altLang="en-US" smtClean="0"/>
              <a:t>3</a:t>
            </a:fld>
            <a:endParaRPr kumimoji="1" lang="ja-JP" altLang="en-US" dirty="0"/>
          </a:p>
        </p:txBody>
      </p:sp>
      <p:sp>
        <p:nvSpPr>
          <p:cNvPr id="19" name="タイトル 1">
            <a:extLst>
              <a:ext uri="{FF2B5EF4-FFF2-40B4-BE49-F238E27FC236}">
                <a16:creationId xmlns:a16="http://schemas.microsoft.com/office/drawing/2014/main" id="{67551F3F-4E5C-080E-2774-807B6CCB9BF3}"/>
              </a:ext>
            </a:extLst>
          </p:cNvPr>
          <p:cNvSpPr txBox="1">
            <a:spLocks/>
          </p:cNvSpPr>
          <p:nvPr/>
        </p:nvSpPr>
        <p:spPr>
          <a:xfrm>
            <a:off x="0" y="1430"/>
            <a:ext cx="12192000" cy="540439"/>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「共創」の５年後達成目標の検討</a:t>
            </a:r>
          </a:p>
        </p:txBody>
      </p:sp>
      <p:sp>
        <p:nvSpPr>
          <p:cNvPr id="13" name="正方形/長方形 12">
            <a:extLst>
              <a:ext uri="{FF2B5EF4-FFF2-40B4-BE49-F238E27FC236}">
                <a16:creationId xmlns:a16="http://schemas.microsoft.com/office/drawing/2014/main" id="{3E610BB0-B505-B11E-A9C4-37A4F4D631ED}"/>
              </a:ext>
            </a:extLst>
          </p:cNvPr>
          <p:cNvSpPr/>
          <p:nvPr/>
        </p:nvSpPr>
        <p:spPr>
          <a:xfrm>
            <a:off x="809868" y="913470"/>
            <a:ext cx="2052000" cy="540439"/>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達成目標の考え方</a:t>
            </a:r>
          </a:p>
        </p:txBody>
      </p:sp>
      <p:sp>
        <p:nvSpPr>
          <p:cNvPr id="44" name="テキスト ボックス 43">
            <a:extLst>
              <a:ext uri="{FF2B5EF4-FFF2-40B4-BE49-F238E27FC236}">
                <a16:creationId xmlns:a16="http://schemas.microsoft.com/office/drawing/2014/main" id="{FF52CAD9-6E9C-0C2F-4CBD-9485CA9DC028}"/>
              </a:ext>
            </a:extLst>
          </p:cNvPr>
          <p:cNvSpPr txBox="1"/>
          <p:nvPr/>
        </p:nvSpPr>
        <p:spPr>
          <a:xfrm>
            <a:off x="807148" y="1461457"/>
            <a:ext cx="10764065" cy="646331"/>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　・現</a:t>
            </a:r>
            <a:r>
              <a:rPr lang="en-US" altLang="ja-JP" dirty="0">
                <a:latin typeface="ＭＳ Ｐゴシック" panose="020B0600070205080204" pitchFamily="50" charset="-128"/>
                <a:ea typeface="ＭＳ Ｐゴシック" panose="020B0600070205080204" pitchFamily="50" charset="-128"/>
              </a:rPr>
              <a:t>AP</a:t>
            </a:r>
            <a:r>
              <a:rPr lang="ja-JP" altLang="en-US" dirty="0">
                <a:latin typeface="ＭＳ Ｐゴシック" panose="020B0600070205080204" pitchFamily="50" charset="-128"/>
                <a:ea typeface="ＭＳ Ｐゴシック" panose="020B0600070205080204" pitchFamily="50" charset="-128"/>
              </a:rPr>
              <a:t>の達成目標（広義の人数増加）では府の取組による成果が反映されにくいことが課題</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・最終目標の関係人口増加に向け、都市住民等と共に農業生産活動等に取り組んでいる地域を把握</a:t>
            </a:r>
            <a:endParaRPr lang="en-US" altLang="ja-JP" dirty="0">
              <a:latin typeface="ＭＳ Ｐゴシック" panose="020B0600070205080204" pitchFamily="50" charset="-128"/>
              <a:ea typeface="ＭＳ Ｐゴシック" panose="020B0600070205080204" pitchFamily="50" charset="-128"/>
            </a:endParaRPr>
          </a:p>
        </p:txBody>
      </p:sp>
      <p:sp>
        <p:nvSpPr>
          <p:cNvPr id="51" name="テキスト ボックス 50">
            <a:extLst>
              <a:ext uri="{FF2B5EF4-FFF2-40B4-BE49-F238E27FC236}">
                <a16:creationId xmlns:a16="http://schemas.microsoft.com/office/drawing/2014/main" id="{C0A28513-9178-30CB-7453-AB6267699ECB}"/>
              </a:ext>
            </a:extLst>
          </p:cNvPr>
          <p:cNvSpPr txBox="1"/>
          <p:nvPr/>
        </p:nvSpPr>
        <p:spPr>
          <a:xfrm>
            <a:off x="6428711" y="4950429"/>
            <a:ext cx="4955932" cy="923330"/>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新たな</a:t>
            </a:r>
            <a:r>
              <a:rPr lang="en-US" altLang="ja-JP" dirty="0">
                <a:latin typeface="ＭＳ Ｐゴシック" panose="020B0600070205080204" pitchFamily="50" charset="-128"/>
                <a:ea typeface="ＭＳ Ｐゴシック" panose="020B0600070205080204" pitchFamily="50" charset="-128"/>
              </a:rPr>
              <a:t>AP</a:t>
            </a:r>
            <a:r>
              <a:rPr lang="ja-JP" altLang="en-US" dirty="0">
                <a:latin typeface="ＭＳ Ｐゴシック" panose="020B0600070205080204" pitchFamily="50" charset="-128"/>
                <a:ea typeface="ＭＳ Ｐゴシック" panose="020B0600070205080204" pitchFamily="50" charset="-128"/>
              </a:rPr>
              <a:t>での達成目標は</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「共創」に取り組む地区を</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a:t>
            </a:r>
            <a:r>
              <a:rPr lang="ja-JP" altLang="en-US" b="1" u="sng" dirty="0">
                <a:solidFill>
                  <a:srgbClr val="FF0000"/>
                </a:solidFill>
                <a:latin typeface="ＭＳ Ｐゴシック" panose="020B0600070205080204" pitchFamily="50" charset="-128"/>
                <a:ea typeface="ＭＳ Ｐゴシック" panose="020B0600070205080204" pitchFamily="50" charset="-128"/>
              </a:rPr>
              <a:t>４５地区（現状から＋３０地区）</a:t>
            </a:r>
            <a:r>
              <a:rPr lang="en-US" altLang="ja-JP" b="1" u="sng" baseline="30000" dirty="0">
                <a:solidFill>
                  <a:srgbClr val="FF0000"/>
                </a:solidFill>
                <a:latin typeface="ＭＳ Ｐゴシック" panose="020B0600070205080204" pitchFamily="50" charset="-128"/>
                <a:ea typeface="ＭＳ Ｐゴシック" panose="020B0600070205080204" pitchFamily="50" charset="-128"/>
              </a:rPr>
              <a:t>※</a:t>
            </a:r>
            <a:r>
              <a:rPr lang="ja-JP" altLang="en-US" dirty="0">
                <a:solidFill>
                  <a:srgbClr val="FF0000"/>
                </a:solidFill>
                <a:latin typeface="ＭＳ Ｐゴシック" panose="020B0600070205080204" pitchFamily="50" charset="-128"/>
                <a:ea typeface="ＭＳ Ｐゴシック" panose="020B0600070205080204" pitchFamily="50" charset="-128"/>
              </a:rPr>
              <a:t>　</a:t>
            </a:r>
            <a:r>
              <a:rPr lang="ja-JP" altLang="en-US" dirty="0">
                <a:latin typeface="ＭＳ Ｐゴシック" panose="020B0600070205080204" pitchFamily="50" charset="-128"/>
                <a:ea typeface="ＭＳ Ｐゴシック" panose="020B0600070205080204" pitchFamily="50" charset="-128"/>
              </a:rPr>
              <a:t>と設定</a:t>
            </a:r>
            <a:endParaRPr lang="en-US" altLang="ja-JP" dirty="0">
              <a:latin typeface="ＭＳ Ｐゴシック" panose="020B0600070205080204" pitchFamily="50" charset="-128"/>
              <a:ea typeface="ＭＳ Ｐゴシック" panose="020B0600070205080204" pitchFamily="50" charset="-128"/>
            </a:endParaRPr>
          </a:p>
        </p:txBody>
      </p:sp>
      <p:sp>
        <p:nvSpPr>
          <p:cNvPr id="4" name="矢印: 下 3">
            <a:extLst>
              <a:ext uri="{FF2B5EF4-FFF2-40B4-BE49-F238E27FC236}">
                <a16:creationId xmlns:a16="http://schemas.microsoft.com/office/drawing/2014/main" id="{282E13F7-F52D-CE15-39ED-B8BEBFC79EC9}"/>
              </a:ext>
            </a:extLst>
          </p:cNvPr>
          <p:cNvSpPr/>
          <p:nvPr/>
        </p:nvSpPr>
        <p:spPr>
          <a:xfrm>
            <a:off x="8401630" y="4127270"/>
            <a:ext cx="1010093" cy="52189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AC22F34-03C7-C141-07B2-EAC9A7575196}"/>
              </a:ext>
            </a:extLst>
          </p:cNvPr>
          <p:cNvSpPr txBox="1"/>
          <p:nvPr/>
        </p:nvSpPr>
        <p:spPr>
          <a:xfrm>
            <a:off x="6096000" y="2469150"/>
            <a:ext cx="5717930" cy="1477328"/>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・現在、地域活動等に取り組む地域の大半が経済活動等</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を伴わない「協働」に取り組んでいる。</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・社会全体で人口減少が進む中、「協働」の活動のみでは</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限界があることから、「共創」の取組を行う地区を</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増やしていく。</a:t>
            </a:r>
            <a:endParaRPr lang="en-US" altLang="ja-JP" dirty="0">
              <a:latin typeface="ＭＳ Ｐゴシック" panose="020B0600070205080204" pitchFamily="50" charset="-128"/>
              <a:ea typeface="ＭＳ Ｐゴシック" panose="020B0600070205080204" pitchFamily="50" charset="-128"/>
            </a:endParaRPr>
          </a:p>
        </p:txBody>
      </p:sp>
      <p:sp>
        <p:nvSpPr>
          <p:cNvPr id="6" name="テキスト ボックス 5">
            <a:extLst>
              <a:ext uri="{FF2B5EF4-FFF2-40B4-BE49-F238E27FC236}">
                <a16:creationId xmlns:a16="http://schemas.microsoft.com/office/drawing/2014/main" id="{F590A66B-C387-02D9-47BA-F343181DC5AE}"/>
              </a:ext>
            </a:extLst>
          </p:cNvPr>
          <p:cNvSpPr txBox="1"/>
          <p:nvPr/>
        </p:nvSpPr>
        <p:spPr>
          <a:xfrm>
            <a:off x="9484980" y="5873759"/>
            <a:ext cx="2383617" cy="261610"/>
          </a:xfrm>
          <a:prstGeom prst="rect">
            <a:avLst/>
          </a:prstGeom>
          <a:noFill/>
        </p:spPr>
        <p:txBody>
          <a:bodyPr wrap="square" rtlCol="0">
            <a:spAutoFit/>
          </a:bodyPr>
          <a:lstStyle/>
          <a:p>
            <a:r>
              <a:rPr lang="en-US" altLang="ja-JP" sz="1050" dirty="0">
                <a:latin typeface="ＭＳ Ｐゴシック" panose="020B0600070205080204" pitchFamily="50" charset="-128"/>
                <a:ea typeface="ＭＳ Ｐゴシック" panose="020B0600070205080204" pitchFamily="50" charset="-128"/>
              </a:rPr>
              <a:t>※</a:t>
            </a:r>
            <a:r>
              <a:rPr lang="ja-JP" altLang="en-US" sz="1050" dirty="0">
                <a:latin typeface="ＭＳ Ｐゴシック" panose="020B0600070205080204" pitchFamily="50" charset="-128"/>
                <a:ea typeface="ＭＳ Ｐゴシック" panose="020B0600070205080204" pitchFamily="50" charset="-128"/>
              </a:rPr>
              <a:t>今後精査により変更の可能性有</a:t>
            </a:r>
            <a:endParaRPr lang="en-US" altLang="ja-JP" sz="1050" dirty="0">
              <a:latin typeface="ＭＳ Ｐゴシック" panose="020B0600070205080204" pitchFamily="50" charset="-128"/>
              <a:ea typeface="ＭＳ Ｐゴシック" panose="020B0600070205080204" pitchFamily="50" charset="-128"/>
            </a:endParaRPr>
          </a:p>
        </p:txBody>
      </p:sp>
      <p:graphicFrame>
        <p:nvGraphicFramePr>
          <p:cNvPr id="7" name="表 6">
            <a:extLst>
              <a:ext uri="{FF2B5EF4-FFF2-40B4-BE49-F238E27FC236}">
                <a16:creationId xmlns:a16="http://schemas.microsoft.com/office/drawing/2014/main" id="{0C1304B5-AAA7-0B0E-68BD-7298BCCF500C}"/>
              </a:ext>
            </a:extLst>
          </p:cNvPr>
          <p:cNvGraphicFramePr>
            <a:graphicFrameLocks noGrp="1"/>
          </p:cNvGraphicFramePr>
          <p:nvPr>
            <p:extLst>
              <p:ext uri="{D42A27DB-BD31-4B8C-83A1-F6EECF244321}">
                <p14:modId xmlns:p14="http://schemas.microsoft.com/office/powerpoint/2010/main" val="1079388611"/>
              </p:ext>
            </p:extLst>
          </p:nvPr>
        </p:nvGraphicFramePr>
        <p:xfrm>
          <a:off x="580596" y="2888127"/>
          <a:ext cx="5031450" cy="2014330"/>
        </p:xfrm>
        <a:graphic>
          <a:graphicData uri="http://schemas.openxmlformats.org/drawingml/2006/table">
            <a:tbl>
              <a:tblPr firstRow="1" bandRow="1">
                <a:tableStyleId>{5C22544A-7EE6-4342-B048-85BDC9FD1C3A}</a:tableStyleId>
              </a:tblPr>
              <a:tblGrid>
                <a:gridCol w="2947145">
                  <a:extLst>
                    <a:ext uri="{9D8B030D-6E8A-4147-A177-3AD203B41FA5}">
                      <a16:colId xmlns:a16="http://schemas.microsoft.com/office/drawing/2014/main" val="3789063147"/>
                    </a:ext>
                  </a:extLst>
                </a:gridCol>
                <a:gridCol w="2084305">
                  <a:extLst>
                    <a:ext uri="{9D8B030D-6E8A-4147-A177-3AD203B41FA5}">
                      <a16:colId xmlns:a16="http://schemas.microsoft.com/office/drawing/2014/main" val="1506569431"/>
                    </a:ext>
                  </a:extLst>
                </a:gridCol>
              </a:tblGrid>
              <a:tr h="477074">
                <a:tc>
                  <a:txBody>
                    <a:bodyPr/>
                    <a:lstStyle/>
                    <a:p>
                      <a:pPr algn="ctr"/>
                      <a:endParaRPr kumimoji="1" lang="ja-JP" altLang="en-US" dirty="0"/>
                    </a:p>
                  </a:txBody>
                  <a:tcPr anchor="ctr"/>
                </a:tc>
                <a:tc>
                  <a:txBody>
                    <a:bodyPr/>
                    <a:lstStyle/>
                    <a:p>
                      <a:pPr algn="ctr"/>
                      <a:r>
                        <a:rPr kumimoji="1" lang="ja-JP" altLang="en-US"/>
                        <a:t>地区数</a:t>
                      </a:r>
                      <a:endParaRPr kumimoji="1" lang="ja-JP" altLang="en-US" dirty="0"/>
                    </a:p>
                  </a:txBody>
                  <a:tcPr anchor="ctr"/>
                </a:tc>
                <a:extLst>
                  <a:ext uri="{0D108BD9-81ED-4DB2-BD59-A6C34878D82A}">
                    <a16:rowId xmlns:a16="http://schemas.microsoft.com/office/drawing/2014/main" val="354591537"/>
                  </a:ext>
                </a:extLst>
              </a:tr>
              <a:tr h="514082">
                <a:tc>
                  <a:txBody>
                    <a:bodyPr/>
                    <a:lstStyle/>
                    <a:p>
                      <a:pPr algn="l"/>
                      <a:r>
                        <a:rPr kumimoji="1" lang="ja-JP" altLang="en-US" dirty="0"/>
                        <a:t>「協働」に取り組む地区</a:t>
                      </a:r>
                    </a:p>
                  </a:txBody>
                  <a:tcPr anchor="ctr"/>
                </a:tc>
                <a:tc>
                  <a:txBody>
                    <a:bodyPr/>
                    <a:lstStyle/>
                    <a:p>
                      <a:pPr algn="ctr"/>
                      <a:r>
                        <a:rPr kumimoji="1" lang="en-US" altLang="ja-JP" dirty="0"/>
                        <a:t>21</a:t>
                      </a:r>
                      <a:r>
                        <a:rPr kumimoji="1" lang="ja-JP" altLang="en-US" dirty="0"/>
                        <a:t>地区</a:t>
                      </a:r>
                    </a:p>
                  </a:txBody>
                  <a:tcPr anchor="ctr"/>
                </a:tc>
                <a:extLst>
                  <a:ext uri="{0D108BD9-81ED-4DB2-BD59-A6C34878D82A}">
                    <a16:rowId xmlns:a16="http://schemas.microsoft.com/office/drawing/2014/main" val="409335894"/>
                  </a:ext>
                </a:extLst>
              </a:tr>
              <a:tr h="387829">
                <a:tc gridSpan="2">
                  <a:txBody>
                    <a:bodyPr/>
                    <a:lstStyle/>
                    <a:p>
                      <a:pPr algn="l"/>
                      <a:r>
                        <a:rPr kumimoji="1" lang="ja-JP" altLang="en-US" dirty="0"/>
                        <a:t>↓その内数として</a:t>
                      </a:r>
                      <a:r>
                        <a:rPr kumimoji="1" lang="en-US" altLang="ja-JP" dirty="0"/>
                        <a:t>…</a:t>
                      </a:r>
                      <a:endParaRPr kumimoji="1" lang="ja-JP" altLang="en-US" dirty="0"/>
                    </a:p>
                  </a:txBody>
                  <a:tcPr anchor="ctr"/>
                </a:tc>
                <a:tc hMerge="1">
                  <a:txBody>
                    <a:bodyPr/>
                    <a:lstStyle/>
                    <a:p>
                      <a:endParaRPr kumimoji="1" lang="ja-JP" altLang="en-US"/>
                    </a:p>
                  </a:txBody>
                  <a:tcPr/>
                </a:tc>
                <a:extLst>
                  <a:ext uri="{0D108BD9-81ED-4DB2-BD59-A6C34878D82A}">
                    <a16:rowId xmlns:a16="http://schemas.microsoft.com/office/drawing/2014/main" val="1543793162"/>
                  </a:ext>
                </a:extLst>
              </a:tr>
              <a:tr h="635345">
                <a:tc>
                  <a:txBody>
                    <a:bodyPr/>
                    <a:lstStyle/>
                    <a:p>
                      <a:pPr algn="l"/>
                      <a:r>
                        <a:rPr kumimoji="1" lang="ja-JP" altLang="en-US" dirty="0"/>
                        <a:t>「共創」に取り組む地区</a:t>
                      </a:r>
                    </a:p>
                  </a:txBody>
                  <a:tcPr anchor="ctr"/>
                </a:tc>
                <a:tc>
                  <a:txBody>
                    <a:bodyPr/>
                    <a:lstStyle/>
                    <a:p>
                      <a:pPr algn="ctr"/>
                      <a:r>
                        <a:rPr kumimoji="1" lang="en-US" altLang="ja-JP" dirty="0"/>
                        <a:t>15</a:t>
                      </a:r>
                      <a:r>
                        <a:rPr kumimoji="1" lang="ja-JP" altLang="en-US" dirty="0"/>
                        <a:t>地区</a:t>
                      </a:r>
                    </a:p>
                  </a:txBody>
                  <a:tcPr anchor="ctr"/>
                </a:tc>
                <a:extLst>
                  <a:ext uri="{0D108BD9-81ED-4DB2-BD59-A6C34878D82A}">
                    <a16:rowId xmlns:a16="http://schemas.microsoft.com/office/drawing/2014/main" val="667506738"/>
                  </a:ext>
                </a:extLst>
              </a:tr>
            </a:tbl>
          </a:graphicData>
        </a:graphic>
      </p:graphicFrame>
      <p:sp>
        <p:nvSpPr>
          <p:cNvPr id="10" name="テキスト ボックス 9">
            <a:extLst>
              <a:ext uri="{FF2B5EF4-FFF2-40B4-BE49-F238E27FC236}">
                <a16:creationId xmlns:a16="http://schemas.microsoft.com/office/drawing/2014/main" id="{30383FA8-EF88-FA2B-2A3D-8F75A11DBFFE}"/>
              </a:ext>
            </a:extLst>
          </p:cNvPr>
          <p:cNvSpPr txBox="1"/>
          <p:nvPr/>
        </p:nvSpPr>
        <p:spPr>
          <a:xfrm>
            <a:off x="580596" y="5053925"/>
            <a:ext cx="5622979" cy="646331"/>
          </a:xfrm>
          <a:prstGeom prst="rect">
            <a:avLst/>
          </a:prstGeom>
          <a:noFill/>
          <a:ln>
            <a:solidFill>
              <a:schemeClr val="tx1"/>
            </a:solidFill>
            <a:prstDash val="dash"/>
          </a:ln>
        </p:spPr>
        <p:txBody>
          <a:bodyPr wrap="square" rtlCol="0">
            <a:spAutoFit/>
          </a:bodyPr>
          <a:lstStyle/>
          <a:p>
            <a:r>
              <a:rPr lang="ja-JP" altLang="en-US" sz="1200" dirty="0">
                <a:latin typeface="ＭＳ Ｐゴシック" panose="020B0600070205080204" pitchFamily="50" charset="-128"/>
                <a:ea typeface="ＭＳ Ｐゴシック" panose="020B0600070205080204" pitchFamily="50" charset="-128"/>
              </a:rPr>
              <a:t>「協働」に取り組む地区・・・地区外の非農家が関わり農業生産活動等に取り組む地区</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「共創」に取り組む地区・・・地区外の非農家が関わり農業生産活動等に取り組み、</a:t>
            </a:r>
            <a:endParaRPr lang="en-US" altLang="ja-JP" sz="1200" dirty="0">
              <a:latin typeface="ＭＳ Ｐゴシック" panose="020B0600070205080204" pitchFamily="50" charset="-128"/>
              <a:ea typeface="ＭＳ Ｐゴシック" panose="020B0600070205080204" pitchFamily="50" charset="-128"/>
            </a:endParaRPr>
          </a:p>
          <a:p>
            <a:r>
              <a:rPr lang="ja-JP" altLang="en-US" sz="1200" dirty="0">
                <a:latin typeface="ＭＳ Ｐゴシック" panose="020B0600070205080204" pitchFamily="50" charset="-128"/>
                <a:ea typeface="ＭＳ Ｐゴシック" panose="020B0600070205080204" pitchFamily="50" charset="-128"/>
              </a:rPr>
              <a:t>　　　　　　　　　　　　　　　　　農業の新たな価値を創出させている地区</a:t>
            </a:r>
            <a:endParaRPr lang="en-US" altLang="ja-JP" sz="1200" dirty="0">
              <a:latin typeface="ＭＳ Ｐゴシック" panose="020B0600070205080204" pitchFamily="50" charset="-128"/>
              <a:ea typeface="ＭＳ Ｐゴシック" panose="020B0600070205080204" pitchFamily="50" charset="-128"/>
            </a:endParaRPr>
          </a:p>
        </p:txBody>
      </p:sp>
      <p:sp>
        <p:nvSpPr>
          <p:cNvPr id="12" name="テキスト ボックス 11">
            <a:extLst>
              <a:ext uri="{FF2B5EF4-FFF2-40B4-BE49-F238E27FC236}">
                <a16:creationId xmlns:a16="http://schemas.microsoft.com/office/drawing/2014/main" id="{A7FA42C3-2A5B-95EE-E51B-10CCF411C42D}"/>
              </a:ext>
            </a:extLst>
          </p:cNvPr>
          <p:cNvSpPr txBox="1"/>
          <p:nvPr/>
        </p:nvSpPr>
        <p:spPr>
          <a:xfrm>
            <a:off x="327915" y="2480841"/>
            <a:ext cx="5515404" cy="369332"/>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　</a:t>
            </a:r>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都市住民等と共に農業生産活動等に取り組む地区</a:t>
            </a:r>
            <a:r>
              <a:rPr lang="en-US" altLang="ja-JP" dirty="0">
                <a:latin typeface="ＭＳ Ｐゴシック" panose="020B0600070205080204" pitchFamily="50" charset="-128"/>
                <a:ea typeface="ＭＳ Ｐゴシック" panose="020B0600070205080204" pitchFamily="50" charset="-128"/>
              </a:rPr>
              <a:t>】</a:t>
            </a:r>
          </a:p>
        </p:txBody>
      </p:sp>
    </p:spTree>
    <p:extLst>
      <p:ext uri="{BB962C8B-B14F-4D97-AF65-F5344CB8AC3E}">
        <p14:creationId xmlns:p14="http://schemas.microsoft.com/office/powerpoint/2010/main" val="3530879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53092FD-E825-16D9-2518-0831B0BD55F8}"/>
            </a:ext>
          </a:extLst>
        </p:cNvPr>
        <p:cNvGrpSpPr/>
        <p:nvPr/>
      </p:nvGrpSpPr>
      <p:grpSpPr>
        <a:xfrm>
          <a:off x="0" y="0"/>
          <a:ext cx="0" cy="0"/>
          <a:chOff x="0" y="0"/>
          <a:chExt cx="0" cy="0"/>
        </a:xfrm>
      </p:grpSpPr>
      <p:sp>
        <p:nvSpPr>
          <p:cNvPr id="15" name="スライド番号プレースホルダー 14">
            <a:extLst>
              <a:ext uri="{FF2B5EF4-FFF2-40B4-BE49-F238E27FC236}">
                <a16:creationId xmlns:a16="http://schemas.microsoft.com/office/drawing/2014/main" id="{C40BA27C-E31B-6EE7-3191-ABBC217E29A8}"/>
              </a:ext>
            </a:extLst>
          </p:cNvPr>
          <p:cNvSpPr>
            <a:spLocks noGrp="1"/>
          </p:cNvSpPr>
          <p:nvPr>
            <p:ph type="sldNum" sz="quarter" idx="12"/>
          </p:nvPr>
        </p:nvSpPr>
        <p:spPr>
          <a:xfrm>
            <a:off x="10635749" y="6450246"/>
            <a:ext cx="1312025" cy="365125"/>
          </a:xfrm>
        </p:spPr>
        <p:txBody>
          <a:bodyPr/>
          <a:lstStyle/>
          <a:p>
            <a:r>
              <a:rPr kumimoji="1" lang="en-US" altLang="ja-JP" dirty="0"/>
              <a:t>4-</a:t>
            </a:r>
            <a:fld id="{C6678B24-D225-48CB-84C5-697AA65AEC0C}" type="slidenum">
              <a:rPr kumimoji="1" lang="ja-JP" altLang="en-US" smtClean="0"/>
              <a:t>4</a:t>
            </a:fld>
            <a:endParaRPr kumimoji="1" lang="ja-JP" altLang="en-US" dirty="0"/>
          </a:p>
        </p:txBody>
      </p:sp>
      <p:sp>
        <p:nvSpPr>
          <p:cNvPr id="19" name="タイトル 1">
            <a:extLst>
              <a:ext uri="{FF2B5EF4-FFF2-40B4-BE49-F238E27FC236}">
                <a16:creationId xmlns:a16="http://schemas.microsoft.com/office/drawing/2014/main" id="{DAF9ED8C-1E29-8132-A169-EB208308EB80}"/>
              </a:ext>
            </a:extLst>
          </p:cNvPr>
          <p:cNvSpPr txBox="1">
            <a:spLocks/>
          </p:cNvSpPr>
          <p:nvPr/>
        </p:nvSpPr>
        <p:spPr>
          <a:xfrm>
            <a:off x="0" y="1430"/>
            <a:ext cx="12192000" cy="540439"/>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共創に向けた取組</a:t>
            </a:r>
          </a:p>
        </p:txBody>
      </p:sp>
      <p:sp>
        <p:nvSpPr>
          <p:cNvPr id="4" name="テキスト ボックス 4">
            <a:extLst>
              <a:ext uri="{FF2B5EF4-FFF2-40B4-BE49-F238E27FC236}">
                <a16:creationId xmlns:a16="http://schemas.microsoft.com/office/drawing/2014/main" id="{893F02BA-EC01-4FA4-6EE5-7A88773F7DE8}"/>
              </a:ext>
            </a:extLst>
          </p:cNvPr>
          <p:cNvSpPr txBox="1"/>
          <p:nvPr/>
        </p:nvSpPr>
        <p:spPr>
          <a:xfrm>
            <a:off x="8113620" y="1177756"/>
            <a:ext cx="4166461"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377">
              <a:defRPr/>
            </a:pPr>
            <a:r>
              <a:rPr kumimoji="1" lang="en-US" altLang="ja-JP" sz="1000" dirty="0">
                <a:solidFill>
                  <a:prstClr val="black"/>
                </a:solidFill>
                <a:latin typeface="+mn-ea"/>
              </a:rPr>
              <a:t>【</a:t>
            </a:r>
            <a:r>
              <a:rPr kumimoji="1" lang="ja-JP" altLang="en-US" sz="1000" dirty="0">
                <a:solidFill>
                  <a:prstClr val="black"/>
                </a:solidFill>
                <a:latin typeface="+mn-ea"/>
              </a:rPr>
              <a:t>（検討中）あなたのお米プロジェクト</a:t>
            </a:r>
            <a:r>
              <a:rPr kumimoji="1" lang="en-US" altLang="ja-JP" sz="1000" dirty="0">
                <a:solidFill>
                  <a:prstClr val="black"/>
                </a:solidFill>
                <a:latin typeface="+mn-ea"/>
              </a:rPr>
              <a:t>】</a:t>
            </a:r>
          </a:p>
          <a:p>
            <a:pPr defTabSz="914377">
              <a:defRPr/>
            </a:pPr>
            <a:r>
              <a:rPr kumimoji="1" lang="ja-JP" altLang="en-US" sz="1000" dirty="0">
                <a:solidFill>
                  <a:prstClr val="black"/>
                </a:solidFill>
                <a:latin typeface="+mn-ea"/>
              </a:rPr>
              <a:t>・府民に米づくりを体験し、府内産の美味しいお米を食べてもらう</a:t>
            </a:r>
          </a:p>
          <a:p>
            <a:pPr defTabSz="914377">
              <a:defRPr/>
            </a:pPr>
            <a:r>
              <a:rPr kumimoji="1" lang="ja-JP" altLang="en-US" sz="1000" dirty="0">
                <a:solidFill>
                  <a:prstClr val="black"/>
                </a:solidFill>
                <a:latin typeface="+mn-ea"/>
              </a:rPr>
              <a:t>・農業者等とサポート事業者が連携し、担い手不足でも継続できる仕組み</a:t>
            </a:r>
            <a:endParaRPr kumimoji="1" lang="en-US" altLang="ja-JP" sz="1000" dirty="0">
              <a:solidFill>
                <a:prstClr val="black"/>
              </a:solidFill>
              <a:latin typeface="+mn-ea"/>
            </a:endParaRPr>
          </a:p>
        </p:txBody>
      </p:sp>
      <p:pic>
        <p:nvPicPr>
          <p:cNvPr id="7" name="図 6">
            <a:extLst>
              <a:ext uri="{FF2B5EF4-FFF2-40B4-BE49-F238E27FC236}">
                <a16:creationId xmlns:a16="http://schemas.microsoft.com/office/drawing/2014/main" id="{E4215A76-4CBF-BFC8-151C-2016F2C81A3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19012" y="1856485"/>
            <a:ext cx="1202009" cy="1038145"/>
          </a:xfrm>
          <a:prstGeom prst="rect">
            <a:avLst/>
          </a:prstGeom>
        </p:spPr>
      </p:pic>
      <p:sp>
        <p:nvSpPr>
          <p:cNvPr id="9" name="テキスト ボックス 45">
            <a:extLst>
              <a:ext uri="{FF2B5EF4-FFF2-40B4-BE49-F238E27FC236}">
                <a16:creationId xmlns:a16="http://schemas.microsoft.com/office/drawing/2014/main" id="{48AF0F29-FE1D-393F-B9C8-1B01124018AC}"/>
              </a:ext>
            </a:extLst>
          </p:cNvPr>
          <p:cNvSpPr txBox="1"/>
          <p:nvPr/>
        </p:nvSpPr>
        <p:spPr>
          <a:xfrm>
            <a:off x="8433187" y="2646084"/>
            <a:ext cx="1159292" cy="215444"/>
          </a:xfrm>
          <a:prstGeom prst="rect">
            <a:avLst/>
          </a:prstGeom>
          <a:solidFill>
            <a:schemeClr val="accent6">
              <a:lumMod val="60000"/>
              <a:lumOff val="40000"/>
            </a:schemeClr>
          </a:solid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377">
              <a:defRPr/>
            </a:pPr>
            <a:r>
              <a:rPr kumimoji="1" lang="ja-JP" altLang="en-US" sz="800" b="1" dirty="0">
                <a:solidFill>
                  <a:prstClr val="black"/>
                </a:solidFill>
                <a:latin typeface="UD デジタル 教科書体 NK-R" panose="02020400000000000000" pitchFamily="18" charset="-128"/>
                <a:ea typeface="UD デジタル 教科書体 NK-R" panose="02020400000000000000" pitchFamily="18" charset="-128"/>
              </a:rPr>
              <a:t>田んぼオーナー参加者</a:t>
            </a:r>
          </a:p>
        </p:txBody>
      </p:sp>
      <p:pic>
        <p:nvPicPr>
          <p:cNvPr id="10" name="図 9">
            <a:extLst>
              <a:ext uri="{FF2B5EF4-FFF2-40B4-BE49-F238E27FC236}">
                <a16:creationId xmlns:a16="http://schemas.microsoft.com/office/drawing/2014/main" id="{9EAD8AEF-8228-732B-C1B3-95A0F7C6FD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54242" y="1769906"/>
            <a:ext cx="1080319" cy="906727"/>
          </a:xfrm>
          <a:prstGeom prst="rect">
            <a:avLst/>
          </a:prstGeom>
        </p:spPr>
      </p:pic>
      <p:sp>
        <p:nvSpPr>
          <p:cNvPr id="11" name="テキスト ボックス 49">
            <a:extLst>
              <a:ext uri="{FF2B5EF4-FFF2-40B4-BE49-F238E27FC236}">
                <a16:creationId xmlns:a16="http://schemas.microsoft.com/office/drawing/2014/main" id="{E169098A-3E3E-880B-4387-B9D9159D32EC}"/>
              </a:ext>
            </a:extLst>
          </p:cNvPr>
          <p:cNvSpPr txBox="1"/>
          <p:nvPr/>
        </p:nvSpPr>
        <p:spPr>
          <a:xfrm>
            <a:off x="11052676" y="2671182"/>
            <a:ext cx="899605" cy="215444"/>
          </a:xfrm>
          <a:prstGeom prst="rect">
            <a:avLst/>
          </a:prstGeom>
          <a:solidFill>
            <a:schemeClr val="accent1">
              <a:lumMod val="40000"/>
              <a:lumOff val="60000"/>
            </a:schemeClr>
          </a:solid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377">
              <a:defRPr/>
            </a:pPr>
            <a:r>
              <a:rPr kumimoji="1" lang="ja-JP" altLang="en-US" sz="800" b="1" dirty="0">
                <a:solidFill>
                  <a:prstClr val="black"/>
                </a:solidFill>
                <a:latin typeface="UD デジタル 教科書体 NK-R" panose="02020400000000000000" pitchFamily="18" charset="-128"/>
                <a:ea typeface="UD デジタル 教科書体 NK-R" panose="02020400000000000000" pitchFamily="18" charset="-128"/>
              </a:rPr>
              <a:t>お米</a:t>
            </a:r>
            <a:r>
              <a:rPr kumimoji="1" lang="en-US" altLang="ja-JP" sz="800" b="1" dirty="0">
                <a:solidFill>
                  <a:prstClr val="black"/>
                </a:solidFill>
                <a:latin typeface="UD デジタル 教科書体 NK-R" panose="02020400000000000000" pitchFamily="18" charset="-128"/>
                <a:ea typeface="UD デジタル 教科書体 NK-R" panose="02020400000000000000" pitchFamily="18" charset="-128"/>
              </a:rPr>
              <a:t>CSA</a:t>
            </a:r>
            <a:r>
              <a:rPr kumimoji="1" lang="ja-JP" altLang="en-US" sz="800" b="1" dirty="0">
                <a:solidFill>
                  <a:prstClr val="black"/>
                </a:solidFill>
                <a:latin typeface="UD デジタル 教科書体 NK-R" panose="02020400000000000000" pitchFamily="18" charset="-128"/>
                <a:ea typeface="UD デジタル 教科書体 NK-R" panose="02020400000000000000" pitchFamily="18" charset="-128"/>
              </a:rPr>
              <a:t>参加者</a:t>
            </a:r>
          </a:p>
        </p:txBody>
      </p:sp>
      <p:grpSp>
        <p:nvGrpSpPr>
          <p:cNvPr id="12" name="グループ化 11">
            <a:extLst>
              <a:ext uri="{FF2B5EF4-FFF2-40B4-BE49-F238E27FC236}">
                <a16:creationId xmlns:a16="http://schemas.microsoft.com/office/drawing/2014/main" id="{51E93C23-17E3-861C-96EB-421F739A6744}"/>
              </a:ext>
            </a:extLst>
          </p:cNvPr>
          <p:cNvGrpSpPr/>
          <p:nvPr/>
        </p:nvGrpSpPr>
        <p:grpSpPr>
          <a:xfrm>
            <a:off x="8419011" y="3075129"/>
            <a:ext cx="1418412" cy="1145171"/>
            <a:chOff x="68546" y="4720661"/>
            <a:chExt cx="2263558" cy="435487"/>
          </a:xfrm>
        </p:grpSpPr>
        <p:sp>
          <p:nvSpPr>
            <p:cNvPr id="27" name="テキスト ボックス 10">
              <a:extLst>
                <a:ext uri="{FF2B5EF4-FFF2-40B4-BE49-F238E27FC236}">
                  <a16:creationId xmlns:a16="http://schemas.microsoft.com/office/drawing/2014/main" id="{93C49927-DA79-D80A-E473-C3AD19A10A57}"/>
                </a:ext>
              </a:extLst>
            </p:cNvPr>
            <p:cNvSpPr txBox="1"/>
            <p:nvPr/>
          </p:nvSpPr>
          <p:spPr>
            <a:xfrm>
              <a:off x="69044" y="4857692"/>
              <a:ext cx="2254120" cy="298456"/>
            </a:xfrm>
            <a:prstGeom prst="rect">
              <a:avLst/>
            </a:prstGeom>
            <a:solidFill>
              <a:schemeClr val="lt1"/>
            </a:solidFill>
            <a:ln>
              <a:solidFill>
                <a:sysClr val="windowText" lastClr="000000"/>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defRPr/>
              </a:pPr>
              <a:r>
                <a:rPr kumimoji="1" lang="ja-JP" altLang="en-US" sz="900" dirty="0">
                  <a:solidFill>
                    <a:prstClr val="black"/>
                  </a:solidFill>
                  <a:latin typeface="UD デジタル 教科書体 NK-R" panose="02020400000000000000" pitchFamily="18" charset="-128"/>
                  <a:ea typeface="UD デジタル 教科書体 NK-R" panose="02020400000000000000" pitchFamily="18" charset="-128"/>
                </a:rPr>
                <a:t>・田んぼオーナーの指導、耕うんや水管理を担当</a:t>
              </a:r>
              <a:endParaRPr kumimoji="1" lang="en-US" altLang="ja-JP" sz="900" dirty="0">
                <a:solidFill>
                  <a:prstClr val="black"/>
                </a:solidFill>
                <a:latin typeface="UD デジタル 教科書体 NK-R" panose="02020400000000000000" pitchFamily="18" charset="-128"/>
                <a:ea typeface="UD デジタル 教科書体 NK-R" panose="02020400000000000000" pitchFamily="18" charset="-128"/>
              </a:endParaRPr>
            </a:p>
            <a:p>
              <a:pPr defTabSz="457189">
                <a:defRPr/>
              </a:pPr>
              <a:r>
                <a:rPr lang="ja-JP" altLang="en-US" sz="900" dirty="0">
                  <a:solidFill>
                    <a:prstClr val="black"/>
                  </a:solidFill>
                  <a:latin typeface="UD デジタル 教科書体 NK-R" panose="02020400000000000000" pitchFamily="18" charset="-128"/>
                  <a:ea typeface="UD デジタル 教科書体 NK-R" panose="02020400000000000000" pitchFamily="18" charset="-128"/>
                </a:rPr>
                <a:t>・お米</a:t>
              </a:r>
              <a:r>
                <a:rPr lang="en-US" altLang="ja-JP" sz="900" dirty="0">
                  <a:solidFill>
                    <a:prstClr val="black"/>
                  </a:solidFill>
                  <a:latin typeface="UD デジタル 教科書体 NK-R" panose="02020400000000000000" pitchFamily="18" charset="-128"/>
                  <a:ea typeface="UD デジタル 教科書体 NK-R" panose="02020400000000000000" pitchFamily="18" charset="-128"/>
                </a:rPr>
                <a:t>CSA</a:t>
              </a:r>
              <a:r>
                <a:rPr lang="ja-JP" altLang="en-US" sz="900" dirty="0">
                  <a:solidFill>
                    <a:prstClr val="black"/>
                  </a:solidFill>
                  <a:latin typeface="UD デジタル 教科書体 NK-R" panose="02020400000000000000" pitchFamily="18" charset="-128"/>
                  <a:ea typeface="UD デジタル 教科書体 NK-R" panose="02020400000000000000" pitchFamily="18" charset="-128"/>
                </a:rPr>
                <a:t>用米は通常どおり生産（減農薬等カスタマイズも可）</a:t>
              </a:r>
              <a:endParaRPr lang="en-US" altLang="ja-JP" sz="900" dirty="0">
                <a:solidFill>
                  <a:prstClr val="black"/>
                </a:solidFill>
                <a:latin typeface="UD デジタル 教科書体 NK-R" panose="02020400000000000000" pitchFamily="18" charset="-128"/>
                <a:ea typeface="UD デジタル 教科書体 NK-R" panose="02020400000000000000" pitchFamily="18" charset="-128"/>
              </a:endParaRPr>
            </a:p>
          </p:txBody>
        </p:sp>
        <p:sp>
          <p:nvSpPr>
            <p:cNvPr id="28" name="正方形/長方形 27">
              <a:extLst>
                <a:ext uri="{FF2B5EF4-FFF2-40B4-BE49-F238E27FC236}">
                  <a16:creationId xmlns:a16="http://schemas.microsoft.com/office/drawing/2014/main" id="{8F677BE9-338C-093B-20C5-2946FA54DC20}"/>
                </a:ext>
              </a:extLst>
            </p:cNvPr>
            <p:cNvSpPr/>
            <p:nvPr/>
          </p:nvSpPr>
          <p:spPr>
            <a:xfrm>
              <a:off x="68546" y="4720661"/>
              <a:ext cx="2263558" cy="145069"/>
            </a:xfrm>
            <a:prstGeom prst="rect">
              <a:avLst/>
            </a:prstGeom>
            <a:solidFill>
              <a:schemeClr val="accent6">
                <a:lumMod val="75000"/>
              </a:schemeClr>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457189">
                <a:defRPr/>
              </a:pPr>
              <a:r>
                <a:rPr lang="ja-JP" altLang="en-US" sz="1000" b="1" dirty="0">
                  <a:solidFill>
                    <a:prstClr val="white"/>
                  </a:solidFill>
                  <a:latin typeface="UD デジタル 教科書体 NK-R" panose="02020400000000000000" pitchFamily="18" charset="-128"/>
                  <a:ea typeface="UD デジタル 教科書体 NK-R" panose="02020400000000000000" pitchFamily="18" charset="-128"/>
                  <a:cs typeface="ＤＦＰ太丸ゴシック体"/>
                </a:rPr>
                <a:t>実施主体</a:t>
              </a:r>
              <a:endParaRPr lang="en-US" altLang="ja-JP" sz="1000" b="1" dirty="0">
                <a:solidFill>
                  <a:prstClr val="white"/>
                </a:solidFill>
                <a:latin typeface="UD デジタル 教科書体 NK-R" panose="02020400000000000000" pitchFamily="18" charset="-128"/>
                <a:ea typeface="UD デジタル 教科書体 NK-R" panose="02020400000000000000" pitchFamily="18" charset="-128"/>
                <a:cs typeface="ＤＦＰ太丸ゴシック体"/>
              </a:endParaRPr>
            </a:p>
            <a:p>
              <a:pPr algn="ctr" defTabSz="457189">
                <a:defRPr/>
              </a:pPr>
              <a:r>
                <a:rPr lang="ja-JP" altLang="en-US" sz="1000" b="1" dirty="0">
                  <a:solidFill>
                    <a:prstClr val="white"/>
                  </a:solidFill>
                  <a:latin typeface="UD デジタル 教科書体 NK-R" panose="02020400000000000000" pitchFamily="18" charset="-128"/>
                  <a:ea typeface="UD デジタル 教科書体 NK-R" panose="02020400000000000000" pitchFamily="18" charset="-128"/>
                  <a:cs typeface="ＤＦＰ太丸ゴシック体"/>
                </a:rPr>
                <a:t>（若手</a:t>
              </a:r>
              <a:r>
                <a:rPr lang="zh-TW" altLang="en-US" sz="1000" b="1" dirty="0">
                  <a:solidFill>
                    <a:prstClr val="white"/>
                  </a:solidFill>
                  <a:latin typeface="UD デジタル 教科書体 NK-R" panose="02020400000000000000" pitchFamily="18" charset="-128"/>
                  <a:ea typeface="UD デジタル 教科書体 NK-R" panose="02020400000000000000" pitchFamily="18" charset="-128"/>
                  <a:cs typeface="ＤＦＰ太丸ゴシック体"/>
                </a:rPr>
                <a:t>農業者</a:t>
              </a:r>
              <a:r>
                <a:rPr lang="ja-JP" altLang="en-US" sz="1000" b="1" dirty="0">
                  <a:solidFill>
                    <a:prstClr val="white"/>
                  </a:solidFill>
                  <a:latin typeface="UD デジタル 教科書体 NK-R" panose="02020400000000000000" pitchFamily="18" charset="-128"/>
                  <a:ea typeface="UD デジタル 教科書体 NK-R" panose="02020400000000000000" pitchFamily="18" charset="-128"/>
                  <a:cs typeface="ＤＦＰ太丸ゴシック体"/>
                </a:rPr>
                <a:t>等）</a:t>
              </a:r>
            </a:p>
          </p:txBody>
        </p:sp>
      </p:grpSp>
      <p:pic>
        <p:nvPicPr>
          <p:cNvPr id="13" name="図 12">
            <a:extLst>
              <a:ext uri="{FF2B5EF4-FFF2-40B4-BE49-F238E27FC236}">
                <a16:creationId xmlns:a16="http://schemas.microsoft.com/office/drawing/2014/main" id="{82A9F5A4-EDDE-0BF2-77BA-BDF6ADE312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71330" y="3906289"/>
            <a:ext cx="866375" cy="843331"/>
          </a:xfrm>
          <a:prstGeom prst="rect">
            <a:avLst/>
          </a:prstGeom>
        </p:spPr>
      </p:pic>
      <p:sp>
        <p:nvSpPr>
          <p:cNvPr id="14" name="テキスト ボックス 10">
            <a:extLst>
              <a:ext uri="{FF2B5EF4-FFF2-40B4-BE49-F238E27FC236}">
                <a16:creationId xmlns:a16="http://schemas.microsoft.com/office/drawing/2014/main" id="{87C6DC6F-EBA6-B24B-3473-9C91542BC331}"/>
              </a:ext>
            </a:extLst>
          </p:cNvPr>
          <p:cNvSpPr txBox="1"/>
          <p:nvPr/>
        </p:nvSpPr>
        <p:spPr>
          <a:xfrm>
            <a:off x="10477250" y="3325668"/>
            <a:ext cx="1475031" cy="784830"/>
          </a:xfrm>
          <a:prstGeom prst="rect">
            <a:avLst/>
          </a:prstGeom>
          <a:solidFill>
            <a:schemeClr val="lt1"/>
          </a:solidFill>
          <a:ln>
            <a:solidFill>
              <a:sysClr val="windowText" lastClr="000000"/>
            </a:solid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189">
              <a:defRPr/>
            </a:pPr>
            <a:r>
              <a:rPr kumimoji="1" lang="ja-JP" altLang="en-US" sz="900" dirty="0">
                <a:solidFill>
                  <a:prstClr val="black"/>
                </a:solidFill>
                <a:latin typeface="UD デジタル 教科書体 NK-R" panose="02020400000000000000" pitchFamily="18" charset="-128"/>
                <a:ea typeface="UD デジタル 教科書体 NK-R" panose="02020400000000000000" pitchFamily="18" charset="-128"/>
              </a:rPr>
              <a:t>イベント企画、オーナー・</a:t>
            </a:r>
            <a:r>
              <a:rPr kumimoji="1" lang="en-US" altLang="ja-JP" sz="900" dirty="0">
                <a:solidFill>
                  <a:prstClr val="black"/>
                </a:solidFill>
                <a:latin typeface="UD デジタル 教科書体 NK-R" panose="02020400000000000000" pitchFamily="18" charset="-128"/>
                <a:ea typeface="UD デジタル 教科書体 NK-R" panose="02020400000000000000" pitchFamily="18" charset="-128"/>
              </a:rPr>
              <a:t>CSA</a:t>
            </a:r>
            <a:r>
              <a:rPr kumimoji="1" lang="ja-JP" altLang="en-US" sz="900" dirty="0">
                <a:solidFill>
                  <a:prstClr val="black"/>
                </a:solidFill>
                <a:latin typeface="UD デジタル 教科書体 NK-R" panose="02020400000000000000" pitchFamily="18" charset="-128"/>
                <a:ea typeface="UD デジタル 教科書体 NK-R" panose="02020400000000000000" pitchFamily="18" charset="-128"/>
              </a:rPr>
              <a:t>会員募集、</a:t>
            </a:r>
            <a:r>
              <a:rPr kumimoji="1" lang="en-US" altLang="ja-JP" sz="900" dirty="0">
                <a:solidFill>
                  <a:prstClr val="black"/>
                </a:solidFill>
                <a:latin typeface="UD デジタル 教科書体 NK-R" panose="02020400000000000000" pitchFamily="18" charset="-128"/>
                <a:ea typeface="UD デジタル 教科書体 NK-R" panose="02020400000000000000" pitchFamily="18" charset="-128"/>
              </a:rPr>
              <a:t>PR</a:t>
            </a:r>
            <a:r>
              <a:rPr kumimoji="1" lang="ja-JP" altLang="en-US" sz="900" dirty="0">
                <a:solidFill>
                  <a:prstClr val="black"/>
                </a:solidFill>
                <a:latin typeface="UD デジタル 教科書体 NK-R" panose="02020400000000000000" pitchFamily="18" charset="-128"/>
                <a:ea typeface="UD デジタル 教科書体 NK-R" panose="02020400000000000000" pitchFamily="18" charset="-128"/>
              </a:rPr>
              <a:t>、その他運営を支援</a:t>
            </a:r>
            <a:endParaRPr kumimoji="1" lang="en-US" altLang="ja-JP" sz="900" dirty="0">
              <a:solidFill>
                <a:prstClr val="black"/>
              </a:solidFill>
              <a:latin typeface="UD デジタル 教科書体 NK-R" panose="02020400000000000000" pitchFamily="18" charset="-128"/>
              <a:ea typeface="UD デジタル 教科書体 NK-R" panose="02020400000000000000" pitchFamily="18" charset="-128"/>
            </a:endParaRPr>
          </a:p>
          <a:p>
            <a:pPr defTabSz="457189">
              <a:defRPr/>
            </a:pPr>
            <a:endParaRPr kumimoji="1" lang="en-US" altLang="ja-JP" sz="900" dirty="0">
              <a:solidFill>
                <a:prstClr val="black"/>
              </a:solidFill>
              <a:latin typeface="UD デジタル 教科書体 NK-R" panose="02020400000000000000" pitchFamily="18" charset="-128"/>
              <a:ea typeface="UD デジタル 教科書体 NK-R" panose="02020400000000000000" pitchFamily="18" charset="-128"/>
            </a:endParaRPr>
          </a:p>
          <a:p>
            <a:pPr defTabSz="457189">
              <a:defRPr/>
            </a:pPr>
            <a:endParaRPr kumimoji="1" lang="ja-JP" altLang="en-US" sz="900" dirty="0">
              <a:solidFill>
                <a:prstClr val="black"/>
              </a:solidFill>
              <a:latin typeface="UD デジタル 教科書体 NK-R" panose="02020400000000000000" pitchFamily="18" charset="-128"/>
              <a:ea typeface="UD デジタル 教科書体 NK-R" panose="02020400000000000000" pitchFamily="18" charset="-128"/>
            </a:endParaRPr>
          </a:p>
        </p:txBody>
      </p:sp>
      <p:sp>
        <p:nvSpPr>
          <p:cNvPr id="16" name="正方形/長方形 15">
            <a:extLst>
              <a:ext uri="{FF2B5EF4-FFF2-40B4-BE49-F238E27FC236}">
                <a16:creationId xmlns:a16="http://schemas.microsoft.com/office/drawing/2014/main" id="{80DE92A5-882F-A324-81BE-A8C7EBBEDCA1}"/>
              </a:ext>
            </a:extLst>
          </p:cNvPr>
          <p:cNvSpPr/>
          <p:nvPr/>
        </p:nvSpPr>
        <p:spPr>
          <a:xfrm>
            <a:off x="10473845" y="3078723"/>
            <a:ext cx="1478435" cy="280013"/>
          </a:xfrm>
          <a:prstGeom prst="rect">
            <a:avLst/>
          </a:prstGeom>
          <a:solidFill>
            <a:schemeClr val="accent6">
              <a:lumMod val="75000"/>
            </a:schemeClr>
          </a:solidFill>
          <a:ln w="635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457189">
              <a:defRPr/>
            </a:pPr>
            <a:r>
              <a:rPr lang="ja-JP" altLang="en-US" sz="1000" b="1" dirty="0">
                <a:solidFill>
                  <a:prstClr val="white"/>
                </a:solidFill>
                <a:latin typeface="UD デジタル 教科書体 NK-R" panose="02020400000000000000" pitchFamily="18" charset="-128"/>
                <a:ea typeface="UD デジタル 教科書体 NK-R" panose="02020400000000000000" pitchFamily="18" charset="-128"/>
                <a:cs typeface="ＤＦＰ太丸ゴシック体"/>
              </a:rPr>
              <a:t>サポート事業者</a:t>
            </a:r>
          </a:p>
        </p:txBody>
      </p:sp>
      <p:pic>
        <p:nvPicPr>
          <p:cNvPr id="17" name="図 16">
            <a:extLst>
              <a:ext uri="{FF2B5EF4-FFF2-40B4-BE49-F238E27FC236}">
                <a16:creationId xmlns:a16="http://schemas.microsoft.com/office/drawing/2014/main" id="{8D172CC9-BC12-1A2A-63D7-3F683851D2D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11679" y="3702123"/>
            <a:ext cx="613263" cy="664632"/>
          </a:xfrm>
          <a:prstGeom prst="rect">
            <a:avLst/>
          </a:prstGeom>
        </p:spPr>
      </p:pic>
      <p:sp>
        <p:nvSpPr>
          <p:cNvPr id="18" name="テキスト ボックス 62">
            <a:extLst>
              <a:ext uri="{FF2B5EF4-FFF2-40B4-BE49-F238E27FC236}">
                <a16:creationId xmlns:a16="http://schemas.microsoft.com/office/drawing/2014/main" id="{397ECA56-08AA-3A9A-7882-A54FEBF598D0}"/>
              </a:ext>
            </a:extLst>
          </p:cNvPr>
          <p:cNvSpPr txBox="1"/>
          <p:nvPr/>
        </p:nvSpPr>
        <p:spPr>
          <a:xfrm>
            <a:off x="9802875" y="3483516"/>
            <a:ext cx="768415"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377">
              <a:defRPr/>
            </a:pPr>
            <a:r>
              <a:rPr kumimoji="1" lang="ja-JP" altLang="en-US" sz="1000" dirty="0">
                <a:solidFill>
                  <a:srgbClr val="FF0000"/>
                </a:solidFill>
                <a:latin typeface="UD デジタル 教科書体 NK-R" panose="02020400000000000000" pitchFamily="18" charset="-128"/>
                <a:ea typeface="UD デジタル 教科書体 NK-R" panose="02020400000000000000" pitchFamily="18" charset="-128"/>
              </a:rPr>
              <a:t>費用支払</a:t>
            </a:r>
          </a:p>
        </p:txBody>
      </p:sp>
      <p:sp>
        <p:nvSpPr>
          <p:cNvPr id="20" name="矢印: 右 19">
            <a:extLst>
              <a:ext uri="{FF2B5EF4-FFF2-40B4-BE49-F238E27FC236}">
                <a16:creationId xmlns:a16="http://schemas.microsoft.com/office/drawing/2014/main" id="{170DD241-1A88-0349-4C30-DF6CB768E0CD}"/>
              </a:ext>
            </a:extLst>
          </p:cNvPr>
          <p:cNvSpPr/>
          <p:nvPr/>
        </p:nvSpPr>
        <p:spPr>
          <a:xfrm rot="10760648">
            <a:off x="9863687" y="3281065"/>
            <a:ext cx="596207" cy="10224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377">
              <a:defRPr/>
            </a:pPr>
            <a:endParaRPr kumimoji="1" lang="ja-JP" altLang="en-US" dirty="0">
              <a:solidFill>
                <a:prstClr val="white"/>
              </a:solidFill>
              <a:latin typeface="游ゴシック" panose="020F0502020204030204"/>
              <a:ea typeface="游ゴシック" panose="020B0400000000000000" pitchFamily="50" charset="-128"/>
            </a:endParaRPr>
          </a:p>
        </p:txBody>
      </p:sp>
      <p:sp>
        <p:nvSpPr>
          <p:cNvPr id="21" name="矢印: 右 20">
            <a:extLst>
              <a:ext uri="{FF2B5EF4-FFF2-40B4-BE49-F238E27FC236}">
                <a16:creationId xmlns:a16="http://schemas.microsoft.com/office/drawing/2014/main" id="{EBE95D7E-CFFC-A74E-6827-456C2CA2DE60}"/>
              </a:ext>
            </a:extLst>
          </p:cNvPr>
          <p:cNvSpPr/>
          <p:nvPr/>
        </p:nvSpPr>
        <p:spPr>
          <a:xfrm rot="21569576">
            <a:off x="9872991" y="3401606"/>
            <a:ext cx="591896" cy="10249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377">
              <a:defRPr/>
            </a:pPr>
            <a:endParaRPr kumimoji="1" lang="ja-JP" altLang="en-US" dirty="0">
              <a:solidFill>
                <a:prstClr val="white"/>
              </a:solidFill>
              <a:latin typeface="游ゴシック" panose="020F0502020204030204"/>
              <a:ea typeface="游ゴシック" panose="020B0400000000000000" pitchFamily="50" charset="-128"/>
            </a:endParaRPr>
          </a:p>
        </p:txBody>
      </p:sp>
      <p:sp>
        <p:nvSpPr>
          <p:cNvPr id="22" name="テキスト ボックス 68">
            <a:extLst>
              <a:ext uri="{FF2B5EF4-FFF2-40B4-BE49-F238E27FC236}">
                <a16:creationId xmlns:a16="http://schemas.microsoft.com/office/drawing/2014/main" id="{5514797C-F702-BF95-0DD7-94B18728ED54}"/>
              </a:ext>
            </a:extLst>
          </p:cNvPr>
          <p:cNvSpPr txBox="1"/>
          <p:nvPr/>
        </p:nvSpPr>
        <p:spPr>
          <a:xfrm>
            <a:off x="9846331" y="3089004"/>
            <a:ext cx="656195" cy="24622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377">
              <a:defRPr/>
            </a:pPr>
            <a:r>
              <a:rPr kumimoji="1" lang="ja-JP" altLang="en-US" sz="1000" dirty="0">
                <a:solidFill>
                  <a:srgbClr val="FF0000"/>
                </a:solidFill>
                <a:latin typeface="UD デジタル 教科書体 NK-R" panose="02020400000000000000" pitchFamily="18" charset="-128"/>
                <a:ea typeface="UD デジタル 教科書体 NK-R" panose="02020400000000000000" pitchFamily="18" charset="-128"/>
              </a:rPr>
              <a:t>サポート</a:t>
            </a:r>
          </a:p>
        </p:txBody>
      </p:sp>
      <p:sp>
        <p:nvSpPr>
          <p:cNvPr id="23" name="矢印: 二方向 22">
            <a:extLst>
              <a:ext uri="{FF2B5EF4-FFF2-40B4-BE49-F238E27FC236}">
                <a16:creationId xmlns:a16="http://schemas.microsoft.com/office/drawing/2014/main" id="{5F6D4E3E-E176-32DB-89E6-CBEBB08E2531}"/>
              </a:ext>
            </a:extLst>
          </p:cNvPr>
          <p:cNvSpPr/>
          <p:nvPr/>
        </p:nvSpPr>
        <p:spPr>
          <a:xfrm rot="16200000">
            <a:off x="10028920" y="2240250"/>
            <a:ext cx="411155" cy="1226319"/>
          </a:xfrm>
          <a:prstGeom prst="leftUpArrow">
            <a:avLst>
              <a:gd name="adj1" fmla="val 20367"/>
              <a:gd name="adj2" fmla="val 25000"/>
              <a:gd name="adj3" fmla="val 25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377">
              <a:defRPr/>
            </a:pPr>
            <a:endParaRPr kumimoji="1" lang="ja-JP" altLang="en-US">
              <a:solidFill>
                <a:prstClr val="white"/>
              </a:solidFill>
              <a:latin typeface="游ゴシック" panose="020F0502020204030204"/>
              <a:ea typeface="游ゴシック" panose="020B0400000000000000" pitchFamily="50" charset="-128"/>
            </a:endParaRPr>
          </a:p>
        </p:txBody>
      </p:sp>
      <p:sp>
        <p:nvSpPr>
          <p:cNvPr id="24" name="矢印: 二方向 23">
            <a:extLst>
              <a:ext uri="{FF2B5EF4-FFF2-40B4-BE49-F238E27FC236}">
                <a16:creationId xmlns:a16="http://schemas.microsoft.com/office/drawing/2014/main" id="{9C46ADCF-1FAE-AAC7-CD22-F1EB506082A8}"/>
              </a:ext>
            </a:extLst>
          </p:cNvPr>
          <p:cNvSpPr/>
          <p:nvPr/>
        </p:nvSpPr>
        <p:spPr>
          <a:xfrm rot="10800000">
            <a:off x="10836279" y="2176679"/>
            <a:ext cx="303880" cy="886499"/>
          </a:xfrm>
          <a:prstGeom prst="leftUp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377">
              <a:defRPr/>
            </a:pPr>
            <a:endParaRPr kumimoji="1" lang="ja-JP" altLang="en-US">
              <a:solidFill>
                <a:prstClr val="white"/>
              </a:solidFill>
              <a:latin typeface="游ゴシック" panose="020F0502020204030204"/>
              <a:ea typeface="游ゴシック" panose="020B0400000000000000" pitchFamily="50" charset="-128"/>
            </a:endParaRPr>
          </a:p>
        </p:txBody>
      </p:sp>
      <p:sp>
        <p:nvSpPr>
          <p:cNvPr id="25" name="テキスト ボックス 76">
            <a:extLst>
              <a:ext uri="{FF2B5EF4-FFF2-40B4-BE49-F238E27FC236}">
                <a16:creationId xmlns:a16="http://schemas.microsoft.com/office/drawing/2014/main" id="{DBFBF1C3-5FE5-15AC-D859-1E811F3ABDEA}"/>
              </a:ext>
            </a:extLst>
          </p:cNvPr>
          <p:cNvSpPr txBox="1"/>
          <p:nvPr/>
        </p:nvSpPr>
        <p:spPr>
          <a:xfrm>
            <a:off x="9494515" y="2140657"/>
            <a:ext cx="1278691" cy="507831"/>
          </a:xfrm>
          <a:prstGeom prst="rect">
            <a:avLst/>
          </a:prstGeom>
          <a:solidFill>
            <a:schemeClr val="accent5">
              <a:lumMod val="75000"/>
            </a:schemeClr>
          </a:solid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377">
              <a:defRPr/>
            </a:pPr>
            <a:r>
              <a:rPr kumimoji="1" lang="ja-JP" altLang="en-US" sz="900" dirty="0">
                <a:solidFill>
                  <a:prstClr val="white"/>
                </a:solidFill>
                <a:latin typeface="UD デジタル 教科書体 NK-R" panose="02020400000000000000" pitchFamily="18" charset="-128"/>
                <a:ea typeface="UD デジタル 教科書体 NK-R" panose="02020400000000000000" pitchFamily="18" charset="-128"/>
              </a:rPr>
              <a:t>申込・受付</a:t>
            </a:r>
            <a:endParaRPr kumimoji="1" lang="en-US" altLang="ja-JP" sz="900" dirty="0">
              <a:solidFill>
                <a:prstClr val="white"/>
              </a:solidFill>
              <a:latin typeface="UD デジタル 教科書体 NK-R" panose="02020400000000000000" pitchFamily="18" charset="-128"/>
              <a:ea typeface="UD デジタル 教科書体 NK-R" panose="02020400000000000000" pitchFamily="18" charset="-128"/>
            </a:endParaRPr>
          </a:p>
          <a:p>
            <a:pPr defTabSz="914377">
              <a:defRPr/>
            </a:pPr>
            <a:r>
              <a:rPr kumimoji="1" lang="ja-JP" altLang="en-US" sz="900" dirty="0">
                <a:solidFill>
                  <a:prstClr val="white"/>
                </a:solidFill>
                <a:latin typeface="UD デジタル 教科書体 NK-R" panose="02020400000000000000" pitchFamily="18" charset="-128"/>
                <a:ea typeface="UD デジタル 教科書体 NK-R" panose="02020400000000000000" pitchFamily="18" charset="-128"/>
              </a:rPr>
              <a:t>⇔オーナー作業運営、お米の郵送</a:t>
            </a:r>
          </a:p>
        </p:txBody>
      </p:sp>
      <p:sp>
        <p:nvSpPr>
          <p:cNvPr id="26" name="テキスト ボックス 78">
            <a:extLst>
              <a:ext uri="{FF2B5EF4-FFF2-40B4-BE49-F238E27FC236}">
                <a16:creationId xmlns:a16="http://schemas.microsoft.com/office/drawing/2014/main" id="{436BE472-0E09-01DA-90C1-5F7D8388889C}"/>
              </a:ext>
            </a:extLst>
          </p:cNvPr>
          <p:cNvSpPr txBox="1"/>
          <p:nvPr/>
        </p:nvSpPr>
        <p:spPr>
          <a:xfrm>
            <a:off x="10340018" y="1732861"/>
            <a:ext cx="866375" cy="369332"/>
          </a:xfrm>
          <a:prstGeom prst="rect">
            <a:avLst/>
          </a:prstGeom>
          <a:solidFill>
            <a:schemeClr val="accent2">
              <a:lumMod val="75000"/>
            </a:schemeClr>
          </a:solid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377">
              <a:defRPr/>
            </a:pPr>
            <a:r>
              <a:rPr kumimoji="1" lang="ja-JP" altLang="en-US" sz="900" dirty="0">
                <a:solidFill>
                  <a:prstClr val="white"/>
                </a:solidFill>
                <a:latin typeface="UD デジタル 教科書体 NK-R" panose="02020400000000000000" pitchFamily="18" charset="-128"/>
                <a:ea typeface="UD デジタル 教科書体 NK-R" panose="02020400000000000000" pitchFamily="18" charset="-128"/>
              </a:rPr>
              <a:t>申込・受付</a:t>
            </a:r>
            <a:endParaRPr kumimoji="1" lang="en-US" altLang="ja-JP" sz="900" dirty="0">
              <a:solidFill>
                <a:prstClr val="white"/>
              </a:solidFill>
              <a:latin typeface="UD デジタル 教科書体 NK-R" panose="02020400000000000000" pitchFamily="18" charset="-128"/>
              <a:ea typeface="UD デジタル 教科書体 NK-R" panose="02020400000000000000" pitchFamily="18" charset="-128"/>
            </a:endParaRPr>
          </a:p>
          <a:p>
            <a:pPr defTabSz="914377">
              <a:defRPr/>
            </a:pPr>
            <a:r>
              <a:rPr kumimoji="1" lang="ja-JP" altLang="en-US" sz="900" dirty="0">
                <a:solidFill>
                  <a:prstClr val="white"/>
                </a:solidFill>
                <a:latin typeface="UD デジタル 教科書体 NK-R" panose="02020400000000000000" pitchFamily="18" charset="-128"/>
                <a:ea typeface="UD デジタル 教科書体 NK-R" panose="02020400000000000000" pitchFamily="18" charset="-128"/>
              </a:rPr>
              <a:t>⇔お米の郵送</a:t>
            </a:r>
          </a:p>
        </p:txBody>
      </p:sp>
      <p:pic>
        <p:nvPicPr>
          <p:cNvPr id="29" name="table">
            <a:extLst>
              <a:ext uri="{FF2B5EF4-FFF2-40B4-BE49-F238E27FC236}">
                <a16:creationId xmlns:a16="http://schemas.microsoft.com/office/drawing/2014/main" id="{B7342374-7719-5DD8-F59F-C82C2CCBAD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51929" y="2607083"/>
            <a:ext cx="2659575" cy="1554006"/>
          </a:xfrm>
          <a:prstGeom prst="rect">
            <a:avLst/>
          </a:prstGeom>
        </p:spPr>
      </p:pic>
      <p:sp>
        <p:nvSpPr>
          <p:cNvPr id="5" name="正方形/長方形 4">
            <a:extLst>
              <a:ext uri="{FF2B5EF4-FFF2-40B4-BE49-F238E27FC236}">
                <a16:creationId xmlns:a16="http://schemas.microsoft.com/office/drawing/2014/main" id="{2125BC46-DECF-D178-6E12-36123E614D93}"/>
              </a:ext>
            </a:extLst>
          </p:cNvPr>
          <p:cNvSpPr/>
          <p:nvPr/>
        </p:nvSpPr>
        <p:spPr>
          <a:xfrm>
            <a:off x="437028" y="646234"/>
            <a:ext cx="11317943" cy="481554"/>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latin typeface="Calibri" panose="020F0502020204030204"/>
                <a:ea typeface="ＭＳ Ｐゴシック" panose="020B0600070205080204" pitchFamily="50" charset="-128"/>
              </a:rPr>
              <a:t>◆多様な主体の参画による新たな価値の創出</a:t>
            </a:r>
            <a:endParaRPr kumimoji="1" lang="en-US" altLang="ja-JP" sz="1800" b="0" i="0" u="none" strike="noStrike" kern="1200" cap="none" spc="0" normalizeH="0" baseline="0" noProof="0" dirty="0">
              <a:ln>
                <a:noFill/>
              </a:ln>
              <a:solidFill>
                <a:sysClr val="windowText" lastClr="000000"/>
              </a:solidFill>
              <a:effectLst/>
              <a:uLnTx/>
              <a:uFillTx/>
              <a:latin typeface="Calibri" panose="020F0502020204030204"/>
              <a:ea typeface="ＭＳ Ｐゴシック" panose="020B0600070205080204" pitchFamily="50" charset="-128"/>
              <a:cs typeface="+mn-cs"/>
            </a:endParaRPr>
          </a:p>
        </p:txBody>
      </p:sp>
      <p:sp>
        <p:nvSpPr>
          <p:cNvPr id="35" name="テキスト ボックス 34">
            <a:extLst>
              <a:ext uri="{FF2B5EF4-FFF2-40B4-BE49-F238E27FC236}">
                <a16:creationId xmlns:a16="http://schemas.microsoft.com/office/drawing/2014/main" id="{0EFFBFB0-5FBD-9CA0-E131-6BDF99B3A49E}"/>
              </a:ext>
            </a:extLst>
          </p:cNvPr>
          <p:cNvSpPr txBox="1"/>
          <p:nvPr/>
        </p:nvSpPr>
        <p:spPr>
          <a:xfrm>
            <a:off x="551580" y="1162200"/>
            <a:ext cx="9788438" cy="800219"/>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a:t>
            </a:r>
            <a:r>
              <a:rPr lang="zh-TW" altLang="en-US" sz="1600" dirty="0">
                <a:latin typeface="ＭＳ Ｐゴシック" panose="020B0600070205080204" pitchFamily="50" charset="-128"/>
                <a:ea typeface="ＭＳ Ｐゴシック" panose="020B0600070205080204" pitchFamily="50" charset="-128"/>
              </a:rPr>
              <a:t>民間事業者、教育機関、団体等</a:t>
            </a:r>
            <a:r>
              <a:rPr lang="ja-JP" altLang="en-US" sz="1600" dirty="0">
                <a:latin typeface="ＭＳ Ｐゴシック" panose="020B0600070205080204" pitchFamily="50" charset="-128"/>
                <a:ea typeface="ＭＳ Ｐゴシック" panose="020B0600070205080204" pitchFamily="50" charset="-128"/>
              </a:rPr>
              <a:t>の連携による地域農業への参画促進</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➡おおさか農空間づくりプラットフォームを活用した多様な取組の推進</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（（検討中）あなたのお米プロジェクト、農空間訪問ツアー等）</a:t>
            </a:r>
          </a:p>
        </p:txBody>
      </p:sp>
      <p:sp>
        <p:nvSpPr>
          <p:cNvPr id="37" name="テキスト ボックス 36">
            <a:extLst>
              <a:ext uri="{FF2B5EF4-FFF2-40B4-BE49-F238E27FC236}">
                <a16:creationId xmlns:a16="http://schemas.microsoft.com/office/drawing/2014/main" id="{17915027-D0C3-3E95-66B0-C2D705CCAFAB}"/>
              </a:ext>
            </a:extLst>
          </p:cNvPr>
          <p:cNvSpPr txBox="1"/>
          <p:nvPr/>
        </p:nvSpPr>
        <p:spPr>
          <a:xfrm>
            <a:off x="551580" y="2461413"/>
            <a:ext cx="9788438" cy="1231106"/>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●農業に関心のある府民と農業者のマッチング</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➡就農相談した者の中で主に農業経験に乏しい者と</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農業者の積極的なマッチング</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農業体験等を通じて次の段階</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（雇用就農やアカデミー等研修受講）へと導く</a:t>
            </a:r>
          </a:p>
        </p:txBody>
      </p:sp>
      <p:sp>
        <p:nvSpPr>
          <p:cNvPr id="39" name="テキスト ボックス 38">
            <a:extLst>
              <a:ext uri="{FF2B5EF4-FFF2-40B4-BE49-F238E27FC236}">
                <a16:creationId xmlns:a16="http://schemas.microsoft.com/office/drawing/2014/main" id="{D8F84034-8208-5A36-A1F4-443B1F414432}"/>
              </a:ext>
            </a:extLst>
          </p:cNvPr>
          <p:cNvSpPr txBox="1"/>
          <p:nvPr/>
        </p:nvSpPr>
        <p:spPr>
          <a:xfrm>
            <a:off x="551580" y="5387856"/>
            <a:ext cx="9788438" cy="584775"/>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●府立花の文化園、府立農業公園の活用　</a:t>
            </a:r>
            <a:r>
              <a:rPr lang="en-US" altLang="ja-JP" sz="1600" dirty="0">
                <a:latin typeface="ＭＳ Ｐゴシック" panose="020B0600070205080204" pitchFamily="50" charset="-128"/>
                <a:ea typeface="ＭＳ Ｐゴシック" panose="020B0600070205080204" pitchFamily="50" charset="-128"/>
              </a:rPr>
              <a:t>【</a:t>
            </a:r>
            <a:r>
              <a:rPr lang="ja-JP" altLang="en-US" sz="1600" dirty="0">
                <a:latin typeface="ＭＳ Ｐゴシック" panose="020B0600070205080204" pitchFamily="50" charset="-128"/>
                <a:ea typeface="ＭＳ Ｐゴシック" panose="020B0600070205080204" pitchFamily="50" charset="-128"/>
              </a:rPr>
              <a:t>再掲</a:t>
            </a:r>
            <a:r>
              <a:rPr lang="en-US" altLang="ja-JP" sz="1600" dirty="0">
                <a:latin typeface="ＭＳ Ｐゴシック" panose="020B0600070205080204" pitchFamily="50" charset="-128"/>
                <a:ea typeface="ＭＳ Ｐゴシック" panose="020B0600070205080204" pitchFamily="50" charset="-128"/>
              </a:rPr>
              <a:t>】</a:t>
            </a: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➡府管理施設における農業体験等の取組拡大</a:t>
            </a:r>
          </a:p>
        </p:txBody>
      </p:sp>
      <p:sp>
        <p:nvSpPr>
          <p:cNvPr id="41" name="テキスト ボックス 4">
            <a:extLst>
              <a:ext uri="{FF2B5EF4-FFF2-40B4-BE49-F238E27FC236}">
                <a16:creationId xmlns:a16="http://schemas.microsoft.com/office/drawing/2014/main" id="{D5BE1351-C860-03D9-FCF0-FA7CDD5D604D}"/>
              </a:ext>
            </a:extLst>
          </p:cNvPr>
          <p:cNvSpPr txBox="1"/>
          <p:nvPr/>
        </p:nvSpPr>
        <p:spPr>
          <a:xfrm>
            <a:off x="5300903" y="2328940"/>
            <a:ext cx="268492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377">
              <a:defRPr/>
            </a:pPr>
            <a:r>
              <a:rPr kumimoji="1" lang="en-US" altLang="ja-JP" sz="1100" dirty="0">
                <a:solidFill>
                  <a:prstClr val="black"/>
                </a:solidFill>
                <a:latin typeface="+mn-ea"/>
              </a:rPr>
              <a:t>【</a:t>
            </a:r>
            <a:r>
              <a:rPr kumimoji="1" lang="ja-JP" altLang="en-US" sz="1100" dirty="0">
                <a:solidFill>
                  <a:prstClr val="black"/>
                </a:solidFill>
                <a:latin typeface="+mn-ea"/>
              </a:rPr>
              <a:t>マッチング数の推移</a:t>
            </a:r>
            <a:r>
              <a:rPr kumimoji="1" lang="en-US" altLang="ja-JP" sz="1100" dirty="0">
                <a:solidFill>
                  <a:prstClr val="black"/>
                </a:solidFill>
                <a:latin typeface="+mn-ea"/>
              </a:rPr>
              <a:t>】</a:t>
            </a:r>
          </a:p>
        </p:txBody>
      </p:sp>
      <p:sp>
        <p:nvSpPr>
          <p:cNvPr id="43" name="テキスト ボックス 42">
            <a:extLst>
              <a:ext uri="{FF2B5EF4-FFF2-40B4-BE49-F238E27FC236}">
                <a16:creationId xmlns:a16="http://schemas.microsoft.com/office/drawing/2014/main" id="{627AA154-D059-9495-B6F5-B27D18722E0D}"/>
              </a:ext>
            </a:extLst>
          </p:cNvPr>
          <p:cNvSpPr txBox="1"/>
          <p:nvPr/>
        </p:nvSpPr>
        <p:spPr>
          <a:xfrm>
            <a:off x="551580" y="4106073"/>
            <a:ext cx="9788438" cy="1015663"/>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●ハートフルアグリ（農福連携）の推進</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➡ハートフルアグリネットワークを通じた参入企業等の定着支援</a:t>
            </a:r>
          </a:p>
          <a:p>
            <a:r>
              <a:rPr lang="ja-JP" altLang="en-US" sz="1400" dirty="0">
                <a:latin typeface="ＭＳ Ｐゴシック" panose="020B0600070205080204" pitchFamily="50" charset="-128"/>
                <a:ea typeface="ＭＳ Ｐゴシック" panose="020B0600070205080204" pitchFamily="50" charset="-128"/>
              </a:rPr>
              <a:t>　　　 農業者と福祉事業所のマッチング支援</a:t>
            </a:r>
          </a:p>
          <a:p>
            <a:r>
              <a:rPr lang="ja-JP" altLang="en-US" sz="1400" dirty="0">
                <a:latin typeface="ＭＳ Ｐゴシック" panose="020B0600070205080204" pitchFamily="50" charset="-128"/>
                <a:ea typeface="ＭＳ Ｐゴシック" panose="020B0600070205080204" pitchFamily="50" charset="-128"/>
              </a:rPr>
              <a:t>　　　 農福連携技術支援者の育成確保</a:t>
            </a:r>
          </a:p>
        </p:txBody>
      </p:sp>
      <p:pic>
        <p:nvPicPr>
          <p:cNvPr id="45" name="図 44">
            <a:extLst>
              <a:ext uri="{FF2B5EF4-FFF2-40B4-BE49-F238E27FC236}">
                <a16:creationId xmlns:a16="http://schemas.microsoft.com/office/drawing/2014/main" id="{7F97C77F-30B5-822E-0992-BBDC4E3505FF}"/>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443585" y="4908095"/>
            <a:ext cx="1702889" cy="1265152"/>
          </a:xfrm>
          <a:prstGeom prst="rect">
            <a:avLst/>
          </a:prstGeom>
        </p:spPr>
      </p:pic>
      <p:sp>
        <p:nvSpPr>
          <p:cNvPr id="47" name="テキスト ボックス 37">
            <a:extLst>
              <a:ext uri="{FF2B5EF4-FFF2-40B4-BE49-F238E27FC236}">
                <a16:creationId xmlns:a16="http://schemas.microsoft.com/office/drawing/2014/main" id="{2B88EB93-D5BC-7C61-CFA3-AC91CE714BF4}"/>
              </a:ext>
            </a:extLst>
          </p:cNvPr>
          <p:cNvSpPr txBox="1"/>
          <p:nvPr/>
        </p:nvSpPr>
        <p:spPr>
          <a:xfrm>
            <a:off x="5836024" y="6177109"/>
            <a:ext cx="302444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ハートフルアグリネットワークの活動</a:t>
            </a:r>
            <a:r>
              <a:rPr kumimoji="1"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p>
        </p:txBody>
      </p:sp>
      <p:pic>
        <p:nvPicPr>
          <p:cNvPr id="49" name="図 48">
            <a:extLst>
              <a:ext uri="{FF2B5EF4-FFF2-40B4-BE49-F238E27FC236}">
                <a16:creationId xmlns:a16="http://schemas.microsoft.com/office/drawing/2014/main" id="{361D774C-173A-C33A-2A7F-09E794178C76}"/>
              </a:ext>
            </a:extLst>
          </p:cNvPr>
          <p:cNvPicPr>
            <a:picLocks noChangeAspect="1"/>
          </p:cNvPicPr>
          <p:nvPr/>
        </p:nvPicPr>
        <p:blipFill>
          <a:blip r:embed="rId8"/>
          <a:srcRect l="7458" r="14174"/>
          <a:stretch>
            <a:fillRect/>
          </a:stretch>
        </p:blipFill>
        <p:spPr>
          <a:xfrm>
            <a:off x="8964085" y="4908095"/>
            <a:ext cx="1816927" cy="1303671"/>
          </a:xfrm>
          <a:prstGeom prst="rect">
            <a:avLst/>
          </a:prstGeom>
        </p:spPr>
      </p:pic>
      <p:sp>
        <p:nvSpPr>
          <p:cNvPr id="51" name="テキスト ボックス 39">
            <a:extLst>
              <a:ext uri="{FF2B5EF4-FFF2-40B4-BE49-F238E27FC236}">
                <a16:creationId xmlns:a16="http://schemas.microsoft.com/office/drawing/2014/main" id="{3B29941A-1833-2352-2888-F414E98D66A8}"/>
              </a:ext>
            </a:extLst>
          </p:cNvPr>
          <p:cNvSpPr txBox="1"/>
          <p:nvPr/>
        </p:nvSpPr>
        <p:spPr>
          <a:xfrm>
            <a:off x="8419011" y="6173247"/>
            <a:ext cx="309217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農福連携技術支援者育成研修</a:t>
            </a:r>
            <a:r>
              <a:rPr kumimoji="1"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p>
        </p:txBody>
      </p:sp>
    </p:spTree>
    <p:extLst>
      <p:ext uri="{BB962C8B-B14F-4D97-AF65-F5344CB8AC3E}">
        <p14:creationId xmlns:p14="http://schemas.microsoft.com/office/powerpoint/2010/main" val="1331358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EE1A123-BF9E-FFE7-0B61-F7E523E98168}"/>
            </a:ext>
          </a:extLst>
        </p:cNvPr>
        <p:cNvGrpSpPr/>
        <p:nvPr/>
      </p:nvGrpSpPr>
      <p:grpSpPr>
        <a:xfrm>
          <a:off x="0" y="0"/>
          <a:ext cx="0" cy="0"/>
          <a:chOff x="0" y="0"/>
          <a:chExt cx="0" cy="0"/>
        </a:xfrm>
      </p:grpSpPr>
      <p:sp>
        <p:nvSpPr>
          <p:cNvPr id="35" name="テキスト ボックス 34">
            <a:extLst>
              <a:ext uri="{FF2B5EF4-FFF2-40B4-BE49-F238E27FC236}">
                <a16:creationId xmlns:a16="http://schemas.microsoft.com/office/drawing/2014/main" id="{9A1D4416-B510-9C56-9082-7CA3AE57760D}"/>
              </a:ext>
            </a:extLst>
          </p:cNvPr>
          <p:cNvSpPr txBox="1"/>
          <p:nvPr/>
        </p:nvSpPr>
        <p:spPr>
          <a:xfrm>
            <a:off x="551580" y="1162200"/>
            <a:ext cx="9788438" cy="584775"/>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●直売所等の購入拠点を通じた大阪産</a:t>
            </a:r>
            <a:r>
              <a:rPr lang="en-US" altLang="ja-JP" sz="1600" dirty="0">
                <a:latin typeface="ＭＳ Ｐゴシック" panose="020B0600070205080204" pitchFamily="50" charset="-128"/>
                <a:ea typeface="ＭＳ Ｐゴシック" panose="020B0600070205080204" pitchFamily="50" charset="-128"/>
              </a:rPr>
              <a:t>(</a:t>
            </a:r>
            <a:r>
              <a:rPr lang="ja-JP" altLang="en-US" sz="1600" dirty="0">
                <a:latin typeface="ＭＳ Ｐゴシック" panose="020B0600070205080204" pitchFamily="50" charset="-128"/>
                <a:ea typeface="ＭＳ Ｐゴシック" panose="020B0600070205080204" pitchFamily="50" charset="-128"/>
              </a:rPr>
              <a:t>もん</a:t>
            </a:r>
            <a:r>
              <a:rPr lang="en-US" altLang="ja-JP" sz="1600" dirty="0">
                <a:latin typeface="ＭＳ Ｐゴシック" panose="020B0600070205080204" pitchFamily="50" charset="-128"/>
                <a:ea typeface="ＭＳ Ｐゴシック" panose="020B0600070205080204" pitchFamily="50" charset="-128"/>
              </a:rPr>
              <a:t>)</a:t>
            </a:r>
            <a:r>
              <a:rPr lang="ja-JP" altLang="en-US" sz="1600" dirty="0">
                <a:latin typeface="ＭＳ Ｐゴシック" panose="020B0600070205080204" pitchFamily="50" charset="-128"/>
                <a:ea typeface="ＭＳ Ｐゴシック" panose="020B0600070205080204" pitchFamily="50" charset="-128"/>
              </a:rPr>
              <a:t>購買意識の向上</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➡関係団体と連携した府内の直売所等めぐりによる府内農産物への理解醸成</a:t>
            </a:r>
          </a:p>
        </p:txBody>
      </p:sp>
      <p:sp>
        <p:nvSpPr>
          <p:cNvPr id="15" name="スライド番号プレースホルダー 14">
            <a:extLst>
              <a:ext uri="{FF2B5EF4-FFF2-40B4-BE49-F238E27FC236}">
                <a16:creationId xmlns:a16="http://schemas.microsoft.com/office/drawing/2014/main" id="{0622CBAF-8BEC-2C6B-C9FE-6341A46C7B38}"/>
              </a:ext>
            </a:extLst>
          </p:cNvPr>
          <p:cNvSpPr>
            <a:spLocks noGrp="1"/>
          </p:cNvSpPr>
          <p:nvPr>
            <p:ph type="sldNum" sz="quarter" idx="12"/>
          </p:nvPr>
        </p:nvSpPr>
        <p:spPr>
          <a:xfrm>
            <a:off x="10635749" y="6450246"/>
            <a:ext cx="1312025" cy="365125"/>
          </a:xfrm>
        </p:spPr>
        <p:txBody>
          <a:bodyPr/>
          <a:lstStyle/>
          <a:p>
            <a:r>
              <a:rPr kumimoji="1" lang="en-US" altLang="ja-JP" dirty="0"/>
              <a:t>4-</a:t>
            </a:r>
            <a:fld id="{C6678B24-D225-48CB-84C5-697AA65AEC0C}" type="slidenum">
              <a:rPr kumimoji="1" lang="ja-JP" altLang="en-US" smtClean="0"/>
              <a:t>5</a:t>
            </a:fld>
            <a:endParaRPr kumimoji="1" lang="ja-JP" altLang="en-US" dirty="0"/>
          </a:p>
        </p:txBody>
      </p:sp>
      <p:sp>
        <p:nvSpPr>
          <p:cNvPr id="19" name="タイトル 1">
            <a:extLst>
              <a:ext uri="{FF2B5EF4-FFF2-40B4-BE49-F238E27FC236}">
                <a16:creationId xmlns:a16="http://schemas.microsoft.com/office/drawing/2014/main" id="{D25D4781-9D68-0A84-11B8-AA3C91B3D3A5}"/>
              </a:ext>
            </a:extLst>
          </p:cNvPr>
          <p:cNvSpPr txBox="1">
            <a:spLocks/>
          </p:cNvSpPr>
          <p:nvPr/>
        </p:nvSpPr>
        <p:spPr>
          <a:xfrm>
            <a:off x="0" y="1430"/>
            <a:ext cx="12192000" cy="540439"/>
          </a:xfrm>
          <a:prstGeom prst="rect">
            <a:avLst/>
          </a:prstGeom>
          <a:solidFill>
            <a:schemeClr val="accent2">
              <a:lumMod val="20000"/>
              <a:lumOff val="80000"/>
            </a:scheme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algn="ctr"/>
            <a:r>
              <a:rPr lang="ja-JP" altLang="en-US" sz="2400" b="1" dirty="0">
                <a:latin typeface="BIZ UDPゴシック" panose="020B0400000000000000" pitchFamily="50" charset="-128"/>
                <a:ea typeface="BIZ UDPゴシック" panose="020B0400000000000000" pitchFamily="50" charset="-128"/>
              </a:rPr>
              <a:t>共創に向けた取組</a:t>
            </a:r>
          </a:p>
        </p:txBody>
      </p:sp>
      <p:pic>
        <p:nvPicPr>
          <p:cNvPr id="30" name="図 29">
            <a:extLst>
              <a:ext uri="{FF2B5EF4-FFF2-40B4-BE49-F238E27FC236}">
                <a16:creationId xmlns:a16="http://schemas.microsoft.com/office/drawing/2014/main" id="{231F46DC-0B8D-EB5C-6C71-B1BB029FACB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117980" y="1232153"/>
            <a:ext cx="1490189" cy="2109918"/>
          </a:xfrm>
          <a:prstGeom prst="rect">
            <a:avLst/>
          </a:prstGeom>
        </p:spPr>
      </p:pic>
      <p:sp>
        <p:nvSpPr>
          <p:cNvPr id="31" name="テキスト ボックス 9">
            <a:extLst>
              <a:ext uri="{FF2B5EF4-FFF2-40B4-BE49-F238E27FC236}">
                <a16:creationId xmlns:a16="http://schemas.microsoft.com/office/drawing/2014/main" id="{1FBF5438-D7FC-EBFA-A1E4-B6423B4D0DD2}"/>
              </a:ext>
            </a:extLst>
          </p:cNvPr>
          <p:cNvSpPr txBox="1"/>
          <p:nvPr/>
        </p:nvSpPr>
        <p:spPr>
          <a:xfrm>
            <a:off x="4175328" y="1760939"/>
            <a:ext cx="5942652" cy="27699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1200" dirty="0"/>
              <a:t>大阪産</a:t>
            </a:r>
            <a:r>
              <a:rPr kumimoji="1" lang="en-US" altLang="ja-JP" sz="1200" dirty="0"/>
              <a:t>(</a:t>
            </a:r>
            <a:r>
              <a:rPr kumimoji="1" lang="ja-JP" altLang="en-US" sz="1200" dirty="0"/>
              <a:t>もん</a:t>
            </a:r>
            <a:r>
              <a:rPr kumimoji="1" lang="en-US" altLang="ja-JP" sz="1200" dirty="0"/>
              <a:t>)</a:t>
            </a:r>
            <a:r>
              <a:rPr kumimoji="1" lang="ja-JP" altLang="en-US" sz="1200" dirty="0"/>
              <a:t>スタンプラリー（</a:t>
            </a:r>
            <a:r>
              <a:rPr kumimoji="1" lang="en-US" altLang="ja-JP" sz="1200" dirty="0"/>
              <a:t>R7</a:t>
            </a:r>
            <a:r>
              <a:rPr kumimoji="1" lang="ja-JP" altLang="en-US" sz="1200" dirty="0"/>
              <a:t>年度）　</a:t>
            </a:r>
            <a:r>
              <a:rPr kumimoji="1" lang="en-US" altLang="ja-JP" sz="1200" dirty="0"/>
              <a:t>※</a:t>
            </a:r>
            <a:r>
              <a:rPr lang="ja-JP" altLang="en-US" sz="1200" dirty="0"/>
              <a:t>府内直売所等 </a:t>
            </a:r>
            <a:r>
              <a:rPr lang="en-US" altLang="ja-JP" sz="1200" dirty="0"/>
              <a:t>116</a:t>
            </a:r>
            <a:r>
              <a:rPr lang="ja-JP" altLang="en-US" sz="1200" dirty="0"/>
              <a:t>ヵ所に、のべ</a:t>
            </a:r>
            <a:r>
              <a:rPr lang="en-US" altLang="ja-JP" sz="1200" dirty="0"/>
              <a:t>4,706</a:t>
            </a:r>
            <a:r>
              <a:rPr lang="ja-JP" altLang="en-US" sz="1200" dirty="0"/>
              <a:t>人が訪問</a:t>
            </a:r>
            <a:endParaRPr kumimoji="1" lang="ja-JP" altLang="en-US" sz="1200" dirty="0"/>
          </a:p>
        </p:txBody>
      </p:sp>
      <p:pic>
        <p:nvPicPr>
          <p:cNvPr id="33" name="table">
            <a:extLst>
              <a:ext uri="{FF2B5EF4-FFF2-40B4-BE49-F238E27FC236}">
                <a16:creationId xmlns:a16="http://schemas.microsoft.com/office/drawing/2014/main" id="{24A83744-187C-4FBE-FECF-BC23F41455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64050" y="1998326"/>
            <a:ext cx="7031084" cy="1036320"/>
          </a:xfrm>
          <a:prstGeom prst="rect">
            <a:avLst/>
          </a:prstGeom>
        </p:spPr>
      </p:pic>
      <p:sp>
        <p:nvSpPr>
          <p:cNvPr id="5" name="正方形/長方形 4">
            <a:extLst>
              <a:ext uri="{FF2B5EF4-FFF2-40B4-BE49-F238E27FC236}">
                <a16:creationId xmlns:a16="http://schemas.microsoft.com/office/drawing/2014/main" id="{234FF047-C391-75DA-4D22-05760ADC2150}"/>
              </a:ext>
            </a:extLst>
          </p:cNvPr>
          <p:cNvSpPr/>
          <p:nvPr/>
        </p:nvSpPr>
        <p:spPr>
          <a:xfrm>
            <a:off x="437028" y="646234"/>
            <a:ext cx="11317943" cy="481554"/>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latin typeface="Calibri" panose="020F0502020204030204"/>
                <a:ea typeface="ＭＳ Ｐゴシック" panose="020B0600070205080204" pitchFamily="50" charset="-128"/>
              </a:rPr>
              <a:t>◆大阪産</a:t>
            </a:r>
            <a:r>
              <a:rPr kumimoji="1" lang="en-US" altLang="ja-JP" dirty="0">
                <a:solidFill>
                  <a:sysClr val="windowText" lastClr="000000"/>
                </a:solidFill>
                <a:latin typeface="Calibri" panose="020F0502020204030204"/>
                <a:ea typeface="ＭＳ Ｐゴシック" panose="020B0600070205080204" pitchFamily="50" charset="-128"/>
              </a:rPr>
              <a:t>(</a:t>
            </a:r>
            <a:r>
              <a:rPr kumimoji="1" lang="ja-JP" altLang="en-US" dirty="0">
                <a:solidFill>
                  <a:sysClr val="windowText" lastClr="000000"/>
                </a:solidFill>
                <a:latin typeface="Calibri" panose="020F0502020204030204"/>
                <a:ea typeface="ＭＳ Ｐゴシック" panose="020B0600070205080204" pitchFamily="50" charset="-128"/>
              </a:rPr>
              <a:t>もん</a:t>
            </a:r>
            <a:r>
              <a:rPr kumimoji="1" lang="en-US" altLang="ja-JP" dirty="0">
                <a:solidFill>
                  <a:sysClr val="windowText" lastClr="000000"/>
                </a:solidFill>
                <a:latin typeface="Calibri" panose="020F0502020204030204"/>
                <a:ea typeface="ＭＳ Ｐゴシック" panose="020B0600070205080204" pitchFamily="50" charset="-128"/>
              </a:rPr>
              <a:t>)</a:t>
            </a:r>
            <a:r>
              <a:rPr kumimoji="1" lang="ja-JP" altLang="en-US" dirty="0">
                <a:solidFill>
                  <a:sysClr val="windowText" lastClr="000000"/>
                </a:solidFill>
                <a:latin typeface="Calibri" panose="020F0502020204030204"/>
                <a:ea typeface="ＭＳ Ｐゴシック" panose="020B0600070205080204" pitchFamily="50" charset="-128"/>
              </a:rPr>
              <a:t>や地域資源の魅力・価値の向上</a:t>
            </a:r>
            <a:endParaRPr kumimoji="1" lang="en-US" altLang="ja-JP" sz="1800" b="0" i="0" u="none" strike="noStrike" kern="1200" cap="none" spc="0" normalizeH="0" baseline="0" noProof="0" dirty="0">
              <a:ln>
                <a:noFill/>
              </a:ln>
              <a:solidFill>
                <a:sysClr val="windowText" lastClr="000000"/>
              </a:solidFill>
              <a:effectLst/>
              <a:uLnTx/>
              <a:uFillTx/>
              <a:latin typeface="Calibri" panose="020F0502020204030204"/>
              <a:ea typeface="ＭＳ Ｐゴシック" panose="020B0600070205080204" pitchFamily="50" charset="-128"/>
              <a:cs typeface="+mn-cs"/>
            </a:endParaRPr>
          </a:p>
        </p:txBody>
      </p:sp>
      <p:sp>
        <p:nvSpPr>
          <p:cNvPr id="3" name="テキスト ボックス 2">
            <a:extLst>
              <a:ext uri="{FF2B5EF4-FFF2-40B4-BE49-F238E27FC236}">
                <a16:creationId xmlns:a16="http://schemas.microsoft.com/office/drawing/2014/main" id="{1CA4A49B-A33D-EC1A-97EC-671731A2C8F2}"/>
              </a:ext>
            </a:extLst>
          </p:cNvPr>
          <p:cNvSpPr txBox="1"/>
          <p:nvPr/>
        </p:nvSpPr>
        <p:spPr>
          <a:xfrm>
            <a:off x="551580" y="3342071"/>
            <a:ext cx="9788438" cy="584775"/>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●地域資源の活用による新たな価値の創出</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➡民間企業との連携による古民家等の地域資源を活用した観光拠点の創出</a:t>
            </a:r>
          </a:p>
        </p:txBody>
      </p:sp>
      <p:pic>
        <p:nvPicPr>
          <p:cNvPr id="36" name="Picture 2" descr="なつかしさの杜">
            <a:extLst>
              <a:ext uri="{FF2B5EF4-FFF2-40B4-BE49-F238E27FC236}">
                <a16:creationId xmlns:a16="http://schemas.microsoft.com/office/drawing/2014/main" id="{B13229B3-6A40-0297-C5CA-8C096E6A367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51058" y="3334236"/>
            <a:ext cx="1273900" cy="95542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けやきの里">
            <a:extLst>
              <a:ext uri="{FF2B5EF4-FFF2-40B4-BE49-F238E27FC236}">
                <a16:creationId xmlns:a16="http://schemas.microsoft.com/office/drawing/2014/main" id="{12657731-13B2-1525-59BB-F6BBFDB7F30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736381" y="3342071"/>
            <a:ext cx="1273900" cy="955425"/>
          </a:xfrm>
          <a:prstGeom prst="rect">
            <a:avLst/>
          </a:prstGeom>
          <a:noFill/>
          <a:extLst>
            <a:ext uri="{909E8E84-426E-40DD-AFC4-6F175D3DCCD1}">
              <a14:hiddenFill xmlns:a14="http://schemas.microsoft.com/office/drawing/2010/main">
                <a:solidFill>
                  <a:srgbClr val="FFFFFF"/>
                </a:solidFill>
              </a14:hiddenFill>
            </a:ext>
          </a:extLst>
        </p:spPr>
      </p:pic>
      <p:sp>
        <p:nvSpPr>
          <p:cNvPr id="43" name="テキスト ボックス 42">
            <a:extLst>
              <a:ext uri="{FF2B5EF4-FFF2-40B4-BE49-F238E27FC236}">
                <a16:creationId xmlns:a16="http://schemas.microsoft.com/office/drawing/2014/main" id="{96A3E161-F27B-81CB-F18C-B174C14E524F}"/>
              </a:ext>
            </a:extLst>
          </p:cNvPr>
          <p:cNvSpPr txBox="1"/>
          <p:nvPr/>
        </p:nvSpPr>
        <p:spPr>
          <a:xfrm>
            <a:off x="7351058" y="4257005"/>
            <a:ext cx="2655499"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古民家民宿と直売所（能勢町）</a:t>
            </a:r>
            <a:r>
              <a:rPr kumimoji="1" lang="en-US" altLang="ja-JP" sz="12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p>
        </p:txBody>
      </p:sp>
      <p:sp>
        <p:nvSpPr>
          <p:cNvPr id="45" name="テキスト ボックス 44">
            <a:extLst>
              <a:ext uri="{FF2B5EF4-FFF2-40B4-BE49-F238E27FC236}">
                <a16:creationId xmlns:a16="http://schemas.microsoft.com/office/drawing/2014/main" id="{288FE5EE-633C-50D9-072D-30DAFCD3B595}"/>
              </a:ext>
            </a:extLst>
          </p:cNvPr>
          <p:cNvSpPr txBox="1"/>
          <p:nvPr/>
        </p:nvSpPr>
        <p:spPr>
          <a:xfrm>
            <a:off x="9036803" y="4466281"/>
            <a:ext cx="2910971"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5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出典：能勢なつかしさ推進協議会ホームページ</a:t>
            </a:r>
          </a:p>
        </p:txBody>
      </p:sp>
      <p:sp>
        <p:nvSpPr>
          <p:cNvPr id="47" name="正方形/長方形 46">
            <a:extLst>
              <a:ext uri="{FF2B5EF4-FFF2-40B4-BE49-F238E27FC236}">
                <a16:creationId xmlns:a16="http://schemas.microsoft.com/office/drawing/2014/main" id="{CAFD5915-C833-952B-3EED-B4F737D3A710}"/>
              </a:ext>
            </a:extLst>
          </p:cNvPr>
          <p:cNvSpPr/>
          <p:nvPr/>
        </p:nvSpPr>
        <p:spPr>
          <a:xfrm>
            <a:off x="437028" y="4785772"/>
            <a:ext cx="11317943" cy="481554"/>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latin typeface="Calibri" panose="020F0502020204030204"/>
                <a:ea typeface="ＭＳ Ｐゴシック" panose="020B0600070205080204" pitchFamily="50" charset="-128"/>
              </a:rPr>
              <a:t>◆脱炭素につながる消費者の行動変容促進</a:t>
            </a:r>
            <a:endParaRPr kumimoji="1" lang="en-US" altLang="ja-JP" sz="1800" b="0" i="0" u="none" strike="noStrike" kern="1200" cap="none" spc="0" normalizeH="0" baseline="0" noProof="0" dirty="0">
              <a:ln>
                <a:noFill/>
              </a:ln>
              <a:solidFill>
                <a:sysClr val="windowText" lastClr="000000"/>
              </a:solidFill>
              <a:effectLst/>
              <a:uLnTx/>
              <a:uFillTx/>
              <a:latin typeface="Calibri" panose="020F0502020204030204"/>
              <a:ea typeface="ＭＳ Ｐゴシック" panose="020B0600070205080204" pitchFamily="50" charset="-128"/>
              <a:cs typeface="+mn-cs"/>
            </a:endParaRPr>
          </a:p>
        </p:txBody>
      </p:sp>
      <p:sp>
        <p:nvSpPr>
          <p:cNvPr id="49" name="テキスト ボックス 48">
            <a:extLst>
              <a:ext uri="{FF2B5EF4-FFF2-40B4-BE49-F238E27FC236}">
                <a16:creationId xmlns:a16="http://schemas.microsoft.com/office/drawing/2014/main" id="{09BCE385-0A96-14FD-98B8-82878C23E2E0}"/>
              </a:ext>
            </a:extLst>
          </p:cNvPr>
          <p:cNvSpPr txBox="1"/>
          <p:nvPr/>
        </p:nvSpPr>
        <p:spPr>
          <a:xfrm>
            <a:off x="551580" y="5299982"/>
            <a:ext cx="9788438" cy="1015663"/>
          </a:xfrm>
          <a:prstGeom prst="rect">
            <a:avLst/>
          </a:prstGeom>
          <a:noFill/>
        </p:spPr>
        <p:txBody>
          <a:bodyPr wrap="square" rtlCol="0">
            <a:spAutoFit/>
          </a:bodyPr>
          <a:lstStyle/>
          <a:p>
            <a:r>
              <a:rPr lang="ja-JP" altLang="en-US" sz="1600" dirty="0">
                <a:latin typeface="ＭＳ Ｐゴシック" panose="020B0600070205080204" pitchFamily="50" charset="-128"/>
                <a:ea typeface="ＭＳ Ｐゴシック" panose="020B0600070205080204" pitchFamily="50" charset="-128"/>
              </a:rPr>
              <a:t>　●地産地消・環境負荷低減への意識向上</a:t>
            </a:r>
            <a:endParaRPr lang="en-US" altLang="ja-JP" sz="1600" dirty="0">
              <a:latin typeface="ＭＳ Ｐゴシック" panose="020B0600070205080204" pitchFamily="50" charset="-128"/>
              <a:ea typeface="ＭＳ Ｐゴシック" panose="020B0600070205080204" pitchFamily="50" charset="-128"/>
            </a:endParaRPr>
          </a:p>
          <a:p>
            <a:r>
              <a:rPr lang="ja-JP" altLang="en-US" sz="16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a:t>
            </a:r>
            <a:r>
              <a:rPr lang="en-US" altLang="ja-JP" sz="1400" dirty="0">
                <a:latin typeface="ＭＳ Ｐゴシック" panose="020B0600070205080204" pitchFamily="50" charset="-128"/>
                <a:ea typeface="ＭＳ Ｐゴシック" panose="020B0600070205080204" pitchFamily="50" charset="-128"/>
              </a:rPr>
              <a:t>Osaka</a:t>
            </a:r>
            <a:r>
              <a:rPr lang="ja-JP" altLang="en-US" sz="1400" dirty="0">
                <a:latin typeface="ＭＳ Ｐゴシック" panose="020B0600070205080204" pitchFamily="50" charset="-128"/>
                <a:ea typeface="ＭＳ Ｐゴシック" panose="020B0600070205080204" pitchFamily="50" charset="-128"/>
              </a:rPr>
              <a:t>　</a:t>
            </a:r>
            <a:r>
              <a:rPr lang="en-US" altLang="ja-JP" sz="1400" dirty="0">
                <a:latin typeface="ＭＳ Ｐゴシック" panose="020B0600070205080204" pitchFamily="50" charset="-128"/>
                <a:ea typeface="ＭＳ Ｐゴシック" panose="020B0600070205080204" pitchFamily="50" charset="-128"/>
              </a:rPr>
              <a:t>Agreen Action</a:t>
            </a:r>
            <a:r>
              <a:rPr lang="ja-JP" altLang="en-US" sz="1400" dirty="0">
                <a:latin typeface="ＭＳ Ｐゴシック" panose="020B0600070205080204" pitchFamily="50" charset="-128"/>
                <a:ea typeface="ＭＳ Ｐゴシック" panose="020B0600070205080204" pitchFamily="50" charset="-128"/>
              </a:rPr>
              <a:t>（おおさかアグリーンアクション）の推進</a:t>
            </a:r>
          </a:p>
          <a:p>
            <a:r>
              <a:rPr lang="ja-JP" altLang="en-US" sz="1400" dirty="0">
                <a:latin typeface="ＭＳ Ｐゴシック" panose="020B0600070205080204" pitchFamily="50" charset="-128"/>
                <a:ea typeface="ＭＳ Ｐゴシック" panose="020B0600070205080204" pitchFamily="50" charset="-128"/>
              </a:rPr>
              <a:t>　　　　大阪版カーボンフットプリント（</a:t>
            </a:r>
            <a:r>
              <a:rPr lang="en-US" altLang="ja-JP" sz="1400" dirty="0">
                <a:latin typeface="ＭＳ Ｐゴシック" panose="020B0600070205080204" pitchFamily="50" charset="-128"/>
                <a:ea typeface="ＭＳ Ｐゴシック" panose="020B0600070205080204" pitchFamily="50" charset="-128"/>
              </a:rPr>
              <a:t>CFP</a:t>
            </a:r>
            <a:r>
              <a:rPr lang="ja-JP" altLang="en-US" sz="1400" dirty="0">
                <a:latin typeface="ＭＳ Ｐゴシック" panose="020B0600070205080204" pitchFamily="50" charset="-128"/>
                <a:ea typeface="ＭＳ Ｐゴシック" panose="020B0600070205080204" pitchFamily="50" charset="-128"/>
              </a:rPr>
              <a:t>）等、環境負荷低減の「見える化」</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（農業</a:t>
            </a:r>
            <a:r>
              <a:rPr lang="en-US" altLang="ja-JP" sz="1400" dirty="0">
                <a:latin typeface="ＭＳ Ｐゴシック" panose="020B0600070205080204" pitchFamily="50" charset="-128"/>
                <a:ea typeface="ＭＳ Ｐゴシック" panose="020B0600070205080204" pitchFamily="50" charset="-128"/>
              </a:rPr>
              <a:t>GX</a:t>
            </a:r>
            <a:r>
              <a:rPr lang="ja-JP" altLang="en-US" sz="1400" dirty="0">
                <a:latin typeface="ＭＳ Ｐゴシック" panose="020B0600070205080204" pitchFamily="50" charset="-128"/>
                <a:ea typeface="ＭＳ Ｐゴシック" panose="020B0600070205080204" pitchFamily="50" charset="-128"/>
              </a:rPr>
              <a:t>の取組）</a:t>
            </a:r>
          </a:p>
        </p:txBody>
      </p:sp>
      <p:pic>
        <p:nvPicPr>
          <p:cNvPr id="51" name="図 50">
            <a:extLst>
              <a:ext uri="{FF2B5EF4-FFF2-40B4-BE49-F238E27FC236}">
                <a16:creationId xmlns:a16="http://schemas.microsoft.com/office/drawing/2014/main" id="{833FAE21-9A9E-C928-6617-406E5B788A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77765" y="5392930"/>
            <a:ext cx="1537778" cy="1153334"/>
          </a:xfrm>
          <a:prstGeom prst="rect">
            <a:avLst/>
          </a:prstGeom>
        </p:spPr>
      </p:pic>
      <p:pic>
        <p:nvPicPr>
          <p:cNvPr id="53" name="図 52">
            <a:extLst>
              <a:ext uri="{FF2B5EF4-FFF2-40B4-BE49-F238E27FC236}">
                <a16:creationId xmlns:a16="http://schemas.microsoft.com/office/drawing/2014/main" id="{93BC8B47-DE83-5ACC-9A03-B7F0809DA83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08803" y="5392931"/>
            <a:ext cx="1118977" cy="1153333"/>
          </a:xfrm>
          <a:prstGeom prst="rect">
            <a:avLst/>
          </a:prstGeom>
        </p:spPr>
      </p:pic>
      <p:pic>
        <p:nvPicPr>
          <p:cNvPr id="55" name="図 54">
            <a:extLst>
              <a:ext uri="{FF2B5EF4-FFF2-40B4-BE49-F238E27FC236}">
                <a16:creationId xmlns:a16="http://schemas.microsoft.com/office/drawing/2014/main" id="{A33A6F2F-1657-51D2-E967-56764E0EF8C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21040" y="5392930"/>
            <a:ext cx="1521740" cy="114130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87960254"/>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4555</TotalTime>
  <Words>1065</Words>
  <Application>Microsoft Office PowerPoint</Application>
  <PresentationFormat>ワイド画面</PresentationFormat>
  <Paragraphs>103</Paragraphs>
  <Slides>5</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5</vt:i4>
      </vt:variant>
    </vt:vector>
  </HeadingPairs>
  <TitlesOfParts>
    <vt:vector size="12" baseType="lpstr">
      <vt:lpstr>BIZ UDPゴシック</vt:lpstr>
      <vt:lpstr>ＭＳ Ｐゴシック</vt:lpstr>
      <vt:lpstr>UD デジタル 教科書体 NK-R</vt:lpstr>
      <vt:lpstr>游ゴシック</vt:lpstr>
      <vt:lpstr>Calibri</vt:lpstr>
      <vt:lpstr>Calibri Light</vt:lpstr>
      <vt:lpstr>レトロスペクト</vt:lpstr>
      <vt:lpstr>おおさか農政アクションプラン 第３回検討部会</vt:lpstr>
      <vt:lpstr>PowerPoint プレゼンテーション</vt:lpstr>
      <vt:lpstr>PowerPoint プレゼンテーション</vt:lpstr>
      <vt:lpstr>PowerPoint プレゼンテーション</vt:lpstr>
      <vt:lpstr>PowerPoint プレゼンテーション</vt:lpstr>
    </vt:vector>
  </TitlesOfParts>
  <Company>大阪府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令和５年度 おおさか農政アクションプラン 評価・点検部会</dc:title>
  <dc:creator>下風　一輝</dc:creator>
  <cp:lastModifiedBy>岡田　幸一</cp:lastModifiedBy>
  <cp:revision>355</cp:revision>
  <cp:lastPrinted>2026-09-08T09:40:29Z</cp:lastPrinted>
  <dcterms:created xsi:type="dcterms:W3CDTF">2023-06-16T01:58:42Z</dcterms:created>
  <dcterms:modified xsi:type="dcterms:W3CDTF">2026-10-19T03:06:24Z</dcterms:modified>
</cp:coreProperties>
</file>