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6"/>
  </p:notesMasterIdLst>
  <p:handoutMasterIdLst>
    <p:handoutMasterId r:id="rId7"/>
  </p:handoutMasterIdLst>
  <p:sldIdLst>
    <p:sldId id="256" r:id="rId2"/>
    <p:sldId id="257" r:id="rId3"/>
    <p:sldId id="265" r:id="rId4"/>
    <p:sldId id="268" r:id="rId5"/>
  </p:sldIdLst>
  <p:sldSz cx="12192000" cy="6858000"/>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FFCC99"/>
    <a:srgbClr val="99CCFF"/>
    <a:srgbClr val="FDE7DD"/>
    <a:srgbClr val="FFCCCC"/>
    <a:srgbClr val="FFCCFF"/>
    <a:srgbClr val="0099FF"/>
    <a:srgbClr val="FFFFFF"/>
    <a:srgbClr val="FF66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42" autoAdjust="0"/>
  </p:normalViewPr>
  <p:slideViewPr>
    <p:cSldViewPr snapToGrid="0">
      <p:cViewPr varScale="1">
        <p:scale>
          <a:sx n="122" d="100"/>
          <a:sy n="122" d="100"/>
        </p:scale>
        <p:origin x="9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765213" y="1"/>
            <a:ext cx="2880101" cy="490354"/>
          </a:xfrm>
          <a:prstGeom prst="rect">
            <a:avLst/>
          </a:prstGeom>
        </p:spPr>
        <p:txBody>
          <a:bodyPr vert="horz" lIns="89675" tIns="44838" rIns="89675" bIns="44838" rtlCol="0"/>
          <a:lstStyle>
            <a:lvl1pPr algn="r">
              <a:defRPr sz="1200"/>
            </a:lvl1pPr>
          </a:lstStyle>
          <a:p>
            <a:fld id="{1FF5520E-2C63-4898-8810-03018772DA97}" type="datetimeFigureOut">
              <a:rPr kumimoji="1" lang="ja-JP" altLang="en-US" smtClean="0"/>
              <a:t>2026/10/19</a:t>
            </a:fld>
            <a:endParaRPr kumimoji="1" lang="ja-JP" altLang="en-US"/>
          </a:p>
        </p:txBody>
      </p:sp>
      <p:sp>
        <p:nvSpPr>
          <p:cNvPr id="4" name="フッター プレースホルダー 3"/>
          <p:cNvSpPr>
            <a:spLocks noGrp="1"/>
          </p:cNvSpPr>
          <p:nvPr>
            <p:ph type="ftr" sz="quarter" idx="2"/>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765213" y="9287059"/>
            <a:ext cx="2880101" cy="490354"/>
          </a:xfrm>
          <a:prstGeom prst="rect">
            <a:avLst/>
          </a:prstGeom>
        </p:spPr>
        <p:txBody>
          <a:bodyPr vert="horz" lIns="89675" tIns="44838" rIns="89675" bIns="44838" rtlCol="0" anchor="b"/>
          <a:lstStyle>
            <a:lvl1pPr algn="r">
              <a:defRPr sz="1200"/>
            </a:lvl1pPr>
          </a:lstStyle>
          <a:p>
            <a:fld id="{7DD5A299-61C5-4E8C-974A-672164A704BE}" type="slidenum">
              <a:rPr kumimoji="1" lang="ja-JP" altLang="en-US" smtClean="0"/>
              <a:t>‹#›</a:t>
            </a:fld>
            <a:endParaRPr kumimoji="1" lang="ja-JP" altLang="en-US"/>
          </a:p>
        </p:txBody>
      </p:sp>
    </p:spTree>
    <p:extLst>
      <p:ext uri="{BB962C8B-B14F-4D97-AF65-F5344CB8AC3E}">
        <p14:creationId xmlns:p14="http://schemas.microsoft.com/office/powerpoint/2010/main" val="3516629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213" y="1"/>
            <a:ext cx="2880101" cy="490354"/>
          </a:xfrm>
          <a:prstGeom prst="rect">
            <a:avLst/>
          </a:prstGeom>
        </p:spPr>
        <p:txBody>
          <a:bodyPr vert="horz" lIns="89675" tIns="44838" rIns="89675" bIns="44838" rtlCol="0"/>
          <a:lstStyle>
            <a:lvl1pPr algn="r">
              <a:defRPr sz="1200"/>
            </a:lvl1pPr>
          </a:lstStyle>
          <a:p>
            <a:fld id="{0BFEE85A-12B6-4182-A1AA-5DD20B37548E}" type="datetimeFigureOut">
              <a:rPr kumimoji="1" lang="ja-JP" altLang="en-US" smtClean="0"/>
              <a:t>2026/10/19</a:t>
            </a:fld>
            <a:endParaRPr kumimoji="1" lang="ja-JP" altLang="en-US"/>
          </a:p>
        </p:txBody>
      </p:sp>
      <p:sp>
        <p:nvSpPr>
          <p:cNvPr id="4" name="スライド イメージ プレースホルダー 3"/>
          <p:cNvSpPr>
            <a:spLocks noGrp="1" noRot="1" noChangeAspect="1"/>
          </p:cNvSpPr>
          <p:nvPr>
            <p:ph type="sldImg" idx="2"/>
          </p:nvPr>
        </p:nvSpPr>
        <p:spPr>
          <a:xfrm>
            <a:off x="390525" y="1222375"/>
            <a:ext cx="5865813" cy="3300413"/>
          </a:xfrm>
          <a:prstGeom prst="rect">
            <a:avLst/>
          </a:prstGeom>
          <a:noFill/>
          <a:ln w="12700">
            <a:solidFill>
              <a:prstClr val="black"/>
            </a:solidFill>
          </a:ln>
        </p:spPr>
        <p:txBody>
          <a:bodyPr vert="horz" lIns="89675" tIns="44838" rIns="89675" bIns="44838" rtlCol="0" anchor="ctr"/>
          <a:lstStyle/>
          <a:p>
            <a:endParaRPr lang="ja-JP" altLang="en-US"/>
          </a:p>
        </p:txBody>
      </p:sp>
      <p:sp>
        <p:nvSpPr>
          <p:cNvPr id="5" name="ノート プレースホルダー 4"/>
          <p:cNvSpPr>
            <a:spLocks noGrp="1"/>
          </p:cNvSpPr>
          <p:nvPr>
            <p:ph type="body" sz="quarter" idx="3"/>
          </p:nvPr>
        </p:nvSpPr>
        <p:spPr>
          <a:xfrm>
            <a:off x="664997" y="4705215"/>
            <a:ext cx="5316870" cy="3849436"/>
          </a:xfrm>
          <a:prstGeom prst="rect">
            <a:avLst/>
          </a:prstGeom>
        </p:spPr>
        <p:txBody>
          <a:bodyPr vert="horz" lIns="89675" tIns="44838" rIns="89675" bIns="448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213" y="9287059"/>
            <a:ext cx="2880101" cy="490354"/>
          </a:xfrm>
          <a:prstGeom prst="rect">
            <a:avLst/>
          </a:prstGeom>
        </p:spPr>
        <p:txBody>
          <a:bodyPr vert="horz" lIns="89675" tIns="44838" rIns="89675" bIns="44838" rtlCol="0" anchor="b"/>
          <a:lstStyle>
            <a:lvl1pPr algn="r">
              <a:defRPr sz="1200"/>
            </a:lvl1pPr>
          </a:lstStyle>
          <a:p>
            <a:fld id="{0181E059-965F-43F5-8904-E9DA4F078983}" type="slidenum">
              <a:rPr kumimoji="1" lang="ja-JP" altLang="en-US" smtClean="0"/>
              <a:t>‹#›</a:t>
            </a:fld>
            <a:endParaRPr kumimoji="1" lang="ja-JP" altLang="en-US"/>
          </a:p>
        </p:txBody>
      </p:sp>
    </p:spTree>
    <p:extLst>
      <p:ext uri="{BB962C8B-B14F-4D97-AF65-F5344CB8AC3E}">
        <p14:creationId xmlns:p14="http://schemas.microsoft.com/office/powerpoint/2010/main" val="37051333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AD76C97-35AD-48EF-B556-C2B58D3B2DA9}"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12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E6147C-2A3C-46DA-8E73-44F42F797C7D}"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38623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CB0994-6C94-431F-BE43-F0BD590B8719}"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62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2EF97C-A16E-41EF-9261-0906ADC8FFA5}" type="datetime1">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24670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1DFA35-CFF9-4B94-8D77-205428AB445F}" type="datetime1">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4454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B47BFA-8649-4C57-966D-43C72802F4C2}" type="datetime1">
              <a:rPr kumimoji="1" lang="ja-JP" altLang="en-US" smtClean="0"/>
              <a:t>2026/10/19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17111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22517D-C478-4A7E-9A13-4B9A64B8189D}" type="datetime1">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583795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E529B89-6D5F-4155-914A-B52B5DE97CBE}" type="datetime1">
              <a:rPr kumimoji="1" lang="ja-JP" altLang="en-US" smtClean="0"/>
              <a:t>2026/10/19</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70964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9DD821-23C0-4AFD-9DEA-05B90DB1FF20}" type="datetime1">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818255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3EA1C-C536-4D6C-9390-B641A95F63B2}"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6763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536C41-B36D-414F-839D-3D3A1704F93A}"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745424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A14BF1-67B0-4FEE-AEC6-32B3549C838E}" type="datetime1">
              <a:rPr kumimoji="1" lang="ja-JP" altLang="en-US" smtClean="0"/>
              <a:t>2026/10/19</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8" y="6516347"/>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2882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4AF938-F346-4729-8D37-D0605F8F65EC}"/>
              </a:ext>
            </a:extLst>
          </p:cNvPr>
          <p:cNvSpPr>
            <a:spLocks noGrp="1"/>
          </p:cNvSpPr>
          <p:nvPr>
            <p:ph type="ctrTitle"/>
          </p:nvPr>
        </p:nvSpPr>
        <p:spPr/>
        <p:txBody>
          <a:bodyPr>
            <a:normAutofit/>
          </a:bodyPr>
          <a:lstStyle/>
          <a:p>
            <a:pPr algn="ctr"/>
            <a:r>
              <a:rPr kumimoji="1" lang="ja-JP" altLang="en-US" sz="4800" dirty="0"/>
              <a:t>おおさか農政アクションプラン</a:t>
            </a:r>
            <a:br>
              <a:rPr kumimoji="1" lang="en-US" altLang="ja-JP" sz="4800" dirty="0"/>
            </a:br>
            <a:r>
              <a:rPr kumimoji="1" lang="ja-JP" altLang="en-US" sz="4800" dirty="0"/>
              <a:t>第３回</a:t>
            </a:r>
            <a:r>
              <a:rPr lang="ja-JP" altLang="en-US" sz="4800" dirty="0"/>
              <a:t>検討</a:t>
            </a:r>
            <a:r>
              <a:rPr kumimoji="1" lang="ja-JP" altLang="en-US" sz="4800" dirty="0"/>
              <a:t>部会</a:t>
            </a:r>
          </a:p>
        </p:txBody>
      </p:sp>
      <p:sp>
        <p:nvSpPr>
          <p:cNvPr id="3" name="字幕 2">
            <a:extLst>
              <a:ext uri="{FF2B5EF4-FFF2-40B4-BE49-F238E27FC236}">
                <a16:creationId xmlns:a16="http://schemas.microsoft.com/office/drawing/2014/main" id="{BBE86D83-0F4D-4843-9779-98E495FB7CA4}"/>
              </a:ext>
            </a:extLst>
          </p:cNvPr>
          <p:cNvSpPr>
            <a:spLocks noGrp="1"/>
          </p:cNvSpPr>
          <p:nvPr>
            <p:ph type="subTitle" idx="1"/>
          </p:nvPr>
        </p:nvSpPr>
        <p:spPr/>
        <p:txBody>
          <a:bodyPr>
            <a:normAutofit/>
          </a:bodyPr>
          <a:lstStyle/>
          <a:p>
            <a:pPr algn="ctr"/>
            <a:r>
              <a:rPr lang="ja-JP" altLang="en-US" sz="2800" dirty="0"/>
              <a:t>「持続」の達成目標・取組について</a:t>
            </a:r>
            <a:endParaRPr kumimoji="1" lang="ja-JP" altLang="en-US" sz="2800" dirty="0"/>
          </a:p>
        </p:txBody>
      </p:sp>
      <p:sp>
        <p:nvSpPr>
          <p:cNvPr id="4" name="テキスト ボックス 3"/>
          <p:cNvSpPr txBox="1"/>
          <p:nvPr/>
        </p:nvSpPr>
        <p:spPr>
          <a:xfrm>
            <a:off x="10555941" y="416859"/>
            <a:ext cx="1102659" cy="369332"/>
          </a:xfrm>
          <a:prstGeom prst="rect">
            <a:avLst/>
          </a:prstGeom>
          <a:noFill/>
          <a:ln>
            <a:solidFill>
              <a:schemeClr val="tx1"/>
            </a:solidFill>
          </a:ln>
        </p:spPr>
        <p:txBody>
          <a:bodyPr wrap="square" rtlCol="0">
            <a:spAutoFit/>
          </a:bodyPr>
          <a:lstStyle/>
          <a:p>
            <a:pPr algn="ctr"/>
            <a:r>
              <a:rPr kumimoji="1" lang="ja-JP" altLang="en-US" dirty="0"/>
              <a:t>資料３</a:t>
            </a:r>
          </a:p>
        </p:txBody>
      </p:sp>
      <p:sp>
        <p:nvSpPr>
          <p:cNvPr id="6" name="スライド番号プレースホルダー 5">
            <a:extLst>
              <a:ext uri="{FF2B5EF4-FFF2-40B4-BE49-F238E27FC236}">
                <a16:creationId xmlns:a16="http://schemas.microsoft.com/office/drawing/2014/main" id="{905B984A-E3E2-4CCE-B241-62158DA54AFE}"/>
              </a:ext>
            </a:extLst>
          </p:cNvPr>
          <p:cNvSpPr>
            <a:spLocks noGrp="1"/>
          </p:cNvSpPr>
          <p:nvPr>
            <p:ph type="sldNum" sz="quarter" idx="12"/>
          </p:nvPr>
        </p:nvSpPr>
        <p:spPr/>
        <p:txBody>
          <a:bodyPr/>
          <a:lstStyle/>
          <a:p>
            <a:r>
              <a:rPr kumimoji="1" lang="en-US" altLang="ja-JP" dirty="0"/>
              <a:t>3-</a:t>
            </a:r>
            <a:fld id="{C6678B24-D225-48CB-84C5-697AA65AEC0C}" type="slidenum">
              <a:rPr kumimoji="1" lang="ja-JP" altLang="en-US" smtClean="0"/>
              <a:t>1</a:t>
            </a:fld>
            <a:endParaRPr kumimoji="1" lang="ja-JP" altLang="en-US" dirty="0"/>
          </a:p>
        </p:txBody>
      </p:sp>
    </p:spTree>
    <p:extLst>
      <p:ext uri="{BB962C8B-B14F-4D97-AF65-F5344CB8AC3E}">
        <p14:creationId xmlns:p14="http://schemas.microsoft.com/office/powerpoint/2010/main" val="391213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スライド番号プレースホルダー 14">
            <a:extLst>
              <a:ext uri="{FF2B5EF4-FFF2-40B4-BE49-F238E27FC236}">
                <a16:creationId xmlns:a16="http://schemas.microsoft.com/office/drawing/2014/main" id="{BE630729-DCEF-4A78-AC7B-21B8383581CE}"/>
              </a:ext>
            </a:extLst>
          </p:cNvPr>
          <p:cNvSpPr>
            <a:spLocks noGrp="1"/>
          </p:cNvSpPr>
          <p:nvPr>
            <p:ph type="sldNum" sz="quarter" idx="12"/>
          </p:nvPr>
        </p:nvSpPr>
        <p:spPr/>
        <p:txBody>
          <a:bodyPr/>
          <a:lstStyle/>
          <a:p>
            <a:r>
              <a:rPr kumimoji="1" lang="en-US" altLang="ja-JP" dirty="0"/>
              <a:t>3-</a:t>
            </a:r>
            <a:fld id="{C6678B24-D225-48CB-84C5-697AA65AEC0C}" type="slidenum">
              <a:rPr kumimoji="1" lang="ja-JP" altLang="en-US" smtClean="0"/>
              <a:t>2</a:t>
            </a:fld>
            <a:endParaRPr kumimoji="1" lang="ja-JP" altLang="en-US" dirty="0"/>
          </a:p>
        </p:txBody>
      </p:sp>
      <p:sp>
        <p:nvSpPr>
          <p:cNvPr id="19" name="タイトル 1">
            <a:extLst>
              <a:ext uri="{FF2B5EF4-FFF2-40B4-BE49-F238E27FC236}">
                <a16:creationId xmlns:a16="http://schemas.microsoft.com/office/drawing/2014/main" id="{FC6FDD29-824A-4F50-87C8-A5602F94C7DC}"/>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「持続」の５年後達成目標の検討</a:t>
            </a:r>
          </a:p>
        </p:txBody>
      </p:sp>
      <p:sp>
        <p:nvSpPr>
          <p:cNvPr id="13" name="正方形/長方形 12">
            <a:extLst>
              <a:ext uri="{FF2B5EF4-FFF2-40B4-BE49-F238E27FC236}">
                <a16:creationId xmlns:a16="http://schemas.microsoft.com/office/drawing/2014/main" id="{B8ED8748-6CBB-4649-8476-229E33B0C16C}"/>
              </a:ext>
            </a:extLst>
          </p:cNvPr>
          <p:cNvSpPr/>
          <p:nvPr/>
        </p:nvSpPr>
        <p:spPr>
          <a:xfrm>
            <a:off x="809867" y="700813"/>
            <a:ext cx="2677403" cy="540438"/>
          </a:xfrm>
          <a:prstGeom prst="rect">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現状・達成目標の考え方</a:t>
            </a:r>
          </a:p>
        </p:txBody>
      </p:sp>
      <p:sp>
        <p:nvSpPr>
          <p:cNvPr id="44" name="テキスト ボックス 43">
            <a:extLst>
              <a:ext uri="{FF2B5EF4-FFF2-40B4-BE49-F238E27FC236}">
                <a16:creationId xmlns:a16="http://schemas.microsoft.com/office/drawing/2014/main" id="{BB90771F-223A-4671-91CA-7AE17388BF53}"/>
              </a:ext>
            </a:extLst>
          </p:cNvPr>
          <p:cNvSpPr txBox="1"/>
          <p:nvPr/>
        </p:nvSpPr>
        <p:spPr>
          <a:xfrm>
            <a:off x="717406" y="1244899"/>
            <a:ext cx="10853806" cy="923330"/>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・地域計画策定時の意向調査により、府内の約</a:t>
            </a:r>
            <a:r>
              <a:rPr lang="en-US" altLang="ja-JP" dirty="0">
                <a:latin typeface="ＭＳ Ｐゴシック" panose="020B0600070205080204" pitchFamily="50" charset="-128"/>
                <a:ea typeface="ＭＳ Ｐゴシック" panose="020B0600070205080204" pitchFamily="50" charset="-128"/>
              </a:rPr>
              <a:t>1,800ha</a:t>
            </a:r>
            <a:r>
              <a:rPr lang="ja-JP" altLang="en-US" dirty="0">
                <a:latin typeface="ＭＳ Ｐゴシック" panose="020B0600070205080204" pitchFamily="50" charset="-128"/>
                <a:ea typeface="ＭＳ Ｐゴシック" panose="020B0600070205080204" pitchFamily="50" charset="-128"/>
              </a:rPr>
              <a:t>の農地で</a:t>
            </a:r>
            <a:r>
              <a:rPr lang="en-US" altLang="ja-JP" dirty="0">
                <a:latin typeface="ＭＳ Ｐゴシック" panose="020B0600070205080204" pitchFamily="50" charset="-128"/>
                <a:ea typeface="ＭＳ Ｐゴシック" panose="020B0600070205080204" pitchFamily="50" charset="-128"/>
              </a:rPr>
              <a:t>10</a:t>
            </a:r>
            <a:r>
              <a:rPr lang="ja-JP" altLang="en-US" dirty="0">
                <a:latin typeface="ＭＳ Ｐゴシック" panose="020B0600070205080204" pitchFamily="50" charset="-128"/>
                <a:ea typeface="ＭＳ Ｐゴシック" panose="020B0600070205080204" pitchFamily="50" charset="-128"/>
              </a:rPr>
              <a:t>年後担い手が不在となることが明確化</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・各地域の条件（農業振興地域の農用地区域を有するか、区画整理済区域を含むか）により下記のとおり分類</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・規模縮小意向が明確な農地以外にも、未回答など潜在的な担い手不在農地は存在すると考える</a:t>
            </a:r>
            <a:endParaRPr lang="en-US" altLang="ja-JP" dirty="0">
              <a:latin typeface="ＭＳ Ｐゴシック" panose="020B0600070205080204" pitchFamily="50" charset="-128"/>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C7B389B3-6EC3-3E55-68E5-B8CE7A36ABF3}"/>
              </a:ext>
            </a:extLst>
          </p:cNvPr>
          <p:cNvSpPr/>
          <p:nvPr/>
        </p:nvSpPr>
        <p:spPr bwMode="auto">
          <a:xfrm>
            <a:off x="362153" y="2218261"/>
            <a:ext cx="1699879" cy="2676739"/>
          </a:xfrm>
          <a:prstGeom prst="rect">
            <a:avLst/>
          </a:prstGeom>
          <a:solidFill>
            <a:schemeClr val="accent2">
              <a:lumMod val="20000"/>
              <a:lumOff val="80000"/>
            </a:schemeClr>
          </a:solidFill>
          <a:ln w="9525">
            <a:solidFill>
              <a:srgbClr val="008000"/>
            </a:solidFill>
            <a:miter lim="800000"/>
            <a:headEnd/>
            <a:tailEnd/>
          </a:ln>
        </p:spPr>
        <p:txBody>
          <a:bodyPr lIns="74295" tIns="8890" rIns="74295" bIns="8890" rtlCol="0" anchor="ctr"/>
          <a:lstStyle/>
          <a:p>
            <a:pPr algn="l" eaLnBrk="1" hangingPunct="1"/>
            <a:r>
              <a:rPr kumimoji="1" lang="ja-JP" altLang="en-US" sz="1100" dirty="0">
                <a:latin typeface="BIZ UDPゴシック" panose="020B0400000000000000" pitchFamily="50" charset="-128"/>
                <a:ea typeface="BIZ UDPゴシック" panose="020B0400000000000000" pitchFamily="50" charset="-128"/>
              </a:rPr>
              <a:t>農振農用地を有する地区</a:t>
            </a:r>
            <a:endParaRPr kumimoji="1" lang="en-US" altLang="ja-JP" sz="1100" dirty="0">
              <a:latin typeface="BIZ UDPゴシック" panose="020B0400000000000000" pitchFamily="50" charset="-128"/>
              <a:ea typeface="BIZ UDPゴシック" panose="020B0400000000000000" pitchFamily="50" charset="-128"/>
            </a:endParaRPr>
          </a:p>
          <a:p>
            <a:pPr algn="l" eaLnBrk="1" hangingPunct="1"/>
            <a:r>
              <a:rPr kumimoji="1" lang="ja-JP" altLang="en-US" sz="1100" dirty="0">
                <a:latin typeface="BIZ UDPゴシック" panose="020B0400000000000000" pitchFamily="50" charset="-128"/>
                <a:ea typeface="BIZ UDPゴシック" panose="020B0400000000000000" pitchFamily="50" charset="-128"/>
              </a:rPr>
              <a:t>（農業施策を講じやすい地区）</a:t>
            </a:r>
            <a:endParaRPr kumimoji="1" lang="en-US" altLang="ja-JP" sz="1100" dirty="0">
              <a:latin typeface="BIZ UDPゴシック" panose="020B0400000000000000" pitchFamily="50" charset="-128"/>
              <a:ea typeface="BIZ UDPゴシック" panose="020B0400000000000000" pitchFamily="50" charset="-128"/>
            </a:endParaRPr>
          </a:p>
          <a:p>
            <a:pPr algn="l" eaLnBrk="1" hangingPunct="1"/>
            <a:endParaRPr kumimoji="1" lang="en-US" altLang="ja-JP" sz="1100" dirty="0">
              <a:latin typeface="BIZ UDPゴシック" panose="020B0400000000000000" pitchFamily="50" charset="-128"/>
              <a:ea typeface="BIZ UDPゴシック" panose="020B0400000000000000" pitchFamily="50" charset="-128"/>
            </a:endParaRPr>
          </a:p>
          <a:p>
            <a:pPr algn="l" eaLnBrk="1" hangingPunct="1"/>
            <a:r>
              <a:rPr kumimoji="1" lang="ja-JP" altLang="en-US" sz="1100" dirty="0">
                <a:latin typeface="BIZ UDPゴシック" panose="020B0400000000000000" pitchFamily="50" charset="-128"/>
                <a:ea typeface="BIZ UDPゴシック" panose="020B0400000000000000" pitchFamily="50" charset="-128"/>
              </a:rPr>
              <a:t>　　　　　　　　　</a:t>
            </a:r>
            <a:r>
              <a:rPr kumimoji="1" lang="en-US" altLang="ja-JP" sz="1100" dirty="0">
                <a:latin typeface="BIZ UDPゴシック" panose="020B0400000000000000" pitchFamily="50" charset="-128"/>
                <a:ea typeface="BIZ UDPゴシック" panose="020B0400000000000000" pitchFamily="50" charset="-128"/>
              </a:rPr>
              <a:t>1,223ha</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8D545F3E-5036-C0F9-870B-3740132F44FD}"/>
              </a:ext>
            </a:extLst>
          </p:cNvPr>
          <p:cNvSpPr/>
          <p:nvPr/>
        </p:nvSpPr>
        <p:spPr bwMode="auto">
          <a:xfrm>
            <a:off x="2131680" y="2223150"/>
            <a:ext cx="2160002" cy="1116475"/>
          </a:xfrm>
          <a:prstGeom prst="rect">
            <a:avLst/>
          </a:prstGeom>
          <a:solidFill>
            <a:schemeClr val="accent2">
              <a:lumMod val="20000"/>
              <a:lumOff val="80000"/>
            </a:schemeClr>
          </a:solidFill>
          <a:ln w="9525">
            <a:solidFill>
              <a:srgbClr val="008000"/>
            </a:solidFill>
            <a:miter lim="800000"/>
            <a:headEnd/>
            <a:tailEnd/>
          </a:ln>
        </p:spPr>
        <p:txBody>
          <a:bodyPr lIns="74295" tIns="8890" rIns="74295" bIns="8890" rtlCol="0" anchor="t"/>
          <a:lstStyle/>
          <a:p>
            <a:pPr algn="l" eaLnBrk="1" hangingPunct="1"/>
            <a:r>
              <a:rPr kumimoji="1" lang="ja-JP" altLang="en-US" sz="1050" dirty="0">
                <a:latin typeface="BIZ UDPゴシック" panose="020B0400000000000000" pitchFamily="50" charset="-128"/>
                <a:ea typeface="BIZ UDPゴシック" panose="020B0400000000000000" pitchFamily="50" charset="-128"/>
              </a:rPr>
              <a:t>区画整理済み区域を含む地区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（基盤条件が整っている地区）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　　　　　　　　　　　　　　　　　</a:t>
            </a:r>
            <a:r>
              <a:rPr kumimoji="1" lang="en-US" altLang="ja-JP" sz="1050" dirty="0">
                <a:latin typeface="BIZ UDPゴシック" panose="020B0400000000000000" pitchFamily="50" charset="-128"/>
                <a:ea typeface="BIZ UDPゴシック" panose="020B0400000000000000" pitchFamily="50" charset="-128"/>
              </a:rPr>
              <a:t>610ha</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E915FF73-8702-7B72-1371-CD518D8D67E9}"/>
              </a:ext>
            </a:extLst>
          </p:cNvPr>
          <p:cNvSpPr/>
          <p:nvPr/>
        </p:nvSpPr>
        <p:spPr bwMode="auto">
          <a:xfrm>
            <a:off x="2600526" y="2797652"/>
            <a:ext cx="1620000" cy="502702"/>
          </a:xfrm>
          <a:prstGeom prst="rect">
            <a:avLst/>
          </a:prstGeom>
          <a:solidFill>
            <a:srgbClr val="FDE7DD"/>
          </a:solidFill>
          <a:ln w="9525">
            <a:solidFill>
              <a:srgbClr val="008000"/>
            </a:solidFill>
            <a:miter lim="800000"/>
            <a:headEnd/>
            <a:tailEnd/>
          </a:ln>
        </p:spPr>
        <p:txBody>
          <a:bodyPr lIns="74295" tIns="8890" rIns="74295" bIns="8890" rtlCol="0" anchor="ctr">
            <a:spAutoFit/>
          </a:bodyPr>
          <a:lstStyle/>
          <a:p>
            <a:pPr algn="l" eaLnBrk="1" hangingPunct="1"/>
            <a:r>
              <a:rPr kumimoji="1" lang="ja-JP" altLang="en-US" sz="1050" dirty="0">
                <a:latin typeface="BIZ UDPゴシック" panose="020B0400000000000000" pitchFamily="50" charset="-128"/>
                <a:ea typeface="BIZ UDPゴシック" panose="020B0400000000000000" pitchFamily="50" charset="-128"/>
              </a:rPr>
              <a:t>地域活動に取り組んでいる区域を含む地区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　　　　　　　　　　　</a:t>
            </a:r>
            <a:r>
              <a:rPr kumimoji="1" lang="en-US" altLang="ja-JP" sz="1050" dirty="0">
                <a:latin typeface="BIZ UDPゴシック" panose="020B0400000000000000" pitchFamily="50" charset="-128"/>
                <a:ea typeface="BIZ UDPゴシック" panose="020B0400000000000000" pitchFamily="50" charset="-128"/>
              </a:rPr>
              <a:t>440ha</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5751E6AF-A90A-D30D-72E7-1332AF923AA5}"/>
              </a:ext>
            </a:extLst>
          </p:cNvPr>
          <p:cNvSpPr/>
          <p:nvPr/>
        </p:nvSpPr>
        <p:spPr bwMode="auto">
          <a:xfrm>
            <a:off x="2131680" y="3387160"/>
            <a:ext cx="2160001" cy="1507841"/>
          </a:xfrm>
          <a:prstGeom prst="rect">
            <a:avLst/>
          </a:prstGeom>
          <a:solidFill>
            <a:schemeClr val="accent5">
              <a:lumMod val="20000"/>
              <a:lumOff val="80000"/>
            </a:schemeClr>
          </a:solidFill>
          <a:ln w="9525">
            <a:solidFill>
              <a:srgbClr val="008000"/>
            </a:solidFill>
            <a:miter lim="800000"/>
            <a:headEnd/>
            <a:tailEnd/>
          </a:ln>
        </p:spPr>
        <p:txBody>
          <a:bodyPr lIns="74295" tIns="8890" rIns="74295" bIns="8890" rtlCol="0" anchor="t"/>
          <a:lstStyle/>
          <a:p>
            <a:pPr algn="l" eaLnBrk="1" hangingPunct="1"/>
            <a:r>
              <a:rPr kumimoji="1" lang="ja-JP" altLang="en-US" sz="1050" dirty="0">
                <a:latin typeface="BIZ UDPゴシック" panose="020B0400000000000000" pitchFamily="50" charset="-128"/>
                <a:ea typeface="BIZ UDPゴシック" panose="020B0400000000000000" pitchFamily="50" charset="-128"/>
              </a:rPr>
              <a:t>区画整理済み区域を含まない地区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（基盤条件が整っていない地区）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　　　　　　　　　　　　　　　　　</a:t>
            </a:r>
            <a:r>
              <a:rPr kumimoji="1" lang="en-US" altLang="ja-JP" sz="1050" dirty="0">
                <a:latin typeface="BIZ UDPゴシック" panose="020B0400000000000000" pitchFamily="50" charset="-128"/>
                <a:ea typeface="BIZ UDPゴシック" panose="020B0400000000000000" pitchFamily="50" charset="-128"/>
              </a:rPr>
              <a:t>613ha</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22" name="正方形/長方形 21">
            <a:extLst>
              <a:ext uri="{FF2B5EF4-FFF2-40B4-BE49-F238E27FC236}">
                <a16:creationId xmlns:a16="http://schemas.microsoft.com/office/drawing/2014/main" id="{EED1F5E2-9F92-2378-E47F-596B0CD4EEBD}"/>
              </a:ext>
            </a:extLst>
          </p:cNvPr>
          <p:cNvSpPr/>
          <p:nvPr/>
        </p:nvSpPr>
        <p:spPr bwMode="auto">
          <a:xfrm>
            <a:off x="2604708" y="4364330"/>
            <a:ext cx="1620000" cy="502702"/>
          </a:xfrm>
          <a:prstGeom prst="rect">
            <a:avLst/>
          </a:prstGeom>
          <a:solidFill>
            <a:srgbClr val="FDE7DD"/>
          </a:solidFill>
          <a:ln w="9525">
            <a:solidFill>
              <a:srgbClr val="008000"/>
            </a:solidFill>
            <a:miter lim="800000"/>
            <a:headEnd/>
            <a:tailEnd/>
          </a:ln>
        </p:spPr>
        <p:txBody>
          <a:bodyPr lIns="74295" tIns="8890" rIns="74295" bIns="8890" rtlCol="0" anchor="ctr">
            <a:spAutoFit/>
          </a:bodyPr>
          <a:lstStyle/>
          <a:p>
            <a:pPr algn="l" eaLnBrk="1" hangingPunct="1"/>
            <a:r>
              <a:rPr kumimoji="1" lang="ja-JP" altLang="en-US" sz="1050" dirty="0">
                <a:latin typeface="BIZ UDPゴシック" panose="020B0400000000000000" pitchFamily="50" charset="-128"/>
                <a:ea typeface="BIZ UDPゴシック" panose="020B0400000000000000" pitchFamily="50" charset="-128"/>
              </a:rPr>
              <a:t>地域活動に取り組んでいる区域を含む地区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　　　　　　　　　　　</a:t>
            </a:r>
            <a:r>
              <a:rPr kumimoji="1" lang="en-US" altLang="ja-JP" sz="1050" dirty="0">
                <a:latin typeface="BIZ UDPゴシック" panose="020B0400000000000000" pitchFamily="50" charset="-128"/>
                <a:ea typeface="BIZ UDPゴシック" panose="020B0400000000000000" pitchFamily="50" charset="-128"/>
              </a:rPr>
              <a:t>106ha</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42" name="正方形/長方形 41">
            <a:extLst>
              <a:ext uri="{FF2B5EF4-FFF2-40B4-BE49-F238E27FC236}">
                <a16:creationId xmlns:a16="http://schemas.microsoft.com/office/drawing/2014/main" id="{D36E563F-75FE-0986-46CA-614D35B5D220}"/>
              </a:ext>
            </a:extLst>
          </p:cNvPr>
          <p:cNvSpPr/>
          <p:nvPr/>
        </p:nvSpPr>
        <p:spPr bwMode="auto">
          <a:xfrm>
            <a:off x="362153" y="4964485"/>
            <a:ext cx="1699879" cy="1657303"/>
          </a:xfrm>
          <a:prstGeom prst="rect">
            <a:avLst/>
          </a:prstGeom>
          <a:noFill/>
          <a:ln w="9525">
            <a:solidFill>
              <a:srgbClr val="008000"/>
            </a:solidFill>
            <a:miter lim="800000"/>
            <a:headEnd/>
            <a:tailEnd/>
          </a:ln>
        </p:spPr>
        <p:txBody>
          <a:bodyPr lIns="74295" tIns="8890" rIns="74295" bIns="8890" rtlCol="0" anchor="ctr"/>
          <a:lstStyle/>
          <a:p>
            <a:pPr algn="l" eaLnBrk="1" hangingPunct="1"/>
            <a:r>
              <a:rPr kumimoji="1" lang="ja-JP" altLang="en-US" sz="1100" dirty="0">
                <a:latin typeface="BIZ UDPゴシック" panose="020B0400000000000000" pitchFamily="50" charset="-128"/>
                <a:ea typeface="BIZ UDPゴシック" panose="020B0400000000000000" pitchFamily="50" charset="-128"/>
              </a:rPr>
              <a:t>農振農用地が無い地区</a:t>
            </a:r>
            <a:endParaRPr kumimoji="1" lang="en-US" altLang="ja-JP" sz="1100" dirty="0">
              <a:latin typeface="BIZ UDPゴシック" panose="020B0400000000000000" pitchFamily="50" charset="-128"/>
              <a:ea typeface="BIZ UDPゴシック" panose="020B0400000000000000" pitchFamily="50" charset="-128"/>
            </a:endParaRPr>
          </a:p>
          <a:p>
            <a:pPr algn="l" eaLnBrk="1" hangingPunct="1"/>
            <a:r>
              <a:rPr kumimoji="1" lang="ja-JP" altLang="en-US" sz="1100" dirty="0">
                <a:latin typeface="BIZ UDPゴシック" panose="020B0400000000000000" pitchFamily="50" charset="-128"/>
                <a:ea typeface="BIZ UDPゴシック" panose="020B0400000000000000" pitchFamily="50" charset="-128"/>
              </a:rPr>
              <a:t>（市街化・混住化が進む地区）</a:t>
            </a:r>
            <a:endParaRPr kumimoji="1" lang="en-US" altLang="ja-JP" sz="1100" dirty="0">
              <a:latin typeface="BIZ UDPゴシック" panose="020B0400000000000000" pitchFamily="50" charset="-128"/>
              <a:ea typeface="BIZ UDPゴシック" panose="020B0400000000000000" pitchFamily="50" charset="-128"/>
            </a:endParaRPr>
          </a:p>
          <a:p>
            <a:pPr algn="l" eaLnBrk="1" hangingPunct="1"/>
            <a:endParaRPr kumimoji="1" lang="en-US" altLang="ja-JP" sz="1100" dirty="0">
              <a:latin typeface="BIZ UDPゴシック" panose="020B0400000000000000" pitchFamily="50" charset="-128"/>
              <a:ea typeface="BIZ UDPゴシック" panose="020B0400000000000000" pitchFamily="50" charset="-128"/>
            </a:endParaRPr>
          </a:p>
          <a:p>
            <a:pPr algn="l" eaLnBrk="1" hangingPunct="1"/>
            <a:r>
              <a:rPr kumimoji="1" lang="ja-JP" altLang="en-US" sz="1100" dirty="0">
                <a:latin typeface="BIZ UDPゴシック" panose="020B0400000000000000" pitchFamily="50" charset="-128"/>
                <a:ea typeface="BIZ UDPゴシック" panose="020B0400000000000000" pitchFamily="50" charset="-128"/>
              </a:rPr>
              <a:t>　　　　　　　　　　</a:t>
            </a:r>
            <a:r>
              <a:rPr kumimoji="1" lang="en-US" altLang="ja-JP" sz="1100" dirty="0">
                <a:latin typeface="BIZ UDPゴシック" panose="020B0400000000000000" pitchFamily="50" charset="-128"/>
                <a:ea typeface="BIZ UDPゴシック" panose="020B0400000000000000" pitchFamily="50" charset="-128"/>
              </a:rPr>
              <a:t>568ha</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46" name="正方形/長方形 45">
            <a:extLst>
              <a:ext uri="{FF2B5EF4-FFF2-40B4-BE49-F238E27FC236}">
                <a16:creationId xmlns:a16="http://schemas.microsoft.com/office/drawing/2014/main" id="{0E3D240D-A2FA-3B29-1898-BBB3B9FEAFE3}"/>
              </a:ext>
            </a:extLst>
          </p:cNvPr>
          <p:cNvSpPr/>
          <p:nvPr/>
        </p:nvSpPr>
        <p:spPr bwMode="auto">
          <a:xfrm>
            <a:off x="2135487" y="4966770"/>
            <a:ext cx="2160001" cy="508940"/>
          </a:xfrm>
          <a:prstGeom prst="rect">
            <a:avLst/>
          </a:prstGeom>
          <a:solidFill>
            <a:schemeClr val="accent2">
              <a:lumMod val="20000"/>
              <a:lumOff val="80000"/>
            </a:schemeClr>
          </a:solidFill>
          <a:ln w="9525">
            <a:solidFill>
              <a:srgbClr val="008000"/>
            </a:solidFill>
            <a:miter lim="800000"/>
            <a:headEnd/>
            <a:tailEnd/>
          </a:ln>
        </p:spPr>
        <p:txBody>
          <a:bodyPr lIns="74295" tIns="8890" rIns="74295" bIns="8890" rtlCol="0" anchor="t"/>
          <a:lstStyle/>
          <a:p>
            <a:pPr algn="l" eaLnBrk="1" hangingPunct="1"/>
            <a:r>
              <a:rPr kumimoji="1" lang="ja-JP" altLang="en-US" sz="1050" dirty="0">
                <a:latin typeface="BIZ UDPゴシック" panose="020B0400000000000000" pitchFamily="50" charset="-128"/>
                <a:ea typeface="BIZ UDPゴシック" panose="020B0400000000000000" pitchFamily="50" charset="-128"/>
              </a:rPr>
              <a:t>区画整理済み区域を含む地区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（基盤条件が整っている地区）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　　　　　　　　　　　　　　　　　</a:t>
            </a:r>
            <a:r>
              <a:rPr kumimoji="1" lang="en-US" altLang="ja-JP" sz="1050" dirty="0">
                <a:latin typeface="BIZ UDPゴシック" panose="020B0400000000000000" pitchFamily="50" charset="-128"/>
                <a:ea typeface="BIZ UDPゴシック" panose="020B0400000000000000" pitchFamily="50" charset="-128"/>
              </a:rPr>
              <a:t>16ha</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50" name="正方形/長方形 49">
            <a:extLst>
              <a:ext uri="{FF2B5EF4-FFF2-40B4-BE49-F238E27FC236}">
                <a16:creationId xmlns:a16="http://schemas.microsoft.com/office/drawing/2014/main" id="{5142BF6B-7E37-26E9-C999-4BEBCDD2E5D8}"/>
              </a:ext>
            </a:extLst>
          </p:cNvPr>
          <p:cNvSpPr/>
          <p:nvPr/>
        </p:nvSpPr>
        <p:spPr bwMode="auto">
          <a:xfrm>
            <a:off x="2127230" y="5505314"/>
            <a:ext cx="2160000" cy="1116475"/>
          </a:xfrm>
          <a:prstGeom prst="rect">
            <a:avLst/>
          </a:prstGeom>
          <a:solidFill>
            <a:schemeClr val="accent5">
              <a:lumMod val="20000"/>
              <a:lumOff val="80000"/>
            </a:schemeClr>
          </a:solidFill>
          <a:ln w="9525">
            <a:solidFill>
              <a:srgbClr val="008000"/>
            </a:solidFill>
            <a:miter lim="800000"/>
            <a:headEnd/>
            <a:tailEnd/>
          </a:ln>
        </p:spPr>
        <p:txBody>
          <a:bodyPr lIns="74295" tIns="8890" rIns="74295" bIns="8890" rtlCol="0" anchor="t"/>
          <a:lstStyle/>
          <a:p>
            <a:pPr algn="l" eaLnBrk="1" hangingPunct="1"/>
            <a:r>
              <a:rPr kumimoji="1" lang="ja-JP" altLang="en-US" sz="1050" dirty="0">
                <a:latin typeface="BIZ UDPゴシック" panose="020B0400000000000000" pitchFamily="50" charset="-128"/>
                <a:ea typeface="BIZ UDPゴシック" panose="020B0400000000000000" pitchFamily="50" charset="-128"/>
              </a:rPr>
              <a:t>区画整理済み区域を含まない地区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（基盤条件が整っていない地区）</a:t>
            </a:r>
            <a:endParaRPr kumimoji="1" lang="en-US" altLang="ja-JP" sz="1050" dirty="0">
              <a:latin typeface="BIZ UDPゴシック" panose="020B0400000000000000" pitchFamily="50" charset="-128"/>
              <a:ea typeface="BIZ UDPゴシック" panose="020B0400000000000000" pitchFamily="50" charset="-128"/>
            </a:endParaRPr>
          </a:p>
          <a:p>
            <a:pPr algn="l" eaLnBrk="1" hangingPunct="1"/>
            <a:r>
              <a:rPr kumimoji="1" lang="ja-JP" altLang="en-US" sz="1050" dirty="0">
                <a:latin typeface="BIZ UDPゴシック" panose="020B0400000000000000" pitchFamily="50" charset="-128"/>
                <a:ea typeface="BIZ UDPゴシック" panose="020B0400000000000000" pitchFamily="50" charset="-128"/>
              </a:rPr>
              <a:t>　　　　　　　　　　　　　　　　</a:t>
            </a:r>
            <a:r>
              <a:rPr kumimoji="1" lang="en-US" altLang="ja-JP" sz="1050" dirty="0">
                <a:latin typeface="BIZ UDPゴシック" panose="020B0400000000000000" pitchFamily="50" charset="-128"/>
                <a:ea typeface="BIZ UDPゴシック" panose="020B0400000000000000" pitchFamily="50" charset="-128"/>
              </a:rPr>
              <a:t>552ha</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53" name="正方形/長方形 52">
            <a:extLst>
              <a:ext uri="{FF2B5EF4-FFF2-40B4-BE49-F238E27FC236}">
                <a16:creationId xmlns:a16="http://schemas.microsoft.com/office/drawing/2014/main" id="{BAEF863E-5975-0752-3608-36BE7A92EBED}"/>
              </a:ext>
            </a:extLst>
          </p:cNvPr>
          <p:cNvSpPr/>
          <p:nvPr/>
        </p:nvSpPr>
        <p:spPr bwMode="auto">
          <a:xfrm>
            <a:off x="2600526" y="6092002"/>
            <a:ext cx="1620000" cy="479618"/>
          </a:xfrm>
          <a:prstGeom prst="rect">
            <a:avLst/>
          </a:prstGeom>
          <a:solidFill>
            <a:srgbClr val="FDE7DD"/>
          </a:solidFill>
          <a:ln w="9525">
            <a:solidFill>
              <a:srgbClr val="008000"/>
            </a:solidFill>
            <a:miter lim="800000"/>
            <a:headEnd/>
            <a:tailEnd/>
          </a:ln>
        </p:spPr>
        <p:txBody>
          <a:bodyPr lIns="74295" tIns="8890" rIns="74295" bIns="8890" rtlCol="0" anchor="ctr">
            <a:spAutoFit/>
          </a:bodyPr>
          <a:lstStyle/>
          <a:p>
            <a:pPr algn="l" eaLnBrk="1" hangingPunct="1"/>
            <a:r>
              <a:rPr kumimoji="1" lang="ja-JP" altLang="en-US" sz="1000" dirty="0">
                <a:latin typeface="BIZ UDPゴシック" panose="020B0400000000000000" pitchFamily="50" charset="-128"/>
                <a:ea typeface="BIZ UDPゴシック" panose="020B0400000000000000" pitchFamily="50" charset="-128"/>
              </a:rPr>
              <a:t>地域活動に取り組んでいる区域を含む地区</a:t>
            </a:r>
            <a:endParaRPr kumimoji="1" lang="en-US" altLang="ja-JP" sz="1000" dirty="0">
              <a:latin typeface="BIZ UDPゴシック" panose="020B0400000000000000" pitchFamily="50" charset="-128"/>
              <a:ea typeface="BIZ UDPゴシック" panose="020B0400000000000000" pitchFamily="50" charset="-128"/>
            </a:endParaRPr>
          </a:p>
          <a:p>
            <a:pPr algn="l" eaLnBrk="1" hangingPunct="1"/>
            <a:r>
              <a:rPr kumimoji="1" lang="ja-JP" altLang="en-US" sz="1000" dirty="0">
                <a:latin typeface="BIZ UDPゴシック" panose="020B0400000000000000" pitchFamily="50" charset="-128"/>
                <a:ea typeface="BIZ UDPゴシック" panose="020B0400000000000000" pitchFamily="50" charset="-128"/>
              </a:rPr>
              <a:t>　　　　　　　　　　　　</a:t>
            </a:r>
            <a:r>
              <a:rPr kumimoji="1" lang="en-US" altLang="ja-JP" sz="1000" dirty="0">
                <a:latin typeface="BIZ UDPゴシック" panose="020B0400000000000000" pitchFamily="50" charset="-128"/>
                <a:ea typeface="BIZ UDPゴシック" panose="020B0400000000000000" pitchFamily="50" charset="-128"/>
              </a:rPr>
              <a:t>94ha</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55" name="二等辺三角形 54">
            <a:extLst>
              <a:ext uri="{FF2B5EF4-FFF2-40B4-BE49-F238E27FC236}">
                <a16:creationId xmlns:a16="http://schemas.microsoft.com/office/drawing/2014/main" id="{CBFE2661-4A47-008B-5768-DC3C64F247AF}"/>
              </a:ext>
            </a:extLst>
          </p:cNvPr>
          <p:cNvSpPr/>
          <p:nvPr/>
        </p:nvSpPr>
        <p:spPr>
          <a:xfrm rot="5400000">
            <a:off x="4028226" y="4360990"/>
            <a:ext cx="1084521" cy="288082"/>
          </a:xfrm>
          <a:prstGeom prst="triangl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92D2C985-4CBC-8477-90DC-24F3B954464C}"/>
              </a:ext>
            </a:extLst>
          </p:cNvPr>
          <p:cNvSpPr/>
          <p:nvPr/>
        </p:nvSpPr>
        <p:spPr>
          <a:xfrm>
            <a:off x="11214871" y="2238538"/>
            <a:ext cx="569128" cy="4333082"/>
          </a:xfrm>
          <a:prstGeom prst="rect">
            <a:avLst/>
          </a:prstGeom>
          <a:solidFill>
            <a:srgbClr val="FDE7DD"/>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FF0000"/>
                </a:solidFill>
              </a:rPr>
              <a:t>今後の担い手不在農地の活用促進</a:t>
            </a:r>
          </a:p>
        </p:txBody>
      </p:sp>
      <p:sp>
        <p:nvSpPr>
          <p:cNvPr id="3" name="二等辺三角形 2">
            <a:extLst>
              <a:ext uri="{FF2B5EF4-FFF2-40B4-BE49-F238E27FC236}">
                <a16:creationId xmlns:a16="http://schemas.microsoft.com/office/drawing/2014/main" id="{F33B63DE-6452-ADAC-9EA6-E5992F22AC99}"/>
              </a:ext>
            </a:extLst>
          </p:cNvPr>
          <p:cNvSpPr/>
          <p:nvPr/>
        </p:nvSpPr>
        <p:spPr>
          <a:xfrm rot="5400000">
            <a:off x="10435922" y="4360990"/>
            <a:ext cx="1084521" cy="288082"/>
          </a:xfrm>
          <a:prstGeom prst="triangl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2263E4F-A07A-9AC8-1FE1-B4415AB3F834}"/>
              </a:ext>
            </a:extLst>
          </p:cNvPr>
          <p:cNvSpPr/>
          <p:nvPr/>
        </p:nvSpPr>
        <p:spPr>
          <a:xfrm>
            <a:off x="4810258" y="2238538"/>
            <a:ext cx="5931236" cy="433308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20EE12C-6A53-6D0F-7D37-A3B65ABEE700}"/>
              </a:ext>
            </a:extLst>
          </p:cNvPr>
          <p:cNvSpPr txBox="1"/>
          <p:nvPr/>
        </p:nvSpPr>
        <p:spPr>
          <a:xfrm>
            <a:off x="4689372" y="2256468"/>
            <a:ext cx="5805565" cy="923330"/>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・分類した地域ごとに農地の活用方針を定め、</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各取組によってどれだけ農地活用が図られたか検討</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・目標値としては、各取組の実施見込面積を集計し設定</a:t>
            </a:r>
            <a:endParaRPr lang="en-US" altLang="ja-JP" dirty="0">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827CEA62-0107-E2BF-68E9-CDE50DE35845}"/>
              </a:ext>
            </a:extLst>
          </p:cNvPr>
          <p:cNvSpPr txBox="1"/>
          <p:nvPr/>
        </p:nvSpPr>
        <p:spPr>
          <a:xfrm>
            <a:off x="4881411" y="3147503"/>
            <a:ext cx="1952117" cy="369332"/>
          </a:xfrm>
          <a:prstGeom prst="rect">
            <a:avLst/>
          </a:prstGeom>
          <a:solidFill>
            <a:srgbClr val="FFCC99"/>
          </a:solidFill>
        </p:spPr>
        <p:txBody>
          <a:bodyPr wrap="square" rtlCol="0">
            <a:spAutoFit/>
          </a:bodyPr>
          <a:lstStyle/>
          <a:p>
            <a:pPr algn="ctr"/>
            <a:r>
              <a:rPr lang="ja-JP" altLang="en-US" dirty="0">
                <a:latin typeface="ＭＳ Ｐゴシック" panose="020B0600070205080204" pitchFamily="50" charset="-128"/>
                <a:ea typeface="ＭＳ Ｐゴシック" panose="020B0600070205080204" pitchFamily="50" charset="-128"/>
              </a:rPr>
              <a:t>農地の活用方針</a:t>
            </a:r>
            <a:endParaRPr lang="en-US" altLang="ja-JP" dirty="0">
              <a:latin typeface="ＭＳ Ｐゴシック" panose="020B0600070205080204" pitchFamily="50" charset="-128"/>
              <a:ea typeface="ＭＳ Ｐゴシック" panose="020B0600070205080204" pitchFamily="50" charset="-128"/>
            </a:endParaRPr>
          </a:p>
        </p:txBody>
      </p:sp>
      <p:sp>
        <p:nvSpPr>
          <p:cNvPr id="14" name="四角形: 角を丸くする 13">
            <a:extLst>
              <a:ext uri="{FF2B5EF4-FFF2-40B4-BE49-F238E27FC236}">
                <a16:creationId xmlns:a16="http://schemas.microsoft.com/office/drawing/2014/main" id="{7D584C45-04DA-E7A2-D33C-D39B84AB7C73}"/>
              </a:ext>
            </a:extLst>
          </p:cNvPr>
          <p:cNvSpPr/>
          <p:nvPr/>
        </p:nvSpPr>
        <p:spPr bwMode="auto">
          <a:xfrm>
            <a:off x="4881411" y="3550482"/>
            <a:ext cx="2344141" cy="2160000"/>
          </a:xfrm>
          <a:prstGeom prst="roundRect">
            <a:avLst/>
          </a:prstGeom>
          <a:solidFill>
            <a:srgbClr val="FDE7DD"/>
          </a:solidFill>
          <a:ln w="9525">
            <a:solidFill>
              <a:schemeClr val="tx1"/>
            </a:solidFill>
            <a:miter lim="800000"/>
            <a:headEnd/>
            <a:tailEnd/>
          </a:ln>
        </p:spPr>
        <p:txBody>
          <a:bodyPr wrap="square" lIns="74295" tIns="8890" rIns="74295" bIns="8890" rtlCol="0" anchor="t">
            <a:spAutoFit/>
          </a:bodyPr>
          <a:lstStyle/>
          <a:p>
            <a:pPr algn="ctr" eaLnBrk="1" hangingPunct="1"/>
            <a:r>
              <a:rPr kumimoji="1" lang="ja-JP" altLang="en-US" sz="1600" u="sng" dirty="0">
                <a:latin typeface="BIZ UDPゴシック" panose="020B0400000000000000" pitchFamily="50" charset="-128"/>
                <a:ea typeface="BIZ UDPゴシック" panose="020B0400000000000000" pitchFamily="50" charset="-128"/>
              </a:rPr>
              <a:t>生産振興</a:t>
            </a:r>
            <a:endParaRPr kumimoji="1" lang="en-US" altLang="ja-JP" sz="1600" u="sng" dirty="0">
              <a:latin typeface="BIZ UDPゴシック" panose="020B0400000000000000" pitchFamily="50" charset="-128"/>
              <a:ea typeface="BIZ UDPゴシック" panose="020B0400000000000000" pitchFamily="50" charset="-128"/>
            </a:endParaRPr>
          </a:p>
          <a:p>
            <a:pPr algn="ctr" eaLnBrk="1" hangingPunct="1"/>
            <a:r>
              <a:rPr kumimoji="1" lang="ja-JP" altLang="en-US" sz="1600" u="sng" dirty="0">
                <a:latin typeface="BIZ UDPゴシック" panose="020B0400000000000000" pitchFamily="50" charset="-128"/>
                <a:ea typeface="BIZ UDPゴシック" panose="020B0400000000000000" pitchFamily="50" charset="-128"/>
              </a:rPr>
              <a:t>＝「成長」の取組</a:t>
            </a:r>
            <a:endParaRPr kumimoji="1" lang="en-US" altLang="ja-JP" sz="1600" u="sng" dirty="0">
              <a:latin typeface="BIZ UDPゴシック" panose="020B0400000000000000" pitchFamily="50" charset="-128"/>
              <a:ea typeface="BIZ UDPゴシック" panose="020B0400000000000000" pitchFamily="50" charset="-128"/>
            </a:endParaRPr>
          </a:p>
          <a:p>
            <a:pPr eaLnBrk="1" hangingPunct="1"/>
            <a:endParaRPr kumimoji="1" lang="en-US" altLang="ja-JP" sz="8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・農業者の規模拡大、</a:t>
            </a:r>
            <a:endParaRPr kumimoji="1" lang="en-US" altLang="ja-JP" sz="14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　企業の参入促進</a:t>
            </a:r>
            <a:endParaRPr kumimoji="1" lang="en-US" altLang="ja-JP" sz="14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・担い手への集積・集約化</a:t>
            </a:r>
            <a:endParaRPr kumimoji="1" lang="en-US" altLang="ja-JP" sz="14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・新たな品目による</a:t>
            </a:r>
            <a:endParaRPr kumimoji="1" lang="en-US" altLang="ja-JP" sz="14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　産地形成</a:t>
            </a:r>
            <a:endParaRPr kumimoji="1" lang="en-US" altLang="ja-JP" sz="14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・既存品目の産地拡大</a:t>
            </a:r>
          </a:p>
        </p:txBody>
      </p:sp>
      <p:sp>
        <p:nvSpPr>
          <p:cNvPr id="18" name="四角形: 角を丸くする 17">
            <a:extLst>
              <a:ext uri="{FF2B5EF4-FFF2-40B4-BE49-F238E27FC236}">
                <a16:creationId xmlns:a16="http://schemas.microsoft.com/office/drawing/2014/main" id="{854D1356-4A2F-48BE-CD9A-051799DAB95D}"/>
              </a:ext>
            </a:extLst>
          </p:cNvPr>
          <p:cNvSpPr/>
          <p:nvPr/>
        </p:nvSpPr>
        <p:spPr bwMode="auto">
          <a:xfrm>
            <a:off x="7296705" y="3550480"/>
            <a:ext cx="1470777" cy="2160000"/>
          </a:xfrm>
          <a:prstGeom prst="roundRect">
            <a:avLst/>
          </a:prstGeom>
          <a:solidFill>
            <a:schemeClr val="accent1">
              <a:lumMod val="20000"/>
              <a:lumOff val="80000"/>
            </a:schemeClr>
          </a:solidFill>
          <a:ln w="9525">
            <a:solidFill>
              <a:schemeClr val="tx1"/>
            </a:solidFill>
            <a:miter lim="800000"/>
            <a:headEnd/>
            <a:tailEnd/>
          </a:ln>
        </p:spPr>
        <p:txBody>
          <a:bodyPr wrap="square" lIns="74295" tIns="8890" rIns="74295" bIns="8890" rtlCol="0" anchor="t">
            <a:spAutoFit/>
          </a:bodyPr>
          <a:lstStyle/>
          <a:p>
            <a:pPr algn="ctr" eaLnBrk="1" hangingPunct="1"/>
            <a:r>
              <a:rPr kumimoji="1" lang="ja-JP" altLang="en-US" sz="1600" u="sng" dirty="0">
                <a:latin typeface="BIZ UDPゴシック" panose="020B0400000000000000" pitchFamily="50" charset="-128"/>
                <a:ea typeface="BIZ UDPゴシック" panose="020B0400000000000000" pitchFamily="50" charset="-128"/>
              </a:rPr>
              <a:t>農地保全</a:t>
            </a:r>
            <a:endParaRPr kumimoji="1" lang="en-US" altLang="ja-JP" sz="1600" u="sng" dirty="0">
              <a:latin typeface="BIZ UDPゴシック" panose="020B0400000000000000" pitchFamily="50" charset="-128"/>
              <a:ea typeface="BIZ UDPゴシック" panose="020B0400000000000000" pitchFamily="50" charset="-128"/>
            </a:endParaRPr>
          </a:p>
          <a:p>
            <a:pPr eaLnBrk="1" hangingPunct="1"/>
            <a:endParaRPr kumimoji="1" lang="en-US" altLang="ja-JP" sz="1600" dirty="0">
              <a:latin typeface="BIZ UDPゴシック" panose="020B0400000000000000" pitchFamily="50" charset="-128"/>
              <a:ea typeface="BIZ UDPゴシック" panose="020B0400000000000000" pitchFamily="50" charset="-128"/>
            </a:endParaRPr>
          </a:p>
          <a:p>
            <a:pPr eaLnBrk="1" hangingPunct="1"/>
            <a:endParaRPr kumimoji="1" lang="en-US" altLang="ja-JP" sz="8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・地域活動による農地の保全</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21" name="四角形: 角を丸くする 20">
            <a:extLst>
              <a:ext uri="{FF2B5EF4-FFF2-40B4-BE49-F238E27FC236}">
                <a16:creationId xmlns:a16="http://schemas.microsoft.com/office/drawing/2014/main" id="{69F5F59D-7DA4-47CF-DB5B-3B5F7400620A}"/>
              </a:ext>
            </a:extLst>
          </p:cNvPr>
          <p:cNvSpPr/>
          <p:nvPr/>
        </p:nvSpPr>
        <p:spPr bwMode="auto">
          <a:xfrm>
            <a:off x="8828155" y="3516486"/>
            <a:ext cx="1807594" cy="2160000"/>
          </a:xfrm>
          <a:prstGeom prst="roundRect">
            <a:avLst/>
          </a:prstGeom>
          <a:solidFill>
            <a:srgbClr val="99CCFF"/>
          </a:solidFill>
          <a:ln w="9525">
            <a:solidFill>
              <a:schemeClr val="tx1"/>
            </a:solidFill>
            <a:miter lim="800000"/>
            <a:headEnd/>
            <a:tailEnd/>
          </a:ln>
        </p:spPr>
        <p:txBody>
          <a:bodyPr wrap="square" lIns="74295" tIns="8890" rIns="74295" bIns="8890" rtlCol="0" anchor="t">
            <a:spAutoFit/>
          </a:bodyPr>
          <a:lstStyle/>
          <a:p>
            <a:pPr algn="ctr" eaLnBrk="1" hangingPunct="1"/>
            <a:r>
              <a:rPr kumimoji="1" lang="ja-JP" altLang="en-US" sz="1600" u="sng" dirty="0">
                <a:latin typeface="BIZ UDPゴシック" panose="020B0400000000000000" pitchFamily="50" charset="-128"/>
                <a:ea typeface="BIZ UDPゴシック" panose="020B0400000000000000" pitchFamily="50" charset="-128"/>
              </a:rPr>
              <a:t>新たな取組</a:t>
            </a:r>
            <a:endParaRPr kumimoji="1" lang="en-US" altLang="ja-JP" sz="1600" u="sng" dirty="0">
              <a:latin typeface="BIZ UDPゴシック" panose="020B0400000000000000" pitchFamily="50" charset="-128"/>
              <a:ea typeface="BIZ UDPゴシック" panose="020B0400000000000000" pitchFamily="50" charset="-128"/>
            </a:endParaRPr>
          </a:p>
          <a:p>
            <a:pPr algn="ctr" eaLnBrk="1" hangingPunct="1"/>
            <a:r>
              <a:rPr kumimoji="1" lang="ja-JP" altLang="en-US" sz="1600" u="sng" dirty="0">
                <a:latin typeface="BIZ UDPゴシック" panose="020B0400000000000000" pitchFamily="50" charset="-128"/>
                <a:ea typeface="BIZ UDPゴシック" panose="020B0400000000000000" pitchFamily="50" charset="-128"/>
              </a:rPr>
              <a:t>による農地保全</a:t>
            </a:r>
            <a:endParaRPr kumimoji="1" lang="en-US" altLang="ja-JP" sz="1600" u="sng" dirty="0">
              <a:latin typeface="BIZ UDPゴシック" panose="020B0400000000000000" pitchFamily="50" charset="-128"/>
              <a:ea typeface="BIZ UDPゴシック" panose="020B0400000000000000" pitchFamily="50" charset="-128"/>
            </a:endParaRPr>
          </a:p>
          <a:p>
            <a:pPr eaLnBrk="1" hangingPunct="1"/>
            <a:endParaRPr kumimoji="1" lang="en-US" altLang="ja-JP" sz="8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・多様な形態による保全</a:t>
            </a:r>
            <a:endParaRPr kumimoji="1" lang="en-US" altLang="ja-JP" sz="1400" dirty="0">
              <a:latin typeface="BIZ UDPゴシック" panose="020B0400000000000000" pitchFamily="50" charset="-128"/>
              <a:ea typeface="BIZ UDPゴシック" panose="020B0400000000000000" pitchFamily="50" charset="-128"/>
            </a:endParaRPr>
          </a:p>
          <a:p>
            <a:pPr eaLnBrk="1" hangingPunct="1"/>
            <a:r>
              <a:rPr kumimoji="1" lang="ja-JP" altLang="en-US" sz="1400" dirty="0">
                <a:latin typeface="BIZ UDPゴシック" panose="020B0400000000000000" pitchFamily="50" charset="-128"/>
                <a:ea typeface="BIZ UDPゴシック" panose="020B0400000000000000" pitchFamily="50" charset="-128"/>
              </a:rPr>
              <a:t>・農地・農業用施設の管理省力化</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25" name="矢印: 下 24">
            <a:extLst>
              <a:ext uri="{FF2B5EF4-FFF2-40B4-BE49-F238E27FC236}">
                <a16:creationId xmlns:a16="http://schemas.microsoft.com/office/drawing/2014/main" id="{5413C75F-27AB-5269-E38B-217ABBB4A78C}"/>
              </a:ext>
            </a:extLst>
          </p:cNvPr>
          <p:cNvSpPr/>
          <p:nvPr/>
        </p:nvSpPr>
        <p:spPr>
          <a:xfrm>
            <a:off x="6474598" y="5758343"/>
            <a:ext cx="2602555" cy="184666"/>
          </a:xfrm>
          <a:prstGeom prst="downArrow">
            <a:avLst/>
          </a:prstGeom>
          <a:solidFill>
            <a:schemeClr val="bg1">
              <a:lumMod val="8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F62C37FC-09A1-237D-2294-E9BB72940645}"/>
              </a:ext>
            </a:extLst>
          </p:cNvPr>
          <p:cNvSpPr txBox="1"/>
          <p:nvPr/>
        </p:nvSpPr>
        <p:spPr>
          <a:xfrm>
            <a:off x="4830183" y="5954938"/>
            <a:ext cx="5911311" cy="646331"/>
          </a:xfrm>
          <a:prstGeom prst="rect">
            <a:avLst/>
          </a:prstGeom>
          <a:noFill/>
        </p:spPr>
        <p:txBody>
          <a:bodyPr wrap="square" rtlCol="0">
            <a:spAutoFit/>
          </a:bodyPr>
          <a:lstStyle/>
          <a:p>
            <a:pPr algn="ctr"/>
            <a:r>
              <a:rPr lang="ja-JP" altLang="en-US" dirty="0">
                <a:latin typeface="ＭＳ Ｐゴシック" panose="020B0600070205080204" pitchFamily="50" charset="-128"/>
                <a:ea typeface="ＭＳ Ｐゴシック" panose="020B0600070205080204" pitchFamily="50" charset="-128"/>
              </a:rPr>
              <a:t>新たな</a:t>
            </a:r>
            <a:r>
              <a:rPr lang="en-US" altLang="ja-JP" dirty="0">
                <a:latin typeface="ＭＳ Ｐゴシック" panose="020B0600070205080204" pitchFamily="50" charset="-128"/>
                <a:ea typeface="ＭＳ Ｐゴシック" panose="020B0600070205080204" pitchFamily="50" charset="-128"/>
              </a:rPr>
              <a:t>AP</a:t>
            </a:r>
            <a:r>
              <a:rPr lang="ja-JP" altLang="en-US" dirty="0">
                <a:latin typeface="ＭＳ Ｐゴシック" panose="020B0600070205080204" pitchFamily="50" charset="-128"/>
                <a:ea typeface="ＭＳ Ｐゴシック" panose="020B0600070205080204" pitchFamily="50" charset="-128"/>
              </a:rPr>
              <a:t>での達成目標は各取組の</a:t>
            </a:r>
            <a:endParaRPr lang="en-US" altLang="ja-JP" dirty="0">
              <a:latin typeface="ＭＳ Ｐゴシック" panose="020B0600070205080204" pitchFamily="50" charset="-128"/>
              <a:ea typeface="ＭＳ Ｐゴシック" panose="020B0600070205080204" pitchFamily="50" charset="-128"/>
            </a:endParaRPr>
          </a:p>
          <a:p>
            <a:pPr algn="ctr"/>
            <a:r>
              <a:rPr lang="ja-JP" altLang="en-US" dirty="0">
                <a:latin typeface="ＭＳ Ｐゴシック" panose="020B0600070205080204" pitchFamily="50" charset="-128"/>
                <a:ea typeface="ＭＳ Ｐゴシック" panose="020B0600070205080204" pitchFamily="50" charset="-128"/>
              </a:rPr>
              <a:t>実施見込面積より　</a:t>
            </a:r>
            <a:r>
              <a:rPr lang="en-US" altLang="ja-JP" b="1" u="sng" dirty="0">
                <a:solidFill>
                  <a:srgbClr val="FF0000"/>
                </a:solidFill>
                <a:latin typeface="ＭＳ Ｐゴシック" panose="020B0600070205080204" pitchFamily="50" charset="-128"/>
                <a:ea typeface="ＭＳ Ｐゴシック" panose="020B0600070205080204" pitchFamily="50" charset="-128"/>
              </a:rPr>
              <a:t>1,100ha</a:t>
            </a:r>
            <a:r>
              <a:rPr lang="en-US" altLang="ja-JP" b="1" u="sng" baseline="30000" dirty="0">
                <a:solidFill>
                  <a:srgbClr val="FF0000"/>
                </a:solidFill>
                <a:latin typeface="ＭＳ Ｐゴシック" panose="020B0600070205080204" pitchFamily="50" charset="-128"/>
                <a:ea typeface="ＭＳ Ｐゴシック" panose="020B0600070205080204" pitchFamily="50" charset="-128"/>
              </a:rPr>
              <a:t>※</a:t>
            </a:r>
            <a:r>
              <a:rPr lang="ja-JP" altLang="en-US" dirty="0">
                <a:solidFill>
                  <a:srgbClr val="FF0000"/>
                </a:solidFill>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と設定</a:t>
            </a:r>
            <a:endParaRPr lang="en-US" altLang="ja-JP" dirty="0">
              <a:latin typeface="ＭＳ Ｐゴシック" panose="020B0600070205080204" pitchFamily="50" charset="-128"/>
              <a:ea typeface="ＭＳ Ｐゴシック" panose="020B0600070205080204" pitchFamily="50" charset="-128"/>
            </a:endParaRPr>
          </a:p>
        </p:txBody>
      </p:sp>
      <p:sp>
        <p:nvSpPr>
          <p:cNvPr id="32" name="テキスト ボックス 31">
            <a:extLst>
              <a:ext uri="{FF2B5EF4-FFF2-40B4-BE49-F238E27FC236}">
                <a16:creationId xmlns:a16="http://schemas.microsoft.com/office/drawing/2014/main" id="{99FBDFB8-C5BE-325B-A85A-33E89A7B4194}"/>
              </a:ext>
            </a:extLst>
          </p:cNvPr>
          <p:cNvSpPr txBox="1"/>
          <p:nvPr/>
        </p:nvSpPr>
        <p:spPr>
          <a:xfrm>
            <a:off x="7528851" y="6532901"/>
            <a:ext cx="3449331" cy="253916"/>
          </a:xfrm>
          <a:prstGeom prst="rect">
            <a:avLst/>
          </a:prstGeom>
          <a:noFill/>
        </p:spPr>
        <p:txBody>
          <a:bodyPr wrap="square" rtlCol="0">
            <a:spAutoFit/>
          </a:bodyPr>
          <a:lstStyle/>
          <a:p>
            <a:r>
              <a:rPr lang="en-US" altLang="ja-JP" sz="1050" dirty="0">
                <a:latin typeface="ＭＳ Ｐゴシック" panose="020B0600070205080204" pitchFamily="50" charset="-128"/>
                <a:ea typeface="ＭＳ Ｐゴシック" panose="020B0600070205080204" pitchFamily="50" charset="-128"/>
              </a:rPr>
              <a:t>※</a:t>
            </a:r>
            <a:r>
              <a:rPr lang="ja-JP" altLang="en-US" sz="1050" dirty="0">
                <a:latin typeface="ＭＳ Ｐゴシック" panose="020B0600070205080204" pitchFamily="50" charset="-128"/>
                <a:ea typeface="ＭＳ Ｐゴシック" panose="020B0600070205080204" pitchFamily="50" charset="-128"/>
              </a:rPr>
              <a:t>今後精査により変更の可能性有、取組間での重複有</a:t>
            </a:r>
            <a:endParaRPr lang="en-US" altLang="ja-JP" sz="105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744942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E8A8FF6-87A4-5BA7-1A59-BE7CF9CCD3EE}"/>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4149FD30-10FE-6F03-D078-29FFE5CA8814}"/>
              </a:ext>
            </a:extLst>
          </p:cNvPr>
          <p:cNvPicPr>
            <a:picLocks noChangeAspect="1"/>
          </p:cNvPicPr>
          <p:nvPr/>
        </p:nvPicPr>
        <p:blipFill>
          <a:blip r:embed="rId2"/>
          <a:stretch>
            <a:fillRect/>
          </a:stretch>
        </p:blipFill>
        <p:spPr>
          <a:xfrm>
            <a:off x="6095999" y="2526546"/>
            <a:ext cx="3267739" cy="1822862"/>
          </a:xfrm>
          <a:prstGeom prst="rect">
            <a:avLst/>
          </a:prstGeom>
        </p:spPr>
      </p:pic>
      <p:sp>
        <p:nvSpPr>
          <p:cNvPr id="15" name="スライド番号プレースホルダー 14">
            <a:extLst>
              <a:ext uri="{FF2B5EF4-FFF2-40B4-BE49-F238E27FC236}">
                <a16:creationId xmlns:a16="http://schemas.microsoft.com/office/drawing/2014/main" id="{3DC50F90-F4CE-1F5C-FD33-3F30E3E7993E}"/>
              </a:ext>
            </a:extLst>
          </p:cNvPr>
          <p:cNvSpPr>
            <a:spLocks noGrp="1"/>
          </p:cNvSpPr>
          <p:nvPr>
            <p:ph type="sldNum" sz="quarter" idx="12"/>
          </p:nvPr>
        </p:nvSpPr>
        <p:spPr/>
        <p:txBody>
          <a:bodyPr/>
          <a:lstStyle/>
          <a:p>
            <a:r>
              <a:rPr kumimoji="1" lang="en-US" altLang="ja-JP" dirty="0"/>
              <a:t>3-</a:t>
            </a:r>
            <a:fld id="{C6678B24-D225-48CB-84C5-697AA65AEC0C}" type="slidenum">
              <a:rPr kumimoji="1" lang="ja-JP" altLang="en-US" smtClean="0"/>
              <a:t>3</a:t>
            </a:fld>
            <a:endParaRPr kumimoji="1" lang="ja-JP" altLang="en-US" dirty="0"/>
          </a:p>
        </p:txBody>
      </p:sp>
      <p:sp>
        <p:nvSpPr>
          <p:cNvPr id="19" name="タイトル 1">
            <a:extLst>
              <a:ext uri="{FF2B5EF4-FFF2-40B4-BE49-F238E27FC236}">
                <a16:creationId xmlns:a16="http://schemas.microsoft.com/office/drawing/2014/main" id="{FE448ED1-E93C-916C-D59D-C4ABDAA7A936}"/>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大阪農業の持続に向けた取組</a:t>
            </a:r>
          </a:p>
        </p:txBody>
      </p:sp>
      <p:sp>
        <p:nvSpPr>
          <p:cNvPr id="8" name="テキスト ボックス 7">
            <a:extLst>
              <a:ext uri="{FF2B5EF4-FFF2-40B4-BE49-F238E27FC236}">
                <a16:creationId xmlns:a16="http://schemas.microsoft.com/office/drawing/2014/main" id="{5738CD0A-801C-65D0-2E47-5C277C9B6CE6}"/>
              </a:ext>
            </a:extLst>
          </p:cNvPr>
          <p:cNvSpPr txBox="1"/>
          <p:nvPr/>
        </p:nvSpPr>
        <p:spPr>
          <a:xfrm>
            <a:off x="709548" y="1660212"/>
            <a:ext cx="9295064" cy="800219"/>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●直接支払制度の活用や農空間づくり協議会の設立による地域活動の促進</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➡農空間保全地域における共同活動への支援により、農地保全と多面的機能の維持・発揮に寄与</a:t>
            </a:r>
          </a:p>
          <a:p>
            <a:r>
              <a:rPr lang="ja-JP" altLang="en-US" sz="1400" dirty="0">
                <a:latin typeface="ＭＳ Ｐゴシック" panose="020B0600070205080204" pitchFamily="50" charset="-128"/>
                <a:ea typeface="ＭＳ Ｐゴシック" panose="020B0600070205080204" pitchFamily="50" charset="-128"/>
              </a:rPr>
              <a:t>　　　　地域計画に定める将来像の具体化に向け、多面的機能支払交付金の活用や農空間づくり協議会の設立を促進</a:t>
            </a:r>
          </a:p>
        </p:txBody>
      </p:sp>
      <p:pic>
        <p:nvPicPr>
          <p:cNvPr id="4" name="図 3">
            <a:extLst>
              <a:ext uri="{FF2B5EF4-FFF2-40B4-BE49-F238E27FC236}">
                <a16:creationId xmlns:a16="http://schemas.microsoft.com/office/drawing/2014/main" id="{E8C033AF-DFDC-55FD-4030-6997E5DEF03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02922" y="2460431"/>
            <a:ext cx="2782074" cy="1680402"/>
          </a:xfrm>
          <a:prstGeom prst="rect">
            <a:avLst/>
          </a:prstGeom>
        </p:spPr>
      </p:pic>
      <p:sp>
        <p:nvSpPr>
          <p:cNvPr id="5" name="テキスト ボックス 10">
            <a:extLst>
              <a:ext uri="{FF2B5EF4-FFF2-40B4-BE49-F238E27FC236}">
                <a16:creationId xmlns:a16="http://schemas.microsoft.com/office/drawing/2014/main" id="{E2498D79-C551-701D-C17A-6DF746642EA3}"/>
              </a:ext>
            </a:extLst>
          </p:cNvPr>
          <p:cNvSpPr txBox="1"/>
          <p:nvPr/>
        </p:nvSpPr>
        <p:spPr>
          <a:xfrm>
            <a:off x="755398" y="4060980"/>
            <a:ext cx="3077565"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ja-JP" altLang="en-US" sz="1200" dirty="0"/>
              <a:t>多面的機能支払い交付金を活用する</a:t>
            </a:r>
            <a:endParaRPr kumimoji="1" lang="en-US" altLang="ja-JP" sz="1200" dirty="0"/>
          </a:p>
          <a:p>
            <a:pPr algn="ctr"/>
            <a:r>
              <a:rPr kumimoji="1" lang="ja-JP" altLang="en-US" sz="1200" dirty="0"/>
              <a:t>地区数、活動面積は増加傾向</a:t>
            </a:r>
          </a:p>
        </p:txBody>
      </p:sp>
      <p:pic>
        <p:nvPicPr>
          <p:cNvPr id="9" name="図 8">
            <a:extLst>
              <a:ext uri="{FF2B5EF4-FFF2-40B4-BE49-F238E27FC236}">
                <a16:creationId xmlns:a16="http://schemas.microsoft.com/office/drawing/2014/main" id="{A1ECA239-D888-5826-4467-745D28C9E2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32963" y="2571150"/>
            <a:ext cx="1046345" cy="784759"/>
          </a:xfrm>
          <a:prstGeom prst="rect">
            <a:avLst/>
          </a:prstGeom>
        </p:spPr>
      </p:pic>
      <p:pic>
        <p:nvPicPr>
          <p:cNvPr id="11" name="図 10">
            <a:extLst>
              <a:ext uri="{FF2B5EF4-FFF2-40B4-BE49-F238E27FC236}">
                <a16:creationId xmlns:a16="http://schemas.microsoft.com/office/drawing/2014/main" id="{3614BF2A-18D9-FF2B-30BE-CBB168762E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36572" y="3466628"/>
            <a:ext cx="988572" cy="741429"/>
          </a:xfrm>
          <a:prstGeom prst="rect">
            <a:avLst/>
          </a:prstGeom>
        </p:spPr>
      </p:pic>
      <p:sp>
        <p:nvSpPr>
          <p:cNvPr id="13" name="テキスト ボックス 21">
            <a:extLst>
              <a:ext uri="{FF2B5EF4-FFF2-40B4-BE49-F238E27FC236}">
                <a16:creationId xmlns:a16="http://schemas.microsoft.com/office/drawing/2014/main" id="{56E1FDA3-5D2F-1F03-3D2E-A8DD37E9263D}"/>
              </a:ext>
            </a:extLst>
          </p:cNvPr>
          <p:cNvSpPr txBox="1"/>
          <p:nvPr/>
        </p:nvSpPr>
        <p:spPr>
          <a:xfrm>
            <a:off x="3684996" y="3358928"/>
            <a:ext cx="1313157"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農地維持活動</a:t>
            </a:r>
            <a:endParaRPr kumimoji="1" lang="en-US" altLang="ja-JP" sz="105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16" name="テキスト ボックス 23">
            <a:extLst>
              <a:ext uri="{FF2B5EF4-FFF2-40B4-BE49-F238E27FC236}">
                <a16:creationId xmlns:a16="http://schemas.microsoft.com/office/drawing/2014/main" id="{180F6804-DF81-B403-90B2-B5909D5EDB26}"/>
              </a:ext>
            </a:extLst>
          </p:cNvPr>
          <p:cNvSpPr txBox="1"/>
          <p:nvPr/>
        </p:nvSpPr>
        <p:spPr>
          <a:xfrm>
            <a:off x="4700501" y="4240157"/>
            <a:ext cx="1313157"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050" dirty="0">
                <a:solidFill>
                  <a:prstClr val="black"/>
                </a:solidFill>
                <a:latin typeface="ＭＳ Ｐゴシック" panose="020B0600070205080204" pitchFamily="50" charset="-128"/>
                <a:ea typeface="ＭＳ Ｐゴシック" panose="020B0600070205080204" pitchFamily="50" charset="-128"/>
              </a:rPr>
              <a:t>資源向上活動</a:t>
            </a:r>
            <a:endParaRPr kumimoji="1" lang="en-US" altLang="ja-JP" sz="105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34" name="図 33">
            <a:extLst>
              <a:ext uri="{FF2B5EF4-FFF2-40B4-BE49-F238E27FC236}">
                <a16:creationId xmlns:a16="http://schemas.microsoft.com/office/drawing/2014/main" id="{71F5A062-6D9A-24A9-6CE5-A02DD2A8CDD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0957799" y="2931016"/>
            <a:ext cx="936852" cy="920055"/>
          </a:xfrm>
          <a:prstGeom prst="rect">
            <a:avLst/>
          </a:prstGeom>
          <a:solidFill>
            <a:schemeClr val="bg1"/>
          </a:solidFill>
        </p:spPr>
      </p:pic>
      <p:pic>
        <p:nvPicPr>
          <p:cNvPr id="29" name="図 28">
            <a:extLst>
              <a:ext uri="{FF2B5EF4-FFF2-40B4-BE49-F238E27FC236}">
                <a16:creationId xmlns:a16="http://schemas.microsoft.com/office/drawing/2014/main" id="{00EA6846-1211-1608-00FE-761653F6F2C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36070" y="1463554"/>
            <a:ext cx="1632343" cy="2488555"/>
          </a:xfrm>
          <a:prstGeom prst="rect">
            <a:avLst/>
          </a:prstGeom>
        </p:spPr>
      </p:pic>
      <p:sp>
        <p:nvSpPr>
          <p:cNvPr id="35" name="正方形/長方形 34">
            <a:extLst>
              <a:ext uri="{FF2B5EF4-FFF2-40B4-BE49-F238E27FC236}">
                <a16:creationId xmlns:a16="http://schemas.microsoft.com/office/drawing/2014/main" id="{473A6591-320A-2342-008A-CAE24E97C943}"/>
              </a:ext>
            </a:extLst>
          </p:cNvPr>
          <p:cNvSpPr/>
          <p:nvPr/>
        </p:nvSpPr>
        <p:spPr>
          <a:xfrm>
            <a:off x="10678952" y="3586984"/>
            <a:ext cx="389461" cy="365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ECCB087B-9A75-525F-8DFF-EB2EA7601396}"/>
              </a:ext>
            </a:extLst>
          </p:cNvPr>
          <p:cNvSpPr txBox="1"/>
          <p:nvPr/>
        </p:nvSpPr>
        <p:spPr>
          <a:xfrm>
            <a:off x="6732269" y="2605780"/>
            <a:ext cx="2033624" cy="261610"/>
          </a:xfrm>
          <a:prstGeom prst="rect">
            <a:avLst/>
          </a:prstGeom>
          <a:solidFill>
            <a:schemeClr val="bg1"/>
          </a:solidFill>
        </p:spPr>
        <p:txBody>
          <a:bodyPr wrap="square" rtlCol="0">
            <a:spAutoFit/>
          </a:bodyPr>
          <a:lstStyle/>
          <a:p>
            <a:pPr algn="ctr"/>
            <a:r>
              <a:rPr kumimoji="1" lang="ja-JP" altLang="en-US" sz="1050" dirty="0"/>
              <a:t>農空間づくり協議会認定状況</a:t>
            </a:r>
          </a:p>
        </p:txBody>
      </p:sp>
      <p:sp>
        <p:nvSpPr>
          <p:cNvPr id="23" name="正方形/長方形 22">
            <a:extLst>
              <a:ext uri="{FF2B5EF4-FFF2-40B4-BE49-F238E27FC236}">
                <a16:creationId xmlns:a16="http://schemas.microsoft.com/office/drawing/2014/main" id="{DD89D924-6AD0-FE56-8A99-F590BE55AAA0}"/>
              </a:ext>
            </a:extLst>
          </p:cNvPr>
          <p:cNvSpPr/>
          <p:nvPr/>
        </p:nvSpPr>
        <p:spPr>
          <a:xfrm>
            <a:off x="437028" y="646234"/>
            <a:ext cx="11317943" cy="481554"/>
          </a:xfrm>
          <a:prstGeom prst="rect">
            <a:avLst/>
          </a:prstGeom>
          <a:no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◆地域農業を持続させる新たな担い手の確保</a:t>
            </a:r>
            <a:endParaRPr kumimoji="1" lang="en-US" altLang="ja-JP"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sp>
        <p:nvSpPr>
          <p:cNvPr id="25" name="テキスト ボックス 24">
            <a:extLst>
              <a:ext uri="{FF2B5EF4-FFF2-40B4-BE49-F238E27FC236}">
                <a16:creationId xmlns:a16="http://schemas.microsoft.com/office/drawing/2014/main" id="{8993484A-4EC0-2575-D645-A6F69C9F82F0}"/>
              </a:ext>
            </a:extLst>
          </p:cNvPr>
          <p:cNvSpPr txBox="1"/>
          <p:nvPr/>
        </p:nvSpPr>
        <p:spPr>
          <a:xfrm>
            <a:off x="633093" y="1150845"/>
            <a:ext cx="847507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・地域活動による農地保全のみならず、多様な形態による地域農業の持続を図る</a:t>
            </a:r>
            <a:endPar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sp>
        <p:nvSpPr>
          <p:cNvPr id="27" name="テキスト ボックス 10">
            <a:extLst>
              <a:ext uri="{FF2B5EF4-FFF2-40B4-BE49-F238E27FC236}">
                <a16:creationId xmlns:a16="http://schemas.microsoft.com/office/drawing/2014/main" id="{E55236C3-5C26-7392-E59B-E76541F3B620}"/>
              </a:ext>
            </a:extLst>
          </p:cNvPr>
          <p:cNvSpPr txBox="1"/>
          <p:nvPr/>
        </p:nvSpPr>
        <p:spPr>
          <a:xfrm>
            <a:off x="9761389" y="3880209"/>
            <a:ext cx="1835125"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ja-JP" altLang="en-US" sz="1200" dirty="0"/>
              <a:t>農空間づくり協議会</a:t>
            </a:r>
            <a:endParaRPr kumimoji="1" lang="en-US" altLang="ja-JP" sz="1200" dirty="0"/>
          </a:p>
          <a:p>
            <a:pPr algn="ctr"/>
            <a:r>
              <a:rPr kumimoji="1" lang="en-US" altLang="ja-JP" sz="1200" dirty="0"/>
              <a:t>41</a:t>
            </a:r>
            <a:r>
              <a:rPr kumimoji="1" lang="ja-JP" altLang="en-US" sz="1200" dirty="0"/>
              <a:t>地区 </a:t>
            </a:r>
            <a:r>
              <a:rPr kumimoji="1" lang="en-US" altLang="ja-JP" sz="1200" dirty="0"/>
              <a:t>1,432ha</a:t>
            </a:r>
            <a:endParaRPr kumimoji="1" lang="ja-JP" altLang="en-US" sz="1200" dirty="0"/>
          </a:p>
        </p:txBody>
      </p:sp>
      <p:sp>
        <p:nvSpPr>
          <p:cNvPr id="33" name="テキスト ボックス 32">
            <a:extLst>
              <a:ext uri="{FF2B5EF4-FFF2-40B4-BE49-F238E27FC236}">
                <a16:creationId xmlns:a16="http://schemas.microsoft.com/office/drawing/2014/main" id="{37B68F65-1D19-4791-06B6-688242906FEC}"/>
              </a:ext>
            </a:extLst>
          </p:cNvPr>
          <p:cNvSpPr txBox="1"/>
          <p:nvPr/>
        </p:nvSpPr>
        <p:spPr>
          <a:xfrm>
            <a:off x="633093" y="4567882"/>
            <a:ext cx="9295064" cy="800219"/>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●農業団体等と連携した</a:t>
            </a:r>
            <a:r>
              <a:rPr lang="ja-JP" altLang="en-US" sz="1600" dirty="0">
                <a:latin typeface="ＭＳ Ｐゴシック" panose="020B0600070205080204" pitchFamily="50" charset="-128"/>
              </a:rPr>
              <a:t>農作業受託の推進</a:t>
            </a:r>
            <a:endParaRPr lang="en-US" altLang="ja-JP" sz="1600" dirty="0">
              <a:latin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➡地域農業者への呼びかけや新たな農作業受託者の育成</a:t>
            </a:r>
          </a:p>
          <a:p>
            <a:r>
              <a:rPr lang="ja-JP" altLang="en-US" sz="1400" dirty="0">
                <a:latin typeface="ＭＳ Ｐゴシック" panose="020B0600070205080204" pitchFamily="50" charset="-128"/>
                <a:ea typeface="ＭＳ Ｐゴシック" panose="020B0600070205080204" pitchFamily="50" charset="-128"/>
              </a:rPr>
              <a:t>　　　　国庫補助金等の活用による農業機械の導入支援</a:t>
            </a:r>
          </a:p>
        </p:txBody>
      </p:sp>
      <p:sp>
        <p:nvSpPr>
          <p:cNvPr id="38" name="テキスト ボックス 37">
            <a:extLst>
              <a:ext uri="{FF2B5EF4-FFF2-40B4-BE49-F238E27FC236}">
                <a16:creationId xmlns:a16="http://schemas.microsoft.com/office/drawing/2014/main" id="{3D30C27D-6F09-6690-06E8-649A9AF80D9F}"/>
              </a:ext>
            </a:extLst>
          </p:cNvPr>
          <p:cNvSpPr txBox="1"/>
          <p:nvPr/>
        </p:nvSpPr>
        <p:spPr>
          <a:xfrm>
            <a:off x="633093" y="5516218"/>
            <a:ext cx="9295064"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●多様な形態による農地保全の検討</a:t>
            </a:r>
            <a:endParaRPr lang="en-US" altLang="ja-JP" sz="1600" dirty="0">
              <a:latin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➡農業法人等による農地保全・活用の取組推進</a:t>
            </a:r>
          </a:p>
        </p:txBody>
      </p:sp>
      <p:pic>
        <p:nvPicPr>
          <p:cNvPr id="42" name="図 41">
            <a:extLst>
              <a:ext uri="{FF2B5EF4-FFF2-40B4-BE49-F238E27FC236}">
                <a16:creationId xmlns:a16="http://schemas.microsoft.com/office/drawing/2014/main" id="{1F9EB07C-FE65-7763-A527-7E5476179C6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76695" y="4777524"/>
            <a:ext cx="1781104" cy="1002590"/>
          </a:xfrm>
          <a:prstGeom prst="rect">
            <a:avLst/>
          </a:prstGeom>
        </p:spPr>
      </p:pic>
      <p:sp>
        <p:nvSpPr>
          <p:cNvPr id="44" name="テキスト ボックス 43">
            <a:extLst>
              <a:ext uri="{FF2B5EF4-FFF2-40B4-BE49-F238E27FC236}">
                <a16:creationId xmlns:a16="http://schemas.microsoft.com/office/drawing/2014/main" id="{94F54149-D920-9D49-C99B-A597DF03A4F1}"/>
              </a:ext>
            </a:extLst>
          </p:cNvPr>
          <p:cNvSpPr txBox="1"/>
          <p:nvPr/>
        </p:nvSpPr>
        <p:spPr>
          <a:xfrm>
            <a:off x="9116190" y="5803751"/>
            <a:ext cx="1902114" cy="200055"/>
          </a:xfrm>
          <a:prstGeom prst="rect">
            <a:avLst/>
          </a:prstGeom>
          <a:noFill/>
        </p:spPr>
        <p:txBody>
          <a:bodyPr wrap="square">
            <a:spAutoFit/>
          </a:bodyPr>
          <a:lstStyle/>
          <a:p>
            <a:r>
              <a:rPr lang="ja-JP" altLang="en-US" sz="700" dirty="0"/>
              <a:t>出典：箕面市ホームページ（箕面市農業公社）</a:t>
            </a:r>
          </a:p>
        </p:txBody>
      </p:sp>
      <p:pic>
        <p:nvPicPr>
          <p:cNvPr id="3" name="図 2">
            <a:extLst>
              <a:ext uri="{FF2B5EF4-FFF2-40B4-BE49-F238E27FC236}">
                <a16:creationId xmlns:a16="http://schemas.microsoft.com/office/drawing/2014/main" id="{2F01E3FB-1B22-7C6D-C451-961B029A94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93237" y="4555176"/>
            <a:ext cx="3119996" cy="1587670"/>
          </a:xfrm>
          <a:prstGeom prst="rect">
            <a:avLst/>
          </a:prstGeom>
        </p:spPr>
      </p:pic>
    </p:spTree>
    <p:extLst>
      <p:ext uri="{BB962C8B-B14F-4D97-AF65-F5344CB8AC3E}">
        <p14:creationId xmlns:p14="http://schemas.microsoft.com/office/powerpoint/2010/main" val="4089950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30ECD83-1713-CE91-476D-731C00135D03}"/>
            </a:ext>
          </a:extLst>
        </p:cNvPr>
        <p:cNvGrpSpPr/>
        <p:nvPr/>
      </p:nvGrpSpPr>
      <p:grpSpPr>
        <a:xfrm>
          <a:off x="0" y="0"/>
          <a:ext cx="0" cy="0"/>
          <a:chOff x="0" y="0"/>
          <a:chExt cx="0" cy="0"/>
        </a:xfrm>
      </p:grpSpPr>
      <p:sp>
        <p:nvSpPr>
          <p:cNvPr id="15" name="スライド番号プレースホルダー 14">
            <a:extLst>
              <a:ext uri="{FF2B5EF4-FFF2-40B4-BE49-F238E27FC236}">
                <a16:creationId xmlns:a16="http://schemas.microsoft.com/office/drawing/2014/main" id="{06BA4787-038B-D2B2-C31D-ECA635B94C36}"/>
              </a:ext>
            </a:extLst>
          </p:cNvPr>
          <p:cNvSpPr>
            <a:spLocks noGrp="1"/>
          </p:cNvSpPr>
          <p:nvPr>
            <p:ph type="sldNum" sz="quarter" idx="12"/>
          </p:nvPr>
        </p:nvSpPr>
        <p:spPr/>
        <p:txBody>
          <a:bodyPr/>
          <a:lstStyle/>
          <a:p>
            <a:r>
              <a:rPr kumimoji="1" lang="en-US" altLang="ja-JP" dirty="0"/>
              <a:t>3-</a:t>
            </a:r>
            <a:fld id="{C6678B24-D225-48CB-84C5-697AA65AEC0C}" type="slidenum">
              <a:rPr kumimoji="1" lang="ja-JP" altLang="en-US" smtClean="0"/>
              <a:t>4</a:t>
            </a:fld>
            <a:endParaRPr kumimoji="1" lang="ja-JP" altLang="en-US" dirty="0"/>
          </a:p>
        </p:txBody>
      </p:sp>
      <p:sp>
        <p:nvSpPr>
          <p:cNvPr id="19" name="タイトル 1">
            <a:extLst>
              <a:ext uri="{FF2B5EF4-FFF2-40B4-BE49-F238E27FC236}">
                <a16:creationId xmlns:a16="http://schemas.microsoft.com/office/drawing/2014/main" id="{778FB2D3-B7AB-A29E-DE0A-826238FB15A7}"/>
              </a:ext>
            </a:extLst>
          </p:cNvPr>
          <p:cNvSpPr txBox="1">
            <a:spLocks/>
          </p:cNvSpPr>
          <p:nvPr/>
        </p:nvSpPr>
        <p:spPr>
          <a:xfrm>
            <a:off x="0" y="1429"/>
            <a:ext cx="12192000" cy="540438"/>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大阪農業の持続に向けた取組</a:t>
            </a:r>
          </a:p>
        </p:txBody>
      </p:sp>
      <p:sp>
        <p:nvSpPr>
          <p:cNvPr id="8" name="テキスト ボックス 7">
            <a:extLst>
              <a:ext uri="{FF2B5EF4-FFF2-40B4-BE49-F238E27FC236}">
                <a16:creationId xmlns:a16="http://schemas.microsoft.com/office/drawing/2014/main" id="{BD09D5A4-3013-1AC3-89C5-05676F8B1921}"/>
              </a:ext>
            </a:extLst>
          </p:cNvPr>
          <p:cNvSpPr txBox="1"/>
          <p:nvPr/>
        </p:nvSpPr>
        <p:spPr>
          <a:xfrm>
            <a:off x="709548" y="1857436"/>
            <a:ext cx="9295064"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●徹底した生産体制の省力化・効率化に向けた整備</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➡スマート技術導入基盤の整備や水路暗渠化等による維持管理作業の省力化・不要化や水管理の省力化</a:t>
            </a:r>
          </a:p>
        </p:txBody>
      </p:sp>
      <p:sp>
        <p:nvSpPr>
          <p:cNvPr id="23" name="正方形/長方形 22">
            <a:extLst>
              <a:ext uri="{FF2B5EF4-FFF2-40B4-BE49-F238E27FC236}">
                <a16:creationId xmlns:a16="http://schemas.microsoft.com/office/drawing/2014/main" id="{E8989F49-DC1D-E59B-456A-E9E7770627EB}"/>
              </a:ext>
            </a:extLst>
          </p:cNvPr>
          <p:cNvSpPr/>
          <p:nvPr/>
        </p:nvSpPr>
        <p:spPr>
          <a:xfrm>
            <a:off x="437028" y="646234"/>
            <a:ext cx="11317943" cy="481554"/>
          </a:xfrm>
          <a:prstGeom prst="rect">
            <a:avLst/>
          </a:prstGeom>
          <a:no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◆持続的な生産を可能にする整備　</a:t>
            </a:r>
            <a:r>
              <a:rPr kumimoji="1" lang="en-US" altLang="ja-JP" dirty="0">
                <a:solidFill>
                  <a:sysClr val="windowText" lastClr="000000"/>
                </a:solidFill>
                <a:latin typeface="Calibri" panose="020F0502020204030204"/>
                <a:ea typeface="ＭＳ Ｐゴシック" panose="020B0600070205080204" pitchFamily="50" charset="-128"/>
              </a:rPr>
              <a:t>【</a:t>
            </a:r>
            <a:r>
              <a:rPr kumimoji="1" lang="ja-JP" altLang="en-US" dirty="0">
                <a:solidFill>
                  <a:sysClr val="windowText" lastClr="000000"/>
                </a:solidFill>
                <a:latin typeface="Calibri" panose="020F0502020204030204"/>
                <a:ea typeface="ＭＳ Ｐゴシック" panose="020B0600070205080204" pitchFamily="50" charset="-128"/>
              </a:rPr>
              <a:t>基盤整備戦略</a:t>
            </a:r>
            <a:r>
              <a:rPr kumimoji="1" lang="en-US" altLang="ja-JP" dirty="0">
                <a:solidFill>
                  <a:sysClr val="windowText" lastClr="000000"/>
                </a:solidFill>
                <a:latin typeface="Calibri" panose="020F0502020204030204"/>
                <a:ea typeface="ＭＳ Ｐゴシック" panose="020B0600070205080204" pitchFamily="50" charset="-128"/>
              </a:rPr>
              <a:t>】</a:t>
            </a:r>
          </a:p>
        </p:txBody>
      </p:sp>
      <p:sp>
        <p:nvSpPr>
          <p:cNvPr id="25" name="テキスト ボックス 24">
            <a:extLst>
              <a:ext uri="{FF2B5EF4-FFF2-40B4-BE49-F238E27FC236}">
                <a16:creationId xmlns:a16="http://schemas.microsoft.com/office/drawing/2014/main" id="{67A9C97C-E343-F350-0F36-58FC30A2AA5E}"/>
              </a:ext>
            </a:extLst>
          </p:cNvPr>
          <p:cNvSpPr txBox="1"/>
          <p:nvPr/>
        </p:nvSpPr>
        <p:spPr>
          <a:xfrm>
            <a:off x="633093" y="1150845"/>
            <a:ext cx="10985166"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lang="ja-JP" altLang="en-US" dirty="0">
                <a:solidFill>
                  <a:prstClr val="black"/>
                </a:solidFill>
                <a:latin typeface="ＭＳ Ｐゴシック" panose="020B0600070205080204" pitchFamily="50" charset="-128"/>
                <a:ea typeface="ＭＳ Ｐゴシック" panose="020B0600070205080204" pitchFamily="50" charset="-128"/>
              </a:rPr>
              <a:t>少ない担い手で農業を持続するため、農地、農業用施設の再編や、新技術導入に資する整備を推進</a:t>
            </a: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solidFill>
                  <a:prstClr val="black"/>
                </a:solidFill>
                <a:latin typeface="ＭＳ Ｐゴシック" panose="020B0600070205080204" pitchFamily="50" charset="-128"/>
                <a:ea typeface="ＭＳ Ｐゴシック" panose="020B0600070205080204" pitchFamily="50" charset="-128"/>
              </a:rPr>
              <a:t>・現状の施設管理状況を踏まえて、最適な省力化手法を選定・整備</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ja-JP" sz="18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p:txBody>
      </p:sp>
      <p:pic>
        <p:nvPicPr>
          <p:cNvPr id="2" name="図 1">
            <a:extLst>
              <a:ext uri="{FF2B5EF4-FFF2-40B4-BE49-F238E27FC236}">
                <a16:creationId xmlns:a16="http://schemas.microsoft.com/office/drawing/2014/main" id="{B05F9651-D0FE-9280-893D-3F6053013D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41062" y="2550515"/>
            <a:ext cx="782254" cy="101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図 2">
            <a:extLst>
              <a:ext uri="{FF2B5EF4-FFF2-40B4-BE49-F238E27FC236}">
                <a16:creationId xmlns:a16="http://schemas.microsoft.com/office/drawing/2014/main" id="{03E7C7C9-C817-C461-E43F-6248A11CEE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08704" y="2551668"/>
            <a:ext cx="1560239" cy="10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a:extLst>
              <a:ext uri="{FF2B5EF4-FFF2-40B4-BE49-F238E27FC236}">
                <a16:creationId xmlns:a16="http://schemas.microsoft.com/office/drawing/2014/main" id="{4A3FB517-3203-6962-63C5-B6EB21EC58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81744" y="2542326"/>
            <a:ext cx="782254" cy="1029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35">
            <a:extLst>
              <a:ext uri="{FF2B5EF4-FFF2-40B4-BE49-F238E27FC236}">
                <a16:creationId xmlns:a16="http://schemas.microsoft.com/office/drawing/2014/main" id="{21EBF5CC-BB68-F5B1-4882-5090F81A5D5E}"/>
              </a:ext>
            </a:extLst>
          </p:cNvPr>
          <p:cNvSpPr txBox="1"/>
          <p:nvPr/>
        </p:nvSpPr>
        <p:spPr>
          <a:xfrm>
            <a:off x="1329553" y="3587831"/>
            <a:ext cx="3541078"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ja-JP" altLang="en-US" sz="1200" dirty="0"/>
              <a:t>緩勾配法面の整備によるロボット草刈機導入</a:t>
            </a:r>
          </a:p>
        </p:txBody>
      </p:sp>
      <p:sp>
        <p:nvSpPr>
          <p:cNvPr id="10" name="テキスト ボックス 36">
            <a:extLst>
              <a:ext uri="{FF2B5EF4-FFF2-40B4-BE49-F238E27FC236}">
                <a16:creationId xmlns:a16="http://schemas.microsoft.com/office/drawing/2014/main" id="{92A1EBC5-9845-44AC-3DD2-C85D79C72BED}"/>
              </a:ext>
            </a:extLst>
          </p:cNvPr>
          <p:cNvSpPr txBox="1"/>
          <p:nvPr/>
        </p:nvSpPr>
        <p:spPr>
          <a:xfrm>
            <a:off x="7038171" y="3566576"/>
            <a:ext cx="186283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ja-JP" altLang="en-US" sz="1200" dirty="0"/>
              <a:t>給水栓の自動化・遠隔化</a:t>
            </a:r>
          </a:p>
        </p:txBody>
      </p:sp>
      <p:pic>
        <p:nvPicPr>
          <p:cNvPr id="12" name="図 11">
            <a:extLst>
              <a:ext uri="{FF2B5EF4-FFF2-40B4-BE49-F238E27FC236}">
                <a16:creationId xmlns:a16="http://schemas.microsoft.com/office/drawing/2014/main" id="{0D9B958E-D3DD-E1ED-A2D9-799D889B61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40373" y="2550516"/>
            <a:ext cx="1482545" cy="1041312"/>
          </a:xfrm>
          <a:prstGeom prst="rect">
            <a:avLst/>
          </a:prstGeom>
        </p:spPr>
      </p:pic>
      <p:sp>
        <p:nvSpPr>
          <p:cNvPr id="14" name="二等辺三角形 13">
            <a:extLst>
              <a:ext uri="{FF2B5EF4-FFF2-40B4-BE49-F238E27FC236}">
                <a16:creationId xmlns:a16="http://schemas.microsoft.com/office/drawing/2014/main" id="{F7551035-E768-82D6-8F3A-8C7EEEA076CB}"/>
              </a:ext>
            </a:extLst>
          </p:cNvPr>
          <p:cNvSpPr/>
          <p:nvPr/>
        </p:nvSpPr>
        <p:spPr>
          <a:xfrm rot="5400000">
            <a:off x="2778284" y="3058068"/>
            <a:ext cx="575055" cy="108000"/>
          </a:xfrm>
          <a:prstGeom prst="triangl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p>
        </p:txBody>
      </p:sp>
      <p:pic>
        <p:nvPicPr>
          <p:cNvPr id="17" name="図 16">
            <a:extLst>
              <a:ext uri="{FF2B5EF4-FFF2-40B4-BE49-F238E27FC236}">
                <a16:creationId xmlns:a16="http://schemas.microsoft.com/office/drawing/2014/main" id="{36D9772A-09C0-A5A4-AFE1-54E932BBB1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17060" y="2550515"/>
            <a:ext cx="1254244" cy="1037315"/>
          </a:xfrm>
          <a:prstGeom prst="rect">
            <a:avLst/>
          </a:prstGeom>
        </p:spPr>
      </p:pic>
      <p:sp>
        <p:nvSpPr>
          <p:cNvPr id="18" name="テキスト ボックス 46">
            <a:extLst>
              <a:ext uri="{FF2B5EF4-FFF2-40B4-BE49-F238E27FC236}">
                <a16:creationId xmlns:a16="http://schemas.microsoft.com/office/drawing/2014/main" id="{CF5A2750-3A5B-C4C7-7B7E-A8E889ACDE1F}"/>
              </a:ext>
            </a:extLst>
          </p:cNvPr>
          <p:cNvSpPr txBox="1"/>
          <p:nvPr/>
        </p:nvSpPr>
        <p:spPr>
          <a:xfrm>
            <a:off x="5181347" y="3541213"/>
            <a:ext cx="204012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ja-JP" altLang="en-US" sz="1200" dirty="0"/>
              <a:t>開水路の暗渠化による</a:t>
            </a:r>
            <a:endParaRPr kumimoji="1" lang="en-US" altLang="ja-JP" sz="1200" dirty="0"/>
          </a:p>
          <a:p>
            <a:pPr algn="ctr"/>
            <a:r>
              <a:rPr kumimoji="1" lang="ja-JP" altLang="en-US" sz="1200" dirty="0"/>
              <a:t>泥上げ・草刈り不要化</a:t>
            </a:r>
          </a:p>
        </p:txBody>
      </p:sp>
      <p:sp>
        <p:nvSpPr>
          <p:cNvPr id="21" name="テキスト ボックス 20">
            <a:extLst>
              <a:ext uri="{FF2B5EF4-FFF2-40B4-BE49-F238E27FC236}">
                <a16:creationId xmlns:a16="http://schemas.microsoft.com/office/drawing/2014/main" id="{9C53F016-DE4C-32D3-F9D5-F9E9E51B8C8C}"/>
              </a:ext>
            </a:extLst>
          </p:cNvPr>
          <p:cNvSpPr txBox="1"/>
          <p:nvPr/>
        </p:nvSpPr>
        <p:spPr>
          <a:xfrm>
            <a:off x="709548" y="4067239"/>
            <a:ext cx="9295064"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●農業用施設の総量最適化による生産基盤の省力化</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➡水需要や管理人員を踏まえたストックの再編</a:t>
            </a:r>
          </a:p>
        </p:txBody>
      </p:sp>
      <p:grpSp>
        <p:nvGrpSpPr>
          <p:cNvPr id="22" name="グループ化 21">
            <a:extLst>
              <a:ext uri="{FF2B5EF4-FFF2-40B4-BE49-F238E27FC236}">
                <a16:creationId xmlns:a16="http://schemas.microsoft.com/office/drawing/2014/main" id="{49F7E0F6-CC86-1741-1264-B55318C7B333}"/>
              </a:ext>
            </a:extLst>
          </p:cNvPr>
          <p:cNvGrpSpPr>
            <a:grpSpLocks noChangeAspect="1"/>
          </p:cNvGrpSpPr>
          <p:nvPr/>
        </p:nvGrpSpPr>
        <p:grpSpPr>
          <a:xfrm>
            <a:off x="5800376" y="4143577"/>
            <a:ext cx="3463625" cy="1195670"/>
            <a:chOff x="7277781" y="5581547"/>
            <a:chExt cx="3937000" cy="1359083"/>
          </a:xfrm>
        </p:grpSpPr>
        <p:pic>
          <p:nvPicPr>
            <p:cNvPr id="24" name="図 23">
              <a:extLst>
                <a:ext uri="{FF2B5EF4-FFF2-40B4-BE49-F238E27FC236}">
                  <a16:creationId xmlns:a16="http://schemas.microsoft.com/office/drawing/2014/main" id="{548ADAF5-A83F-169C-9C89-E344ACD367AA}"/>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277781" y="5581547"/>
              <a:ext cx="3937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フリーフォーム: 図形 25">
              <a:extLst>
                <a:ext uri="{FF2B5EF4-FFF2-40B4-BE49-F238E27FC236}">
                  <a16:creationId xmlns:a16="http://schemas.microsoft.com/office/drawing/2014/main" id="{7757C93F-43C5-0C8E-FE24-9DE845BBFC25}"/>
                </a:ext>
              </a:extLst>
            </p:cNvPr>
            <p:cNvSpPr>
              <a:spLocks/>
            </p:cNvSpPr>
            <p:nvPr/>
          </p:nvSpPr>
          <p:spPr bwMode="auto">
            <a:xfrm>
              <a:off x="9781268" y="6187972"/>
              <a:ext cx="968375" cy="136525"/>
            </a:xfrm>
            <a:custGeom>
              <a:avLst/>
              <a:gdLst>
                <a:gd name="T0" fmla="*/ 0 w 967740"/>
                <a:gd name="T1" fmla="*/ 0 h 137160"/>
                <a:gd name="T2" fmla="*/ 138243 w 967740"/>
                <a:gd name="T3" fmla="*/ 7207 h 137160"/>
                <a:gd name="T4" fmla="*/ 506894 w 967740"/>
                <a:gd name="T5" fmla="*/ 129732 h 137160"/>
                <a:gd name="T6" fmla="*/ 645138 w 967740"/>
                <a:gd name="T7" fmla="*/ 93695 h 137160"/>
                <a:gd name="T8" fmla="*/ 975388 w 967740"/>
                <a:gd name="T9" fmla="*/ 79281 h 137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740" h="137160">
                  <a:moveTo>
                    <a:pt x="0" y="0"/>
                  </a:moveTo>
                  <a:lnTo>
                    <a:pt x="137160" y="7620"/>
                  </a:lnTo>
                  <a:lnTo>
                    <a:pt x="502920" y="137160"/>
                  </a:lnTo>
                  <a:lnTo>
                    <a:pt x="640080" y="99060"/>
                  </a:lnTo>
                  <a:lnTo>
                    <a:pt x="967740" y="83820"/>
                  </a:lnTo>
                </a:path>
              </a:pathLst>
            </a:custGeom>
            <a:noFill/>
            <a:ln w="28575" cap="flat"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ja-JP" altLang="en-US"/>
            </a:p>
          </p:txBody>
        </p:sp>
        <p:sp>
          <p:nvSpPr>
            <p:cNvPr id="28" name="楕円 27">
              <a:extLst>
                <a:ext uri="{FF2B5EF4-FFF2-40B4-BE49-F238E27FC236}">
                  <a16:creationId xmlns:a16="http://schemas.microsoft.com/office/drawing/2014/main" id="{9672E56A-9B18-7896-752C-7DA034305AA6}"/>
                </a:ext>
              </a:extLst>
            </p:cNvPr>
            <p:cNvSpPr>
              <a:spLocks noChangeArrowheads="1"/>
            </p:cNvSpPr>
            <p:nvPr/>
          </p:nvSpPr>
          <p:spPr bwMode="auto">
            <a:xfrm>
              <a:off x="9705068" y="6057797"/>
              <a:ext cx="123825" cy="144463"/>
            </a:xfrm>
            <a:prstGeom prst="ellipse">
              <a:avLst/>
            </a:prstGeom>
            <a:noFill/>
            <a:ln w="28575"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91396" tIns="45700" rIns="91396" bIns="45700" anchor="ctr">
              <a:spAutoFit/>
            </a:bodyPr>
            <a:lstStyle>
              <a:defPPr>
                <a:defRPr lang="en-US"/>
              </a:defPPr>
              <a:lvl1pPr marL="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1pPr>
              <a:lvl2pPr marL="742950" indent="-28575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2pPr>
              <a:lvl3pPr marL="11430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3pPr>
              <a:lvl4pPr marL="16002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4pPr>
              <a:lvl5pPr marL="20574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5pPr>
              <a:lvl6pPr marL="25146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6pPr>
              <a:lvl7pPr marL="29718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7pPr>
              <a:lvl8pPr marL="34290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8pPr>
              <a:lvl9pPr marL="38862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9pPr>
            </a:lstStyle>
            <a:p>
              <a:pPr eaLnBrk="1" hangingPunct="1">
                <a:spcBef>
                  <a:spcPct val="50000"/>
                </a:spcBef>
              </a:pPr>
              <a:endParaRPr lang="ja-JP" altLang="en-US"/>
            </a:p>
          </p:txBody>
        </p:sp>
        <p:sp>
          <p:nvSpPr>
            <p:cNvPr id="37" name="楕円 36">
              <a:extLst>
                <a:ext uri="{FF2B5EF4-FFF2-40B4-BE49-F238E27FC236}">
                  <a16:creationId xmlns:a16="http://schemas.microsoft.com/office/drawing/2014/main" id="{B752BC18-60DA-08D7-3398-DDA8C353D76B}"/>
                </a:ext>
              </a:extLst>
            </p:cNvPr>
            <p:cNvSpPr>
              <a:spLocks noChangeArrowheads="1"/>
            </p:cNvSpPr>
            <p:nvPr/>
          </p:nvSpPr>
          <p:spPr bwMode="auto">
            <a:xfrm>
              <a:off x="10014631" y="5754585"/>
              <a:ext cx="123825" cy="144462"/>
            </a:xfrm>
            <a:prstGeom prst="ellipse">
              <a:avLst/>
            </a:prstGeom>
            <a:noFill/>
            <a:ln w="28575"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91396" tIns="45700" rIns="91396" bIns="45700" anchor="ctr">
              <a:spAutoFit/>
            </a:bodyPr>
            <a:lstStyle>
              <a:defPPr>
                <a:defRPr lang="en-US"/>
              </a:defPPr>
              <a:lvl1pPr marL="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1pPr>
              <a:lvl2pPr marL="742950" indent="-28575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2pPr>
              <a:lvl3pPr marL="11430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3pPr>
              <a:lvl4pPr marL="16002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4pPr>
              <a:lvl5pPr marL="20574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5pPr>
              <a:lvl6pPr marL="25146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6pPr>
              <a:lvl7pPr marL="29718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7pPr>
              <a:lvl8pPr marL="34290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8pPr>
              <a:lvl9pPr marL="38862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9pPr>
            </a:lstStyle>
            <a:p>
              <a:pPr eaLnBrk="1" hangingPunct="1">
                <a:spcBef>
                  <a:spcPct val="50000"/>
                </a:spcBef>
              </a:pPr>
              <a:endParaRPr lang="ja-JP" altLang="en-US"/>
            </a:p>
          </p:txBody>
        </p:sp>
        <p:sp>
          <p:nvSpPr>
            <p:cNvPr id="39" name="楕円 38">
              <a:extLst>
                <a:ext uri="{FF2B5EF4-FFF2-40B4-BE49-F238E27FC236}">
                  <a16:creationId xmlns:a16="http://schemas.microsoft.com/office/drawing/2014/main" id="{571A7EDA-5F46-99C7-8F02-D1BE71248BD2}"/>
                </a:ext>
              </a:extLst>
            </p:cNvPr>
            <p:cNvSpPr>
              <a:spLocks noChangeArrowheads="1"/>
            </p:cNvSpPr>
            <p:nvPr/>
          </p:nvSpPr>
          <p:spPr bwMode="auto">
            <a:xfrm>
              <a:off x="10619468" y="6153047"/>
              <a:ext cx="123825" cy="144463"/>
            </a:xfrm>
            <a:prstGeom prst="ellipse">
              <a:avLst/>
            </a:prstGeom>
            <a:noFill/>
            <a:ln w="28575" algn="ctr">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91396" tIns="45700" rIns="91396" bIns="45700" anchor="ctr">
              <a:spAutoFit/>
            </a:bodyPr>
            <a:lstStyle>
              <a:defPPr>
                <a:defRPr lang="en-US"/>
              </a:defPPr>
              <a:lvl1pPr marL="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1pPr>
              <a:lvl2pPr marL="742950" indent="-28575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2pPr>
              <a:lvl3pPr marL="11430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3pPr>
              <a:lvl4pPr marL="16002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4pPr>
              <a:lvl5pPr marL="20574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5pPr>
              <a:lvl6pPr marL="25146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6pPr>
              <a:lvl7pPr marL="29718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7pPr>
              <a:lvl8pPr marL="34290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8pPr>
              <a:lvl9pPr marL="38862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9pPr>
            </a:lstStyle>
            <a:p>
              <a:pPr eaLnBrk="1" hangingPunct="1">
                <a:spcBef>
                  <a:spcPct val="50000"/>
                </a:spcBef>
              </a:pPr>
              <a:endParaRPr lang="ja-JP" altLang="en-US"/>
            </a:p>
          </p:txBody>
        </p:sp>
        <p:sp>
          <p:nvSpPr>
            <p:cNvPr id="41" name="フリーフォーム: 図形 40">
              <a:extLst>
                <a:ext uri="{FF2B5EF4-FFF2-40B4-BE49-F238E27FC236}">
                  <a16:creationId xmlns:a16="http://schemas.microsoft.com/office/drawing/2014/main" id="{1E484044-4CD8-90A5-90FD-7235D8318D89}"/>
                </a:ext>
              </a:extLst>
            </p:cNvPr>
            <p:cNvSpPr>
              <a:spLocks/>
            </p:cNvSpPr>
            <p:nvPr/>
          </p:nvSpPr>
          <p:spPr bwMode="auto">
            <a:xfrm>
              <a:off x="10575018" y="6267347"/>
              <a:ext cx="125413" cy="106363"/>
            </a:xfrm>
            <a:custGeom>
              <a:avLst/>
              <a:gdLst>
                <a:gd name="T0" fmla="*/ 0 w 125730"/>
                <a:gd name="T1" fmla="*/ 103862 h 106680"/>
                <a:gd name="T2" fmla="*/ 122906 w 125730"/>
                <a:gd name="T3" fmla="*/ 0 h 106680"/>
                <a:gd name="T4" fmla="*/ 0 60000 65536"/>
                <a:gd name="T5" fmla="*/ 0 60000 65536"/>
              </a:gdLst>
              <a:ahLst/>
              <a:cxnLst>
                <a:cxn ang="T4">
                  <a:pos x="T0" y="T1"/>
                </a:cxn>
                <a:cxn ang="T5">
                  <a:pos x="T2" y="T3"/>
                </a:cxn>
              </a:cxnLst>
              <a:rect l="0" t="0" r="r" b="b"/>
              <a:pathLst>
                <a:path w="125730" h="106680">
                  <a:moveTo>
                    <a:pt x="0" y="106680"/>
                  </a:moveTo>
                  <a:lnTo>
                    <a:pt x="125730" y="0"/>
                  </a:lnTo>
                </a:path>
              </a:pathLst>
            </a:custGeom>
            <a:noFill/>
            <a:ln w="28575" cap="flat"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ja-JP" altLang="en-US"/>
            </a:p>
          </p:txBody>
        </p:sp>
        <p:sp>
          <p:nvSpPr>
            <p:cNvPr id="43" name="テキスト ボックス 13">
              <a:extLst>
                <a:ext uri="{FF2B5EF4-FFF2-40B4-BE49-F238E27FC236}">
                  <a16:creationId xmlns:a16="http://schemas.microsoft.com/office/drawing/2014/main" id="{AEF704BE-C7F2-3B0D-4EBE-DCF45BD32426}"/>
                </a:ext>
              </a:extLst>
            </p:cNvPr>
            <p:cNvSpPr txBox="1">
              <a:spLocks noChangeArrowheads="1"/>
            </p:cNvSpPr>
            <p:nvPr/>
          </p:nvSpPr>
          <p:spPr bwMode="auto">
            <a:xfrm>
              <a:off x="9309781" y="6668983"/>
              <a:ext cx="1084704" cy="271647"/>
            </a:xfrm>
            <a:prstGeom prst="rect">
              <a:avLst/>
            </a:prstGeom>
            <a:solidFill>
              <a:schemeClr val="bg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1pPr>
              <a:lvl2pPr marL="742950" indent="-28575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2pPr>
              <a:lvl3pPr marL="11430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3pPr>
              <a:lvl4pPr marL="16002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4pPr>
              <a:lvl5pPr marL="2057400" indent="-228600" algn="l" defTabSz="457200" rtl="0" eaLnBrk="1" latinLnBrk="0" hangingPunct="1">
                <a:defRPr kumimoji="1" sz="1200" b="1" i="1" kern="1200">
                  <a:solidFill>
                    <a:schemeClr val="tx1"/>
                  </a:solidFill>
                  <a:latin typeface="Arial" panose="020B0604020202020204" pitchFamily="34" charset="0"/>
                  <a:ea typeface="ＭＳ Ｐゴシック" panose="020B0600070205080204" pitchFamily="50" charset="-128"/>
                  <a:cs typeface="+mn-cs"/>
                </a:defRPr>
              </a:lvl5pPr>
              <a:lvl6pPr marL="25146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6pPr>
              <a:lvl7pPr marL="29718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7pPr>
              <a:lvl8pPr marL="34290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8pPr>
              <a:lvl9pPr marL="3886200" indent="-228600" algn="l" defTabSz="457200" rtl="0" eaLnBrk="0" fontAlgn="base" latinLnBrk="0" hangingPunct="0">
                <a:spcBef>
                  <a:spcPct val="0"/>
                </a:spcBef>
                <a:spcAft>
                  <a:spcPct val="0"/>
                </a:spcAft>
                <a:defRPr kumimoji="1" sz="1200" b="1" i="1" kern="1200">
                  <a:solidFill>
                    <a:schemeClr val="tx1"/>
                  </a:solidFill>
                  <a:latin typeface="Arial" panose="020B0604020202020204" pitchFamily="34" charset="0"/>
                  <a:ea typeface="ＭＳ Ｐゴシック" panose="020B0600070205080204" pitchFamily="50" charset="-128"/>
                  <a:cs typeface="+mn-cs"/>
                </a:defRPr>
              </a:lvl9pPr>
            </a:lstStyle>
            <a:p>
              <a:pPr algn="ctr"/>
              <a:r>
                <a:rPr lang="ja-JP" altLang="en-US" sz="600" b="0" i="0" dirty="0"/>
                <a:t>施設廃止や撤去</a:t>
              </a:r>
            </a:p>
          </p:txBody>
        </p:sp>
        <p:cxnSp>
          <p:nvCxnSpPr>
            <p:cNvPr id="45" name="直線矢印コネクタ 44">
              <a:extLst>
                <a:ext uri="{FF2B5EF4-FFF2-40B4-BE49-F238E27FC236}">
                  <a16:creationId xmlns:a16="http://schemas.microsoft.com/office/drawing/2014/main" id="{A5199EBE-428A-B4AA-1CC8-120C670F1F49}"/>
                </a:ext>
              </a:extLst>
            </p:cNvPr>
            <p:cNvCxnSpPr>
              <a:cxnSpLocks noChangeShapeType="1"/>
              <a:stCxn id="43" idx="0"/>
            </p:cNvCxnSpPr>
            <p:nvPr/>
          </p:nvCxnSpPr>
          <p:spPr bwMode="auto">
            <a:xfrm flipV="1">
              <a:off x="9852134" y="5914922"/>
              <a:ext cx="213298" cy="754060"/>
            </a:xfrm>
            <a:prstGeom prst="straightConnector1">
              <a:avLst/>
            </a:prstGeom>
            <a:noFill/>
            <a:ln w="9525" algn="ctr">
              <a:solidFill>
                <a:schemeClr val="tx2">
                  <a:lumMod val="75000"/>
                  <a:lumOff val="25000"/>
                </a:schemeClr>
              </a:solidFill>
              <a:prstDash val="sysDot"/>
              <a:round/>
              <a:headEnd/>
              <a:tailEnd type="triangle" w="med" len="med"/>
            </a:ln>
            <a:effectLst/>
          </p:spPr>
        </p:cxnSp>
        <p:cxnSp>
          <p:nvCxnSpPr>
            <p:cNvPr id="46" name="直線矢印コネクタ 45">
              <a:extLst>
                <a:ext uri="{FF2B5EF4-FFF2-40B4-BE49-F238E27FC236}">
                  <a16:creationId xmlns:a16="http://schemas.microsoft.com/office/drawing/2014/main" id="{4998D9F6-F324-B5CA-36E0-2ACFFD006558}"/>
                </a:ext>
              </a:extLst>
            </p:cNvPr>
            <p:cNvCxnSpPr>
              <a:cxnSpLocks noChangeShapeType="1"/>
              <a:stCxn id="43" idx="0"/>
            </p:cNvCxnSpPr>
            <p:nvPr/>
          </p:nvCxnSpPr>
          <p:spPr bwMode="auto">
            <a:xfrm flipH="1" flipV="1">
              <a:off x="9781269" y="6202260"/>
              <a:ext cx="70865" cy="466723"/>
            </a:xfrm>
            <a:prstGeom prst="straightConnector1">
              <a:avLst/>
            </a:prstGeom>
            <a:noFill/>
            <a:ln w="9525" algn="ctr">
              <a:solidFill>
                <a:schemeClr val="tx2">
                  <a:lumMod val="75000"/>
                  <a:lumOff val="25000"/>
                </a:schemeClr>
              </a:solidFill>
              <a:prstDash val="sysDot"/>
              <a:round/>
              <a:headEnd/>
              <a:tailEnd type="triangle" w="med" len="med"/>
            </a:ln>
            <a:effectLst/>
          </p:spPr>
        </p:cxnSp>
        <p:cxnSp>
          <p:nvCxnSpPr>
            <p:cNvPr id="47" name="直線矢印コネクタ 46">
              <a:extLst>
                <a:ext uri="{FF2B5EF4-FFF2-40B4-BE49-F238E27FC236}">
                  <a16:creationId xmlns:a16="http://schemas.microsoft.com/office/drawing/2014/main" id="{2594B3F5-3CC9-C65B-31E2-9BC21DB15B29}"/>
                </a:ext>
              </a:extLst>
            </p:cNvPr>
            <p:cNvCxnSpPr>
              <a:cxnSpLocks noChangeShapeType="1"/>
              <a:stCxn id="43" idx="0"/>
            </p:cNvCxnSpPr>
            <p:nvPr/>
          </p:nvCxnSpPr>
          <p:spPr bwMode="auto">
            <a:xfrm flipV="1">
              <a:off x="9852134" y="6297511"/>
              <a:ext cx="722885" cy="371472"/>
            </a:xfrm>
            <a:prstGeom prst="straightConnector1">
              <a:avLst/>
            </a:prstGeom>
            <a:noFill/>
            <a:ln w="9525" algn="ctr">
              <a:solidFill>
                <a:schemeClr val="tx2">
                  <a:lumMod val="75000"/>
                  <a:lumOff val="25000"/>
                </a:schemeClr>
              </a:solidFill>
              <a:prstDash val="sysDot"/>
              <a:round/>
              <a:headEnd/>
              <a:tailEnd type="triangle" w="med" len="med"/>
            </a:ln>
            <a:effectLst/>
          </p:spPr>
        </p:cxnSp>
      </p:grpSp>
      <p:sp>
        <p:nvSpPr>
          <p:cNvPr id="49" name="正方形/長方形 48">
            <a:extLst>
              <a:ext uri="{FF2B5EF4-FFF2-40B4-BE49-F238E27FC236}">
                <a16:creationId xmlns:a16="http://schemas.microsoft.com/office/drawing/2014/main" id="{D9048114-BA73-FEFB-1F3A-FF2397F81F51}"/>
              </a:ext>
            </a:extLst>
          </p:cNvPr>
          <p:cNvSpPr/>
          <p:nvPr/>
        </p:nvSpPr>
        <p:spPr>
          <a:xfrm>
            <a:off x="431829" y="5417796"/>
            <a:ext cx="11317943" cy="481554"/>
          </a:xfrm>
          <a:prstGeom prst="rect">
            <a:avLst/>
          </a:prstGeom>
          <a:no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◆農地を守る法規制の強化</a:t>
            </a:r>
            <a:endParaRPr kumimoji="1" lang="en-US" altLang="ja-JP" dirty="0">
              <a:solidFill>
                <a:sysClr val="windowText" lastClr="000000"/>
              </a:solidFill>
              <a:latin typeface="Calibri" panose="020F0502020204030204"/>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3B144007-40B3-F7E1-BC03-0EA78252A0B0}"/>
              </a:ext>
            </a:extLst>
          </p:cNvPr>
          <p:cNvSpPr txBox="1"/>
          <p:nvPr/>
        </p:nvSpPr>
        <p:spPr>
          <a:xfrm>
            <a:off x="633093" y="5919378"/>
            <a:ext cx="9295064"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●関係法令（農地法、農業振興地域の整備に関する法律等）の遵守</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➡農業振興地域内農用地区域や良好な営農条件を備える農地の総量確保</a:t>
            </a:r>
          </a:p>
        </p:txBody>
      </p:sp>
    </p:spTree>
    <p:extLst>
      <p:ext uri="{BB962C8B-B14F-4D97-AF65-F5344CB8AC3E}">
        <p14:creationId xmlns:p14="http://schemas.microsoft.com/office/powerpoint/2010/main" val="3332783611"/>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4574</TotalTime>
  <Words>829</Words>
  <Application>Microsoft Office PowerPoint</Application>
  <PresentationFormat>ワイド画面</PresentationFormat>
  <Paragraphs>99</Paragraphs>
  <Slides>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BIZ UDPゴシック</vt:lpstr>
      <vt:lpstr>ＭＳ Ｐゴシック</vt:lpstr>
      <vt:lpstr>游ゴシック</vt:lpstr>
      <vt:lpstr>Calibri</vt:lpstr>
      <vt:lpstr>Calibri Light</vt:lpstr>
      <vt:lpstr>レトロスペクト</vt:lpstr>
      <vt:lpstr>おおさか農政アクションプラン 第３回検討部会</vt:lpstr>
      <vt:lpstr>PowerPoint プレゼンテーション</vt:lpstr>
      <vt:lpstr>PowerPoint プレゼンテーション</vt:lpstr>
      <vt:lpstr>PowerPoint プレゼンテーション</vt:lpstr>
    </vt:vector>
  </TitlesOfParts>
  <Company>大阪府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令和５年度 おおさか農政アクションプラン 評価・点検部会</dc:title>
  <dc:creator>下風　一輝</dc:creator>
  <cp:lastModifiedBy>岡田　幸一</cp:lastModifiedBy>
  <cp:revision>355</cp:revision>
  <cp:lastPrinted>2025-07-02T01:34:29Z</cp:lastPrinted>
  <dcterms:created xsi:type="dcterms:W3CDTF">2023-06-16T01:58:42Z</dcterms:created>
  <dcterms:modified xsi:type="dcterms:W3CDTF">2026-10-19T04:01:58Z</dcterms:modified>
</cp:coreProperties>
</file>