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701" r:id="rId2"/>
    <p:sldMasterId id="2147483713" r:id="rId3"/>
  </p:sldMasterIdLst>
  <p:notesMasterIdLst>
    <p:notesMasterId r:id="rId11"/>
  </p:notesMasterIdLst>
  <p:handoutMasterIdLst>
    <p:handoutMasterId r:id="rId12"/>
  </p:handoutMasterIdLst>
  <p:sldIdLst>
    <p:sldId id="256" r:id="rId4"/>
    <p:sldId id="257" r:id="rId5"/>
    <p:sldId id="262" r:id="rId6"/>
    <p:sldId id="270" r:id="rId7"/>
    <p:sldId id="268" r:id="rId8"/>
    <p:sldId id="266" r:id="rId9"/>
    <p:sldId id="269" r:id="rId10"/>
  </p:sldIdLst>
  <p:sldSz cx="12192000" cy="6858000"/>
  <p:notesSz cx="6646863" cy="97774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7DD"/>
    <a:srgbClr val="FFCCCC"/>
    <a:srgbClr val="FFCCFF"/>
    <a:srgbClr val="FFCC99"/>
    <a:srgbClr val="0099FF"/>
    <a:srgbClr val="FF9966"/>
    <a:srgbClr val="FFFFFF"/>
    <a:srgbClr val="FF66FF"/>
    <a:srgbClr val="FF99FF"/>
    <a:srgbClr val="EC5E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50" d="100"/>
          <a:sy n="150" d="100"/>
        </p:scale>
        <p:origin x="-2082" y="-5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880101" cy="490354"/>
          </a:xfrm>
          <a:prstGeom prst="rect">
            <a:avLst/>
          </a:prstGeom>
        </p:spPr>
        <p:txBody>
          <a:bodyPr vert="horz" lIns="89675" tIns="44838" rIns="89675" bIns="4483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765213" y="1"/>
            <a:ext cx="2880101" cy="490354"/>
          </a:xfrm>
          <a:prstGeom prst="rect">
            <a:avLst/>
          </a:prstGeom>
        </p:spPr>
        <p:txBody>
          <a:bodyPr vert="horz" lIns="89675" tIns="44838" rIns="89675" bIns="44838" rtlCol="0"/>
          <a:lstStyle>
            <a:lvl1pPr algn="r">
              <a:defRPr sz="1200"/>
            </a:lvl1pPr>
          </a:lstStyle>
          <a:p>
            <a:fld id="{1FF5520E-2C63-4898-8810-03018772DA97}" type="datetimeFigureOut">
              <a:rPr kumimoji="1" lang="ja-JP" altLang="en-US" smtClean="0"/>
              <a:t>2026/10/20</a:t>
            </a:fld>
            <a:endParaRPr kumimoji="1" lang="ja-JP" altLang="en-US"/>
          </a:p>
        </p:txBody>
      </p:sp>
      <p:sp>
        <p:nvSpPr>
          <p:cNvPr id="4" name="フッター プレースホルダー 3"/>
          <p:cNvSpPr>
            <a:spLocks noGrp="1"/>
          </p:cNvSpPr>
          <p:nvPr>
            <p:ph type="ftr" sz="quarter" idx="2"/>
          </p:nvPr>
        </p:nvSpPr>
        <p:spPr>
          <a:xfrm>
            <a:off x="0" y="9287059"/>
            <a:ext cx="2880101" cy="490354"/>
          </a:xfrm>
          <a:prstGeom prst="rect">
            <a:avLst/>
          </a:prstGeom>
        </p:spPr>
        <p:txBody>
          <a:bodyPr vert="horz" lIns="89675" tIns="44838" rIns="89675" bIns="4483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765213" y="9287059"/>
            <a:ext cx="2880101" cy="490354"/>
          </a:xfrm>
          <a:prstGeom prst="rect">
            <a:avLst/>
          </a:prstGeom>
        </p:spPr>
        <p:txBody>
          <a:bodyPr vert="horz" lIns="89675" tIns="44838" rIns="89675" bIns="44838" rtlCol="0" anchor="b"/>
          <a:lstStyle>
            <a:lvl1pPr algn="r">
              <a:defRPr sz="1200"/>
            </a:lvl1pPr>
          </a:lstStyle>
          <a:p>
            <a:fld id="{7DD5A299-61C5-4E8C-974A-672164A704BE}" type="slidenum">
              <a:rPr kumimoji="1" lang="ja-JP" altLang="en-US" smtClean="0"/>
              <a:t>‹#›</a:t>
            </a:fld>
            <a:endParaRPr kumimoji="1" lang="ja-JP" altLang="en-US"/>
          </a:p>
        </p:txBody>
      </p:sp>
    </p:spTree>
    <p:extLst>
      <p:ext uri="{BB962C8B-B14F-4D97-AF65-F5344CB8AC3E}">
        <p14:creationId xmlns:p14="http://schemas.microsoft.com/office/powerpoint/2010/main" val="3516629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880101" cy="490354"/>
          </a:xfrm>
          <a:prstGeom prst="rect">
            <a:avLst/>
          </a:prstGeom>
        </p:spPr>
        <p:txBody>
          <a:bodyPr vert="horz" lIns="89675" tIns="44838" rIns="89675" bIns="44838" rtlCol="0"/>
          <a:lstStyle>
            <a:lvl1pPr algn="l">
              <a:defRPr sz="1200"/>
            </a:lvl1pPr>
          </a:lstStyle>
          <a:p>
            <a:endParaRPr kumimoji="1" lang="ja-JP" altLang="en-US"/>
          </a:p>
        </p:txBody>
      </p:sp>
      <p:sp>
        <p:nvSpPr>
          <p:cNvPr id="3" name="日付プレースホルダー 2"/>
          <p:cNvSpPr>
            <a:spLocks noGrp="1"/>
          </p:cNvSpPr>
          <p:nvPr>
            <p:ph type="dt" idx="1"/>
          </p:nvPr>
        </p:nvSpPr>
        <p:spPr>
          <a:xfrm>
            <a:off x="3765213" y="1"/>
            <a:ext cx="2880101" cy="490354"/>
          </a:xfrm>
          <a:prstGeom prst="rect">
            <a:avLst/>
          </a:prstGeom>
        </p:spPr>
        <p:txBody>
          <a:bodyPr vert="horz" lIns="89675" tIns="44838" rIns="89675" bIns="44838" rtlCol="0"/>
          <a:lstStyle>
            <a:lvl1pPr algn="r">
              <a:defRPr sz="1200"/>
            </a:lvl1pPr>
          </a:lstStyle>
          <a:p>
            <a:fld id="{0BFEE85A-12B6-4182-A1AA-5DD20B37548E}" type="datetimeFigureOut">
              <a:rPr kumimoji="1" lang="ja-JP" altLang="en-US" smtClean="0"/>
              <a:t>2026/10/20</a:t>
            </a:fld>
            <a:endParaRPr kumimoji="1" lang="ja-JP" altLang="en-US"/>
          </a:p>
        </p:txBody>
      </p:sp>
      <p:sp>
        <p:nvSpPr>
          <p:cNvPr id="4" name="スライド イメージ プレースホルダー 3"/>
          <p:cNvSpPr>
            <a:spLocks noGrp="1" noRot="1" noChangeAspect="1"/>
          </p:cNvSpPr>
          <p:nvPr>
            <p:ph type="sldImg" idx="2"/>
          </p:nvPr>
        </p:nvSpPr>
        <p:spPr>
          <a:xfrm>
            <a:off x="390525" y="1222375"/>
            <a:ext cx="5865813" cy="3300413"/>
          </a:xfrm>
          <a:prstGeom prst="rect">
            <a:avLst/>
          </a:prstGeom>
          <a:noFill/>
          <a:ln w="12700">
            <a:solidFill>
              <a:prstClr val="black"/>
            </a:solidFill>
          </a:ln>
        </p:spPr>
        <p:txBody>
          <a:bodyPr vert="horz" lIns="89675" tIns="44838" rIns="89675" bIns="44838" rtlCol="0" anchor="ctr"/>
          <a:lstStyle/>
          <a:p>
            <a:endParaRPr lang="ja-JP" altLang="en-US"/>
          </a:p>
        </p:txBody>
      </p:sp>
      <p:sp>
        <p:nvSpPr>
          <p:cNvPr id="5" name="ノート プレースホルダー 4"/>
          <p:cNvSpPr>
            <a:spLocks noGrp="1"/>
          </p:cNvSpPr>
          <p:nvPr>
            <p:ph type="body" sz="quarter" idx="3"/>
          </p:nvPr>
        </p:nvSpPr>
        <p:spPr>
          <a:xfrm>
            <a:off x="664997" y="4705215"/>
            <a:ext cx="5316870" cy="3849436"/>
          </a:xfrm>
          <a:prstGeom prst="rect">
            <a:avLst/>
          </a:prstGeom>
        </p:spPr>
        <p:txBody>
          <a:bodyPr vert="horz" lIns="89675" tIns="44838" rIns="89675" bIns="4483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287059"/>
            <a:ext cx="2880101" cy="490354"/>
          </a:xfrm>
          <a:prstGeom prst="rect">
            <a:avLst/>
          </a:prstGeom>
        </p:spPr>
        <p:txBody>
          <a:bodyPr vert="horz" lIns="89675" tIns="44838" rIns="89675" bIns="4483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765213" y="9287059"/>
            <a:ext cx="2880101" cy="490354"/>
          </a:xfrm>
          <a:prstGeom prst="rect">
            <a:avLst/>
          </a:prstGeom>
        </p:spPr>
        <p:txBody>
          <a:bodyPr vert="horz" lIns="89675" tIns="44838" rIns="89675" bIns="44838" rtlCol="0" anchor="b"/>
          <a:lstStyle>
            <a:lvl1pPr algn="r">
              <a:defRPr sz="1200"/>
            </a:lvl1pPr>
          </a:lstStyle>
          <a:p>
            <a:fld id="{0181E059-965F-43F5-8904-E9DA4F078983}" type="slidenum">
              <a:rPr kumimoji="1" lang="ja-JP" altLang="en-US" smtClean="0"/>
              <a:t>‹#›</a:t>
            </a:fld>
            <a:endParaRPr kumimoji="1" lang="ja-JP" altLang="en-US"/>
          </a:p>
        </p:txBody>
      </p:sp>
    </p:spTree>
    <p:extLst>
      <p:ext uri="{BB962C8B-B14F-4D97-AF65-F5344CB8AC3E}">
        <p14:creationId xmlns:p14="http://schemas.microsoft.com/office/powerpoint/2010/main" val="370513337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AD76C97-35AD-48EF-B556-C2B58D3B2DA9}"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12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3E6147C-2A3C-46DA-8E73-44F42F797C7D}"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386238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CB0994-6C94-431F-BE43-F0BD590B8719}"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4623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42EF97C-A16E-41EF-9261-0906ADC8FFA5}" type="datetime1">
              <a:rPr kumimoji="1" lang="ja-JP" altLang="en-US" smtClean="0"/>
              <a:t>2026/10/20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4246702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A1DFA35-CFF9-4B94-8D77-205428AB445F}" type="datetime1">
              <a:rPr kumimoji="1" lang="ja-JP" altLang="en-US" smtClean="0"/>
              <a:t>2026/10/20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44454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5B47BFA-8649-4C57-966D-43C72802F4C2}" type="datetime1">
              <a:rPr kumimoji="1" lang="ja-JP" altLang="en-US" smtClean="0"/>
              <a:t>2026/10/20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171112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22517D-C478-4A7E-9A13-4B9A64B8189D}" type="datetime1">
              <a:rPr kumimoji="1" lang="ja-JP" altLang="en-US" smtClean="0"/>
              <a:t>2026/10/20</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583795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E529B89-6D5F-4155-914A-B52B5DE97CBE}" type="datetime1">
              <a:rPr kumimoji="1" lang="ja-JP" altLang="en-US" smtClean="0"/>
              <a:t>2026/10/20</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709641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D9DD821-23C0-4AFD-9DEA-05B90DB1FF20}" type="datetime1">
              <a:rPr kumimoji="1" lang="ja-JP" altLang="en-US" smtClean="0"/>
              <a:t>2026/10/20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818255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9A3EA1C-C536-4D6C-9390-B641A95F63B2}"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67637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A536C41-B36D-414F-839D-3D3A1704F93A}"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745424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AD76C97-35AD-48EF-B556-C2B58D3B2DA9}"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3682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3E6147C-2A3C-46DA-8E73-44F42F797C7D}"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53530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CB0994-6C94-431F-BE43-F0BD590B8719}"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3739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42EF97C-A16E-41EF-9261-0906ADC8FFA5}" type="datetime1">
              <a:rPr kumimoji="1" lang="ja-JP" altLang="en-US" smtClean="0"/>
              <a:t>2026/10/20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28064432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A1DFA35-CFF9-4B94-8D77-205428AB445F}" type="datetime1">
              <a:rPr kumimoji="1" lang="ja-JP" altLang="en-US" smtClean="0"/>
              <a:t>2026/10/20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697198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5B47BFA-8649-4C57-966D-43C72802F4C2}" type="datetime1">
              <a:rPr kumimoji="1" lang="ja-JP" altLang="en-US" smtClean="0"/>
              <a:t>2026/10/20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2251220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7" name="Date Placeholder 6"/>
          <p:cNvSpPr>
            <a:spLocks noGrp="1"/>
          </p:cNvSpPr>
          <p:nvPr>
            <p:ph type="dt" sz="half" idx="10"/>
          </p:nvPr>
        </p:nvSpPr>
        <p:spPr/>
        <p:txBody>
          <a:bodyPr/>
          <a:lstStyle/>
          <a:p>
            <a:fld id="{FA22517D-C478-4A7E-9A13-4B9A64B8189D}" type="datetime1">
              <a:rPr kumimoji="1" lang="ja-JP" altLang="en-US" smtClean="0"/>
              <a:t>2026/10/20</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743711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E529B89-6D5F-4155-914A-B52B5DE97CBE}" type="datetime1">
              <a:rPr kumimoji="1" lang="ja-JP" altLang="en-US" smtClean="0"/>
              <a:t>2026/10/20</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2946097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D9DD821-23C0-4AFD-9DEA-05B90DB1FF20}" type="datetime1">
              <a:rPr kumimoji="1" lang="ja-JP" altLang="en-US" smtClean="0"/>
              <a:t>2026/10/20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2417490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9A3EA1C-C536-4D6C-9390-B641A95F63B2}"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2533670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A536C41-B36D-414F-839D-3D3A1704F93A}"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937268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AD76C97-35AD-48EF-B556-C2B58D3B2DA9}"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86996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3E6147C-2A3C-46DA-8E73-44F42F797C7D}"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920460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CB0994-6C94-431F-BE43-F0BD590B8719}"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18183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42EF97C-A16E-41EF-9261-0906ADC8FFA5}" type="datetime1">
              <a:rPr kumimoji="1" lang="ja-JP" altLang="en-US" smtClean="0"/>
              <a:t>2026/10/20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0302963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A1DFA35-CFF9-4B94-8D77-205428AB445F}" type="datetime1">
              <a:rPr kumimoji="1" lang="ja-JP" altLang="en-US" smtClean="0"/>
              <a:t>2026/10/20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3925240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5B47BFA-8649-4C57-966D-43C72802F4C2}" type="datetime1">
              <a:rPr kumimoji="1" lang="ja-JP" altLang="en-US" smtClean="0"/>
              <a:t>2026/10/20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9368858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FA22517D-C478-4A7E-9A13-4B9A64B8189D}" type="datetime1">
              <a:rPr kumimoji="1" lang="ja-JP" altLang="en-US" smtClean="0"/>
              <a:t>2026/10/20</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2543078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E529B89-6D5F-4155-914A-B52B5DE97CBE}" type="datetime1">
              <a:rPr kumimoji="1" lang="ja-JP" altLang="en-US" smtClean="0"/>
              <a:t>2026/10/20</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7751698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D9DD821-23C0-4AFD-9DEA-05B90DB1FF20}" type="datetime1">
              <a:rPr kumimoji="1" lang="ja-JP" altLang="en-US" smtClean="0"/>
              <a:t>2026/10/20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25124733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9A3EA1C-C536-4D6C-9390-B641A95F63B2}"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20390563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A536C41-B36D-414F-839D-3D3A1704F93A}"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2743727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CA14BF1-67B0-4FEE-AEC6-32B3549C838E}" type="datetime1">
              <a:rPr kumimoji="1" lang="ja-JP" altLang="en-US" smtClean="0"/>
              <a:t>2026/10/20</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10635748" y="6516347"/>
            <a:ext cx="1312025" cy="365125"/>
          </a:xfrm>
          <a:prstGeom prst="rect">
            <a:avLst/>
          </a:prstGeom>
        </p:spPr>
        <p:txBody>
          <a:bodyPr vert="horz" lIns="91440" tIns="45720" rIns="91440" bIns="45720" rtlCol="0" anchor="ctr"/>
          <a:lstStyle>
            <a:lvl1pPr algn="r">
              <a:defRPr sz="2400">
                <a:solidFill>
                  <a:schemeClr val="tx1"/>
                </a:solidFill>
              </a:defRPr>
            </a:lvl1pPr>
          </a:lstStyle>
          <a:p>
            <a:fld id="{C6678B24-D225-48CB-84C5-697AA65AEC0C}" type="slidenum">
              <a:rPr kumimoji="1" lang="ja-JP" altLang="en-US" smtClean="0"/>
              <a:pPr/>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2882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CA14BF1-67B0-4FEE-AEC6-32B3549C838E}" type="datetime1">
              <a:rPr kumimoji="1" lang="ja-JP" altLang="en-US" smtClean="0"/>
              <a:t>2026/10/20</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10635748" y="6516347"/>
            <a:ext cx="1312025" cy="365125"/>
          </a:xfrm>
          <a:prstGeom prst="rect">
            <a:avLst/>
          </a:prstGeom>
        </p:spPr>
        <p:txBody>
          <a:bodyPr vert="horz" lIns="91440" tIns="45720" rIns="91440" bIns="45720" rtlCol="0" anchor="ctr"/>
          <a:lstStyle>
            <a:lvl1pPr algn="r">
              <a:defRPr sz="2400">
                <a:solidFill>
                  <a:schemeClr val="tx1"/>
                </a:solidFill>
              </a:defRPr>
            </a:lvl1pPr>
          </a:lstStyle>
          <a:p>
            <a:fld id="{C6678B24-D225-48CB-84C5-697AA65AEC0C}" type="slidenum">
              <a:rPr kumimoji="1" lang="ja-JP" altLang="en-US" smtClean="0"/>
              <a:pPr/>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61171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CA14BF1-67B0-4FEE-AEC6-32B3549C838E}" type="datetime1">
              <a:rPr kumimoji="1" lang="ja-JP" altLang="en-US" smtClean="0"/>
              <a:t>2026/10/20</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10635748" y="6516347"/>
            <a:ext cx="1312025" cy="365125"/>
          </a:xfrm>
          <a:prstGeom prst="rect">
            <a:avLst/>
          </a:prstGeom>
        </p:spPr>
        <p:txBody>
          <a:bodyPr vert="horz" lIns="91440" tIns="45720" rIns="91440" bIns="45720" rtlCol="0" anchor="ctr"/>
          <a:lstStyle>
            <a:lvl1pPr algn="r">
              <a:defRPr sz="2400">
                <a:solidFill>
                  <a:schemeClr val="tx1"/>
                </a:solidFill>
              </a:defRPr>
            </a:lvl1pPr>
          </a:lstStyle>
          <a:p>
            <a:fld id="{C6678B24-D225-48CB-84C5-697AA65AEC0C}" type="slidenum">
              <a:rPr kumimoji="1" lang="ja-JP" altLang="en-US" smtClean="0"/>
              <a:pPr/>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36380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png"/><Relationship Id="rId7"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1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emf"/><Relationship Id="rId3" Type="http://schemas.openxmlformats.org/officeDocument/2006/relationships/image" Target="../media/image12.png"/><Relationship Id="rId7" Type="http://schemas.openxmlformats.org/officeDocument/2006/relationships/image" Target="../media/image16.jpe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jpeg"/><Relationship Id="rId4" Type="http://schemas.openxmlformats.org/officeDocument/2006/relationships/image" Target="../media/image13.png"/><Relationship Id="rId9" Type="http://schemas.openxmlformats.org/officeDocument/2006/relationships/image" Target="../media/image18.emf"/><Relationship Id="rId14" Type="http://schemas.openxmlformats.org/officeDocument/2006/relationships/image" Target="../media/image23.jpe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4AF938-F346-4729-8D37-D0605F8F65EC}"/>
              </a:ext>
            </a:extLst>
          </p:cNvPr>
          <p:cNvSpPr>
            <a:spLocks noGrp="1"/>
          </p:cNvSpPr>
          <p:nvPr>
            <p:ph type="ctrTitle"/>
          </p:nvPr>
        </p:nvSpPr>
        <p:spPr/>
        <p:txBody>
          <a:bodyPr>
            <a:normAutofit/>
          </a:bodyPr>
          <a:lstStyle/>
          <a:p>
            <a:pPr algn="ctr"/>
            <a:r>
              <a:rPr kumimoji="1" lang="ja-JP" altLang="en-US" sz="4800" dirty="0"/>
              <a:t>おおさか農政アクションプラン</a:t>
            </a:r>
            <a:br>
              <a:rPr kumimoji="1" lang="en-US" altLang="ja-JP" sz="4800" dirty="0"/>
            </a:br>
            <a:r>
              <a:rPr kumimoji="1" lang="ja-JP" altLang="en-US" sz="4800" dirty="0"/>
              <a:t>第３回</a:t>
            </a:r>
            <a:r>
              <a:rPr lang="ja-JP" altLang="en-US" sz="4800" dirty="0"/>
              <a:t>検討</a:t>
            </a:r>
            <a:r>
              <a:rPr kumimoji="1" lang="ja-JP" altLang="en-US" sz="4800" dirty="0"/>
              <a:t>部会</a:t>
            </a:r>
          </a:p>
        </p:txBody>
      </p:sp>
      <p:sp>
        <p:nvSpPr>
          <p:cNvPr id="3" name="字幕 2">
            <a:extLst>
              <a:ext uri="{FF2B5EF4-FFF2-40B4-BE49-F238E27FC236}">
                <a16:creationId xmlns:a16="http://schemas.microsoft.com/office/drawing/2014/main" id="{BBE86D83-0F4D-4843-9779-98E495FB7CA4}"/>
              </a:ext>
            </a:extLst>
          </p:cNvPr>
          <p:cNvSpPr>
            <a:spLocks noGrp="1"/>
          </p:cNvSpPr>
          <p:nvPr>
            <p:ph type="subTitle" idx="1"/>
          </p:nvPr>
        </p:nvSpPr>
        <p:spPr/>
        <p:txBody>
          <a:bodyPr>
            <a:normAutofit/>
          </a:bodyPr>
          <a:lstStyle/>
          <a:p>
            <a:pPr algn="ctr"/>
            <a:r>
              <a:rPr lang="ja-JP" altLang="en-US" sz="2800" dirty="0"/>
              <a:t>「成長」の達成目標・取組について</a:t>
            </a:r>
            <a:endParaRPr kumimoji="1" lang="ja-JP" altLang="en-US" sz="2800" dirty="0"/>
          </a:p>
        </p:txBody>
      </p:sp>
      <p:sp>
        <p:nvSpPr>
          <p:cNvPr id="4" name="テキスト ボックス 3"/>
          <p:cNvSpPr txBox="1"/>
          <p:nvPr/>
        </p:nvSpPr>
        <p:spPr>
          <a:xfrm>
            <a:off x="10555941" y="416859"/>
            <a:ext cx="1102659" cy="369332"/>
          </a:xfrm>
          <a:prstGeom prst="rect">
            <a:avLst/>
          </a:prstGeom>
          <a:noFill/>
          <a:ln>
            <a:solidFill>
              <a:schemeClr val="tx1"/>
            </a:solidFill>
          </a:ln>
        </p:spPr>
        <p:txBody>
          <a:bodyPr wrap="square" rtlCol="0">
            <a:spAutoFit/>
          </a:bodyPr>
          <a:lstStyle/>
          <a:p>
            <a:pPr algn="ctr"/>
            <a:r>
              <a:rPr kumimoji="1" lang="ja-JP" altLang="en-US" dirty="0"/>
              <a:t>資料２</a:t>
            </a:r>
          </a:p>
        </p:txBody>
      </p:sp>
      <p:sp>
        <p:nvSpPr>
          <p:cNvPr id="6" name="スライド番号プレースホルダー 5">
            <a:extLst>
              <a:ext uri="{FF2B5EF4-FFF2-40B4-BE49-F238E27FC236}">
                <a16:creationId xmlns:a16="http://schemas.microsoft.com/office/drawing/2014/main" id="{905B984A-E3E2-4CCE-B241-62158DA54AFE}"/>
              </a:ext>
            </a:extLst>
          </p:cNvPr>
          <p:cNvSpPr>
            <a:spLocks noGrp="1"/>
          </p:cNvSpPr>
          <p:nvPr>
            <p:ph type="sldNum" sz="quarter" idx="12"/>
          </p:nvPr>
        </p:nvSpPr>
        <p:spPr/>
        <p:txBody>
          <a:bodyPr/>
          <a:lstStyle/>
          <a:p>
            <a:r>
              <a:rPr kumimoji="1" lang="en-US" altLang="ja-JP" dirty="0"/>
              <a:t>2-</a:t>
            </a:r>
            <a:fld id="{C6678B24-D225-48CB-84C5-697AA65AEC0C}" type="slidenum">
              <a:rPr kumimoji="1" lang="ja-JP" altLang="en-US" smtClean="0"/>
              <a:t>1</a:t>
            </a:fld>
            <a:endParaRPr kumimoji="1" lang="ja-JP" altLang="en-US" dirty="0"/>
          </a:p>
        </p:txBody>
      </p:sp>
    </p:spTree>
    <p:extLst>
      <p:ext uri="{BB962C8B-B14F-4D97-AF65-F5344CB8AC3E}">
        <p14:creationId xmlns:p14="http://schemas.microsoft.com/office/powerpoint/2010/main" val="3912137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6E088F35-0092-4D7B-BE6E-909D8BBCA2BE}"/>
              </a:ext>
            </a:extLst>
          </p:cNvPr>
          <p:cNvSpPr/>
          <p:nvPr/>
        </p:nvSpPr>
        <p:spPr>
          <a:xfrm>
            <a:off x="378068" y="693337"/>
            <a:ext cx="11490527" cy="582301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chemeClr val="tx1"/>
              </a:solidFill>
            </a:endParaRPr>
          </a:p>
        </p:txBody>
      </p:sp>
      <p:sp>
        <p:nvSpPr>
          <p:cNvPr id="15" name="スライド番号プレースホルダー 14">
            <a:extLst>
              <a:ext uri="{FF2B5EF4-FFF2-40B4-BE49-F238E27FC236}">
                <a16:creationId xmlns:a16="http://schemas.microsoft.com/office/drawing/2014/main" id="{BE630729-DCEF-4A78-AC7B-21B8383581CE}"/>
              </a:ext>
            </a:extLst>
          </p:cNvPr>
          <p:cNvSpPr>
            <a:spLocks noGrp="1"/>
          </p:cNvSpPr>
          <p:nvPr>
            <p:ph type="sldNum" sz="quarter" idx="12"/>
          </p:nvPr>
        </p:nvSpPr>
        <p:spPr/>
        <p:txBody>
          <a:bodyPr/>
          <a:lstStyle/>
          <a:p>
            <a:r>
              <a:rPr kumimoji="1" lang="en-US" altLang="ja-JP" dirty="0"/>
              <a:t>2-</a:t>
            </a:r>
            <a:fld id="{C6678B24-D225-48CB-84C5-697AA65AEC0C}" type="slidenum">
              <a:rPr kumimoji="1" lang="ja-JP" altLang="en-US" smtClean="0"/>
              <a:t>2</a:t>
            </a:fld>
            <a:endParaRPr kumimoji="1" lang="ja-JP" altLang="en-US" dirty="0"/>
          </a:p>
        </p:txBody>
      </p:sp>
      <p:sp>
        <p:nvSpPr>
          <p:cNvPr id="19" name="タイトル 1">
            <a:extLst>
              <a:ext uri="{FF2B5EF4-FFF2-40B4-BE49-F238E27FC236}">
                <a16:creationId xmlns:a16="http://schemas.microsoft.com/office/drawing/2014/main" id="{FC6FDD29-824A-4F50-87C8-A5602F94C7DC}"/>
              </a:ext>
            </a:extLst>
          </p:cNvPr>
          <p:cNvSpPr txBox="1">
            <a:spLocks/>
          </p:cNvSpPr>
          <p:nvPr/>
        </p:nvSpPr>
        <p:spPr>
          <a:xfrm>
            <a:off x="0" y="1429"/>
            <a:ext cx="12192000" cy="540438"/>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大阪農業の成長に向けての最終目標</a:t>
            </a:r>
          </a:p>
        </p:txBody>
      </p:sp>
      <p:sp>
        <p:nvSpPr>
          <p:cNvPr id="13" name="正方形/長方形 12">
            <a:extLst>
              <a:ext uri="{FF2B5EF4-FFF2-40B4-BE49-F238E27FC236}">
                <a16:creationId xmlns:a16="http://schemas.microsoft.com/office/drawing/2014/main" id="{B8ED8748-6CBB-4649-8476-229E33B0C16C}"/>
              </a:ext>
            </a:extLst>
          </p:cNvPr>
          <p:cNvSpPr/>
          <p:nvPr/>
        </p:nvSpPr>
        <p:spPr>
          <a:xfrm>
            <a:off x="809868" y="913469"/>
            <a:ext cx="1800000" cy="540438"/>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現状と目標</a:t>
            </a:r>
          </a:p>
        </p:txBody>
      </p:sp>
      <p:sp>
        <p:nvSpPr>
          <p:cNvPr id="26" name="テキスト ボックス 25">
            <a:extLst>
              <a:ext uri="{FF2B5EF4-FFF2-40B4-BE49-F238E27FC236}">
                <a16:creationId xmlns:a16="http://schemas.microsoft.com/office/drawing/2014/main" id="{F681A0CF-B7BD-4E57-A04A-4DB2917BB2EE}"/>
              </a:ext>
            </a:extLst>
          </p:cNvPr>
          <p:cNvSpPr txBox="1"/>
          <p:nvPr/>
        </p:nvSpPr>
        <p:spPr>
          <a:xfrm>
            <a:off x="1314901" y="2155500"/>
            <a:ext cx="3945865" cy="307777"/>
          </a:xfrm>
          <a:prstGeom prst="rect">
            <a:avLst/>
          </a:prstGeom>
          <a:noFill/>
        </p:spPr>
        <p:txBody>
          <a:bodyPr wrap="square" rtlCol="0">
            <a:spAutoFit/>
          </a:bodyPr>
          <a:lstStyle/>
          <a:p>
            <a:pPr algn="ctr"/>
            <a:r>
              <a:rPr lang="en-US" altLang="ja-JP" sz="1400" dirty="0">
                <a:latin typeface="ＭＳ Ｐゴシック" panose="020B0600070205080204" pitchFamily="50" charset="-128"/>
                <a:ea typeface="ＭＳ Ｐゴシック" panose="020B0600070205080204" pitchFamily="50" charset="-128"/>
              </a:rPr>
              <a:t>R6 </a:t>
            </a:r>
            <a:r>
              <a:rPr lang="ja-JP" altLang="en-US" sz="1400" dirty="0">
                <a:latin typeface="ＭＳ Ｐゴシック" panose="020B0600070205080204" pitchFamily="50" charset="-128"/>
                <a:ea typeface="ＭＳ Ｐゴシック" panose="020B0600070205080204" pitchFamily="50" charset="-128"/>
              </a:rPr>
              <a:t>面積当たりの農業産出額（畜産除く） 上位５県</a:t>
            </a:r>
            <a:endParaRPr lang="ja-JP" altLang="en-US" sz="2000" dirty="0">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FB2F6234-8C17-46D6-A982-1CDC1015AF1B}"/>
              </a:ext>
            </a:extLst>
          </p:cNvPr>
          <p:cNvSpPr/>
          <p:nvPr/>
        </p:nvSpPr>
        <p:spPr>
          <a:xfrm>
            <a:off x="3158066" y="3025874"/>
            <a:ext cx="711200" cy="22690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BB90771F-223A-4671-91CA-7AE17388BF53}"/>
              </a:ext>
            </a:extLst>
          </p:cNvPr>
          <p:cNvSpPr txBox="1"/>
          <p:nvPr/>
        </p:nvSpPr>
        <p:spPr>
          <a:xfrm>
            <a:off x="807146" y="1461455"/>
            <a:ext cx="10764065" cy="646331"/>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　・大阪府は小さな面積</a:t>
            </a:r>
            <a:r>
              <a:rPr lang="en-US" altLang="ja-JP" baseline="30000"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で高い収益性を挙げていることが特色　（面積当たりの農業産出額全国３位）</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経営体当たりの経営耕地面積は東京都に次ぎ全国２番目に小さい</a:t>
            </a:r>
            <a:endParaRPr lang="ja-JP" altLang="en-US" dirty="0">
              <a:latin typeface="ＭＳ Ｐゴシック" panose="020B0600070205080204" pitchFamily="50" charset="-128"/>
              <a:ea typeface="ＭＳ Ｐゴシック" panose="020B0600070205080204" pitchFamily="50" charset="-128"/>
            </a:endParaRPr>
          </a:p>
        </p:txBody>
      </p:sp>
      <p:sp>
        <p:nvSpPr>
          <p:cNvPr id="45" name="テキスト ボックス 44">
            <a:extLst>
              <a:ext uri="{FF2B5EF4-FFF2-40B4-BE49-F238E27FC236}">
                <a16:creationId xmlns:a16="http://schemas.microsoft.com/office/drawing/2014/main" id="{BFDAA2AD-4075-4539-B3D7-928739501338}"/>
              </a:ext>
            </a:extLst>
          </p:cNvPr>
          <p:cNvSpPr txBox="1"/>
          <p:nvPr/>
        </p:nvSpPr>
        <p:spPr>
          <a:xfrm>
            <a:off x="493634" y="2205674"/>
            <a:ext cx="886433" cy="276999"/>
          </a:xfrm>
          <a:prstGeom prst="rect">
            <a:avLst/>
          </a:prstGeom>
          <a:noFill/>
        </p:spPr>
        <p:txBody>
          <a:bodyPr wrap="square" rtlCol="0">
            <a:spAutoFit/>
          </a:bodyPr>
          <a:lstStyle/>
          <a:p>
            <a:pPr algn="ctr"/>
            <a:r>
              <a:rPr lang="ja-JP" altLang="en-US" sz="1200" dirty="0">
                <a:ea typeface="ＭＳ Ｐゴシック" panose="020B0600070205080204" pitchFamily="50" charset="-128"/>
              </a:rPr>
              <a:t>（万円</a:t>
            </a:r>
            <a:r>
              <a:rPr lang="en-US" altLang="ja-JP" sz="1200" dirty="0">
                <a:ea typeface="ＭＳ Ｐゴシック" panose="020B0600070205080204" pitchFamily="50" charset="-128"/>
              </a:rPr>
              <a:t>/ha</a:t>
            </a:r>
            <a:r>
              <a:rPr lang="ja-JP" altLang="en-US" sz="1200" dirty="0">
                <a:ea typeface="ＭＳ Ｐゴシック" panose="020B0600070205080204" pitchFamily="50" charset="-128"/>
              </a:rPr>
              <a:t>）</a:t>
            </a:r>
            <a:endParaRPr lang="ja-JP" altLang="en-US" dirty="0">
              <a:ea typeface="ＭＳ Ｐゴシック" panose="020B0600070205080204" pitchFamily="50" charset="-128"/>
            </a:endParaRPr>
          </a:p>
        </p:txBody>
      </p:sp>
      <p:sp>
        <p:nvSpPr>
          <p:cNvPr id="7" name="二等辺三角形 6">
            <a:extLst>
              <a:ext uri="{FF2B5EF4-FFF2-40B4-BE49-F238E27FC236}">
                <a16:creationId xmlns:a16="http://schemas.microsoft.com/office/drawing/2014/main" id="{C1DCA852-D7DB-4A27-9801-0F0DE0315C21}"/>
              </a:ext>
            </a:extLst>
          </p:cNvPr>
          <p:cNvSpPr/>
          <p:nvPr/>
        </p:nvSpPr>
        <p:spPr>
          <a:xfrm rot="5400000">
            <a:off x="5348631" y="3941233"/>
            <a:ext cx="1286933" cy="262467"/>
          </a:xfrm>
          <a:prstGeom prst="triangle">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四角形: 角を丸くする 8">
            <a:extLst>
              <a:ext uri="{FF2B5EF4-FFF2-40B4-BE49-F238E27FC236}">
                <a16:creationId xmlns:a16="http://schemas.microsoft.com/office/drawing/2014/main" id="{EBF5101F-7ACF-4A90-B52E-CF316F912DB3}"/>
              </a:ext>
            </a:extLst>
          </p:cNvPr>
          <p:cNvSpPr/>
          <p:nvPr/>
        </p:nvSpPr>
        <p:spPr>
          <a:xfrm>
            <a:off x="6262320" y="3025874"/>
            <a:ext cx="5504925" cy="883259"/>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a:extLst>
              <a:ext uri="{FF2B5EF4-FFF2-40B4-BE49-F238E27FC236}">
                <a16:creationId xmlns:a16="http://schemas.microsoft.com/office/drawing/2014/main" id="{AC5BBC9C-2D5F-4949-B654-B8CA4E654BA0}"/>
              </a:ext>
            </a:extLst>
          </p:cNvPr>
          <p:cNvSpPr txBox="1"/>
          <p:nvPr/>
        </p:nvSpPr>
        <p:spPr>
          <a:xfrm>
            <a:off x="6262320" y="3264483"/>
            <a:ext cx="5551612" cy="646331"/>
          </a:xfrm>
          <a:prstGeom prst="rect">
            <a:avLst/>
          </a:prstGeom>
          <a:noFill/>
        </p:spPr>
        <p:txBody>
          <a:bodyPr wrap="square" rtlCol="0">
            <a:spAutoFit/>
          </a:bodyPr>
          <a:lstStyle/>
          <a:p>
            <a:pPr algn="ctr"/>
            <a:r>
              <a:rPr lang="ja-JP" altLang="en-US" u="sng" dirty="0">
                <a:solidFill>
                  <a:srgbClr val="FF0000"/>
                </a:solidFill>
                <a:latin typeface="ＭＳ Ｐゴシック" panose="020B0600070205080204" pitchFamily="50" charset="-128"/>
                <a:ea typeface="ＭＳ Ｐゴシック" panose="020B0600070205080204" pitchFamily="50" charset="-128"/>
              </a:rPr>
              <a:t>現在１位の山梨県の水準（</a:t>
            </a:r>
            <a:r>
              <a:rPr lang="en-US" altLang="ja-JP" u="sng" dirty="0">
                <a:solidFill>
                  <a:srgbClr val="FF0000"/>
                </a:solidFill>
                <a:latin typeface="ＭＳ Ｐゴシック" panose="020B0600070205080204" pitchFamily="50" charset="-128"/>
                <a:ea typeface="ＭＳ Ｐゴシック" panose="020B0600070205080204" pitchFamily="50" charset="-128"/>
              </a:rPr>
              <a:t>1,050</a:t>
            </a:r>
            <a:r>
              <a:rPr lang="ja-JP" altLang="en-US" u="sng" dirty="0">
                <a:solidFill>
                  <a:srgbClr val="FF0000"/>
                </a:solidFill>
                <a:latin typeface="ＭＳ Ｐゴシック" panose="020B0600070205080204" pitchFamily="50" charset="-128"/>
                <a:ea typeface="ＭＳ Ｐゴシック" panose="020B0600070205080204" pitchFamily="50" charset="-128"/>
              </a:rPr>
              <a:t>万円</a:t>
            </a:r>
            <a:r>
              <a:rPr lang="en-US" altLang="ja-JP" u="sng" dirty="0">
                <a:solidFill>
                  <a:srgbClr val="FF0000"/>
                </a:solidFill>
                <a:latin typeface="ＭＳ Ｐゴシック" panose="020B0600070205080204" pitchFamily="50" charset="-128"/>
                <a:ea typeface="ＭＳ Ｐゴシック" panose="020B0600070205080204" pitchFamily="50" charset="-128"/>
              </a:rPr>
              <a:t>/ha</a:t>
            </a:r>
            <a:r>
              <a:rPr lang="ja-JP" altLang="en-US" u="sng" dirty="0">
                <a:solidFill>
                  <a:srgbClr val="FF0000"/>
                </a:solidFill>
                <a:latin typeface="ＭＳ Ｐゴシック" panose="020B0600070205080204" pitchFamily="50" charset="-128"/>
                <a:ea typeface="ＭＳ Ｐゴシック" panose="020B0600070205080204" pitchFamily="50" charset="-128"/>
              </a:rPr>
              <a:t>）</a:t>
            </a:r>
            <a:r>
              <a:rPr lang="ja-JP" altLang="en-US" u="sng" dirty="0">
                <a:latin typeface="ＭＳ Ｐゴシック" panose="020B0600070205080204" pitchFamily="50" charset="-128"/>
                <a:ea typeface="ＭＳ Ｐゴシック" panose="020B0600070205080204" pitchFamily="50" charset="-128"/>
              </a:rPr>
              <a:t>まで収益性を高め、全国有数の高収益農業（稼げる農業）をめざす</a:t>
            </a:r>
          </a:p>
        </p:txBody>
      </p:sp>
      <p:sp>
        <p:nvSpPr>
          <p:cNvPr id="11" name="矢印: 右 10">
            <a:extLst>
              <a:ext uri="{FF2B5EF4-FFF2-40B4-BE49-F238E27FC236}">
                <a16:creationId xmlns:a16="http://schemas.microsoft.com/office/drawing/2014/main" id="{9E688D71-DB93-4338-8EFF-2D100F1584F0}"/>
              </a:ext>
            </a:extLst>
          </p:cNvPr>
          <p:cNvSpPr/>
          <p:nvPr/>
        </p:nvSpPr>
        <p:spPr>
          <a:xfrm rot="5400000">
            <a:off x="8641511" y="2843741"/>
            <a:ext cx="256931" cy="2461662"/>
          </a:xfrm>
          <a:prstGeom prst="rightArrow">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kumimoji="1" lang="ja-JP" altLang="en-US" sz="1200" dirty="0">
                <a:solidFill>
                  <a:schemeClr val="tx1"/>
                </a:solidFill>
              </a:rPr>
              <a:t>そのためには</a:t>
            </a:r>
            <a:r>
              <a:rPr kumimoji="1" lang="en-US" altLang="ja-JP" sz="1200" dirty="0">
                <a:solidFill>
                  <a:schemeClr val="tx1"/>
                </a:solidFill>
              </a:rPr>
              <a:t>…</a:t>
            </a:r>
            <a:endParaRPr kumimoji="1" lang="ja-JP" altLang="en-US" sz="1200" dirty="0">
              <a:solidFill>
                <a:schemeClr val="tx1"/>
              </a:solidFill>
            </a:endParaRPr>
          </a:p>
        </p:txBody>
      </p:sp>
      <p:sp>
        <p:nvSpPr>
          <p:cNvPr id="49" name="テキスト ボックス 48">
            <a:extLst>
              <a:ext uri="{FF2B5EF4-FFF2-40B4-BE49-F238E27FC236}">
                <a16:creationId xmlns:a16="http://schemas.microsoft.com/office/drawing/2014/main" id="{3C8BDD7A-4ED0-43E1-971F-5E4BF8DE1E9E}"/>
              </a:ext>
            </a:extLst>
          </p:cNvPr>
          <p:cNvSpPr txBox="1"/>
          <p:nvPr/>
        </p:nvSpPr>
        <p:spPr>
          <a:xfrm>
            <a:off x="6372422" y="4193640"/>
            <a:ext cx="4955932" cy="861774"/>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◇農業産出額（畜産除く）を現在の</a:t>
            </a:r>
            <a:r>
              <a:rPr lang="en-US" altLang="ja-JP" dirty="0">
                <a:latin typeface="ＭＳ Ｐゴシック" panose="020B0600070205080204" pitchFamily="50" charset="-128"/>
                <a:ea typeface="ＭＳ Ｐゴシック" panose="020B0600070205080204" pitchFamily="50" charset="-128"/>
              </a:rPr>
              <a:t>339</a:t>
            </a:r>
            <a:r>
              <a:rPr lang="ja-JP" altLang="en-US" dirty="0">
                <a:latin typeface="ＭＳ Ｐゴシック" panose="020B0600070205080204" pitchFamily="50" charset="-128"/>
                <a:ea typeface="ＭＳ Ｐゴシック" panose="020B0600070205080204" pitchFamily="50" charset="-128"/>
              </a:rPr>
              <a:t>億円から</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a:t>
            </a:r>
            <a:r>
              <a:rPr lang="en-US" altLang="ja-JP" u="sng" dirty="0">
                <a:latin typeface="ＭＳ Ｐゴシック" panose="020B0600070205080204" pitchFamily="50" charset="-128"/>
                <a:ea typeface="ＭＳ Ｐゴシック" panose="020B0600070205080204" pitchFamily="50" charset="-128"/>
              </a:rPr>
              <a:t>483</a:t>
            </a:r>
            <a:r>
              <a:rPr lang="ja-JP" altLang="en-US" u="sng" dirty="0">
                <a:latin typeface="ＭＳ Ｐゴシック" panose="020B0600070205080204" pitchFamily="50" charset="-128"/>
                <a:ea typeface="ＭＳ Ｐゴシック" panose="020B0600070205080204" pitchFamily="50" charset="-128"/>
              </a:rPr>
              <a:t>億円（＋</a:t>
            </a:r>
            <a:r>
              <a:rPr lang="en-US" altLang="ja-JP" u="sng" dirty="0">
                <a:latin typeface="ＭＳ Ｐゴシック" panose="020B0600070205080204" pitchFamily="50" charset="-128"/>
                <a:ea typeface="ＭＳ Ｐゴシック" panose="020B0600070205080204" pitchFamily="50" charset="-128"/>
              </a:rPr>
              <a:t>144</a:t>
            </a:r>
            <a:r>
              <a:rPr lang="ja-JP" altLang="en-US" u="sng" dirty="0">
                <a:latin typeface="ＭＳ Ｐゴシック" panose="020B0600070205080204" pitchFamily="50" charset="-128"/>
                <a:ea typeface="ＭＳ Ｐゴシック" panose="020B0600070205080204" pitchFamily="50" charset="-128"/>
              </a:rPr>
              <a:t>億円）</a:t>
            </a:r>
            <a:r>
              <a:rPr lang="ja-JP" altLang="en-US" dirty="0">
                <a:latin typeface="ＭＳ Ｐゴシック" panose="020B0600070205080204" pitchFamily="50" charset="-128"/>
                <a:ea typeface="ＭＳ Ｐゴシック" panose="020B0600070205080204" pitchFamily="50" charset="-128"/>
              </a:rPr>
              <a:t>にする必要がある</a:t>
            </a:r>
            <a:endParaRPr lang="en-US" altLang="ja-JP"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農地面積は現状の数字を想定</a:t>
            </a:r>
            <a:endParaRPr lang="en-US" altLang="ja-JP" sz="1400" dirty="0">
              <a:latin typeface="ＭＳ Ｐゴシック" panose="020B0600070205080204" pitchFamily="50" charset="-128"/>
              <a:ea typeface="ＭＳ Ｐゴシック" panose="020B0600070205080204" pitchFamily="50" charset="-128"/>
            </a:endParaRPr>
          </a:p>
        </p:txBody>
      </p:sp>
      <p:sp>
        <p:nvSpPr>
          <p:cNvPr id="51" name="テキスト ボックス 50">
            <a:extLst>
              <a:ext uri="{FF2B5EF4-FFF2-40B4-BE49-F238E27FC236}">
                <a16:creationId xmlns:a16="http://schemas.microsoft.com/office/drawing/2014/main" id="{7C449EBE-E880-4943-910E-686F4E470B65}"/>
              </a:ext>
            </a:extLst>
          </p:cNvPr>
          <p:cNvSpPr txBox="1"/>
          <p:nvPr/>
        </p:nvSpPr>
        <p:spPr>
          <a:xfrm>
            <a:off x="6372422" y="5042382"/>
            <a:ext cx="4955932" cy="1477328"/>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◇上記の産出額増加をめざすには</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➡担い手の確保育成、経営支援の強化</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➡大阪の強みを活かす品目の振興</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➡新たな価値の創出　</a:t>
            </a:r>
            <a:r>
              <a:rPr lang="en-US" altLang="ja-JP" dirty="0" err="1">
                <a:latin typeface="ＭＳ Ｐゴシック" panose="020B0600070205080204" pitchFamily="50" charset="-128"/>
                <a:ea typeface="ＭＳ Ｐゴシック" panose="020B0600070205080204" pitchFamily="50" charset="-128"/>
              </a:rPr>
              <a:t>etc</a:t>
            </a:r>
            <a:r>
              <a:rPr lang="en-US" altLang="ja-JP" dirty="0">
                <a:latin typeface="ＭＳ Ｐゴシック" panose="020B0600070205080204" pitchFamily="50" charset="-128"/>
                <a:ea typeface="ＭＳ Ｐゴシック" panose="020B0600070205080204" pitchFamily="50" charset="-128"/>
              </a:rPr>
              <a:t>…</a:t>
            </a:r>
            <a:r>
              <a:rPr lang="ja-JP" altLang="en-US" dirty="0">
                <a:solidFill>
                  <a:srgbClr val="FF0000"/>
                </a:solidFill>
                <a:latin typeface="ＭＳ Ｐゴシック" panose="020B0600070205080204" pitchFamily="50" charset="-128"/>
                <a:ea typeface="ＭＳ Ｐゴシック" panose="020B0600070205080204" pitchFamily="50" charset="-128"/>
              </a:rPr>
              <a:t>　</a:t>
            </a:r>
            <a:endParaRPr lang="en-US" altLang="ja-JP" dirty="0">
              <a:solidFill>
                <a:srgbClr val="FF0000"/>
              </a:solidFill>
              <a:latin typeface="ＭＳ Ｐゴシック" panose="020B0600070205080204" pitchFamily="50" charset="-128"/>
              <a:ea typeface="ＭＳ Ｐゴシック" panose="020B0600070205080204" pitchFamily="50" charset="-128"/>
            </a:endParaRPr>
          </a:p>
          <a:p>
            <a:r>
              <a:rPr lang="ja-JP" altLang="en-US" dirty="0">
                <a:solidFill>
                  <a:srgbClr val="FF0000"/>
                </a:solidFill>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を複合的に取り組む</a:t>
            </a:r>
            <a:endParaRPr lang="en-US" altLang="ja-JP" dirty="0">
              <a:latin typeface="ＭＳ Ｐゴシック" panose="020B0600070205080204" pitchFamily="50" charset="-128"/>
              <a:ea typeface="ＭＳ Ｐゴシック" panose="020B0600070205080204" pitchFamily="50" charset="-128"/>
            </a:endParaRPr>
          </a:p>
        </p:txBody>
      </p:sp>
      <p:sp>
        <p:nvSpPr>
          <p:cNvPr id="17" name="テキスト ボックス 16">
            <a:extLst>
              <a:ext uri="{FF2B5EF4-FFF2-40B4-BE49-F238E27FC236}">
                <a16:creationId xmlns:a16="http://schemas.microsoft.com/office/drawing/2014/main" id="{62EC0E3F-7D61-4CA9-BDFC-C3562DE106C5}"/>
              </a:ext>
            </a:extLst>
          </p:cNvPr>
          <p:cNvSpPr txBox="1"/>
          <p:nvPr/>
        </p:nvSpPr>
        <p:spPr>
          <a:xfrm>
            <a:off x="863646" y="5309823"/>
            <a:ext cx="5920612" cy="1169551"/>
          </a:xfrm>
          <a:prstGeom prst="rect">
            <a:avLst/>
          </a:prstGeom>
          <a:noFill/>
        </p:spPr>
        <p:txBody>
          <a:bodyPr wrap="square" rtlCol="0">
            <a:spAutoFit/>
          </a:bodyPr>
          <a:lstStyle/>
          <a:p>
            <a:r>
              <a:rPr lang="en-US" altLang="ja-JP" sz="1400" b="1" dirty="0">
                <a:latin typeface="ＭＳ Ｐゴシック" panose="020B0600070205080204" pitchFamily="50" charset="-128"/>
                <a:ea typeface="ＭＳ Ｐゴシック" panose="020B0600070205080204" pitchFamily="50" charset="-128"/>
              </a:rPr>
              <a:t>※</a:t>
            </a:r>
            <a:r>
              <a:rPr lang="ja-JP" altLang="en-US" sz="1400" b="1" dirty="0">
                <a:latin typeface="ＭＳ Ｐゴシック" panose="020B0600070205080204" pitchFamily="50" charset="-128"/>
                <a:ea typeface="ＭＳ Ｐゴシック" panose="020B0600070205080204" pitchFamily="50" charset="-128"/>
              </a:rPr>
              <a:t>上位２県と大阪府の特徴</a:t>
            </a:r>
            <a:endParaRPr lang="en-US" altLang="ja-JP" sz="1400" b="1"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１位山梨県・・・産出額の</a:t>
            </a:r>
            <a:r>
              <a:rPr lang="en-US" altLang="ja-JP" sz="1400" dirty="0">
                <a:latin typeface="ＭＳ Ｐゴシック" panose="020B0600070205080204" pitchFamily="50" charset="-128"/>
                <a:ea typeface="ＭＳ Ｐゴシック" panose="020B0600070205080204" pitchFamily="50" charset="-128"/>
              </a:rPr>
              <a:t>70%</a:t>
            </a:r>
            <a:r>
              <a:rPr lang="ja-JP" altLang="en-US" sz="1400" dirty="0">
                <a:latin typeface="ＭＳ Ｐゴシック" panose="020B0600070205080204" pitchFamily="50" charset="-128"/>
                <a:ea typeface="ＭＳ Ｐゴシック" panose="020B0600070205080204" pitchFamily="50" charset="-128"/>
              </a:rPr>
              <a:t>が果実、経営耕地面積の</a:t>
            </a:r>
            <a:r>
              <a:rPr lang="en-US" altLang="ja-JP" sz="1400" dirty="0">
                <a:latin typeface="ＭＳ Ｐゴシック" panose="020B0600070205080204" pitchFamily="50" charset="-128"/>
                <a:ea typeface="ＭＳ Ｐゴシック" panose="020B0600070205080204" pitchFamily="50" charset="-128"/>
              </a:rPr>
              <a:t>48%</a:t>
            </a:r>
            <a:r>
              <a:rPr lang="ja-JP" altLang="en-US" sz="1400" dirty="0">
                <a:latin typeface="ＭＳ Ｐゴシック" panose="020B0600070205080204" pitchFamily="50" charset="-128"/>
                <a:ea typeface="ＭＳ Ｐゴシック" panose="020B0600070205080204" pitchFamily="50" charset="-128"/>
              </a:rPr>
              <a:t>が樹園地</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２位高知県・・・産出額の</a:t>
            </a:r>
            <a:r>
              <a:rPr lang="en-US" altLang="ja-JP" sz="1400" dirty="0">
                <a:latin typeface="ＭＳ Ｐゴシック" panose="020B0600070205080204" pitchFamily="50" charset="-128"/>
                <a:ea typeface="ＭＳ Ｐゴシック" panose="020B0600070205080204" pitchFamily="50" charset="-128"/>
              </a:rPr>
              <a:t>62%</a:t>
            </a:r>
            <a:r>
              <a:rPr lang="ja-JP" altLang="en-US" sz="1400" dirty="0">
                <a:latin typeface="ＭＳ Ｐゴシック" panose="020B0600070205080204" pitchFamily="50" charset="-128"/>
                <a:ea typeface="ＭＳ Ｐゴシック" panose="020B0600070205080204" pitchFamily="50" charset="-128"/>
              </a:rPr>
              <a:t>が野菜だが、畑は経営耕地面積の</a:t>
            </a:r>
            <a:r>
              <a:rPr lang="en-US" altLang="ja-JP" sz="1400" dirty="0">
                <a:latin typeface="ＭＳ Ｐゴシック" panose="020B0600070205080204" pitchFamily="50" charset="-128"/>
                <a:ea typeface="ＭＳ Ｐゴシック" panose="020B0600070205080204" pitchFamily="50" charset="-128"/>
              </a:rPr>
              <a:t>18%</a:t>
            </a:r>
          </a:p>
          <a:p>
            <a:r>
              <a:rPr lang="ja-JP" altLang="en-US" sz="1400" dirty="0">
                <a:latin typeface="ＭＳ Ｐゴシック" panose="020B0600070205080204" pitchFamily="50" charset="-128"/>
                <a:ea typeface="ＭＳ Ｐゴシック" panose="020B0600070205080204" pitchFamily="50" charset="-128"/>
              </a:rPr>
              <a:t>３位大阪府・・・産出額で最も多いのは野菜（</a:t>
            </a:r>
            <a:r>
              <a:rPr lang="en-US" altLang="ja-JP" sz="1400" dirty="0">
                <a:latin typeface="ＭＳ Ｐゴシック" panose="020B0600070205080204" pitchFamily="50" charset="-128"/>
                <a:ea typeface="ＭＳ Ｐゴシック" panose="020B0600070205080204" pitchFamily="50" charset="-128"/>
              </a:rPr>
              <a:t>47%</a:t>
            </a:r>
            <a:r>
              <a:rPr lang="ja-JP" altLang="en-US" sz="1400" dirty="0">
                <a:latin typeface="ＭＳ Ｐゴシック" panose="020B0600070205080204" pitchFamily="50" charset="-128"/>
                <a:ea typeface="ＭＳ Ｐゴシック" panose="020B0600070205080204" pitchFamily="50" charset="-128"/>
              </a:rPr>
              <a:t>）だが米の割合も高い（</a:t>
            </a:r>
            <a:r>
              <a:rPr lang="en-US" altLang="ja-JP" sz="1400" dirty="0">
                <a:latin typeface="ＭＳ Ｐゴシック" panose="020B0600070205080204" pitchFamily="50" charset="-128"/>
                <a:ea typeface="ＭＳ Ｐゴシック" panose="020B0600070205080204" pitchFamily="50" charset="-128"/>
              </a:rPr>
              <a:t>20%</a:t>
            </a:r>
            <a:r>
              <a:rPr lang="ja-JP" altLang="en-US" sz="1400" dirty="0">
                <a:latin typeface="ＭＳ Ｐゴシック" panose="020B0600070205080204" pitchFamily="50" charset="-128"/>
                <a:ea typeface="ＭＳ Ｐゴシック" panose="020B0600070205080204" pitchFamily="50" charset="-128"/>
              </a:rPr>
              <a:t>）</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経営耕地面積は田が多く（</a:t>
            </a:r>
            <a:r>
              <a:rPr lang="en-US" altLang="ja-JP" sz="1400" dirty="0">
                <a:latin typeface="ＭＳ Ｐゴシック" panose="020B0600070205080204" pitchFamily="50" charset="-128"/>
                <a:ea typeface="ＭＳ Ｐゴシック" panose="020B0600070205080204" pitchFamily="50" charset="-128"/>
              </a:rPr>
              <a:t>66%)</a:t>
            </a:r>
            <a:r>
              <a:rPr lang="ja-JP" altLang="en-US" sz="1400" dirty="0">
                <a:latin typeface="ＭＳ Ｐゴシック" panose="020B0600070205080204" pitchFamily="50" charset="-128"/>
                <a:ea typeface="ＭＳ Ｐゴシック" panose="020B0600070205080204" pitchFamily="50" charset="-128"/>
              </a:rPr>
              <a:t>、次いで畑</a:t>
            </a:r>
            <a:r>
              <a:rPr lang="en-US" altLang="ja-JP" sz="1400" dirty="0">
                <a:latin typeface="ＭＳ Ｐゴシック" panose="020B0600070205080204" pitchFamily="50" charset="-128"/>
                <a:ea typeface="ＭＳ Ｐゴシック" panose="020B0600070205080204" pitchFamily="50" charset="-128"/>
              </a:rPr>
              <a:t>(23%)</a:t>
            </a:r>
            <a:r>
              <a:rPr lang="ja-JP" altLang="en-US" sz="1400" dirty="0">
                <a:latin typeface="ＭＳ Ｐゴシック" panose="020B0600070205080204" pitchFamily="50" charset="-128"/>
                <a:ea typeface="ＭＳ Ｐゴシック" panose="020B0600070205080204" pitchFamily="50" charset="-128"/>
              </a:rPr>
              <a:t>、樹園地</a:t>
            </a:r>
            <a:r>
              <a:rPr lang="en-US" altLang="ja-JP" sz="1400" dirty="0">
                <a:latin typeface="ＭＳ Ｐゴシック" panose="020B0600070205080204" pitchFamily="50" charset="-128"/>
                <a:ea typeface="ＭＳ Ｐゴシック" panose="020B0600070205080204" pitchFamily="50" charset="-128"/>
              </a:rPr>
              <a:t>(11%)</a:t>
            </a:r>
            <a:endParaRPr lang="ja-JP" altLang="en-US" sz="1400" dirty="0">
              <a:latin typeface="ＭＳ Ｐゴシック" panose="020B0600070205080204" pitchFamily="50" charset="-128"/>
              <a:ea typeface="ＭＳ Ｐゴシック" panose="020B0600070205080204" pitchFamily="50" charset="-128"/>
            </a:endParaRPr>
          </a:p>
        </p:txBody>
      </p:sp>
      <p:sp>
        <p:nvSpPr>
          <p:cNvPr id="18" name="テキスト ボックス 17">
            <a:extLst>
              <a:ext uri="{FF2B5EF4-FFF2-40B4-BE49-F238E27FC236}">
                <a16:creationId xmlns:a16="http://schemas.microsoft.com/office/drawing/2014/main" id="{68E036A4-3A4E-4A13-A277-8598D287ABAC}"/>
              </a:ext>
            </a:extLst>
          </p:cNvPr>
          <p:cNvSpPr txBox="1"/>
          <p:nvPr/>
        </p:nvSpPr>
        <p:spPr>
          <a:xfrm>
            <a:off x="6262320" y="2098400"/>
            <a:ext cx="5551612" cy="923330"/>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・大阪農業の成長産業化を図るには、大消費地を抱える</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優位性を活かし、この強みをさらに伸ばすため意欲的な目標を定めて施策を展開していく　</a:t>
            </a:r>
            <a:endParaRPr lang="en-US" altLang="ja-JP" dirty="0">
              <a:latin typeface="ＭＳ Ｐゴシック" panose="020B0600070205080204" pitchFamily="50" charset="-128"/>
              <a:ea typeface="ＭＳ Ｐゴシック" panose="020B0600070205080204" pitchFamily="50" charset="-128"/>
            </a:endParaRPr>
          </a:p>
        </p:txBody>
      </p:sp>
      <p:sp>
        <p:nvSpPr>
          <p:cNvPr id="20" name="正方形/長方形 19">
            <a:extLst>
              <a:ext uri="{FF2B5EF4-FFF2-40B4-BE49-F238E27FC236}">
                <a16:creationId xmlns:a16="http://schemas.microsoft.com/office/drawing/2014/main" id="{7360F147-0920-45CC-A8CE-7C076E94E603}"/>
              </a:ext>
            </a:extLst>
          </p:cNvPr>
          <p:cNvSpPr/>
          <p:nvPr/>
        </p:nvSpPr>
        <p:spPr>
          <a:xfrm>
            <a:off x="6372422" y="3058611"/>
            <a:ext cx="1080000" cy="28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目標</a:t>
            </a:r>
          </a:p>
        </p:txBody>
      </p:sp>
      <p:pic>
        <p:nvPicPr>
          <p:cNvPr id="2" name="図 1">
            <a:extLst>
              <a:ext uri="{FF2B5EF4-FFF2-40B4-BE49-F238E27FC236}">
                <a16:creationId xmlns:a16="http://schemas.microsoft.com/office/drawing/2014/main" id="{C7B30746-A345-3767-39E3-F8D2758B76BA}"/>
              </a:ext>
            </a:extLst>
          </p:cNvPr>
          <p:cNvPicPr>
            <a:picLocks noChangeAspect="1"/>
          </p:cNvPicPr>
          <p:nvPr/>
        </p:nvPicPr>
        <p:blipFill>
          <a:blip r:embed="rId2"/>
          <a:stretch>
            <a:fillRect/>
          </a:stretch>
        </p:blipFill>
        <p:spPr>
          <a:xfrm>
            <a:off x="809868" y="2351275"/>
            <a:ext cx="4965569" cy="2946400"/>
          </a:xfrm>
          <a:prstGeom prst="rect">
            <a:avLst/>
          </a:prstGeom>
        </p:spPr>
      </p:pic>
    </p:spTree>
    <p:extLst>
      <p:ext uri="{BB962C8B-B14F-4D97-AF65-F5344CB8AC3E}">
        <p14:creationId xmlns:p14="http://schemas.microsoft.com/office/powerpoint/2010/main" val="2744942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B0AECA3-4E8B-B2C7-95E2-BF9B36746671}"/>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88A49C33-5687-5AA7-BFC5-C14ACC44A012}"/>
              </a:ext>
            </a:extLst>
          </p:cNvPr>
          <p:cNvSpPr/>
          <p:nvPr/>
        </p:nvSpPr>
        <p:spPr>
          <a:xfrm>
            <a:off x="378068" y="693337"/>
            <a:ext cx="11490527" cy="582301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chemeClr val="tx1"/>
              </a:solidFill>
            </a:endParaRPr>
          </a:p>
        </p:txBody>
      </p:sp>
      <p:sp>
        <p:nvSpPr>
          <p:cNvPr id="15" name="スライド番号プレースホルダー 14">
            <a:extLst>
              <a:ext uri="{FF2B5EF4-FFF2-40B4-BE49-F238E27FC236}">
                <a16:creationId xmlns:a16="http://schemas.microsoft.com/office/drawing/2014/main" id="{1E157291-C681-1DCC-C0B9-92105FE03276}"/>
              </a:ext>
            </a:extLst>
          </p:cNvPr>
          <p:cNvSpPr>
            <a:spLocks noGrp="1"/>
          </p:cNvSpPr>
          <p:nvPr>
            <p:ph type="sldNum" sz="quarter" idx="12"/>
          </p:nvPr>
        </p:nvSpPr>
        <p:spPr/>
        <p:txBody>
          <a:bodyPr/>
          <a:lstStyle/>
          <a:p>
            <a:r>
              <a:rPr kumimoji="1" lang="en-US" altLang="ja-JP" dirty="0"/>
              <a:t>2-</a:t>
            </a:r>
            <a:fld id="{C6678B24-D225-48CB-84C5-697AA65AEC0C}" type="slidenum">
              <a:rPr kumimoji="1" lang="ja-JP" altLang="en-US" smtClean="0"/>
              <a:t>3</a:t>
            </a:fld>
            <a:endParaRPr kumimoji="1" lang="ja-JP" altLang="en-US" dirty="0"/>
          </a:p>
        </p:txBody>
      </p:sp>
      <p:sp>
        <p:nvSpPr>
          <p:cNvPr id="19" name="タイトル 1">
            <a:extLst>
              <a:ext uri="{FF2B5EF4-FFF2-40B4-BE49-F238E27FC236}">
                <a16:creationId xmlns:a16="http://schemas.microsoft.com/office/drawing/2014/main" id="{67551F3F-4E5C-080E-2774-807B6CCB9BF3}"/>
              </a:ext>
            </a:extLst>
          </p:cNvPr>
          <p:cNvSpPr txBox="1">
            <a:spLocks/>
          </p:cNvSpPr>
          <p:nvPr/>
        </p:nvSpPr>
        <p:spPr>
          <a:xfrm>
            <a:off x="0" y="1429"/>
            <a:ext cx="12192000" cy="540438"/>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「成長」の５年後達成目標の検討</a:t>
            </a:r>
          </a:p>
        </p:txBody>
      </p:sp>
      <p:sp>
        <p:nvSpPr>
          <p:cNvPr id="13" name="正方形/長方形 12">
            <a:extLst>
              <a:ext uri="{FF2B5EF4-FFF2-40B4-BE49-F238E27FC236}">
                <a16:creationId xmlns:a16="http://schemas.microsoft.com/office/drawing/2014/main" id="{3E610BB0-B505-B11E-A9C4-37A4F4D631ED}"/>
              </a:ext>
            </a:extLst>
          </p:cNvPr>
          <p:cNvSpPr/>
          <p:nvPr/>
        </p:nvSpPr>
        <p:spPr>
          <a:xfrm>
            <a:off x="809868" y="913469"/>
            <a:ext cx="2052000" cy="540438"/>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達成目標の考え方</a:t>
            </a:r>
          </a:p>
        </p:txBody>
      </p:sp>
      <p:sp>
        <p:nvSpPr>
          <p:cNvPr id="44" name="テキスト ボックス 43">
            <a:extLst>
              <a:ext uri="{FF2B5EF4-FFF2-40B4-BE49-F238E27FC236}">
                <a16:creationId xmlns:a16="http://schemas.microsoft.com/office/drawing/2014/main" id="{FF52CAD9-6E9C-0C2F-4CBD-9485CA9DC028}"/>
              </a:ext>
            </a:extLst>
          </p:cNvPr>
          <p:cNvSpPr txBox="1"/>
          <p:nvPr/>
        </p:nvSpPr>
        <p:spPr>
          <a:xfrm>
            <a:off x="807146" y="1461455"/>
            <a:ext cx="10764065" cy="646331"/>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20</a:t>
            </a:r>
            <a:r>
              <a:rPr lang="ja-JP" altLang="en-US" dirty="0">
                <a:latin typeface="ＭＳ Ｐゴシック" panose="020B0600070205080204" pitchFamily="50" charset="-128"/>
                <a:ea typeface="ＭＳ Ｐゴシック" panose="020B0600070205080204" pitchFamily="50" charset="-128"/>
              </a:rPr>
              <a:t>年後の最終目標達成に向け、初動５年間の目標を検討</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・目標値としては、毎年度に数字の把握が可能な農業産出額（畜産除く）を想定</a:t>
            </a:r>
            <a:endParaRPr lang="en-US" altLang="ja-JP" dirty="0">
              <a:latin typeface="ＭＳ Ｐゴシック" panose="020B0600070205080204" pitchFamily="50" charset="-128"/>
              <a:ea typeface="ＭＳ Ｐゴシック" panose="020B0600070205080204" pitchFamily="50" charset="-128"/>
            </a:endParaRPr>
          </a:p>
        </p:txBody>
      </p:sp>
      <p:sp>
        <p:nvSpPr>
          <p:cNvPr id="51" name="テキスト ボックス 50">
            <a:extLst>
              <a:ext uri="{FF2B5EF4-FFF2-40B4-BE49-F238E27FC236}">
                <a16:creationId xmlns:a16="http://schemas.microsoft.com/office/drawing/2014/main" id="{C0A28513-9178-30CB-7453-AB6267699ECB}"/>
              </a:ext>
            </a:extLst>
          </p:cNvPr>
          <p:cNvSpPr txBox="1"/>
          <p:nvPr/>
        </p:nvSpPr>
        <p:spPr>
          <a:xfrm>
            <a:off x="6247240" y="2317897"/>
            <a:ext cx="5129596" cy="923330"/>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新たな</a:t>
            </a:r>
            <a:r>
              <a:rPr lang="en-US" altLang="ja-JP" dirty="0">
                <a:latin typeface="ＭＳ Ｐゴシック" panose="020B0600070205080204" pitchFamily="50" charset="-128"/>
                <a:ea typeface="ＭＳ Ｐゴシック" panose="020B0600070205080204" pitchFamily="50" charset="-128"/>
              </a:rPr>
              <a:t>AP</a:t>
            </a:r>
            <a:r>
              <a:rPr lang="ja-JP" altLang="en-US" dirty="0">
                <a:latin typeface="ＭＳ Ｐゴシック" panose="020B0600070205080204" pitchFamily="50" charset="-128"/>
                <a:ea typeface="ＭＳ Ｐゴシック" panose="020B0600070205080204" pitchFamily="50" charset="-128"/>
              </a:rPr>
              <a:t>での達成目標は左図より</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農業産出額（畜産除く）を</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a:t>
            </a:r>
            <a:r>
              <a:rPr lang="ja-JP" altLang="en-US" b="1" u="sng" dirty="0">
                <a:solidFill>
                  <a:srgbClr val="FF0000"/>
                </a:solidFill>
                <a:latin typeface="ＭＳ Ｐゴシック" panose="020B0600070205080204" pitchFamily="50" charset="-128"/>
                <a:ea typeface="ＭＳ Ｐゴシック" panose="020B0600070205080204" pitchFamily="50" charset="-128"/>
              </a:rPr>
              <a:t>３５６億円（現状から＋１７億円）</a:t>
            </a:r>
            <a:r>
              <a:rPr lang="en-US" altLang="ja-JP" b="1" u="sng" baseline="30000" dirty="0">
                <a:solidFill>
                  <a:srgbClr val="FF0000"/>
                </a:solidFill>
                <a:latin typeface="ＭＳ Ｐゴシック" panose="020B0600070205080204" pitchFamily="50" charset="-128"/>
                <a:ea typeface="ＭＳ Ｐゴシック" panose="020B0600070205080204" pitchFamily="50" charset="-128"/>
              </a:rPr>
              <a:t>※</a:t>
            </a:r>
            <a:r>
              <a:rPr lang="ja-JP" altLang="en-US" dirty="0">
                <a:solidFill>
                  <a:srgbClr val="FF0000"/>
                </a:solidFill>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と設定</a:t>
            </a:r>
            <a:endParaRPr lang="en-US" altLang="ja-JP" dirty="0">
              <a:latin typeface="ＭＳ Ｐゴシック" panose="020B0600070205080204" pitchFamily="50" charset="-128"/>
              <a:ea typeface="ＭＳ Ｐゴシック" panose="020B0600070205080204" pitchFamily="50" charset="-128"/>
            </a:endParaRPr>
          </a:p>
        </p:txBody>
      </p:sp>
      <p:sp>
        <p:nvSpPr>
          <p:cNvPr id="4" name="矢印: 下 3">
            <a:extLst>
              <a:ext uri="{FF2B5EF4-FFF2-40B4-BE49-F238E27FC236}">
                <a16:creationId xmlns:a16="http://schemas.microsoft.com/office/drawing/2014/main" id="{282E13F7-F52D-CE15-39ED-B8BEBFC79EC9}"/>
              </a:ext>
            </a:extLst>
          </p:cNvPr>
          <p:cNvSpPr/>
          <p:nvPr/>
        </p:nvSpPr>
        <p:spPr>
          <a:xfrm>
            <a:off x="8240233" y="3369618"/>
            <a:ext cx="1010093" cy="52189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AAC22F34-03C7-C141-07B2-EAC9A7575196}"/>
              </a:ext>
            </a:extLst>
          </p:cNvPr>
          <p:cNvSpPr txBox="1"/>
          <p:nvPr/>
        </p:nvSpPr>
        <p:spPr>
          <a:xfrm>
            <a:off x="6368475" y="4015563"/>
            <a:ext cx="5187659" cy="2031325"/>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産出額増加に向け</a:t>
            </a:r>
            <a:r>
              <a:rPr lang="en-US" altLang="ja-JP" dirty="0">
                <a:latin typeface="ＭＳ Ｐゴシック" panose="020B0600070205080204" pitchFamily="50" charset="-128"/>
                <a:ea typeface="ＭＳ Ｐゴシック" panose="020B0600070205080204" pitchFamily="50" charset="-128"/>
              </a:rPr>
              <a:t>…</a:t>
            </a:r>
          </a:p>
          <a:p>
            <a:r>
              <a:rPr lang="ja-JP" altLang="en-US" dirty="0">
                <a:latin typeface="ＭＳ Ｐゴシック" panose="020B0600070205080204" pitchFamily="50" charset="-128"/>
                <a:ea typeface="ＭＳ Ｐゴシック" panose="020B0600070205080204" pitchFamily="50" charset="-128"/>
              </a:rPr>
              <a:t>　</a:t>
            </a:r>
            <a:r>
              <a:rPr lang="ja-JP" altLang="en-US" dirty="0">
                <a:solidFill>
                  <a:srgbClr val="FF0000"/>
                </a:solidFill>
                <a:latin typeface="ＭＳ Ｐゴシック" panose="020B0600070205080204" pitchFamily="50" charset="-128"/>
                <a:ea typeface="ＭＳ Ｐゴシック" panose="020B0600070205080204" pitchFamily="50" charset="-128"/>
              </a:rPr>
              <a:t>・担い手の経営規模拡大、企業誘致の強化</a:t>
            </a:r>
            <a:endParaRPr lang="en-US" altLang="ja-JP" dirty="0">
              <a:solidFill>
                <a:srgbClr val="FF0000"/>
              </a:solidFill>
              <a:latin typeface="ＭＳ Ｐゴシック" panose="020B0600070205080204" pitchFamily="50" charset="-128"/>
              <a:ea typeface="ＭＳ Ｐゴシック" panose="020B0600070205080204" pitchFamily="50" charset="-128"/>
            </a:endParaRPr>
          </a:p>
          <a:p>
            <a:r>
              <a:rPr lang="ja-JP" altLang="en-US" dirty="0">
                <a:solidFill>
                  <a:srgbClr val="FF0000"/>
                </a:solidFill>
                <a:latin typeface="ＭＳ Ｐゴシック" panose="020B0600070205080204" pitchFamily="50" charset="-128"/>
                <a:ea typeface="ＭＳ Ｐゴシック" panose="020B0600070205080204" pitchFamily="50" charset="-128"/>
              </a:rPr>
              <a:t>　・農業</a:t>
            </a:r>
            <a:r>
              <a:rPr lang="en-US" altLang="ja-JP" dirty="0">
                <a:solidFill>
                  <a:srgbClr val="FF0000"/>
                </a:solidFill>
                <a:latin typeface="ＭＳ Ｐゴシック" panose="020B0600070205080204" pitchFamily="50" charset="-128"/>
                <a:ea typeface="ＭＳ Ｐゴシック" panose="020B0600070205080204" pitchFamily="50" charset="-128"/>
              </a:rPr>
              <a:t>DX</a:t>
            </a:r>
            <a:r>
              <a:rPr lang="ja-JP" altLang="en-US" dirty="0">
                <a:solidFill>
                  <a:srgbClr val="FF0000"/>
                </a:solidFill>
                <a:latin typeface="ＭＳ Ｐゴシック" panose="020B0600070205080204" pitchFamily="50" charset="-128"/>
                <a:ea typeface="ＭＳ Ｐゴシック" panose="020B0600070205080204" pitchFamily="50" charset="-128"/>
              </a:rPr>
              <a:t>の導入による生産性向上</a:t>
            </a:r>
            <a:endParaRPr lang="en-US" altLang="ja-JP" dirty="0">
              <a:solidFill>
                <a:srgbClr val="FF0000"/>
              </a:solidFill>
              <a:latin typeface="ＭＳ Ｐゴシック" panose="020B0600070205080204" pitchFamily="50" charset="-128"/>
              <a:ea typeface="ＭＳ Ｐゴシック" panose="020B0600070205080204" pitchFamily="50" charset="-128"/>
            </a:endParaRPr>
          </a:p>
          <a:p>
            <a:r>
              <a:rPr lang="ja-JP" altLang="en-US" dirty="0">
                <a:solidFill>
                  <a:srgbClr val="FF0000"/>
                </a:solidFill>
                <a:latin typeface="ＭＳ Ｐゴシック" panose="020B0600070205080204" pitchFamily="50" charset="-128"/>
                <a:ea typeface="ＭＳ Ｐゴシック" panose="020B0600070205080204" pitchFamily="50" charset="-128"/>
              </a:rPr>
              <a:t>　・基盤整備による高収益作物への転換</a:t>
            </a:r>
            <a:endParaRPr lang="en-US" altLang="ja-JP" dirty="0">
              <a:solidFill>
                <a:srgbClr val="FF0000"/>
              </a:solidFill>
              <a:latin typeface="ＭＳ Ｐゴシック" panose="020B0600070205080204" pitchFamily="50" charset="-128"/>
              <a:ea typeface="ＭＳ Ｐゴシック" panose="020B0600070205080204" pitchFamily="50" charset="-128"/>
            </a:endParaRPr>
          </a:p>
          <a:p>
            <a:r>
              <a:rPr lang="ja-JP" altLang="en-US" dirty="0">
                <a:solidFill>
                  <a:srgbClr val="FF0000"/>
                </a:solidFill>
                <a:latin typeface="ＭＳ Ｐゴシック" panose="020B0600070205080204" pitchFamily="50" charset="-128"/>
                <a:ea typeface="ＭＳ Ｐゴシック" panose="020B0600070205080204" pitchFamily="50" charset="-128"/>
              </a:rPr>
              <a:t>　・高温対策技術の導入による生産の安定化</a:t>
            </a:r>
            <a:endParaRPr lang="en-US" altLang="ja-JP" dirty="0">
              <a:solidFill>
                <a:srgbClr val="FF0000"/>
              </a:solidFill>
              <a:latin typeface="ＭＳ Ｐゴシック" panose="020B0600070205080204" pitchFamily="50" charset="-128"/>
              <a:ea typeface="ＭＳ Ｐゴシック" panose="020B0600070205080204" pitchFamily="50" charset="-128"/>
            </a:endParaRPr>
          </a:p>
          <a:p>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などの取組を各品目で展開（詳細は次ページから）</a:t>
            </a:r>
            <a:endParaRPr lang="en-US" altLang="ja-JP" dirty="0">
              <a:latin typeface="ＭＳ Ｐゴシック" panose="020B0600070205080204" pitchFamily="50" charset="-128"/>
              <a:ea typeface="ＭＳ Ｐゴシック" panose="020B0600070205080204" pitchFamily="50" charset="-128"/>
            </a:endParaRPr>
          </a:p>
        </p:txBody>
      </p:sp>
      <p:sp>
        <p:nvSpPr>
          <p:cNvPr id="7" name="テキスト ボックス 6">
            <a:extLst>
              <a:ext uri="{FF2B5EF4-FFF2-40B4-BE49-F238E27FC236}">
                <a16:creationId xmlns:a16="http://schemas.microsoft.com/office/drawing/2014/main" id="{AE8FB3C1-68E6-DD69-2DDC-5B4A5AF35E4A}"/>
              </a:ext>
            </a:extLst>
          </p:cNvPr>
          <p:cNvSpPr txBox="1"/>
          <p:nvPr/>
        </p:nvSpPr>
        <p:spPr>
          <a:xfrm>
            <a:off x="719716" y="5856670"/>
            <a:ext cx="5469461" cy="461665"/>
          </a:xfrm>
          <a:prstGeom prst="rect">
            <a:avLst/>
          </a:prstGeom>
          <a:noFill/>
        </p:spPr>
        <p:txBody>
          <a:bodyPr wrap="square" rtlCol="0">
            <a:spAutoFit/>
          </a:bodyPr>
          <a:lstStyle/>
          <a:p>
            <a:r>
              <a:rPr lang="ja-JP" altLang="en-US" sz="1200" dirty="0">
                <a:latin typeface="ＭＳ Ｐゴシック" panose="020B0600070205080204" pitchFamily="50" charset="-128"/>
                <a:ea typeface="ＭＳ Ｐゴシック" panose="020B0600070205080204" pitchFamily="50" charset="-128"/>
              </a:rPr>
              <a:t>　 最終目標達成に向け、初動５年間は大きな産出額の増加を目標としない</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    </a:t>
            </a:r>
            <a:r>
              <a:rPr lang="ja-JP" altLang="en-US" sz="1200" u="sng" dirty="0">
                <a:latin typeface="ＭＳ Ｐゴシック" panose="020B0600070205080204" pitchFamily="50" charset="-128"/>
                <a:ea typeface="ＭＳ Ｐゴシック" panose="020B0600070205080204" pitchFamily="50" charset="-128"/>
              </a:rPr>
              <a:t>５年後以降に産出額を大きく伸ばすための準備期間として取り組む</a:t>
            </a:r>
            <a:endParaRPr lang="en-US" altLang="ja-JP" sz="1200" b="1" u="sng" dirty="0">
              <a:latin typeface="ＭＳ Ｐゴシック" panose="020B0600070205080204" pitchFamily="50" charset="-128"/>
              <a:ea typeface="ＭＳ Ｐゴシック" panose="020B0600070205080204" pitchFamily="50" charset="-128"/>
            </a:endParaRPr>
          </a:p>
        </p:txBody>
      </p:sp>
      <p:sp>
        <p:nvSpPr>
          <p:cNvPr id="6" name="テキスト ボックス 5">
            <a:extLst>
              <a:ext uri="{FF2B5EF4-FFF2-40B4-BE49-F238E27FC236}">
                <a16:creationId xmlns:a16="http://schemas.microsoft.com/office/drawing/2014/main" id="{D49A89AE-60D2-E53D-3911-22BA97AB2C4A}"/>
              </a:ext>
            </a:extLst>
          </p:cNvPr>
          <p:cNvSpPr txBox="1"/>
          <p:nvPr/>
        </p:nvSpPr>
        <p:spPr>
          <a:xfrm>
            <a:off x="9703368" y="3189728"/>
            <a:ext cx="2354161" cy="261610"/>
          </a:xfrm>
          <a:prstGeom prst="rect">
            <a:avLst/>
          </a:prstGeom>
          <a:noFill/>
        </p:spPr>
        <p:txBody>
          <a:bodyPr wrap="square" rtlCol="0">
            <a:spAutoFit/>
          </a:bodyPr>
          <a:lstStyle/>
          <a:p>
            <a:r>
              <a:rPr lang="en-US" altLang="ja-JP" sz="1050" dirty="0">
                <a:latin typeface="ＭＳ Ｐゴシック" panose="020B0600070205080204" pitchFamily="50" charset="-128"/>
                <a:ea typeface="ＭＳ Ｐゴシック" panose="020B0600070205080204" pitchFamily="50" charset="-128"/>
              </a:rPr>
              <a:t>※</a:t>
            </a:r>
            <a:r>
              <a:rPr lang="ja-JP" altLang="en-US" sz="1050" dirty="0">
                <a:latin typeface="ＭＳ Ｐゴシック" panose="020B0600070205080204" pitchFamily="50" charset="-128"/>
                <a:ea typeface="ＭＳ Ｐゴシック" panose="020B0600070205080204" pitchFamily="50" charset="-128"/>
              </a:rPr>
              <a:t>今後精査により変更の可能性有</a:t>
            </a:r>
            <a:endParaRPr lang="en-US" altLang="ja-JP" sz="1050" b="1" u="sng" dirty="0">
              <a:latin typeface="ＭＳ Ｐゴシック" panose="020B0600070205080204" pitchFamily="50" charset="-128"/>
              <a:ea typeface="ＭＳ Ｐゴシック" panose="020B0600070205080204" pitchFamily="50" charset="-128"/>
            </a:endParaRPr>
          </a:p>
        </p:txBody>
      </p:sp>
      <p:pic>
        <p:nvPicPr>
          <p:cNvPr id="2" name="図 1">
            <a:extLst>
              <a:ext uri="{FF2B5EF4-FFF2-40B4-BE49-F238E27FC236}">
                <a16:creationId xmlns:a16="http://schemas.microsoft.com/office/drawing/2014/main" id="{857E636E-5E7E-E657-E717-A614C8162003}"/>
              </a:ext>
            </a:extLst>
          </p:cNvPr>
          <p:cNvPicPr>
            <a:picLocks noChangeAspect="1"/>
          </p:cNvPicPr>
          <p:nvPr/>
        </p:nvPicPr>
        <p:blipFill>
          <a:blip r:embed="rId2"/>
          <a:stretch>
            <a:fillRect/>
          </a:stretch>
        </p:blipFill>
        <p:spPr>
          <a:xfrm>
            <a:off x="529406" y="2318131"/>
            <a:ext cx="5877262" cy="3538538"/>
          </a:xfrm>
          <a:prstGeom prst="rect">
            <a:avLst/>
          </a:prstGeom>
        </p:spPr>
      </p:pic>
    </p:spTree>
    <p:extLst>
      <p:ext uri="{BB962C8B-B14F-4D97-AF65-F5344CB8AC3E}">
        <p14:creationId xmlns:p14="http://schemas.microsoft.com/office/powerpoint/2010/main" val="3530879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C874389-8AA3-D7CE-18AB-C58E32E3B3D8}"/>
            </a:ext>
          </a:extLst>
        </p:cNvPr>
        <p:cNvGrpSpPr/>
        <p:nvPr/>
      </p:nvGrpSpPr>
      <p:grpSpPr>
        <a:xfrm>
          <a:off x="0" y="0"/>
          <a:ext cx="0" cy="0"/>
          <a:chOff x="0" y="0"/>
          <a:chExt cx="0" cy="0"/>
        </a:xfrm>
      </p:grpSpPr>
      <p:sp>
        <p:nvSpPr>
          <p:cNvPr id="121" name="楕円 120">
            <a:extLst>
              <a:ext uri="{FF2B5EF4-FFF2-40B4-BE49-F238E27FC236}">
                <a16:creationId xmlns:a16="http://schemas.microsoft.com/office/drawing/2014/main" id="{1BA4DE93-1464-4924-B5FB-D798C68FD8E1}"/>
              </a:ext>
            </a:extLst>
          </p:cNvPr>
          <p:cNvSpPr/>
          <p:nvPr/>
        </p:nvSpPr>
        <p:spPr>
          <a:xfrm>
            <a:off x="1584988" y="1489289"/>
            <a:ext cx="9296018" cy="2416635"/>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11" name="テキスト ボックス 110">
            <a:extLst>
              <a:ext uri="{FF2B5EF4-FFF2-40B4-BE49-F238E27FC236}">
                <a16:creationId xmlns:a16="http://schemas.microsoft.com/office/drawing/2014/main" id="{49C54393-F4B1-E7DC-F0F8-E0B356C5BFB9}"/>
              </a:ext>
            </a:extLst>
          </p:cNvPr>
          <p:cNvSpPr txBox="1"/>
          <p:nvPr/>
        </p:nvSpPr>
        <p:spPr>
          <a:xfrm>
            <a:off x="304800" y="6318441"/>
            <a:ext cx="11887200"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R13</a:t>
            </a:r>
            <a:r>
              <a:rPr kumimoji="1" lang="ja-JP" altLang="en-US"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目標産出額：ぶどう</a:t>
            </a:r>
            <a:r>
              <a:rPr kumimoji="1" lang="en-US" altLang="ja-JP"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38</a:t>
            </a:r>
            <a:r>
              <a:rPr kumimoji="1" lang="ja-JP" altLang="en-US"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r>
              <a:rPr kumimoji="1" lang="en-US" altLang="ja-JP"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(+1)</a:t>
            </a:r>
            <a:r>
              <a:rPr kumimoji="1" lang="ja-JP" altLang="en-US"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億円、いちご</a:t>
            </a:r>
            <a:r>
              <a:rPr kumimoji="1" lang="en-US" altLang="ja-JP" sz="1600" b="1" dirty="0">
                <a:solidFill>
                  <a:prstClr val="black"/>
                </a:solidFill>
                <a:latin typeface="Calibri" panose="020F0502020204030204"/>
                <a:ea typeface="ＭＳ Ｐゴシック" panose="020B0600070205080204" pitchFamily="50" charset="-128"/>
              </a:rPr>
              <a:t>7</a:t>
            </a:r>
            <a:r>
              <a:rPr kumimoji="1" lang="en-US" altLang="ja-JP"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(+2)</a:t>
            </a:r>
            <a:r>
              <a:rPr kumimoji="1" lang="ja-JP" altLang="en-US"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億円、水なす</a:t>
            </a:r>
            <a:r>
              <a:rPr kumimoji="1" lang="en-US" altLang="ja-JP" sz="1600" b="1" dirty="0">
                <a:solidFill>
                  <a:prstClr val="black"/>
                </a:solidFill>
                <a:latin typeface="Calibri" panose="020F0502020204030204"/>
                <a:ea typeface="ＭＳ Ｐゴシック" panose="020B0600070205080204" pitchFamily="50" charset="-128"/>
              </a:rPr>
              <a:t>9</a:t>
            </a:r>
            <a:r>
              <a:rPr kumimoji="1" lang="en-US" altLang="ja-JP"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(+1)</a:t>
            </a:r>
            <a:r>
              <a:rPr kumimoji="1" lang="ja-JP" altLang="en-US"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億円、露地野菜</a:t>
            </a:r>
            <a:r>
              <a:rPr kumimoji="1" lang="en-US" altLang="ja-JP"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28(+1)</a:t>
            </a:r>
            <a:r>
              <a:rPr kumimoji="1" lang="ja-JP" altLang="en-US"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億円等　計</a:t>
            </a:r>
            <a:r>
              <a:rPr kumimoji="1" lang="en-US" altLang="ja-JP"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356(+17)</a:t>
            </a:r>
            <a:r>
              <a:rPr kumimoji="1" lang="ja-JP" altLang="en-US"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億円</a:t>
            </a:r>
            <a:endParaRPr kumimoji="1" lang="en-US" altLang="ja-JP" sz="16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目標額は今後要精査、産出額以外の評価指標は今後検討</a:t>
            </a:r>
            <a:endPar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10" name="四角形: 角を丸くする 109">
            <a:extLst>
              <a:ext uri="{FF2B5EF4-FFF2-40B4-BE49-F238E27FC236}">
                <a16:creationId xmlns:a16="http://schemas.microsoft.com/office/drawing/2014/main" id="{DB4C3475-E922-9A39-DB51-70641FEAD104}"/>
              </a:ext>
            </a:extLst>
          </p:cNvPr>
          <p:cNvSpPr/>
          <p:nvPr/>
        </p:nvSpPr>
        <p:spPr>
          <a:xfrm>
            <a:off x="86488" y="4159698"/>
            <a:ext cx="12030754" cy="213987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5" name="スライド番号プレースホルダー 14">
            <a:extLst>
              <a:ext uri="{FF2B5EF4-FFF2-40B4-BE49-F238E27FC236}">
                <a16:creationId xmlns:a16="http://schemas.microsoft.com/office/drawing/2014/main" id="{5C3F8C5E-6F94-7CE9-0CF3-8D8B8A5DACB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2-</a:t>
            </a:r>
            <a:fld id="{C6678B24-D225-48CB-84C5-697AA65AEC0C}" type="slidenum">
              <a:rPr kumimoji="1" lang="ja-JP" altLang="en-US" sz="24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1" lang="ja-JP" altLang="en-US" sz="2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9" name="タイトル 1">
            <a:extLst>
              <a:ext uri="{FF2B5EF4-FFF2-40B4-BE49-F238E27FC236}">
                <a16:creationId xmlns:a16="http://schemas.microsoft.com/office/drawing/2014/main" id="{5A13B461-30E3-F68E-4336-27FEB1BF3D37}"/>
              </a:ext>
            </a:extLst>
          </p:cNvPr>
          <p:cNvSpPr txBox="1">
            <a:spLocks/>
          </p:cNvSpPr>
          <p:nvPr/>
        </p:nvSpPr>
        <p:spPr>
          <a:xfrm>
            <a:off x="0" y="1429"/>
            <a:ext cx="12192000" cy="540438"/>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marL="0" marR="0" lvl="0" indent="0" algn="ctr" defTabSz="1280160" rtl="0" eaLnBrk="1" fontAlgn="auto" latinLnBrk="0" hangingPunct="1">
              <a:lnSpc>
                <a:spcPct val="9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j-cs"/>
              </a:rPr>
              <a:t>農業産出額増加に向けた取組</a:t>
            </a:r>
          </a:p>
        </p:txBody>
      </p:sp>
      <p:sp>
        <p:nvSpPr>
          <p:cNvPr id="38" name="テキスト ボックス 37">
            <a:extLst>
              <a:ext uri="{FF2B5EF4-FFF2-40B4-BE49-F238E27FC236}">
                <a16:creationId xmlns:a16="http://schemas.microsoft.com/office/drawing/2014/main" id="{05BFBC94-796E-A013-B8C0-1D06FA488885}"/>
              </a:ext>
            </a:extLst>
          </p:cNvPr>
          <p:cNvSpPr txBox="1"/>
          <p:nvPr/>
        </p:nvSpPr>
        <p:spPr>
          <a:xfrm>
            <a:off x="3218869" y="2857604"/>
            <a:ext cx="2778325" cy="861774"/>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経営力の高い経営体の確保・育成</a:t>
            </a:r>
            <a:endParaRPr kumimoji="1" lang="en-US" altLang="ja-JP"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新規就農者の確保・育成の強化</a:t>
            </a:r>
            <a:endParaRPr kumimoji="1"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高収益を実現する企業参入の促進</a:t>
            </a:r>
            <a:endParaRPr kumimoji="1"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農業者の高収益化支援</a:t>
            </a:r>
          </a:p>
        </p:txBody>
      </p:sp>
      <p:sp>
        <p:nvSpPr>
          <p:cNvPr id="42" name="テキスト ボックス 41">
            <a:extLst>
              <a:ext uri="{FF2B5EF4-FFF2-40B4-BE49-F238E27FC236}">
                <a16:creationId xmlns:a16="http://schemas.microsoft.com/office/drawing/2014/main" id="{4E05C0B7-39D6-EEB1-F588-9022E60D2091}"/>
              </a:ext>
            </a:extLst>
          </p:cNvPr>
          <p:cNvSpPr txBox="1"/>
          <p:nvPr/>
        </p:nvSpPr>
        <p:spPr>
          <a:xfrm>
            <a:off x="6191949" y="2860752"/>
            <a:ext cx="3281668" cy="861774"/>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更なる成長を加速する基盤整備</a:t>
            </a:r>
            <a:endParaRPr kumimoji="1" lang="en-US" altLang="ja-JP"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水田を多様な品目に対応できる畑地に転換</a:t>
            </a:r>
            <a:endParaRPr kumimoji="1"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ハイレベルな経営が可能な樹園地に整備</a:t>
            </a:r>
            <a:endParaRPr kumimoji="1"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農業</a:t>
            </a:r>
            <a:r>
              <a:rPr kumimoji="1"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DX</a:t>
            </a: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を推進する基盤を整備</a:t>
            </a:r>
          </a:p>
        </p:txBody>
      </p:sp>
      <p:sp>
        <p:nvSpPr>
          <p:cNvPr id="47" name="テキスト ボックス 46">
            <a:extLst>
              <a:ext uri="{FF2B5EF4-FFF2-40B4-BE49-F238E27FC236}">
                <a16:creationId xmlns:a16="http://schemas.microsoft.com/office/drawing/2014/main" id="{469B2D92-5183-EC56-37F9-524E8B27BFB5}"/>
              </a:ext>
            </a:extLst>
          </p:cNvPr>
          <p:cNvSpPr txBox="1"/>
          <p:nvPr/>
        </p:nvSpPr>
        <p:spPr>
          <a:xfrm>
            <a:off x="5336483" y="3741392"/>
            <a:ext cx="1569660" cy="36933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作付面積拡大</a:t>
            </a:r>
          </a:p>
        </p:txBody>
      </p:sp>
      <p:sp>
        <p:nvSpPr>
          <p:cNvPr id="51" name="テキスト ボックス 50">
            <a:extLst>
              <a:ext uri="{FF2B5EF4-FFF2-40B4-BE49-F238E27FC236}">
                <a16:creationId xmlns:a16="http://schemas.microsoft.com/office/drawing/2014/main" id="{961D645E-DF2E-30B6-7235-BFD77D278E28}"/>
              </a:ext>
            </a:extLst>
          </p:cNvPr>
          <p:cNvSpPr txBox="1"/>
          <p:nvPr/>
        </p:nvSpPr>
        <p:spPr>
          <a:xfrm>
            <a:off x="2246981" y="1301593"/>
            <a:ext cx="2146742" cy="36933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収穫量・秀品率向上</a:t>
            </a:r>
          </a:p>
        </p:txBody>
      </p:sp>
      <p:sp>
        <p:nvSpPr>
          <p:cNvPr id="54" name="テキスト ボックス 53">
            <a:extLst>
              <a:ext uri="{FF2B5EF4-FFF2-40B4-BE49-F238E27FC236}">
                <a16:creationId xmlns:a16="http://schemas.microsoft.com/office/drawing/2014/main" id="{FF4A6B18-9B8B-AF88-55A7-EE17ADAFCC3E}"/>
              </a:ext>
            </a:extLst>
          </p:cNvPr>
          <p:cNvSpPr txBox="1"/>
          <p:nvPr/>
        </p:nvSpPr>
        <p:spPr>
          <a:xfrm>
            <a:off x="1396475" y="1675275"/>
            <a:ext cx="3847755" cy="46166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夏期高温等に対応した新技術を積極的に探索・導入</a:t>
            </a:r>
            <a:endParaRPr kumimoji="1"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農業</a:t>
            </a:r>
            <a:r>
              <a:rPr kumimoji="1"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DX</a:t>
            </a: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による収穫増、省力化　等</a:t>
            </a:r>
          </a:p>
        </p:txBody>
      </p:sp>
      <p:sp>
        <p:nvSpPr>
          <p:cNvPr id="57" name="テキスト ボックス 56">
            <a:extLst>
              <a:ext uri="{FF2B5EF4-FFF2-40B4-BE49-F238E27FC236}">
                <a16:creationId xmlns:a16="http://schemas.microsoft.com/office/drawing/2014/main" id="{BC4722F0-888C-B8DE-FB15-E34364838C9D}"/>
              </a:ext>
            </a:extLst>
          </p:cNvPr>
          <p:cNvSpPr txBox="1"/>
          <p:nvPr/>
        </p:nvSpPr>
        <p:spPr>
          <a:xfrm>
            <a:off x="8503373" y="1301593"/>
            <a:ext cx="1569660" cy="36933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rPr>
              <a:t>販売単価向上</a:t>
            </a:r>
          </a:p>
        </p:txBody>
      </p:sp>
      <p:sp>
        <p:nvSpPr>
          <p:cNvPr id="59" name="テキスト ボックス 58">
            <a:extLst>
              <a:ext uri="{FF2B5EF4-FFF2-40B4-BE49-F238E27FC236}">
                <a16:creationId xmlns:a16="http://schemas.microsoft.com/office/drawing/2014/main" id="{7ABDF23F-BF70-3D41-07FE-BECD1D1876C4}"/>
              </a:ext>
            </a:extLst>
          </p:cNvPr>
          <p:cNvSpPr txBox="1"/>
          <p:nvPr/>
        </p:nvSpPr>
        <p:spPr>
          <a:xfrm>
            <a:off x="7689159" y="1680983"/>
            <a:ext cx="3198089" cy="46166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より収益性の高い品目・品種への転換</a:t>
            </a:r>
            <a:endParaRPr kumimoji="1"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新たな需要に対応した販路の多角化　等</a:t>
            </a:r>
          </a:p>
        </p:txBody>
      </p:sp>
      <p:sp>
        <p:nvSpPr>
          <p:cNvPr id="72" name="テキスト ボックス 71">
            <a:extLst>
              <a:ext uri="{FF2B5EF4-FFF2-40B4-BE49-F238E27FC236}">
                <a16:creationId xmlns:a16="http://schemas.microsoft.com/office/drawing/2014/main" id="{2E346F01-0630-B15C-592B-13CAC3DEEB5D}"/>
              </a:ext>
            </a:extLst>
          </p:cNvPr>
          <p:cNvSpPr txBox="1"/>
          <p:nvPr/>
        </p:nvSpPr>
        <p:spPr>
          <a:xfrm>
            <a:off x="137160" y="612126"/>
            <a:ext cx="11896344"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重点品目を拡大　（５品目⇒６品目＋作付面積拡大・省力化を図る品目）</a:t>
            </a: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重点品目について、</a:t>
            </a: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作付面積</a:t>
            </a: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収穫量</a:t>
            </a: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秀品率</a:t>
            </a: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販売単価</a:t>
            </a:r>
            <a:r>
              <a:rPr kumimoji="1" lang="en-US" altLang="ja-JP"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の向上を図り、産出額増加をめざす</a:t>
            </a:r>
          </a:p>
        </p:txBody>
      </p:sp>
      <p:sp>
        <p:nvSpPr>
          <p:cNvPr id="78" name="テキスト ボックス 77">
            <a:extLst>
              <a:ext uri="{FF2B5EF4-FFF2-40B4-BE49-F238E27FC236}">
                <a16:creationId xmlns:a16="http://schemas.microsoft.com/office/drawing/2014/main" id="{F11C07E4-F83B-D03B-33BC-C5A2713A7BB1}"/>
              </a:ext>
            </a:extLst>
          </p:cNvPr>
          <p:cNvSpPr txBox="1"/>
          <p:nvPr/>
        </p:nvSpPr>
        <p:spPr>
          <a:xfrm>
            <a:off x="3456873" y="2164662"/>
            <a:ext cx="5975052"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新たな需要に対応した、経営力の高い経営体を中心とする</a:t>
            </a:r>
            <a:endParaRPr kumimoji="0" lang="en-US" altLang="ja-JP" sz="1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生産力・収益力の高い産地を育成</a:t>
            </a:r>
            <a:endParaRPr kumimoji="0" lang="en-US" altLang="ja-JP" sz="1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81" name="テキスト ボックス 80">
            <a:extLst>
              <a:ext uri="{FF2B5EF4-FFF2-40B4-BE49-F238E27FC236}">
                <a16:creationId xmlns:a16="http://schemas.microsoft.com/office/drawing/2014/main" id="{1381AD5A-1D45-76DA-C948-80EF47E95074}"/>
              </a:ext>
            </a:extLst>
          </p:cNvPr>
          <p:cNvSpPr txBox="1"/>
          <p:nvPr/>
        </p:nvSpPr>
        <p:spPr>
          <a:xfrm>
            <a:off x="86488" y="2235001"/>
            <a:ext cx="1396536" cy="253916"/>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高温対策技術の導入</a:t>
            </a:r>
          </a:p>
        </p:txBody>
      </p:sp>
      <p:pic>
        <p:nvPicPr>
          <p:cNvPr id="83" name="図 82">
            <a:extLst>
              <a:ext uri="{FF2B5EF4-FFF2-40B4-BE49-F238E27FC236}">
                <a16:creationId xmlns:a16="http://schemas.microsoft.com/office/drawing/2014/main" id="{BA11AADB-1D9D-D7B5-B0FC-012612D830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1449" y="2599629"/>
            <a:ext cx="1265411" cy="948253"/>
          </a:xfrm>
          <a:prstGeom prst="rect">
            <a:avLst/>
          </a:prstGeom>
        </p:spPr>
      </p:pic>
      <p:sp>
        <p:nvSpPr>
          <p:cNvPr id="85" name="テキスト ボックス 84">
            <a:extLst>
              <a:ext uri="{FF2B5EF4-FFF2-40B4-BE49-F238E27FC236}">
                <a16:creationId xmlns:a16="http://schemas.microsoft.com/office/drawing/2014/main" id="{3783235C-5D03-9D05-95C0-AA15F9DE7111}"/>
              </a:ext>
            </a:extLst>
          </p:cNvPr>
          <p:cNvSpPr txBox="1"/>
          <p:nvPr/>
        </p:nvSpPr>
        <p:spPr>
          <a:xfrm>
            <a:off x="0" y="3547882"/>
            <a:ext cx="1531188"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環境制御による収量増</a:t>
            </a:r>
          </a:p>
        </p:txBody>
      </p:sp>
      <p:pic>
        <p:nvPicPr>
          <p:cNvPr id="87" name="図 86">
            <a:extLst>
              <a:ext uri="{FF2B5EF4-FFF2-40B4-BE49-F238E27FC236}">
                <a16:creationId xmlns:a16="http://schemas.microsoft.com/office/drawing/2014/main" id="{EDBDB916-6F2B-4451-3006-520B7A550D20}"/>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a:stretch/>
        </p:blipFill>
        <p:spPr>
          <a:xfrm>
            <a:off x="784755" y="1332380"/>
            <a:ext cx="553963" cy="895512"/>
          </a:xfrm>
          <a:prstGeom prst="rect">
            <a:avLst/>
          </a:prstGeom>
        </p:spPr>
      </p:pic>
      <p:pic>
        <p:nvPicPr>
          <p:cNvPr id="89" name="図 88">
            <a:extLst>
              <a:ext uri="{FF2B5EF4-FFF2-40B4-BE49-F238E27FC236}">
                <a16:creationId xmlns:a16="http://schemas.microsoft.com/office/drawing/2014/main" id="{2F250313-6302-58F4-3356-6CF409BFFA6B}"/>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rcRect/>
          <a:stretch>
            <a:fillRect/>
          </a:stretch>
        </p:blipFill>
        <p:spPr>
          <a:xfrm rot="5400000">
            <a:off x="28440" y="1494621"/>
            <a:ext cx="869989" cy="608991"/>
          </a:xfrm>
          <a:prstGeom prst="rect">
            <a:avLst/>
          </a:prstGeom>
        </p:spPr>
      </p:pic>
      <p:pic>
        <p:nvPicPr>
          <p:cNvPr id="93" name="図 92">
            <a:extLst>
              <a:ext uri="{FF2B5EF4-FFF2-40B4-BE49-F238E27FC236}">
                <a16:creationId xmlns:a16="http://schemas.microsoft.com/office/drawing/2014/main" id="{B9580D71-EB9D-4064-2DE6-228BE585B92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937290" y="1483218"/>
            <a:ext cx="1201698" cy="801132"/>
          </a:xfrm>
          <a:prstGeom prst="rect">
            <a:avLst/>
          </a:prstGeom>
        </p:spPr>
      </p:pic>
      <p:pic>
        <p:nvPicPr>
          <p:cNvPr id="95" name="図 94">
            <a:extLst>
              <a:ext uri="{FF2B5EF4-FFF2-40B4-BE49-F238E27FC236}">
                <a16:creationId xmlns:a16="http://schemas.microsoft.com/office/drawing/2014/main" id="{B65DED82-0E32-8E5D-23F6-B5DCCF46726F}"/>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974401" y="2699229"/>
            <a:ext cx="607136" cy="809514"/>
          </a:xfrm>
          <a:prstGeom prst="rect">
            <a:avLst/>
          </a:prstGeom>
        </p:spPr>
      </p:pic>
      <p:pic>
        <p:nvPicPr>
          <p:cNvPr id="97" name="図 96">
            <a:extLst>
              <a:ext uri="{FF2B5EF4-FFF2-40B4-BE49-F238E27FC236}">
                <a16:creationId xmlns:a16="http://schemas.microsoft.com/office/drawing/2014/main" id="{50DD5EF7-FB30-65B7-78D3-84208DE686A9}"/>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581536" y="2699229"/>
            <a:ext cx="560927" cy="793626"/>
          </a:xfrm>
          <a:prstGeom prst="rect">
            <a:avLst/>
          </a:prstGeom>
          <a:ln>
            <a:solidFill>
              <a:schemeClr val="tx1"/>
            </a:solidFill>
          </a:ln>
        </p:spPr>
      </p:pic>
      <p:sp>
        <p:nvSpPr>
          <p:cNvPr id="99" name="テキスト ボックス 98">
            <a:extLst>
              <a:ext uri="{FF2B5EF4-FFF2-40B4-BE49-F238E27FC236}">
                <a16:creationId xmlns:a16="http://schemas.microsoft.com/office/drawing/2014/main" id="{22D9FD33-1EFB-2278-3906-DC91E88C5445}"/>
              </a:ext>
            </a:extLst>
          </p:cNvPr>
          <p:cNvSpPr txBox="1"/>
          <p:nvPr/>
        </p:nvSpPr>
        <p:spPr>
          <a:xfrm>
            <a:off x="10991090" y="2279820"/>
            <a:ext cx="1079142"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次世代フルーツ</a:t>
            </a:r>
            <a:endParaRPr kumimoji="1" lang="en-US" altLang="ja-JP" sz="105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01" name="テキスト ボックス 100">
            <a:extLst>
              <a:ext uri="{FF2B5EF4-FFF2-40B4-BE49-F238E27FC236}">
                <a16:creationId xmlns:a16="http://schemas.microsoft.com/office/drawing/2014/main" id="{F4C8244B-7819-91AC-384F-1BE2BA9B6241}"/>
              </a:ext>
            </a:extLst>
          </p:cNvPr>
          <p:cNvSpPr txBox="1"/>
          <p:nvPr/>
        </p:nvSpPr>
        <p:spPr>
          <a:xfrm>
            <a:off x="10916129" y="3527953"/>
            <a:ext cx="1330814"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大阪オリジナル品種</a:t>
            </a:r>
            <a:endParaRPr kumimoji="1" lang="en-US" altLang="ja-JP" sz="105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06" name="正方形/長方形 105">
            <a:extLst>
              <a:ext uri="{FF2B5EF4-FFF2-40B4-BE49-F238E27FC236}">
                <a16:creationId xmlns:a16="http://schemas.microsoft.com/office/drawing/2014/main" id="{41C1E27D-D71F-EA6E-8B26-EF42127C4C7D}"/>
              </a:ext>
            </a:extLst>
          </p:cNvPr>
          <p:cNvSpPr/>
          <p:nvPr/>
        </p:nvSpPr>
        <p:spPr>
          <a:xfrm>
            <a:off x="73593" y="3940034"/>
            <a:ext cx="1265125" cy="451326"/>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ysClr val="windowText" lastClr="000000"/>
                </a:solidFill>
                <a:effectLst/>
                <a:uLnTx/>
                <a:uFillTx/>
                <a:latin typeface="Calibri" panose="020F0502020204030204"/>
                <a:ea typeface="ＭＳ Ｐゴシック" panose="020B0600070205080204" pitchFamily="50" charset="-128"/>
                <a:cs typeface="+mn-cs"/>
              </a:rPr>
              <a:t>主な取組</a:t>
            </a:r>
          </a:p>
        </p:txBody>
      </p:sp>
      <p:sp>
        <p:nvSpPr>
          <p:cNvPr id="107" name="テキスト ボックス 106">
            <a:extLst>
              <a:ext uri="{FF2B5EF4-FFF2-40B4-BE49-F238E27FC236}">
                <a16:creationId xmlns:a16="http://schemas.microsoft.com/office/drawing/2014/main" id="{8C53BF50-AFE4-EFD3-F34C-940AFC408B16}"/>
              </a:ext>
            </a:extLst>
          </p:cNvPr>
          <p:cNvSpPr txBox="1"/>
          <p:nvPr/>
        </p:nvSpPr>
        <p:spPr>
          <a:xfrm>
            <a:off x="5323034" y="4390530"/>
            <a:ext cx="6393250" cy="190821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高温対策</a:t>
            </a:r>
            <a:b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b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夏期高温に強い水なす改良品種の導入、細霧冷房等導入補助　等</a:t>
            </a:r>
            <a:endPar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農業</a:t>
            </a:r>
            <a:r>
              <a:rPr kumimoji="1" lang="en-US" altLang="ja-JP" sz="1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DX</a:t>
            </a:r>
            <a:b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b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ぶどう・いちご・水なすのデータ駆動型農業技術実証・普及　等</a:t>
            </a:r>
            <a:endPar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担い手確保</a:t>
            </a:r>
            <a:b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b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ぶどう、いちご、水なす・きくなの大阪産</a:t>
            </a:r>
            <a: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もん</a:t>
            </a:r>
            <a: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スタートアカデミー強化</a:t>
            </a:r>
            <a:b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b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企業参入用地の確保　等</a:t>
            </a:r>
            <a:endPar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09" name="テキスト ボックス 108">
            <a:extLst>
              <a:ext uri="{FF2B5EF4-FFF2-40B4-BE49-F238E27FC236}">
                <a16:creationId xmlns:a16="http://schemas.microsoft.com/office/drawing/2014/main" id="{F1C5114B-8B34-E567-6892-3593FB063FB9}"/>
              </a:ext>
            </a:extLst>
          </p:cNvPr>
          <p:cNvSpPr txBox="1"/>
          <p:nvPr/>
        </p:nvSpPr>
        <p:spPr>
          <a:xfrm>
            <a:off x="86489" y="4391360"/>
            <a:ext cx="5161270" cy="1877437"/>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より収益性の高い品目・品種への転換</a:t>
            </a:r>
            <a:b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b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いちご・ぶどうの大阪オリジナル品種の育成</a:t>
            </a:r>
            <a:b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b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次世代フルーツの産地化　　等</a:t>
            </a:r>
            <a:endPar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新たな需要に対応した販路の多角化</a:t>
            </a:r>
            <a:b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b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シャインマスカットの他産地との差別化（早期出荷）</a:t>
            </a:r>
            <a:b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b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水なすの生食需要の拡大</a:t>
            </a:r>
            <a:b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b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r>
              <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IR</a:t>
            </a:r>
            <a:r>
              <a:rPr kumimoji="1" lang="ja-JP" altLang="en-US"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、高級ホテル等への販路開拓　　等</a:t>
            </a:r>
            <a:endParaRPr kumimoji="1" lang="en-US" altLang="ja-JP" sz="1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12" name="矢印: 右 111">
            <a:extLst>
              <a:ext uri="{FF2B5EF4-FFF2-40B4-BE49-F238E27FC236}">
                <a16:creationId xmlns:a16="http://schemas.microsoft.com/office/drawing/2014/main" id="{07D15A4D-FEFA-E134-D97B-FFD3E1AD24EA}"/>
              </a:ext>
            </a:extLst>
          </p:cNvPr>
          <p:cNvSpPr/>
          <p:nvPr/>
        </p:nvSpPr>
        <p:spPr>
          <a:xfrm>
            <a:off x="86488" y="6371334"/>
            <a:ext cx="267636" cy="3651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1642883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593DD001-17C7-7DFA-2673-61B4264C539B}"/>
              </a:ext>
            </a:extLst>
          </p:cNvPr>
          <p:cNvSpPr txBox="1">
            <a:spLocks/>
          </p:cNvSpPr>
          <p:nvPr/>
        </p:nvSpPr>
        <p:spPr>
          <a:xfrm>
            <a:off x="0" y="1429"/>
            <a:ext cx="12192000" cy="537524"/>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marL="0" marR="0" lvl="0" indent="0" algn="ctr" defTabSz="1280160" rtl="0" eaLnBrk="1" fontAlgn="auto" latinLnBrk="0" hangingPunct="1">
              <a:lnSpc>
                <a:spcPct val="9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j-cs"/>
              </a:rPr>
              <a:t>大阪農業の成長に向けた取組</a:t>
            </a:r>
          </a:p>
        </p:txBody>
      </p:sp>
      <p:sp>
        <p:nvSpPr>
          <p:cNvPr id="10" name="正方形/長方形 9">
            <a:extLst>
              <a:ext uri="{FF2B5EF4-FFF2-40B4-BE49-F238E27FC236}">
                <a16:creationId xmlns:a16="http://schemas.microsoft.com/office/drawing/2014/main" id="{0C8058BD-3D0B-354C-7397-6724725EF4C0}"/>
              </a:ext>
            </a:extLst>
          </p:cNvPr>
          <p:cNvSpPr/>
          <p:nvPr/>
        </p:nvSpPr>
        <p:spPr>
          <a:xfrm>
            <a:off x="146082" y="590333"/>
            <a:ext cx="11920484" cy="393455"/>
          </a:xfrm>
          <a:prstGeom prst="rect">
            <a:avLst/>
          </a:prstGeom>
          <a:noFill/>
          <a:ln w="15875">
            <a:solidFill>
              <a:schemeClr val="accent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i="0" u="none" strike="noStrike" kern="1200" cap="none" spc="0" normalizeH="0" baseline="0" noProof="0" dirty="0">
                <a:ln>
                  <a:noFill/>
                </a:ln>
                <a:solidFill>
                  <a:prstClr val="black"/>
                </a:solidFill>
                <a:effectLst/>
                <a:uLnTx/>
                <a:uFillTx/>
                <a:latin typeface="+mn-ea"/>
                <a:cs typeface="+mn-cs"/>
              </a:rPr>
              <a:t>担い手の大幅な減少が見込まれる中、農業産出額を増やすためには経営力の高い農業経営体の確保・育成が重要</a:t>
            </a:r>
          </a:p>
        </p:txBody>
      </p:sp>
      <p:pic>
        <p:nvPicPr>
          <p:cNvPr id="62" name="図 61">
            <a:extLst>
              <a:ext uri="{FF2B5EF4-FFF2-40B4-BE49-F238E27FC236}">
                <a16:creationId xmlns:a16="http://schemas.microsoft.com/office/drawing/2014/main" id="{AEC5862B-F7BC-6579-F9E1-2B383A3FE6D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9107" y="1051455"/>
            <a:ext cx="4457161" cy="1918041"/>
          </a:xfrm>
          <a:prstGeom prst="rect">
            <a:avLst/>
          </a:prstGeom>
        </p:spPr>
      </p:pic>
      <p:pic>
        <p:nvPicPr>
          <p:cNvPr id="66" name="図 65">
            <a:extLst>
              <a:ext uri="{FF2B5EF4-FFF2-40B4-BE49-F238E27FC236}">
                <a16:creationId xmlns:a16="http://schemas.microsoft.com/office/drawing/2014/main" id="{8446012D-EC99-6F35-A3E5-1B0A20FEAE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71535" y="1023764"/>
            <a:ext cx="2862888" cy="1918041"/>
          </a:xfrm>
          <a:prstGeom prst="rect">
            <a:avLst/>
          </a:prstGeom>
        </p:spPr>
      </p:pic>
      <p:sp>
        <p:nvSpPr>
          <p:cNvPr id="67" name="楕円 66">
            <a:extLst>
              <a:ext uri="{FF2B5EF4-FFF2-40B4-BE49-F238E27FC236}">
                <a16:creationId xmlns:a16="http://schemas.microsoft.com/office/drawing/2014/main" id="{86CB54CF-D365-5D0F-5C87-F228C2CB509B}"/>
              </a:ext>
            </a:extLst>
          </p:cNvPr>
          <p:cNvSpPr/>
          <p:nvPr/>
        </p:nvSpPr>
        <p:spPr>
          <a:xfrm>
            <a:off x="3234906" y="1565378"/>
            <a:ext cx="914400" cy="38587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68" name="テキスト ボックス 67">
            <a:extLst>
              <a:ext uri="{FF2B5EF4-FFF2-40B4-BE49-F238E27FC236}">
                <a16:creationId xmlns:a16="http://schemas.microsoft.com/office/drawing/2014/main" id="{F00794CD-0146-48DE-492B-6DF244BC5A39}"/>
              </a:ext>
            </a:extLst>
          </p:cNvPr>
          <p:cNvSpPr txBox="1"/>
          <p:nvPr/>
        </p:nvSpPr>
        <p:spPr>
          <a:xfrm>
            <a:off x="2666314" y="2083908"/>
            <a:ext cx="761747" cy="2308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2045</a:t>
            </a:r>
            <a:r>
              <a:rPr kumimoji="1" lang="ja-JP" altLang="en-US" sz="900" b="1"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年試算</a:t>
            </a:r>
          </a:p>
        </p:txBody>
      </p:sp>
      <p:sp>
        <p:nvSpPr>
          <p:cNvPr id="70" name="テキスト ボックス 69">
            <a:extLst>
              <a:ext uri="{FF2B5EF4-FFF2-40B4-BE49-F238E27FC236}">
                <a16:creationId xmlns:a16="http://schemas.microsoft.com/office/drawing/2014/main" id="{3AE18EB7-2F62-B857-3EE7-D4680A46630D}"/>
              </a:ext>
            </a:extLst>
          </p:cNvPr>
          <p:cNvSpPr txBox="1"/>
          <p:nvPr/>
        </p:nvSpPr>
        <p:spPr>
          <a:xfrm>
            <a:off x="3840028" y="2077131"/>
            <a:ext cx="530915" cy="2308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2025</a:t>
            </a:r>
            <a:r>
              <a:rPr kumimoji="1" lang="ja-JP" altLang="en-US" sz="9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年</a:t>
            </a:r>
          </a:p>
        </p:txBody>
      </p:sp>
      <p:sp>
        <p:nvSpPr>
          <p:cNvPr id="72" name="吹き出し: 線 71">
            <a:extLst>
              <a:ext uri="{FF2B5EF4-FFF2-40B4-BE49-F238E27FC236}">
                <a16:creationId xmlns:a16="http://schemas.microsoft.com/office/drawing/2014/main" id="{CC07D76A-904C-D24C-9894-B63044D76C63}"/>
              </a:ext>
            </a:extLst>
          </p:cNvPr>
          <p:cNvSpPr/>
          <p:nvPr/>
        </p:nvSpPr>
        <p:spPr>
          <a:xfrm>
            <a:off x="3940303" y="1131008"/>
            <a:ext cx="679586" cy="197963"/>
          </a:xfrm>
          <a:prstGeom prst="borderCallout1">
            <a:avLst>
              <a:gd name="adj1" fmla="val 99207"/>
              <a:gd name="adj2" fmla="val 56706"/>
              <a:gd name="adj3" fmla="val 219557"/>
              <a:gd name="adj4" fmla="val -3860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n-ea"/>
                <a:cs typeface="+mn-cs"/>
              </a:rPr>
              <a:t>70</a:t>
            </a:r>
            <a:r>
              <a:rPr kumimoji="0" lang="ja-JP" altLang="en-US" sz="1000" b="0" i="0" u="none" strike="noStrike" kern="1200" cap="none" spc="0" normalizeH="0" baseline="0" noProof="0" dirty="0">
                <a:ln>
                  <a:noFill/>
                </a:ln>
                <a:solidFill>
                  <a:prstClr val="black"/>
                </a:solidFill>
                <a:effectLst/>
                <a:uLnTx/>
                <a:uFillTx/>
                <a:latin typeface="+mn-ea"/>
                <a:cs typeface="+mn-cs"/>
              </a:rPr>
              <a:t>歳代</a:t>
            </a:r>
            <a:endParaRPr kumimoji="1" lang="ja-JP" altLang="en-US" sz="1000" b="0" i="0" u="none" strike="noStrike" kern="1200" cap="none" spc="0" normalizeH="0" baseline="0" noProof="0" dirty="0">
              <a:ln>
                <a:noFill/>
              </a:ln>
              <a:solidFill>
                <a:prstClr val="black"/>
              </a:solidFill>
              <a:effectLst/>
              <a:uLnTx/>
              <a:uFillTx/>
              <a:latin typeface="+mn-ea"/>
              <a:cs typeface="+mn-cs"/>
            </a:endParaRPr>
          </a:p>
        </p:txBody>
      </p:sp>
      <p:sp>
        <p:nvSpPr>
          <p:cNvPr id="73" name="テキスト ボックス 72">
            <a:extLst>
              <a:ext uri="{FF2B5EF4-FFF2-40B4-BE49-F238E27FC236}">
                <a16:creationId xmlns:a16="http://schemas.microsoft.com/office/drawing/2014/main" id="{35BA78C9-EDC4-6524-39EE-7690ACA2E3C7}"/>
              </a:ext>
            </a:extLst>
          </p:cNvPr>
          <p:cNvSpPr txBox="1"/>
          <p:nvPr/>
        </p:nvSpPr>
        <p:spPr>
          <a:xfrm>
            <a:off x="443224" y="1114232"/>
            <a:ext cx="595035"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経営体数</a:t>
            </a:r>
          </a:p>
        </p:txBody>
      </p:sp>
      <p:sp>
        <p:nvSpPr>
          <p:cNvPr id="75" name="テキスト ボックス 74">
            <a:extLst>
              <a:ext uri="{FF2B5EF4-FFF2-40B4-BE49-F238E27FC236}">
                <a16:creationId xmlns:a16="http://schemas.microsoft.com/office/drawing/2014/main" id="{77A74106-2DF9-D8B2-3633-DC72FBBAF535}"/>
              </a:ext>
            </a:extLst>
          </p:cNvPr>
          <p:cNvSpPr txBox="1"/>
          <p:nvPr/>
        </p:nvSpPr>
        <p:spPr>
          <a:xfrm rot="518584">
            <a:off x="2021641" y="2563508"/>
            <a:ext cx="458780"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年　齢</a:t>
            </a:r>
          </a:p>
        </p:txBody>
      </p:sp>
      <p:sp>
        <p:nvSpPr>
          <p:cNvPr id="76" name="テキスト ボックス 75">
            <a:extLst>
              <a:ext uri="{FF2B5EF4-FFF2-40B4-BE49-F238E27FC236}">
                <a16:creationId xmlns:a16="http://schemas.microsoft.com/office/drawing/2014/main" id="{4550AE8B-26DF-1E1D-DBFD-6C3E964B739C}"/>
              </a:ext>
            </a:extLst>
          </p:cNvPr>
          <p:cNvSpPr txBox="1"/>
          <p:nvPr/>
        </p:nvSpPr>
        <p:spPr>
          <a:xfrm>
            <a:off x="227033" y="2947557"/>
            <a:ext cx="5666936" cy="646331"/>
          </a:xfrm>
          <a:prstGeom prst="rect">
            <a:avLst/>
          </a:prstGeom>
          <a:noFill/>
        </p:spPr>
        <p:txBody>
          <a:bodyPr wrap="non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200" b="0" i="0" u="none" strike="noStrike" kern="1200" cap="none" spc="0" normalizeH="0" baseline="0" noProof="0" dirty="0">
                <a:ln>
                  <a:noFill/>
                </a:ln>
                <a:solidFill>
                  <a:prstClr val="black"/>
                </a:solidFill>
                <a:effectLst/>
                <a:uLnTx/>
                <a:uFillTx/>
                <a:latin typeface="+mn-ea"/>
                <a:cs typeface="+mn-cs"/>
              </a:rPr>
              <a:t>大阪府農業経営体は</a:t>
            </a:r>
            <a:r>
              <a:rPr kumimoji="1" lang="en-US" altLang="ja-JP" sz="1200" b="0" i="0" u="none" strike="noStrike" kern="1200" cap="none" spc="0" normalizeH="0" baseline="0" noProof="0" dirty="0">
                <a:ln>
                  <a:noFill/>
                </a:ln>
                <a:solidFill>
                  <a:prstClr val="black"/>
                </a:solidFill>
                <a:effectLst/>
                <a:uLnTx/>
                <a:uFillTx/>
                <a:latin typeface="+mn-ea"/>
                <a:cs typeface="+mn-cs"/>
              </a:rPr>
              <a:t>70</a:t>
            </a:r>
            <a:r>
              <a:rPr kumimoji="1" lang="ja-JP" altLang="en-US" sz="1200" b="0" i="0" u="none" strike="noStrike" kern="1200" cap="none" spc="0" normalizeH="0" baseline="0" noProof="0" dirty="0">
                <a:ln>
                  <a:noFill/>
                </a:ln>
                <a:solidFill>
                  <a:prstClr val="black"/>
                </a:solidFill>
                <a:effectLst/>
                <a:uLnTx/>
                <a:uFillTx/>
                <a:latin typeface="+mn-ea"/>
                <a:cs typeface="+mn-cs"/>
              </a:rPr>
              <a:t>歳代が全体の約４割で今後この世代は引退</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200" b="0" i="0" u="none" strike="noStrike" kern="1200" cap="none" spc="0" normalizeH="0" baseline="0" noProof="0" dirty="0">
                <a:ln>
                  <a:noFill/>
                </a:ln>
                <a:solidFill>
                  <a:prstClr val="black"/>
                </a:solidFill>
                <a:effectLst/>
                <a:uLnTx/>
                <a:uFillTx/>
                <a:latin typeface="+mn-ea"/>
                <a:cs typeface="+mn-cs"/>
              </a:rPr>
              <a:t>販売金額</a:t>
            </a:r>
            <a:r>
              <a:rPr kumimoji="1" lang="en-US" altLang="ja-JP" sz="1200" b="0" i="0" u="none" strike="noStrike" kern="1200" cap="none" spc="0" normalizeH="0" baseline="0" noProof="0" dirty="0">
                <a:ln>
                  <a:noFill/>
                </a:ln>
                <a:solidFill>
                  <a:prstClr val="black"/>
                </a:solidFill>
                <a:effectLst/>
                <a:uLnTx/>
                <a:uFillTx/>
                <a:latin typeface="+mn-ea"/>
                <a:cs typeface="+mn-cs"/>
              </a:rPr>
              <a:t>100</a:t>
            </a:r>
            <a:r>
              <a:rPr kumimoji="1" lang="ja-JP" altLang="en-US" sz="1200" b="0" i="0" u="none" strike="noStrike" kern="1200" cap="none" spc="0" normalizeH="0" baseline="0" noProof="0" dirty="0">
                <a:ln>
                  <a:noFill/>
                </a:ln>
                <a:solidFill>
                  <a:prstClr val="black"/>
                </a:solidFill>
                <a:effectLst/>
                <a:uLnTx/>
                <a:uFillTx/>
                <a:latin typeface="+mn-ea"/>
                <a:cs typeface="+mn-cs"/>
              </a:rPr>
              <a:t>万円未満の経営体が全体の約</a:t>
            </a:r>
            <a:r>
              <a:rPr kumimoji="1" lang="en-US" altLang="ja-JP" sz="1200" b="0" i="0" u="none" strike="noStrike" kern="1200" cap="none" spc="0" normalizeH="0" baseline="0" noProof="0" dirty="0">
                <a:ln>
                  <a:noFill/>
                </a:ln>
                <a:solidFill>
                  <a:prstClr val="black"/>
                </a:solidFill>
                <a:effectLst/>
                <a:uLnTx/>
                <a:uFillTx/>
                <a:latin typeface="+mn-ea"/>
                <a:cs typeface="+mn-cs"/>
              </a:rPr>
              <a:t>7</a:t>
            </a:r>
            <a:r>
              <a:rPr kumimoji="1" lang="ja-JP" altLang="en-US" sz="1200" b="0" i="0" u="none" strike="noStrike" kern="1200" cap="none" spc="0" normalizeH="0" baseline="0" noProof="0" dirty="0">
                <a:ln>
                  <a:noFill/>
                </a:ln>
                <a:solidFill>
                  <a:prstClr val="black"/>
                </a:solidFill>
                <a:effectLst/>
                <a:uLnTx/>
                <a:uFillTx/>
                <a:latin typeface="+mn-ea"/>
                <a:cs typeface="+mn-cs"/>
              </a:rPr>
              <a:t>割で</a:t>
            </a:r>
            <a:r>
              <a:rPr kumimoji="1" lang="en-US" altLang="ja-JP" sz="1200" b="0" i="0" u="none" strike="noStrike" kern="1200" cap="none" spc="0" normalizeH="0" baseline="0" noProof="0" dirty="0">
                <a:ln>
                  <a:noFill/>
                </a:ln>
                <a:solidFill>
                  <a:prstClr val="black"/>
                </a:solidFill>
                <a:effectLst/>
                <a:uLnTx/>
                <a:uFillTx/>
                <a:latin typeface="+mn-ea"/>
                <a:cs typeface="+mn-cs"/>
              </a:rPr>
              <a:t>1,000</a:t>
            </a:r>
            <a:r>
              <a:rPr kumimoji="1" lang="ja-JP" altLang="en-US" sz="1200" b="0" i="0" u="none" strike="noStrike" kern="1200" cap="none" spc="0" normalizeH="0" baseline="0" noProof="0" dirty="0">
                <a:ln>
                  <a:noFill/>
                </a:ln>
                <a:solidFill>
                  <a:prstClr val="black"/>
                </a:solidFill>
                <a:effectLst/>
                <a:uLnTx/>
                <a:uFillTx/>
                <a:latin typeface="+mn-ea"/>
                <a:cs typeface="+mn-cs"/>
              </a:rPr>
              <a:t>万円以上は</a:t>
            </a:r>
            <a:r>
              <a:rPr kumimoji="1" lang="en-US" altLang="ja-JP" sz="1200" b="0" i="0" u="none" strike="noStrike" kern="1200" cap="none" spc="0" normalizeH="0" baseline="0" noProof="0" dirty="0">
                <a:ln>
                  <a:noFill/>
                </a:ln>
                <a:solidFill>
                  <a:prstClr val="black"/>
                </a:solidFill>
                <a:effectLst/>
                <a:uLnTx/>
                <a:uFillTx/>
                <a:latin typeface="+mn-ea"/>
                <a:cs typeface="+mn-cs"/>
              </a:rPr>
              <a:t>6</a:t>
            </a:r>
            <a:r>
              <a:rPr kumimoji="1" lang="ja-JP" altLang="en-US" sz="1200" b="0" i="0" u="none" strike="noStrike" kern="1200" cap="none" spc="0" normalizeH="0" baseline="0" noProof="0" dirty="0">
                <a:ln>
                  <a:noFill/>
                </a:ln>
                <a:solidFill>
                  <a:prstClr val="black"/>
                </a:solidFill>
                <a:effectLst/>
                <a:uLnTx/>
                <a:uFillTx/>
                <a:latin typeface="+mn-ea"/>
                <a:cs typeface="+mn-cs"/>
              </a:rPr>
              <a:t>％未満</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200" b="0" i="0" u="none" strike="noStrike" kern="1200" cap="none" spc="0" normalizeH="0" baseline="0" noProof="0" dirty="0">
                <a:ln>
                  <a:noFill/>
                </a:ln>
                <a:solidFill>
                  <a:prstClr val="black"/>
                </a:solidFill>
                <a:effectLst/>
                <a:uLnTx/>
                <a:uFillTx/>
                <a:latin typeface="+mn-ea"/>
                <a:cs typeface="+mn-cs"/>
              </a:rPr>
              <a:t>これまでの傾向を踏まえた試算では、</a:t>
            </a:r>
            <a:r>
              <a:rPr kumimoji="1" lang="en-US" altLang="ja-JP" sz="1200" b="0" i="0" u="none" strike="noStrike" kern="1200" cap="none" spc="0" normalizeH="0" baseline="0" noProof="0" dirty="0">
                <a:ln>
                  <a:noFill/>
                </a:ln>
                <a:solidFill>
                  <a:prstClr val="black"/>
                </a:solidFill>
                <a:effectLst/>
                <a:uLnTx/>
                <a:uFillTx/>
                <a:latin typeface="+mn-ea"/>
                <a:cs typeface="+mn-cs"/>
              </a:rPr>
              <a:t>2045</a:t>
            </a:r>
            <a:r>
              <a:rPr kumimoji="1" lang="ja-JP" altLang="en-US" sz="1200" b="0" i="0" u="none" strike="noStrike" kern="1200" cap="none" spc="0" normalizeH="0" baseline="0" noProof="0" dirty="0">
                <a:ln>
                  <a:noFill/>
                </a:ln>
                <a:solidFill>
                  <a:prstClr val="black"/>
                </a:solidFill>
                <a:effectLst/>
                <a:uLnTx/>
                <a:uFillTx/>
                <a:latin typeface="+mn-ea"/>
                <a:cs typeface="+mn-cs"/>
              </a:rPr>
              <a:t>年には約</a:t>
            </a:r>
            <a:r>
              <a:rPr kumimoji="1" lang="en-US" altLang="ja-JP" sz="1200" b="0" i="0" u="none" strike="noStrike" kern="1200" cap="none" spc="0" normalizeH="0" baseline="0" noProof="0" dirty="0">
                <a:ln>
                  <a:noFill/>
                </a:ln>
                <a:solidFill>
                  <a:prstClr val="black"/>
                </a:solidFill>
                <a:effectLst/>
                <a:uLnTx/>
                <a:uFillTx/>
                <a:latin typeface="+mn-ea"/>
                <a:cs typeface="+mn-cs"/>
              </a:rPr>
              <a:t>2,850</a:t>
            </a:r>
            <a:r>
              <a:rPr kumimoji="1" lang="ja-JP" altLang="en-US" sz="1200" b="0" i="0" u="none" strike="noStrike" kern="1200" cap="none" spc="0" normalizeH="0" baseline="0" noProof="0" dirty="0">
                <a:ln>
                  <a:noFill/>
                </a:ln>
                <a:solidFill>
                  <a:prstClr val="black"/>
                </a:solidFill>
                <a:effectLst/>
                <a:uLnTx/>
                <a:uFillTx/>
                <a:latin typeface="+mn-ea"/>
                <a:cs typeface="+mn-cs"/>
              </a:rPr>
              <a:t>経営体と半減する見込み</a:t>
            </a:r>
          </a:p>
        </p:txBody>
      </p:sp>
      <p:sp>
        <p:nvSpPr>
          <p:cNvPr id="77" name="二等辺三角形 76">
            <a:extLst>
              <a:ext uri="{FF2B5EF4-FFF2-40B4-BE49-F238E27FC236}">
                <a16:creationId xmlns:a16="http://schemas.microsoft.com/office/drawing/2014/main" id="{F25CBD72-A66B-A923-E8DB-504DC4CAFEB1}"/>
              </a:ext>
            </a:extLst>
          </p:cNvPr>
          <p:cNvSpPr/>
          <p:nvPr/>
        </p:nvSpPr>
        <p:spPr>
          <a:xfrm rot="5400000">
            <a:off x="5418473" y="1915245"/>
            <a:ext cx="393456" cy="243719"/>
          </a:xfrm>
          <a:prstGeom prst="triangl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79" name="テキスト ボックス 78">
            <a:extLst>
              <a:ext uri="{FF2B5EF4-FFF2-40B4-BE49-F238E27FC236}">
                <a16:creationId xmlns:a16="http://schemas.microsoft.com/office/drawing/2014/main" id="{ABBE9F3C-2322-3EB9-AA80-BAE5065EC684}"/>
              </a:ext>
            </a:extLst>
          </p:cNvPr>
          <p:cNvSpPr txBox="1"/>
          <p:nvPr/>
        </p:nvSpPr>
        <p:spPr>
          <a:xfrm>
            <a:off x="6535266" y="2970271"/>
            <a:ext cx="5328129" cy="646331"/>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200" b="0" i="0" u="none" strike="noStrike" kern="1200" cap="none" spc="0" normalizeH="0" baseline="0" noProof="0" dirty="0">
                <a:ln>
                  <a:noFill/>
                </a:ln>
                <a:solidFill>
                  <a:prstClr val="black"/>
                </a:solidFill>
                <a:effectLst/>
                <a:uLnTx/>
                <a:uFillTx/>
                <a:latin typeface="+mn-ea"/>
                <a:cs typeface="+mn-cs"/>
              </a:rPr>
              <a:t>農業産出額</a:t>
            </a:r>
            <a:r>
              <a:rPr kumimoji="1" lang="en-US" altLang="ja-JP" sz="1200" b="0" i="0" u="none" strike="noStrike" kern="1200" cap="none" spc="0" normalizeH="0" baseline="0" noProof="0" dirty="0">
                <a:ln>
                  <a:noFill/>
                </a:ln>
                <a:solidFill>
                  <a:prstClr val="black"/>
                </a:solidFill>
                <a:effectLst/>
                <a:uLnTx/>
                <a:uFillTx/>
                <a:latin typeface="+mn-ea"/>
                <a:cs typeface="+mn-cs"/>
              </a:rPr>
              <a:t>144</a:t>
            </a:r>
            <a:r>
              <a:rPr kumimoji="1" lang="ja-JP" altLang="en-US" sz="1200" b="0" i="0" u="none" strike="noStrike" kern="1200" cap="none" spc="0" normalizeH="0" baseline="0" noProof="0" dirty="0">
                <a:ln>
                  <a:noFill/>
                </a:ln>
                <a:solidFill>
                  <a:prstClr val="black"/>
                </a:solidFill>
                <a:effectLst/>
                <a:uLnTx/>
                <a:uFillTx/>
                <a:latin typeface="+mn-ea"/>
                <a:cs typeface="+mn-cs"/>
              </a:rPr>
              <a:t>億円の増加に向けて、高収益層の構成比率増加をめざす</a:t>
            </a:r>
            <a:endParaRPr kumimoji="1" lang="en-US" altLang="ja-JP" sz="1200" b="0" i="0" u="none" strike="noStrike" kern="1200" cap="none" spc="0" normalizeH="0" baseline="0" noProof="0" dirty="0">
              <a:ln>
                <a:noFill/>
              </a:ln>
              <a:solidFill>
                <a:prstClr val="black"/>
              </a:solidFill>
              <a:effectLst/>
              <a:uLnTx/>
              <a:uFillTx/>
              <a:latin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altLang="en-US" sz="1200" b="0" i="0" u="none" strike="noStrike" kern="1200" cap="none" spc="0" normalizeH="0" baseline="0" noProof="0" dirty="0">
                <a:ln>
                  <a:noFill/>
                </a:ln>
                <a:solidFill>
                  <a:prstClr val="black"/>
                </a:solidFill>
                <a:effectLst/>
                <a:uLnTx/>
                <a:uFillTx/>
                <a:latin typeface="+mn-ea"/>
                <a:cs typeface="+mn-cs"/>
              </a:rPr>
              <a:t>高収益な農業を実現する新規就農者や参入企業を支援を強化するとともに、意欲ある農業経営体をトップランナーへ育成する等の施策を実施</a:t>
            </a:r>
          </a:p>
        </p:txBody>
      </p:sp>
      <p:sp>
        <p:nvSpPr>
          <p:cNvPr id="80" name="楕円 79">
            <a:extLst>
              <a:ext uri="{FF2B5EF4-FFF2-40B4-BE49-F238E27FC236}">
                <a16:creationId xmlns:a16="http://schemas.microsoft.com/office/drawing/2014/main" id="{B2EB32FB-E1EF-3BA5-84E9-B4FA76A745F4}"/>
              </a:ext>
            </a:extLst>
          </p:cNvPr>
          <p:cNvSpPr/>
          <p:nvPr/>
        </p:nvSpPr>
        <p:spPr>
          <a:xfrm>
            <a:off x="9032309" y="1323093"/>
            <a:ext cx="1440000" cy="14400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82" name="楕円 81">
            <a:extLst>
              <a:ext uri="{FF2B5EF4-FFF2-40B4-BE49-F238E27FC236}">
                <a16:creationId xmlns:a16="http://schemas.microsoft.com/office/drawing/2014/main" id="{0146C966-99D4-3544-FFC1-DD72C7A0961C}"/>
              </a:ext>
            </a:extLst>
          </p:cNvPr>
          <p:cNvSpPr/>
          <p:nvPr/>
        </p:nvSpPr>
        <p:spPr>
          <a:xfrm>
            <a:off x="10604679" y="1323093"/>
            <a:ext cx="1440000" cy="1440000"/>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84" name="テキスト ボックス 83">
            <a:extLst>
              <a:ext uri="{FF2B5EF4-FFF2-40B4-BE49-F238E27FC236}">
                <a16:creationId xmlns:a16="http://schemas.microsoft.com/office/drawing/2014/main" id="{3D8F9D63-B863-1524-4F99-151DA225761D}"/>
              </a:ext>
            </a:extLst>
          </p:cNvPr>
          <p:cNvSpPr txBox="1"/>
          <p:nvPr/>
        </p:nvSpPr>
        <p:spPr>
          <a:xfrm>
            <a:off x="8893910" y="1467331"/>
            <a:ext cx="173335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n-ea"/>
                <a:cs typeface="+mn-cs"/>
              </a:rPr>
              <a:t>高収益農業を実現する</a:t>
            </a:r>
            <a:endParaRPr kumimoji="1" lang="en-US" altLang="ja-JP" sz="1800" b="1" i="0" u="none" strike="noStrike" kern="1200" cap="none" spc="0" normalizeH="0" baseline="0" noProof="0" dirty="0">
              <a:ln>
                <a:noFill/>
              </a:ln>
              <a:solidFill>
                <a:prstClr val="black"/>
              </a:solidFill>
              <a:effectLst/>
              <a:uLnTx/>
              <a:uFillTx/>
              <a:latin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n-ea"/>
                <a:cs typeface="+mn-cs"/>
              </a:rPr>
              <a:t>新たな担い手の確保</a:t>
            </a:r>
          </a:p>
        </p:txBody>
      </p:sp>
      <p:sp>
        <p:nvSpPr>
          <p:cNvPr id="86" name="テキスト ボックス 85">
            <a:extLst>
              <a:ext uri="{FF2B5EF4-FFF2-40B4-BE49-F238E27FC236}">
                <a16:creationId xmlns:a16="http://schemas.microsoft.com/office/drawing/2014/main" id="{0AEAECA0-2ED3-10B4-C9F8-D32AA5FB08E6}"/>
              </a:ext>
            </a:extLst>
          </p:cNvPr>
          <p:cNvSpPr txBox="1"/>
          <p:nvPr/>
        </p:nvSpPr>
        <p:spPr>
          <a:xfrm>
            <a:off x="10569410" y="1578122"/>
            <a:ext cx="1525489"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n-ea"/>
                <a:cs typeface="+mn-cs"/>
              </a:rPr>
              <a:t>意欲ある</a:t>
            </a:r>
            <a:endParaRPr kumimoji="1" lang="en-US" altLang="ja-JP" sz="1800" b="1" i="0" u="none" strike="noStrike" kern="1200" cap="none" spc="0" normalizeH="0" baseline="0" noProof="0" dirty="0">
              <a:ln>
                <a:noFill/>
              </a:ln>
              <a:solidFill>
                <a:prstClr val="black"/>
              </a:solidFill>
              <a:effectLst/>
              <a:uLnTx/>
              <a:uFillTx/>
              <a:latin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n-ea"/>
                <a:cs typeface="+mn-cs"/>
              </a:rPr>
              <a:t>農業者の</a:t>
            </a:r>
            <a:endParaRPr kumimoji="1" lang="en-US" altLang="ja-JP" sz="1800" b="1" i="0" u="none" strike="noStrike" kern="1200" cap="none" spc="0" normalizeH="0" baseline="0" noProof="0" dirty="0">
              <a:ln>
                <a:noFill/>
              </a:ln>
              <a:solidFill>
                <a:prstClr val="black"/>
              </a:solidFill>
              <a:effectLst/>
              <a:uLnTx/>
              <a:uFillTx/>
              <a:latin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n-ea"/>
                <a:cs typeface="+mn-cs"/>
              </a:rPr>
              <a:t>経営力強化</a:t>
            </a:r>
          </a:p>
        </p:txBody>
      </p:sp>
      <p:sp>
        <p:nvSpPr>
          <p:cNvPr id="87" name="四角形: 角を丸くする 86">
            <a:extLst>
              <a:ext uri="{FF2B5EF4-FFF2-40B4-BE49-F238E27FC236}">
                <a16:creationId xmlns:a16="http://schemas.microsoft.com/office/drawing/2014/main" id="{56CD16D4-BDC8-10A6-2924-AD8A15CCB5D2}"/>
              </a:ext>
            </a:extLst>
          </p:cNvPr>
          <p:cNvSpPr/>
          <p:nvPr/>
        </p:nvSpPr>
        <p:spPr>
          <a:xfrm>
            <a:off x="146082" y="3636854"/>
            <a:ext cx="6567670" cy="2476248"/>
          </a:xfrm>
          <a:prstGeom prst="roundRect">
            <a:avLst>
              <a:gd name="adj" fmla="val 573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89" name="テキスト ボックス 88">
            <a:extLst>
              <a:ext uri="{FF2B5EF4-FFF2-40B4-BE49-F238E27FC236}">
                <a16:creationId xmlns:a16="http://schemas.microsoft.com/office/drawing/2014/main" id="{255E2C67-4CD8-8D2F-3297-78DFF7A65B58}"/>
              </a:ext>
            </a:extLst>
          </p:cNvPr>
          <p:cNvSpPr txBox="1"/>
          <p:nvPr/>
        </p:nvSpPr>
        <p:spPr>
          <a:xfrm>
            <a:off x="309160" y="3700005"/>
            <a:ext cx="3118901" cy="338554"/>
          </a:xfrm>
          <a:prstGeom prst="rect">
            <a:avLst/>
          </a:prstGeom>
          <a:noFill/>
          <a:ln>
            <a:noFill/>
            <a:prstDash val="sysDash"/>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solidFill>
                <a:effectLst/>
                <a:uLnTx/>
                <a:uFillTx/>
                <a:latin typeface="+mn-ea"/>
                <a:cs typeface="+mn-cs"/>
              </a:rPr>
              <a:t>新規就農者の確保・育成の強化</a:t>
            </a:r>
            <a:endParaRPr kumimoji="0" lang="en-US" altLang="ja-JP" sz="1200" b="0" i="0" u="none" strike="noStrike" kern="1200" cap="none" spc="0" normalizeH="0" baseline="0" noProof="0" dirty="0">
              <a:ln>
                <a:noFill/>
              </a:ln>
              <a:solidFill>
                <a:prstClr val="black"/>
              </a:solidFill>
              <a:effectLst/>
              <a:uLnTx/>
              <a:uFillTx/>
              <a:latin typeface="+mn-ea"/>
              <a:cs typeface="+mn-cs"/>
            </a:endParaRPr>
          </a:p>
        </p:txBody>
      </p:sp>
      <p:sp>
        <p:nvSpPr>
          <p:cNvPr id="91" name="テキスト ボックス 90">
            <a:extLst>
              <a:ext uri="{FF2B5EF4-FFF2-40B4-BE49-F238E27FC236}">
                <a16:creationId xmlns:a16="http://schemas.microsoft.com/office/drawing/2014/main" id="{55CA39E9-FF78-AFF4-1B4F-65F9A2C00A82}"/>
              </a:ext>
            </a:extLst>
          </p:cNvPr>
          <p:cNvSpPr txBox="1"/>
          <p:nvPr/>
        </p:nvSpPr>
        <p:spPr>
          <a:xfrm>
            <a:off x="309160" y="4099607"/>
            <a:ext cx="2986131" cy="646331"/>
          </a:xfrm>
          <a:prstGeom prst="rect">
            <a:avLst/>
          </a:prstGeom>
          <a:noFill/>
          <a:ln w="28575">
            <a:solidFill>
              <a:schemeClr val="bg1"/>
            </a:solidFill>
            <a:prstDash val="solid"/>
          </a:ln>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就農者数の確保</a:t>
            </a:r>
            <a:endParaRPr kumimoji="0" lang="en-US" altLang="ja-JP" sz="1200" b="0" i="0" u="none" strike="noStrike" kern="1200" cap="none" spc="0" normalizeH="0" baseline="0" noProof="0" dirty="0">
              <a:ln>
                <a:noFill/>
              </a:ln>
              <a:solidFill>
                <a:prstClr val="black"/>
              </a:solidFill>
              <a:effectLst/>
              <a:uLnTx/>
              <a:uFillTx/>
              <a:latin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市町村農業塾や農業大学校と連携した研修体系の確立</a:t>
            </a:r>
            <a:endParaRPr kumimoji="0" lang="en-US" altLang="ja-JP" sz="1200" b="0" i="0" u="none" strike="noStrike" kern="1200" cap="none" spc="0" normalizeH="0" baseline="0" noProof="0" dirty="0">
              <a:ln>
                <a:noFill/>
              </a:ln>
              <a:solidFill>
                <a:prstClr val="black"/>
              </a:solidFill>
              <a:effectLst/>
              <a:uLnTx/>
              <a:uFillTx/>
              <a:latin typeface="+mn-ea"/>
              <a:cs typeface="+mn-cs"/>
            </a:endParaRPr>
          </a:p>
        </p:txBody>
      </p:sp>
      <p:sp>
        <p:nvSpPr>
          <p:cNvPr id="93" name="テキスト ボックス 92">
            <a:extLst>
              <a:ext uri="{FF2B5EF4-FFF2-40B4-BE49-F238E27FC236}">
                <a16:creationId xmlns:a16="http://schemas.microsoft.com/office/drawing/2014/main" id="{5A4AD033-82B4-A4BA-B8B9-E5EC8D3EA36F}"/>
              </a:ext>
            </a:extLst>
          </p:cNvPr>
          <p:cNvSpPr txBox="1"/>
          <p:nvPr/>
        </p:nvSpPr>
        <p:spPr>
          <a:xfrm>
            <a:off x="309160" y="4859402"/>
            <a:ext cx="2986131" cy="830997"/>
          </a:xfrm>
          <a:prstGeom prst="rect">
            <a:avLst/>
          </a:prstGeom>
          <a:noFill/>
          <a:ln w="28575">
            <a:solidFill>
              <a:schemeClr val="bg1"/>
            </a:solidFill>
            <a:prstDash val="solid"/>
          </a:ln>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就農者の定着・収益性向上</a:t>
            </a:r>
            <a:endParaRPr kumimoji="0" lang="en-US" altLang="ja-JP" sz="1200" b="0" i="0" u="none" strike="noStrike" kern="1200" cap="none" spc="0" normalizeH="0" baseline="0" noProof="0" dirty="0">
              <a:ln>
                <a:noFill/>
              </a:ln>
              <a:solidFill>
                <a:prstClr val="black"/>
              </a:solidFill>
              <a:effectLst/>
              <a:uLnTx/>
              <a:uFillTx/>
              <a:latin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高収益農業実践に向けた技術力・経営力の習得</a:t>
            </a:r>
            <a:endParaRPr kumimoji="0" lang="en-US" altLang="ja-JP" sz="1200" b="0" i="0" u="none" strike="noStrike" kern="1200" cap="none" spc="0" normalizeH="0" baseline="0" noProof="0" dirty="0">
              <a:ln>
                <a:noFill/>
              </a:ln>
              <a:solidFill>
                <a:prstClr val="black"/>
              </a:solidFill>
              <a:effectLst/>
              <a:uLnTx/>
              <a:uFillTx/>
              <a:latin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農地・施設等の確保支援</a:t>
            </a:r>
            <a:endParaRPr kumimoji="0" lang="en-US" altLang="ja-JP" sz="1200" b="0" i="0" u="none" strike="noStrike" kern="1200" cap="none" spc="0" normalizeH="0" baseline="0" noProof="0" dirty="0">
              <a:ln>
                <a:noFill/>
              </a:ln>
              <a:solidFill>
                <a:prstClr val="black"/>
              </a:solidFill>
              <a:effectLst/>
              <a:uLnTx/>
              <a:uFillTx/>
              <a:latin typeface="+mn-ea"/>
              <a:cs typeface="+mn-cs"/>
            </a:endParaRPr>
          </a:p>
        </p:txBody>
      </p:sp>
      <p:sp>
        <p:nvSpPr>
          <p:cNvPr id="95" name="テキスト ボックス 94">
            <a:extLst>
              <a:ext uri="{FF2B5EF4-FFF2-40B4-BE49-F238E27FC236}">
                <a16:creationId xmlns:a16="http://schemas.microsoft.com/office/drawing/2014/main" id="{E547FC7F-1E5A-9590-336D-D10A4F497E1F}"/>
              </a:ext>
            </a:extLst>
          </p:cNvPr>
          <p:cNvSpPr txBox="1"/>
          <p:nvPr/>
        </p:nvSpPr>
        <p:spPr>
          <a:xfrm>
            <a:off x="3486223" y="3749438"/>
            <a:ext cx="3227528" cy="271869"/>
          </a:xfrm>
          <a:prstGeom prst="rect">
            <a:avLst/>
          </a:prstGeom>
          <a:noFill/>
          <a:ln>
            <a:noFill/>
            <a:prstDash val="sysDash"/>
          </a:ln>
        </p:spPr>
        <p:txBody>
          <a:bodyPr wrap="square">
            <a:spAutoFit/>
          </a:bodyPr>
          <a:lstStyle/>
          <a:p>
            <a:pPr marL="0" marR="0" lvl="0" indent="0" algn="l" defTabSz="457200" rtl="0" eaLnBrk="1" fontAlgn="auto" latinLnBrk="0" hangingPunct="1">
              <a:lnSpc>
                <a:spcPts val="14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solidFill>
                <a:effectLst/>
                <a:uLnTx/>
                <a:uFillTx/>
                <a:latin typeface="+mn-ea"/>
                <a:cs typeface="+mn-cs"/>
              </a:rPr>
              <a:t>高収益を実現する企業参入の促進</a:t>
            </a:r>
            <a:r>
              <a:rPr kumimoji="0" lang="ja-JP" altLang="en-US" sz="1600" b="0" i="0" u="none" strike="noStrike" kern="1200" cap="none" spc="0" normalizeH="0" baseline="0" noProof="0" dirty="0">
                <a:ln>
                  <a:noFill/>
                </a:ln>
                <a:solidFill>
                  <a:prstClr val="black"/>
                </a:solidFill>
                <a:effectLst/>
                <a:uLnTx/>
                <a:uFillTx/>
                <a:latin typeface="+mn-ea"/>
                <a:cs typeface="+mn-cs"/>
              </a:rPr>
              <a:t>  </a:t>
            </a:r>
            <a:endParaRPr kumimoji="0" lang="en-US" altLang="ja-JP" sz="1600" b="0" i="0" u="none" strike="noStrike" kern="1200" cap="none" spc="0" normalizeH="0" baseline="0" noProof="0" dirty="0">
              <a:ln>
                <a:noFill/>
              </a:ln>
              <a:solidFill>
                <a:prstClr val="black"/>
              </a:solidFill>
              <a:effectLst/>
              <a:uLnTx/>
              <a:uFillTx/>
              <a:latin typeface="+mn-ea"/>
              <a:cs typeface="+mn-cs"/>
            </a:endParaRPr>
          </a:p>
        </p:txBody>
      </p:sp>
      <p:sp>
        <p:nvSpPr>
          <p:cNvPr id="97" name="テキスト ボックス 96">
            <a:extLst>
              <a:ext uri="{FF2B5EF4-FFF2-40B4-BE49-F238E27FC236}">
                <a16:creationId xmlns:a16="http://schemas.microsoft.com/office/drawing/2014/main" id="{F1271B53-EFDA-B24D-2137-0DBCCDF9FDC1}"/>
              </a:ext>
            </a:extLst>
          </p:cNvPr>
          <p:cNvSpPr txBox="1"/>
          <p:nvPr/>
        </p:nvSpPr>
        <p:spPr>
          <a:xfrm>
            <a:off x="3507619" y="4099607"/>
            <a:ext cx="2986131" cy="1384995"/>
          </a:xfrm>
          <a:prstGeom prst="rect">
            <a:avLst/>
          </a:prstGeom>
          <a:noFill/>
          <a:ln w="28575">
            <a:solidFill>
              <a:schemeClr val="bg1"/>
            </a:solidFill>
            <a:prstDash val="solid"/>
          </a:ln>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参入支援</a:t>
            </a:r>
            <a:endParaRPr kumimoji="0" lang="en-US" altLang="ja-JP" sz="1200" b="0" i="0" u="none" strike="noStrike" kern="1200" cap="none" spc="0" normalizeH="0" baseline="0" noProof="0" dirty="0">
              <a:ln>
                <a:noFill/>
              </a:ln>
              <a:solidFill>
                <a:prstClr val="black"/>
              </a:solidFill>
              <a:effectLst/>
              <a:uLnTx/>
              <a:uFillTx/>
              <a:latin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「企業参入重点地区」の設定による農地確保支援</a:t>
            </a:r>
            <a:endParaRPr kumimoji="0" lang="en-US" altLang="ja-JP" sz="1200" b="0" i="0" u="none" strike="noStrike" kern="1200" cap="none" spc="0" normalizeH="0" baseline="0" noProof="0" dirty="0">
              <a:ln>
                <a:noFill/>
              </a:ln>
              <a:solidFill>
                <a:prstClr val="black"/>
              </a:solidFill>
              <a:effectLst/>
              <a:uLnTx/>
              <a:uFillTx/>
              <a:latin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セミナーや相談会等による参入企業の探索・啓発</a:t>
            </a:r>
            <a:endParaRPr kumimoji="0" lang="en-US" altLang="ja-JP" sz="1200" b="0" i="0" u="none" strike="noStrike" kern="1200" cap="none" spc="0" normalizeH="0" baseline="0" noProof="0" dirty="0">
              <a:ln>
                <a:noFill/>
              </a:ln>
              <a:solidFill>
                <a:prstClr val="black"/>
              </a:solidFill>
              <a:effectLst/>
              <a:uLnTx/>
              <a:uFillTx/>
              <a:latin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研修による技術習得支援や経営計画作成支援、個別相談対応</a:t>
            </a:r>
            <a:endParaRPr kumimoji="0" lang="en-US" altLang="ja-JP" sz="1200" b="0" i="0" u="none" strike="noStrike" kern="1200" cap="none" spc="0" normalizeH="0" baseline="0" noProof="0" dirty="0">
              <a:ln>
                <a:noFill/>
              </a:ln>
              <a:solidFill>
                <a:prstClr val="black"/>
              </a:solidFill>
              <a:effectLst/>
              <a:uLnTx/>
              <a:uFillTx/>
              <a:latin typeface="+mn-ea"/>
              <a:cs typeface="+mn-cs"/>
            </a:endParaRPr>
          </a:p>
        </p:txBody>
      </p:sp>
      <p:sp>
        <p:nvSpPr>
          <p:cNvPr id="99" name="テキスト ボックス 98">
            <a:extLst>
              <a:ext uri="{FF2B5EF4-FFF2-40B4-BE49-F238E27FC236}">
                <a16:creationId xmlns:a16="http://schemas.microsoft.com/office/drawing/2014/main" id="{78A9BDBB-BE5B-05A8-8CBA-BBF449EC2345}"/>
              </a:ext>
            </a:extLst>
          </p:cNvPr>
          <p:cNvSpPr txBox="1"/>
          <p:nvPr/>
        </p:nvSpPr>
        <p:spPr>
          <a:xfrm>
            <a:off x="242774" y="5719287"/>
            <a:ext cx="3118901" cy="307777"/>
          </a:xfrm>
          <a:prstGeom prst="rect">
            <a:avLst/>
          </a:prstGeom>
          <a:noFill/>
          <a:ln>
            <a:noFill/>
            <a:prstDash val="sysDash"/>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prstClr val="black"/>
                </a:solidFill>
                <a:effectLst/>
                <a:uLnTx/>
                <a:uFillTx/>
                <a:latin typeface="+mn-ea"/>
                <a:cs typeface="+mn-cs"/>
              </a:rPr>
              <a:t>就農に向けたトータルサポート</a:t>
            </a:r>
            <a:endParaRPr kumimoji="0" lang="en-US" altLang="ja-JP" sz="1400" b="1" i="0" u="none" strike="noStrike" kern="1200" cap="none" spc="0" normalizeH="0" baseline="0" noProof="0" dirty="0">
              <a:ln>
                <a:noFill/>
              </a:ln>
              <a:solidFill>
                <a:prstClr val="black"/>
              </a:solidFill>
              <a:effectLst/>
              <a:uLnTx/>
              <a:uFillTx/>
              <a:latin typeface="+mn-ea"/>
              <a:cs typeface="+mn-cs"/>
            </a:endParaRPr>
          </a:p>
        </p:txBody>
      </p:sp>
      <p:sp>
        <p:nvSpPr>
          <p:cNvPr id="101" name="テキスト ボックス 100">
            <a:extLst>
              <a:ext uri="{FF2B5EF4-FFF2-40B4-BE49-F238E27FC236}">
                <a16:creationId xmlns:a16="http://schemas.microsoft.com/office/drawing/2014/main" id="{E4499072-218B-3133-7A5E-742FF86DD1B8}"/>
              </a:ext>
            </a:extLst>
          </p:cNvPr>
          <p:cNvSpPr txBox="1"/>
          <p:nvPr/>
        </p:nvSpPr>
        <p:spPr>
          <a:xfrm>
            <a:off x="3540536" y="5535281"/>
            <a:ext cx="3118901" cy="523220"/>
          </a:xfrm>
          <a:prstGeom prst="rect">
            <a:avLst/>
          </a:prstGeom>
          <a:noFill/>
          <a:ln>
            <a:noFill/>
            <a:prstDash val="sysDash"/>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prstClr val="black"/>
                </a:solidFill>
                <a:effectLst/>
                <a:uLnTx/>
                <a:uFillTx/>
                <a:latin typeface="+mn-ea"/>
                <a:cs typeface="+mn-cs"/>
              </a:rPr>
              <a:t>「大阪農業つなぐセンター」　を核とした参入支援</a:t>
            </a:r>
            <a:endParaRPr kumimoji="0" lang="en-US" altLang="ja-JP" sz="1400" b="1" i="0" u="none" strike="noStrike" kern="1200" cap="none" spc="0" normalizeH="0" baseline="0" noProof="0" dirty="0">
              <a:ln>
                <a:noFill/>
              </a:ln>
              <a:solidFill>
                <a:prstClr val="black"/>
              </a:solidFill>
              <a:effectLst/>
              <a:uLnTx/>
              <a:uFillTx/>
              <a:latin typeface="+mn-ea"/>
              <a:cs typeface="+mn-cs"/>
            </a:endParaRPr>
          </a:p>
        </p:txBody>
      </p:sp>
      <p:sp>
        <p:nvSpPr>
          <p:cNvPr id="103" name="四角形: 角を丸くする 102">
            <a:extLst>
              <a:ext uri="{FF2B5EF4-FFF2-40B4-BE49-F238E27FC236}">
                <a16:creationId xmlns:a16="http://schemas.microsoft.com/office/drawing/2014/main" id="{5D3CC18C-B8D5-302C-AB11-844B2FBC30C1}"/>
              </a:ext>
            </a:extLst>
          </p:cNvPr>
          <p:cNvSpPr/>
          <p:nvPr/>
        </p:nvSpPr>
        <p:spPr>
          <a:xfrm>
            <a:off x="6810444" y="3641942"/>
            <a:ext cx="5254148" cy="2476248"/>
          </a:xfrm>
          <a:prstGeom prst="roundRect">
            <a:avLst>
              <a:gd name="adj" fmla="val 5736"/>
            </a:avLst>
          </a:prstGeom>
          <a:solidFill>
            <a:srgbClr val="B9E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05" name="テキスト ボックス 104">
            <a:extLst>
              <a:ext uri="{FF2B5EF4-FFF2-40B4-BE49-F238E27FC236}">
                <a16:creationId xmlns:a16="http://schemas.microsoft.com/office/drawing/2014/main" id="{D825C4A5-DB81-0B97-F4C5-1ED2C2F31283}"/>
              </a:ext>
            </a:extLst>
          </p:cNvPr>
          <p:cNvSpPr txBox="1"/>
          <p:nvPr/>
        </p:nvSpPr>
        <p:spPr>
          <a:xfrm>
            <a:off x="8455399" y="3749438"/>
            <a:ext cx="2555868" cy="271869"/>
          </a:xfrm>
          <a:prstGeom prst="rect">
            <a:avLst/>
          </a:prstGeom>
          <a:noFill/>
        </p:spPr>
        <p:txBody>
          <a:bodyPr wrap="square">
            <a:spAutoFit/>
          </a:bodyPr>
          <a:lstStyle/>
          <a:p>
            <a:pPr marL="0" marR="0" lvl="0" indent="0" algn="l" defTabSz="457200" rtl="0" eaLnBrk="1" fontAlgn="auto" latinLnBrk="0" hangingPunct="1">
              <a:lnSpc>
                <a:spcPts val="14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solidFill>
                <a:effectLst/>
                <a:uLnTx/>
                <a:uFillTx/>
                <a:latin typeface="+mn-ea"/>
                <a:cs typeface="+mn-cs"/>
              </a:rPr>
              <a:t>農業者の高収益化支援</a:t>
            </a:r>
            <a:endParaRPr kumimoji="0" lang="en-US" altLang="ja-JP" sz="1600" b="0" i="0" u="none" strike="noStrike" kern="1200" cap="none" spc="0" normalizeH="0" baseline="0" noProof="0" dirty="0">
              <a:ln>
                <a:noFill/>
              </a:ln>
              <a:solidFill>
                <a:prstClr val="black"/>
              </a:solidFill>
              <a:effectLst/>
              <a:uLnTx/>
              <a:uFillTx/>
              <a:latin typeface="+mn-ea"/>
              <a:cs typeface="+mn-cs"/>
            </a:endParaRPr>
          </a:p>
        </p:txBody>
      </p:sp>
      <p:sp>
        <p:nvSpPr>
          <p:cNvPr id="107" name="テキスト ボックス 106">
            <a:extLst>
              <a:ext uri="{FF2B5EF4-FFF2-40B4-BE49-F238E27FC236}">
                <a16:creationId xmlns:a16="http://schemas.microsoft.com/office/drawing/2014/main" id="{CD5CFEC7-2413-FCB6-543E-17FCF30D1C87}"/>
              </a:ext>
            </a:extLst>
          </p:cNvPr>
          <p:cNvSpPr txBox="1"/>
          <p:nvPr/>
        </p:nvSpPr>
        <p:spPr>
          <a:xfrm>
            <a:off x="6892613" y="4115013"/>
            <a:ext cx="5056613" cy="1569660"/>
          </a:xfrm>
          <a:prstGeom prst="rect">
            <a:avLst/>
          </a:prstGeom>
          <a:noFill/>
          <a:ln w="28575">
            <a:solidFill>
              <a:schemeClr val="bg1"/>
            </a:solidFill>
            <a:prstDash val="solid"/>
          </a:ln>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大阪農業をけん引するトップランナーの育成</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販売額</a:t>
            </a:r>
            <a:r>
              <a:rPr kumimoji="0" lang="en-US" altLang="ja-JP" sz="1200" b="0" i="0" u="none" strike="noStrike" kern="1200" cap="none" spc="0" normalizeH="0" baseline="0" noProof="0" dirty="0">
                <a:ln>
                  <a:noFill/>
                </a:ln>
                <a:solidFill>
                  <a:prstClr val="black"/>
                </a:solidFill>
                <a:effectLst/>
                <a:uLnTx/>
                <a:uFillTx/>
                <a:latin typeface="+mn-ea"/>
                <a:cs typeface="+mn-cs"/>
              </a:rPr>
              <a:t>3,000</a:t>
            </a:r>
            <a:r>
              <a:rPr kumimoji="0" lang="ja-JP" altLang="en-US" sz="1200" b="0" i="0" u="none" strike="noStrike" kern="1200" cap="none" spc="0" normalizeH="0" baseline="0" noProof="0" dirty="0">
                <a:ln>
                  <a:noFill/>
                </a:ln>
                <a:solidFill>
                  <a:prstClr val="black"/>
                </a:solidFill>
                <a:effectLst/>
                <a:uLnTx/>
                <a:uFillTx/>
                <a:latin typeface="+mn-ea"/>
                <a:cs typeface="+mn-cs"/>
              </a:rPr>
              <a:t>万円以上をめざすトップランナーを育成する講座実施等</a:t>
            </a:r>
            <a:endParaRPr kumimoji="0" lang="en-US" altLang="ja-JP" sz="1200" b="0" i="0" u="none" strike="noStrike" kern="1200" cap="none" spc="0" normalizeH="0" baseline="0" noProof="0" dirty="0">
              <a:ln>
                <a:noFill/>
              </a:ln>
              <a:solidFill>
                <a:prstClr val="black"/>
              </a:solidFill>
              <a:effectLst/>
              <a:uLnTx/>
              <a:uFillTx/>
              <a:latin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大阪らしさを活かした「交流型農業」の推進</a:t>
            </a:r>
            <a:endParaRPr kumimoji="0" lang="en-US" altLang="ja-JP" sz="1200" b="0" i="0" u="none" strike="noStrike" kern="1200" cap="none" spc="0" normalizeH="0" baseline="0" noProof="0" dirty="0">
              <a:ln>
                <a:noFill/>
              </a:ln>
              <a:solidFill>
                <a:prstClr val="black"/>
              </a:solidFill>
              <a:effectLst/>
              <a:uLnTx/>
              <a:uFillTx/>
              <a:latin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交流型農業により経営発展をめざす農業者向けの講座実施や顧客獲得支援（クラウドファンディング実施支援等）</a:t>
            </a:r>
            <a:endParaRPr kumimoji="0" lang="en-US" altLang="ja-JP" sz="1200" b="0" i="0" u="none" strike="noStrike" kern="1200" cap="none" spc="0" normalizeH="0" baseline="0" noProof="0" dirty="0">
              <a:ln>
                <a:noFill/>
              </a:ln>
              <a:solidFill>
                <a:prstClr val="black"/>
              </a:solidFill>
              <a:effectLst/>
              <a:uLnTx/>
              <a:uFillTx/>
              <a:latin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意欲ある農業者の伴走支援</a:t>
            </a:r>
            <a:endParaRPr kumimoji="0" lang="en-US" altLang="ja-JP" sz="1200" b="0" i="0" u="none" strike="noStrike" kern="1200" cap="none" spc="0" normalizeH="0" baseline="0" noProof="0" dirty="0">
              <a:ln>
                <a:noFill/>
              </a:ln>
              <a:solidFill>
                <a:prstClr val="black"/>
              </a:solidFill>
              <a:effectLst/>
              <a:uLnTx/>
              <a:uFillTx/>
              <a:latin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ja-JP" altLang="en-US" sz="1200" b="0" i="0" u="none" strike="noStrike" kern="1200" cap="none" spc="0" normalizeH="0" baseline="0" noProof="0" dirty="0">
                <a:ln>
                  <a:noFill/>
                </a:ln>
                <a:solidFill>
                  <a:prstClr val="black"/>
                </a:solidFill>
                <a:effectLst/>
                <a:uLnTx/>
                <a:uFillTx/>
                <a:latin typeface="+mn-ea"/>
                <a:cs typeface="+mn-cs"/>
              </a:rPr>
              <a:t>育成対象農業者を対象とした経営課題解決に向けた専門家派遣や経営指導による伴走支援</a:t>
            </a:r>
            <a:endParaRPr kumimoji="0" lang="en-US" altLang="ja-JP" sz="1200" b="0" i="0" u="none" strike="noStrike" kern="1200" cap="none" spc="0" normalizeH="0" baseline="0" noProof="0" dirty="0">
              <a:ln>
                <a:noFill/>
              </a:ln>
              <a:solidFill>
                <a:prstClr val="black"/>
              </a:solidFill>
              <a:effectLst/>
              <a:uLnTx/>
              <a:uFillTx/>
              <a:latin typeface="+mn-ea"/>
              <a:cs typeface="+mn-cs"/>
            </a:endParaRPr>
          </a:p>
        </p:txBody>
      </p:sp>
      <p:sp>
        <p:nvSpPr>
          <p:cNvPr id="109" name="テキスト ボックス 108">
            <a:extLst>
              <a:ext uri="{FF2B5EF4-FFF2-40B4-BE49-F238E27FC236}">
                <a16:creationId xmlns:a16="http://schemas.microsoft.com/office/drawing/2014/main" id="{0E716200-6FA2-0324-CA20-D21269C16105}"/>
              </a:ext>
            </a:extLst>
          </p:cNvPr>
          <p:cNvSpPr txBox="1"/>
          <p:nvPr/>
        </p:nvSpPr>
        <p:spPr>
          <a:xfrm>
            <a:off x="6853386" y="5740054"/>
            <a:ext cx="5121073" cy="307777"/>
          </a:xfrm>
          <a:prstGeom prst="rect">
            <a:avLst/>
          </a:prstGeom>
          <a:noFill/>
          <a:ln>
            <a:noFill/>
            <a:prstDash val="sysDash"/>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prstClr val="black"/>
                </a:solidFill>
                <a:effectLst/>
                <a:uLnTx/>
                <a:uFillTx/>
                <a:latin typeface="+mn-ea"/>
                <a:cs typeface="+mn-cs"/>
              </a:rPr>
              <a:t>儲かる農業の実現</a:t>
            </a:r>
            <a:endParaRPr kumimoji="0" lang="en-US" altLang="ja-JP" sz="1400" b="1" i="0" u="none" strike="noStrike" kern="1200" cap="none" spc="0" normalizeH="0" baseline="0" noProof="0" dirty="0">
              <a:ln>
                <a:noFill/>
              </a:ln>
              <a:solidFill>
                <a:prstClr val="black"/>
              </a:solidFill>
              <a:effectLst/>
              <a:uLnTx/>
              <a:uFillTx/>
              <a:latin typeface="+mn-ea"/>
              <a:cs typeface="+mn-cs"/>
            </a:endParaRPr>
          </a:p>
        </p:txBody>
      </p:sp>
      <p:sp>
        <p:nvSpPr>
          <p:cNvPr id="8" name="スライド番号プレースホルダー 14">
            <a:extLst>
              <a:ext uri="{FF2B5EF4-FFF2-40B4-BE49-F238E27FC236}">
                <a16:creationId xmlns:a16="http://schemas.microsoft.com/office/drawing/2014/main" id="{3A23F5C4-5337-0F1D-2881-F3E7A56F69C9}"/>
              </a:ext>
            </a:extLst>
          </p:cNvPr>
          <p:cNvSpPr txBox="1">
            <a:spLocks/>
          </p:cNvSpPr>
          <p:nvPr/>
        </p:nvSpPr>
        <p:spPr>
          <a:xfrm>
            <a:off x="11375942" y="6499610"/>
            <a:ext cx="777958" cy="365125"/>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2-</a:t>
            </a:r>
            <a:fld id="{C6678B24-D225-48CB-84C5-697AA65AEC0C}" type="slidenum">
              <a:rPr kumimoji="1" lang="ja-JP" altLang="en-US" sz="24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1" lang="ja-JP" altLang="en-US" sz="2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310327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53092FD-E825-16D9-2518-0831B0BD55F8}"/>
            </a:ext>
          </a:extLst>
        </p:cNvPr>
        <p:cNvGrpSpPr/>
        <p:nvPr/>
      </p:nvGrpSpPr>
      <p:grpSpPr>
        <a:xfrm>
          <a:off x="0" y="0"/>
          <a:ext cx="0" cy="0"/>
          <a:chOff x="0" y="0"/>
          <a:chExt cx="0" cy="0"/>
        </a:xfrm>
      </p:grpSpPr>
      <p:sp>
        <p:nvSpPr>
          <p:cNvPr id="15" name="スライド番号プレースホルダー 14">
            <a:extLst>
              <a:ext uri="{FF2B5EF4-FFF2-40B4-BE49-F238E27FC236}">
                <a16:creationId xmlns:a16="http://schemas.microsoft.com/office/drawing/2014/main" id="{C40BA27C-E31B-6EE7-3191-ABBC217E29A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2-</a:t>
            </a:r>
            <a:fld id="{C6678B24-D225-48CB-84C5-697AA65AEC0C}" type="slidenum">
              <a:rPr kumimoji="1" lang="ja-JP" altLang="en-US" sz="24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1" lang="ja-JP" altLang="en-US" sz="2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19" name="タイトル 1">
            <a:extLst>
              <a:ext uri="{FF2B5EF4-FFF2-40B4-BE49-F238E27FC236}">
                <a16:creationId xmlns:a16="http://schemas.microsoft.com/office/drawing/2014/main" id="{DAF9ED8C-1E29-8132-A169-EB208308EB80}"/>
              </a:ext>
            </a:extLst>
          </p:cNvPr>
          <p:cNvSpPr txBox="1">
            <a:spLocks/>
          </p:cNvSpPr>
          <p:nvPr/>
        </p:nvSpPr>
        <p:spPr>
          <a:xfrm>
            <a:off x="0" y="1429"/>
            <a:ext cx="12192000" cy="540438"/>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marL="0" marR="0" lvl="0" indent="0" algn="ctr" defTabSz="1280160" rtl="0" eaLnBrk="1" fontAlgn="auto" latinLnBrk="0" hangingPunct="1">
              <a:lnSpc>
                <a:spcPct val="9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j-cs"/>
              </a:rPr>
              <a:t>大阪農業の成長に向けた取組</a:t>
            </a:r>
          </a:p>
        </p:txBody>
      </p:sp>
      <p:sp>
        <p:nvSpPr>
          <p:cNvPr id="5" name="正方形/長方形 4">
            <a:extLst>
              <a:ext uri="{FF2B5EF4-FFF2-40B4-BE49-F238E27FC236}">
                <a16:creationId xmlns:a16="http://schemas.microsoft.com/office/drawing/2014/main" id="{C9D947C9-6B8F-9EC3-99BC-67D6FD512425}"/>
              </a:ext>
            </a:extLst>
          </p:cNvPr>
          <p:cNvSpPr/>
          <p:nvPr/>
        </p:nvSpPr>
        <p:spPr>
          <a:xfrm>
            <a:off x="437028" y="646234"/>
            <a:ext cx="11317943" cy="48155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dirty="0">
                <a:solidFill>
                  <a:sysClr val="windowText" lastClr="000000"/>
                </a:solidFill>
                <a:latin typeface="Calibri" panose="020F0502020204030204"/>
                <a:ea typeface="ＭＳ Ｐゴシック" panose="020B0600070205080204" pitchFamily="50" charset="-128"/>
              </a:rPr>
              <a:t>◆</a:t>
            </a:r>
            <a:r>
              <a:rPr kumimoji="1" lang="ja-JP" altLang="en-US" sz="1800" b="0" i="0" u="none" strike="noStrike" kern="1200" cap="none" spc="0" normalizeH="0" baseline="0" noProof="0" dirty="0">
                <a:ln>
                  <a:noFill/>
                </a:ln>
                <a:solidFill>
                  <a:sysClr val="windowText" lastClr="000000"/>
                </a:solidFill>
                <a:effectLst/>
                <a:uLnTx/>
                <a:uFillTx/>
                <a:latin typeface="Calibri" panose="020F0502020204030204"/>
                <a:ea typeface="ＭＳ Ｐゴシック" panose="020B0600070205080204" pitchFamily="50" charset="-128"/>
                <a:cs typeface="+mn-cs"/>
              </a:rPr>
              <a:t>さらなる成長を加速する基盤整備</a:t>
            </a:r>
            <a:r>
              <a:rPr kumimoji="1" lang="ja-JP" altLang="en-US" dirty="0">
                <a:solidFill>
                  <a:sysClr val="windowText" lastClr="000000"/>
                </a:solidFill>
                <a:latin typeface="Calibri" panose="020F0502020204030204"/>
                <a:ea typeface="ＭＳ Ｐゴシック" panose="020B0600070205080204" pitchFamily="50" charset="-128"/>
              </a:rPr>
              <a:t>　</a:t>
            </a:r>
            <a:r>
              <a:rPr kumimoji="1" lang="en-US" altLang="ja-JP" dirty="0">
                <a:solidFill>
                  <a:sysClr val="windowText" lastClr="000000"/>
                </a:solidFill>
                <a:latin typeface="Calibri" panose="020F0502020204030204"/>
                <a:ea typeface="ＭＳ Ｐゴシック" panose="020B0600070205080204" pitchFamily="50" charset="-128"/>
              </a:rPr>
              <a:t>【</a:t>
            </a:r>
            <a:r>
              <a:rPr kumimoji="1" lang="ja-JP" altLang="en-US" dirty="0">
                <a:solidFill>
                  <a:sysClr val="windowText" lastClr="000000"/>
                </a:solidFill>
                <a:latin typeface="Calibri" panose="020F0502020204030204"/>
                <a:ea typeface="ＭＳ Ｐゴシック" panose="020B0600070205080204" pitchFamily="50" charset="-128"/>
              </a:rPr>
              <a:t>基盤整備戦略</a:t>
            </a:r>
            <a:r>
              <a:rPr kumimoji="1" lang="en-US" altLang="ja-JP" dirty="0">
                <a:solidFill>
                  <a:sysClr val="windowText" lastClr="000000"/>
                </a:solidFill>
                <a:latin typeface="Calibri" panose="020F0502020204030204"/>
                <a:ea typeface="ＭＳ Ｐゴシック" panose="020B0600070205080204" pitchFamily="50" charset="-128"/>
              </a:rPr>
              <a:t>】</a:t>
            </a:r>
            <a:endParaRPr kumimoji="1" lang="en-US" altLang="ja-JP" sz="1800" b="0" i="0" u="none" strike="noStrike" kern="1200" cap="none" spc="0" normalizeH="0" baseline="0" noProof="0" dirty="0">
              <a:ln>
                <a:noFill/>
              </a:ln>
              <a:solidFill>
                <a:sysClr val="windowText" lastClr="000000"/>
              </a:solidFill>
              <a:effectLst/>
              <a:uLnTx/>
              <a:uFillTx/>
              <a:latin typeface="Calibri" panose="020F0502020204030204"/>
              <a:ea typeface="ＭＳ Ｐゴシック" panose="020B0600070205080204" pitchFamily="50" charset="-128"/>
              <a:cs typeface="+mn-cs"/>
            </a:endParaRPr>
          </a:p>
        </p:txBody>
      </p:sp>
      <p:sp>
        <p:nvSpPr>
          <p:cNvPr id="8" name="テキスト ボックス 7">
            <a:extLst>
              <a:ext uri="{FF2B5EF4-FFF2-40B4-BE49-F238E27FC236}">
                <a16:creationId xmlns:a16="http://schemas.microsoft.com/office/drawing/2014/main" id="{0716780F-1D25-DB83-CA8F-2B577E978E7A}"/>
              </a:ext>
            </a:extLst>
          </p:cNvPr>
          <p:cNvSpPr txBox="1"/>
          <p:nvPr/>
        </p:nvSpPr>
        <p:spPr>
          <a:xfrm>
            <a:off x="713967" y="1144968"/>
            <a:ext cx="10764065"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・高収益作物への転換や最先端技術の導入による高品質で高収量な農業経営を可能とする農業基盤を整備</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・品目や地域特性に応じたきめ細かな整備により、企業等新たな担い手の参入や規模拡大を促進</a:t>
            </a:r>
          </a:p>
        </p:txBody>
      </p:sp>
      <p:sp>
        <p:nvSpPr>
          <p:cNvPr id="52" name="正方形/長方形 51">
            <a:extLst>
              <a:ext uri="{FF2B5EF4-FFF2-40B4-BE49-F238E27FC236}">
                <a16:creationId xmlns:a16="http://schemas.microsoft.com/office/drawing/2014/main" id="{438F9207-6C95-D2F9-0A46-B4FF62AEB902}"/>
              </a:ext>
            </a:extLst>
          </p:cNvPr>
          <p:cNvSpPr/>
          <p:nvPr/>
        </p:nvSpPr>
        <p:spPr>
          <a:xfrm>
            <a:off x="6680083" y="1897325"/>
            <a:ext cx="5039166" cy="54043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a:t>
            </a:r>
            <a:r>
              <a:rPr kumimoji="1" lang="ja-JP" altLang="en-US"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先行事例</a:t>
            </a:r>
            <a:r>
              <a:rPr kumimoji="1" lang="en-US" altLang="ja-JP"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a:t>
            </a:r>
            <a:r>
              <a:rPr kumimoji="1" lang="ja-JP" altLang="en-US"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　伏見堂地区　（富田林市）</a:t>
            </a:r>
            <a:endParaRPr kumimoji="1" lang="en-US" altLang="ja-JP"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　水田の汎用化により、参入企業</a:t>
            </a:r>
            <a:r>
              <a:rPr kumimoji="1" lang="en-US" altLang="ja-JP"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2</a:t>
            </a:r>
            <a:r>
              <a:rPr kumimoji="1" lang="ja-JP" altLang="en-US"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社が葉物野菜中心に経営を展開</a:t>
            </a:r>
            <a:endParaRPr kumimoji="1" lang="en-US" altLang="ja-JP"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endParaRPr>
          </a:p>
        </p:txBody>
      </p:sp>
      <p:pic>
        <p:nvPicPr>
          <p:cNvPr id="48" name="図 47">
            <a:extLst>
              <a:ext uri="{FF2B5EF4-FFF2-40B4-BE49-F238E27FC236}">
                <a16:creationId xmlns:a16="http://schemas.microsoft.com/office/drawing/2014/main" id="{BD797DE8-EE76-689A-3067-D93ACD6782E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349196" y="2329483"/>
            <a:ext cx="1922940" cy="1548342"/>
          </a:xfrm>
          <a:prstGeom prst="rect">
            <a:avLst/>
          </a:prstGeom>
        </p:spPr>
      </p:pic>
      <p:pic>
        <p:nvPicPr>
          <p:cNvPr id="50" name="図 7">
            <a:extLst>
              <a:ext uri="{FF2B5EF4-FFF2-40B4-BE49-F238E27FC236}">
                <a16:creationId xmlns:a16="http://schemas.microsoft.com/office/drawing/2014/main" id="{BF6D3987-59C7-C873-6288-DEB25E9FE56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38093" y="2376578"/>
            <a:ext cx="2492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正方形/長方形 34">
            <a:extLst>
              <a:ext uri="{FF2B5EF4-FFF2-40B4-BE49-F238E27FC236}">
                <a16:creationId xmlns:a16="http://schemas.microsoft.com/office/drawing/2014/main" id="{03D69F85-0893-C4FD-0659-CD50356E6D83}"/>
              </a:ext>
            </a:extLst>
          </p:cNvPr>
          <p:cNvSpPr/>
          <p:nvPr/>
        </p:nvSpPr>
        <p:spPr>
          <a:xfrm>
            <a:off x="6700118" y="3868197"/>
            <a:ext cx="5039166" cy="54043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a:t>
            </a:r>
            <a:r>
              <a:rPr kumimoji="1" lang="ja-JP" altLang="en-US"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樹園地整備</a:t>
            </a:r>
            <a:r>
              <a:rPr kumimoji="1" lang="en-US" altLang="ja-JP"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a:t>
            </a:r>
            <a:r>
              <a:rPr kumimoji="1" lang="ja-JP" altLang="en-US"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　引越し型整備</a:t>
            </a:r>
            <a:endParaRPr kumimoji="1" lang="en-US" altLang="ja-JP"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　水田等の先行整備・引越しにより、収入を確保しながら樹園地整備を推進</a:t>
            </a:r>
            <a:endParaRPr kumimoji="1" lang="en-US" altLang="ja-JP" sz="12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endParaRPr>
          </a:p>
        </p:txBody>
      </p:sp>
      <p:grpSp>
        <p:nvGrpSpPr>
          <p:cNvPr id="18" name="グループ化 17">
            <a:extLst>
              <a:ext uri="{FF2B5EF4-FFF2-40B4-BE49-F238E27FC236}">
                <a16:creationId xmlns:a16="http://schemas.microsoft.com/office/drawing/2014/main" id="{7E1E6DCB-A1C1-7660-2125-EAF312D34257}"/>
              </a:ext>
            </a:extLst>
          </p:cNvPr>
          <p:cNvGrpSpPr/>
          <p:nvPr/>
        </p:nvGrpSpPr>
        <p:grpSpPr>
          <a:xfrm>
            <a:off x="6610731" y="4439827"/>
            <a:ext cx="2132183" cy="1587141"/>
            <a:chOff x="5782168" y="5045735"/>
            <a:chExt cx="2132183" cy="1587141"/>
          </a:xfrm>
        </p:grpSpPr>
        <p:grpSp>
          <p:nvGrpSpPr>
            <p:cNvPr id="21" name="グループ化 20">
              <a:extLst>
                <a:ext uri="{FF2B5EF4-FFF2-40B4-BE49-F238E27FC236}">
                  <a16:creationId xmlns:a16="http://schemas.microsoft.com/office/drawing/2014/main" id="{DF62CD28-798B-2234-32B5-23FCAC3C4EFB}"/>
                </a:ext>
              </a:extLst>
            </p:cNvPr>
            <p:cNvGrpSpPr/>
            <p:nvPr/>
          </p:nvGrpSpPr>
          <p:grpSpPr>
            <a:xfrm>
              <a:off x="5782168" y="5045735"/>
              <a:ext cx="2132183" cy="1587141"/>
              <a:chOff x="3528331" y="5092571"/>
              <a:chExt cx="2132183" cy="1587141"/>
            </a:xfrm>
          </p:grpSpPr>
          <p:grpSp>
            <p:nvGrpSpPr>
              <p:cNvPr id="28" name="グループ化 27">
                <a:extLst>
                  <a:ext uri="{FF2B5EF4-FFF2-40B4-BE49-F238E27FC236}">
                    <a16:creationId xmlns:a16="http://schemas.microsoft.com/office/drawing/2014/main" id="{F435070B-21AD-F808-8506-A26D81287F52}"/>
                  </a:ext>
                </a:extLst>
              </p:cNvPr>
              <p:cNvGrpSpPr>
                <a:grpSpLocks noChangeAspect="1"/>
              </p:cNvGrpSpPr>
              <p:nvPr/>
            </p:nvGrpSpPr>
            <p:grpSpPr>
              <a:xfrm>
                <a:off x="3528331" y="5092571"/>
                <a:ext cx="2132183" cy="1587141"/>
                <a:chOff x="2601763" y="2148841"/>
                <a:chExt cx="4368550" cy="3251834"/>
              </a:xfrm>
            </p:grpSpPr>
            <p:pic>
              <p:nvPicPr>
                <p:cNvPr id="31" name="図 30">
                  <a:extLst>
                    <a:ext uri="{FF2B5EF4-FFF2-40B4-BE49-F238E27FC236}">
                      <a16:creationId xmlns:a16="http://schemas.microsoft.com/office/drawing/2014/main" id="{8933E705-7615-ED72-8C2B-D66EC97DD19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601763" y="2148841"/>
                  <a:ext cx="4368550" cy="3251834"/>
                </a:xfrm>
                <a:prstGeom prst="rect">
                  <a:avLst/>
                </a:prstGeom>
              </p:spPr>
            </p:pic>
            <p:sp>
              <p:nvSpPr>
                <p:cNvPr id="32" name="フリーフォーム: 図形 31">
                  <a:extLst>
                    <a:ext uri="{FF2B5EF4-FFF2-40B4-BE49-F238E27FC236}">
                      <a16:creationId xmlns:a16="http://schemas.microsoft.com/office/drawing/2014/main" id="{CAE6311E-199E-5BAC-64C0-15EA580AFBC6}"/>
                    </a:ext>
                  </a:extLst>
                </p:cNvPr>
                <p:cNvSpPr/>
                <p:nvPr/>
              </p:nvSpPr>
              <p:spPr>
                <a:xfrm>
                  <a:off x="5364480" y="2453640"/>
                  <a:ext cx="1478280" cy="2870200"/>
                </a:xfrm>
                <a:custGeom>
                  <a:avLst/>
                  <a:gdLst>
                    <a:gd name="connsiteX0" fmla="*/ 924560 w 1478280"/>
                    <a:gd name="connsiteY0" fmla="*/ 0 h 2870200"/>
                    <a:gd name="connsiteX1" fmla="*/ 1153160 w 1478280"/>
                    <a:gd name="connsiteY1" fmla="*/ 208280 h 2870200"/>
                    <a:gd name="connsiteX2" fmla="*/ 1168400 w 1478280"/>
                    <a:gd name="connsiteY2" fmla="*/ 350520 h 2870200"/>
                    <a:gd name="connsiteX3" fmla="*/ 1219200 w 1478280"/>
                    <a:gd name="connsiteY3" fmla="*/ 584200 h 2870200"/>
                    <a:gd name="connsiteX4" fmla="*/ 1310640 w 1478280"/>
                    <a:gd name="connsiteY4" fmla="*/ 711200 h 2870200"/>
                    <a:gd name="connsiteX5" fmla="*/ 1437640 w 1478280"/>
                    <a:gd name="connsiteY5" fmla="*/ 873760 h 2870200"/>
                    <a:gd name="connsiteX6" fmla="*/ 1478280 w 1478280"/>
                    <a:gd name="connsiteY6" fmla="*/ 980440 h 2870200"/>
                    <a:gd name="connsiteX7" fmla="*/ 1356360 w 1478280"/>
                    <a:gd name="connsiteY7" fmla="*/ 1143000 h 2870200"/>
                    <a:gd name="connsiteX8" fmla="*/ 1341120 w 1478280"/>
                    <a:gd name="connsiteY8" fmla="*/ 1330960 h 2870200"/>
                    <a:gd name="connsiteX9" fmla="*/ 1330960 w 1478280"/>
                    <a:gd name="connsiteY9" fmla="*/ 1549400 h 2870200"/>
                    <a:gd name="connsiteX10" fmla="*/ 1275080 w 1478280"/>
                    <a:gd name="connsiteY10" fmla="*/ 1661160 h 2870200"/>
                    <a:gd name="connsiteX11" fmla="*/ 1198880 w 1478280"/>
                    <a:gd name="connsiteY11" fmla="*/ 1864360 h 2870200"/>
                    <a:gd name="connsiteX12" fmla="*/ 1127760 w 1478280"/>
                    <a:gd name="connsiteY12" fmla="*/ 2113280 h 2870200"/>
                    <a:gd name="connsiteX13" fmla="*/ 1112520 w 1478280"/>
                    <a:gd name="connsiteY13" fmla="*/ 2179320 h 2870200"/>
                    <a:gd name="connsiteX14" fmla="*/ 883920 w 1478280"/>
                    <a:gd name="connsiteY14" fmla="*/ 2270760 h 2870200"/>
                    <a:gd name="connsiteX15" fmla="*/ 934720 w 1478280"/>
                    <a:gd name="connsiteY15" fmla="*/ 2550160 h 2870200"/>
                    <a:gd name="connsiteX16" fmla="*/ 899160 w 1478280"/>
                    <a:gd name="connsiteY16" fmla="*/ 2707640 h 2870200"/>
                    <a:gd name="connsiteX17" fmla="*/ 878840 w 1478280"/>
                    <a:gd name="connsiteY17" fmla="*/ 2783840 h 2870200"/>
                    <a:gd name="connsiteX18" fmla="*/ 741680 w 1478280"/>
                    <a:gd name="connsiteY18" fmla="*/ 2778760 h 2870200"/>
                    <a:gd name="connsiteX19" fmla="*/ 670560 w 1478280"/>
                    <a:gd name="connsiteY19" fmla="*/ 2870200 h 2870200"/>
                    <a:gd name="connsiteX20" fmla="*/ 594360 w 1478280"/>
                    <a:gd name="connsiteY20" fmla="*/ 2849880 h 2870200"/>
                    <a:gd name="connsiteX21" fmla="*/ 208280 w 1478280"/>
                    <a:gd name="connsiteY21" fmla="*/ 1828800 h 2870200"/>
                    <a:gd name="connsiteX22" fmla="*/ 187960 w 1478280"/>
                    <a:gd name="connsiteY22" fmla="*/ 1691640 h 2870200"/>
                    <a:gd name="connsiteX23" fmla="*/ 66040 w 1478280"/>
                    <a:gd name="connsiteY23" fmla="*/ 1437640 h 2870200"/>
                    <a:gd name="connsiteX24" fmla="*/ 0 w 1478280"/>
                    <a:gd name="connsiteY24" fmla="*/ 1336040 h 2870200"/>
                    <a:gd name="connsiteX25" fmla="*/ 182880 w 1478280"/>
                    <a:gd name="connsiteY25" fmla="*/ 965200 h 2870200"/>
                    <a:gd name="connsiteX26" fmla="*/ 228600 w 1478280"/>
                    <a:gd name="connsiteY26" fmla="*/ 919480 h 2870200"/>
                    <a:gd name="connsiteX27" fmla="*/ 274320 w 1478280"/>
                    <a:gd name="connsiteY27" fmla="*/ 609600 h 2870200"/>
                    <a:gd name="connsiteX28" fmla="*/ 340360 w 1478280"/>
                    <a:gd name="connsiteY28" fmla="*/ 421640 h 2870200"/>
                    <a:gd name="connsiteX29" fmla="*/ 462280 w 1478280"/>
                    <a:gd name="connsiteY29" fmla="*/ 223520 h 2870200"/>
                    <a:gd name="connsiteX30" fmla="*/ 635000 w 1478280"/>
                    <a:gd name="connsiteY30" fmla="*/ 96520 h 2870200"/>
                    <a:gd name="connsiteX31" fmla="*/ 670560 w 1478280"/>
                    <a:gd name="connsiteY31" fmla="*/ 86360 h 2870200"/>
                    <a:gd name="connsiteX32" fmla="*/ 736600 w 1478280"/>
                    <a:gd name="connsiteY32" fmla="*/ 40640 h 2870200"/>
                    <a:gd name="connsiteX33" fmla="*/ 767080 w 1478280"/>
                    <a:gd name="connsiteY33" fmla="*/ 0 h 2870200"/>
                    <a:gd name="connsiteX34" fmla="*/ 924560 w 1478280"/>
                    <a:gd name="connsiteY34" fmla="*/ 0 h 287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78280" h="2870200">
                      <a:moveTo>
                        <a:pt x="924560" y="0"/>
                      </a:moveTo>
                      <a:lnTo>
                        <a:pt x="1153160" y="208280"/>
                      </a:lnTo>
                      <a:lnTo>
                        <a:pt x="1168400" y="350520"/>
                      </a:lnTo>
                      <a:lnTo>
                        <a:pt x="1219200" y="584200"/>
                      </a:lnTo>
                      <a:lnTo>
                        <a:pt x="1310640" y="711200"/>
                      </a:lnTo>
                      <a:lnTo>
                        <a:pt x="1437640" y="873760"/>
                      </a:lnTo>
                      <a:lnTo>
                        <a:pt x="1478280" y="980440"/>
                      </a:lnTo>
                      <a:lnTo>
                        <a:pt x="1356360" y="1143000"/>
                      </a:lnTo>
                      <a:lnTo>
                        <a:pt x="1341120" y="1330960"/>
                      </a:lnTo>
                      <a:lnTo>
                        <a:pt x="1330960" y="1549400"/>
                      </a:lnTo>
                      <a:lnTo>
                        <a:pt x="1275080" y="1661160"/>
                      </a:lnTo>
                      <a:lnTo>
                        <a:pt x="1198880" y="1864360"/>
                      </a:lnTo>
                      <a:lnTo>
                        <a:pt x="1127760" y="2113280"/>
                      </a:lnTo>
                      <a:lnTo>
                        <a:pt x="1112520" y="2179320"/>
                      </a:lnTo>
                      <a:lnTo>
                        <a:pt x="883920" y="2270760"/>
                      </a:lnTo>
                      <a:lnTo>
                        <a:pt x="934720" y="2550160"/>
                      </a:lnTo>
                      <a:lnTo>
                        <a:pt x="899160" y="2707640"/>
                      </a:lnTo>
                      <a:lnTo>
                        <a:pt x="878840" y="2783840"/>
                      </a:lnTo>
                      <a:lnTo>
                        <a:pt x="741680" y="2778760"/>
                      </a:lnTo>
                      <a:lnTo>
                        <a:pt x="670560" y="2870200"/>
                      </a:lnTo>
                      <a:lnTo>
                        <a:pt x="594360" y="2849880"/>
                      </a:lnTo>
                      <a:lnTo>
                        <a:pt x="208280" y="1828800"/>
                      </a:lnTo>
                      <a:lnTo>
                        <a:pt x="187960" y="1691640"/>
                      </a:lnTo>
                      <a:lnTo>
                        <a:pt x="66040" y="1437640"/>
                      </a:lnTo>
                      <a:lnTo>
                        <a:pt x="0" y="1336040"/>
                      </a:lnTo>
                      <a:lnTo>
                        <a:pt x="182880" y="965200"/>
                      </a:lnTo>
                      <a:lnTo>
                        <a:pt x="228600" y="919480"/>
                      </a:lnTo>
                      <a:lnTo>
                        <a:pt x="274320" y="609600"/>
                      </a:lnTo>
                      <a:lnTo>
                        <a:pt x="340360" y="421640"/>
                      </a:lnTo>
                      <a:lnTo>
                        <a:pt x="462280" y="223520"/>
                      </a:lnTo>
                      <a:lnTo>
                        <a:pt x="635000" y="96520"/>
                      </a:lnTo>
                      <a:lnTo>
                        <a:pt x="670560" y="86360"/>
                      </a:lnTo>
                      <a:lnTo>
                        <a:pt x="736600" y="40640"/>
                      </a:lnTo>
                      <a:lnTo>
                        <a:pt x="767080" y="0"/>
                      </a:lnTo>
                      <a:lnTo>
                        <a:pt x="924560" y="0"/>
                      </a:lnTo>
                      <a:close/>
                    </a:path>
                  </a:pathLst>
                </a:cu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33" name="フリーフォーム: 図形 32">
                  <a:extLst>
                    <a:ext uri="{FF2B5EF4-FFF2-40B4-BE49-F238E27FC236}">
                      <a16:creationId xmlns:a16="http://schemas.microsoft.com/office/drawing/2014/main" id="{20F668DD-3CC9-7B46-DE26-22304A9B05D4}"/>
                    </a:ext>
                  </a:extLst>
                </p:cNvPr>
                <p:cNvSpPr>
                  <a:spLocks noChangeAspect="1"/>
                </p:cNvSpPr>
                <p:nvPr/>
              </p:nvSpPr>
              <p:spPr>
                <a:xfrm>
                  <a:off x="3194752" y="2918191"/>
                  <a:ext cx="820671" cy="1607350"/>
                </a:xfrm>
                <a:custGeom>
                  <a:avLst/>
                  <a:gdLst>
                    <a:gd name="connsiteX0" fmla="*/ 1263650 w 2146300"/>
                    <a:gd name="connsiteY0" fmla="*/ 50800 h 4203700"/>
                    <a:gd name="connsiteX1" fmla="*/ 920750 w 2146300"/>
                    <a:gd name="connsiteY1" fmla="*/ 120650 h 4203700"/>
                    <a:gd name="connsiteX2" fmla="*/ 882650 w 2146300"/>
                    <a:gd name="connsiteY2" fmla="*/ 95250 h 4203700"/>
                    <a:gd name="connsiteX3" fmla="*/ 831850 w 2146300"/>
                    <a:gd name="connsiteY3" fmla="*/ 184150 h 4203700"/>
                    <a:gd name="connsiteX4" fmla="*/ 622300 w 2146300"/>
                    <a:gd name="connsiteY4" fmla="*/ 292100 h 4203700"/>
                    <a:gd name="connsiteX5" fmla="*/ 520700 w 2146300"/>
                    <a:gd name="connsiteY5" fmla="*/ 482600 h 4203700"/>
                    <a:gd name="connsiteX6" fmla="*/ 457200 w 2146300"/>
                    <a:gd name="connsiteY6" fmla="*/ 635000 h 4203700"/>
                    <a:gd name="connsiteX7" fmla="*/ 400050 w 2146300"/>
                    <a:gd name="connsiteY7" fmla="*/ 768350 h 4203700"/>
                    <a:gd name="connsiteX8" fmla="*/ 273050 w 2146300"/>
                    <a:gd name="connsiteY8" fmla="*/ 946150 h 4203700"/>
                    <a:gd name="connsiteX9" fmla="*/ 298450 w 2146300"/>
                    <a:gd name="connsiteY9" fmla="*/ 1073150 h 4203700"/>
                    <a:gd name="connsiteX10" fmla="*/ 349250 w 2146300"/>
                    <a:gd name="connsiteY10" fmla="*/ 1149350 h 4203700"/>
                    <a:gd name="connsiteX11" fmla="*/ 469900 w 2146300"/>
                    <a:gd name="connsiteY11" fmla="*/ 1238250 h 4203700"/>
                    <a:gd name="connsiteX12" fmla="*/ 514350 w 2146300"/>
                    <a:gd name="connsiteY12" fmla="*/ 1257300 h 4203700"/>
                    <a:gd name="connsiteX13" fmla="*/ 381000 w 2146300"/>
                    <a:gd name="connsiteY13" fmla="*/ 1993900 h 4203700"/>
                    <a:gd name="connsiteX14" fmla="*/ 158750 w 2146300"/>
                    <a:gd name="connsiteY14" fmla="*/ 2095500 h 4203700"/>
                    <a:gd name="connsiteX15" fmla="*/ 139700 w 2146300"/>
                    <a:gd name="connsiteY15" fmla="*/ 2330450 h 4203700"/>
                    <a:gd name="connsiteX16" fmla="*/ 6350 w 2146300"/>
                    <a:gd name="connsiteY16" fmla="*/ 2419350 h 4203700"/>
                    <a:gd name="connsiteX17" fmla="*/ 0 w 2146300"/>
                    <a:gd name="connsiteY17" fmla="*/ 2527300 h 4203700"/>
                    <a:gd name="connsiteX18" fmla="*/ 88900 w 2146300"/>
                    <a:gd name="connsiteY18" fmla="*/ 2546350 h 4203700"/>
                    <a:gd name="connsiteX19" fmla="*/ 146050 w 2146300"/>
                    <a:gd name="connsiteY19" fmla="*/ 2444750 h 4203700"/>
                    <a:gd name="connsiteX20" fmla="*/ 234950 w 2146300"/>
                    <a:gd name="connsiteY20" fmla="*/ 2495550 h 4203700"/>
                    <a:gd name="connsiteX21" fmla="*/ 368300 w 2146300"/>
                    <a:gd name="connsiteY21" fmla="*/ 2533650 h 4203700"/>
                    <a:gd name="connsiteX22" fmla="*/ 298450 w 2146300"/>
                    <a:gd name="connsiteY22" fmla="*/ 2927350 h 4203700"/>
                    <a:gd name="connsiteX23" fmla="*/ 596900 w 2146300"/>
                    <a:gd name="connsiteY23" fmla="*/ 2997200 h 4203700"/>
                    <a:gd name="connsiteX24" fmla="*/ 698500 w 2146300"/>
                    <a:gd name="connsiteY24" fmla="*/ 2946400 h 4203700"/>
                    <a:gd name="connsiteX25" fmla="*/ 812800 w 2146300"/>
                    <a:gd name="connsiteY25" fmla="*/ 3028950 h 4203700"/>
                    <a:gd name="connsiteX26" fmla="*/ 692150 w 2146300"/>
                    <a:gd name="connsiteY26" fmla="*/ 3213100 h 4203700"/>
                    <a:gd name="connsiteX27" fmla="*/ 596900 w 2146300"/>
                    <a:gd name="connsiteY27" fmla="*/ 3543300 h 4203700"/>
                    <a:gd name="connsiteX28" fmla="*/ 1022350 w 2146300"/>
                    <a:gd name="connsiteY28" fmla="*/ 3797300 h 4203700"/>
                    <a:gd name="connsiteX29" fmla="*/ 1085850 w 2146300"/>
                    <a:gd name="connsiteY29" fmla="*/ 3695700 h 4203700"/>
                    <a:gd name="connsiteX30" fmla="*/ 1371600 w 2146300"/>
                    <a:gd name="connsiteY30" fmla="*/ 3759200 h 4203700"/>
                    <a:gd name="connsiteX31" fmla="*/ 1333500 w 2146300"/>
                    <a:gd name="connsiteY31" fmla="*/ 4108450 h 4203700"/>
                    <a:gd name="connsiteX32" fmla="*/ 1657350 w 2146300"/>
                    <a:gd name="connsiteY32" fmla="*/ 4203700 h 4203700"/>
                    <a:gd name="connsiteX33" fmla="*/ 1714500 w 2146300"/>
                    <a:gd name="connsiteY33" fmla="*/ 3873500 h 4203700"/>
                    <a:gd name="connsiteX34" fmla="*/ 1504950 w 2146300"/>
                    <a:gd name="connsiteY34" fmla="*/ 3765550 h 4203700"/>
                    <a:gd name="connsiteX35" fmla="*/ 1771650 w 2146300"/>
                    <a:gd name="connsiteY35" fmla="*/ 3035300 h 4203700"/>
                    <a:gd name="connsiteX36" fmla="*/ 2032000 w 2146300"/>
                    <a:gd name="connsiteY36" fmla="*/ 3124200 h 4203700"/>
                    <a:gd name="connsiteX37" fmla="*/ 2089150 w 2146300"/>
                    <a:gd name="connsiteY37" fmla="*/ 2895600 h 4203700"/>
                    <a:gd name="connsiteX38" fmla="*/ 2101850 w 2146300"/>
                    <a:gd name="connsiteY38" fmla="*/ 2635250 h 4203700"/>
                    <a:gd name="connsiteX39" fmla="*/ 2146300 w 2146300"/>
                    <a:gd name="connsiteY39" fmla="*/ 2419350 h 4203700"/>
                    <a:gd name="connsiteX40" fmla="*/ 2139950 w 2146300"/>
                    <a:gd name="connsiteY40" fmla="*/ 2038350 h 4203700"/>
                    <a:gd name="connsiteX41" fmla="*/ 2019300 w 2146300"/>
                    <a:gd name="connsiteY41" fmla="*/ 1905000 h 4203700"/>
                    <a:gd name="connsiteX42" fmla="*/ 1651000 w 2146300"/>
                    <a:gd name="connsiteY42" fmla="*/ 1873250 h 4203700"/>
                    <a:gd name="connsiteX43" fmla="*/ 1651000 w 2146300"/>
                    <a:gd name="connsiteY43" fmla="*/ 1587500 h 4203700"/>
                    <a:gd name="connsiteX44" fmla="*/ 2044700 w 2146300"/>
                    <a:gd name="connsiteY44" fmla="*/ 1574800 h 4203700"/>
                    <a:gd name="connsiteX45" fmla="*/ 2038350 w 2146300"/>
                    <a:gd name="connsiteY45" fmla="*/ 1282700 h 4203700"/>
                    <a:gd name="connsiteX46" fmla="*/ 2082800 w 2146300"/>
                    <a:gd name="connsiteY46" fmla="*/ 1003300 h 4203700"/>
                    <a:gd name="connsiteX47" fmla="*/ 2051050 w 2146300"/>
                    <a:gd name="connsiteY47" fmla="*/ 800100 h 4203700"/>
                    <a:gd name="connsiteX48" fmla="*/ 2000250 w 2146300"/>
                    <a:gd name="connsiteY48" fmla="*/ 654050 h 4203700"/>
                    <a:gd name="connsiteX49" fmla="*/ 1866900 w 2146300"/>
                    <a:gd name="connsiteY49" fmla="*/ 438150 h 4203700"/>
                    <a:gd name="connsiteX50" fmla="*/ 1638300 w 2146300"/>
                    <a:gd name="connsiteY50" fmla="*/ 215900 h 4203700"/>
                    <a:gd name="connsiteX51" fmla="*/ 1562100 w 2146300"/>
                    <a:gd name="connsiteY51" fmla="*/ 57150 h 4203700"/>
                    <a:gd name="connsiteX52" fmla="*/ 1536700 w 2146300"/>
                    <a:gd name="connsiteY52" fmla="*/ 0 h 4203700"/>
                    <a:gd name="connsiteX53" fmla="*/ 1263650 w 2146300"/>
                    <a:gd name="connsiteY53" fmla="*/ 50800 h 420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46300" h="4203700">
                      <a:moveTo>
                        <a:pt x="1263650" y="50800"/>
                      </a:moveTo>
                      <a:lnTo>
                        <a:pt x="920750" y="120650"/>
                      </a:lnTo>
                      <a:lnTo>
                        <a:pt x="882650" y="95250"/>
                      </a:lnTo>
                      <a:lnTo>
                        <a:pt x="831850" y="184150"/>
                      </a:lnTo>
                      <a:lnTo>
                        <a:pt x="622300" y="292100"/>
                      </a:lnTo>
                      <a:lnTo>
                        <a:pt x="520700" y="482600"/>
                      </a:lnTo>
                      <a:lnTo>
                        <a:pt x="457200" y="635000"/>
                      </a:lnTo>
                      <a:lnTo>
                        <a:pt x="400050" y="768350"/>
                      </a:lnTo>
                      <a:lnTo>
                        <a:pt x="273050" y="946150"/>
                      </a:lnTo>
                      <a:lnTo>
                        <a:pt x="298450" y="1073150"/>
                      </a:lnTo>
                      <a:lnTo>
                        <a:pt x="349250" y="1149350"/>
                      </a:lnTo>
                      <a:lnTo>
                        <a:pt x="469900" y="1238250"/>
                      </a:lnTo>
                      <a:lnTo>
                        <a:pt x="514350" y="1257300"/>
                      </a:lnTo>
                      <a:lnTo>
                        <a:pt x="381000" y="1993900"/>
                      </a:lnTo>
                      <a:lnTo>
                        <a:pt x="158750" y="2095500"/>
                      </a:lnTo>
                      <a:lnTo>
                        <a:pt x="139700" y="2330450"/>
                      </a:lnTo>
                      <a:lnTo>
                        <a:pt x="6350" y="2419350"/>
                      </a:lnTo>
                      <a:lnTo>
                        <a:pt x="0" y="2527300"/>
                      </a:lnTo>
                      <a:lnTo>
                        <a:pt x="88900" y="2546350"/>
                      </a:lnTo>
                      <a:lnTo>
                        <a:pt x="146050" y="2444750"/>
                      </a:lnTo>
                      <a:lnTo>
                        <a:pt x="234950" y="2495550"/>
                      </a:lnTo>
                      <a:lnTo>
                        <a:pt x="368300" y="2533650"/>
                      </a:lnTo>
                      <a:lnTo>
                        <a:pt x="298450" y="2927350"/>
                      </a:lnTo>
                      <a:lnTo>
                        <a:pt x="596900" y="2997200"/>
                      </a:lnTo>
                      <a:lnTo>
                        <a:pt x="698500" y="2946400"/>
                      </a:lnTo>
                      <a:lnTo>
                        <a:pt x="812800" y="3028950"/>
                      </a:lnTo>
                      <a:lnTo>
                        <a:pt x="692150" y="3213100"/>
                      </a:lnTo>
                      <a:lnTo>
                        <a:pt x="596900" y="3543300"/>
                      </a:lnTo>
                      <a:lnTo>
                        <a:pt x="1022350" y="3797300"/>
                      </a:lnTo>
                      <a:lnTo>
                        <a:pt x="1085850" y="3695700"/>
                      </a:lnTo>
                      <a:lnTo>
                        <a:pt x="1371600" y="3759200"/>
                      </a:lnTo>
                      <a:lnTo>
                        <a:pt x="1333500" y="4108450"/>
                      </a:lnTo>
                      <a:lnTo>
                        <a:pt x="1657350" y="4203700"/>
                      </a:lnTo>
                      <a:lnTo>
                        <a:pt x="1714500" y="3873500"/>
                      </a:lnTo>
                      <a:lnTo>
                        <a:pt x="1504950" y="3765550"/>
                      </a:lnTo>
                      <a:lnTo>
                        <a:pt x="1771650" y="3035300"/>
                      </a:lnTo>
                      <a:lnTo>
                        <a:pt x="2032000" y="3124200"/>
                      </a:lnTo>
                      <a:lnTo>
                        <a:pt x="2089150" y="2895600"/>
                      </a:lnTo>
                      <a:lnTo>
                        <a:pt x="2101850" y="2635250"/>
                      </a:lnTo>
                      <a:lnTo>
                        <a:pt x="2146300" y="2419350"/>
                      </a:lnTo>
                      <a:lnTo>
                        <a:pt x="2139950" y="2038350"/>
                      </a:lnTo>
                      <a:lnTo>
                        <a:pt x="2019300" y="1905000"/>
                      </a:lnTo>
                      <a:lnTo>
                        <a:pt x="1651000" y="1873250"/>
                      </a:lnTo>
                      <a:lnTo>
                        <a:pt x="1651000" y="1587500"/>
                      </a:lnTo>
                      <a:lnTo>
                        <a:pt x="2044700" y="1574800"/>
                      </a:lnTo>
                      <a:lnTo>
                        <a:pt x="2038350" y="1282700"/>
                      </a:lnTo>
                      <a:lnTo>
                        <a:pt x="2082800" y="1003300"/>
                      </a:lnTo>
                      <a:lnTo>
                        <a:pt x="2051050" y="800100"/>
                      </a:lnTo>
                      <a:lnTo>
                        <a:pt x="2000250" y="654050"/>
                      </a:lnTo>
                      <a:lnTo>
                        <a:pt x="1866900" y="438150"/>
                      </a:lnTo>
                      <a:lnTo>
                        <a:pt x="1638300" y="215900"/>
                      </a:lnTo>
                      <a:lnTo>
                        <a:pt x="1562100" y="57150"/>
                      </a:lnTo>
                      <a:lnTo>
                        <a:pt x="1536700" y="0"/>
                      </a:lnTo>
                      <a:lnTo>
                        <a:pt x="1263650" y="50800"/>
                      </a:lnTo>
                      <a:close/>
                    </a:path>
                  </a:pathLst>
                </a:custGeom>
                <a:solidFill>
                  <a:srgbClr val="FFC000">
                    <a:alpha val="52000"/>
                  </a:srgb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cxnSp>
            <p:nvCxnSpPr>
              <p:cNvPr id="29" name="直線矢印コネクタ 28">
                <a:extLst>
                  <a:ext uri="{FF2B5EF4-FFF2-40B4-BE49-F238E27FC236}">
                    <a16:creationId xmlns:a16="http://schemas.microsoft.com/office/drawing/2014/main" id="{62681D1F-8A39-A9EB-FDA1-2F5C10DA4DD7}"/>
                  </a:ext>
                </a:extLst>
              </p:cNvPr>
              <p:cNvCxnSpPr>
                <a:stCxn id="32" idx="24"/>
              </p:cNvCxnSpPr>
              <p:nvPr/>
            </p:nvCxnSpPr>
            <p:spPr>
              <a:xfrm flipH="1" flipV="1">
                <a:off x="4218305" y="5886141"/>
                <a:ext cx="658441" cy="7284"/>
              </a:xfrm>
              <a:prstGeom prst="straightConnector1">
                <a:avLst/>
              </a:prstGeom>
              <a:ln>
                <a:solidFill>
                  <a:srgbClr val="FF0000"/>
                </a:solidFill>
                <a:prstDash val="lgDash"/>
                <a:tailEnd type="triangle" w="lg" len="lg"/>
              </a:ln>
            </p:spPr>
            <p:style>
              <a:lnRef idx="1">
                <a:schemeClr val="accent1"/>
              </a:lnRef>
              <a:fillRef idx="0">
                <a:schemeClr val="accent1"/>
              </a:fillRef>
              <a:effectRef idx="0">
                <a:schemeClr val="accent1"/>
              </a:effectRef>
              <a:fontRef idx="minor">
                <a:schemeClr val="tx1"/>
              </a:fontRef>
            </p:style>
          </p:cxnSp>
        </p:grpSp>
        <p:sp>
          <p:nvSpPr>
            <p:cNvPr id="22" name="テキスト ボックス 21">
              <a:extLst>
                <a:ext uri="{FF2B5EF4-FFF2-40B4-BE49-F238E27FC236}">
                  <a16:creationId xmlns:a16="http://schemas.microsoft.com/office/drawing/2014/main" id="{53ABB386-BDB8-B3AA-61C6-AD8CC17C65D0}"/>
                </a:ext>
              </a:extLst>
            </p:cNvPr>
            <p:cNvSpPr txBox="1"/>
            <p:nvPr/>
          </p:nvSpPr>
          <p:spPr>
            <a:xfrm>
              <a:off x="6100417" y="5478276"/>
              <a:ext cx="375488" cy="577081"/>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引越先</a:t>
              </a:r>
            </a:p>
          </p:txBody>
        </p:sp>
        <p:sp>
          <p:nvSpPr>
            <p:cNvPr id="27" name="テキスト ボックス 26">
              <a:extLst>
                <a:ext uri="{FF2B5EF4-FFF2-40B4-BE49-F238E27FC236}">
                  <a16:creationId xmlns:a16="http://schemas.microsoft.com/office/drawing/2014/main" id="{14458E3F-A25D-FF6C-ADD5-26A3102215A6}"/>
                </a:ext>
              </a:extLst>
            </p:cNvPr>
            <p:cNvSpPr txBox="1"/>
            <p:nvPr/>
          </p:nvSpPr>
          <p:spPr>
            <a:xfrm>
              <a:off x="7303595" y="5396871"/>
              <a:ext cx="375488" cy="900246"/>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既存樹園地</a:t>
              </a:r>
              <a:endParaRPr kumimoji="1" lang="en-US" altLang="ja-JP" sz="105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pSp>
      <p:pic>
        <p:nvPicPr>
          <p:cNvPr id="39" name="図 38">
            <a:extLst>
              <a:ext uri="{FF2B5EF4-FFF2-40B4-BE49-F238E27FC236}">
                <a16:creationId xmlns:a16="http://schemas.microsoft.com/office/drawing/2014/main" id="{36E8E5A1-6DEC-9353-1248-EC3233597B7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32590" y="4453601"/>
            <a:ext cx="1240057" cy="828000"/>
          </a:xfrm>
          <a:prstGeom prst="rect">
            <a:avLst/>
          </a:prstGeom>
        </p:spPr>
      </p:pic>
      <p:pic>
        <p:nvPicPr>
          <p:cNvPr id="45" name="Picture 2" descr="日本農林資源開発株式会社HP　自走式自動運転スプレーヤー">
            <a:extLst>
              <a:ext uri="{FF2B5EF4-FFF2-40B4-BE49-F238E27FC236}">
                <a16:creationId xmlns:a16="http://schemas.microsoft.com/office/drawing/2014/main" id="{FD2B9A66-5C32-B291-468B-00C807F03F91}"/>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824509" y="5436104"/>
            <a:ext cx="1114506" cy="828000"/>
          </a:xfrm>
          <a:prstGeom prst="rect">
            <a:avLst/>
          </a:prstGeom>
          <a:noFill/>
          <a:extLst>
            <a:ext uri="{909E8E84-426E-40DD-AFC4-6F175D3DCCD1}">
              <a14:hiddenFill xmlns:a14="http://schemas.microsoft.com/office/drawing/2010/main">
                <a:solidFill>
                  <a:srgbClr val="FFFFFF"/>
                </a:solidFill>
              </a14:hiddenFill>
            </a:ext>
          </a:extLst>
        </p:spPr>
      </p:pic>
      <p:sp>
        <p:nvSpPr>
          <p:cNvPr id="49" name="テキスト ボックス 48">
            <a:extLst>
              <a:ext uri="{FF2B5EF4-FFF2-40B4-BE49-F238E27FC236}">
                <a16:creationId xmlns:a16="http://schemas.microsoft.com/office/drawing/2014/main" id="{CEB674FB-186B-431A-9755-531FAA05E72B}"/>
              </a:ext>
            </a:extLst>
          </p:cNvPr>
          <p:cNvSpPr txBox="1"/>
          <p:nvPr/>
        </p:nvSpPr>
        <p:spPr>
          <a:xfrm>
            <a:off x="8807601" y="5389688"/>
            <a:ext cx="1155118" cy="2364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ドローン防除機</a:t>
            </a:r>
          </a:p>
        </p:txBody>
      </p:sp>
      <p:pic>
        <p:nvPicPr>
          <p:cNvPr id="53" name="Picture 6" descr="株式会社ニッポー　ミスト対策">
            <a:extLst>
              <a:ext uri="{FF2B5EF4-FFF2-40B4-BE49-F238E27FC236}">
                <a16:creationId xmlns:a16="http://schemas.microsoft.com/office/drawing/2014/main" id="{98721BFF-5FC8-4094-EA22-E0D8DFC6F33D}"/>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0092093" y="5429582"/>
            <a:ext cx="1155118" cy="828000"/>
          </a:xfrm>
          <a:prstGeom prst="rect">
            <a:avLst/>
          </a:prstGeom>
          <a:noFill/>
          <a:extLst>
            <a:ext uri="{909E8E84-426E-40DD-AFC4-6F175D3DCCD1}">
              <a14:hiddenFill xmlns:a14="http://schemas.microsoft.com/office/drawing/2010/main">
                <a:solidFill>
                  <a:srgbClr val="FFFFFF"/>
                </a:solidFill>
              </a14:hiddenFill>
            </a:ext>
          </a:extLst>
        </p:spPr>
      </p:pic>
      <p:sp>
        <p:nvSpPr>
          <p:cNvPr id="55" name="テキスト ボックス 54">
            <a:extLst>
              <a:ext uri="{FF2B5EF4-FFF2-40B4-BE49-F238E27FC236}">
                <a16:creationId xmlns:a16="http://schemas.microsoft.com/office/drawing/2014/main" id="{AD2D1170-36F0-513C-068E-CEF2E88AA701}"/>
              </a:ext>
            </a:extLst>
          </p:cNvPr>
          <p:cNvSpPr txBox="1"/>
          <p:nvPr/>
        </p:nvSpPr>
        <p:spPr>
          <a:xfrm>
            <a:off x="10026080" y="6026968"/>
            <a:ext cx="853769" cy="2308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噴霧冷却</a:t>
            </a:r>
          </a:p>
        </p:txBody>
      </p:sp>
      <p:sp>
        <p:nvSpPr>
          <p:cNvPr id="57" name="二等辺三角形 56">
            <a:extLst>
              <a:ext uri="{FF2B5EF4-FFF2-40B4-BE49-F238E27FC236}">
                <a16:creationId xmlns:a16="http://schemas.microsoft.com/office/drawing/2014/main" id="{10E81709-16AD-42CD-2539-E4C103D0096E}"/>
              </a:ext>
            </a:extLst>
          </p:cNvPr>
          <p:cNvSpPr/>
          <p:nvPr/>
        </p:nvSpPr>
        <p:spPr>
          <a:xfrm flipV="1">
            <a:off x="9435929" y="5305491"/>
            <a:ext cx="1227387" cy="9169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59" name="テキスト ボックス 58">
            <a:extLst>
              <a:ext uri="{FF2B5EF4-FFF2-40B4-BE49-F238E27FC236}">
                <a16:creationId xmlns:a16="http://schemas.microsoft.com/office/drawing/2014/main" id="{2E4A9125-CDF4-AED1-EEE1-65D9188659DD}"/>
              </a:ext>
            </a:extLst>
          </p:cNvPr>
          <p:cNvSpPr txBox="1"/>
          <p:nvPr/>
        </p:nvSpPr>
        <p:spPr>
          <a:xfrm>
            <a:off x="9349196" y="4244379"/>
            <a:ext cx="1399536" cy="2308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平坦な樹園地（イメージ）</a:t>
            </a:r>
          </a:p>
        </p:txBody>
      </p:sp>
      <p:sp>
        <p:nvSpPr>
          <p:cNvPr id="61" name="テキスト ボックス 60">
            <a:extLst>
              <a:ext uri="{FF2B5EF4-FFF2-40B4-BE49-F238E27FC236}">
                <a16:creationId xmlns:a16="http://schemas.microsoft.com/office/drawing/2014/main" id="{B0564F81-CECF-3E75-46C9-FEAEF28A1033}"/>
              </a:ext>
            </a:extLst>
          </p:cNvPr>
          <p:cNvSpPr txBox="1"/>
          <p:nvPr/>
        </p:nvSpPr>
        <p:spPr>
          <a:xfrm>
            <a:off x="841559" y="1929113"/>
            <a:ext cx="5495931" cy="44627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400" b="1" dirty="0">
                <a:solidFill>
                  <a:prstClr val="black"/>
                </a:solidFill>
                <a:latin typeface="ＭＳ Ｐゴシック" panose="020B0600070205080204" pitchFamily="50" charset="-128"/>
                <a:ea typeface="ＭＳ Ｐゴシック" panose="020B0600070205080204" pitchFamily="50" charset="-128"/>
              </a:rPr>
              <a:t>●</a:t>
            </a:r>
            <a:r>
              <a:rPr kumimoji="0" lang="ja-JP" altLang="en-US" sz="1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水田を多様な品目に対応できる畑地に転換</a:t>
            </a:r>
            <a:endParaRPr kumimoji="0" lang="en-US" altLang="ja-JP" sz="1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➡排水性改善や土層改良により畑地に転換</a:t>
            </a:r>
            <a:endParaRPr kumimoji="0" lang="en-US" altLang="ja-JP"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➡パイプライン化等により、水管理自動化や環境制御等の先端技術導入を促進</a:t>
            </a:r>
            <a:endParaRPr kumimoji="0" lang="en-US" altLang="ja-JP"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➡整備済農地の再整備により、迅速に整備効果を発揮</a:t>
            </a:r>
            <a:endParaRPr kumimoji="0" lang="en-US" altLang="ja-JP"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400" b="1" dirty="0">
                <a:solidFill>
                  <a:prstClr val="black"/>
                </a:solidFill>
                <a:latin typeface="Calibri" panose="020F0502020204030204"/>
                <a:ea typeface="ＭＳ Ｐゴシック" panose="020B0600070205080204" pitchFamily="50" charset="-128"/>
              </a:rPr>
              <a:t>●</a:t>
            </a:r>
            <a:r>
              <a:rPr kumimoji="0" lang="ja-JP" altLang="en-US"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ハイレベルな経営が可能な樹園地に整備</a:t>
            </a:r>
            <a:endParaRPr kumimoji="0" lang="en-US" altLang="ja-JP"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➡「引越し型整備」の推進</a:t>
            </a:r>
            <a:endParaRPr kumimoji="0" lang="en-US" altLang="ja-JP"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➡急傾斜地の勾配修正やかんがい施設整備、平地での整備等により、</a:t>
            </a:r>
            <a:endParaRPr kumimoji="0" lang="en-US" altLang="ja-JP"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環境制御が可能なハウス栽培やスマート農業技術の導入を促進</a:t>
            </a:r>
            <a:endParaRPr kumimoji="0"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400" b="1" dirty="0">
                <a:solidFill>
                  <a:prstClr val="black"/>
                </a:solidFill>
                <a:latin typeface="Calibri" panose="020F0502020204030204"/>
                <a:ea typeface="ＭＳ Ｐゴシック" panose="020B0600070205080204" pitchFamily="50" charset="-128"/>
              </a:rPr>
              <a:t>●</a:t>
            </a:r>
            <a:r>
              <a:rPr kumimoji="0" lang="ja-JP" altLang="en-US"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農業</a:t>
            </a:r>
            <a:r>
              <a:rPr kumimoji="0" lang="en-US" altLang="ja-JP"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DX</a:t>
            </a:r>
            <a:r>
              <a:rPr kumimoji="0" lang="ja-JP" altLang="en-US"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を推進する基盤を整備</a:t>
            </a:r>
            <a:endParaRPr kumimoji="0" lang="en-US" altLang="ja-JP"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r>
              <a:rPr kumimoji="0"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r>
              <a:rPr kumimoji="0" lang="en-US" altLang="ja-JP"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Wi-fi</a:t>
            </a:r>
            <a:r>
              <a:rPr kumimoji="0" lang="ja-JP" altLang="en-US"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基地局や電気設備の整備により、スマート農業導入を容易に</a:t>
            </a:r>
          </a:p>
        </p:txBody>
      </p:sp>
      <p:pic>
        <p:nvPicPr>
          <p:cNvPr id="4" name="図 3">
            <a:extLst>
              <a:ext uri="{FF2B5EF4-FFF2-40B4-BE49-F238E27FC236}">
                <a16:creationId xmlns:a16="http://schemas.microsoft.com/office/drawing/2014/main" id="{C857E55A-E126-B149-7BD0-33F8F7C1D1E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337524" y="2763633"/>
            <a:ext cx="1124383" cy="720000"/>
          </a:xfrm>
          <a:prstGeom prst="rect">
            <a:avLst/>
          </a:prstGeom>
        </p:spPr>
      </p:pic>
      <p:pic>
        <p:nvPicPr>
          <p:cNvPr id="7" name="図 6">
            <a:extLst>
              <a:ext uri="{FF2B5EF4-FFF2-40B4-BE49-F238E27FC236}">
                <a16:creationId xmlns:a16="http://schemas.microsoft.com/office/drawing/2014/main" id="{D6CF1C27-6BA2-F2C0-57FA-EB77BE6DFB4E}"/>
              </a:ext>
            </a:extLst>
          </p:cNvPr>
          <p:cNvPicPr>
            <a:picLocks noChangeAspect="1"/>
          </p:cNvPicPr>
          <p:nvPr/>
        </p:nvPicPr>
        <p:blipFill>
          <a:blip r:embed="rId9"/>
          <a:stretch>
            <a:fillRect/>
          </a:stretch>
        </p:blipFill>
        <p:spPr>
          <a:xfrm>
            <a:off x="1198780" y="2763633"/>
            <a:ext cx="1067291" cy="720000"/>
          </a:xfrm>
          <a:prstGeom prst="rect">
            <a:avLst/>
          </a:prstGeom>
        </p:spPr>
      </p:pic>
      <p:sp>
        <p:nvSpPr>
          <p:cNvPr id="9" name="二等辺三角形 8">
            <a:extLst>
              <a:ext uri="{FF2B5EF4-FFF2-40B4-BE49-F238E27FC236}">
                <a16:creationId xmlns:a16="http://schemas.microsoft.com/office/drawing/2014/main" id="{AFA7BA87-2A56-294B-D212-F23CADD9EA91}"/>
              </a:ext>
            </a:extLst>
          </p:cNvPr>
          <p:cNvSpPr/>
          <p:nvPr/>
        </p:nvSpPr>
        <p:spPr>
          <a:xfrm rot="5400000">
            <a:off x="3321316" y="3077460"/>
            <a:ext cx="503853" cy="10122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pic>
        <p:nvPicPr>
          <p:cNvPr id="13" name="図 12">
            <a:extLst>
              <a:ext uri="{FF2B5EF4-FFF2-40B4-BE49-F238E27FC236}">
                <a16:creationId xmlns:a16="http://schemas.microsoft.com/office/drawing/2014/main" id="{8D91C5CD-3D55-C73D-FE2A-0E87134212B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727070" y="2747693"/>
            <a:ext cx="1078652" cy="720000"/>
          </a:xfrm>
          <a:prstGeom prst="rect">
            <a:avLst/>
          </a:prstGeom>
        </p:spPr>
      </p:pic>
      <p:pic>
        <p:nvPicPr>
          <p:cNvPr id="16" name="図 15">
            <a:extLst>
              <a:ext uri="{FF2B5EF4-FFF2-40B4-BE49-F238E27FC236}">
                <a16:creationId xmlns:a16="http://schemas.microsoft.com/office/drawing/2014/main" id="{5655039F-A184-28F7-815D-CE06D56177D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266071" y="4669327"/>
            <a:ext cx="1026666" cy="720000"/>
          </a:xfrm>
          <a:prstGeom prst="rect">
            <a:avLst/>
          </a:prstGeom>
        </p:spPr>
      </p:pic>
      <p:pic>
        <p:nvPicPr>
          <p:cNvPr id="23" name="図 22">
            <a:extLst>
              <a:ext uri="{FF2B5EF4-FFF2-40B4-BE49-F238E27FC236}">
                <a16:creationId xmlns:a16="http://schemas.microsoft.com/office/drawing/2014/main" id="{F6FFB08C-F481-3E26-2930-76D2AE282EF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79585" y="4669327"/>
            <a:ext cx="1049696" cy="720000"/>
          </a:xfrm>
          <a:prstGeom prst="rect">
            <a:avLst/>
          </a:prstGeom>
        </p:spPr>
      </p:pic>
      <p:sp>
        <p:nvSpPr>
          <p:cNvPr id="25" name="テキスト ボックス 24">
            <a:extLst>
              <a:ext uri="{FF2B5EF4-FFF2-40B4-BE49-F238E27FC236}">
                <a16:creationId xmlns:a16="http://schemas.microsoft.com/office/drawing/2014/main" id="{D3345DAC-AC4B-4D98-635D-74088D5D8400}"/>
              </a:ext>
            </a:extLst>
          </p:cNvPr>
          <p:cNvSpPr txBox="1"/>
          <p:nvPr/>
        </p:nvSpPr>
        <p:spPr>
          <a:xfrm>
            <a:off x="1427086" y="3428010"/>
            <a:ext cx="910438" cy="2308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n-ea"/>
                <a:cs typeface="+mn-cs"/>
              </a:rPr>
              <a:t>暗渠排水</a:t>
            </a:r>
            <a:endParaRPr kumimoji="1" lang="ja-JP" altLang="en-US" sz="900" b="0" i="0" u="none" strike="noStrike" kern="1200" cap="none" spc="0" normalizeH="0" baseline="0" noProof="0" dirty="0">
              <a:ln>
                <a:noFill/>
              </a:ln>
              <a:solidFill>
                <a:srgbClr val="FF0000"/>
              </a:solidFill>
              <a:effectLst/>
              <a:uLnTx/>
              <a:uFillTx/>
              <a:latin typeface="+mn-ea"/>
              <a:cs typeface="+mn-cs"/>
            </a:endParaRPr>
          </a:p>
        </p:txBody>
      </p:sp>
      <p:sp>
        <p:nvSpPr>
          <p:cNvPr id="30" name="テキスト ボックス 29">
            <a:extLst>
              <a:ext uri="{FF2B5EF4-FFF2-40B4-BE49-F238E27FC236}">
                <a16:creationId xmlns:a16="http://schemas.microsoft.com/office/drawing/2014/main" id="{DA066B3A-5AF8-3AC8-60E2-917F3D0E9EED}"/>
              </a:ext>
            </a:extLst>
          </p:cNvPr>
          <p:cNvSpPr txBox="1"/>
          <p:nvPr/>
        </p:nvSpPr>
        <p:spPr>
          <a:xfrm>
            <a:off x="3930844" y="3418062"/>
            <a:ext cx="910438" cy="2308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n-ea"/>
                <a:cs typeface="+mn-cs"/>
              </a:rPr>
              <a:t>施設園芸</a:t>
            </a:r>
          </a:p>
        </p:txBody>
      </p:sp>
      <p:pic>
        <p:nvPicPr>
          <p:cNvPr id="38" name="図 37">
            <a:extLst>
              <a:ext uri="{FF2B5EF4-FFF2-40B4-BE49-F238E27FC236}">
                <a16:creationId xmlns:a16="http://schemas.microsoft.com/office/drawing/2014/main" id="{67467CEB-2754-7848-1B3A-B742550FF7E0}"/>
              </a:ext>
            </a:extLst>
          </p:cNvPr>
          <p:cNvPicPr>
            <a:picLocks noChangeAspect="1"/>
          </p:cNvPicPr>
          <p:nvPr/>
        </p:nvPicPr>
        <p:blipFill>
          <a:blip r:embed="rId13"/>
          <a:stretch>
            <a:fillRect/>
          </a:stretch>
        </p:blipFill>
        <p:spPr>
          <a:xfrm>
            <a:off x="4853211" y="2745630"/>
            <a:ext cx="960000" cy="720000"/>
          </a:xfrm>
          <a:prstGeom prst="rect">
            <a:avLst/>
          </a:prstGeom>
        </p:spPr>
      </p:pic>
      <p:sp>
        <p:nvSpPr>
          <p:cNvPr id="36" name="テキスト ボックス 35">
            <a:extLst>
              <a:ext uri="{FF2B5EF4-FFF2-40B4-BE49-F238E27FC236}">
                <a16:creationId xmlns:a16="http://schemas.microsoft.com/office/drawing/2014/main" id="{13AE9165-ACC3-9E55-EEC2-AF553D5904AB}"/>
              </a:ext>
            </a:extLst>
          </p:cNvPr>
          <p:cNvSpPr txBox="1"/>
          <p:nvPr/>
        </p:nvSpPr>
        <p:spPr>
          <a:xfrm>
            <a:off x="4849164" y="3437637"/>
            <a:ext cx="1078652"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mn-ea"/>
                <a:cs typeface="+mn-cs"/>
              </a:rPr>
              <a:t>かん水の周年供給</a:t>
            </a:r>
          </a:p>
        </p:txBody>
      </p:sp>
      <p:pic>
        <p:nvPicPr>
          <p:cNvPr id="41" name="図 40" descr="永井参事より">
            <a:extLst>
              <a:ext uri="{FF2B5EF4-FFF2-40B4-BE49-F238E27FC236}">
                <a16:creationId xmlns:a16="http://schemas.microsoft.com/office/drawing/2014/main" id="{D30ACF06-8A3D-AADD-A847-C7A4AB0F169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539774" y="4674889"/>
            <a:ext cx="960000" cy="720000"/>
          </a:xfrm>
          <a:prstGeom prst="rect">
            <a:avLst/>
          </a:prstGeom>
        </p:spPr>
      </p:pic>
      <p:sp>
        <p:nvSpPr>
          <p:cNvPr id="43" name="テキスト ボックス 42">
            <a:extLst>
              <a:ext uri="{FF2B5EF4-FFF2-40B4-BE49-F238E27FC236}">
                <a16:creationId xmlns:a16="http://schemas.microsoft.com/office/drawing/2014/main" id="{05EAB3D4-F6FA-D2BC-634D-2B34847D37D6}"/>
              </a:ext>
            </a:extLst>
          </p:cNvPr>
          <p:cNvSpPr txBox="1"/>
          <p:nvPr/>
        </p:nvSpPr>
        <p:spPr>
          <a:xfrm>
            <a:off x="3542376" y="5359152"/>
            <a:ext cx="123480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mn-ea"/>
                <a:cs typeface="+mn-cs"/>
              </a:rPr>
              <a:t>高度環境制御が</a:t>
            </a:r>
            <a:endParaRPr kumimoji="1" lang="en-US" altLang="ja-JP" sz="800" b="0" i="0" u="none" strike="noStrike" kern="1200" cap="none" spc="0" normalizeH="0" baseline="0" noProof="0" dirty="0">
              <a:ln>
                <a:noFill/>
              </a:ln>
              <a:solidFill>
                <a:prstClr val="black"/>
              </a:solidFill>
              <a:effectLst/>
              <a:uLnTx/>
              <a:uFillTx/>
              <a:latin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mn-ea"/>
                <a:cs typeface="+mn-cs"/>
              </a:rPr>
              <a:t>可能なハウス整備</a:t>
            </a:r>
          </a:p>
        </p:txBody>
      </p:sp>
      <p:pic>
        <p:nvPicPr>
          <p:cNvPr id="60" name="図 59">
            <a:extLst>
              <a:ext uri="{FF2B5EF4-FFF2-40B4-BE49-F238E27FC236}">
                <a16:creationId xmlns:a16="http://schemas.microsoft.com/office/drawing/2014/main" id="{4755EC10-1DE0-53D5-FE6A-E80B257BF81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556062" y="4674550"/>
            <a:ext cx="1078310" cy="720000"/>
          </a:xfrm>
          <a:prstGeom prst="rect">
            <a:avLst/>
          </a:prstGeom>
        </p:spPr>
      </p:pic>
      <p:sp>
        <p:nvSpPr>
          <p:cNvPr id="63" name="テキスト ボックス 62">
            <a:extLst>
              <a:ext uri="{FF2B5EF4-FFF2-40B4-BE49-F238E27FC236}">
                <a16:creationId xmlns:a16="http://schemas.microsoft.com/office/drawing/2014/main" id="{CC2C2799-5DD8-06A5-137A-4B8DDB6016D5}"/>
              </a:ext>
            </a:extLst>
          </p:cNvPr>
          <p:cNvSpPr txBox="1"/>
          <p:nvPr/>
        </p:nvSpPr>
        <p:spPr>
          <a:xfrm>
            <a:off x="4699380" y="5361334"/>
            <a:ext cx="1234805" cy="3231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mn-ea"/>
                <a:cs typeface="+mn-cs"/>
              </a:rPr>
              <a:t>次世代フルーツ</a:t>
            </a:r>
            <a:endParaRPr kumimoji="1" lang="en-US" altLang="ja-JP" sz="700" b="0" i="0" u="none" strike="noStrike" kern="1200" cap="none" spc="0" normalizeH="0" baseline="0" noProof="0" dirty="0">
              <a:ln>
                <a:noFill/>
              </a:ln>
              <a:solidFill>
                <a:prstClr val="black"/>
              </a:solidFill>
              <a:effectLst/>
              <a:uLnTx/>
              <a:uFillTx/>
              <a:latin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mn-ea"/>
                <a:cs typeface="+mn-cs"/>
              </a:rPr>
              <a:t>（</a:t>
            </a:r>
            <a:r>
              <a:rPr kumimoji="1" lang="en-US" altLang="ja-JP" sz="700" b="0" i="0" u="none" strike="noStrike" kern="1200" cap="none" spc="0" normalizeH="0" baseline="0" noProof="0" dirty="0">
                <a:ln>
                  <a:noFill/>
                </a:ln>
                <a:solidFill>
                  <a:prstClr val="black"/>
                </a:solidFill>
                <a:effectLst/>
                <a:uLnTx/>
                <a:uFillTx/>
                <a:latin typeface="+mn-ea"/>
                <a:cs typeface="+mn-cs"/>
              </a:rPr>
              <a:t>AI</a:t>
            </a:r>
            <a:r>
              <a:rPr kumimoji="1" lang="ja-JP" altLang="en-US" sz="700" b="0" i="0" u="none" strike="noStrike" kern="1200" cap="none" spc="0" normalizeH="0" baseline="0" noProof="0" dirty="0">
                <a:ln>
                  <a:noFill/>
                </a:ln>
                <a:solidFill>
                  <a:prstClr val="black"/>
                </a:solidFill>
                <a:effectLst/>
                <a:uLnTx/>
                <a:uFillTx/>
                <a:latin typeface="+mn-ea"/>
                <a:cs typeface="+mn-cs"/>
              </a:rPr>
              <a:t>によるイメージ）</a:t>
            </a:r>
          </a:p>
        </p:txBody>
      </p:sp>
      <p:sp>
        <p:nvSpPr>
          <p:cNvPr id="65" name="二等辺三角形 64">
            <a:extLst>
              <a:ext uri="{FF2B5EF4-FFF2-40B4-BE49-F238E27FC236}">
                <a16:creationId xmlns:a16="http://schemas.microsoft.com/office/drawing/2014/main" id="{09940555-88F1-39DA-67B6-C34FAABFFF93}"/>
              </a:ext>
            </a:extLst>
          </p:cNvPr>
          <p:cNvSpPr/>
          <p:nvPr/>
        </p:nvSpPr>
        <p:spPr>
          <a:xfrm rot="5400000">
            <a:off x="3158473" y="5027159"/>
            <a:ext cx="503853" cy="10122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67" name="テキスト ボックス 66">
            <a:extLst>
              <a:ext uri="{FF2B5EF4-FFF2-40B4-BE49-F238E27FC236}">
                <a16:creationId xmlns:a16="http://schemas.microsoft.com/office/drawing/2014/main" id="{86860C38-4C5C-B4C9-2DA0-A4D07E00A4AC}"/>
              </a:ext>
            </a:extLst>
          </p:cNvPr>
          <p:cNvSpPr txBox="1"/>
          <p:nvPr/>
        </p:nvSpPr>
        <p:spPr>
          <a:xfrm>
            <a:off x="1190978" y="5352569"/>
            <a:ext cx="1065419"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mn-ea"/>
                <a:cs typeface="+mn-cs"/>
              </a:rPr>
              <a:t>区画整形・勾配修正</a:t>
            </a:r>
          </a:p>
        </p:txBody>
      </p:sp>
      <p:sp>
        <p:nvSpPr>
          <p:cNvPr id="69" name="テキスト ボックス 68">
            <a:extLst>
              <a:ext uri="{FF2B5EF4-FFF2-40B4-BE49-F238E27FC236}">
                <a16:creationId xmlns:a16="http://schemas.microsoft.com/office/drawing/2014/main" id="{A6018D97-3AA2-852A-3837-E4EED097650C}"/>
              </a:ext>
            </a:extLst>
          </p:cNvPr>
          <p:cNvSpPr txBox="1"/>
          <p:nvPr/>
        </p:nvSpPr>
        <p:spPr>
          <a:xfrm>
            <a:off x="2328283" y="5352569"/>
            <a:ext cx="1065419"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mn-ea"/>
                <a:cs typeface="+mn-cs"/>
              </a:rPr>
              <a:t>水田の土層改良</a:t>
            </a:r>
          </a:p>
        </p:txBody>
      </p:sp>
      <p:sp>
        <p:nvSpPr>
          <p:cNvPr id="71" name="テキスト ボックス 70">
            <a:extLst>
              <a:ext uri="{FF2B5EF4-FFF2-40B4-BE49-F238E27FC236}">
                <a16:creationId xmlns:a16="http://schemas.microsoft.com/office/drawing/2014/main" id="{5B5623BF-736A-2A0A-D71F-D4F99B3CAF14}"/>
              </a:ext>
            </a:extLst>
          </p:cNvPr>
          <p:cNvSpPr txBox="1"/>
          <p:nvPr/>
        </p:nvSpPr>
        <p:spPr>
          <a:xfrm>
            <a:off x="2511568" y="3420610"/>
            <a:ext cx="956198" cy="2308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n-ea"/>
                <a:cs typeface="+mn-cs"/>
              </a:rPr>
              <a:t>パイプライン</a:t>
            </a:r>
            <a:endParaRPr kumimoji="1" lang="ja-JP" altLang="en-US" sz="900" b="0" i="0" u="none" strike="noStrike" kern="1200" cap="none" spc="0" normalizeH="0" baseline="0" noProof="0" dirty="0">
              <a:ln>
                <a:noFill/>
              </a:ln>
              <a:solidFill>
                <a:srgbClr val="FF0000"/>
              </a:solidFill>
              <a:effectLst/>
              <a:uLnTx/>
              <a:uFillTx/>
              <a:latin typeface="+mn-ea"/>
              <a:cs typeface="+mn-cs"/>
            </a:endParaRPr>
          </a:p>
        </p:txBody>
      </p:sp>
    </p:spTree>
    <p:extLst>
      <p:ext uri="{BB962C8B-B14F-4D97-AF65-F5344CB8AC3E}">
        <p14:creationId xmlns:p14="http://schemas.microsoft.com/office/powerpoint/2010/main" val="1331358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757420-A057-FD5D-E427-4B33C9E2BDAF}"/>
            </a:ext>
          </a:extLst>
        </p:cNvPr>
        <p:cNvGrpSpPr/>
        <p:nvPr/>
      </p:nvGrpSpPr>
      <p:grpSpPr>
        <a:xfrm>
          <a:off x="0" y="0"/>
          <a:ext cx="0" cy="0"/>
          <a:chOff x="0" y="0"/>
          <a:chExt cx="0" cy="0"/>
        </a:xfrm>
      </p:grpSpPr>
      <p:sp>
        <p:nvSpPr>
          <p:cNvPr id="15" name="スライド番号プレースホルダー 14">
            <a:extLst>
              <a:ext uri="{FF2B5EF4-FFF2-40B4-BE49-F238E27FC236}">
                <a16:creationId xmlns:a16="http://schemas.microsoft.com/office/drawing/2014/main" id="{9F66E79C-84F9-3332-06C7-3376565A42CF}"/>
              </a:ext>
            </a:extLst>
          </p:cNvPr>
          <p:cNvSpPr>
            <a:spLocks noGrp="1"/>
          </p:cNvSpPr>
          <p:nvPr>
            <p:ph type="sldNum" sz="quarter" idx="12"/>
          </p:nvPr>
        </p:nvSpPr>
        <p:spPr/>
        <p:txBody>
          <a:bodyPr/>
          <a:lstStyle/>
          <a:p>
            <a:r>
              <a:rPr kumimoji="1" lang="en-US" altLang="ja-JP" dirty="0"/>
              <a:t>2-</a:t>
            </a:r>
            <a:fld id="{C6678B24-D225-48CB-84C5-697AA65AEC0C}" type="slidenum">
              <a:rPr kumimoji="1" lang="ja-JP" altLang="en-US" smtClean="0"/>
              <a:t>7</a:t>
            </a:fld>
            <a:endParaRPr kumimoji="1" lang="ja-JP" altLang="en-US" dirty="0"/>
          </a:p>
        </p:txBody>
      </p:sp>
      <p:sp>
        <p:nvSpPr>
          <p:cNvPr id="19" name="タイトル 1">
            <a:extLst>
              <a:ext uri="{FF2B5EF4-FFF2-40B4-BE49-F238E27FC236}">
                <a16:creationId xmlns:a16="http://schemas.microsoft.com/office/drawing/2014/main" id="{887FDA3A-2391-2DE1-5802-ACF4F30FA11E}"/>
              </a:ext>
            </a:extLst>
          </p:cNvPr>
          <p:cNvSpPr txBox="1">
            <a:spLocks/>
          </p:cNvSpPr>
          <p:nvPr/>
        </p:nvSpPr>
        <p:spPr>
          <a:xfrm>
            <a:off x="0" y="1429"/>
            <a:ext cx="12192000" cy="540438"/>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大阪農業の成長に向けた取組</a:t>
            </a:r>
          </a:p>
        </p:txBody>
      </p:sp>
      <p:sp>
        <p:nvSpPr>
          <p:cNvPr id="5" name="テキスト ボックス 4">
            <a:extLst>
              <a:ext uri="{FF2B5EF4-FFF2-40B4-BE49-F238E27FC236}">
                <a16:creationId xmlns:a16="http://schemas.microsoft.com/office/drawing/2014/main" id="{243E05DE-9063-2362-0B17-4CCA3D827172}"/>
              </a:ext>
            </a:extLst>
          </p:cNvPr>
          <p:cNvSpPr txBox="1"/>
          <p:nvPr/>
        </p:nvSpPr>
        <p:spPr>
          <a:xfrm>
            <a:off x="633093" y="1232155"/>
            <a:ext cx="847507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・近年の</a:t>
            </a:r>
            <a:r>
              <a:rPr lang="ja-JP" altLang="en-US" dirty="0">
                <a:solidFill>
                  <a:prstClr val="black"/>
                </a:solidFill>
                <a:latin typeface="ＭＳ Ｐゴシック" panose="020B0600070205080204" pitchFamily="50" charset="-128"/>
                <a:ea typeface="ＭＳ Ｐゴシック" panose="020B0600070205080204" pitchFamily="50" charset="-128"/>
              </a:rPr>
              <a:t>交流型</a:t>
            </a: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農業の盛り上がりをふまえ、府内の観光農園等への誘客促進に</a:t>
            </a:r>
            <a:r>
              <a:rPr lang="ja-JP" altLang="en-US" dirty="0">
                <a:solidFill>
                  <a:prstClr val="black"/>
                </a:solidFill>
                <a:latin typeface="ＭＳ Ｐゴシック" panose="020B0600070205080204" pitchFamily="50" charset="-128"/>
                <a:ea typeface="ＭＳ Ｐゴシック" panose="020B0600070205080204" pitchFamily="50" charset="-128"/>
              </a:rPr>
              <a:t>よる</a:t>
            </a: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0" lang="en-US" altLang="ja-JP"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農業者の経営安定・発展をめざす</a:t>
            </a:r>
          </a:p>
        </p:txBody>
      </p:sp>
      <p:sp>
        <p:nvSpPr>
          <p:cNvPr id="9" name="テキスト ボックス 8">
            <a:extLst>
              <a:ext uri="{FF2B5EF4-FFF2-40B4-BE49-F238E27FC236}">
                <a16:creationId xmlns:a16="http://schemas.microsoft.com/office/drawing/2014/main" id="{3D18731B-C722-B85B-D65D-13F1B23EA8AF}"/>
              </a:ext>
            </a:extLst>
          </p:cNvPr>
          <p:cNvSpPr txBox="1"/>
          <p:nvPr/>
        </p:nvSpPr>
        <p:spPr>
          <a:xfrm>
            <a:off x="633093" y="2036963"/>
            <a:ext cx="8233001" cy="4401205"/>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lang="ja-JP" altLang="en-US" dirty="0">
                <a:solidFill>
                  <a:prstClr val="black"/>
                </a:solidFill>
                <a:latin typeface="ＭＳ Ｐゴシック" panose="020B0600070205080204" pitchFamily="50" charset="-128"/>
                <a:ea typeface="ＭＳ Ｐゴシック" panose="020B0600070205080204" pitchFamily="50" charset="-128"/>
              </a:rPr>
              <a:t>交流型農業実施による農業者の高収益化支援</a:t>
            </a:r>
            <a:endParaRPr kumimoji="0" lang="en-US" altLang="ja-JP"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0"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➡消費者との交流により</a:t>
            </a:r>
            <a:r>
              <a:rPr lang="ja-JP" altLang="en-US" sz="1400" dirty="0">
                <a:solidFill>
                  <a:prstClr val="black"/>
                </a:solidFill>
                <a:latin typeface="ＭＳ Ｐゴシック" panose="020B0600070205080204" pitchFamily="50" charset="-128"/>
                <a:ea typeface="ＭＳ Ｐゴシック" panose="020B0600070205080204" pitchFamily="50" charset="-128"/>
              </a:rPr>
              <a:t>経営</a:t>
            </a:r>
            <a:r>
              <a:rPr kumimoji="0"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拡大をめざす農業者への実現支援</a:t>
            </a:r>
            <a:endParaRPr kumimoji="0" lang="en-US" altLang="ja-JP"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●観光農園の発信力強化</a:t>
            </a:r>
            <a:endParaRPr kumimoji="0" lang="en-US" altLang="ja-JP"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solidFill>
                  <a:prstClr val="black"/>
                </a:solidFill>
                <a:latin typeface="ＭＳ Ｐゴシック" panose="020B0600070205080204" pitchFamily="50" charset="-128"/>
                <a:ea typeface="ＭＳ Ｐゴシック" panose="020B0600070205080204" pitchFamily="50" charset="-128"/>
              </a:rPr>
              <a:t>　　</a:t>
            </a:r>
            <a:r>
              <a:rPr lang="ja-JP" altLang="en-US" sz="1400" dirty="0">
                <a:solidFill>
                  <a:prstClr val="black"/>
                </a:solidFill>
                <a:latin typeface="ＭＳ Ｐゴシック" panose="020B0600070205080204" pitchFamily="50" charset="-128"/>
                <a:ea typeface="ＭＳ Ｐゴシック" panose="020B0600070205080204" pitchFamily="50" charset="-128"/>
              </a:rPr>
              <a:t>➡「平日の利用者を増やしたい」、「農園同士のつながりが欲しい」等の課題解決に向けた、</a:t>
            </a:r>
            <a:endParaRPr lang="en-US" altLang="ja-JP" sz="1400" dirty="0">
              <a:solidFill>
                <a:prstClr val="black"/>
              </a:solidFill>
              <a:latin typeface="ＭＳ Ｐゴシック" panose="020B0600070205080204" pitchFamily="50" charset="-128"/>
              <a:ea typeface="ＭＳ Ｐゴシック" panose="020B060007020508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400" dirty="0">
                <a:solidFill>
                  <a:prstClr val="black"/>
                </a:solidFill>
                <a:latin typeface="ＭＳ Ｐゴシック" panose="020B0600070205080204" pitchFamily="50" charset="-128"/>
                <a:ea typeface="ＭＳ Ｐゴシック" panose="020B0600070205080204" pitchFamily="50" charset="-128"/>
              </a:rPr>
              <a:t>　　　　セミナーや交流会の実施による観光農園同士や観光関連事業者との連携強化</a:t>
            </a:r>
            <a:endParaRPr lang="en-US" altLang="ja-JP" dirty="0">
              <a:solidFill>
                <a:prstClr val="black"/>
              </a:solidFill>
              <a:latin typeface="ＭＳ Ｐゴシック" panose="020B0600070205080204" pitchFamily="50" charset="-128"/>
              <a:ea typeface="ＭＳ Ｐゴシック" panose="020B060007020508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dirty="0">
              <a:solidFill>
                <a:prstClr val="black"/>
              </a:solidFill>
              <a:latin typeface="ＭＳ Ｐゴシック" panose="020B0600070205080204" pitchFamily="50" charset="-128"/>
              <a:ea typeface="ＭＳ Ｐゴシック" panose="020B060007020508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●府立花の文化園、府立農業公園でのコト消費拡大</a:t>
            </a:r>
            <a:endParaRPr kumimoji="0" lang="en-US" altLang="ja-JP"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0"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➡府管理施設における農業体験等の取組拡大</a:t>
            </a:r>
            <a:endParaRPr kumimoji="0" lang="en-US" altLang="ja-JP"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endParaRPr kumimoji="0" lang="en-US" altLang="ja-JP"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ＭＳ Ｐゴシック" panose="020B0600070205080204" pitchFamily="50" charset="-128"/>
                <a:ea typeface="ＭＳ Ｐゴシック" panose="020B0600070205080204" pitchFamily="50" charset="-128"/>
              </a:rPr>
              <a:t>　　＜府立</a:t>
            </a:r>
            <a:r>
              <a:rPr kumimoji="0"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花の文化園</a:t>
            </a:r>
            <a:r>
              <a:rPr lang="ja-JP" altLang="en-US" sz="1600" dirty="0">
                <a:solidFill>
                  <a:prstClr val="black"/>
                </a:solidFill>
                <a:latin typeface="ＭＳ Ｐゴシック" panose="020B0600070205080204" pitchFamily="50" charset="-128"/>
                <a:ea typeface="ＭＳ Ｐゴシック" panose="020B0600070205080204" pitchFamily="50" charset="-128"/>
              </a:rPr>
              <a:t>＞</a:t>
            </a:r>
            <a:endParaRPr kumimoji="0" lang="en-US" altLang="ja-JP"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0"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➡花きを学び、憩う場を提供し、もって府民の花きに関する理解に資する機会の提供</a:t>
            </a:r>
            <a:endParaRPr kumimoji="0" lang="en-US" altLang="ja-JP"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400" dirty="0">
                <a:solidFill>
                  <a:prstClr val="black"/>
                </a:solidFill>
                <a:latin typeface="ＭＳ Ｐゴシック" panose="020B0600070205080204" pitchFamily="50" charset="-128"/>
                <a:ea typeface="ＭＳ Ｐゴシック" panose="020B0600070205080204" pitchFamily="50" charset="-128"/>
              </a:rPr>
              <a:t>　　　　万博レガシー継承による新たな魅力の創出・発信</a:t>
            </a:r>
            <a:endParaRPr kumimoji="0" lang="en-US" altLang="ja-JP"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ＭＳ Ｐゴシック" panose="020B0600070205080204" pitchFamily="50" charset="-128"/>
                <a:ea typeface="ＭＳ Ｐゴシック" panose="020B0600070205080204" pitchFamily="50" charset="-128"/>
              </a:rPr>
              <a:t>　　＜府立農業公園＞</a:t>
            </a:r>
            <a:endParaRPr lang="en-US" altLang="ja-JP" sz="1600" dirty="0">
              <a:solidFill>
                <a:prstClr val="black"/>
              </a:solidFill>
              <a:latin typeface="ＭＳ Ｐゴシック" panose="020B0600070205080204" pitchFamily="50" charset="-128"/>
              <a:ea typeface="ＭＳ Ｐゴシック" panose="020B060007020508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0"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➡府民への農業体験機会の提供、農業・農空間の価値に関する理解促進</a:t>
            </a:r>
            <a:endParaRPr kumimoji="0" lang="en-US" altLang="ja-JP"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lvl="0">
              <a:defRPr/>
            </a:pPr>
            <a:r>
              <a:rPr lang="ja-JP" altLang="en-US" sz="1400" dirty="0">
                <a:solidFill>
                  <a:prstClr val="black"/>
                </a:solidFill>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rPr>
              <a:t>農村文化を四季折々体感できるコンテンツの提供</a:t>
            </a:r>
            <a:endParaRPr kumimoji="0" lang="en-US" altLang="ja-JP" sz="1400" b="0" i="0" u="none" strike="noStrike" kern="1200" cap="none" spc="0" normalizeH="0" baseline="0" noProof="0" dirty="0">
              <a:ln>
                <a:noFill/>
              </a:ln>
              <a:effectLst/>
              <a:uLnTx/>
              <a:uFillTx/>
              <a:latin typeface="ＭＳ Ｐゴシック" panose="020B0600070205080204" pitchFamily="50" charset="-128"/>
              <a:ea typeface="ＭＳ Ｐゴシック" panose="020B0600070205080204" pitchFamily="50" charset="-128"/>
              <a:cs typeface="+mn-cs"/>
            </a:endParaRPr>
          </a:p>
        </p:txBody>
      </p:sp>
      <p:pic>
        <p:nvPicPr>
          <p:cNvPr id="2" name="図 1">
            <a:extLst>
              <a:ext uri="{FF2B5EF4-FFF2-40B4-BE49-F238E27FC236}">
                <a16:creationId xmlns:a16="http://schemas.microsoft.com/office/drawing/2014/main" id="{897C03D7-DB44-9F00-9B92-DF13137F5C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76941" y="1232155"/>
            <a:ext cx="1434498" cy="1434498"/>
          </a:xfrm>
          <a:prstGeom prst="rect">
            <a:avLst/>
          </a:prstGeom>
        </p:spPr>
      </p:pic>
      <p:sp>
        <p:nvSpPr>
          <p:cNvPr id="7" name="正方形/長方形 6">
            <a:extLst>
              <a:ext uri="{FF2B5EF4-FFF2-40B4-BE49-F238E27FC236}">
                <a16:creationId xmlns:a16="http://schemas.microsoft.com/office/drawing/2014/main" id="{E948A317-8039-C186-45CA-9790A0FCD3D5}"/>
              </a:ext>
            </a:extLst>
          </p:cNvPr>
          <p:cNvSpPr/>
          <p:nvPr/>
        </p:nvSpPr>
        <p:spPr>
          <a:xfrm>
            <a:off x="437028" y="646234"/>
            <a:ext cx="11317943" cy="48155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dirty="0">
                <a:solidFill>
                  <a:sysClr val="windowText" lastClr="000000"/>
                </a:solidFill>
                <a:latin typeface="Calibri" panose="020F0502020204030204"/>
                <a:ea typeface="ＭＳ Ｐゴシック" panose="020B0600070205080204" pitchFamily="50" charset="-128"/>
              </a:rPr>
              <a:t>◆コト消費の拡大に対応する交流型農業（観光農園等）の展開</a:t>
            </a:r>
            <a:endParaRPr kumimoji="1" lang="en-US" altLang="ja-JP" sz="1800" b="0" i="0" u="none" strike="noStrike" kern="1200" cap="none" spc="0" normalizeH="0" baseline="0" noProof="0" dirty="0">
              <a:ln>
                <a:noFill/>
              </a:ln>
              <a:solidFill>
                <a:sysClr val="windowText" lastClr="000000"/>
              </a:solidFill>
              <a:effectLst/>
              <a:uLnTx/>
              <a:uFillTx/>
              <a:latin typeface="Calibri" panose="020F0502020204030204"/>
              <a:ea typeface="ＭＳ Ｐゴシック" panose="020B0600070205080204" pitchFamily="50" charset="-128"/>
              <a:cs typeface="+mn-cs"/>
            </a:endParaRPr>
          </a:p>
        </p:txBody>
      </p:sp>
      <p:pic>
        <p:nvPicPr>
          <p:cNvPr id="4" name="図 3">
            <a:extLst>
              <a:ext uri="{FF2B5EF4-FFF2-40B4-BE49-F238E27FC236}">
                <a16:creationId xmlns:a16="http://schemas.microsoft.com/office/drawing/2014/main" id="{ACBE30A3-F396-2BFE-E865-2E9D9E1174A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407244" y="1878486"/>
            <a:ext cx="2327621" cy="1217430"/>
          </a:xfrm>
          <a:prstGeom prst="rect">
            <a:avLst/>
          </a:prstGeom>
        </p:spPr>
      </p:pic>
      <p:pic>
        <p:nvPicPr>
          <p:cNvPr id="10" name="図 9">
            <a:extLst>
              <a:ext uri="{FF2B5EF4-FFF2-40B4-BE49-F238E27FC236}">
                <a16:creationId xmlns:a16="http://schemas.microsoft.com/office/drawing/2014/main" id="{4DC779FB-7E00-DC44-3CAA-46AE626D612C}"/>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7425180" y="3897154"/>
            <a:ext cx="1440000" cy="1080000"/>
          </a:xfrm>
          <a:prstGeom prst="rect">
            <a:avLst/>
          </a:prstGeom>
          <a:ln>
            <a:noFill/>
          </a:ln>
          <a:effectLst>
            <a:softEdge rad="112500"/>
          </a:effectLst>
        </p:spPr>
      </p:pic>
      <p:sp>
        <p:nvSpPr>
          <p:cNvPr id="16" name="正方形/長方形 15">
            <a:extLst>
              <a:ext uri="{FF2B5EF4-FFF2-40B4-BE49-F238E27FC236}">
                <a16:creationId xmlns:a16="http://schemas.microsoft.com/office/drawing/2014/main" id="{E8CC4CDA-FFBF-3A0C-10CD-99386B639C46}"/>
              </a:ext>
            </a:extLst>
          </p:cNvPr>
          <p:cNvSpPr/>
          <p:nvPr/>
        </p:nvSpPr>
        <p:spPr>
          <a:xfrm>
            <a:off x="7506586" y="4856114"/>
            <a:ext cx="3413496" cy="26819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mn-ea"/>
                <a:cs typeface="+mn-cs"/>
              </a:rPr>
              <a:t>【</a:t>
            </a:r>
            <a:r>
              <a:rPr kumimoji="1" lang="ja-JP" altLang="en-US" sz="1200" b="0" i="0" u="none" strike="noStrike" kern="1200" cap="none" spc="0" normalizeH="0" baseline="0" noProof="0" dirty="0">
                <a:ln>
                  <a:noFill/>
                </a:ln>
                <a:solidFill>
                  <a:prstClr val="black"/>
                </a:solidFill>
                <a:effectLst/>
                <a:uLnTx/>
                <a:uFillTx/>
                <a:latin typeface="+mn-ea"/>
                <a:cs typeface="+mn-cs"/>
              </a:rPr>
              <a:t>府立花の文化園</a:t>
            </a:r>
            <a:r>
              <a:rPr kumimoji="1" lang="en-US" altLang="ja-JP" sz="1200" b="0" i="0" u="none" strike="noStrike" kern="1200" cap="none" spc="0" normalizeH="0" baseline="0" noProof="0" dirty="0">
                <a:ln>
                  <a:noFill/>
                </a:ln>
                <a:solidFill>
                  <a:prstClr val="black"/>
                </a:solidFill>
                <a:effectLst/>
                <a:uLnTx/>
                <a:uFillTx/>
                <a:latin typeface="+mn-ea"/>
                <a:cs typeface="+mn-cs"/>
              </a:rPr>
              <a:t>】</a:t>
            </a:r>
          </a:p>
        </p:txBody>
      </p:sp>
      <p:pic>
        <p:nvPicPr>
          <p:cNvPr id="27" name="図 26">
            <a:extLst>
              <a:ext uri="{FF2B5EF4-FFF2-40B4-BE49-F238E27FC236}">
                <a16:creationId xmlns:a16="http://schemas.microsoft.com/office/drawing/2014/main" id="{1F77223E-4E50-5605-B820-D438887B1E6E}"/>
              </a:ext>
            </a:extLst>
          </p:cNvPr>
          <p:cNvPicPr>
            <a:picLocks noChangeAspect="1"/>
          </p:cNvPicPr>
          <p:nvPr/>
        </p:nvPicPr>
        <p:blipFill>
          <a:blip r:embed="rId5"/>
          <a:stretch>
            <a:fillRect/>
          </a:stretch>
        </p:blipFill>
        <p:spPr>
          <a:xfrm>
            <a:off x="8865180" y="3980983"/>
            <a:ext cx="1335140" cy="890093"/>
          </a:xfrm>
          <a:prstGeom prst="rect">
            <a:avLst/>
          </a:prstGeom>
        </p:spPr>
      </p:pic>
      <p:pic>
        <p:nvPicPr>
          <p:cNvPr id="29" name="図 28">
            <a:extLst>
              <a:ext uri="{FF2B5EF4-FFF2-40B4-BE49-F238E27FC236}">
                <a16:creationId xmlns:a16="http://schemas.microsoft.com/office/drawing/2014/main" id="{CF4F4314-86DD-4396-1889-61C7D48B57E7}"/>
              </a:ext>
            </a:extLst>
          </p:cNvPr>
          <p:cNvPicPr>
            <a:picLocks noChangeAspect="1"/>
          </p:cNvPicPr>
          <p:nvPr/>
        </p:nvPicPr>
        <p:blipFill>
          <a:blip r:embed="rId6"/>
          <a:stretch>
            <a:fillRect/>
          </a:stretch>
        </p:blipFill>
        <p:spPr>
          <a:xfrm>
            <a:off x="10255560" y="3980982"/>
            <a:ext cx="664522" cy="890093"/>
          </a:xfrm>
          <a:prstGeom prst="rect">
            <a:avLst/>
          </a:prstGeom>
        </p:spPr>
      </p:pic>
      <p:pic>
        <p:nvPicPr>
          <p:cNvPr id="33" name="図 32">
            <a:extLst>
              <a:ext uri="{FF2B5EF4-FFF2-40B4-BE49-F238E27FC236}">
                <a16:creationId xmlns:a16="http://schemas.microsoft.com/office/drawing/2014/main" id="{1721073E-B0CD-A25A-37BA-C41C0B115475}"/>
              </a:ext>
            </a:extLst>
          </p:cNvPr>
          <p:cNvPicPr>
            <a:picLocks noChangeAspect="1"/>
          </p:cNvPicPr>
          <p:nvPr/>
        </p:nvPicPr>
        <p:blipFill>
          <a:blip r:embed="rId7"/>
          <a:stretch>
            <a:fillRect/>
          </a:stretch>
        </p:blipFill>
        <p:spPr>
          <a:xfrm>
            <a:off x="7506586" y="5230390"/>
            <a:ext cx="1767993" cy="823031"/>
          </a:xfrm>
          <a:prstGeom prst="rect">
            <a:avLst/>
          </a:prstGeom>
        </p:spPr>
      </p:pic>
      <p:sp>
        <p:nvSpPr>
          <p:cNvPr id="37" name="正方形/長方形 36">
            <a:extLst>
              <a:ext uri="{FF2B5EF4-FFF2-40B4-BE49-F238E27FC236}">
                <a16:creationId xmlns:a16="http://schemas.microsoft.com/office/drawing/2014/main" id="{C2631548-AA21-4208-5BC0-A382C205339A}"/>
              </a:ext>
            </a:extLst>
          </p:cNvPr>
          <p:cNvSpPr/>
          <p:nvPr/>
        </p:nvSpPr>
        <p:spPr>
          <a:xfrm>
            <a:off x="7567831" y="6039178"/>
            <a:ext cx="3413496" cy="26819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mn-ea"/>
                <a:cs typeface="+mn-cs"/>
              </a:rPr>
              <a:t>【</a:t>
            </a:r>
            <a:r>
              <a:rPr kumimoji="1" lang="ja-JP" altLang="en-US" sz="1200" b="0" i="0" u="none" strike="noStrike" kern="1200" cap="none" spc="0" normalizeH="0" baseline="0" noProof="0" dirty="0">
                <a:ln>
                  <a:noFill/>
                </a:ln>
                <a:solidFill>
                  <a:prstClr val="black"/>
                </a:solidFill>
                <a:effectLst/>
                <a:uLnTx/>
                <a:uFillTx/>
                <a:latin typeface="+mn-ea"/>
                <a:cs typeface="+mn-cs"/>
              </a:rPr>
              <a:t>府</a:t>
            </a:r>
            <a:r>
              <a:rPr kumimoji="1" lang="ja-JP" altLang="en-US" sz="1200" dirty="0">
                <a:solidFill>
                  <a:prstClr val="black"/>
                </a:solidFill>
                <a:latin typeface="+mn-ea"/>
              </a:rPr>
              <a:t>立農業公園</a:t>
            </a:r>
            <a:r>
              <a:rPr kumimoji="1" lang="en-US" altLang="ja-JP" sz="1200" b="0" i="0" u="none" strike="noStrike" kern="1200" cap="none" spc="0" normalizeH="0" baseline="0" noProof="0" dirty="0">
                <a:ln>
                  <a:noFill/>
                </a:ln>
                <a:solidFill>
                  <a:prstClr val="black"/>
                </a:solidFill>
                <a:effectLst/>
                <a:uLnTx/>
                <a:uFillTx/>
                <a:latin typeface="+mn-ea"/>
                <a:cs typeface="+mn-cs"/>
              </a:rPr>
              <a:t>】</a:t>
            </a:r>
          </a:p>
        </p:txBody>
      </p:sp>
      <p:pic>
        <p:nvPicPr>
          <p:cNvPr id="6" name="図 5">
            <a:extLst>
              <a:ext uri="{FF2B5EF4-FFF2-40B4-BE49-F238E27FC236}">
                <a16:creationId xmlns:a16="http://schemas.microsoft.com/office/drawing/2014/main" id="{CE44DF4C-3C1C-A324-0BAF-5C29826DBED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412581" y="5230390"/>
            <a:ext cx="1685958" cy="838519"/>
          </a:xfrm>
          <a:prstGeom prst="rect">
            <a:avLst/>
          </a:prstGeom>
        </p:spPr>
      </p:pic>
    </p:spTree>
    <p:extLst>
      <p:ext uri="{BB962C8B-B14F-4D97-AF65-F5344CB8AC3E}">
        <p14:creationId xmlns:p14="http://schemas.microsoft.com/office/powerpoint/2010/main" val="1945322483"/>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1_レトロスペクト">
  <a:themeElements>
    <a:clrScheme name="レトロスペクト">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3.xml><?xml version="1.0" encoding="utf-8"?>
<a:theme xmlns:a="http://schemas.openxmlformats.org/drawingml/2006/main" name="2_レトロスペクト">
  <a:themeElements>
    <a:clrScheme name="レトロスペクト">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4516</TotalTime>
  <Words>1918</Words>
  <Application>Microsoft Office PowerPoint</Application>
  <PresentationFormat>ワイド画面</PresentationFormat>
  <Paragraphs>189</Paragraphs>
  <Slides>7</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3</vt:i4>
      </vt:variant>
      <vt:variant>
        <vt:lpstr>スライド タイトル</vt:lpstr>
      </vt:variant>
      <vt:variant>
        <vt:i4>7</vt:i4>
      </vt:variant>
    </vt:vector>
  </HeadingPairs>
  <TitlesOfParts>
    <vt:vector size="18" baseType="lpstr">
      <vt:lpstr>BIZ UDPゴシック</vt:lpstr>
      <vt:lpstr>BIZ UDP明朝 Medium</vt:lpstr>
      <vt:lpstr>ＭＳ Ｐゴシック</vt:lpstr>
      <vt:lpstr>游ゴシック</vt:lpstr>
      <vt:lpstr>Arial</vt:lpstr>
      <vt:lpstr>Calibri</vt:lpstr>
      <vt:lpstr>Calibri Light</vt:lpstr>
      <vt:lpstr>Wingdings</vt:lpstr>
      <vt:lpstr>レトロスペクト</vt:lpstr>
      <vt:lpstr>1_レトロスペクト</vt:lpstr>
      <vt:lpstr>2_レトロスペクト</vt:lpstr>
      <vt:lpstr>おおさか農政アクションプラン 第３回検討部会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大阪府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令和５年度 おおさか農政アクションプラン 評価・点検部会</dc:title>
  <dc:creator>下風　一輝</dc:creator>
  <cp:lastModifiedBy>岡田　幸一</cp:lastModifiedBy>
  <cp:revision>360</cp:revision>
  <cp:lastPrinted>2025-07-02T01:34:29Z</cp:lastPrinted>
  <dcterms:created xsi:type="dcterms:W3CDTF">2023-06-16T01:58:42Z</dcterms:created>
  <dcterms:modified xsi:type="dcterms:W3CDTF">2026-10-20T08:15:34Z</dcterms:modified>
</cp:coreProperties>
</file>