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 id="2147483701" r:id="rId2"/>
  </p:sldMasterIdLst>
  <p:notesMasterIdLst>
    <p:notesMasterId r:id="rId12"/>
  </p:notesMasterIdLst>
  <p:handoutMasterIdLst>
    <p:handoutMasterId r:id="rId13"/>
  </p:handoutMasterIdLst>
  <p:sldIdLst>
    <p:sldId id="256" r:id="rId3"/>
    <p:sldId id="266" r:id="rId4"/>
    <p:sldId id="267" r:id="rId5"/>
    <p:sldId id="268" r:id="rId6"/>
    <p:sldId id="269" r:id="rId7"/>
    <p:sldId id="272" r:id="rId8"/>
    <p:sldId id="271" r:id="rId9"/>
    <p:sldId id="270" r:id="rId10"/>
    <p:sldId id="273" r:id="rId11"/>
  </p:sldIdLst>
  <p:sldSz cx="12192000" cy="6858000"/>
  <p:notesSz cx="6646863" cy="97774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FFFFCC"/>
    <a:srgbClr val="FFCC99"/>
    <a:srgbClr val="FF66FF"/>
    <a:srgbClr val="FFCCFF"/>
    <a:srgbClr val="FFFFFF"/>
    <a:srgbClr val="FFCCCC"/>
    <a:srgbClr val="FF99FF"/>
    <a:srgbClr val="EC5EC7"/>
    <a:srgbClr val="E466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4" d="100"/>
          <a:sy n="64" d="100"/>
        </p:scale>
        <p:origin x="78" y="5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880101" cy="490354"/>
          </a:xfrm>
          <a:prstGeom prst="rect">
            <a:avLst/>
          </a:prstGeom>
        </p:spPr>
        <p:txBody>
          <a:bodyPr vert="horz" lIns="89675" tIns="44838" rIns="89675" bIns="44838"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765213" y="1"/>
            <a:ext cx="2880101" cy="490354"/>
          </a:xfrm>
          <a:prstGeom prst="rect">
            <a:avLst/>
          </a:prstGeom>
        </p:spPr>
        <p:txBody>
          <a:bodyPr vert="horz" lIns="89675" tIns="44838" rIns="89675" bIns="44838" rtlCol="0"/>
          <a:lstStyle>
            <a:lvl1pPr algn="r">
              <a:defRPr sz="1200"/>
            </a:lvl1pPr>
          </a:lstStyle>
          <a:p>
            <a:fld id="{1FF5520E-2C63-4898-8810-03018772DA97}" type="datetimeFigureOut">
              <a:rPr kumimoji="1" lang="ja-JP" altLang="en-US" smtClean="0"/>
              <a:t>2026/10/19</a:t>
            </a:fld>
            <a:endParaRPr kumimoji="1" lang="ja-JP" altLang="en-US"/>
          </a:p>
        </p:txBody>
      </p:sp>
      <p:sp>
        <p:nvSpPr>
          <p:cNvPr id="4" name="フッター プレースホルダー 3"/>
          <p:cNvSpPr>
            <a:spLocks noGrp="1"/>
          </p:cNvSpPr>
          <p:nvPr>
            <p:ph type="ftr" sz="quarter" idx="2"/>
          </p:nvPr>
        </p:nvSpPr>
        <p:spPr>
          <a:xfrm>
            <a:off x="0" y="9287059"/>
            <a:ext cx="2880101" cy="490354"/>
          </a:xfrm>
          <a:prstGeom prst="rect">
            <a:avLst/>
          </a:prstGeom>
        </p:spPr>
        <p:txBody>
          <a:bodyPr vert="horz" lIns="89675" tIns="44838" rIns="89675" bIns="44838"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765213" y="9287059"/>
            <a:ext cx="2880101" cy="490354"/>
          </a:xfrm>
          <a:prstGeom prst="rect">
            <a:avLst/>
          </a:prstGeom>
        </p:spPr>
        <p:txBody>
          <a:bodyPr vert="horz" lIns="89675" tIns="44838" rIns="89675" bIns="44838" rtlCol="0" anchor="b"/>
          <a:lstStyle>
            <a:lvl1pPr algn="r">
              <a:defRPr sz="1200"/>
            </a:lvl1pPr>
          </a:lstStyle>
          <a:p>
            <a:fld id="{7DD5A299-61C5-4E8C-974A-672164A704BE}" type="slidenum">
              <a:rPr kumimoji="1" lang="ja-JP" altLang="en-US" smtClean="0"/>
              <a:t>‹#›</a:t>
            </a:fld>
            <a:endParaRPr kumimoji="1" lang="ja-JP" altLang="en-US"/>
          </a:p>
        </p:txBody>
      </p:sp>
    </p:spTree>
    <p:extLst>
      <p:ext uri="{BB962C8B-B14F-4D97-AF65-F5344CB8AC3E}">
        <p14:creationId xmlns:p14="http://schemas.microsoft.com/office/powerpoint/2010/main" val="35166291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880101" cy="490354"/>
          </a:xfrm>
          <a:prstGeom prst="rect">
            <a:avLst/>
          </a:prstGeom>
        </p:spPr>
        <p:txBody>
          <a:bodyPr vert="horz" lIns="89675" tIns="44838" rIns="89675" bIns="44838" rtlCol="0"/>
          <a:lstStyle>
            <a:lvl1pPr algn="l">
              <a:defRPr sz="1200"/>
            </a:lvl1pPr>
          </a:lstStyle>
          <a:p>
            <a:endParaRPr kumimoji="1" lang="ja-JP" altLang="en-US"/>
          </a:p>
        </p:txBody>
      </p:sp>
      <p:sp>
        <p:nvSpPr>
          <p:cNvPr id="3" name="日付プレースホルダー 2"/>
          <p:cNvSpPr>
            <a:spLocks noGrp="1"/>
          </p:cNvSpPr>
          <p:nvPr>
            <p:ph type="dt" idx="1"/>
          </p:nvPr>
        </p:nvSpPr>
        <p:spPr>
          <a:xfrm>
            <a:off x="3765213" y="1"/>
            <a:ext cx="2880101" cy="490354"/>
          </a:xfrm>
          <a:prstGeom prst="rect">
            <a:avLst/>
          </a:prstGeom>
        </p:spPr>
        <p:txBody>
          <a:bodyPr vert="horz" lIns="89675" tIns="44838" rIns="89675" bIns="44838" rtlCol="0"/>
          <a:lstStyle>
            <a:lvl1pPr algn="r">
              <a:defRPr sz="1200"/>
            </a:lvl1pPr>
          </a:lstStyle>
          <a:p>
            <a:fld id="{0BFEE85A-12B6-4182-A1AA-5DD20B37548E}" type="datetimeFigureOut">
              <a:rPr kumimoji="1" lang="ja-JP" altLang="en-US" smtClean="0"/>
              <a:t>2026/10/19</a:t>
            </a:fld>
            <a:endParaRPr kumimoji="1" lang="ja-JP" altLang="en-US"/>
          </a:p>
        </p:txBody>
      </p:sp>
      <p:sp>
        <p:nvSpPr>
          <p:cNvPr id="4" name="スライド イメージ プレースホルダー 3"/>
          <p:cNvSpPr>
            <a:spLocks noGrp="1" noRot="1" noChangeAspect="1"/>
          </p:cNvSpPr>
          <p:nvPr>
            <p:ph type="sldImg" idx="2"/>
          </p:nvPr>
        </p:nvSpPr>
        <p:spPr>
          <a:xfrm>
            <a:off x="390525" y="1222375"/>
            <a:ext cx="5865813" cy="3300413"/>
          </a:xfrm>
          <a:prstGeom prst="rect">
            <a:avLst/>
          </a:prstGeom>
          <a:noFill/>
          <a:ln w="12700">
            <a:solidFill>
              <a:prstClr val="black"/>
            </a:solidFill>
          </a:ln>
        </p:spPr>
        <p:txBody>
          <a:bodyPr vert="horz" lIns="89675" tIns="44838" rIns="89675" bIns="44838" rtlCol="0" anchor="ctr"/>
          <a:lstStyle/>
          <a:p>
            <a:endParaRPr lang="ja-JP" altLang="en-US"/>
          </a:p>
        </p:txBody>
      </p:sp>
      <p:sp>
        <p:nvSpPr>
          <p:cNvPr id="5" name="ノート プレースホルダー 4"/>
          <p:cNvSpPr>
            <a:spLocks noGrp="1"/>
          </p:cNvSpPr>
          <p:nvPr>
            <p:ph type="body" sz="quarter" idx="3"/>
          </p:nvPr>
        </p:nvSpPr>
        <p:spPr>
          <a:xfrm>
            <a:off x="664997" y="4705215"/>
            <a:ext cx="5316870" cy="3849436"/>
          </a:xfrm>
          <a:prstGeom prst="rect">
            <a:avLst/>
          </a:prstGeom>
        </p:spPr>
        <p:txBody>
          <a:bodyPr vert="horz" lIns="89675" tIns="44838" rIns="89675" bIns="4483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287059"/>
            <a:ext cx="2880101" cy="490354"/>
          </a:xfrm>
          <a:prstGeom prst="rect">
            <a:avLst/>
          </a:prstGeom>
        </p:spPr>
        <p:txBody>
          <a:bodyPr vert="horz" lIns="89675" tIns="44838" rIns="89675" bIns="4483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765213" y="9287059"/>
            <a:ext cx="2880101" cy="490354"/>
          </a:xfrm>
          <a:prstGeom prst="rect">
            <a:avLst/>
          </a:prstGeom>
        </p:spPr>
        <p:txBody>
          <a:bodyPr vert="horz" lIns="89675" tIns="44838" rIns="89675" bIns="44838" rtlCol="0" anchor="b"/>
          <a:lstStyle>
            <a:lvl1pPr algn="r">
              <a:defRPr sz="1200"/>
            </a:lvl1pPr>
          </a:lstStyle>
          <a:p>
            <a:fld id="{0181E059-965F-43F5-8904-E9DA4F078983}" type="slidenum">
              <a:rPr kumimoji="1" lang="ja-JP" altLang="en-US" smtClean="0"/>
              <a:t>‹#›</a:t>
            </a:fld>
            <a:endParaRPr kumimoji="1" lang="ja-JP" altLang="en-US"/>
          </a:p>
        </p:txBody>
      </p:sp>
    </p:spTree>
    <p:extLst>
      <p:ext uri="{BB962C8B-B14F-4D97-AF65-F5344CB8AC3E}">
        <p14:creationId xmlns:p14="http://schemas.microsoft.com/office/powerpoint/2010/main" val="370513337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AD76C97-35AD-48EF-B556-C2B58D3B2DA9}" type="datetime1">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12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3E6147C-2A3C-46DA-8E73-44F42F797C7D}" type="datetime1">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386238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CB0994-6C94-431F-BE43-F0BD590B8719}" type="datetime1">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4623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42EF97C-A16E-41EF-9261-0906ADC8FFA5}" type="datetime1">
              <a:rPr kumimoji="1" lang="ja-JP" altLang="en-US" smtClean="0"/>
              <a:t>2026/10/19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4246702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A1DFA35-CFF9-4B94-8D77-205428AB445F}" type="datetime1">
              <a:rPr kumimoji="1" lang="ja-JP" altLang="en-US" smtClean="0"/>
              <a:t>2026/10/19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44454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5B47BFA-8649-4C57-966D-43C72802F4C2}" type="datetime1">
              <a:rPr kumimoji="1" lang="ja-JP" altLang="en-US" smtClean="0"/>
              <a:t>2026/10/19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171112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A22517D-C478-4A7E-9A13-4B9A64B8189D}" type="datetime1">
              <a:rPr kumimoji="1" lang="ja-JP" altLang="en-US" smtClean="0"/>
              <a:t>2026/10/19</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583795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E529B89-6D5F-4155-914A-B52B5DE97CBE}" type="datetime1">
              <a:rPr kumimoji="1" lang="ja-JP" altLang="en-US" smtClean="0"/>
              <a:t>2026/10/19</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709641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D9DD821-23C0-4AFD-9DEA-05B90DB1FF20}" type="datetime1">
              <a:rPr kumimoji="1" lang="ja-JP" altLang="en-US" smtClean="0"/>
              <a:t>2026/10/19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818255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9A3EA1C-C536-4D6C-9390-B641A95F63B2}" type="datetime1">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367637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A536C41-B36D-414F-839D-3D3A1704F93A}" type="datetime1">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6678B24-D225-48CB-84C5-697AA65AEC0C}" type="slidenum">
              <a:rPr kumimoji="1" lang="ja-JP" altLang="en-US" smtClean="0"/>
              <a:t>‹#›</a:t>
            </a:fld>
            <a:endParaRPr kumimoji="1" lang="ja-JP" altLang="en-US"/>
          </a:p>
        </p:txBody>
      </p:sp>
    </p:spTree>
    <p:extLst>
      <p:ext uri="{BB962C8B-B14F-4D97-AF65-F5344CB8AC3E}">
        <p14:creationId xmlns:p14="http://schemas.microsoft.com/office/powerpoint/2010/main" val="1745424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0BBADA3-5AA8-46D3-AE79-99E0622FE9FA}" type="datetimeFigureOut">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751E8E2-9486-49E6-B2D1-5868D9DDE839}" type="slidenum">
              <a:rPr kumimoji="1" lang="ja-JP" altLang="en-US" smtClean="0"/>
              <a:t>‹#›</a:t>
            </a:fld>
            <a:endParaRPr kumimoji="1" lang="ja-JP" altLang="en-US"/>
          </a:p>
        </p:txBody>
      </p:sp>
    </p:spTree>
    <p:extLst>
      <p:ext uri="{BB962C8B-B14F-4D97-AF65-F5344CB8AC3E}">
        <p14:creationId xmlns:p14="http://schemas.microsoft.com/office/powerpoint/2010/main" val="1008279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0BBADA3-5AA8-46D3-AE79-99E0622FE9FA}" type="datetimeFigureOut">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751E8E2-9486-49E6-B2D1-5868D9DDE839}" type="slidenum">
              <a:rPr kumimoji="1" lang="ja-JP" altLang="en-US" smtClean="0"/>
              <a:t>‹#›</a:t>
            </a:fld>
            <a:endParaRPr kumimoji="1" lang="ja-JP" altLang="en-US"/>
          </a:p>
        </p:txBody>
      </p:sp>
    </p:spTree>
    <p:extLst>
      <p:ext uri="{BB962C8B-B14F-4D97-AF65-F5344CB8AC3E}">
        <p14:creationId xmlns:p14="http://schemas.microsoft.com/office/powerpoint/2010/main" val="3821467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41"/>
            <a:ext cx="105156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2" y="4589466"/>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0BBADA3-5AA8-46D3-AE79-99E0622FE9FA}" type="datetimeFigureOut">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751E8E2-9486-49E6-B2D1-5868D9DDE839}" type="slidenum">
              <a:rPr kumimoji="1" lang="ja-JP" altLang="en-US" smtClean="0"/>
              <a:t>‹#›</a:t>
            </a:fld>
            <a:endParaRPr kumimoji="1" lang="ja-JP" altLang="en-US"/>
          </a:p>
        </p:txBody>
      </p:sp>
    </p:spTree>
    <p:extLst>
      <p:ext uri="{BB962C8B-B14F-4D97-AF65-F5344CB8AC3E}">
        <p14:creationId xmlns:p14="http://schemas.microsoft.com/office/powerpoint/2010/main" val="4115184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1" y="1825625"/>
            <a:ext cx="51816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0BBADA3-5AA8-46D3-AE79-99E0622FE9FA}" type="datetimeFigureOut">
              <a:rPr kumimoji="1" lang="ja-JP" altLang="en-US" smtClean="0"/>
              <a:t>2026/10/19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751E8E2-9486-49E6-B2D1-5868D9DDE839}" type="slidenum">
              <a:rPr kumimoji="1" lang="ja-JP" altLang="en-US" smtClean="0"/>
              <a:t>‹#›</a:t>
            </a:fld>
            <a:endParaRPr kumimoji="1" lang="ja-JP" altLang="en-US"/>
          </a:p>
        </p:txBody>
      </p:sp>
    </p:spTree>
    <p:extLst>
      <p:ext uri="{BB962C8B-B14F-4D97-AF65-F5344CB8AC3E}">
        <p14:creationId xmlns:p14="http://schemas.microsoft.com/office/powerpoint/2010/main" val="6748021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8"/>
            <a:ext cx="105156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39790" y="2505075"/>
            <a:ext cx="515778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5075"/>
            <a:ext cx="51831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0BBADA3-5AA8-46D3-AE79-99E0622FE9FA}" type="datetimeFigureOut">
              <a:rPr kumimoji="1" lang="ja-JP" altLang="en-US" smtClean="0"/>
              <a:t>2026/10/19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751E8E2-9486-49E6-B2D1-5868D9DDE839}" type="slidenum">
              <a:rPr kumimoji="1" lang="ja-JP" altLang="en-US" smtClean="0"/>
              <a:t>‹#›</a:t>
            </a:fld>
            <a:endParaRPr kumimoji="1" lang="ja-JP" altLang="en-US"/>
          </a:p>
        </p:txBody>
      </p:sp>
    </p:spTree>
    <p:extLst>
      <p:ext uri="{BB962C8B-B14F-4D97-AF65-F5344CB8AC3E}">
        <p14:creationId xmlns:p14="http://schemas.microsoft.com/office/powerpoint/2010/main" val="5455193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0BBADA3-5AA8-46D3-AE79-99E0622FE9FA}" type="datetimeFigureOut">
              <a:rPr kumimoji="1" lang="ja-JP" altLang="en-US" smtClean="0"/>
              <a:t>2026/10/19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751E8E2-9486-49E6-B2D1-5868D9DDE839}" type="slidenum">
              <a:rPr kumimoji="1" lang="ja-JP" altLang="en-US" smtClean="0"/>
              <a:t>‹#›</a:t>
            </a:fld>
            <a:endParaRPr kumimoji="1" lang="ja-JP" altLang="en-US"/>
          </a:p>
        </p:txBody>
      </p:sp>
    </p:spTree>
    <p:extLst>
      <p:ext uri="{BB962C8B-B14F-4D97-AF65-F5344CB8AC3E}">
        <p14:creationId xmlns:p14="http://schemas.microsoft.com/office/powerpoint/2010/main" val="3155374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BBADA3-5AA8-46D3-AE79-99E0622FE9FA}" type="datetimeFigureOut">
              <a:rPr kumimoji="1" lang="ja-JP" altLang="en-US" smtClean="0"/>
              <a:t>2026/10/19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751E8E2-9486-49E6-B2D1-5868D9DDE839}" type="slidenum">
              <a:rPr kumimoji="1" lang="ja-JP" altLang="en-US" smtClean="0"/>
              <a:t>‹#›</a:t>
            </a:fld>
            <a:endParaRPr kumimoji="1" lang="ja-JP" altLang="en-US"/>
          </a:p>
        </p:txBody>
      </p:sp>
    </p:spTree>
    <p:extLst>
      <p:ext uri="{BB962C8B-B14F-4D97-AF65-F5344CB8AC3E}">
        <p14:creationId xmlns:p14="http://schemas.microsoft.com/office/powerpoint/2010/main" val="30674869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987428"/>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0BBADA3-5AA8-46D3-AE79-99E0622FE9FA}" type="datetimeFigureOut">
              <a:rPr kumimoji="1" lang="ja-JP" altLang="en-US" smtClean="0"/>
              <a:t>2026/10/19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751E8E2-9486-49E6-B2D1-5868D9DDE839}" type="slidenum">
              <a:rPr kumimoji="1" lang="ja-JP" altLang="en-US" smtClean="0"/>
              <a:t>‹#›</a:t>
            </a:fld>
            <a:endParaRPr kumimoji="1" lang="ja-JP" altLang="en-US"/>
          </a:p>
        </p:txBody>
      </p:sp>
    </p:spTree>
    <p:extLst>
      <p:ext uri="{BB962C8B-B14F-4D97-AF65-F5344CB8AC3E}">
        <p14:creationId xmlns:p14="http://schemas.microsoft.com/office/powerpoint/2010/main" val="15498730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987428"/>
            <a:ext cx="6172201"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0BBADA3-5AA8-46D3-AE79-99E0622FE9FA}" type="datetimeFigureOut">
              <a:rPr kumimoji="1" lang="ja-JP" altLang="en-US" smtClean="0"/>
              <a:t>2026/10/19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751E8E2-9486-49E6-B2D1-5868D9DDE839}" type="slidenum">
              <a:rPr kumimoji="1" lang="ja-JP" altLang="en-US" smtClean="0"/>
              <a:t>‹#›</a:t>
            </a:fld>
            <a:endParaRPr kumimoji="1" lang="ja-JP" altLang="en-US"/>
          </a:p>
        </p:txBody>
      </p:sp>
    </p:spTree>
    <p:extLst>
      <p:ext uri="{BB962C8B-B14F-4D97-AF65-F5344CB8AC3E}">
        <p14:creationId xmlns:p14="http://schemas.microsoft.com/office/powerpoint/2010/main" val="14682806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0BBADA3-5AA8-46D3-AE79-99E0622FE9FA}" type="datetimeFigureOut">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751E8E2-9486-49E6-B2D1-5868D9DDE839}" type="slidenum">
              <a:rPr kumimoji="1" lang="ja-JP" altLang="en-US" smtClean="0"/>
              <a:t>‹#›</a:t>
            </a:fld>
            <a:endParaRPr kumimoji="1" lang="ja-JP" altLang="en-US"/>
          </a:p>
        </p:txBody>
      </p:sp>
    </p:spTree>
    <p:extLst>
      <p:ext uri="{BB962C8B-B14F-4D97-AF65-F5344CB8AC3E}">
        <p14:creationId xmlns:p14="http://schemas.microsoft.com/office/powerpoint/2010/main" val="30218638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0BBADA3-5AA8-46D3-AE79-99E0622FE9FA}" type="datetimeFigureOut">
              <a:rPr kumimoji="1" lang="ja-JP" altLang="en-US" smtClean="0"/>
              <a:t>2026/10/19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751E8E2-9486-49E6-B2D1-5868D9DDE839}" type="slidenum">
              <a:rPr kumimoji="1" lang="ja-JP" altLang="en-US" smtClean="0"/>
              <a:t>‹#›</a:t>
            </a:fld>
            <a:endParaRPr kumimoji="1" lang="ja-JP" altLang="en-US"/>
          </a:p>
        </p:txBody>
      </p:sp>
    </p:spTree>
    <p:extLst>
      <p:ext uri="{BB962C8B-B14F-4D97-AF65-F5344CB8AC3E}">
        <p14:creationId xmlns:p14="http://schemas.microsoft.com/office/powerpoint/2010/main" val="1963092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CA14BF1-67B0-4FEE-AEC6-32B3549C838E}" type="datetime1">
              <a:rPr kumimoji="1" lang="ja-JP" altLang="en-US" smtClean="0"/>
              <a:t>2026/10/19</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10635748" y="6516347"/>
            <a:ext cx="1312025" cy="365125"/>
          </a:xfrm>
          <a:prstGeom prst="rect">
            <a:avLst/>
          </a:prstGeom>
        </p:spPr>
        <p:txBody>
          <a:bodyPr vert="horz" lIns="91440" tIns="45720" rIns="91440" bIns="45720" rtlCol="0" anchor="ctr"/>
          <a:lstStyle>
            <a:lvl1pPr algn="r">
              <a:defRPr sz="2400">
                <a:solidFill>
                  <a:schemeClr val="tx1"/>
                </a:solidFill>
              </a:defRPr>
            </a:lvl1pPr>
          </a:lstStyle>
          <a:p>
            <a:fld id="{C6678B24-D225-48CB-84C5-697AA65AEC0C}" type="slidenum">
              <a:rPr kumimoji="1" lang="ja-JP" altLang="en-US" smtClean="0"/>
              <a:pPr/>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02882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8"/>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1" y="6356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BBADA3-5AA8-46D3-AE79-99E0622FE9FA}" type="datetimeFigureOut">
              <a:rPr kumimoji="1" lang="ja-JP" altLang="en-US" smtClean="0"/>
              <a:t>2026/10/19</a:t>
            </a:fld>
            <a:endParaRPr kumimoji="1" lang="ja-JP" altLang="en-US"/>
          </a:p>
        </p:txBody>
      </p:sp>
      <p:sp>
        <p:nvSpPr>
          <p:cNvPr id="5" name="Footer Placeholder 4"/>
          <p:cNvSpPr>
            <a:spLocks noGrp="1"/>
          </p:cNvSpPr>
          <p:nvPr>
            <p:ph type="ftr" sz="quarter" idx="3"/>
          </p:nvPr>
        </p:nvSpPr>
        <p:spPr>
          <a:xfrm>
            <a:off x="4038601"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610601"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51E8E2-9486-49E6-B2D1-5868D9DDE839}" type="slidenum">
              <a:rPr kumimoji="1" lang="ja-JP" altLang="en-US" smtClean="0"/>
              <a:t>‹#›</a:t>
            </a:fld>
            <a:endParaRPr kumimoji="1" lang="ja-JP" altLang="en-US"/>
          </a:p>
        </p:txBody>
      </p:sp>
    </p:spTree>
    <p:extLst>
      <p:ext uri="{BB962C8B-B14F-4D97-AF65-F5344CB8AC3E}">
        <p14:creationId xmlns:p14="http://schemas.microsoft.com/office/powerpoint/2010/main" val="267542809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gif"/><Relationship Id="rId1" Type="http://schemas.openxmlformats.org/officeDocument/2006/relationships/slideLayout" Target="../slideLayouts/slideLayout1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g"/><Relationship Id="rId2" Type="http://schemas.openxmlformats.org/officeDocument/2006/relationships/image" Target="../media/image9.gif"/><Relationship Id="rId1" Type="http://schemas.openxmlformats.org/officeDocument/2006/relationships/slideLayout" Target="../slideLayouts/slideLayout13.xml"/><Relationship Id="rId6" Type="http://schemas.openxmlformats.org/officeDocument/2006/relationships/image" Target="../media/image19.jp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jpg"/><Relationship Id="rId4" Type="http://schemas.openxmlformats.org/officeDocument/2006/relationships/image" Target="../media/image17.jpeg"/><Relationship Id="rId9" Type="http://schemas.openxmlformats.org/officeDocument/2006/relationships/image" Target="../media/image22.jp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4AF938-F346-4729-8D37-D0605F8F65EC}"/>
              </a:ext>
            </a:extLst>
          </p:cNvPr>
          <p:cNvSpPr>
            <a:spLocks noGrp="1"/>
          </p:cNvSpPr>
          <p:nvPr>
            <p:ph type="ctrTitle"/>
          </p:nvPr>
        </p:nvSpPr>
        <p:spPr/>
        <p:txBody>
          <a:bodyPr>
            <a:normAutofit/>
          </a:bodyPr>
          <a:lstStyle/>
          <a:p>
            <a:pPr algn="ctr"/>
            <a:r>
              <a:rPr kumimoji="1" lang="ja-JP" altLang="en-US" sz="4800" dirty="0"/>
              <a:t>令和８年度</a:t>
            </a:r>
            <a:br>
              <a:rPr kumimoji="1" lang="en-US" altLang="ja-JP" sz="4800" dirty="0"/>
            </a:br>
            <a:r>
              <a:rPr kumimoji="1" lang="ja-JP" altLang="en-US" sz="4800" dirty="0"/>
              <a:t>おおさか農政アクションプラン</a:t>
            </a:r>
            <a:br>
              <a:rPr kumimoji="1" lang="en-US" altLang="ja-JP" sz="4800" dirty="0"/>
            </a:br>
            <a:r>
              <a:rPr kumimoji="1" lang="ja-JP" altLang="en-US" sz="4800" dirty="0"/>
              <a:t>第２回</a:t>
            </a:r>
            <a:r>
              <a:rPr lang="ja-JP" altLang="en-US" sz="4800" dirty="0"/>
              <a:t>検討</a:t>
            </a:r>
            <a:r>
              <a:rPr kumimoji="1" lang="ja-JP" altLang="en-US" sz="4800" dirty="0"/>
              <a:t>部会</a:t>
            </a:r>
          </a:p>
        </p:txBody>
      </p:sp>
      <p:sp>
        <p:nvSpPr>
          <p:cNvPr id="3" name="字幕 2">
            <a:extLst>
              <a:ext uri="{FF2B5EF4-FFF2-40B4-BE49-F238E27FC236}">
                <a16:creationId xmlns:a16="http://schemas.microsoft.com/office/drawing/2014/main" id="{BBE86D83-0F4D-4843-9779-98E495FB7CA4}"/>
              </a:ext>
            </a:extLst>
          </p:cNvPr>
          <p:cNvSpPr>
            <a:spLocks noGrp="1"/>
          </p:cNvSpPr>
          <p:nvPr>
            <p:ph type="subTitle" idx="1"/>
          </p:nvPr>
        </p:nvSpPr>
        <p:spPr/>
        <p:txBody>
          <a:bodyPr>
            <a:normAutofit/>
          </a:bodyPr>
          <a:lstStyle/>
          <a:p>
            <a:pPr algn="ctr"/>
            <a:r>
              <a:rPr lang="ja-JP" altLang="en-US" sz="2800" dirty="0"/>
              <a:t>大阪農業に関する各種データ</a:t>
            </a:r>
            <a:endParaRPr kumimoji="1" lang="ja-JP" altLang="en-US" sz="2800" dirty="0"/>
          </a:p>
        </p:txBody>
      </p:sp>
      <p:sp>
        <p:nvSpPr>
          <p:cNvPr id="4" name="テキスト ボックス 3"/>
          <p:cNvSpPr txBox="1"/>
          <p:nvPr/>
        </p:nvSpPr>
        <p:spPr>
          <a:xfrm>
            <a:off x="10555941" y="416859"/>
            <a:ext cx="1102659" cy="369332"/>
          </a:xfrm>
          <a:prstGeom prst="rect">
            <a:avLst/>
          </a:prstGeom>
          <a:noFill/>
          <a:ln>
            <a:solidFill>
              <a:schemeClr val="tx1"/>
            </a:solidFill>
          </a:ln>
        </p:spPr>
        <p:txBody>
          <a:bodyPr wrap="square" rtlCol="0">
            <a:spAutoFit/>
          </a:bodyPr>
          <a:lstStyle/>
          <a:p>
            <a:pPr algn="ctr"/>
            <a:r>
              <a:rPr kumimoji="1" lang="ja-JP" altLang="en-US" dirty="0"/>
              <a:t>参考資料</a:t>
            </a:r>
          </a:p>
        </p:txBody>
      </p:sp>
      <p:sp>
        <p:nvSpPr>
          <p:cNvPr id="6" name="スライド番号プレースホルダー 5">
            <a:extLst>
              <a:ext uri="{FF2B5EF4-FFF2-40B4-BE49-F238E27FC236}">
                <a16:creationId xmlns:a16="http://schemas.microsoft.com/office/drawing/2014/main" id="{905B984A-E3E2-4CCE-B241-62158DA54AFE}"/>
              </a:ext>
            </a:extLst>
          </p:cNvPr>
          <p:cNvSpPr>
            <a:spLocks noGrp="1"/>
          </p:cNvSpPr>
          <p:nvPr>
            <p:ph type="sldNum" sz="quarter" idx="12"/>
          </p:nvPr>
        </p:nvSpPr>
        <p:spPr/>
        <p:txBody>
          <a:bodyPr/>
          <a:lstStyle/>
          <a:p>
            <a:r>
              <a:rPr kumimoji="1" lang="ja-JP" altLang="en-US" dirty="0"/>
              <a:t>参</a:t>
            </a:r>
            <a:r>
              <a:rPr kumimoji="1" lang="en-US" altLang="ja-JP" dirty="0"/>
              <a:t>-</a:t>
            </a:r>
            <a:fld id="{C6678B24-D225-48CB-84C5-697AA65AEC0C}" type="slidenum">
              <a:rPr kumimoji="1" lang="ja-JP" altLang="en-US" smtClean="0"/>
              <a:t>1</a:t>
            </a:fld>
            <a:endParaRPr kumimoji="1" lang="ja-JP" altLang="en-US" dirty="0"/>
          </a:p>
        </p:txBody>
      </p:sp>
    </p:spTree>
    <p:extLst>
      <p:ext uri="{BB962C8B-B14F-4D97-AF65-F5344CB8AC3E}">
        <p14:creationId xmlns:p14="http://schemas.microsoft.com/office/powerpoint/2010/main" val="3912137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角丸四角形 1">
            <a:extLst>
              <a:ext uri="{FF2B5EF4-FFF2-40B4-BE49-F238E27FC236}">
                <a16:creationId xmlns:a16="http://schemas.microsoft.com/office/drawing/2014/main" id="{5AAC25C9-3B20-46D3-8F08-150DB923CE23}"/>
              </a:ext>
            </a:extLst>
          </p:cNvPr>
          <p:cNvSpPr/>
          <p:nvPr/>
        </p:nvSpPr>
        <p:spPr>
          <a:xfrm>
            <a:off x="120381" y="796232"/>
            <a:ext cx="11856466" cy="5720115"/>
          </a:xfrm>
          <a:prstGeom prst="roundRect">
            <a:avLst>
              <a:gd name="adj" fmla="val 4421"/>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62">
              <a:solidFill>
                <a:prstClr val="white"/>
              </a:solidFill>
              <a:latin typeface="Calibri" panose="020F0502020204030204"/>
              <a:ea typeface="游ゴシック" panose="020B0400000000000000" pitchFamily="50" charset="-128"/>
            </a:endParaRPr>
          </a:p>
        </p:txBody>
      </p:sp>
      <p:sp>
        <p:nvSpPr>
          <p:cNvPr id="53" name="テキスト ボックス 52">
            <a:extLst>
              <a:ext uri="{FF2B5EF4-FFF2-40B4-BE49-F238E27FC236}">
                <a16:creationId xmlns:a16="http://schemas.microsoft.com/office/drawing/2014/main" id="{35901E93-1656-498F-AFFD-A4B2B8EDF270}"/>
              </a:ext>
            </a:extLst>
          </p:cNvPr>
          <p:cNvSpPr txBox="1"/>
          <p:nvPr/>
        </p:nvSpPr>
        <p:spPr>
          <a:xfrm>
            <a:off x="120381" y="645797"/>
            <a:ext cx="2880000" cy="338554"/>
          </a:xfrm>
          <a:prstGeom prst="rect">
            <a:avLst/>
          </a:prstGeom>
          <a:solidFill>
            <a:srgbClr val="00B050"/>
          </a:solidFill>
        </p:spPr>
        <p:txBody>
          <a:bodyPr wrap="square" rtlCol="0" anchor="ctr">
            <a:spAutoFit/>
          </a:bodyPr>
          <a:lstStyle/>
          <a:p>
            <a:pPr algn="ctr"/>
            <a:r>
              <a:rPr kumimoji="1" lang="ja-JP" altLang="en-US" sz="1600" b="1" dirty="0">
                <a:solidFill>
                  <a:prstClr val="white"/>
                </a:solidFill>
                <a:latin typeface="BIZ UDPゴシック" panose="020B0400000000000000" pitchFamily="50" charset="-128"/>
                <a:ea typeface="BIZ UDPゴシック" panose="020B0400000000000000" pitchFamily="50" charset="-128"/>
              </a:rPr>
              <a:t>農業経営体・従事者の推移</a:t>
            </a:r>
          </a:p>
        </p:txBody>
      </p:sp>
      <p:sp>
        <p:nvSpPr>
          <p:cNvPr id="56" name="テキスト ボックス 55">
            <a:extLst>
              <a:ext uri="{FF2B5EF4-FFF2-40B4-BE49-F238E27FC236}">
                <a16:creationId xmlns:a16="http://schemas.microsoft.com/office/drawing/2014/main" id="{D8FD14F4-9366-459D-9B67-26E0028021C3}"/>
              </a:ext>
            </a:extLst>
          </p:cNvPr>
          <p:cNvSpPr txBox="1"/>
          <p:nvPr/>
        </p:nvSpPr>
        <p:spPr>
          <a:xfrm>
            <a:off x="216798" y="1278626"/>
            <a:ext cx="11663631" cy="1077218"/>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■農林業センサス</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2025</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では、前回調査から</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5</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年間で農業経営体数が約</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22%</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減少、基幹的農業従事者数が約</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21%</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減少の結果</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　 基幹的農業従事者を年代別で見ると、特に</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60</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代以上の減少が顕著</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　 男女比は約</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7:3</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と</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20</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年間で大きく変わっていない</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　 全国的には基幹的農業従事者は</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5</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年間で約</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24%</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減少</a:t>
            </a:r>
            <a:endParaRPr kumimoji="1" lang="en-US" altLang="ja-JP" sz="1600" u="sng" dirty="0">
              <a:solidFill>
                <a:prstClr val="black"/>
              </a:solidFill>
              <a:latin typeface="ＭＳ Ｐゴシック" panose="020B0600070205080204" pitchFamily="50" charset="-128"/>
              <a:ea typeface="ＭＳ Ｐゴシック" panose="020B0600070205080204" pitchFamily="50" charset="-128"/>
            </a:endParaRPr>
          </a:p>
        </p:txBody>
      </p:sp>
      <p:sp>
        <p:nvSpPr>
          <p:cNvPr id="38" name="タイトル 1">
            <a:extLst>
              <a:ext uri="{FF2B5EF4-FFF2-40B4-BE49-F238E27FC236}">
                <a16:creationId xmlns:a16="http://schemas.microsoft.com/office/drawing/2014/main" id="{C38AF420-F8EE-43DE-BC67-CCCA0A12D389}"/>
              </a:ext>
            </a:extLst>
          </p:cNvPr>
          <p:cNvSpPr txBox="1">
            <a:spLocks/>
          </p:cNvSpPr>
          <p:nvPr/>
        </p:nvSpPr>
        <p:spPr>
          <a:xfrm>
            <a:off x="0" y="1429"/>
            <a:ext cx="12192000" cy="540438"/>
          </a:xfrm>
          <a:prstGeom prst="rect">
            <a:avLst/>
          </a:prstGeom>
          <a:solidFill>
            <a:srgbClr val="63A537">
              <a:lumMod val="20000"/>
              <a:lumOff val="80000"/>
            </a:srgb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marL="0" marR="0" lvl="0" indent="0" algn="ctr" defTabSz="1280160" rtl="0" eaLnBrk="1" fontAlgn="auto" latinLnBrk="0" hangingPunct="1">
              <a:lnSpc>
                <a:spcPct val="90000"/>
              </a:lnSpc>
              <a:spcBef>
                <a:spcPct val="0"/>
              </a:spcBef>
              <a:spcAft>
                <a:spcPts val="0"/>
              </a:spcAft>
              <a:buClrTx/>
              <a:buSzTx/>
              <a:buFontTx/>
              <a:buNone/>
              <a:tabLst/>
              <a:defRPr/>
            </a:pPr>
            <a:endPar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j-cs"/>
            </a:endParaRPr>
          </a:p>
        </p:txBody>
      </p:sp>
      <p:sp>
        <p:nvSpPr>
          <p:cNvPr id="46" name="テキスト ボックス 45">
            <a:extLst>
              <a:ext uri="{FF2B5EF4-FFF2-40B4-BE49-F238E27FC236}">
                <a16:creationId xmlns:a16="http://schemas.microsoft.com/office/drawing/2014/main" id="{AE88DEEE-720F-42E7-8682-401CDE49292F}"/>
              </a:ext>
            </a:extLst>
          </p:cNvPr>
          <p:cNvSpPr txBox="1"/>
          <p:nvPr/>
        </p:nvSpPr>
        <p:spPr>
          <a:xfrm>
            <a:off x="5352320" y="2644479"/>
            <a:ext cx="6462961" cy="307777"/>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基幹的農業従事者数の推移（年代別）</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49" name="テキスト ボックス 48">
            <a:extLst>
              <a:ext uri="{FF2B5EF4-FFF2-40B4-BE49-F238E27FC236}">
                <a16:creationId xmlns:a16="http://schemas.microsoft.com/office/drawing/2014/main" id="{F0332E25-173A-4DC4-AAB6-5FF0207A71DD}"/>
              </a:ext>
            </a:extLst>
          </p:cNvPr>
          <p:cNvSpPr txBox="1"/>
          <p:nvPr/>
        </p:nvSpPr>
        <p:spPr>
          <a:xfrm>
            <a:off x="492466" y="2631330"/>
            <a:ext cx="5045896" cy="307777"/>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農業経営体数の推移</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51" name="テキスト ボックス 50">
            <a:extLst>
              <a:ext uri="{FF2B5EF4-FFF2-40B4-BE49-F238E27FC236}">
                <a16:creationId xmlns:a16="http://schemas.microsoft.com/office/drawing/2014/main" id="{099CA6B5-BBF1-4BAF-AA8E-97847F20B133}"/>
              </a:ext>
            </a:extLst>
          </p:cNvPr>
          <p:cNvSpPr txBox="1"/>
          <p:nvPr/>
        </p:nvSpPr>
        <p:spPr>
          <a:xfrm>
            <a:off x="6157620" y="3175857"/>
            <a:ext cx="695217"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100" dirty="0">
                <a:solidFill>
                  <a:schemeClr val="tx1"/>
                </a:solidFill>
                <a:ea typeface="ＭＳ Ｐゴシック" panose="020B0600070205080204" pitchFamily="50" charset="-128"/>
              </a:rPr>
              <a:t>11,975</a:t>
            </a:r>
          </a:p>
        </p:txBody>
      </p:sp>
      <p:sp>
        <p:nvSpPr>
          <p:cNvPr id="52" name="テキスト ボックス 51">
            <a:extLst>
              <a:ext uri="{FF2B5EF4-FFF2-40B4-BE49-F238E27FC236}">
                <a16:creationId xmlns:a16="http://schemas.microsoft.com/office/drawing/2014/main" id="{4DBDEE2F-5CFA-4B94-80EC-96432772777C}"/>
              </a:ext>
            </a:extLst>
          </p:cNvPr>
          <p:cNvSpPr txBox="1"/>
          <p:nvPr/>
        </p:nvSpPr>
        <p:spPr>
          <a:xfrm>
            <a:off x="7106009" y="3184324"/>
            <a:ext cx="695217"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100" dirty="0">
                <a:solidFill>
                  <a:schemeClr val="tx1"/>
                </a:solidFill>
                <a:ea typeface="ＭＳ Ｐゴシック" panose="020B0600070205080204" pitchFamily="50" charset="-128"/>
              </a:rPr>
              <a:t>11,892</a:t>
            </a:r>
          </a:p>
        </p:txBody>
      </p:sp>
      <p:sp>
        <p:nvSpPr>
          <p:cNvPr id="54" name="テキスト ボックス 53">
            <a:extLst>
              <a:ext uri="{FF2B5EF4-FFF2-40B4-BE49-F238E27FC236}">
                <a16:creationId xmlns:a16="http://schemas.microsoft.com/office/drawing/2014/main" id="{D6D41736-10FA-4B77-9CDB-D30FBFE23D04}"/>
              </a:ext>
            </a:extLst>
          </p:cNvPr>
          <p:cNvSpPr txBox="1"/>
          <p:nvPr/>
        </p:nvSpPr>
        <p:spPr>
          <a:xfrm>
            <a:off x="8054398" y="3445934"/>
            <a:ext cx="695217"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100" dirty="0">
                <a:solidFill>
                  <a:schemeClr val="tx1"/>
                </a:solidFill>
                <a:ea typeface="ＭＳ Ｐゴシック" panose="020B0600070205080204" pitchFamily="50" charset="-128"/>
              </a:rPr>
              <a:t>10,702</a:t>
            </a:r>
          </a:p>
        </p:txBody>
      </p:sp>
      <p:sp>
        <p:nvSpPr>
          <p:cNvPr id="55" name="テキスト ボックス 54">
            <a:extLst>
              <a:ext uri="{FF2B5EF4-FFF2-40B4-BE49-F238E27FC236}">
                <a16:creationId xmlns:a16="http://schemas.microsoft.com/office/drawing/2014/main" id="{460FDEC8-3898-4766-BBCD-3C15A6430940}"/>
              </a:ext>
            </a:extLst>
          </p:cNvPr>
          <p:cNvSpPr txBox="1"/>
          <p:nvPr/>
        </p:nvSpPr>
        <p:spPr>
          <a:xfrm>
            <a:off x="8997531" y="3970556"/>
            <a:ext cx="695217"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100" dirty="0">
                <a:solidFill>
                  <a:schemeClr val="tx1"/>
                </a:solidFill>
                <a:ea typeface="ＭＳ Ｐゴシック" panose="020B0600070205080204" pitchFamily="50" charset="-128"/>
              </a:rPr>
              <a:t>8,326</a:t>
            </a:r>
          </a:p>
        </p:txBody>
      </p:sp>
      <p:sp>
        <p:nvSpPr>
          <p:cNvPr id="57" name="テキスト ボックス 56">
            <a:extLst>
              <a:ext uri="{FF2B5EF4-FFF2-40B4-BE49-F238E27FC236}">
                <a16:creationId xmlns:a16="http://schemas.microsoft.com/office/drawing/2014/main" id="{70061C48-99E6-4F66-AE2A-9D7B1037DC94}"/>
              </a:ext>
            </a:extLst>
          </p:cNvPr>
          <p:cNvSpPr txBox="1"/>
          <p:nvPr/>
        </p:nvSpPr>
        <p:spPr>
          <a:xfrm>
            <a:off x="9920634" y="4345121"/>
            <a:ext cx="695217"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100" b="1" dirty="0">
                <a:solidFill>
                  <a:srgbClr val="FF0000"/>
                </a:solidFill>
                <a:ea typeface="ＭＳ Ｐゴシック" panose="020B0600070205080204" pitchFamily="50" charset="-128"/>
              </a:rPr>
              <a:t>6,569</a:t>
            </a:r>
          </a:p>
        </p:txBody>
      </p:sp>
      <p:cxnSp>
        <p:nvCxnSpPr>
          <p:cNvPr id="3" name="直線矢印コネクタ 2">
            <a:extLst>
              <a:ext uri="{FF2B5EF4-FFF2-40B4-BE49-F238E27FC236}">
                <a16:creationId xmlns:a16="http://schemas.microsoft.com/office/drawing/2014/main" id="{A933A370-8CDA-4DD4-8B74-405FC9C503A4}"/>
              </a:ext>
            </a:extLst>
          </p:cNvPr>
          <p:cNvCxnSpPr/>
          <p:nvPr/>
        </p:nvCxnSpPr>
        <p:spPr>
          <a:xfrm>
            <a:off x="4228161" y="4220716"/>
            <a:ext cx="400692" cy="33651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線矢印コネクタ 57">
            <a:extLst>
              <a:ext uri="{FF2B5EF4-FFF2-40B4-BE49-F238E27FC236}">
                <a16:creationId xmlns:a16="http://schemas.microsoft.com/office/drawing/2014/main" id="{C2C5BB55-9A8A-4507-BAD6-5B2157B72964}"/>
              </a:ext>
            </a:extLst>
          </p:cNvPr>
          <p:cNvCxnSpPr>
            <a:cxnSpLocks/>
          </p:cNvCxnSpPr>
          <p:nvPr/>
        </p:nvCxnSpPr>
        <p:spPr>
          <a:xfrm>
            <a:off x="9559585" y="4101361"/>
            <a:ext cx="523524" cy="37209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9" name="テキスト ボックス 58">
            <a:extLst>
              <a:ext uri="{FF2B5EF4-FFF2-40B4-BE49-F238E27FC236}">
                <a16:creationId xmlns:a16="http://schemas.microsoft.com/office/drawing/2014/main" id="{CB98ACD0-ED5B-47C5-B877-911A5BAD4484}"/>
              </a:ext>
            </a:extLst>
          </p:cNvPr>
          <p:cNvSpPr txBox="1"/>
          <p:nvPr/>
        </p:nvSpPr>
        <p:spPr>
          <a:xfrm>
            <a:off x="4267497" y="3958441"/>
            <a:ext cx="865291" cy="307777"/>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schemeClr val="tx1"/>
                </a:solidFill>
                <a:ea typeface="ＭＳ Ｐゴシック" panose="020B0600070205080204" pitchFamily="50" charset="-128"/>
              </a:rPr>
              <a:t>約</a:t>
            </a:r>
            <a:r>
              <a:rPr kumimoji="1" lang="en-US" altLang="ja-JP" sz="1400" dirty="0">
                <a:solidFill>
                  <a:schemeClr val="tx1"/>
                </a:solidFill>
                <a:ea typeface="ＭＳ Ｐゴシック" panose="020B0600070205080204" pitchFamily="50" charset="-128"/>
              </a:rPr>
              <a:t>23%</a:t>
            </a:r>
            <a:r>
              <a:rPr kumimoji="1" lang="ja-JP" altLang="en-US" sz="1400" dirty="0">
                <a:solidFill>
                  <a:schemeClr val="tx1"/>
                </a:solidFill>
                <a:ea typeface="ＭＳ Ｐゴシック" panose="020B0600070205080204" pitchFamily="50" charset="-128"/>
              </a:rPr>
              <a:t>減</a:t>
            </a:r>
            <a:endParaRPr kumimoji="1" lang="en-US" altLang="ja-JP" sz="1400" dirty="0">
              <a:solidFill>
                <a:schemeClr val="tx1"/>
              </a:solidFill>
              <a:ea typeface="ＭＳ Ｐゴシック" panose="020B0600070205080204" pitchFamily="50" charset="-128"/>
            </a:endParaRPr>
          </a:p>
        </p:txBody>
      </p:sp>
      <p:sp>
        <p:nvSpPr>
          <p:cNvPr id="60" name="テキスト ボックス 59">
            <a:extLst>
              <a:ext uri="{FF2B5EF4-FFF2-40B4-BE49-F238E27FC236}">
                <a16:creationId xmlns:a16="http://schemas.microsoft.com/office/drawing/2014/main" id="{BAD77C90-623B-4D07-852A-90454194BE5D}"/>
              </a:ext>
            </a:extLst>
          </p:cNvPr>
          <p:cNvSpPr txBox="1"/>
          <p:nvPr/>
        </p:nvSpPr>
        <p:spPr>
          <a:xfrm>
            <a:off x="9650463" y="3912939"/>
            <a:ext cx="865291" cy="307777"/>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schemeClr val="tx1"/>
                </a:solidFill>
                <a:ea typeface="ＭＳ Ｐゴシック" panose="020B0600070205080204" pitchFamily="50" charset="-128"/>
              </a:rPr>
              <a:t>約</a:t>
            </a:r>
            <a:r>
              <a:rPr kumimoji="1" lang="en-US" altLang="ja-JP" sz="1400" dirty="0">
                <a:solidFill>
                  <a:schemeClr val="tx1"/>
                </a:solidFill>
                <a:ea typeface="ＭＳ Ｐゴシック" panose="020B0600070205080204" pitchFamily="50" charset="-128"/>
              </a:rPr>
              <a:t>21%</a:t>
            </a:r>
            <a:r>
              <a:rPr kumimoji="1" lang="ja-JP" altLang="en-US" sz="1400" dirty="0">
                <a:solidFill>
                  <a:schemeClr val="tx1"/>
                </a:solidFill>
                <a:ea typeface="ＭＳ Ｐゴシック" panose="020B0600070205080204" pitchFamily="50" charset="-128"/>
              </a:rPr>
              <a:t>減</a:t>
            </a:r>
            <a:endParaRPr kumimoji="1" lang="en-US" altLang="ja-JP" sz="1400" dirty="0">
              <a:solidFill>
                <a:schemeClr val="tx1"/>
              </a:solidFill>
              <a:ea typeface="ＭＳ Ｐゴシック" panose="020B0600070205080204" pitchFamily="50" charset="-128"/>
            </a:endParaRPr>
          </a:p>
        </p:txBody>
      </p:sp>
      <p:sp>
        <p:nvSpPr>
          <p:cNvPr id="21" name="スライド番号プレースホルダー 5">
            <a:extLst>
              <a:ext uri="{FF2B5EF4-FFF2-40B4-BE49-F238E27FC236}">
                <a16:creationId xmlns:a16="http://schemas.microsoft.com/office/drawing/2014/main" id="{3DB2F7AA-3721-45CD-93D1-60EDD17BB142}"/>
              </a:ext>
            </a:extLst>
          </p:cNvPr>
          <p:cNvSpPr txBox="1">
            <a:spLocks/>
          </p:cNvSpPr>
          <p:nvPr/>
        </p:nvSpPr>
        <p:spPr>
          <a:xfrm>
            <a:off x="10635748" y="6516347"/>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dirty="0">
                <a:solidFill>
                  <a:prstClr val="black"/>
                </a:solidFill>
                <a:ea typeface="ＭＳ Ｐゴシック" panose="020B0600070205080204" pitchFamily="50" charset="-128"/>
              </a:rPr>
              <a:t>参</a:t>
            </a:r>
            <a:r>
              <a:rPr kumimoji="1" lang="en-US" altLang="ja-JP" dirty="0">
                <a:solidFill>
                  <a:prstClr val="black"/>
                </a:solidFill>
                <a:ea typeface="ＭＳ Ｐゴシック" panose="020B0600070205080204" pitchFamily="50" charset="-128"/>
              </a:rPr>
              <a:t>-</a:t>
            </a:r>
            <a:fld id="{C6678B24-D225-48CB-84C5-697AA65AEC0C}" type="slidenum">
              <a:rPr kumimoji="1" lang="ja-JP" altLang="en-US" smtClean="0">
                <a:solidFill>
                  <a:prstClr val="black"/>
                </a:solidFill>
                <a:ea typeface="ＭＳ Ｐゴシック" panose="020B0600070205080204" pitchFamily="50" charset="-128"/>
              </a:rPr>
              <a:pPr/>
              <a:t>2</a:t>
            </a:fld>
            <a:endParaRPr kumimoji="1" lang="ja-JP" altLang="en-US" dirty="0">
              <a:solidFill>
                <a:prstClr val="black"/>
              </a:solidFill>
              <a:ea typeface="ＭＳ Ｐゴシック" panose="020B0600070205080204" pitchFamily="50" charset="-128"/>
            </a:endParaRPr>
          </a:p>
        </p:txBody>
      </p:sp>
      <p:pic>
        <p:nvPicPr>
          <p:cNvPr id="4" name="図 3">
            <a:extLst>
              <a:ext uri="{FF2B5EF4-FFF2-40B4-BE49-F238E27FC236}">
                <a16:creationId xmlns:a16="http://schemas.microsoft.com/office/drawing/2014/main" id="{06DEA63E-BF5A-0A95-8943-B5E75DB13779}"/>
              </a:ext>
            </a:extLst>
          </p:cNvPr>
          <p:cNvPicPr>
            <a:picLocks noChangeAspect="1"/>
          </p:cNvPicPr>
          <p:nvPr/>
        </p:nvPicPr>
        <p:blipFill>
          <a:blip r:embed="rId2"/>
          <a:stretch>
            <a:fillRect/>
          </a:stretch>
        </p:blipFill>
        <p:spPr>
          <a:xfrm>
            <a:off x="374214" y="2784240"/>
            <a:ext cx="5035732" cy="3584759"/>
          </a:xfrm>
          <a:prstGeom prst="rect">
            <a:avLst/>
          </a:prstGeom>
        </p:spPr>
      </p:pic>
      <p:pic>
        <p:nvPicPr>
          <p:cNvPr id="6" name="図 5">
            <a:extLst>
              <a:ext uri="{FF2B5EF4-FFF2-40B4-BE49-F238E27FC236}">
                <a16:creationId xmlns:a16="http://schemas.microsoft.com/office/drawing/2014/main" id="{5B4C737C-8301-A11D-EEE0-48F1346BCFF4}"/>
              </a:ext>
            </a:extLst>
          </p:cNvPr>
          <p:cNvPicPr>
            <a:picLocks noChangeAspect="1"/>
          </p:cNvPicPr>
          <p:nvPr/>
        </p:nvPicPr>
        <p:blipFill>
          <a:blip r:embed="rId3"/>
          <a:stretch>
            <a:fillRect/>
          </a:stretch>
        </p:blipFill>
        <p:spPr>
          <a:xfrm>
            <a:off x="5409831" y="2861196"/>
            <a:ext cx="6407451" cy="3572566"/>
          </a:xfrm>
          <a:prstGeom prst="rect">
            <a:avLst/>
          </a:prstGeom>
        </p:spPr>
      </p:pic>
    </p:spTree>
    <p:extLst>
      <p:ext uri="{BB962C8B-B14F-4D97-AF65-F5344CB8AC3E}">
        <p14:creationId xmlns:p14="http://schemas.microsoft.com/office/powerpoint/2010/main" val="1153834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角丸四角形 1">
            <a:extLst>
              <a:ext uri="{FF2B5EF4-FFF2-40B4-BE49-F238E27FC236}">
                <a16:creationId xmlns:a16="http://schemas.microsoft.com/office/drawing/2014/main" id="{5AAC25C9-3B20-46D3-8F08-150DB923CE23}"/>
              </a:ext>
            </a:extLst>
          </p:cNvPr>
          <p:cNvSpPr/>
          <p:nvPr/>
        </p:nvSpPr>
        <p:spPr>
          <a:xfrm>
            <a:off x="120381" y="796232"/>
            <a:ext cx="11856466" cy="5720115"/>
          </a:xfrm>
          <a:prstGeom prst="roundRect">
            <a:avLst>
              <a:gd name="adj" fmla="val 4421"/>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62">
              <a:solidFill>
                <a:prstClr val="white"/>
              </a:solidFill>
              <a:latin typeface="Calibri" panose="020F0502020204030204"/>
              <a:ea typeface="游ゴシック" panose="020B0400000000000000" pitchFamily="50" charset="-128"/>
            </a:endParaRPr>
          </a:p>
        </p:txBody>
      </p:sp>
      <p:sp>
        <p:nvSpPr>
          <p:cNvPr id="53" name="テキスト ボックス 52">
            <a:extLst>
              <a:ext uri="{FF2B5EF4-FFF2-40B4-BE49-F238E27FC236}">
                <a16:creationId xmlns:a16="http://schemas.microsoft.com/office/drawing/2014/main" id="{35901E93-1656-498F-AFFD-A4B2B8EDF270}"/>
              </a:ext>
            </a:extLst>
          </p:cNvPr>
          <p:cNvSpPr txBox="1"/>
          <p:nvPr/>
        </p:nvSpPr>
        <p:spPr>
          <a:xfrm>
            <a:off x="120381" y="645797"/>
            <a:ext cx="2880000" cy="338554"/>
          </a:xfrm>
          <a:prstGeom prst="rect">
            <a:avLst/>
          </a:prstGeom>
          <a:solidFill>
            <a:srgbClr val="00B050"/>
          </a:solidFill>
        </p:spPr>
        <p:txBody>
          <a:bodyPr wrap="square" rtlCol="0" anchor="ctr">
            <a:spAutoFit/>
          </a:bodyPr>
          <a:lstStyle/>
          <a:p>
            <a:pPr algn="ctr"/>
            <a:r>
              <a:rPr kumimoji="1" lang="ja-JP" altLang="en-US" sz="1600" b="1" dirty="0">
                <a:solidFill>
                  <a:prstClr val="white"/>
                </a:solidFill>
                <a:latin typeface="BIZ UDPゴシック" panose="020B0400000000000000" pitchFamily="50" charset="-128"/>
                <a:ea typeface="BIZ UDPゴシック" panose="020B0400000000000000" pitchFamily="50" charset="-128"/>
              </a:rPr>
              <a:t>農地面積の減少</a:t>
            </a:r>
          </a:p>
        </p:txBody>
      </p:sp>
      <p:sp>
        <p:nvSpPr>
          <p:cNvPr id="56" name="テキスト ボックス 55">
            <a:extLst>
              <a:ext uri="{FF2B5EF4-FFF2-40B4-BE49-F238E27FC236}">
                <a16:creationId xmlns:a16="http://schemas.microsoft.com/office/drawing/2014/main" id="{D8FD14F4-9366-459D-9B67-26E0028021C3}"/>
              </a:ext>
            </a:extLst>
          </p:cNvPr>
          <p:cNvSpPr txBox="1"/>
          <p:nvPr/>
        </p:nvSpPr>
        <p:spPr>
          <a:xfrm>
            <a:off x="216798" y="1278626"/>
            <a:ext cx="11663631" cy="338554"/>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■大阪府内の農地は約</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20</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年間で約</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2,700ha</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（約</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19</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％）減少</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p:txBody>
      </p:sp>
      <p:sp>
        <p:nvSpPr>
          <p:cNvPr id="38" name="タイトル 1">
            <a:extLst>
              <a:ext uri="{FF2B5EF4-FFF2-40B4-BE49-F238E27FC236}">
                <a16:creationId xmlns:a16="http://schemas.microsoft.com/office/drawing/2014/main" id="{C38AF420-F8EE-43DE-BC67-CCCA0A12D389}"/>
              </a:ext>
            </a:extLst>
          </p:cNvPr>
          <p:cNvSpPr txBox="1">
            <a:spLocks/>
          </p:cNvSpPr>
          <p:nvPr/>
        </p:nvSpPr>
        <p:spPr>
          <a:xfrm>
            <a:off x="0" y="1429"/>
            <a:ext cx="12192000" cy="540438"/>
          </a:xfrm>
          <a:prstGeom prst="rect">
            <a:avLst/>
          </a:prstGeom>
          <a:solidFill>
            <a:srgbClr val="63A537">
              <a:lumMod val="20000"/>
              <a:lumOff val="80000"/>
            </a:srgb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marL="0" marR="0" lvl="0" indent="0" algn="ctr" defTabSz="1280160" rtl="0" eaLnBrk="1" fontAlgn="auto" latinLnBrk="0" hangingPunct="1">
              <a:lnSpc>
                <a:spcPct val="90000"/>
              </a:lnSpc>
              <a:spcBef>
                <a:spcPct val="0"/>
              </a:spcBef>
              <a:spcAft>
                <a:spcPts val="0"/>
              </a:spcAft>
              <a:buClrTx/>
              <a:buSzTx/>
              <a:buFontTx/>
              <a:buNone/>
              <a:tabLst/>
              <a:defRPr/>
            </a:pPr>
            <a:endPar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j-cs"/>
            </a:endParaRPr>
          </a:p>
        </p:txBody>
      </p:sp>
      <p:sp>
        <p:nvSpPr>
          <p:cNvPr id="50" name="テキスト ボックス 49">
            <a:extLst>
              <a:ext uri="{FF2B5EF4-FFF2-40B4-BE49-F238E27FC236}">
                <a16:creationId xmlns:a16="http://schemas.microsoft.com/office/drawing/2014/main" id="{BD510E07-5D57-4E2C-9EF0-1647F14EB3B1}"/>
              </a:ext>
            </a:extLst>
          </p:cNvPr>
          <p:cNvSpPr txBox="1"/>
          <p:nvPr/>
        </p:nvSpPr>
        <p:spPr>
          <a:xfrm>
            <a:off x="8075488" y="6219189"/>
            <a:ext cx="1852851"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100" dirty="0">
                <a:solidFill>
                  <a:schemeClr val="tx1"/>
                </a:solidFill>
                <a:latin typeface="ＭＳ Ｐゴシック" panose="020B0600070205080204" pitchFamily="50" charset="-128"/>
                <a:ea typeface="ＭＳ Ｐゴシック" panose="020B0600070205080204" pitchFamily="50" charset="-128"/>
              </a:rPr>
              <a:t>（出典：国作物統計調査）</a:t>
            </a:r>
            <a:endParaRPr kumimoji="1" lang="en-US" altLang="ja-JP" sz="1100" dirty="0">
              <a:solidFill>
                <a:schemeClr val="tx1"/>
              </a:solidFill>
              <a:latin typeface="ＭＳ Ｐゴシック" panose="020B0600070205080204" pitchFamily="50" charset="-128"/>
              <a:ea typeface="ＭＳ Ｐゴシック" panose="020B0600070205080204" pitchFamily="50" charset="-128"/>
            </a:endParaRPr>
          </a:p>
        </p:txBody>
      </p:sp>
      <p:sp>
        <p:nvSpPr>
          <p:cNvPr id="21" name="テキスト ボックス 20">
            <a:extLst>
              <a:ext uri="{FF2B5EF4-FFF2-40B4-BE49-F238E27FC236}">
                <a16:creationId xmlns:a16="http://schemas.microsoft.com/office/drawing/2014/main" id="{0870240F-3791-44E9-87A3-C7BEB14BA9B2}"/>
              </a:ext>
            </a:extLst>
          </p:cNvPr>
          <p:cNvSpPr txBox="1"/>
          <p:nvPr/>
        </p:nvSpPr>
        <p:spPr>
          <a:xfrm>
            <a:off x="1780801" y="2410044"/>
            <a:ext cx="8945420" cy="307777"/>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農地面積の推移</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22" name="テキスト ボックス 21">
            <a:extLst>
              <a:ext uri="{FF2B5EF4-FFF2-40B4-BE49-F238E27FC236}">
                <a16:creationId xmlns:a16="http://schemas.microsoft.com/office/drawing/2014/main" id="{E2A5C65C-BBC4-4187-8798-3B7B93D07141}"/>
              </a:ext>
            </a:extLst>
          </p:cNvPr>
          <p:cNvSpPr txBox="1"/>
          <p:nvPr/>
        </p:nvSpPr>
        <p:spPr>
          <a:xfrm>
            <a:off x="2890464" y="2812151"/>
            <a:ext cx="695217"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100" dirty="0">
                <a:solidFill>
                  <a:schemeClr val="tx1"/>
                </a:solidFill>
                <a:ea typeface="ＭＳ Ｐゴシック" panose="020B0600070205080204" pitchFamily="50" charset="-128"/>
              </a:rPr>
              <a:t>14,480</a:t>
            </a:r>
          </a:p>
        </p:txBody>
      </p:sp>
      <p:sp>
        <p:nvSpPr>
          <p:cNvPr id="23" name="テキスト ボックス 22">
            <a:extLst>
              <a:ext uri="{FF2B5EF4-FFF2-40B4-BE49-F238E27FC236}">
                <a16:creationId xmlns:a16="http://schemas.microsoft.com/office/drawing/2014/main" id="{598825BB-72B5-40B7-9019-B83195D51B94}"/>
              </a:ext>
            </a:extLst>
          </p:cNvPr>
          <p:cNvSpPr txBox="1"/>
          <p:nvPr/>
        </p:nvSpPr>
        <p:spPr>
          <a:xfrm>
            <a:off x="5701004" y="3073761"/>
            <a:ext cx="695217"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100" dirty="0">
                <a:solidFill>
                  <a:schemeClr val="tx1"/>
                </a:solidFill>
                <a:ea typeface="ＭＳ Ｐゴシック" panose="020B0600070205080204" pitchFamily="50" charset="-128"/>
              </a:rPr>
              <a:t>13,220</a:t>
            </a:r>
          </a:p>
        </p:txBody>
      </p:sp>
      <p:sp>
        <p:nvSpPr>
          <p:cNvPr id="24" name="テキスト ボックス 23">
            <a:extLst>
              <a:ext uri="{FF2B5EF4-FFF2-40B4-BE49-F238E27FC236}">
                <a16:creationId xmlns:a16="http://schemas.microsoft.com/office/drawing/2014/main" id="{17641E93-A68F-4906-8975-9984715BF52C}"/>
              </a:ext>
            </a:extLst>
          </p:cNvPr>
          <p:cNvSpPr txBox="1"/>
          <p:nvPr/>
        </p:nvSpPr>
        <p:spPr>
          <a:xfrm>
            <a:off x="4295734" y="2942956"/>
            <a:ext cx="695217"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100" dirty="0">
                <a:solidFill>
                  <a:schemeClr val="tx1"/>
                </a:solidFill>
                <a:ea typeface="ＭＳ Ｐゴシック" panose="020B0600070205080204" pitchFamily="50" charset="-128"/>
              </a:rPr>
              <a:t>13,920</a:t>
            </a:r>
          </a:p>
        </p:txBody>
      </p:sp>
      <p:sp>
        <p:nvSpPr>
          <p:cNvPr id="25" name="テキスト ボックス 24">
            <a:extLst>
              <a:ext uri="{FF2B5EF4-FFF2-40B4-BE49-F238E27FC236}">
                <a16:creationId xmlns:a16="http://schemas.microsoft.com/office/drawing/2014/main" id="{05A46A5D-F51C-41B9-892D-9B28B2B5567D}"/>
              </a:ext>
            </a:extLst>
          </p:cNvPr>
          <p:cNvSpPr txBox="1"/>
          <p:nvPr/>
        </p:nvSpPr>
        <p:spPr>
          <a:xfrm>
            <a:off x="7106274" y="3204566"/>
            <a:ext cx="695217"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100" dirty="0">
                <a:solidFill>
                  <a:schemeClr val="tx1"/>
                </a:solidFill>
                <a:ea typeface="ＭＳ Ｐゴシック" panose="020B0600070205080204" pitchFamily="50" charset="-128"/>
              </a:rPr>
              <a:t>12,540</a:t>
            </a:r>
          </a:p>
        </p:txBody>
      </p:sp>
      <p:sp>
        <p:nvSpPr>
          <p:cNvPr id="26" name="テキスト ボックス 25">
            <a:extLst>
              <a:ext uri="{FF2B5EF4-FFF2-40B4-BE49-F238E27FC236}">
                <a16:creationId xmlns:a16="http://schemas.microsoft.com/office/drawing/2014/main" id="{B8D9B003-423D-4944-8535-ADB1C56A52F1}"/>
              </a:ext>
            </a:extLst>
          </p:cNvPr>
          <p:cNvSpPr txBox="1"/>
          <p:nvPr/>
        </p:nvSpPr>
        <p:spPr>
          <a:xfrm>
            <a:off x="8504675" y="3335371"/>
            <a:ext cx="695217"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100" dirty="0">
                <a:solidFill>
                  <a:schemeClr val="tx1"/>
                </a:solidFill>
                <a:ea typeface="ＭＳ Ｐゴシック" panose="020B0600070205080204" pitchFamily="50" charset="-128"/>
              </a:rPr>
              <a:t>11,880</a:t>
            </a:r>
          </a:p>
        </p:txBody>
      </p:sp>
      <p:sp>
        <p:nvSpPr>
          <p:cNvPr id="15" name="スライド番号プレースホルダー 5">
            <a:extLst>
              <a:ext uri="{FF2B5EF4-FFF2-40B4-BE49-F238E27FC236}">
                <a16:creationId xmlns:a16="http://schemas.microsoft.com/office/drawing/2014/main" id="{F03F0364-B499-4487-BFAF-A13BB761E519}"/>
              </a:ext>
            </a:extLst>
          </p:cNvPr>
          <p:cNvSpPr txBox="1">
            <a:spLocks/>
          </p:cNvSpPr>
          <p:nvPr/>
        </p:nvSpPr>
        <p:spPr>
          <a:xfrm>
            <a:off x="10635748" y="6516347"/>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dirty="0">
                <a:solidFill>
                  <a:prstClr val="black"/>
                </a:solidFill>
                <a:ea typeface="ＭＳ Ｐゴシック" panose="020B0600070205080204" pitchFamily="50" charset="-128"/>
              </a:rPr>
              <a:t>参</a:t>
            </a:r>
            <a:r>
              <a:rPr kumimoji="1" lang="en-US" altLang="ja-JP" dirty="0">
                <a:solidFill>
                  <a:prstClr val="black"/>
                </a:solidFill>
                <a:ea typeface="ＭＳ Ｐゴシック" panose="020B0600070205080204" pitchFamily="50" charset="-128"/>
              </a:rPr>
              <a:t>-</a:t>
            </a:r>
            <a:fld id="{C6678B24-D225-48CB-84C5-697AA65AEC0C}" type="slidenum">
              <a:rPr kumimoji="1" lang="ja-JP" altLang="en-US" smtClean="0">
                <a:solidFill>
                  <a:prstClr val="black"/>
                </a:solidFill>
                <a:ea typeface="ＭＳ Ｐゴシック" panose="020B0600070205080204" pitchFamily="50" charset="-128"/>
              </a:rPr>
              <a:pPr/>
              <a:t>3</a:t>
            </a:fld>
            <a:endParaRPr kumimoji="1" lang="ja-JP" altLang="en-US" dirty="0">
              <a:solidFill>
                <a:prstClr val="black"/>
              </a:solidFill>
              <a:ea typeface="ＭＳ Ｐゴシック" panose="020B0600070205080204" pitchFamily="50" charset="-128"/>
            </a:endParaRPr>
          </a:p>
        </p:txBody>
      </p:sp>
      <p:pic>
        <p:nvPicPr>
          <p:cNvPr id="3" name="図 2">
            <a:extLst>
              <a:ext uri="{FF2B5EF4-FFF2-40B4-BE49-F238E27FC236}">
                <a16:creationId xmlns:a16="http://schemas.microsoft.com/office/drawing/2014/main" id="{BFBD89F6-AAE4-0414-0912-C7EC87EF4EE9}"/>
              </a:ext>
            </a:extLst>
          </p:cNvPr>
          <p:cNvPicPr>
            <a:picLocks noChangeAspect="1"/>
          </p:cNvPicPr>
          <p:nvPr/>
        </p:nvPicPr>
        <p:blipFill>
          <a:blip r:embed="rId2"/>
          <a:stretch>
            <a:fillRect/>
          </a:stretch>
        </p:blipFill>
        <p:spPr>
          <a:xfrm>
            <a:off x="1776517" y="2454312"/>
            <a:ext cx="8949704" cy="3895682"/>
          </a:xfrm>
          <a:prstGeom prst="rect">
            <a:avLst/>
          </a:prstGeom>
        </p:spPr>
      </p:pic>
    </p:spTree>
    <p:extLst>
      <p:ext uri="{BB962C8B-B14F-4D97-AF65-F5344CB8AC3E}">
        <p14:creationId xmlns:p14="http://schemas.microsoft.com/office/powerpoint/2010/main" val="3924986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A6015313-8905-F096-4A2D-603755ED87F8}"/>
              </a:ext>
            </a:extLst>
          </p:cNvPr>
          <p:cNvPicPr>
            <a:picLocks noChangeAspect="1"/>
          </p:cNvPicPr>
          <p:nvPr/>
        </p:nvPicPr>
        <p:blipFill>
          <a:blip r:embed="rId2"/>
          <a:stretch>
            <a:fillRect/>
          </a:stretch>
        </p:blipFill>
        <p:spPr>
          <a:xfrm>
            <a:off x="3821995" y="2876210"/>
            <a:ext cx="2274005" cy="1713124"/>
          </a:xfrm>
          <a:prstGeom prst="rect">
            <a:avLst/>
          </a:prstGeom>
        </p:spPr>
      </p:pic>
      <p:pic>
        <p:nvPicPr>
          <p:cNvPr id="4" name="図 3">
            <a:extLst>
              <a:ext uri="{FF2B5EF4-FFF2-40B4-BE49-F238E27FC236}">
                <a16:creationId xmlns:a16="http://schemas.microsoft.com/office/drawing/2014/main" id="{3BD55CBB-97F5-914F-2427-FAC21DA04157}"/>
              </a:ext>
            </a:extLst>
          </p:cNvPr>
          <p:cNvPicPr>
            <a:picLocks noChangeAspect="1"/>
          </p:cNvPicPr>
          <p:nvPr/>
        </p:nvPicPr>
        <p:blipFill>
          <a:blip r:embed="rId3"/>
          <a:stretch>
            <a:fillRect/>
          </a:stretch>
        </p:blipFill>
        <p:spPr>
          <a:xfrm>
            <a:off x="434061" y="2781971"/>
            <a:ext cx="2597121" cy="1761897"/>
          </a:xfrm>
          <a:prstGeom prst="rect">
            <a:avLst/>
          </a:prstGeom>
        </p:spPr>
      </p:pic>
      <p:sp>
        <p:nvSpPr>
          <p:cNvPr id="48" name="角丸四角形 1">
            <a:extLst>
              <a:ext uri="{FF2B5EF4-FFF2-40B4-BE49-F238E27FC236}">
                <a16:creationId xmlns:a16="http://schemas.microsoft.com/office/drawing/2014/main" id="{5AAC25C9-3B20-46D3-8F08-150DB923CE23}"/>
              </a:ext>
            </a:extLst>
          </p:cNvPr>
          <p:cNvSpPr/>
          <p:nvPr/>
        </p:nvSpPr>
        <p:spPr>
          <a:xfrm>
            <a:off x="120381" y="796233"/>
            <a:ext cx="11856466" cy="5758992"/>
          </a:xfrm>
          <a:prstGeom prst="roundRect">
            <a:avLst>
              <a:gd name="adj" fmla="val 4421"/>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62">
              <a:solidFill>
                <a:prstClr val="white"/>
              </a:solidFill>
              <a:latin typeface="Calibri" panose="020F0502020204030204"/>
              <a:ea typeface="游ゴシック" panose="020B0400000000000000" pitchFamily="50" charset="-128"/>
            </a:endParaRPr>
          </a:p>
        </p:txBody>
      </p:sp>
      <p:sp>
        <p:nvSpPr>
          <p:cNvPr id="53" name="テキスト ボックス 52">
            <a:extLst>
              <a:ext uri="{FF2B5EF4-FFF2-40B4-BE49-F238E27FC236}">
                <a16:creationId xmlns:a16="http://schemas.microsoft.com/office/drawing/2014/main" id="{35901E93-1656-498F-AFFD-A4B2B8EDF270}"/>
              </a:ext>
            </a:extLst>
          </p:cNvPr>
          <p:cNvSpPr txBox="1"/>
          <p:nvPr/>
        </p:nvSpPr>
        <p:spPr>
          <a:xfrm>
            <a:off x="120380" y="645797"/>
            <a:ext cx="4175353" cy="338554"/>
          </a:xfrm>
          <a:prstGeom prst="rect">
            <a:avLst/>
          </a:prstGeom>
          <a:solidFill>
            <a:srgbClr val="00B050"/>
          </a:solidFill>
        </p:spPr>
        <p:txBody>
          <a:bodyPr wrap="square" rtlCol="0" anchor="ctr">
            <a:spAutoFit/>
          </a:bodyPr>
          <a:lstStyle/>
          <a:p>
            <a:pPr algn="ctr"/>
            <a:r>
              <a:rPr kumimoji="1" lang="ja-JP" altLang="en-US" sz="1600" b="1" dirty="0">
                <a:solidFill>
                  <a:prstClr val="white"/>
                </a:solidFill>
                <a:latin typeface="BIZ UDPゴシック" panose="020B0400000000000000" pitchFamily="50" charset="-128"/>
                <a:ea typeface="BIZ UDPゴシック" panose="020B0400000000000000" pitchFamily="50" charset="-128"/>
              </a:rPr>
              <a:t>地域計画から見える</a:t>
            </a:r>
            <a:r>
              <a:rPr kumimoji="1" lang="en-US" altLang="ja-JP" sz="1600" b="1" dirty="0">
                <a:solidFill>
                  <a:prstClr val="white"/>
                </a:solidFill>
                <a:latin typeface="BIZ UDPゴシック" panose="020B0400000000000000" pitchFamily="50" charset="-128"/>
                <a:ea typeface="BIZ UDPゴシック" panose="020B0400000000000000" pitchFamily="50" charset="-128"/>
              </a:rPr>
              <a:t>10</a:t>
            </a:r>
            <a:r>
              <a:rPr kumimoji="1" lang="ja-JP" altLang="en-US" sz="1600" b="1" dirty="0">
                <a:solidFill>
                  <a:prstClr val="white"/>
                </a:solidFill>
                <a:latin typeface="BIZ UDPゴシック" panose="020B0400000000000000" pitchFamily="50" charset="-128"/>
                <a:ea typeface="BIZ UDPゴシック" panose="020B0400000000000000" pitchFamily="50" charset="-128"/>
              </a:rPr>
              <a:t>年後の後継者</a:t>
            </a:r>
          </a:p>
        </p:txBody>
      </p:sp>
      <p:sp>
        <p:nvSpPr>
          <p:cNvPr id="56" name="テキスト ボックス 55">
            <a:extLst>
              <a:ext uri="{FF2B5EF4-FFF2-40B4-BE49-F238E27FC236}">
                <a16:creationId xmlns:a16="http://schemas.microsoft.com/office/drawing/2014/main" id="{D8FD14F4-9366-459D-9B67-26E0028021C3}"/>
              </a:ext>
            </a:extLst>
          </p:cNvPr>
          <p:cNvSpPr txBox="1"/>
          <p:nvPr/>
        </p:nvSpPr>
        <p:spPr>
          <a:xfrm>
            <a:off x="216798" y="1029186"/>
            <a:ext cx="11663631" cy="156966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■府内</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35</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市町村において令和６年３月末に策定した「地域計画」を集計・分析したところ、</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　</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 </a:t>
            </a:r>
            <a:r>
              <a:rPr kumimoji="1" lang="en-US" altLang="ja-JP" sz="1600" u="sng" dirty="0">
                <a:solidFill>
                  <a:prstClr val="black"/>
                </a:solidFill>
                <a:latin typeface="ＭＳ Ｐゴシック" panose="020B0600070205080204" pitchFamily="50" charset="-128"/>
                <a:ea typeface="ＭＳ Ｐゴシック" panose="020B0600070205080204" pitchFamily="50" charset="-128"/>
              </a:rPr>
              <a:t>10</a:t>
            </a:r>
            <a:r>
              <a:rPr kumimoji="1" lang="ja-JP" altLang="en-US" sz="1600" u="sng" dirty="0">
                <a:solidFill>
                  <a:prstClr val="black"/>
                </a:solidFill>
                <a:latin typeface="ＭＳ Ｐゴシック" panose="020B0600070205080204" pitchFamily="50" charset="-128"/>
                <a:ea typeface="ＭＳ Ｐゴシック" panose="020B0600070205080204" pitchFamily="50" charset="-128"/>
              </a:rPr>
              <a:t>年後、約</a:t>
            </a:r>
            <a:r>
              <a:rPr kumimoji="1" lang="en-US" altLang="ja-JP" sz="1600" u="sng" dirty="0">
                <a:solidFill>
                  <a:prstClr val="black"/>
                </a:solidFill>
                <a:latin typeface="ＭＳ Ｐゴシック" panose="020B0600070205080204" pitchFamily="50" charset="-128"/>
                <a:ea typeface="ＭＳ Ｐゴシック" panose="020B0600070205080204" pitchFamily="50" charset="-128"/>
              </a:rPr>
              <a:t>1,800ha</a:t>
            </a:r>
            <a:r>
              <a:rPr kumimoji="1" lang="ja-JP" altLang="en-US" sz="1600" u="sng" dirty="0">
                <a:solidFill>
                  <a:prstClr val="black"/>
                </a:solidFill>
                <a:latin typeface="ＭＳ Ｐゴシック" panose="020B0600070205080204" pitchFamily="50" charset="-128"/>
                <a:ea typeface="ＭＳ Ｐゴシック" panose="020B0600070205080204" pitchFamily="50" charset="-128"/>
              </a:rPr>
              <a:t>の農地で後継者が不在となる可能性がある</a:t>
            </a:r>
            <a:endParaRPr kumimoji="1" lang="en-US" altLang="ja-JP" sz="1600" u="sng" dirty="0">
              <a:solidFill>
                <a:prstClr val="black"/>
              </a:solidFill>
              <a:latin typeface="ＭＳ Ｐゴシック" panose="020B0600070205080204" pitchFamily="50" charset="-128"/>
              <a:ea typeface="ＭＳ Ｐゴシック" panose="020B0600070205080204" pitchFamily="50" charset="-128"/>
            </a:endParaRPr>
          </a:p>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　 農地の区画整理を行った地域では担い手への農地の集積・集約化が進んでいる</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　 区画整理未実施の地域でも、ぶどう等の産地として担い手がしっかり経営できている地域では集積率が高く、持続性がある</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　 </a:t>
            </a:r>
            <a:r>
              <a:rPr kumimoji="1" lang="en-US" altLang="ja-JP" sz="1600" u="sng" dirty="0">
                <a:solidFill>
                  <a:prstClr val="black"/>
                </a:solidFill>
                <a:latin typeface="ＭＳ Ｐゴシック" panose="020B0600070205080204" pitchFamily="50" charset="-128"/>
                <a:ea typeface="ＭＳ Ｐゴシック" panose="020B0600070205080204" pitchFamily="50" charset="-128"/>
              </a:rPr>
              <a:t>93%</a:t>
            </a:r>
            <a:r>
              <a:rPr kumimoji="1" lang="ja-JP" altLang="en-US" sz="1600" u="sng" dirty="0">
                <a:solidFill>
                  <a:prstClr val="black"/>
                </a:solidFill>
                <a:latin typeface="ＭＳ Ｐゴシック" panose="020B0600070205080204" pitchFamily="50" charset="-128"/>
                <a:ea typeface="ＭＳ Ｐゴシック" panose="020B0600070205080204" pitchFamily="50" charset="-128"/>
              </a:rPr>
              <a:t>の地域で担い手の確保が課題と認識</a:t>
            </a:r>
            <a:endParaRPr kumimoji="1" lang="en-US" altLang="ja-JP" sz="1600" u="sng" dirty="0">
              <a:solidFill>
                <a:prstClr val="black"/>
              </a:solidFill>
              <a:latin typeface="ＭＳ Ｐゴシック" panose="020B0600070205080204" pitchFamily="50" charset="-128"/>
              <a:ea typeface="ＭＳ Ｐゴシック" panose="020B0600070205080204" pitchFamily="50" charset="-128"/>
            </a:endParaRPr>
          </a:p>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　 地域の課題や方向性が明確でない地域も多く、めざす将来像の共通認識を高める必要がある</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p:txBody>
      </p:sp>
      <p:sp>
        <p:nvSpPr>
          <p:cNvPr id="38" name="タイトル 1">
            <a:extLst>
              <a:ext uri="{FF2B5EF4-FFF2-40B4-BE49-F238E27FC236}">
                <a16:creationId xmlns:a16="http://schemas.microsoft.com/office/drawing/2014/main" id="{C38AF420-F8EE-43DE-BC67-CCCA0A12D389}"/>
              </a:ext>
            </a:extLst>
          </p:cNvPr>
          <p:cNvSpPr txBox="1">
            <a:spLocks/>
          </p:cNvSpPr>
          <p:nvPr/>
        </p:nvSpPr>
        <p:spPr>
          <a:xfrm>
            <a:off x="0" y="1429"/>
            <a:ext cx="12192000" cy="540438"/>
          </a:xfrm>
          <a:prstGeom prst="rect">
            <a:avLst/>
          </a:prstGeom>
          <a:solidFill>
            <a:srgbClr val="63A537">
              <a:lumMod val="20000"/>
              <a:lumOff val="80000"/>
            </a:srgb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marL="0" marR="0" lvl="0" indent="0" algn="ctr" defTabSz="1280160" rtl="0" eaLnBrk="1" fontAlgn="auto" latinLnBrk="0" hangingPunct="1">
              <a:lnSpc>
                <a:spcPct val="90000"/>
              </a:lnSpc>
              <a:spcBef>
                <a:spcPct val="0"/>
              </a:spcBef>
              <a:spcAft>
                <a:spcPts val="0"/>
              </a:spcAft>
              <a:buClrTx/>
              <a:buSzTx/>
              <a:buFontTx/>
              <a:buNone/>
              <a:tabLst/>
              <a:defRPr/>
            </a:pPr>
            <a:endPar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j-cs"/>
            </a:endParaRPr>
          </a:p>
        </p:txBody>
      </p:sp>
      <p:sp>
        <p:nvSpPr>
          <p:cNvPr id="14" name="正方形/長方形 13">
            <a:extLst>
              <a:ext uri="{FF2B5EF4-FFF2-40B4-BE49-F238E27FC236}">
                <a16:creationId xmlns:a16="http://schemas.microsoft.com/office/drawing/2014/main" id="{E47482C3-2A00-42AA-90CE-E8DCA6276318}"/>
              </a:ext>
            </a:extLst>
          </p:cNvPr>
          <p:cNvSpPr/>
          <p:nvPr/>
        </p:nvSpPr>
        <p:spPr>
          <a:xfrm>
            <a:off x="291859" y="2560676"/>
            <a:ext cx="2953092" cy="2004800"/>
          </a:xfrm>
          <a:prstGeom prst="rect">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F0A01E9F-DB89-4C80-B160-C7F143ACB09F}"/>
              </a:ext>
            </a:extLst>
          </p:cNvPr>
          <p:cNvSpPr txBox="1"/>
          <p:nvPr/>
        </p:nvSpPr>
        <p:spPr>
          <a:xfrm>
            <a:off x="1971652" y="2926991"/>
            <a:ext cx="1096098" cy="276999"/>
          </a:xfrm>
          <a:prstGeom prst="rect">
            <a:avLst/>
          </a:prstGeom>
          <a:solidFill>
            <a:schemeClr val="bg1">
              <a:alpha val="80000"/>
            </a:schemeClr>
          </a:solidFill>
        </p:spPr>
        <p:txBody>
          <a:bodyPr wrap="square" lIns="36000" tIns="0" rIns="36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effectLst/>
                <a:uLnTx/>
                <a:uFillTx/>
                <a:latin typeface="Meiryo UI"/>
                <a:ea typeface="Meiryo UI"/>
                <a:cs typeface="+mn-cs"/>
              </a:rPr>
              <a:t>規模縮小などの意向のある農地面積</a:t>
            </a:r>
          </a:p>
        </p:txBody>
      </p:sp>
      <p:sp>
        <p:nvSpPr>
          <p:cNvPr id="17" name="タイトル 1">
            <a:extLst>
              <a:ext uri="{FF2B5EF4-FFF2-40B4-BE49-F238E27FC236}">
                <a16:creationId xmlns:a16="http://schemas.microsoft.com/office/drawing/2014/main" id="{1E4B34C0-6724-4556-9BFE-A7CAD1EB3FB0}"/>
              </a:ext>
            </a:extLst>
          </p:cNvPr>
          <p:cNvSpPr txBox="1">
            <a:spLocks/>
          </p:cNvSpPr>
          <p:nvPr/>
        </p:nvSpPr>
        <p:spPr>
          <a:xfrm>
            <a:off x="845830" y="2505633"/>
            <a:ext cx="1845150" cy="444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400" b="1" dirty="0">
                <a:latin typeface="ＭＳ Ｐゴシック" panose="020B0600070205080204" pitchFamily="50" charset="-128"/>
                <a:ea typeface="ＭＳ Ｐゴシック" panose="020B0600070205080204" pitchFamily="50" charset="-128"/>
              </a:rPr>
              <a:t>　規模縮小意向面積</a:t>
            </a:r>
          </a:p>
        </p:txBody>
      </p:sp>
      <p:sp>
        <p:nvSpPr>
          <p:cNvPr id="18" name="テキスト ボックス 17">
            <a:extLst>
              <a:ext uri="{FF2B5EF4-FFF2-40B4-BE49-F238E27FC236}">
                <a16:creationId xmlns:a16="http://schemas.microsoft.com/office/drawing/2014/main" id="{17EDDDE0-530D-48B1-9907-7BC90D787937}"/>
              </a:ext>
            </a:extLst>
          </p:cNvPr>
          <p:cNvSpPr txBox="1"/>
          <p:nvPr/>
        </p:nvSpPr>
        <p:spPr>
          <a:xfrm>
            <a:off x="1295235" y="3916998"/>
            <a:ext cx="946340" cy="138499"/>
          </a:xfrm>
          <a:prstGeom prst="rect">
            <a:avLst/>
          </a:prstGeom>
          <a:noFill/>
        </p:spPr>
        <p:txBody>
          <a:bodyPr wrap="none" lIns="36000" tIns="0" rIns="36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effectLst/>
                <a:uLnTx/>
                <a:uFillTx/>
                <a:latin typeface="Meiryo UI"/>
                <a:ea typeface="Meiryo UI"/>
                <a:cs typeface="+mn-cs"/>
              </a:rPr>
              <a:t>その他農用地面積</a:t>
            </a:r>
          </a:p>
        </p:txBody>
      </p:sp>
      <p:sp>
        <p:nvSpPr>
          <p:cNvPr id="19" name="正方形/長方形 18">
            <a:extLst>
              <a:ext uri="{FF2B5EF4-FFF2-40B4-BE49-F238E27FC236}">
                <a16:creationId xmlns:a16="http://schemas.microsoft.com/office/drawing/2014/main" id="{77908693-422F-406A-8232-A7CBB1EDA0A2}"/>
              </a:ext>
            </a:extLst>
          </p:cNvPr>
          <p:cNvSpPr/>
          <p:nvPr/>
        </p:nvSpPr>
        <p:spPr>
          <a:xfrm>
            <a:off x="3367397" y="2570953"/>
            <a:ext cx="2953092" cy="2004800"/>
          </a:xfrm>
          <a:prstGeom prst="rect">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タイトル 1">
            <a:extLst>
              <a:ext uri="{FF2B5EF4-FFF2-40B4-BE49-F238E27FC236}">
                <a16:creationId xmlns:a16="http://schemas.microsoft.com/office/drawing/2014/main" id="{2D8A3F6E-5164-4E82-BD6E-2E13BB46D243}"/>
              </a:ext>
            </a:extLst>
          </p:cNvPr>
          <p:cNvSpPr txBox="1">
            <a:spLocks/>
          </p:cNvSpPr>
          <p:nvPr/>
        </p:nvSpPr>
        <p:spPr>
          <a:xfrm>
            <a:off x="3862238" y="2502855"/>
            <a:ext cx="1963409" cy="3737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400" b="1" dirty="0">
                <a:latin typeface="ＭＳ Ｐゴシック" panose="020B0600070205080204" pitchFamily="50" charset="-128"/>
                <a:ea typeface="ＭＳ Ｐゴシック" panose="020B0600070205080204" pitchFamily="50" charset="-128"/>
              </a:rPr>
              <a:t>担い手引受意向面積</a:t>
            </a:r>
          </a:p>
        </p:txBody>
      </p:sp>
      <p:sp>
        <p:nvSpPr>
          <p:cNvPr id="29" name="テキスト ボックス 28">
            <a:extLst>
              <a:ext uri="{FF2B5EF4-FFF2-40B4-BE49-F238E27FC236}">
                <a16:creationId xmlns:a16="http://schemas.microsoft.com/office/drawing/2014/main" id="{07661613-45A3-429D-8348-170471E31F52}"/>
              </a:ext>
            </a:extLst>
          </p:cNvPr>
          <p:cNvSpPr txBox="1"/>
          <p:nvPr/>
        </p:nvSpPr>
        <p:spPr>
          <a:xfrm>
            <a:off x="5537356" y="2962453"/>
            <a:ext cx="625657" cy="875689"/>
          </a:xfrm>
          <a:prstGeom prst="rect">
            <a:avLst/>
          </a:prstGeom>
          <a:solidFill>
            <a:schemeClr val="bg1">
              <a:alpha val="70000"/>
            </a:schemeClr>
          </a:solidFill>
        </p:spPr>
        <p:txBody>
          <a:bodyPr wrap="square" lIns="36000" tIns="0" rIns="36000" bIns="0">
            <a:spAutoFit/>
          </a:bodyPr>
          <a:lstStyle/>
          <a:p>
            <a:pPr marL="0" marR="0" lvl="0" indent="0" algn="l" defTabSz="914400" rtl="0" eaLnBrk="1" fontAlgn="auto" latinLnBrk="0" hangingPunct="1">
              <a:lnSpc>
                <a:spcPts val="1400"/>
              </a:lnSpc>
              <a:spcBef>
                <a:spcPts val="0"/>
              </a:spcBef>
              <a:spcAft>
                <a:spcPts val="0"/>
              </a:spcAft>
              <a:buClrTx/>
              <a:buSzTx/>
              <a:buFontTx/>
              <a:buNone/>
              <a:tabLst/>
              <a:defRPr/>
            </a:pPr>
            <a:r>
              <a:rPr lang="ja-JP" altLang="en-US" sz="900" dirty="0">
                <a:latin typeface="Meiryo UI"/>
                <a:ea typeface="Meiryo UI"/>
              </a:rPr>
              <a:t>今後農業を担う者が引き受ける意向のある農地面積</a:t>
            </a:r>
            <a:endParaRPr kumimoji="1" lang="ja-JP" altLang="en-US" sz="900" b="0" i="0" u="none" strike="noStrike" kern="1200" cap="none" spc="0" normalizeH="0" baseline="0" noProof="0" dirty="0">
              <a:ln>
                <a:noFill/>
              </a:ln>
              <a:effectLst/>
              <a:uLnTx/>
              <a:uFillTx/>
              <a:latin typeface="Meiryo UI"/>
              <a:ea typeface="Meiryo UI"/>
              <a:cs typeface="+mn-cs"/>
            </a:endParaRPr>
          </a:p>
        </p:txBody>
      </p:sp>
      <p:sp>
        <p:nvSpPr>
          <p:cNvPr id="30" name="テキスト ボックス 29">
            <a:extLst>
              <a:ext uri="{FF2B5EF4-FFF2-40B4-BE49-F238E27FC236}">
                <a16:creationId xmlns:a16="http://schemas.microsoft.com/office/drawing/2014/main" id="{BD61B9A6-26DB-4B37-857C-DCDD08A36993}"/>
              </a:ext>
            </a:extLst>
          </p:cNvPr>
          <p:cNvSpPr txBox="1"/>
          <p:nvPr/>
        </p:nvSpPr>
        <p:spPr>
          <a:xfrm>
            <a:off x="4295733" y="3927274"/>
            <a:ext cx="946340" cy="138499"/>
          </a:xfrm>
          <a:prstGeom prst="rect">
            <a:avLst/>
          </a:prstGeom>
          <a:noFill/>
        </p:spPr>
        <p:txBody>
          <a:bodyPr wrap="none" lIns="36000" tIns="0" rIns="3600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effectLst/>
                <a:uLnTx/>
                <a:uFillTx/>
                <a:latin typeface="Meiryo UI"/>
                <a:ea typeface="Meiryo UI"/>
                <a:cs typeface="+mn-cs"/>
              </a:rPr>
              <a:t>その他農用地面積</a:t>
            </a:r>
          </a:p>
        </p:txBody>
      </p:sp>
      <p:sp>
        <p:nvSpPr>
          <p:cNvPr id="31" name="正方形/長方形 30">
            <a:extLst>
              <a:ext uri="{FF2B5EF4-FFF2-40B4-BE49-F238E27FC236}">
                <a16:creationId xmlns:a16="http://schemas.microsoft.com/office/drawing/2014/main" id="{97A803FF-9AA0-4543-A0E0-FC1716DD6482}"/>
              </a:ext>
            </a:extLst>
          </p:cNvPr>
          <p:cNvSpPr/>
          <p:nvPr/>
        </p:nvSpPr>
        <p:spPr>
          <a:xfrm>
            <a:off x="6434403" y="3563096"/>
            <a:ext cx="5288536" cy="2957503"/>
          </a:xfrm>
          <a:prstGeom prst="rect">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2" name="図 31">
            <a:extLst>
              <a:ext uri="{FF2B5EF4-FFF2-40B4-BE49-F238E27FC236}">
                <a16:creationId xmlns:a16="http://schemas.microsoft.com/office/drawing/2014/main" id="{85BB6D8A-96FF-411D-8517-5117DC94FA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51876" y="3861567"/>
            <a:ext cx="5265017" cy="2636625"/>
          </a:xfrm>
          <a:prstGeom prst="rect">
            <a:avLst/>
          </a:prstGeom>
        </p:spPr>
      </p:pic>
      <p:sp>
        <p:nvSpPr>
          <p:cNvPr id="33" name="タイトル 1">
            <a:extLst>
              <a:ext uri="{FF2B5EF4-FFF2-40B4-BE49-F238E27FC236}">
                <a16:creationId xmlns:a16="http://schemas.microsoft.com/office/drawing/2014/main" id="{8C132988-8054-4DDA-8398-C2139EA824BC}"/>
              </a:ext>
            </a:extLst>
          </p:cNvPr>
          <p:cNvSpPr>
            <a:spLocks noGrp="1"/>
          </p:cNvSpPr>
          <p:nvPr>
            <p:ph type="title"/>
          </p:nvPr>
        </p:nvSpPr>
        <p:spPr>
          <a:xfrm>
            <a:off x="7555426" y="3594168"/>
            <a:ext cx="3186484" cy="229978"/>
          </a:xfrm>
        </p:spPr>
        <p:txBody>
          <a:bodyPr>
            <a:normAutofit fontScale="90000"/>
          </a:bodyPr>
          <a:lstStyle/>
          <a:p>
            <a:r>
              <a:rPr kumimoji="1" lang="ja-JP" altLang="en-US" sz="1400" b="1" dirty="0">
                <a:latin typeface="ＭＳ Ｐゴシック" panose="020B0600070205080204" pitchFamily="50" charset="-128"/>
                <a:ea typeface="ＭＳ Ｐゴシック" panose="020B0600070205080204" pitchFamily="50" charset="-128"/>
              </a:rPr>
              <a:t>　地域農業の現状及び課題に関する分類 </a:t>
            </a:r>
          </a:p>
        </p:txBody>
      </p:sp>
      <p:sp>
        <p:nvSpPr>
          <p:cNvPr id="34" name="正方形/長方形 33">
            <a:extLst>
              <a:ext uri="{FF2B5EF4-FFF2-40B4-BE49-F238E27FC236}">
                <a16:creationId xmlns:a16="http://schemas.microsoft.com/office/drawing/2014/main" id="{2921B0AC-39FD-4D20-9E2A-BEC37E0CEE99}"/>
              </a:ext>
            </a:extLst>
          </p:cNvPr>
          <p:cNvSpPr/>
          <p:nvPr/>
        </p:nvSpPr>
        <p:spPr>
          <a:xfrm>
            <a:off x="3373758" y="4623960"/>
            <a:ext cx="2953092" cy="1896639"/>
          </a:xfrm>
          <a:prstGeom prst="rect">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タイトル 1">
            <a:extLst>
              <a:ext uri="{FF2B5EF4-FFF2-40B4-BE49-F238E27FC236}">
                <a16:creationId xmlns:a16="http://schemas.microsoft.com/office/drawing/2014/main" id="{220FC7E0-7C99-446F-853A-DCF2C3BC5EC3}"/>
              </a:ext>
            </a:extLst>
          </p:cNvPr>
          <p:cNvSpPr txBox="1">
            <a:spLocks/>
          </p:cNvSpPr>
          <p:nvPr/>
        </p:nvSpPr>
        <p:spPr>
          <a:xfrm>
            <a:off x="3409534" y="4651423"/>
            <a:ext cx="3020646" cy="35739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400" b="1" dirty="0">
                <a:latin typeface="ＭＳ Ｐゴシック" panose="020B0600070205080204" pitchFamily="50" charset="-128"/>
                <a:ea typeface="ＭＳ Ｐゴシック" panose="020B0600070205080204" pitchFamily="50" charset="-128"/>
              </a:rPr>
              <a:t>　区画整理の有無と集積率の関係</a:t>
            </a:r>
          </a:p>
        </p:txBody>
      </p:sp>
      <p:sp>
        <p:nvSpPr>
          <p:cNvPr id="37" name="テキスト ボックス 36">
            <a:extLst>
              <a:ext uri="{FF2B5EF4-FFF2-40B4-BE49-F238E27FC236}">
                <a16:creationId xmlns:a16="http://schemas.microsoft.com/office/drawing/2014/main" id="{5191C23C-5C3C-4A16-A56D-4567FCCC7B5D}"/>
              </a:ext>
            </a:extLst>
          </p:cNvPr>
          <p:cNvSpPr txBox="1"/>
          <p:nvPr/>
        </p:nvSpPr>
        <p:spPr>
          <a:xfrm>
            <a:off x="6696002" y="2758880"/>
            <a:ext cx="5011005" cy="584775"/>
          </a:xfrm>
          <a:prstGeom prst="rect">
            <a:avLst/>
          </a:prstGeom>
          <a:noFill/>
          <a:ln w="6350">
            <a:solidFill>
              <a:schemeClr val="tx1"/>
            </a:solid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600" dirty="0">
                <a:solidFill>
                  <a:prstClr val="black"/>
                </a:solidFill>
                <a:latin typeface="ＭＳ Ｐゴシック" panose="020B0600070205080204" pitchFamily="50" charset="-128"/>
                <a:ea typeface="ＭＳ Ｐゴシック" panose="020B0600070205080204" pitchFamily="50" charset="-128"/>
              </a:rPr>
              <a:t>規模縮小意向面積</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1,899ha-</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担い手引受意向面積</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106ha</a:t>
            </a:r>
          </a:p>
          <a:p>
            <a:pPr algn="ctr"/>
            <a:r>
              <a:rPr kumimoji="1" lang="ja-JP" altLang="en-US" sz="1600" dirty="0">
                <a:solidFill>
                  <a:prstClr val="black"/>
                </a:solidFill>
                <a:latin typeface="ＭＳ Ｐゴシック" panose="020B0600070205080204" pitchFamily="50" charset="-128"/>
                <a:ea typeface="ＭＳ Ｐゴシック" panose="020B0600070205080204" pitchFamily="50" charset="-128"/>
              </a:rPr>
              <a:t>＝</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1,793ha</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a:t>
            </a:r>
            <a:r>
              <a:rPr kumimoji="1" lang="en-US" altLang="ja-JP" sz="1600" b="1" dirty="0">
                <a:solidFill>
                  <a:prstClr val="black"/>
                </a:solidFill>
                <a:latin typeface="ＭＳ Ｐゴシック" panose="020B0600070205080204" pitchFamily="50" charset="-128"/>
                <a:ea typeface="ＭＳ Ｐゴシック" panose="020B0600070205080204" pitchFamily="50" charset="-128"/>
              </a:rPr>
              <a:t>1,800ha</a:t>
            </a:r>
            <a:r>
              <a:rPr kumimoji="1" lang="ja-JP" altLang="en-US" sz="1600" b="1" dirty="0">
                <a:solidFill>
                  <a:prstClr val="black"/>
                </a:solidFill>
                <a:latin typeface="ＭＳ Ｐゴシック" panose="020B0600070205080204" pitchFamily="50" charset="-128"/>
                <a:ea typeface="ＭＳ Ｐゴシック" panose="020B0600070205080204" pitchFamily="50" charset="-128"/>
              </a:rPr>
              <a:t>で担い手不在</a:t>
            </a:r>
            <a:endParaRPr kumimoji="1" lang="en-US" altLang="ja-JP" sz="1600" b="1" dirty="0">
              <a:solidFill>
                <a:prstClr val="black"/>
              </a:solidFill>
              <a:latin typeface="ＭＳ Ｐゴシック" panose="020B0600070205080204" pitchFamily="50" charset="-128"/>
              <a:ea typeface="ＭＳ Ｐゴシック" panose="020B0600070205080204" pitchFamily="50" charset="-128"/>
            </a:endParaRPr>
          </a:p>
        </p:txBody>
      </p:sp>
      <p:graphicFrame>
        <p:nvGraphicFramePr>
          <p:cNvPr id="39" name="表 3">
            <a:extLst>
              <a:ext uri="{FF2B5EF4-FFF2-40B4-BE49-F238E27FC236}">
                <a16:creationId xmlns:a16="http://schemas.microsoft.com/office/drawing/2014/main" id="{EC5E2F25-1683-47C2-8802-F78CEE7467AF}"/>
              </a:ext>
            </a:extLst>
          </p:cNvPr>
          <p:cNvGraphicFramePr>
            <a:graphicFrameLocks noGrp="1"/>
          </p:cNvGraphicFramePr>
          <p:nvPr>
            <p:extLst>
              <p:ext uri="{D42A27DB-BD31-4B8C-83A1-F6EECF244321}">
                <p14:modId xmlns:p14="http://schemas.microsoft.com/office/powerpoint/2010/main" val="327354946"/>
              </p:ext>
            </p:extLst>
          </p:nvPr>
        </p:nvGraphicFramePr>
        <p:xfrm>
          <a:off x="204880" y="4726994"/>
          <a:ext cx="3136288" cy="1615440"/>
        </p:xfrm>
        <a:graphic>
          <a:graphicData uri="http://schemas.openxmlformats.org/drawingml/2006/table">
            <a:tbl>
              <a:tblPr firstRow="1" bandRow="1"/>
              <a:tblGrid>
                <a:gridCol w="1720635">
                  <a:extLst>
                    <a:ext uri="{9D8B030D-6E8A-4147-A177-3AD203B41FA5}">
                      <a16:colId xmlns:a16="http://schemas.microsoft.com/office/drawing/2014/main" val="3526697088"/>
                    </a:ext>
                  </a:extLst>
                </a:gridCol>
                <a:gridCol w="1415653">
                  <a:extLst>
                    <a:ext uri="{9D8B030D-6E8A-4147-A177-3AD203B41FA5}">
                      <a16:colId xmlns:a16="http://schemas.microsoft.com/office/drawing/2014/main" val="1848758374"/>
                    </a:ext>
                  </a:extLst>
                </a:gridCol>
              </a:tblGrid>
              <a:tr h="233489">
                <a:tc gridSpan="2">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00" u="none" strike="noStrike" kern="1200" cap="none" spc="0" normalizeH="0" baseline="0" noProof="0" dirty="0">
                          <a:ln>
                            <a:noFill/>
                          </a:ln>
                          <a:effectLst/>
                          <a:uLnTx/>
                          <a:uFillTx/>
                        </a:rPr>
                        <a:t>地域計画策定状況</a:t>
                      </a:r>
                      <a:r>
                        <a:rPr kumimoji="1" lang="ja-JP" altLang="en-US" sz="1000" u="none" strike="noStrike" kern="1200" cap="none" spc="0" normalizeH="0" baseline="0" noProof="0" dirty="0">
                          <a:ln>
                            <a:noFill/>
                          </a:ln>
                          <a:solidFill>
                            <a:schemeClr val="bg1"/>
                          </a:solidFill>
                          <a:effectLst/>
                          <a:uLnTx/>
                          <a:uFillTx/>
                        </a:rPr>
                        <a:t>（令和７年５月末時点）</a:t>
                      </a:r>
                      <a:endParaRPr kumimoji="1" lang="ja-JP" altLang="en-US" sz="1000" b="1" i="0" u="none" strike="noStrike" kern="1200" cap="none" spc="0" normalizeH="0" baseline="0" noProof="0" dirty="0">
                        <a:ln>
                          <a:noFill/>
                        </a:ln>
                        <a:solidFill>
                          <a:schemeClr val="bg1"/>
                        </a:solidFill>
                        <a:effectLst/>
                        <a:uLnTx/>
                        <a:uFillTx/>
                        <a:latin typeface="+mn-lt"/>
                        <a:ea typeface="メイリオ" panose="020B0604030504040204" pitchFamily="50" charset="-128"/>
                        <a:cs typeface="+mn-cs"/>
                      </a:endParaRPr>
                    </a:p>
                  </a:txBody>
                  <a:tcPr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rgbClr val="0070C0"/>
                    </a:solidFill>
                  </a:tcPr>
                </a:tc>
                <a:tc hMerge="1">
                  <a:txBody>
                    <a:bodyPr/>
                    <a:lstStyle>
                      <a:lvl1pPr marL="0" algn="l" defTabSz="914400" rtl="0" eaLnBrk="1" latinLnBrk="0" hangingPunct="1">
                        <a:defRPr kumimoji="1" sz="1800" b="1" kern="1200">
                          <a:solidFill>
                            <a:schemeClr val="lt1"/>
                          </a:solidFill>
                          <a:latin typeface="Calibri" panose="020F0502020204030204"/>
                        </a:defRPr>
                      </a:lvl1pPr>
                      <a:lvl2pPr marL="457200" algn="l" defTabSz="914400" rtl="0" eaLnBrk="1" latinLnBrk="0" hangingPunct="1">
                        <a:defRPr kumimoji="1" sz="1800" b="1" kern="1200">
                          <a:solidFill>
                            <a:schemeClr val="lt1"/>
                          </a:solidFill>
                          <a:latin typeface="Calibri" panose="020F0502020204030204"/>
                        </a:defRPr>
                      </a:lvl2pPr>
                      <a:lvl3pPr marL="914400" algn="l" defTabSz="914400" rtl="0" eaLnBrk="1" latinLnBrk="0" hangingPunct="1">
                        <a:defRPr kumimoji="1" sz="1800" b="1" kern="1200">
                          <a:solidFill>
                            <a:schemeClr val="lt1"/>
                          </a:solidFill>
                          <a:latin typeface="Calibri" panose="020F0502020204030204"/>
                        </a:defRPr>
                      </a:lvl3pPr>
                      <a:lvl4pPr marL="1371600" algn="l" defTabSz="914400" rtl="0" eaLnBrk="1" latinLnBrk="0" hangingPunct="1">
                        <a:defRPr kumimoji="1" sz="1800" b="1" kern="1200">
                          <a:solidFill>
                            <a:schemeClr val="lt1"/>
                          </a:solidFill>
                          <a:latin typeface="Calibri" panose="020F0502020204030204"/>
                        </a:defRPr>
                      </a:lvl4pPr>
                      <a:lvl5pPr marL="1828800" algn="l" defTabSz="914400" rtl="0" eaLnBrk="1" latinLnBrk="0" hangingPunct="1">
                        <a:defRPr kumimoji="1" sz="1800" b="1" kern="1200">
                          <a:solidFill>
                            <a:schemeClr val="lt1"/>
                          </a:solidFill>
                          <a:latin typeface="Calibri" panose="020F0502020204030204"/>
                        </a:defRPr>
                      </a:lvl5pPr>
                      <a:lvl6pPr marL="2286000" algn="l" defTabSz="914400" rtl="0" eaLnBrk="1" latinLnBrk="0" hangingPunct="1">
                        <a:defRPr kumimoji="1" sz="1800" b="1" kern="1200">
                          <a:solidFill>
                            <a:schemeClr val="lt1"/>
                          </a:solidFill>
                          <a:latin typeface="Calibri" panose="020F0502020204030204"/>
                        </a:defRPr>
                      </a:lvl6pPr>
                      <a:lvl7pPr marL="2743200" algn="l" defTabSz="914400" rtl="0" eaLnBrk="1" latinLnBrk="0" hangingPunct="1">
                        <a:defRPr kumimoji="1" sz="1800" b="1" kern="1200">
                          <a:solidFill>
                            <a:schemeClr val="lt1"/>
                          </a:solidFill>
                          <a:latin typeface="Calibri" panose="020F0502020204030204"/>
                        </a:defRPr>
                      </a:lvl7pPr>
                      <a:lvl8pPr marL="3200400" algn="l" defTabSz="914400" rtl="0" eaLnBrk="1" latinLnBrk="0" hangingPunct="1">
                        <a:defRPr kumimoji="1" sz="1800" b="1" kern="1200">
                          <a:solidFill>
                            <a:schemeClr val="lt1"/>
                          </a:solidFill>
                          <a:latin typeface="Calibri" panose="020F0502020204030204"/>
                        </a:defRPr>
                      </a:lvl8pPr>
                      <a:lvl9pPr marL="3657600" algn="l" defTabSz="914400" rtl="0" eaLnBrk="1" latinLnBrk="0" hangingPunct="1">
                        <a:defRPr kumimoji="1" sz="1800" b="1" kern="1200">
                          <a:solidFill>
                            <a:schemeClr val="lt1"/>
                          </a:solidFill>
                          <a:latin typeface="Calibri" panose="020F0502020204030204"/>
                        </a:defRPr>
                      </a:lvl9pPr>
                    </a:lstStyle>
                    <a:p>
                      <a:pPr algn="ctr"/>
                      <a:r>
                        <a:rPr kumimoji="1" lang="ja-JP" altLang="en-US" sz="1400" dirty="0"/>
                        <a:t>策定状況</a:t>
                      </a:r>
                      <a:endParaRPr kumimoji="1" lang="ja-JP" altLang="en-US" sz="1400" dirty="0">
                        <a:latin typeface="メイリオ" panose="020B0604030504040204" pitchFamily="50" charset="-128"/>
                        <a:ea typeface="メイリオ" panose="020B0604030504040204" pitchFamily="50" charset="-128"/>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213702133"/>
                  </a:ext>
                </a:extLst>
              </a:tr>
              <a:tr h="242814">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r>
                        <a:rPr kumimoji="1" lang="ja-JP" altLang="en-US" sz="1000" dirty="0"/>
                        <a:t>市町村数</a:t>
                      </a:r>
                      <a:endParaRPr kumimoji="1" lang="ja-JP" altLang="en-US" sz="1000" dirty="0">
                        <a:latin typeface="+mj-ea"/>
                        <a:ea typeface="+mj-ea"/>
                      </a:endParaRPr>
                    </a:p>
                  </a:txBody>
                  <a:tcPr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000" dirty="0">
                          <a:solidFill>
                            <a:schemeClr val="tx1"/>
                          </a:solidFill>
                        </a:rPr>
                        <a:t>35 </a:t>
                      </a:r>
                      <a:r>
                        <a:rPr kumimoji="1" lang="ja-JP" altLang="en-US" sz="1000" dirty="0">
                          <a:solidFill>
                            <a:schemeClr val="tx1"/>
                          </a:solidFill>
                        </a:rPr>
                        <a:t>市町村</a:t>
                      </a:r>
                      <a:endParaRPr kumimoji="1" lang="ja-JP" altLang="en-US" sz="1000" dirty="0">
                        <a:solidFill>
                          <a:schemeClr val="tx1"/>
                        </a:solidFill>
                        <a:latin typeface="+mj-ea"/>
                        <a:ea typeface="+mj-ea"/>
                      </a:endParaRPr>
                    </a:p>
                  </a:txBody>
                  <a:tcPr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434249324"/>
                  </a:ext>
                </a:extLst>
              </a:tr>
              <a:tr h="21772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r>
                        <a:rPr kumimoji="1" lang="ja-JP" altLang="en-US" sz="1000" dirty="0"/>
                        <a:t>地区数</a:t>
                      </a:r>
                      <a:endParaRPr kumimoji="1" lang="ja-JP" altLang="en-US" sz="1000" dirty="0">
                        <a:latin typeface="+mj-ea"/>
                        <a:ea typeface="+mj-ea"/>
                      </a:endParaRPr>
                    </a:p>
                  </a:txBody>
                  <a:tcPr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000" dirty="0">
                          <a:solidFill>
                            <a:schemeClr val="tx1"/>
                          </a:solidFill>
                        </a:rPr>
                        <a:t>331 </a:t>
                      </a:r>
                      <a:r>
                        <a:rPr lang="ja-JP" altLang="en-US" sz="1000" dirty="0">
                          <a:solidFill>
                            <a:schemeClr val="tx1"/>
                          </a:solidFill>
                        </a:rPr>
                        <a:t>/ </a:t>
                      </a:r>
                      <a:r>
                        <a:rPr lang="en-US" altLang="ja-JP" sz="1000" dirty="0">
                          <a:solidFill>
                            <a:schemeClr val="tx1"/>
                          </a:solidFill>
                        </a:rPr>
                        <a:t>346 </a:t>
                      </a:r>
                      <a:r>
                        <a:rPr lang="ja-JP" altLang="en-US" sz="1000" dirty="0">
                          <a:solidFill>
                            <a:schemeClr val="tx1"/>
                          </a:solidFill>
                        </a:rPr>
                        <a:t>地区（</a:t>
                      </a:r>
                      <a:r>
                        <a:rPr lang="en-US" altLang="ja-JP" sz="1000" dirty="0">
                          <a:solidFill>
                            <a:schemeClr val="tx1"/>
                          </a:solidFill>
                        </a:rPr>
                        <a:t>96%</a:t>
                      </a:r>
                      <a:r>
                        <a:rPr lang="ja-JP" altLang="en-US" sz="1000" dirty="0">
                          <a:solidFill>
                            <a:schemeClr val="tx1"/>
                          </a:solidFill>
                        </a:rPr>
                        <a:t>）</a:t>
                      </a:r>
                      <a:endParaRPr kumimoji="1" lang="ja-JP" altLang="en-US" sz="1000" dirty="0">
                        <a:solidFill>
                          <a:schemeClr val="tx1"/>
                        </a:solidFill>
                        <a:latin typeface="+mj-ea"/>
                        <a:ea typeface="+mj-ea"/>
                      </a:endParaRPr>
                    </a:p>
                  </a:txBody>
                  <a:tcPr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60109188"/>
                  </a:ext>
                </a:extLst>
              </a:tr>
              <a:tr h="21772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r>
                        <a:rPr kumimoji="1" lang="ja-JP" altLang="en-US" sz="1000" dirty="0"/>
                        <a:t>集落数</a:t>
                      </a:r>
                      <a:endParaRPr kumimoji="1" lang="ja-JP" altLang="en-US" sz="1000" dirty="0">
                        <a:latin typeface="+mj-ea"/>
                        <a:ea typeface="+mj-ea"/>
                      </a:endParaRPr>
                    </a:p>
                  </a:txBody>
                  <a:tcPr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lang="ja-JP" altLang="en-US" sz="1000" dirty="0">
                          <a:solidFill>
                            <a:schemeClr val="tx1"/>
                          </a:solidFill>
                        </a:rPr>
                        <a:t>650 / 689 集落</a:t>
                      </a:r>
                      <a:endParaRPr kumimoji="1" lang="ja-JP" altLang="en-US" sz="1000" dirty="0">
                        <a:solidFill>
                          <a:schemeClr val="tx1"/>
                        </a:solidFill>
                        <a:latin typeface="+mj-ea"/>
                        <a:ea typeface="+mj-ea"/>
                      </a:endParaRPr>
                    </a:p>
                  </a:txBody>
                  <a:tcPr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77870826"/>
                  </a:ext>
                </a:extLst>
              </a:tr>
              <a:tr h="21772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r>
                        <a:rPr kumimoji="1" lang="ja-JP" altLang="en-US" sz="1000" dirty="0"/>
                        <a:t>計画区域内の農用地等面積</a:t>
                      </a:r>
                      <a:endParaRPr kumimoji="1" lang="ja-JP" altLang="en-US" sz="1000" dirty="0">
                        <a:latin typeface="+mj-ea"/>
                        <a:ea typeface="+mj-ea"/>
                      </a:endParaRPr>
                    </a:p>
                  </a:txBody>
                  <a:tcPr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en-US" altLang="ja-JP" sz="1000" dirty="0">
                          <a:solidFill>
                            <a:schemeClr val="tx1"/>
                          </a:solidFill>
                        </a:rPr>
                        <a:t>9,480 ha</a:t>
                      </a:r>
                      <a:endParaRPr kumimoji="1" lang="ja-JP" altLang="en-US" sz="1000" dirty="0">
                        <a:solidFill>
                          <a:schemeClr val="tx1"/>
                        </a:solidFill>
                        <a:latin typeface="+mj-ea"/>
                        <a:ea typeface="+mj-ea"/>
                      </a:endParaRPr>
                    </a:p>
                  </a:txBody>
                  <a:tcPr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10845559"/>
                  </a:ext>
                </a:extLst>
              </a:tr>
              <a:tr h="217723">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r>
                        <a:rPr kumimoji="1" lang="ja-JP" altLang="en-US" sz="1000" dirty="0"/>
                        <a:t>国版担い手数</a:t>
                      </a:r>
                      <a:endParaRPr kumimoji="1" lang="ja-JP" altLang="en-US" sz="1000" dirty="0">
                        <a:latin typeface="+mj-ea"/>
                        <a:ea typeface="+mj-ea"/>
                      </a:endParaRPr>
                    </a:p>
                  </a:txBody>
                  <a:tcPr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tc>
                  <a:txBody>
                    <a:bodyPr/>
                    <a:lstStyle>
                      <a:lvl1pPr marL="0" algn="l" defTabSz="914400" rtl="0" eaLnBrk="1" latinLnBrk="0" hangingPunct="1">
                        <a:defRPr kumimoji="1" sz="1800" kern="1200">
                          <a:solidFill>
                            <a:schemeClr val="dk1"/>
                          </a:solidFill>
                          <a:latin typeface="Calibri" panose="020F0502020204030204"/>
                        </a:defRPr>
                      </a:lvl1pPr>
                      <a:lvl2pPr marL="457200" algn="l" defTabSz="914400" rtl="0" eaLnBrk="1" latinLnBrk="0" hangingPunct="1">
                        <a:defRPr kumimoji="1" sz="1800" kern="1200">
                          <a:solidFill>
                            <a:schemeClr val="dk1"/>
                          </a:solidFill>
                          <a:latin typeface="Calibri" panose="020F0502020204030204"/>
                        </a:defRPr>
                      </a:lvl2pPr>
                      <a:lvl3pPr marL="914400" algn="l" defTabSz="914400" rtl="0" eaLnBrk="1" latinLnBrk="0" hangingPunct="1">
                        <a:defRPr kumimoji="1" sz="1800" kern="1200">
                          <a:solidFill>
                            <a:schemeClr val="dk1"/>
                          </a:solidFill>
                          <a:latin typeface="Calibri" panose="020F0502020204030204"/>
                        </a:defRPr>
                      </a:lvl3pPr>
                      <a:lvl4pPr marL="1371600" algn="l" defTabSz="914400" rtl="0" eaLnBrk="1" latinLnBrk="0" hangingPunct="1">
                        <a:defRPr kumimoji="1" sz="1800" kern="1200">
                          <a:solidFill>
                            <a:schemeClr val="dk1"/>
                          </a:solidFill>
                          <a:latin typeface="Calibri" panose="020F0502020204030204"/>
                        </a:defRPr>
                      </a:lvl4pPr>
                      <a:lvl5pPr marL="1828800" algn="l" defTabSz="914400" rtl="0" eaLnBrk="1" latinLnBrk="0" hangingPunct="1">
                        <a:defRPr kumimoji="1" sz="1800" kern="1200">
                          <a:solidFill>
                            <a:schemeClr val="dk1"/>
                          </a:solidFill>
                          <a:latin typeface="Calibri" panose="020F0502020204030204"/>
                        </a:defRPr>
                      </a:lvl5pPr>
                      <a:lvl6pPr marL="2286000" algn="l" defTabSz="914400" rtl="0" eaLnBrk="1" latinLnBrk="0" hangingPunct="1">
                        <a:defRPr kumimoji="1" sz="1800" kern="1200">
                          <a:solidFill>
                            <a:schemeClr val="dk1"/>
                          </a:solidFill>
                          <a:latin typeface="Calibri" panose="020F0502020204030204"/>
                        </a:defRPr>
                      </a:lvl6pPr>
                      <a:lvl7pPr marL="2743200" algn="l" defTabSz="914400" rtl="0" eaLnBrk="1" latinLnBrk="0" hangingPunct="1">
                        <a:defRPr kumimoji="1" sz="1800" kern="1200">
                          <a:solidFill>
                            <a:schemeClr val="dk1"/>
                          </a:solidFill>
                          <a:latin typeface="Calibri" panose="020F0502020204030204"/>
                        </a:defRPr>
                      </a:lvl7pPr>
                      <a:lvl8pPr marL="3200400" algn="l" defTabSz="914400" rtl="0" eaLnBrk="1" latinLnBrk="0" hangingPunct="1">
                        <a:defRPr kumimoji="1" sz="1800" kern="1200">
                          <a:solidFill>
                            <a:schemeClr val="dk1"/>
                          </a:solidFill>
                          <a:latin typeface="Calibri" panose="020F0502020204030204"/>
                        </a:defRPr>
                      </a:lvl8pPr>
                      <a:lvl9pPr marL="3657600" algn="l" defTabSz="914400" rtl="0" eaLnBrk="1" latinLnBrk="0" hangingPunct="1">
                        <a:defRPr kumimoji="1" sz="1800" kern="1200">
                          <a:solidFill>
                            <a:schemeClr val="dk1"/>
                          </a:solidFill>
                          <a:latin typeface="Calibri" panose="020F0502020204030204"/>
                        </a:defRPr>
                      </a:lvl9pPr>
                    </a:lstStyle>
                    <a:p>
                      <a:pPr algn="ctr"/>
                      <a:r>
                        <a:rPr kumimoji="1" lang="ja-JP" altLang="en-US" sz="1000" dirty="0">
                          <a:solidFill>
                            <a:schemeClr val="tx1"/>
                          </a:solidFill>
                        </a:rPr>
                        <a:t>延べ </a:t>
                      </a:r>
                      <a:r>
                        <a:rPr kumimoji="1" lang="en-US" altLang="ja-JP" sz="1000" dirty="0">
                          <a:solidFill>
                            <a:schemeClr val="tx1"/>
                          </a:solidFill>
                        </a:rPr>
                        <a:t>1,116 </a:t>
                      </a:r>
                      <a:r>
                        <a:rPr kumimoji="1" lang="ja-JP" altLang="en-US" sz="1000" dirty="0">
                          <a:solidFill>
                            <a:schemeClr val="tx1"/>
                          </a:solidFill>
                        </a:rPr>
                        <a:t>人</a:t>
                      </a:r>
                      <a:endParaRPr kumimoji="1" lang="ja-JP" altLang="en-US" sz="1000" dirty="0">
                        <a:solidFill>
                          <a:schemeClr val="tx1"/>
                        </a:solidFill>
                        <a:latin typeface="+mj-ea"/>
                        <a:ea typeface="+mj-ea"/>
                      </a:endParaRPr>
                    </a:p>
                  </a:txBody>
                  <a:tcPr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852055030"/>
                  </a:ext>
                </a:extLst>
              </a:tr>
            </a:tbl>
          </a:graphicData>
        </a:graphic>
      </p:graphicFrame>
      <p:sp>
        <p:nvSpPr>
          <p:cNvPr id="2" name="矢印: 右 1">
            <a:extLst>
              <a:ext uri="{FF2B5EF4-FFF2-40B4-BE49-F238E27FC236}">
                <a16:creationId xmlns:a16="http://schemas.microsoft.com/office/drawing/2014/main" id="{CFD1F95A-CA55-4726-A658-ADDD3A55A817}"/>
              </a:ext>
            </a:extLst>
          </p:cNvPr>
          <p:cNvSpPr/>
          <p:nvPr/>
        </p:nvSpPr>
        <p:spPr>
          <a:xfrm>
            <a:off x="6354000" y="2913972"/>
            <a:ext cx="305891" cy="2655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スライド番号プレースホルダー 5">
            <a:extLst>
              <a:ext uri="{FF2B5EF4-FFF2-40B4-BE49-F238E27FC236}">
                <a16:creationId xmlns:a16="http://schemas.microsoft.com/office/drawing/2014/main" id="{D6D7A644-C039-434B-959C-AC531E0F4ABF}"/>
              </a:ext>
            </a:extLst>
          </p:cNvPr>
          <p:cNvSpPr txBox="1">
            <a:spLocks/>
          </p:cNvSpPr>
          <p:nvPr/>
        </p:nvSpPr>
        <p:spPr>
          <a:xfrm>
            <a:off x="10635748" y="6516347"/>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dirty="0">
                <a:solidFill>
                  <a:prstClr val="black"/>
                </a:solidFill>
                <a:ea typeface="ＭＳ Ｐゴシック" panose="020B0600070205080204" pitchFamily="50" charset="-128"/>
              </a:rPr>
              <a:t>参</a:t>
            </a:r>
            <a:r>
              <a:rPr kumimoji="1" lang="en-US" altLang="ja-JP" dirty="0">
                <a:solidFill>
                  <a:prstClr val="black"/>
                </a:solidFill>
                <a:ea typeface="ＭＳ Ｐゴシック" panose="020B0600070205080204" pitchFamily="50" charset="-128"/>
              </a:rPr>
              <a:t>-</a:t>
            </a:r>
            <a:fld id="{C6678B24-D225-48CB-84C5-697AA65AEC0C}" type="slidenum">
              <a:rPr kumimoji="1" lang="ja-JP" altLang="en-US" smtClean="0">
                <a:solidFill>
                  <a:prstClr val="black"/>
                </a:solidFill>
                <a:ea typeface="ＭＳ Ｐゴシック" panose="020B0600070205080204" pitchFamily="50" charset="-128"/>
              </a:rPr>
              <a:pPr/>
              <a:t>4</a:t>
            </a:fld>
            <a:endParaRPr kumimoji="1" lang="ja-JP" altLang="en-US" dirty="0">
              <a:solidFill>
                <a:prstClr val="black"/>
              </a:solidFill>
              <a:ea typeface="ＭＳ Ｐゴシック" panose="020B0600070205080204" pitchFamily="50" charset="-128"/>
            </a:endParaRPr>
          </a:p>
        </p:txBody>
      </p:sp>
      <p:pic>
        <p:nvPicPr>
          <p:cNvPr id="10" name="図 9">
            <a:extLst>
              <a:ext uri="{FF2B5EF4-FFF2-40B4-BE49-F238E27FC236}">
                <a16:creationId xmlns:a16="http://schemas.microsoft.com/office/drawing/2014/main" id="{1EBBC20A-708A-C40C-3496-D89CB55D09FB}"/>
              </a:ext>
            </a:extLst>
          </p:cNvPr>
          <p:cNvPicPr>
            <a:picLocks noChangeAspect="1"/>
          </p:cNvPicPr>
          <p:nvPr/>
        </p:nvPicPr>
        <p:blipFill>
          <a:blip r:embed="rId5"/>
          <a:stretch>
            <a:fillRect/>
          </a:stretch>
        </p:blipFill>
        <p:spPr>
          <a:xfrm>
            <a:off x="3424638" y="4974570"/>
            <a:ext cx="2895851" cy="1566808"/>
          </a:xfrm>
          <a:prstGeom prst="rect">
            <a:avLst/>
          </a:prstGeom>
        </p:spPr>
      </p:pic>
    </p:spTree>
    <p:extLst>
      <p:ext uri="{BB962C8B-B14F-4D97-AF65-F5344CB8AC3E}">
        <p14:creationId xmlns:p14="http://schemas.microsoft.com/office/powerpoint/2010/main" val="2291201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角丸四角形 1">
            <a:extLst>
              <a:ext uri="{FF2B5EF4-FFF2-40B4-BE49-F238E27FC236}">
                <a16:creationId xmlns:a16="http://schemas.microsoft.com/office/drawing/2014/main" id="{5AAC25C9-3B20-46D3-8F08-150DB923CE23}"/>
              </a:ext>
            </a:extLst>
          </p:cNvPr>
          <p:cNvSpPr/>
          <p:nvPr/>
        </p:nvSpPr>
        <p:spPr>
          <a:xfrm>
            <a:off x="120381" y="796233"/>
            <a:ext cx="11856466" cy="5758680"/>
          </a:xfrm>
          <a:prstGeom prst="roundRect">
            <a:avLst>
              <a:gd name="adj" fmla="val 4421"/>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62">
              <a:solidFill>
                <a:prstClr val="white"/>
              </a:solidFill>
              <a:latin typeface="Calibri" panose="020F0502020204030204"/>
              <a:ea typeface="游ゴシック" panose="020B0400000000000000" pitchFamily="50" charset="-128"/>
            </a:endParaRPr>
          </a:p>
        </p:txBody>
      </p:sp>
      <p:sp>
        <p:nvSpPr>
          <p:cNvPr id="53" name="テキスト ボックス 52">
            <a:extLst>
              <a:ext uri="{FF2B5EF4-FFF2-40B4-BE49-F238E27FC236}">
                <a16:creationId xmlns:a16="http://schemas.microsoft.com/office/drawing/2014/main" id="{35901E93-1656-498F-AFFD-A4B2B8EDF270}"/>
              </a:ext>
            </a:extLst>
          </p:cNvPr>
          <p:cNvSpPr txBox="1"/>
          <p:nvPr/>
        </p:nvSpPr>
        <p:spPr>
          <a:xfrm>
            <a:off x="120380" y="645797"/>
            <a:ext cx="3600000" cy="338554"/>
          </a:xfrm>
          <a:prstGeom prst="rect">
            <a:avLst/>
          </a:prstGeom>
          <a:solidFill>
            <a:srgbClr val="00B050"/>
          </a:solidFill>
        </p:spPr>
        <p:txBody>
          <a:bodyPr wrap="square" rtlCol="0" anchor="ctr">
            <a:spAutoFit/>
          </a:bodyPr>
          <a:lstStyle/>
          <a:p>
            <a:pPr algn="ctr"/>
            <a:r>
              <a:rPr kumimoji="1" lang="ja-JP" altLang="en-US" sz="1600" b="1" dirty="0">
                <a:solidFill>
                  <a:prstClr val="white"/>
                </a:solidFill>
                <a:latin typeface="BIZ UDPゴシック" panose="020B0400000000000000" pitchFamily="50" charset="-128"/>
                <a:ea typeface="BIZ UDPゴシック" panose="020B0400000000000000" pitchFamily="50" charset="-128"/>
              </a:rPr>
              <a:t>農業産出額の推移</a:t>
            </a:r>
          </a:p>
        </p:txBody>
      </p:sp>
      <p:sp>
        <p:nvSpPr>
          <p:cNvPr id="56" name="テキスト ボックス 55">
            <a:extLst>
              <a:ext uri="{FF2B5EF4-FFF2-40B4-BE49-F238E27FC236}">
                <a16:creationId xmlns:a16="http://schemas.microsoft.com/office/drawing/2014/main" id="{D8FD14F4-9366-459D-9B67-26E0028021C3}"/>
              </a:ext>
            </a:extLst>
          </p:cNvPr>
          <p:cNvSpPr txBox="1"/>
          <p:nvPr/>
        </p:nvSpPr>
        <p:spPr>
          <a:xfrm>
            <a:off x="216798" y="1073146"/>
            <a:ext cx="11663631" cy="830997"/>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■農業産出額はここ数年増加傾向</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　 大阪農業は小さな面積でも高い収益性があることが特徴であり、</a:t>
            </a:r>
            <a:r>
              <a:rPr kumimoji="1" lang="ja-JP" altLang="en-US" sz="1600" u="sng" dirty="0">
                <a:solidFill>
                  <a:prstClr val="black"/>
                </a:solidFill>
                <a:latin typeface="ＭＳ Ｐゴシック" panose="020B0600070205080204" pitchFamily="50" charset="-128"/>
                <a:ea typeface="ＭＳ Ｐゴシック" panose="020B0600070205080204" pitchFamily="50" charset="-128"/>
              </a:rPr>
              <a:t>単位面積当たりの農業産出額</a:t>
            </a:r>
            <a:r>
              <a:rPr kumimoji="1" lang="en-US" altLang="ja-JP" sz="1600" u="sng" baseline="30000" dirty="0">
                <a:solidFill>
                  <a:prstClr val="black"/>
                </a:solidFill>
                <a:latin typeface="ＭＳ Ｐゴシック" panose="020B0600070205080204" pitchFamily="50" charset="-128"/>
                <a:ea typeface="ＭＳ Ｐゴシック" panose="020B0600070205080204" pitchFamily="50" charset="-128"/>
              </a:rPr>
              <a:t>※</a:t>
            </a:r>
            <a:r>
              <a:rPr kumimoji="1" lang="ja-JP" altLang="en-US" sz="1600" u="sng" dirty="0">
                <a:solidFill>
                  <a:prstClr val="black"/>
                </a:solidFill>
                <a:latin typeface="ＭＳ Ｐゴシック" panose="020B0600070205080204" pitchFamily="50" charset="-128"/>
                <a:ea typeface="ＭＳ Ｐゴシック" panose="020B0600070205080204" pitchFamily="50" charset="-128"/>
              </a:rPr>
              <a:t>は現在全国３位</a:t>
            </a:r>
            <a:endParaRPr kumimoji="1" lang="en-US" altLang="ja-JP" sz="1600" u="sng" dirty="0">
              <a:solidFill>
                <a:prstClr val="black"/>
              </a:solidFill>
              <a:latin typeface="ＭＳ Ｐゴシック" panose="020B0600070205080204" pitchFamily="50" charset="-128"/>
              <a:ea typeface="ＭＳ Ｐゴシック" panose="020B0600070205080204" pitchFamily="50" charset="-128"/>
            </a:endParaRPr>
          </a:p>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　 現在の重点品目（ぶどう・なす・いちご・きくな・えだまめ）が産出額の上位にも入っている</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p:txBody>
      </p:sp>
      <p:sp>
        <p:nvSpPr>
          <p:cNvPr id="38" name="タイトル 1">
            <a:extLst>
              <a:ext uri="{FF2B5EF4-FFF2-40B4-BE49-F238E27FC236}">
                <a16:creationId xmlns:a16="http://schemas.microsoft.com/office/drawing/2014/main" id="{C38AF420-F8EE-43DE-BC67-CCCA0A12D389}"/>
              </a:ext>
            </a:extLst>
          </p:cNvPr>
          <p:cNvSpPr txBox="1">
            <a:spLocks/>
          </p:cNvSpPr>
          <p:nvPr/>
        </p:nvSpPr>
        <p:spPr>
          <a:xfrm>
            <a:off x="0" y="1429"/>
            <a:ext cx="12192000" cy="540438"/>
          </a:xfrm>
          <a:prstGeom prst="rect">
            <a:avLst/>
          </a:prstGeom>
          <a:solidFill>
            <a:srgbClr val="63A537">
              <a:lumMod val="20000"/>
              <a:lumOff val="80000"/>
            </a:srgb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marL="0" marR="0" lvl="0" indent="0" algn="ctr" defTabSz="1280160" rtl="0" eaLnBrk="1" fontAlgn="auto" latinLnBrk="0" hangingPunct="1">
              <a:lnSpc>
                <a:spcPct val="90000"/>
              </a:lnSpc>
              <a:spcBef>
                <a:spcPct val="0"/>
              </a:spcBef>
              <a:spcAft>
                <a:spcPts val="0"/>
              </a:spcAft>
              <a:buClrTx/>
              <a:buSzTx/>
              <a:buFontTx/>
              <a:buNone/>
              <a:tabLst/>
              <a:defRPr/>
            </a:pPr>
            <a:endPar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j-cs"/>
            </a:endParaRPr>
          </a:p>
        </p:txBody>
      </p:sp>
      <p:sp>
        <p:nvSpPr>
          <p:cNvPr id="41" name="テキスト ボックス 40">
            <a:extLst>
              <a:ext uri="{FF2B5EF4-FFF2-40B4-BE49-F238E27FC236}">
                <a16:creationId xmlns:a16="http://schemas.microsoft.com/office/drawing/2014/main" id="{B6A8E2D5-FDC6-4A56-A3AF-ECE99A484CED}"/>
              </a:ext>
            </a:extLst>
          </p:cNvPr>
          <p:cNvSpPr txBox="1"/>
          <p:nvPr/>
        </p:nvSpPr>
        <p:spPr>
          <a:xfrm>
            <a:off x="215153" y="2312283"/>
            <a:ext cx="9207500" cy="307777"/>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単位面積当たりの</a:t>
            </a:r>
            <a:r>
              <a:rPr kumimoji="1" lang="en-US" altLang="ja-JP" sz="1400" dirty="0">
                <a:solidFill>
                  <a:prstClr val="black"/>
                </a:solidFill>
                <a:latin typeface="ＭＳ Ｐゴシック" panose="020B0600070205080204" pitchFamily="50" charset="-128"/>
                <a:ea typeface="ＭＳ Ｐゴシック" panose="020B0600070205080204" pitchFamily="50" charset="-128"/>
              </a:rPr>
              <a:t>R6</a:t>
            </a:r>
            <a:r>
              <a:rPr kumimoji="1" lang="ja-JP" altLang="en-US" sz="1400" dirty="0">
                <a:solidFill>
                  <a:prstClr val="black"/>
                </a:solidFill>
                <a:latin typeface="ＭＳ Ｐゴシック" panose="020B0600070205080204" pitchFamily="50" charset="-128"/>
                <a:ea typeface="ＭＳ Ｐゴシック" panose="020B0600070205080204" pitchFamily="50" charset="-128"/>
              </a:rPr>
              <a:t>農業産出額　（万円</a:t>
            </a:r>
            <a:r>
              <a:rPr kumimoji="1" lang="en-US" altLang="ja-JP" sz="1400" dirty="0">
                <a:solidFill>
                  <a:prstClr val="black"/>
                </a:solidFill>
                <a:latin typeface="ＭＳ Ｐゴシック" panose="020B0600070205080204" pitchFamily="50" charset="-128"/>
                <a:ea typeface="ＭＳ Ｐゴシック" panose="020B0600070205080204" pitchFamily="50" charset="-128"/>
              </a:rPr>
              <a:t>/ha</a:t>
            </a:r>
            <a:r>
              <a:rPr kumimoji="1" lang="ja-JP" altLang="en-US" sz="1400" dirty="0">
                <a:solidFill>
                  <a:prstClr val="black"/>
                </a:solidFill>
                <a:latin typeface="ＭＳ Ｐゴシック" panose="020B0600070205080204" pitchFamily="50" charset="-128"/>
                <a:ea typeface="ＭＳ Ｐゴシック" panose="020B0600070205080204" pitchFamily="50" charset="-128"/>
              </a:rPr>
              <a:t>）</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42" name="テキスト ボックス 41">
            <a:extLst>
              <a:ext uri="{FF2B5EF4-FFF2-40B4-BE49-F238E27FC236}">
                <a16:creationId xmlns:a16="http://schemas.microsoft.com/office/drawing/2014/main" id="{A877A527-0BBF-46B4-BED0-33C45A80C9AD}"/>
              </a:ext>
            </a:extLst>
          </p:cNvPr>
          <p:cNvSpPr txBox="1"/>
          <p:nvPr/>
        </p:nvSpPr>
        <p:spPr>
          <a:xfrm>
            <a:off x="7362363" y="6287550"/>
            <a:ext cx="2199920"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100" dirty="0">
                <a:solidFill>
                  <a:schemeClr val="tx1"/>
                </a:solidFill>
                <a:latin typeface="ＭＳ Ｐゴシック" panose="020B0600070205080204" pitchFamily="50" charset="-128"/>
                <a:ea typeface="ＭＳ Ｐゴシック" panose="020B0600070205080204" pitchFamily="50" charset="-128"/>
              </a:rPr>
              <a:t>（国統計調査の結果より府試算）</a:t>
            </a:r>
            <a:endParaRPr kumimoji="1" lang="en-US" altLang="ja-JP" sz="1100" dirty="0">
              <a:solidFill>
                <a:schemeClr val="tx1"/>
              </a:solidFill>
              <a:latin typeface="ＭＳ Ｐゴシック" panose="020B0600070205080204" pitchFamily="50" charset="-128"/>
              <a:ea typeface="ＭＳ Ｐゴシック" panose="020B0600070205080204" pitchFamily="50" charset="-128"/>
            </a:endParaRPr>
          </a:p>
        </p:txBody>
      </p:sp>
      <p:sp>
        <p:nvSpPr>
          <p:cNvPr id="43" name="テキスト ボックス 42">
            <a:extLst>
              <a:ext uri="{FF2B5EF4-FFF2-40B4-BE49-F238E27FC236}">
                <a16:creationId xmlns:a16="http://schemas.microsoft.com/office/drawing/2014/main" id="{E381768F-1844-4C18-B312-80E6DF1421A4}"/>
              </a:ext>
            </a:extLst>
          </p:cNvPr>
          <p:cNvSpPr txBox="1"/>
          <p:nvPr/>
        </p:nvSpPr>
        <p:spPr>
          <a:xfrm>
            <a:off x="10923682" y="6316041"/>
            <a:ext cx="875804"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100" dirty="0">
                <a:solidFill>
                  <a:schemeClr val="tx1"/>
                </a:solidFill>
                <a:latin typeface="ＭＳ Ｐゴシック" panose="020B0600070205080204" pitchFamily="50" charset="-128"/>
                <a:ea typeface="ＭＳ Ｐゴシック" panose="020B0600070205080204" pitchFamily="50" charset="-128"/>
              </a:rPr>
              <a:t>※</a:t>
            </a:r>
            <a:r>
              <a:rPr kumimoji="1" lang="ja-JP" altLang="en-US" sz="1100" dirty="0">
                <a:solidFill>
                  <a:schemeClr val="tx1"/>
                </a:solidFill>
                <a:latin typeface="ＭＳ Ｐゴシック" panose="020B0600070205080204" pitchFamily="50" charset="-128"/>
                <a:ea typeface="ＭＳ Ｐゴシック" panose="020B0600070205080204" pitchFamily="50" charset="-128"/>
              </a:rPr>
              <a:t>畜産除く</a:t>
            </a:r>
            <a:endParaRPr kumimoji="1" lang="en-US" altLang="ja-JP" sz="1100" dirty="0">
              <a:solidFill>
                <a:schemeClr val="tx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55D26BDD-8B53-4BF0-81D6-8E1512F93068}"/>
              </a:ext>
            </a:extLst>
          </p:cNvPr>
          <p:cNvSpPr/>
          <p:nvPr/>
        </p:nvSpPr>
        <p:spPr>
          <a:xfrm>
            <a:off x="887098" y="3364913"/>
            <a:ext cx="222035" cy="28472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6" name="表 6">
            <a:extLst>
              <a:ext uri="{FF2B5EF4-FFF2-40B4-BE49-F238E27FC236}">
                <a16:creationId xmlns:a16="http://schemas.microsoft.com/office/drawing/2014/main" id="{98194FBA-5C66-4924-8FB0-D9EB3C429313}"/>
              </a:ext>
            </a:extLst>
          </p:cNvPr>
          <p:cNvGraphicFramePr>
            <a:graphicFrameLocks noGrp="1"/>
          </p:cNvGraphicFramePr>
          <p:nvPr>
            <p:extLst>
              <p:ext uri="{D42A27DB-BD31-4B8C-83A1-F6EECF244321}">
                <p14:modId xmlns:p14="http://schemas.microsoft.com/office/powerpoint/2010/main" val="2660221756"/>
              </p:ext>
            </p:extLst>
          </p:nvPr>
        </p:nvGraphicFramePr>
        <p:xfrm>
          <a:off x="9436482" y="2188874"/>
          <a:ext cx="2363004" cy="4191000"/>
        </p:xfrm>
        <a:graphic>
          <a:graphicData uri="http://schemas.openxmlformats.org/drawingml/2006/table">
            <a:tbl>
              <a:tblPr firstRow="1" bandRow="1">
                <a:tableStyleId>{F5AB1C69-6EDB-4FF4-983F-18BD219EF322}</a:tableStyleId>
              </a:tblPr>
              <a:tblGrid>
                <a:gridCol w="514769">
                  <a:extLst>
                    <a:ext uri="{9D8B030D-6E8A-4147-A177-3AD203B41FA5}">
                      <a16:colId xmlns:a16="http://schemas.microsoft.com/office/drawing/2014/main" val="3201633734"/>
                    </a:ext>
                  </a:extLst>
                </a:gridCol>
                <a:gridCol w="1213937">
                  <a:extLst>
                    <a:ext uri="{9D8B030D-6E8A-4147-A177-3AD203B41FA5}">
                      <a16:colId xmlns:a16="http://schemas.microsoft.com/office/drawing/2014/main" val="1746736370"/>
                    </a:ext>
                  </a:extLst>
                </a:gridCol>
                <a:gridCol w="634298">
                  <a:extLst>
                    <a:ext uri="{9D8B030D-6E8A-4147-A177-3AD203B41FA5}">
                      <a16:colId xmlns:a16="http://schemas.microsoft.com/office/drawing/2014/main" val="1287733665"/>
                    </a:ext>
                  </a:extLst>
                </a:gridCol>
              </a:tblGrid>
              <a:tr h="370840">
                <a:tc>
                  <a:txBody>
                    <a:bodyPr/>
                    <a:lstStyle/>
                    <a:p>
                      <a:pPr algn="ctr"/>
                      <a:r>
                        <a:rPr kumimoji="1" lang="ja-JP" altLang="en-US" sz="1100" dirty="0"/>
                        <a:t>順位</a:t>
                      </a:r>
                    </a:p>
                  </a:txBody>
                  <a:tcPr anchor="ctr"/>
                </a:tc>
                <a:tc>
                  <a:txBody>
                    <a:bodyPr/>
                    <a:lstStyle/>
                    <a:p>
                      <a:pPr algn="ctr"/>
                      <a:r>
                        <a:rPr kumimoji="1" lang="ja-JP" altLang="en-US" sz="1100" dirty="0"/>
                        <a:t>品目</a:t>
                      </a:r>
                    </a:p>
                  </a:txBody>
                  <a:tcPr anchor="ctr"/>
                </a:tc>
                <a:tc>
                  <a:txBody>
                    <a:bodyPr/>
                    <a:lstStyle/>
                    <a:p>
                      <a:pPr algn="ctr"/>
                      <a:r>
                        <a:rPr kumimoji="1" lang="ja-JP" altLang="en-US" sz="1100" dirty="0"/>
                        <a:t>産出額</a:t>
                      </a:r>
                    </a:p>
                  </a:txBody>
                  <a:tcPr anchor="ctr"/>
                </a:tc>
                <a:extLst>
                  <a:ext uri="{0D108BD9-81ED-4DB2-BD59-A6C34878D82A}">
                    <a16:rowId xmlns:a16="http://schemas.microsoft.com/office/drawing/2014/main" val="3522843740"/>
                  </a:ext>
                </a:extLst>
              </a:tr>
              <a:tr h="370840">
                <a:tc>
                  <a:txBody>
                    <a:bodyPr/>
                    <a:lstStyle/>
                    <a:p>
                      <a:pPr algn="ctr"/>
                      <a:r>
                        <a:rPr kumimoji="1" lang="ja-JP" altLang="en-US" sz="1100" dirty="0"/>
                        <a:t>１位</a:t>
                      </a:r>
                    </a:p>
                  </a:txBody>
                  <a:tcPr anchor="ctr"/>
                </a:tc>
                <a:tc>
                  <a:txBody>
                    <a:bodyPr/>
                    <a:lstStyle/>
                    <a:p>
                      <a:pPr algn="ctr"/>
                      <a:r>
                        <a:rPr kumimoji="1" lang="ja-JP" altLang="en-US" sz="1100" dirty="0"/>
                        <a:t>米</a:t>
                      </a:r>
                    </a:p>
                  </a:txBody>
                  <a:tcPr anchor="ctr"/>
                </a:tc>
                <a:tc>
                  <a:txBody>
                    <a:bodyPr/>
                    <a:lstStyle/>
                    <a:p>
                      <a:pPr algn="ctr"/>
                      <a:r>
                        <a:rPr kumimoji="1" lang="en-US" altLang="ja-JP" sz="1100" dirty="0"/>
                        <a:t>52</a:t>
                      </a:r>
                      <a:r>
                        <a:rPr kumimoji="1" lang="ja-JP" altLang="en-US" sz="1100" dirty="0"/>
                        <a:t>億円</a:t>
                      </a:r>
                    </a:p>
                  </a:txBody>
                  <a:tcPr anchor="ctr"/>
                </a:tc>
                <a:extLst>
                  <a:ext uri="{0D108BD9-81ED-4DB2-BD59-A6C34878D82A}">
                    <a16:rowId xmlns:a16="http://schemas.microsoft.com/office/drawing/2014/main" val="3429391902"/>
                  </a:ext>
                </a:extLst>
              </a:tr>
              <a:tr h="370840">
                <a:tc>
                  <a:txBody>
                    <a:bodyPr/>
                    <a:lstStyle/>
                    <a:p>
                      <a:pPr algn="ctr"/>
                      <a:r>
                        <a:rPr kumimoji="1" lang="ja-JP" altLang="en-US" sz="1100" dirty="0"/>
                        <a:t>２位</a:t>
                      </a:r>
                      <a:endParaRPr kumimoji="1" lang="en-US" altLang="ja-JP" sz="1100" dirty="0"/>
                    </a:p>
                  </a:txBody>
                  <a:tcPr anchor="ctr">
                    <a:solidFill>
                      <a:schemeClr val="accent4">
                        <a:lumMod val="20000"/>
                        <a:lumOff val="80000"/>
                      </a:schemeClr>
                    </a:solidFill>
                  </a:tcPr>
                </a:tc>
                <a:tc>
                  <a:txBody>
                    <a:bodyPr/>
                    <a:lstStyle/>
                    <a:p>
                      <a:pPr algn="ctr"/>
                      <a:r>
                        <a:rPr kumimoji="1" lang="ja-JP" altLang="en-US" sz="1100" dirty="0"/>
                        <a:t>ぶどう</a:t>
                      </a:r>
                    </a:p>
                  </a:txBody>
                  <a:tcPr anchor="ctr">
                    <a:solidFill>
                      <a:schemeClr val="accent4">
                        <a:lumMod val="20000"/>
                        <a:lumOff val="80000"/>
                      </a:schemeClr>
                    </a:solidFill>
                  </a:tcPr>
                </a:tc>
                <a:tc>
                  <a:txBody>
                    <a:bodyPr/>
                    <a:lstStyle/>
                    <a:p>
                      <a:pPr algn="ctr"/>
                      <a:r>
                        <a:rPr kumimoji="1" lang="en-US" altLang="ja-JP" sz="1100" dirty="0"/>
                        <a:t>37</a:t>
                      </a:r>
                      <a:r>
                        <a:rPr kumimoji="1" lang="ja-JP" altLang="en-US" sz="1100" dirty="0"/>
                        <a:t>億円</a:t>
                      </a:r>
                    </a:p>
                  </a:txBody>
                  <a:tcPr anchor="ctr">
                    <a:solidFill>
                      <a:schemeClr val="accent4">
                        <a:lumMod val="20000"/>
                        <a:lumOff val="80000"/>
                      </a:schemeClr>
                    </a:solidFill>
                  </a:tcPr>
                </a:tc>
                <a:extLst>
                  <a:ext uri="{0D108BD9-81ED-4DB2-BD59-A6C34878D82A}">
                    <a16:rowId xmlns:a16="http://schemas.microsoft.com/office/drawing/2014/main" val="2044184283"/>
                  </a:ext>
                </a:extLst>
              </a:tr>
              <a:tr h="370840">
                <a:tc>
                  <a:txBody>
                    <a:bodyPr/>
                    <a:lstStyle/>
                    <a:p>
                      <a:pPr algn="ctr"/>
                      <a:r>
                        <a:rPr kumimoji="1" lang="ja-JP" altLang="en-US" sz="1100" dirty="0"/>
                        <a:t>３位</a:t>
                      </a:r>
                    </a:p>
                  </a:txBody>
                  <a:tcPr anchor="ctr"/>
                </a:tc>
                <a:tc>
                  <a:txBody>
                    <a:bodyPr/>
                    <a:lstStyle/>
                    <a:p>
                      <a:pPr algn="ctr"/>
                      <a:r>
                        <a:rPr kumimoji="1" lang="ja-JP" altLang="en-US" sz="1100" dirty="0"/>
                        <a:t>ねぎ</a:t>
                      </a:r>
                      <a:endParaRPr kumimoji="1" lang="en-US" altLang="ja-JP" sz="1100" dirty="0"/>
                    </a:p>
                  </a:txBody>
                  <a:tcPr anchor="ctr"/>
                </a:tc>
                <a:tc>
                  <a:txBody>
                    <a:bodyPr/>
                    <a:lstStyle/>
                    <a:p>
                      <a:pPr algn="ctr"/>
                      <a:r>
                        <a:rPr kumimoji="1" lang="en-US" altLang="ja-JP" sz="1100" dirty="0"/>
                        <a:t>31</a:t>
                      </a:r>
                      <a:r>
                        <a:rPr kumimoji="1" lang="ja-JP" altLang="en-US" sz="1100" dirty="0"/>
                        <a:t>億円</a:t>
                      </a:r>
                    </a:p>
                  </a:txBody>
                  <a:tcPr anchor="ctr"/>
                </a:tc>
                <a:extLst>
                  <a:ext uri="{0D108BD9-81ED-4DB2-BD59-A6C34878D82A}">
                    <a16:rowId xmlns:a16="http://schemas.microsoft.com/office/drawing/2014/main" val="3092152572"/>
                  </a:ext>
                </a:extLst>
              </a:tr>
              <a:tr h="370840">
                <a:tc>
                  <a:txBody>
                    <a:bodyPr/>
                    <a:lstStyle/>
                    <a:p>
                      <a:pPr algn="ctr"/>
                      <a:r>
                        <a:rPr kumimoji="1" lang="ja-JP" altLang="en-US" sz="1100" dirty="0"/>
                        <a:t>４位</a:t>
                      </a:r>
                    </a:p>
                  </a:txBody>
                  <a:tcPr anchor="ctr"/>
                </a:tc>
                <a:tc>
                  <a:txBody>
                    <a:bodyPr/>
                    <a:lstStyle/>
                    <a:p>
                      <a:pPr algn="ctr"/>
                      <a:r>
                        <a:rPr kumimoji="1" lang="ja-JP" altLang="en-US" sz="1100" dirty="0"/>
                        <a:t>みかん</a:t>
                      </a:r>
                    </a:p>
                  </a:txBody>
                  <a:tcPr anchor="ctr"/>
                </a:tc>
                <a:tc>
                  <a:txBody>
                    <a:bodyPr/>
                    <a:lstStyle/>
                    <a:p>
                      <a:pPr algn="ctr"/>
                      <a:r>
                        <a:rPr kumimoji="1" lang="en-US" altLang="ja-JP" sz="1100" dirty="0"/>
                        <a:t>21</a:t>
                      </a:r>
                      <a:r>
                        <a:rPr kumimoji="1" lang="ja-JP" altLang="en-US" sz="1100" dirty="0"/>
                        <a:t>億円</a:t>
                      </a:r>
                    </a:p>
                  </a:txBody>
                  <a:tcPr anchor="ctr"/>
                </a:tc>
                <a:extLst>
                  <a:ext uri="{0D108BD9-81ED-4DB2-BD59-A6C34878D82A}">
                    <a16:rowId xmlns:a16="http://schemas.microsoft.com/office/drawing/2014/main" val="1363200864"/>
                  </a:ext>
                </a:extLst>
              </a:tr>
              <a:tr h="370840">
                <a:tc>
                  <a:txBody>
                    <a:bodyPr/>
                    <a:lstStyle/>
                    <a:p>
                      <a:pPr algn="ctr"/>
                      <a:r>
                        <a:rPr kumimoji="1" lang="en-US" altLang="ja-JP" sz="1100" dirty="0"/>
                        <a:t>〃</a:t>
                      </a:r>
                      <a:endParaRPr kumimoji="1" lang="ja-JP" altLang="en-US" sz="1100" dirty="0"/>
                    </a:p>
                  </a:txBody>
                  <a:tcPr anchor="ctr">
                    <a:solidFill>
                      <a:schemeClr val="accent4">
                        <a:lumMod val="20000"/>
                        <a:lumOff val="80000"/>
                      </a:schemeClr>
                    </a:solidFill>
                  </a:tcPr>
                </a:tc>
                <a:tc>
                  <a:txBody>
                    <a:bodyPr/>
                    <a:lstStyle/>
                    <a:p>
                      <a:pPr algn="ctr"/>
                      <a:r>
                        <a:rPr kumimoji="1" lang="ja-JP" altLang="en-US" sz="1100" dirty="0"/>
                        <a:t>なす</a:t>
                      </a:r>
                    </a:p>
                  </a:txBody>
                  <a:tcPr anchor="ctr">
                    <a:solidFill>
                      <a:schemeClr val="accent4">
                        <a:lumMod val="20000"/>
                        <a:lumOff val="80000"/>
                      </a:schemeClr>
                    </a:solidFill>
                  </a:tcPr>
                </a:tc>
                <a:tc>
                  <a:txBody>
                    <a:bodyPr/>
                    <a:lstStyle/>
                    <a:p>
                      <a:pPr algn="ctr"/>
                      <a:r>
                        <a:rPr kumimoji="1" lang="en-US" altLang="ja-JP" sz="1100" dirty="0"/>
                        <a:t>21</a:t>
                      </a:r>
                      <a:r>
                        <a:rPr kumimoji="1" lang="ja-JP" altLang="en-US" sz="1100" dirty="0"/>
                        <a:t>億円</a:t>
                      </a:r>
                    </a:p>
                  </a:txBody>
                  <a:tcPr anchor="ctr">
                    <a:solidFill>
                      <a:schemeClr val="accent4">
                        <a:lumMod val="20000"/>
                        <a:lumOff val="80000"/>
                      </a:schemeClr>
                    </a:solidFill>
                  </a:tcPr>
                </a:tc>
                <a:extLst>
                  <a:ext uri="{0D108BD9-81ED-4DB2-BD59-A6C34878D82A}">
                    <a16:rowId xmlns:a16="http://schemas.microsoft.com/office/drawing/2014/main" val="1447790963"/>
                  </a:ext>
                </a:extLst>
              </a:tr>
              <a:tr h="370840">
                <a:tc>
                  <a:txBody>
                    <a:bodyPr/>
                    <a:lstStyle/>
                    <a:p>
                      <a:pPr algn="ctr"/>
                      <a:r>
                        <a:rPr kumimoji="1" lang="ja-JP" altLang="en-US" sz="1100" dirty="0"/>
                        <a:t>６位</a:t>
                      </a:r>
                    </a:p>
                  </a:txBody>
                  <a:tcPr anchor="ctr">
                    <a:solidFill>
                      <a:schemeClr val="accent4">
                        <a:lumMod val="20000"/>
                        <a:lumOff val="80000"/>
                      </a:schemeClr>
                    </a:solidFill>
                  </a:tcPr>
                </a:tc>
                <a:tc>
                  <a:txBody>
                    <a:bodyPr/>
                    <a:lstStyle/>
                    <a:p>
                      <a:pPr algn="ctr"/>
                      <a:r>
                        <a:rPr kumimoji="1" lang="ja-JP" altLang="en-US" sz="1100" dirty="0"/>
                        <a:t>しゅんぎく</a:t>
                      </a:r>
                      <a:endParaRPr kumimoji="1" lang="en-US" altLang="ja-JP" sz="1100" dirty="0"/>
                    </a:p>
                    <a:p>
                      <a:pPr algn="ctr"/>
                      <a:r>
                        <a:rPr kumimoji="1" lang="ja-JP" altLang="en-US" sz="1100" dirty="0"/>
                        <a:t>（きくな）</a:t>
                      </a:r>
                    </a:p>
                  </a:txBody>
                  <a:tcPr anchor="ctr">
                    <a:solidFill>
                      <a:schemeClr val="accent4">
                        <a:lumMod val="20000"/>
                        <a:lumOff val="80000"/>
                      </a:schemeClr>
                    </a:solidFill>
                  </a:tcPr>
                </a:tc>
                <a:tc>
                  <a:txBody>
                    <a:bodyPr/>
                    <a:lstStyle/>
                    <a:p>
                      <a:pPr algn="ctr"/>
                      <a:r>
                        <a:rPr kumimoji="1" lang="en-US" altLang="ja-JP" sz="1100" dirty="0"/>
                        <a:t>17</a:t>
                      </a:r>
                      <a:r>
                        <a:rPr kumimoji="1" lang="ja-JP" altLang="en-US" sz="1100" dirty="0"/>
                        <a:t>億円</a:t>
                      </a:r>
                    </a:p>
                  </a:txBody>
                  <a:tcPr anchor="ctr">
                    <a:solidFill>
                      <a:schemeClr val="accent4">
                        <a:lumMod val="20000"/>
                        <a:lumOff val="80000"/>
                      </a:schemeClr>
                    </a:solidFill>
                  </a:tcPr>
                </a:tc>
                <a:extLst>
                  <a:ext uri="{0D108BD9-81ED-4DB2-BD59-A6C34878D82A}">
                    <a16:rowId xmlns:a16="http://schemas.microsoft.com/office/drawing/2014/main" val="2738919186"/>
                  </a:ext>
                </a:extLst>
              </a:tr>
              <a:tr h="370840">
                <a:tc>
                  <a:txBody>
                    <a:bodyPr/>
                    <a:lstStyle/>
                    <a:p>
                      <a:pPr algn="ctr"/>
                      <a:r>
                        <a:rPr kumimoji="1" lang="ja-JP" altLang="en-US" sz="1100" dirty="0"/>
                        <a:t>７位</a:t>
                      </a:r>
                    </a:p>
                  </a:txBody>
                  <a:tcPr anchor="ctr"/>
                </a:tc>
                <a:tc>
                  <a:txBody>
                    <a:bodyPr/>
                    <a:lstStyle/>
                    <a:p>
                      <a:pPr algn="ctr"/>
                      <a:r>
                        <a:rPr kumimoji="1" lang="ja-JP" altLang="en-US" sz="1100" dirty="0"/>
                        <a:t>いちじく</a:t>
                      </a:r>
                    </a:p>
                  </a:txBody>
                  <a:tcPr anchor="ctr"/>
                </a:tc>
                <a:tc>
                  <a:txBody>
                    <a:bodyPr/>
                    <a:lstStyle/>
                    <a:p>
                      <a:pPr algn="ctr"/>
                      <a:r>
                        <a:rPr kumimoji="1" lang="en-US" altLang="ja-JP" sz="1100" dirty="0"/>
                        <a:t>9</a:t>
                      </a:r>
                      <a:r>
                        <a:rPr kumimoji="1" lang="ja-JP" altLang="en-US" sz="1100" dirty="0"/>
                        <a:t>億円</a:t>
                      </a:r>
                    </a:p>
                  </a:txBody>
                  <a:tcPr anchor="ctr"/>
                </a:tc>
                <a:extLst>
                  <a:ext uri="{0D108BD9-81ED-4DB2-BD59-A6C34878D82A}">
                    <a16:rowId xmlns:a16="http://schemas.microsoft.com/office/drawing/2014/main" val="2783611368"/>
                  </a:ext>
                </a:extLst>
              </a:tr>
              <a:tr h="370840">
                <a:tc>
                  <a:txBody>
                    <a:bodyPr/>
                    <a:lstStyle/>
                    <a:p>
                      <a:pPr algn="ctr"/>
                      <a:r>
                        <a:rPr kumimoji="1" lang="ja-JP" altLang="en-US" sz="1100" dirty="0"/>
                        <a:t>８位</a:t>
                      </a:r>
                    </a:p>
                  </a:txBody>
                  <a:tcPr anchor="ctr"/>
                </a:tc>
                <a:tc>
                  <a:txBody>
                    <a:bodyPr/>
                    <a:lstStyle/>
                    <a:p>
                      <a:pPr algn="ctr"/>
                      <a:r>
                        <a:rPr kumimoji="1" lang="ja-JP" altLang="en-US" sz="1100" dirty="0"/>
                        <a:t>トマト</a:t>
                      </a:r>
                    </a:p>
                  </a:txBody>
                  <a:tcPr anchor="ctr"/>
                </a:tc>
                <a:tc>
                  <a:txBody>
                    <a:bodyPr/>
                    <a:lstStyle/>
                    <a:p>
                      <a:pPr algn="ctr"/>
                      <a:r>
                        <a:rPr kumimoji="1" lang="en-US" altLang="ja-JP" sz="1100" dirty="0"/>
                        <a:t>8</a:t>
                      </a:r>
                      <a:r>
                        <a:rPr kumimoji="1" lang="ja-JP" altLang="en-US" sz="1100" dirty="0"/>
                        <a:t>億円</a:t>
                      </a:r>
                    </a:p>
                  </a:txBody>
                  <a:tcPr anchor="ctr"/>
                </a:tc>
                <a:extLst>
                  <a:ext uri="{0D108BD9-81ED-4DB2-BD59-A6C34878D82A}">
                    <a16:rowId xmlns:a16="http://schemas.microsoft.com/office/drawing/2014/main" val="134874511"/>
                  </a:ext>
                </a:extLst>
              </a:tr>
              <a:tr h="370840">
                <a:tc>
                  <a:txBody>
                    <a:bodyPr/>
                    <a:lstStyle/>
                    <a:p>
                      <a:pPr algn="ctr"/>
                      <a:r>
                        <a:rPr kumimoji="1" lang="en-US" altLang="ja-JP" sz="1100" dirty="0"/>
                        <a:t>〃</a:t>
                      </a:r>
                      <a:endParaRPr kumimoji="1" lang="ja-JP" altLang="en-US" sz="1100" dirty="0"/>
                    </a:p>
                  </a:txBody>
                  <a:tcPr anchor="ctr"/>
                </a:tc>
                <a:tc>
                  <a:txBody>
                    <a:bodyPr/>
                    <a:lstStyle/>
                    <a:p>
                      <a:pPr algn="ctr"/>
                      <a:r>
                        <a:rPr kumimoji="1" lang="ja-JP" altLang="en-US" sz="1100" dirty="0"/>
                        <a:t>こまつな</a:t>
                      </a:r>
                    </a:p>
                  </a:txBody>
                  <a:tcPr anchor="ctr"/>
                </a:tc>
                <a:tc>
                  <a:txBody>
                    <a:bodyPr/>
                    <a:lstStyle/>
                    <a:p>
                      <a:pPr algn="ctr"/>
                      <a:r>
                        <a:rPr kumimoji="1" lang="en-US" altLang="ja-JP" sz="1100" dirty="0"/>
                        <a:t>8</a:t>
                      </a:r>
                      <a:r>
                        <a:rPr kumimoji="1" lang="ja-JP" altLang="en-US" sz="1100" dirty="0"/>
                        <a:t>億円</a:t>
                      </a:r>
                    </a:p>
                  </a:txBody>
                  <a:tcPr anchor="ctr"/>
                </a:tc>
                <a:extLst>
                  <a:ext uri="{0D108BD9-81ED-4DB2-BD59-A6C34878D82A}">
                    <a16:rowId xmlns:a16="http://schemas.microsoft.com/office/drawing/2014/main" val="4228272923"/>
                  </a:ext>
                </a:extLst>
              </a:tr>
              <a:tr h="370840">
                <a:tc>
                  <a:txBody>
                    <a:bodyPr/>
                    <a:lstStyle/>
                    <a:p>
                      <a:pPr algn="ctr"/>
                      <a:r>
                        <a:rPr kumimoji="1" lang="en-US" altLang="ja-JP" sz="1100" dirty="0"/>
                        <a:t>10</a:t>
                      </a:r>
                      <a:r>
                        <a:rPr kumimoji="1" lang="ja-JP" altLang="en-US" sz="1100" dirty="0"/>
                        <a:t>位</a:t>
                      </a:r>
                    </a:p>
                  </a:txBody>
                  <a:tcPr anchor="ctr">
                    <a:solidFill>
                      <a:schemeClr val="accent4">
                        <a:lumMod val="20000"/>
                        <a:lumOff val="80000"/>
                      </a:schemeClr>
                    </a:solidFill>
                  </a:tcPr>
                </a:tc>
                <a:tc>
                  <a:txBody>
                    <a:bodyPr/>
                    <a:lstStyle/>
                    <a:p>
                      <a:pPr algn="ctr"/>
                      <a:r>
                        <a:rPr kumimoji="1" lang="ja-JP" altLang="en-US" sz="1100" dirty="0"/>
                        <a:t>えだまめ、</a:t>
                      </a:r>
                      <a:endParaRPr kumimoji="1" lang="en-US" altLang="ja-JP" sz="1100" dirty="0"/>
                    </a:p>
                    <a:p>
                      <a:pPr algn="ctr"/>
                      <a:r>
                        <a:rPr kumimoji="1" lang="ja-JP" altLang="en-US" sz="1100" dirty="0"/>
                        <a:t>ほうれんそう</a:t>
                      </a:r>
                    </a:p>
                  </a:txBody>
                  <a:tcPr anchor="ctr">
                    <a:solidFill>
                      <a:schemeClr val="accent4">
                        <a:lumMod val="20000"/>
                        <a:lumOff val="80000"/>
                      </a:schemeClr>
                    </a:solidFill>
                  </a:tcPr>
                </a:tc>
                <a:tc>
                  <a:txBody>
                    <a:bodyPr/>
                    <a:lstStyle/>
                    <a:p>
                      <a:pPr algn="ctr"/>
                      <a:r>
                        <a:rPr kumimoji="1" lang="en-US" altLang="ja-JP" sz="1100" dirty="0"/>
                        <a:t>7</a:t>
                      </a:r>
                      <a:r>
                        <a:rPr kumimoji="1" lang="ja-JP" altLang="en-US" sz="1100" dirty="0"/>
                        <a:t>億円</a:t>
                      </a:r>
                    </a:p>
                  </a:txBody>
                  <a:tcPr anchor="ctr">
                    <a:solidFill>
                      <a:schemeClr val="accent4">
                        <a:lumMod val="20000"/>
                        <a:lumOff val="80000"/>
                      </a:schemeClr>
                    </a:solidFill>
                  </a:tcPr>
                </a:tc>
                <a:extLst>
                  <a:ext uri="{0D108BD9-81ED-4DB2-BD59-A6C34878D82A}">
                    <a16:rowId xmlns:a16="http://schemas.microsoft.com/office/drawing/2014/main" val="551821731"/>
                  </a:ext>
                </a:extLst>
              </a:tr>
            </a:tbl>
          </a:graphicData>
        </a:graphic>
      </p:graphicFrame>
      <p:sp>
        <p:nvSpPr>
          <p:cNvPr id="44" name="テキスト ボックス 43">
            <a:extLst>
              <a:ext uri="{FF2B5EF4-FFF2-40B4-BE49-F238E27FC236}">
                <a16:creationId xmlns:a16="http://schemas.microsoft.com/office/drawing/2014/main" id="{9B59EB91-0832-413E-94DD-FC0B3C62FDD0}"/>
              </a:ext>
            </a:extLst>
          </p:cNvPr>
          <p:cNvSpPr txBox="1"/>
          <p:nvPr/>
        </p:nvSpPr>
        <p:spPr>
          <a:xfrm>
            <a:off x="9422653" y="1913229"/>
            <a:ext cx="2376833" cy="307777"/>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産出額上位</a:t>
            </a:r>
            <a:r>
              <a:rPr kumimoji="1" lang="en-US" altLang="ja-JP" sz="1400" dirty="0">
                <a:solidFill>
                  <a:prstClr val="black"/>
                </a:solidFill>
                <a:latin typeface="ＭＳ Ｐゴシック" panose="020B0600070205080204" pitchFamily="50" charset="-128"/>
                <a:ea typeface="ＭＳ Ｐゴシック" panose="020B0600070205080204" pitchFamily="50" charset="-128"/>
              </a:rPr>
              <a:t>10</a:t>
            </a:r>
            <a:r>
              <a:rPr kumimoji="1" lang="ja-JP" altLang="en-US" sz="1400" dirty="0">
                <a:solidFill>
                  <a:prstClr val="black"/>
                </a:solidFill>
                <a:latin typeface="ＭＳ Ｐゴシック" panose="020B0600070205080204" pitchFamily="50" charset="-128"/>
                <a:ea typeface="ＭＳ Ｐゴシック" panose="020B0600070205080204" pitchFamily="50" charset="-128"/>
              </a:rPr>
              <a:t>品目</a:t>
            </a:r>
            <a:r>
              <a:rPr kumimoji="1" lang="en-US" altLang="ja-JP" sz="1400" baseline="30000" dirty="0">
                <a:solidFill>
                  <a:prstClr val="black"/>
                </a:solidFill>
                <a:latin typeface="ＭＳ Ｐゴシック" panose="020B0600070205080204" pitchFamily="50" charset="-128"/>
                <a:ea typeface="ＭＳ Ｐゴシック" panose="020B0600070205080204" pitchFamily="50" charset="-128"/>
              </a:rPr>
              <a:t>※</a:t>
            </a:r>
          </a:p>
        </p:txBody>
      </p:sp>
      <p:sp>
        <p:nvSpPr>
          <p:cNvPr id="13" name="スライド番号プレースホルダー 5">
            <a:extLst>
              <a:ext uri="{FF2B5EF4-FFF2-40B4-BE49-F238E27FC236}">
                <a16:creationId xmlns:a16="http://schemas.microsoft.com/office/drawing/2014/main" id="{B58D5976-8113-434B-B313-FF282665D766}"/>
              </a:ext>
            </a:extLst>
          </p:cNvPr>
          <p:cNvSpPr txBox="1">
            <a:spLocks/>
          </p:cNvSpPr>
          <p:nvPr/>
        </p:nvSpPr>
        <p:spPr>
          <a:xfrm>
            <a:off x="10635748" y="6516347"/>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dirty="0">
                <a:solidFill>
                  <a:prstClr val="black"/>
                </a:solidFill>
                <a:ea typeface="ＭＳ Ｐゴシック" panose="020B0600070205080204" pitchFamily="50" charset="-128"/>
              </a:rPr>
              <a:t>参</a:t>
            </a:r>
            <a:r>
              <a:rPr kumimoji="1" lang="en-US" altLang="ja-JP" dirty="0">
                <a:solidFill>
                  <a:prstClr val="black"/>
                </a:solidFill>
                <a:ea typeface="ＭＳ Ｐゴシック" panose="020B0600070205080204" pitchFamily="50" charset="-128"/>
              </a:rPr>
              <a:t>-</a:t>
            </a:r>
            <a:fld id="{C6678B24-D225-48CB-84C5-697AA65AEC0C}" type="slidenum">
              <a:rPr kumimoji="1" lang="ja-JP" altLang="en-US" smtClean="0">
                <a:solidFill>
                  <a:prstClr val="black"/>
                </a:solidFill>
                <a:ea typeface="ＭＳ Ｐゴシック" panose="020B0600070205080204" pitchFamily="50" charset="-128"/>
              </a:rPr>
              <a:pPr/>
              <a:t>5</a:t>
            </a:fld>
            <a:endParaRPr kumimoji="1" lang="ja-JP" altLang="en-US" dirty="0">
              <a:solidFill>
                <a:prstClr val="black"/>
              </a:solidFill>
              <a:ea typeface="ＭＳ Ｐゴシック" panose="020B0600070205080204" pitchFamily="50" charset="-128"/>
            </a:endParaRPr>
          </a:p>
        </p:txBody>
      </p:sp>
      <p:pic>
        <p:nvPicPr>
          <p:cNvPr id="2" name="図 1">
            <a:extLst>
              <a:ext uri="{FF2B5EF4-FFF2-40B4-BE49-F238E27FC236}">
                <a16:creationId xmlns:a16="http://schemas.microsoft.com/office/drawing/2014/main" id="{26E7279E-9CA8-9D3F-E7D4-D3A41A311548}"/>
              </a:ext>
            </a:extLst>
          </p:cNvPr>
          <p:cNvPicPr>
            <a:picLocks noChangeAspect="1"/>
          </p:cNvPicPr>
          <p:nvPr/>
        </p:nvPicPr>
        <p:blipFill>
          <a:blip r:embed="rId2"/>
          <a:stretch>
            <a:fillRect/>
          </a:stretch>
        </p:blipFill>
        <p:spPr>
          <a:xfrm>
            <a:off x="78795" y="2445122"/>
            <a:ext cx="9435753" cy="3965575"/>
          </a:xfrm>
          <a:prstGeom prst="rect">
            <a:avLst/>
          </a:prstGeom>
        </p:spPr>
      </p:pic>
    </p:spTree>
    <p:extLst>
      <p:ext uri="{BB962C8B-B14F-4D97-AF65-F5344CB8AC3E}">
        <p14:creationId xmlns:p14="http://schemas.microsoft.com/office/powerpoint/2010/main" val="4159571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角丸四角形 1">
            <a:extLst>
              <a:ext uri="{FF2B5EF4-FFF2-40B4-BE49-F238E27FC236}">
                <a16:creationId xmlns:a16="http://schemas.microsoft.com/office/drawing/2014/main" id="{5AAC25C9-3B20-46D3-8F08-150DB923CE23}"/>
              </a:ext>
            </a:extLst>
          </p:cNvPr>
          <p:cNvSpPr/>
          <p:nvPr/>
        </p:nvSpPr>
        <p:spPr>
          <a:xfrm>
            <a:off x="120381" y="796233"/>
            <a:ext cx="11856466" cy="5688522"/>
          </a:xfrm>
          <a:prstGeom prst="roundRect">
            <a:avLst>
              <a:gd name="adj" fmla="val 4421"/>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62">
              <a:solidFill>
                <a:prstClr val="white"/>
              </a:solidFill>
              <a:latin typeface="Calibri" panose="020F0502020204030204"/>
              <a:ea typeface="游ゴシック" panose="020B0400000000000000" pitchFamily="50" charset="-128"/>
            </a:endParaRPr>
          </a:p>
        </p:txBody>
      </p:sp>
      <p:sp>
        <p:nvSpPr>
          <p:cNvPr id="53" name="テキスト ボックス 52">
            <a:extLst>
              <a:ext uri="{FF2B5EF4-FFF2-40B4-BE49-F238E27FC236}">
                <a16:creationId xmlns:a16="http://schemas.microsoft.com/office/drawing/2014/main" id="{35901E93-1656-498F-AFFD-A4B2B8EDF270}"/>
              </a:ext>
            </a:extLst>
          </p:cNvPr>
          <p:cNvSpPr txBox="1"/>
          <p:nvPr/>
        </p:nvSpPr>
        <p:spPr>
          <a:xfrm>
            <a:off x="120380" y="645797"/>
            <a:ext cx="3600000" cy="338554"/>
          </a:xfrm>
          <a:prstGeom prst="rect">
            <a:avLst/>
          </a:prstGeom>
          <a:solidFill>
            <a:srgbClr val="00B050"/>
          </a:solidFill>
        </p:spPr>
        <p:txBody>
          <a:bodyPr wrap="square" rtlCol="0" anchor="ctr">
            <a:spAutoFit/>
          </a:bodyPr>
          <a:lstStyle/>
          <a:p>
            <a:pPr algn="ctr"/>
            <a:r>
              <a:rPr kumimoji="1" lang="ja-JP" altLang="en-US" sz="1600" b="1" dirty="0">
                <a:solidFill>
                  <a:prstClr val="white"/>
                </a:solidFill>
                <a:latin typeface="BIZ UDPゴシック" panose="020B0400000000000000" pitchFamily="50" charset="-128"/>
                <a:ea typeface="BIZ UDPゴシック" panose="020B0400000000000000" pitchFamily="50" charset="-128"/>
              </a:rPr>
              <a:t>産地の広がり・企業参入の状況</a:t>
            </a:r>
          </a:p>
        </p:txBody>
      </p:sp>
      <p:sp>
        <p:nvSpPr>
          <p:cNvPr id="56" name="テキスト ボックス 55">
            <a:extLst>
              <a:ext uri="{FF2B5EF4-FFF2-40B4-BE49-F238E27FC236}">
                <a16:creationId xmlns:a16="http://schemas.microsoft.com/office/drawing/2014/main" id="{D8FD14F4-9366-459D-9B67-26E0028021C3}"/>
              </a:ext>
            </a:extLst>
          </p:cNvPr>
          <p:cNvSpPr txBox="1"/>
          <p:nvPr/>
        </p:nvSpPr>
        <p:spPr>
          <a:xfrm>
            <a:off x="216798" y="1011602"/>
            <a:ext cx="11663631" cy="584775"/>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■大消費地が近い特徴を活かし、府内各地域で新鮮な農産物を生産</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　 特にフルーツは完熟をウリに各地域で産地の広がりを見せている</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p:txBody>
      </p:sp>
      <p:sp>
        <p:nvSpPr>
          <p:cNvPr id="38" name="タイトル 1">
            <a:extLst>
              <a:ext uri="{FF2B5EF4-FFF2-40B4-BE49-F238E27FC236}">
                <a16:creationId xmlns:a16="http://schemas.microsoft.com/office/drawing/2014/main" id="{C38AF420-F8EE-43DE-BC67-CCCA0A12D389}"/>
              </a:ext>
            </a:extLst>
          </p:cNvPr>
          <p:cNvSpPr txBox="1">
            <a:spLocks/>
          </p:cNvSpPr>
          <p:nvPr/>
        </p:nvSpPr>
        <p:spPr>
          <a:xfrm>
            <a:off x="0" y="1429"/>
            <a:ext cx="12192000" cy="540438"/>
          </a:xfrm>
          <a:prstGeom prst="rect">
            <a:avLst/>
          </a:prstGeom>
          <a:solidFill>
            <a:srgbClr val="63A537">
              <a:lumMod val="20000"/>
              <a:lumOff val="80000"/>
            </a:srgb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marL="0" marR="0" lvl="0" indent="0" algn="ctr" defTabSz="1280160" rtl="0" eaLnBrk="1" fontAlgn="auto" latinLnBrk="0" hangingPunct="1">
              <a:lnSpc>
                <a:spcPct val="90000"/>
              </a:lnSpc>
              <a:spcBef>
                <a:spcPct val="0"/>
              </a:spcBef>
              <a:spcAft>
                <a:spcPts val="0"/>
              </a:spcAft>
              <a:buClrTx/>
              <a:buSzTx/>
              <a:buFontTx/>
              <a:buNone/>
              <a:tabLst/>
              <a:defRPr/>
            </a:pPr>
            <a:endPar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j-cs"/>
            </a:endParaRPr>
          </a:p>
        </p:txBody>
      </p:sp>
      <p:pic>
        <p:nvPicPr>
          <p:cNvPr id="31" name="図 30">
            <a:extLst>
              <a:ext uri="{FF2B5EF4-FFF2-40B4-BE49-F238E27FC236}">
                <a16:creationId xmlns:a16="http://schemas.microsoft.com/office/drawing/2014/main" id="{41C779F0-1562-4A1F-8885-90E26098D7D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22603" y="2101196"/>
            <a:ext cx="3876174" cy="4051538"/>
          </a:xfrm>
          <a:prstGeom prst="rect">
            <a:avLst/>
          </a:prstGeom>
        </p:spPr>
      </p:pic>
      <p:grpSp>
        <p:nvGrpSpPr>
          <p:cNvPr id="33" name="グループ化 32">
            <a:extLst>
              <a:ext uri="{FF2B5EF4-FFF2-40B4-BE49-F238E27FC236}">
                <a16:creationId xmlns:a16="http://schemas.microsoft.com/office/drawing/2014/main" id="{33D41799-D5FB-40FF-B506-BC8998F8BB6F}"/>
              </a:ext>
            </a:extLst>
          </p:cNvPr>
          <p:cNvGrpSpPr/>
          <p:nvPr/>
        </p:nvGrpSpPr>
        <p:grpSpPr>
          <a:xfrm>
            <a:off x="6048613" y="5554390"/>
            <a:ext cx="2065583" cy="748779"/>
            <a:chOff x="7398789" y="5010517"/>
            <a:chExt cx="2916464" cy="1008000"/>
          </a:xfrm>
        </p:grpSpPr>
        <p:sp>
          <p:nvSpPr>
            <p:cNvPr id="36" name="正方形/長方形 35">
              <a:extLst>
                <a:ext uri="{FF2B5EF4-FFF2-40B4-BE49-F238E27FC236}">
                  <a16:creationId xmlns:a16="http://schemas.microsoft.com/office/drawing/2014/main" id="{94A00FAB-C85A-4179-9EB9-F09AF7678E82}"/>
                </a:ext>
              </a:extLst>
            </p:cNvPr>
            <p:cNvSpPr/>
            <p:nvPr/>
          </p:nvSpPr>
          <p:spPr>
            <a:xfrm>
              <a:off x="7398789" y="5010517"/>
              <a:ext cx="2592288" cy="10080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a:extLst>
                <a:ext uri="{FF2B5EF4-FFF2-40B4-BE49-F238E27FC236}">
                  <a16:creationId xmlns:a16="http://schemas.microsoft.com/office/drawing/2014/main" id="{3C3E0C66-0297-496E-B69F-B70B87E272C6}"/>
                </a:ext>
              </a:extLst>
            </p:cNvPr>
            <p:cNvSpPr/>
            <p:nvPr/>
          </p:nvSpPr>
          <p:spPr>
            <a:xfrm>
              <a:off x="7506940" y="5416909"/>
              <a:ext cx="648071" cy="1800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5BC8DB2B-7625-4636-9E23-584BF3A0E36C}"/>
                </a:ext>
              </a:extLst>
            </p:cNvPr>
            <p:cNvSpPr txBox="1"/>
            <p:nvPr/>
          </p:nvSpPr>
          <p:spPr>
            <a:xfrm>
              <a:off x="8299027" y="5328591"/>
              <a:ext cx="1656185" cy="329664"/>
            </a:xfrm>
            <a:prstGeom prst="rect">
              <a:avLst/>
            </a:prstGeom>
            <a:noFill/>
          </p:spPr>
          <p:txBody>
            <a:bodyPr wrap="square" rtlCol="0">
              <a:spAutoFit/>
            </a:bodyPr>
            <a:lstStyle/>
            <a:p>
              <a:r>
                <a:rPr kumimoji="1" lang="ja-JP" altLang="en-US" sz="1200" dirty="0"/>
                <a:t>農業振興地域</a:t>
              </a:r>
            </a:p>
          </p:txBody>
        </p:sp>
        <p:sp>
          <p:nvSpPr>
            <p:cNvPr id="42" name="正方形/長方形 41">
              <a:extLst>
                <a:ext uri="{FF2B5EF4-FFF2-40B4-BE49-F238E27FC236}">
                  <a16:creationId xmlns:a16="http://schemas.microsoft.com/office/drawing/2014/main" id="{35C741AE-BA25-44AF-A6C2-4DF39B98E4F9}"/>
                </a:ext>
              </a:extLst>
            </p:cNvPr>
            <p:cNvSpPr/>
            <p:nvPr/>
          </p:nvSpPr>
          <p:spPr>
            <a:xfrm>
              <a:off x="7506940" y="5109101"/>
              <a:ext cx="648071" cy="180001"/>
            </a:xfrm>
            <a:prstGeom prst="rect">
              <a:avLst/>
            </a:prstGeom>
            <a:solidFill>
              <a:srgbClr val="68B8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a:extLst>
                <a:ext uri="{FF2B5EF4-FFF2-40B4-BE49-F238E27FC236}">
                  <a16:creationId xmlns:a16="http://schemas.microsoft.com/office/drawing/2014/main" id="{50EFC8D7-4AB8-45FF-BEE7-3527D6BCA56D}"/>
                </a:ext>
              </a:extLst>
            </p:cNvPr>
            <p:cNvSpPr txBox="1"/>
            <p:nvPr/>
          </p:nvSpPr>
          <p:spPr>
            <a:xfrm>
              <a:off x="8299027" y="5020814"/>
              <a:ext cx="2016225" cy="329664"/>
            </a:xfrm>
            <a:prstGeom prst="rect">
              <a:avLst/>
            </a:prstGeom>
            <a:noFill/>
          </p:spPr>
          <p:txBody>
            <a:bodyPr wrap="square" rtlCol="0">
              <a:spAutoFit/>
            </a:bodyPr>
            <a:lstStyle/>
            <a:p>
              <a:r>
                <a:rPr lang="ja-JP" altLang="en-US" sz="1200" dirty="0"/>
                <a:t>市街化調整区域</a:t>
              </a:r>
              <a:endParaRPr kumimoji="1" lang="ja-JP" altLang="en-US" sz="1200" dirty="0"/>
            </a:p>
          </p:txBody>
        </p:sp>
        <p:sp>
          <p:nvSpPr>
            <p:cNvPr id="44" name="正方形/長方形 43">
              <a:extLst>
                <a:ext uri="{FF2B5EF4-FFF2-40B4-BE49-F238E27FC236}">
                  <a16:creationId xmlns:a16="http://schemas.microsoft.com/office/drawing/2014/main" id="{2A5DD037-48A7-49C3-AF0D-1318778AE01E}"/>
                </a:ext>
              </a:extLst>
            </p:cNvPr>
            <p:cNvSpPr/>
            <p:nvPr/>
          </p:nvSpPr>
          <p:spPr>
            <a:xfrm>
              <a:off x="7500591" y="5711281"/>
              <a:ext cx="648071" cy="180001"/>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テキスト ボックス 45">
              <a:extLst>
                <a:ext uri="{FF2B5EF4-FFF2-40B4-BE49-F238E27FC236}">
                  <a16:creationId xmlns:a16="http://schemas.microsoft.com/office/drawing/2014/main" id="{0F49A4D3-3359-4179-8C81-75984462544D}"/>
                </a:ext>
              </a:extLst>
            </p:cNvPr>
            <p:cNvSpPr txBox="1"/>
            <p:nvPr/>
          </p:nvSpPr>
          <p:spPr>
            <a:xfrm>
              <a:off x="8299028" y="5633093"/>
              <a:ext cx="2016225" cy="329664"/>
            </a:xfrm>
            <a:prstGeom prst="rect">
              <a:avLst/>
            </a:prstGeom>
            <a:noFill/>
          </p:spPr>
          <p:txBody>
            <a:bodyPr wrap="square" rtlCol="0">
              <a:spAutoFit/>
            </a:bodyPr>
            <a:lstStyle/>
            <a:p>
              <a:r>
                <a:rPr lang="ja-JP" altLang="en-US" sz="1200" dirty="0"/>
                <a:t>農空間保全地域</a:t>
              </a:r>
              <a:endParaRPr kumimoji="1" lang="ja-JP" altLang="en-US" sz="1200" dirty="0"/>
            </a:p>
          </p:txBody>
        </p:sp>
      </p:grpSp>
      <p:sp>
        <p:nvSpPr>
          <p:cNvPr id="49" name="テキスト ボックス 48">
            <a:extLst>
              <a:ext uri="{FF2B5EF4-FFF2-40B4-BE49-F238E27FC236}">
                <a16:creationId xmlns:a16="http://schemas.microsoft.com/office/drawing/2014/main" id="{0E103A1D-B3B4-4617-AF89-0DD414F06780}"/>
              </a:ext>
            </a:extLst>
          </p:cNvPr>
          <p:cNvSpPr txBox="1"/>
          <p:nvPr/>
        </p:nvSpPr>
        <p:spPr>
          <a:xfrm>
            <a:off x="215153" y="1568979"/>
            <a:ext cx="11663631" cy="584775"/>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■近年は多様な企業が農業参入しており、観光農園や高単価販売により収益性の高い農業を展開</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　 企業からの相談は多く、希望する条件を満たす農地のマッチング支援に努めていく</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p:txBody>
      </p:sp>
      <p:sp>
        <p:nvSpPr>
          <p:cNvPr id="52" name="テキスト ボックス 51">
            <a:extLst>
              <a:ext uri="{FF2B5EF4-FFF2-40B4-BE49-F238E27FC236}">
                <a16:creationId xmlns:a16="http://schemas.microsoft.com/office/drawing/2014/main" id="{88E96AA1-FAD4-428E-B80A-91C4E0AB30AB}"/>
              </a:ext>
            </a:extLst>
          </p:cNvPr>
          <p:cNvSpPr txBox="1"/>
          <p:nvPr/>
        </p:nvSpPr>
        <p:spPr>
          <a:xfrm>
            <a:off x="288066" y="2463035"/>
            <a:ext cx="1959488" cy="52322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r>
              <a:rPr kumimoji="1" lang="en-US" altLang="ja-JP" sz="1400" dirty="0">
                <a:solidFill>
                  <a:prstClr val="black"/>
                </a:solidFill>
                <a:latin typeface="ＭＳ Ｐゴシック" panose="020B0600070205080204" pitchFamily="50" charset="-128"/>
                <a:ea typeface="ＭＳ Ｐゴシック" panose="020B0600070205080204" pitchFamily="50" charset="-128"/>
              </a:rPr>
              <a:t>【</a:t>
            </a:r>
            <a:r>
              <a:rPr kumimoji="1" lang="ja-JP" altLang="en-US" sz="1400" dirty="0">
                <a:solidFill>
                  <a:prstClr val="black"/>
                </a:solidFill>
                <a:latin typeface="ＭＳ Ｐゴシック" panose="020B0600070205080204" pitchFamily="50" charset="-128"/>
                <a:ea typeface="ＭＳ Ｐゴシック" panose="020B0600070205080204" pitchFamily="50" charset="-128"/>
              </a:rPr>
              <a:t>北部地域</a:t>
            </a:r>
            <a:r>
              <a:rPr kumimoji="1" lang="en-US" altLang="ja-JP" sz="1400" dirty="0">
                <a:solidFill>
                  <a:prstClr val="black"/>
                </a:solidFill>
                <a:latin typeface="ＭＳ Ｐゴシック" panose="020B0600070205080204" pitchFamily="50" charset="-128"/>
                <a:ea typeface="ＭＳ Ｐゴシック" panose="020B0600070205080204" pitchFamily="50" charset="-128"/>
              </a:rPr>
              <a:t>】</a:t>
            </a:r>
          </a:p>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いちご、トマト等</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54" name="テキスト ボックス 53">
            <a:extLst>
              <a:ext uri="{FF2B5EF4-FFF2-40B4-BE49-F238E27FC236}">
                <a16:creationId xmlns:a16="http://schemas.microsoft.com/office/drawing/2014/main" id="{17FAF83E-B2CF-45A3-BECB-DFB7B35E9B49}"/>
              </a:ext>
            </a:extLst>
          </p:cNvPr>
          <p:cNvSpPr txBox="1"/>
          <p:nvPr/>
        </p:nvSpPr>
        <p:spPr>
          <a:xfrm>
            <a:off x="7705075" y="2169506"/>
            <a:ext cx="1959488" cy="52322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r>
              <a:rPr kumimoji="1" lang="en-US" altLang="ja-JP" sz="1400" dirty="0">
                <a:solidFill>
                  <a:prstClr val="black"/>
                </a:solidFill>
                <a:latin typeface="ＭＳ Ｐゴシック" panose="020B0600070205080204" pitchFamily="50" charset="-128"/>
                <a:ea typeface="ＭＳ Ｐゴシック" panose="020B0600070205080204" pitchFamily="50" charset="-128"/>
              </a:rPr>
              <a:t>【</a:t>
            </a:r>
            <a:r>
              <a:rPr kumimoji="1" lang="ja-JP" altLang="en-US" sz="1400" dirty="0">
                <a:solidFill>
                  <a:prstClr val="black"/>
                </a:solidFill>
                <a:latin typeface="ＭＳ Ｐゴシック" panose="020B0600070205080204" pitchFamily="50" charset="-128"/>
                <a:ea typeface="ＭＳ Ｐゴシック" panose="020B0600070205080204" pitchFamily="50" charset="-128"/>
              </a:rPr>
              <a:t>中部地域</a:t>
            </a:r>
            <a:r>
              <a:rPr kumimoji="1" lang="en-US" altLang="ja-JP" sz="1400" dirty="0">
                <a:solidFill>
                  <a:prstClr val="black"/>
                </a:solidFill>
                <a:latin typeface="ＭＳ Ｐゴシック" panose="020B0600070205080204" pitchFamily="50" charset="-128"/>
                <a:ea typeface="ＭＳ Ｐゴシック" panose="020B0600070205080204" pitchFamily="50" charset="-128"/>
              </a:rPr>
              <a:t>】</a:t>
            </a:r>
          </a:p>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ぶどう、えだまめ等</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55" name="テキスト ボックス 54">
            <a:extLst>
              <a:ext uri="{FF2B5EF4-FFF2-40B4-BE49-F238E27FC236}">
                <a16:creationId xmlns:a16="http://schemas.microsoft.com/office/drawing/2014/main" id="{43957A2B-4418-4288-A69A-A8D130724089}"/>
              </a:ext>
            </a:extLst>
          </p:cNvPr>
          <p:cNvSpPr txBox="1"/>
          <p:nvPr/>
        </p:nvSpPr>
        <p:spPr>
          <a:xfrm>
            <a:off x="6907899" y="4421294"/>
            <a:ext cx="3399439" cy="52322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r>
              <a:rPr kumimoji="1" lang="en-US" altLang="ja-JP" sz="1400" dirty="0">
                <a:solidFill>
                  <a:prstClr val="black"/>
                </a:solidFill>
                <a:latin typeface="ＭＳ Ｐゴシック" panose="020B0600070205080204" pitchFamily="50" charset="-128"/>
                <a:ea typeface="ＭＳ Ｐゴシック" panose="020B0600070205080204" pitchFamily="50" charset="-128"/>
              </a:rPr>
              <a:t>【</a:t>
            </a:r>
            <a:r>
              <a:rPr kumimoji="1" lang="ja-JP" altLang="en-US" sz="1400" dirty="0">
                <a:solidFill>
                  <a:prstClr val="black"/>
                </a:solidFill>
                <a:latin typeface="ＭＳ Ｐゴシック" panose="020B0600070205080204" pitchFamily="50" charset="-128"/>
                <a:ea typeface="ＭＳ Ｐゴシック" panose="020B0600070205080204" pitchFamily="50" charset="-128"/>
              </a:rPr>
              <a:t>南河内地域</a:t>
            </a:r>
            <a:r>
              <a:rPr kumimoji="1" lang="en-US" altLang="ja-JP" sz="1400" dirty="0">
                <a:solidFill>
                  <a:prstClr val="black"/>
                </a:solidFill>
                <a:latin typeface="ＭＳ Ｐゴシック" panose="020B0600070205080204" pitchFamily="50" charset="-128"/>
                <a:ea typeface="ＭＳ Ｐゴシック" panose="020B0600070205080204" pitchFamily="50" charset="-128"/>
              </a:rPr>
              <a:t>】</a:t>
            </a:r>
          </a:p>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ぶどう、いちご、いちじく、なす、きゅうり等</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57" name="テキスト ボックス 56">
            <a:extLst>
              <a:ext uri="{FF2B5EF4-FFF2-40B4-BE49-F238E27FC236}">
                <a16:creationId xmlns:a16="http://schemas.microsoft.com/office/drawing/2014/main" id="{4EE1AB92-8901-4082-81D7-D22F4A6D8EF9}"/>
              </a:ext>
            </a:extLst>
          </p:cNvPr>
          <p:cNvSpPr txBox="1"/>
          <p:nvPr/>
        </p:nvSpPr>
        <p:spPr>
          <a:xfrm>
            <a:off x="335790" y="4121545"/>
            <a:ext cx="1959488" cy="52322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r>
              <a:rPr kumimoji="1" lang="en-US" altLang="ja-JP" sz="1400" dirty="0">
                <a:solidFill>
                  <a:prstClr val="black"/>
                </a:solidFill>
                <a:latin typeface="ＭＳ Ｐゴシック" panose="020B0600070205080204" pitchFamily="50" charset="-128"/>
                <a:ea typeface="ＭＳ Ｐゴシック" panose="020B0600070205080204" pitchFamily="50" charset="-128"/>
              </a:rPr>
              <a:t>【</a:t>
            </a:r>
            <a:r>
              <a:rPr kumimoji="1" lang="ja-JP" altLang="en-US" sz="1400" dirty="0">
                <a:solidFill>
                  <a:prstClr val="black"/>
                </a:solidFill>
                <a:latin typeface="ＭＳ Ｐゴシック" panose="020B0600070205080204" pitchFamily="50" charset="-128"/>
                <a:ea typeface="ＭＳ Ｐゴシック" panose="020B0600070205080204" pitchFamily="50" charset="-128"/>
              </a:rPr>
              <a:t>泉州地域</a:t>
            </a:r>
            <a:r>
              <a:rPr kumimoji="1" lang="en-US" altLang="ja-JP" sz="1400" dirty="0">
                <a:solidFill>
                  <a:prstClr val="black"/>
                </a:solidFill>
                <a:latin typeface="ＭＳ Ｐゴシック" panose="020B0600070205080204" pitchFamily="50" charset="-128"/>
                <a:ea typeface="ＭＳ Ｐゴシック" panose="020B0600070205080204" pitchFamily="50" charset="-128"/>
              </a:rPr>
              <a:t>】</a:t>
            </a:r>
          </a:p>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水なす、きくな、いちご等</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61" name="テキスト ボックス 60">
            <a:extLst>
              <a:ext uri="{FF2B5EF4-FFF2-40B4-BE49-F238E27FC236}">
                <a16:creationId xmlns:a16="http://schemas.microsoft.com/office/drawing/2014/main" id="{9E9C84DA-EE6D-4B94-9AAF-8A8E055C43FD}"/>
              </a:ext>
            </a:extLst>
          </p:cNvPr>
          <p:cNvSpPr txBox="1"/>
          <p:nvPr/>
        </p:nvSpPr>
        <p:spPr>
          <a:xfrm>
            <a:off x="2558424" y="3603745"/>
            <a:ext cx="1959488" cy="52322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企業参入事例</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（能勢町：トマト栽培）</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63" name="テキスト ボックス 62">
            <a:extLst>
              <a:ext uri="{FF2B5EF4-FFF2-40B4-BE49-F238E27FC236}">
                <a16:creationId xmlns:a16="http://schemas.microsoft.com/office/drawing/2014/main" id="{779CB8DB-1615-4409-B3D3-7D4C712DC008}"/>
              </a:ext>
            </a:extLst>
          </p:cNvPr>
          <p:cNvSpPr txBox="1"/>
          <p:nvPr/>
        </p:nvSpPr>
        <p:spPr>
          <a:xfrm>
            <a:off x="1034233" y="5961534"/>
            <a:ext cx="2426641" cy="52322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企業参入事例</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（田尻町：いちご等観光農園）</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64" name="テキスト ボックス 63">
            <a:extLst>
              <a:ext uri="{FF2B5EF4-FFF2-40B4-BE49-F238E27FC236}">
                <a16:creationId xmlns:a16="http://schemas.microsoft.com/office/drawing/2014/main" id="{F3F539AD-46DB-4DE8-B538-14DD83195A16}"/>
              </a:ext>
            </a:extLst>
          </p:cNvPr>
          <p:cNvSpPr txBox="1"/>
          <p:nvPr/>
        </p:nvSpPr>
        <p:spPr>
          <a:xfrm>
            <a:off x="8199482" y="5962122"/>
            <a:ext cx="3306745" cy="52322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企業参入事例</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（河南町：いちご栽培）</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28" name="テキスト ボックス 27">
            <a:extLst>
              <a:ext uri="{FF2B5EF4-FFF2-40B4-BE49-F238E27FC236}">
                <a16:creationId xmlns:a16="http://schemas.microsoft.com/office/drawing/2014/main" id="{8075AE35-B900-40F0-8F45-C6A7295013C9}"/>
              </a:ext>
            </a:extLst>
          </p:cNvPr>
          <p:cNvSpPr txBox="1"/>
          <p:nvPr/>
        </p:nvSpPr>
        <p:spPr>
          <a:xfrm>
            <a:off x="8984537" y="3560730"/>
            <a:ext cx="2486574" cy="52322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大阪オリジナルぶどう</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「虹の雫」の販売展開</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pic>
        <p:nvPicPr>
          <p:cNvPr id="29" name="図 28">
            <a:extLst>
              <a:ext uri="{FF2B5EF4-FFF2-40B4-BE49-F238E27FC236}">
                <a16:creationId xmlns:a16="http://schemas.microsoft.com/office/drawing/2014/main" id="{AE197029-5E11-41C9-9B04-4C1F45B5855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61773" y="2697031"/>
            <a:ext cx="867055" cy="863477"/>
          </a:xfrm>
          <a:prstGeom prst="rect">
            <a:avLst/>
          </a:prstGeom>
        </p:spPr>
      </p:pic>
      <p:pic>
        <p:nvPicPr>
          <p:cNvPr id="3" name="図 2">
            <a:extLst>
              <a:ext uri="{FF2B5EF4-FFF2-40B4-BE49-F238E27FC236}">
                <a16:creationId xmlns:a16="http://schemas.microsoft.com/office/drawing/2014/main" id="{8278D999-6367-4700-8B17-AC8F702DC8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20219" y="2376436"/>
            <a:ext cx="2119745" cy="1194262"/>
          </a:xfrm>
          <a:prstGeom prst="rect">
            <a:avLst/>
          </a:prstGeom>
        </p:spPr>
      </p:pic>
      <p:pic>
        <p:nvPicPr>
          <p:cNvPr id="6" name="図 5">
            <a:extLst>
              <a:ext uri="{FF2B5EF4-FFF2-40B4-BE49-F238E27FC236}">
                <a16:creationId xmlns:a16="http://schemas.microsoft.com/office/drawing/2014/main" id="{87DE5F6C-C940-4DCA-B515-3C6949F8260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9089" y="3215458"/>
            <a:ext cx="2119745" cy="906087"/>
          </a:xfrm>
          <a:prstGeom prst="rect">
            <a:avLst/>
          </a:prstGeom>
        </p:spPr>
      </p:pic>
      <p:pic>
        <p:nvPicPr>
          <p:cNvPr id="8" name="図 7">
            <a:extLst>
              <a:ext uri="{FF2B5EF4-FFF2-40B4-BE49-F238E27FC236}">
                <a16:creationId xmlns:a16="http://schemas.microsoft.com/office/drawing/2014/main" id="{FA687C0C-2983-48CB-9CAE-E3F04EF0BA6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337550" y="4795200"/>
            <a:ext cx="1957647" cy="1188720"/>
          </a:xfrm>
          <a:prstGeom prst="rect">
            <a:avLst/>
          </a:prstGeom>
        </p:spPr>
      </p:pic>
      <p:pic>
        <p:nvPicPr>
          <p:cNvPr id="10" name="図 9">
            <a:extLst>
              <a:ext uri="{FF2B5EF4-FFF2-40B4-BE49-F238E27FC236}">
                <a16:creationId xmlns:a16="http://schemas.microsoft.com/office/drawing/2014/main" id="{0479DCA6-C6B5-491D-B429-D4414C70E695}"/>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728828" y="2270435"/>
            <a:ext cx="1705213" cy="1209844"/>
          </a:xfrm>
          <a:prstGeom prst="rect">
            <a:avLst/>
          </a:prstGeom>
        </p:spPr>
      </p:pic>
      <p:pic>
        <p:nvPicPr>
          <p:cNvPr id="12" name="図 11">
            <a:extLst>
              <a:ext uri="{FF2B5EF4-FFF2-40B4-BE49-F238E27FC236}">
                <a16:creationId xmlns:a16="http://schemas.microsoft.com/office/drawing/2014/main" id="{F1487628-8A98-46FC-B950-1A2514C6277F}"/>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8230510" y="4896917"/>
            <a:ext cx="3400425" cy="1123950"/>
          </a:xfrm>
          <a:prstGeom prst="rect">
            <a:avLst/>
          </a:prstGeom>
        </p:spPr>
      </p:pic>
      <p:sp>
        <p:nvSpPr>
          <p:cNvPr id="30" name="スライド番号プレースホルダー 5">
            <a:extLst>
              <a:ext uri="{FF2B5EF4-FFF2-40B4-BE49-F238E27FC236}">
                <a16:creationId xmlns:a16="http://schemas.microsoft.com/office/drawing/2014/main" id="{E6134E37-3B06-4419-BD3F-32D3BC10B874}"/>
              </a:ext>
            </a:extLst>
          </p:cNvPr>
          <p:cNvSpPr txBox="1">
            <a:spLocks/>
          </p:cNvSpPr>
          <p:nvPr/>
        </p:nvSpPr>
        <p:spPr>
          <a:xfrm>
            <a:off x="10635748" y="6516347"/>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dirty="0">
                <a:solidFill>
                  <a:prstClr val="black"/>
                </a:solidFill>
                <a:ea typeface="ＭＳ Ｐゴシック" panose="020B0600070205080204" pitchFamily="50" charset="-128"/>
              </a:rPr>
              <a:t>参</a:t>
            </a:r>
            <a:r>
              <a:rPr kumimoji="1" lang="en-US" altLang="ja-JP" dirty="0">
                <a:solidFill>
                  <a:prstClr val="black"/>
                </a:solidFill>
                <a:ea typeface="ＭＳ Ｐゴシック" panose="020B0600070205080204" pitchFamily="50" charset="-128"/>
              </a:rPr>
              <a:t>-</a:t>
            </a:r>
            <a:fld id="{C6678B24-D225-48CB-84C5-697AA65AEC0C}" type="slidenum">
              <a:rPr kumimoji="1" lang="ja-JP" altLang="en-US" smtClean="0">
                <a:solidFill>
                  <a:prstClr val="black"/>
                </a:solidFill>
                <a:ea typeface="ＭＳ Ｐゴシック" panose="020B0600070205080204" pitchFamily="50" charset="-128"/>
              </a:rPr>
              <a:pPr/>
              <a:t>6</a:t>
            </a:fld>
            <a:endParaRPr kumimoji="1" lang="ja-JP" altLang="en-US" dirty="0">
              <a:solidFill>
                <a:prstClr val="black"/>
              </a:solidFill>
              <a:ea typeface="ＭＳ Ｐゴシック" panose="020B0600070205080204" pitchFamily="50" charset="-128"/>
            </a:endParaRPr>
          </a:p>
        </p:txBody>
      </p:sp>
    </p:spTree>
    <p:extLst>
      <p:ext uri="{BB962C8B-B14F-4D97-AF65-F5344CB8AC3E}">
        <p14:creationId xmlns:p14="http://schemas.microsoft.com/office/powerpoint/2010/main" val="817810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角丸四角形 1">
            <a:extLst>
              <a:ext uri="{FF2B5EF4-FFF2-40B4-BE49-F238E27FC236}">
                <a16:creationId xmlns:a16="http://schemas.microsoft.com/office/drawing/2014/main" id="{5AAC25C9-3B20-46D3-8F08-150DB923CE23}"/>
              </a:ext>
            </a:extLst>
          </p:cNvPr>
          <p:cNvSpPr/>
          <p:nvPr/>
        </p:nvSpPr>
        <p:spPr>
          <a:xfrm>
            <a:off x="120381" y="796232"/>
            <a:ext cx="11856466" cy="5695177"/>
          </a:xfrm>
          <a:prstGeom prst="roundRect">
            <a:avLst>
              <a:gd name="adj" fmla="val 4421"/>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62">
              <a:solidFill>
                <a:prstClr val="white"/>
              </a:solidFill>
              <a:latin typeface="Calibri" panose="020F0502020204030204"/>
              <a:ea typeface="游ゴシック" panose="020B0400000000000000" pitchFamily="50" charset="-128"/>
            </a:endParaRPr>
          </a:p>
        </p:txBody>
      </p:sp>
      <p:sp>
        <p:nvSpPr>
          <p:cNvPr id="53" name="テキスト ボックス 52">
            <a:extLst>
              <a:ext uri="{FF2B5EF4-FFF2-40B4-BE49-F238E27FC236}">
                <a16:creationId xmlns:a16="http://schemas.microsoft.com/office/drawing/2014/main" id="{35901E93-1656-498F-AFFD-A4B2B8EDF270}"/>
              </a:ext>
            </a:extLst>
          </p:cNvPr>
          <p:cNvSpPr txBox="1"/>
          <p:nvPr/>
        </p:nvSpPr>
        <p:spPr>
          <a:xfrm>
            <a:off x="120380" y="645797"/>
            <a:ext cx="3600000" cy="338554"/>
          </a:xfrm>
          <a:prstGeom prst="rect">
            <a:avLst/>
          </a:prstGeom>
          <a:solidFill>
            <a:srgbClr val="00B050"/>
          </a:solidFill>
        </p:spPr>
        <p:txBody>
          <a:bodyPr wrap="square" rtlCol="0" anchor="ctr">
            <a:spAutoFit/>
          </a:bodyPr>
          <a:lstStyle/>
          <a:p>
            <a:pPr algn="ctr"/>
            <a:r>
              <a:rPr kumimoji="1" lang="ja-JP" altLang="en-US" sz="1600" b="1" dirty="0">
                <a:solidFill>
                  <a:prstClr val="white"/>
                </a:solidFill>
                <a:latin typeface="BIZ UDPゴシック" panose="020B0400000000000000" pitchFamily="50" charset="-128"/>
                <a:ea typeface="BIZ UDPゴシック" panose="020B0400000000000000" pitchFamily="50" charset="-128"/>
              </a:rPr>
              <a:t>基盤整備の状況</a:t>
            </a:r>
          </a:p>
        </p:txBody>
      </p:sp>
      <p:sp>
        <p:nvSpPr>
          <p:cNvPr id="56" name="テキスト ボックス 55">
            <a:extLst>
              <a:ext uri="{FF2B5EF4-FFF2-40B4-BE49-F238E27FC236}">
                <a16:creationId xmlns:a16="http://schemas.microsoft.com/office/drawing/2014/main" id="{D8FD14F4-9366-459D-9B67-26E0028021C3}"/>
              </a:ext>
            </a:extLst>
          </p:cNvPr>
          <p:cNvSpPr txBox="1"/>
          <p:nvPr/>
        </p:nvSpPr>
        <p:spPr>
          <a:xfrm>
            <a:off x="216798" y="1073146"/>
            <a:ext cx="11663631" cy="584775"/>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■近年は府内６地区で基盤整備を実施しており、整備後の農地に企業等の担い手が入り高収益な作物栽培を展開</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　 今後も府内各地で基盤整備を実施すべく、各地域の合意形成を図っていく</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p:txBody>
      </p:sp>
      <p:sp>
        <p:nvSpPr>
          <p:cNvPr id="38" name="タイトル 1">
            <a:extLst>
              <a:ext uri="{FF2B5EF4-FFF2-40B4-BE49-F238E27FC236}">
                <a16:creationId xmlns:a16="http://schemas.microsoft.com/office/drawing/2014/main" id="{C38AF420-F8EE-43DE-BC67-CCCA0A12D389}"/>
              </a:ext>
            </a:extLst>
          </p:cNvPr>
          <p:cNvSpPr txBox="1">
            <a:spLocks/>
          </p:cNvSpPr>
          <p:nvPr/>
        </p:nvSpPr>
        <p:spPr>
          <a:xfrm>
            <a:off x="0" y="1429"/>
            <a:ext cx="12192000" cy="540438"/>
          </a:xfrm>
          <a:prstGeom prst="rect">
            <a:avLst/>
          </a:prstGeom>
          <a:solidFill>
            <a:srgbClr val="63A537">
              <a:lumMod val="20000"/>
              <a:lumOff val="80000"/>
            </a:srgb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marL="0" marR="0" lvl="0" indent="0" algn="ctr" defTabSz="1280160" rtl="0" eaLnBrk="1" fontAlgn="auto" latinLnBrk="0" hangingPunct="1">
              <a:lnSpc>
                <a:spcPct val="90000"/>
              </a:lnSpc>
              <a:spcBef>
                <a:spcPct val="0"/>
              </a:spcBef>
              <a:spcAft>
                <a:spcPts val="0"/>
              </a:spcAft>
              <a:buClrTx/>
              <a:buSzTx/>
              <a:buFontTx/>
              <a:buNone/>
              <a:tabLst/>
              <a:defRPr/>
            </a:pPr>
            <a:endPar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j-cs"/>
            </a:endParaRPr>
          </a:p>
        </p:txBody>
      </p:sp>
      <p:pic>
        <p:nvPicPr>
          <p:cNvPr id="13" name="図 12">
            <a:extLst>
              <a:ext uri="{FF2B5EF4-FFF2-40B4-BE49-F238E27FC236}">
                <a16:creationId xmlns:a16="http://schemas.microsoft.com/office/drawing/2014/main" id="{D1648402-A34F-4CEC-8487-48AC1495655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22603" y="2101196"/>
            <a:ext cx="3876174" cy="4051538"/>
          </a:xfrm>
          <a:prstGeom prst="rect">
            <a:avLst/>
          </a:prstGeom>
        </p:spPr>
      </p:pic>
      <p:grpSp>
        <p:nvGrpSpPr>
          <p:cNvPr id="22" name="グループ化 21">
            <a:extLst>
              <a:ext uri="{FF2B5EF4-FFF2-40B4-BE49-F238E27FC236}">
                <a16:creationId xmlns:a16="http://schemas.microsoft.com/office/drawing/2014/main" id="{4E0F9B38-412E-4FC8-9243-5C86D2D839E8}"/>
              </a:ext>
            </a:extLst>
          </p:cNvPr>
          <p:cNvGrpSpPr/>
          <p:nvPr/>
        </p:nvGrpSpPr>
        <p:grpSpPr>
          <a:xfrm>
            <a:off x="6048613" y="5554390"/>
            <a:ext cx="2065583" cy="748779"/>
            <a:chOff x="7398789" y="5010517"/>
            <a:chExt cx="2916464" cy="1008000"/>
          </a:xfrm>
        </p:grpSpPr>
        <p:sp>
          <p:nvSpPr>
            <p:cNvPr id="23" name="正方形/長方形 22">
              <a:extLst>
                <a:ext uri="{FF2B5EF4-FFF2-40B4-BE49-F238E27FC236}">
                  <a16:creationId xmlns:a16="http://schemas.microsoft.com/office/drawing/2014/main" id="{8FDB881D-20B1-4260-A9F2-758F13E3F50A}"/>
                </a:ext>
              </a:extLst>
            </p:cNvPr>
            <p:cNvSpPr/>
            <p:nvPr/>
          </p:nvSpPr>
          <p:spPr>
            <a:xfrm>
              <a:off x="7398789" y="5010517"/>
              <a:ext cx="2592288" cy="10080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87D70BF0-F874-4D6A-BEE1-17F1FDD21ABA}"/>
                </a:ext>
              </a:extLst>
            </p:cNvPr>
            <p:cNvSpPr/>
            <p:nvPr/>
          </p:nvSpPr>
          <p:spPr>
            <a:xfrm>
              <a:off x="7506940" y="5416909"/>
              <a:ext cx="648071" cy="1800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6E6BA73E-0A2B-4E75-9BD6-D5CCD7045F42}"/>
                </a:ext>
              </a:extLst>
            </p:cNvPr>
            <p:cNvSpPr txBox="1"/>
            <p:nvPr/>
          </p:nvSpPr>
          <p:spPr>
            <a:xfrm>
              <a:off x="8299027" y="5328591"/>
              <a:ext cx="1656185" cy="329664"/>
            </a:xfrm>
            <a:prstGeom prst="rect">
              <a:avLst/>
            </a:prstGeom>
            <a:noFill/>
          </p:spPr>
          <p:txBody>
            <a:bodyPr wrap="square" rtlCol="0">
              <a:spAutoFit/>
            </a:bodyPr>
            <a:lstStyle/>
            <a:p>
              <a:r>
                <a:rPr kumimoji="1" lang="ja-JP" altLang="en-US" sz="1200" dirty="0"/>
                <a:t>農業振興地域</a:t>
              </a:r>
            </a:p>
          </p:txBody>
        </p:sp>
        <p:sp>
          <p:nvSpPr>
            <p:cNvPr id="26" name="正方形/長方形 25">
              <a:extLst>
                <a:ext uri="{FF2B5EF4-FFF2-40B4-BE49-F238E27FC236}">
                  <a16:creationId xmlns:a16="http://schemas.microsoft.com/office/drawing/2014/main" id="{F832A2FD-4E97-4AE4-9BDA-92CD07EE5B84}"/>
                </a:ext>
              </a:extLst>
            </p:cNvPr>
            <p:cNvSpPr/>
            <p:nvPr/>
          </p:nvSpPr>
          <p:spPr>
            <a:xfrm>
              <a:off x="7506940" y="5109101"/>
              <a:ext cx="648071" cy="180001"/>
            </a:xfrm>
            <a:prstGeom prst="rect">
              <a:avLst/>
            </a:prstGeom>
            <a:solidFill>
              <a:srgbClr val="68B8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7383C01C-7349-4BE0-B03B-A073482E78D4}"/>
                </a:ext>
              </a:extLst>
            </p:cNvPr>
            <p:cNvSpPr txBox="1"/>
            <p:nvPr/>
          </p:nvSpPr>
          <p:spPr>
            <a:xfrm>
              <a:off x="8299027" y="5020814"/>
              <a:ext cx="2016225" cy="329664"/>
            </a:xfrm>
            <a:prstGeom prst="rect">
              <a:avLst/>
            </a:prstGeom>
            <a:noFill/>
          </p:spPr>
          <p:txBody>
            <a:bodyPr wrap="square" rtlCol="0">
              <a:spAutoFit/>
            </a:bodyPr>
            <a:lstStyle/>
            <a:p>
              <a:r>
                <a:rPr lang="ja-JP" altLang="en-US" sz="1200" dirty="0"/>
                <a:t>市街化調整区域</a:t>
              </a:r>
              <a:endParaRPr kumimoji="1" lang="ja-JP" altLang="en-US" sz="1200" dirty="0"/>
            </a:p>
          </p:txBody>
        </p:sp>
        <p:sp>
          <p:nvSpPr>
            <p:cNvPr id="28" name="正方形/長方形 27">
              <a:extLst>
                <a:ext uri="{FF2B5EF4-FFF2-40B4-BE49-F238E27FC236}">
                  <a16:creationId xmlns:a16="http://schemas.microsoft.com/office/drawing/2014/main" id="{72B03FAF-CB03-4060-8CED-DFF2C02B07B9}"/>
                </a:ext>
              </a:extLst>
            </p:cNvPr>
            <p:cNvSpPr/>
            <p:nvPr/>
          </p:nvSpPr>
          <p:spPr>
            <a:xfrm>
              <a:off x="7500591" y="5711281"/>
              <a:ext cx="648071" cy="180001"/>
            </a:xfrm>
            <a:prstGeom prst="rect">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06464D81-9525-4014-BA9A-529525080E2A}"/>
                </a:ext>
              </a:extLst>
            </p:cNvPr>
            <p:cNvSpPr txBox="1"/>
            <p:nvPr/>
          </p:nvSpPr>
          <p:spPr>
            <a:xfrm>
              <a:off x="8299028" y="5633093"/>
              <a:ext cx="2016225" cy="329664"/>
            </a:xfrm>
            <a:prstGeom prst="rect">
              <a:avLst/>
            </a:prstGeom>
            <a:noFill/>
          </p:spPr>
          <p:txBody>
            <a:bodyPr wrap="square" rtlCol="0">
              <a:spAutoFit/>
            </a:bodyPr>
            <a:lstStyle/>
            <a:p>
              <a:r>
                <a:rPr lang="ja-JP" altLang="en-US" sz="1200" dirty="0"/>
                <a:t>農空間保全地域</a:t>
              </a:r>
              <a:endParaRPr kumimoji="1" lang="ja-JP" altLang="en-US" sz="1200" dirty="0"/>
            </a:p>
          </p:txBody>
        </p:sp>
      </p:grpSp>
      <p:sp>
        <p:nvSpPr>
          <p:cNvPr id="34" name="テキスト ボックス 33">
            <a:extLst>
              <a:ext uri="{FF2B5EF4-FFF2-40B4-BE49-F238E27FC236}">
                <a16:creationId xmlns:a16="http://schemas.microsoft.com/office/drawing/2014/main" id="{74A7788E-7A58-40FE-9027-AB325237259F}"/>
              </a:ext>
            </a:extLst>
          </p:cNvPr>
          <p:cNvSpPr txBox="1"/>
          <p:nvPr/>
        </p:nvSpPr>
        <p:spPr>
          <a:xfrm>
            <a:off x="256101" y="5968473"/>
            <a:ext cx="3488244" cy="52322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岸和田丘陵地区</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（岸和田市：整備完了）</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39" name="テキスト ボックス 38">
            <a:extLst>
              <a:ext uri="{FF2B5EF4-FFF2-40B4-BE49-F238E27FC236}">
                <a16:creationId xmlns:a16="http://schemas.microsoft.com/office/drawing/2014/main" id="{F1E58A8B-72E4-4148-B618-D4668F83BFC4}"/>
              </a:ext>
            </a:extLst>
          </p:cNvPr>
          <p:cNvSpPr txBox="1"/>
          <p:nvPr/>
        </p:nvSpPr>
        <p:spPr>
          <a:xfrm>
            <a:off x="8057706" y="5968189"/>
            <a:ext cx="3609686" cy="52322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伏見堂地区</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（富田林市：整備完了）</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45" name="テキスト ボックス 44">
            <a:extLst>
              <a:ext uri="{FF2B5EF4-FFF2-40B4-BE49-F238E27FC236}">
                <a16:creationId xmlns:a16="http://schemas.microsoft.com/office/drawing/2014/main" id="{F8E7F302-B695-409A-9B2A-D89F734FCABB}"/>
              </a:ext>
            </a:extLst>
          </p:cNvPr>
          <p:cNvSpPr txBox="1"/>
          <p:nvPr/>
        </p:nvSpPr>
        <p:spPr>
          <a:xfrm>
            <a:off x="256101" y="3024558"/>
            <a:ext cx="4165234" cy="52322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牧地区</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（豊能町：整備中）</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47" name="テキスト ボックス 46">
            <a:extLst>
              <a:ext uri="{FF2B5EF4-FFF2-40B4-BE49-F238E27FC236}">
                <a16:creationId xmlns:a16="http://schemas.microsoft.com/office/drawing/2014/main" id="{0A8E69B1-428C-4667-8F01-77CC720262CF}"/>
              </a:ext>
            </a:extLst>
          </p:cNvPr>
          <p:cNvSpPr txBox="1"/>
          <p:nvPr/>
        </p:nvSpPr>
        <p:spPr>
          <a:xfrm>
            <a:off x="1920380" y="4191251"/>
            <a:ext cx="2189188" cy="52322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高山地区</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（豊能町：整備中）</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50" name="テキスト ボックス 49">
            <a:extLst>
              <a:ext uri="{FF2B5EF4-FFF2-40B4-BE49-F238E27FC236}">
                <a16:creationId xmlns:a16="http://schemas.microsoft.com/office/drawing/2014/main" id="{69C36818-2EBA-4B5C-9A33-5B1E2BA9C689}"/>
              </a:ext>
            </a:extLst>
          </p:cNvPr>
          <p:cNvSpPr txBox="1"/>
          <p:nvPr/>
        </p:nvSpPr>
        <p:spPr>
          <a:xfrm>
            <a:off x="9478101" y="4226709"/>
            <a:ext cx="2128461" cy="52322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加納・寺田地区</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（河南町：整備中）</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51" name="テキスト ボックス 50">
            <a:extLst>
              <a:ext uri="{FF2B5EF4-FFF2-40B4-BE49-F238E27FC236}">
                <a16:creationId xmlns:a16="http://schemas.microsoft.com/office/drawing/2014/main" id="{B6BD2547-8261-41FB-85D2-BA407848FA36}"/>
              </a:ext>
            </a:extLst>
          </p:cNvPr>
          <p:cNvSpPr txBox="1"/>
          <p:nvPr/>
        </p:nvSpPr>
        <p:spPr>
          <a:xfrm>
            <a:off x="7023606" y="2935572"/>
            <a:ext cx="2128461" cy="52322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下田原地区</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（四條畷市：整備中）</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pic>
        <p:nvPicPr>
          <p:cNvPr id="4" name="図 3">
            <a:extLst>
              <a:ext uri="{FF2B5EF4-FFF2-40B4-BE49-F238E27FC236}">
                <a16:creationId xmlns:a16="http://schemas.microsoft.com/office/drawing/2014/main" id="{54F93BAF-3601-416B-8D14-56202FF619C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0619" y="1855004"/>
            <a:ext cx="2050473" cy="1155469"/>
          </a:xfrm>
          <a:prstGeom prst="rect">
            <a:avLst/>
          </a:prstGeom>
        </p:spPr>
      </p:pic>
      <p:pic>
        <p:nvPicPr>
          <p:cNvPr id="6" name="図 5">
            <a:extLst>
              <a:ext uri="{FF2B5EF4-FFF2-40B4-BE49-F238E27FC236}">
                <a16:creationId xmlns:a16="http://schemas.microsoft.com/office/drawing/2014/main" id="{386F7ECF-E7A3-4C0A-B392-D6B815CA2E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97395" y="1845727"/>
            <a:ext cx="2050473" cy="1152698"/>
          </a:xfrm>
          <a:prstGeom prst="rect">
            <a:avLst/>
          </a:prstGeom>
        </p:spPr>
      </p:pic>
      <p:pic>
        <p:nvPicPr>
          <p:cNvPr id="10" name="図 9">
            <a:extLst>
              <a:ext uri="{FF2B5EF4-FFF2-40B4-BE49-F238E27FC236}">
                <a16:creationId xmlns:a16="http://schemas.microsoft.com/office/drawing/2014/main" id="{031C4272-FC2F-43BC-85CC-B4E3E8F3F48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2209" y="3622305"/>
            <a:ext cx="1856509" cy="1044633"/>
          </a:xfrm>
          <a:prstGeom prst="rect">
            <a:avLst/>
          </a:prstGeom>
        </p:spPr>
      </p:pic>
      <p:pic>
        <p:nvPicPr>
          <p:cNvPr id="14" name="図 13">
            <a:extLst>
              <a:ext uri="{FF2B5EF4-FFF2-40B4-BE49-F238E27FC236}">
                <a16:creationId xmlns:a16="http://schemas.microsoft.com/office/drawing/2014/main" id="{8D19EEFA-6472-4FB8-838F-9EF90E11D30A}"/>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17024" y="4834324"/>
            <a:ext cx="1854200" cy="1168400"/>
          </a:xfrm>
          <a:prstGeom prst="rect">
            <a:avLst/>
          </a:prstGeom>
        </p:spPr>
      </p:pic>
      <p:pic>
        <p:nvPicPr>
          <p:cNvPr id="16" name="図 15">
            <a:extLst>
              <a:ext uri="{FF2B5EF4-FFF2-40B4-BE49-F238E27FC236}">
                <a16:creationId xmlns:a16="http://schemas.microsoft.com/office/drawing/2014/main" id="{27E3FD4C-CEDC-4729-9C9E-ADEBD9F451D8}"/>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280268" y="4856138"/>
            <a:ext cx="1514475" cy="1133475"/>
          </a:xfrm>
          <a:prstGeom prst="rect">
            <a:avLst/>
          </a:prstGeom>
        </p:spPr>
      </p:pic>
      <p:pic>
        <p:nvPicPr>
          <p:cNvPr id="18" name="図 17">
            <a:extLst>
              <a:ext uri="{FF2B5EF4-FFF2-40B4-BE49-F238E27FC236}">
                <a16:creationId xmlns:a16="http://schemas.microsoft.com/office/drawing/2014/main" id="{08C946B7-70F2-4C58-A7BC-5B360D27385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061097" y="1733046"/>
            <a:ext cx="2132215" cy="1197033"/>
          </a:xfrm>
          <a:prstGeom prst="rect">
            <a:avLst/>
          </a:prstGeom>
        </p:spPr>
      </p:pic>
      <p:pic>
        <p:nvPicPr>
          <p:cNvPr id="20" name="図 19">
            <a:extLst>
              <a:ext uri="{FF2B5EF4-FFF2-40B4-BE49-F238E27FC236}">
                <a16:creationId xmlns:a16="http://schemas.microsoft.com/office/drawing/2014/main" id="{D2B7D2AB-7053-49BF-8369-B92C7C37DE3D}"/>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9467501" y="2969879"/>
            <a:ext cx="2133600" cy="1295400"/>
          </a:xfrm>
          <a:prstGeom prst="rect">
            <a:avLst/>
          </a:prstGeom>
        </p:spPr>
      </p:pic>
      <p:pic>
        <p:nvPicPr>
          <p:cNvPr id="33" name="図 32">
            <a:extLst>
              <a:ext uri="{FF2B5EF4-FFF2-40B4-BE49-F238E27FC236}">
                <a16:creationId xmlns:a16="http://schemas.microsoft.com/office/drawing/2014/main" id="{D1DB2B04-4E87-45A8-B6C6-B7912AAF6177}"/>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8087836" y="4800634"/>
            <a:ext cx="1866900" cy="1162050"/>
          </a:xfrm>
          <a:prstGeom prst="rect">
            <a:avLst/>
          </a:prstGeom>
        </p:spPr>
      </p:pic>
      <p:pic>
        <p:nvPicPr>
          <p:cNvPr id="40" name="図 39">
            <a:extLst>
              <a:ext uri="{FF2B5EF4-FFF2-40B4-BE49-F238E27FC236}">
                <a16:creationId xmlns:a16="http://schemas.microsoft.com/office/drawing/2014/main" id="{24781CE6-10CA-4790-A6A2-8C65421F2F64}"/>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039413" y="4800634"/>
            <a:ext cx="1546167" cy="1158240"/>
          </a:xfrm>
          <a:prstGeom prst="rect">
            <a:avLst/>
          </a:prstGeom>
        </p:spPr>
      </p:pic>
      <p:sp>
        <p:nvSpPr>
          <p:cNvPr id="30" name="スライド番号プレースホルダー 5">
            <a:extLst>
              <a:ext uri="{FF2B5EF4-FFF2-40B4-BE49-F238E27FC236}">
                <a16:creationId xmlns:a16="http://schemas.microsoft.com/office/drawing/2014/main" id="{F5966B03-996F-4300-AD3E-CF2E41BB496B}"/>
              </a:ext>
            </a:extLst>
          </p:cNvPr>
          <p:cNvSpPr txBox="1">
            <a:spLocks/>
          </p:cNvSpPr>
          <p:nvPr/>
        </p:nvSpPr>
        <p:spPr>
          <a:xfrm>
            <a:off x="10635748" y="6516347"/>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dirty="0">
                <a:solidFill>
                  <a:prstClr val="black"/>
                </a:solidFill>
                <a:ea typeface="ＭＳ Ｐゴシック" panose="020B0600070205080204" pitchFamily="50" charset="-128"/>
              </a:rPr>
              <a:t>参</a:t>
            </a:r>
            <a:r>
              <a:rPr kumimoji="1" lang="en-US" altLang="ja-JP" dirty="0">
                <a:solidFill>
                  <a:prstClr val="black"/>
                </a:solidFill>
                <a:ea typeface="ＭＳ Ｐゴシック" panose="020B0600070205080204" pitchFamily="50" charset="-128"/>
              </a:rPr>
              <a:t>-</a:t>
            </a:r>
            <a:fld id="{C6678B24-D225-48CB-84C5-697AA65AEC0C}" type="slidenum">
              <a:rPr kumimoji="1" lang="ja-JP" altLang="en-US" smtClean="0">
                <a:solidFill>
                  <a:prstClr val="black"/>
                </a:solidFill>
                <a:ea typeface="ＭＳ Ｐゴシック" panose="020B0600070205080204" pitchFamily="50" charset="-128"/>
              </a:rPr>
              <a:pPr/>
              <a:t>7</a:t>
            </a:fld>
            <a:endParaRPr kumimoji="1" lang="ja-JP" altLang="en-US" dirty="0">
              <a:solidFill>
                <a:prstClr val="black"/>
              </a:solidFill>
              <a:ea typeface="ＭＳ Ｐゴシック" panose="020B0600070205080204" pitchFamily="50" charset="-128"/>
            </a:endParaRPr>
          </a:p>
        </p:txBody>
      </p:sp>
    </p:spTree>
    <p:extLst>
      <p:ext uri="{BB962C8B-B14F-4D97-AF65-F5344CB8AC3E}">
        <p14:creationId xmlns:p14="http://schemas.microsoft.com/office/powerpoint/2010/main" val="2572322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角丸四角形 1">
            <a:extLst>
              <a:ext uri="{FF2B5EF4-FFF2-40B4-BE49-F238E27FC236}">
                <a16:creationId xmlns:a16="http://schemas.microsoft.com/office/drawing/2014/main" id="{5AAC25C9-3B20-46D3-8F08-150DB923CE23}"/>
              </a:ext>
            </a:extLst>
          </p:cNvPr>
          <p:cNvSpPr/>
          <p:nvPr/>
        </p:nvSpPr>
        <p:spPr>
          <a:xfrm>
            <a:off x="120381" y="796232"/>
            <a:ext cx="11856466" cy="5751165"/>
          </a:xfrm>
          <a:prstGeom prst="roundRect">
            <a:avLst>
              <a:gd name="adj" fmla="val 4421"/>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62">
              <a:solidFill>
                <a:prstClr val="white"/>
              </a:solidFill>
              <a:latin typeface="Calibri" panose="020F0502020204030204"/>
              <a:ea typeface="游ゴシック" panose="020B0400000000000000" pitchFamily="50" charset="-128"/>
            </a:endParaRPr>
          </a:p>
        </p:txBody>
      </p:sp>
      <p:sp>
        <p:nvSpPr>
          <p:cNvPr id="53" name="テキスト ボックス 52">
            <a:extLst>
              <a:ext uri="{FF2B5EF4-FFF2-40B4-BE49-F238E27FC236}">
                <a16:creationId xmlns:a16="http://schemas.microsoft.com/office/drawing/2014/main" id="{35901E93-1656-498F-AFFD-A4B2B8EDF270}"/>
              </a:ext>
            </a:extLst>
          </p:cNvPr>
          <p:cNvSpPr txBox="1"/>
          <p:nvPr/>
        </p:nvSpPr>
        <p:spPr>
          <a:xfrm>
            <a:off x="120380" y="645797"/>
            <a:ext cx="3600000" cy="338554"/>
          </a:xfrm>
          <a:prstGeom prst="rect">
            <a:avLst/>
          </a:prstGeom>
          <a:solidFill>
            <a:srgbClr val="00B050"/>
          </a:solidFill>
        </p:spPr>
        <p:txBody>
          <a:bodyPr wrap="square" rtlCol="0" anchor="ctr">
            <a:spAutoFit/>
          </a:bodyPr>
          <a:lstStyle/>
          <a:p>
            <a:pPr algn="ctr"/>
            <a:r>
              <a:rPr kumimoji="1" lang="ja-JP" altLang="en-US" sz="1600" b="1" dirty="0">
                <a:solidFill>
                  <a:prstClr val="white"/>
                </a:solidFill>
                <a:latin typeface="BIZ UDPゴシック" panose="020B0400000000000000" pitchFamily="50" charset="-128"/>
                <a:ea typeface="BIZ UDPゴシック" panose="020B0400000000000000" pitchFamily="50" charset="-128"/>
              </a:rPr>
              <a:t>気候変動の影響</a:t>
            </a:r>
          </a:p>
        </p:txBody>
      </p:sp>
      <p:sp>
        <p:nvSpPr>
          <p:cNvPr id="56" name="テキスト ボックス 55">
            <a:extLst>
              <a:ext uri="{FF2B5EF4-FFF2-40B4-BE49-F238E27FC236}">
                <a16:creationId xmlns:a16="http://schemas.microsoft.com/office/drawing/2014/main" id="{D8FD14F4-9366-459D-9B67-26E0028021C3}"/>
              </a:ext>
            </a:extLst>
          </p:cNvPr>
          <p:cNvSpPr txBox="1"/>
          <p:nvPr/>
        </p:nvSpPr>
        <p:spPr>
          <a:xfrm>
            <a:off x="216798" y="1258078"/>
            <a:ext cx="11663631" cy="830997"/>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■大阪府の年平均気温は</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100</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年で大きく上昇し、特に夏期は８月の平均気温が</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30.8</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10</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年前は</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28.6</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a:p>
            <a:r>
              <a:rPr kumimoji="1" lang="en-US" altLang="ja-JP" sz="1600" dirty="0">
                <a:solidFill>
                  <a:prstClr val="black"/>
                </a:solidFill>
                <a:latin typeface="ＭＳ Ｐゴシック" panose="020B0600070205080204" pitchFamily="50" charset="-128"/>
                <a:ea typeface="ＭＳ Ｐゴシック" panose="020B0600070205080204" pitchFamily="50" charset="-128"/>
              </a:rPr>
              <a:t>   </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猛暑日が年</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45</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日（</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10</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年前は年</a:t>
            </a:r>
            <a:r>
              <a:rPr kumimoji="1" lang="en-US" altLang="ja-JP" sz="1600" dirty="0">
                <a:solidFill>
                  <a:prstClr val="black"/>
                </a:solidFill>
                <a:latin typeface="ＭＳ Ｐゴシック" panose="020B0600070205080204" pitchFamily="50" charset="-128"/>
                <a:ea typeface="ＭＳ Ｐゴシック" panose="020B0600070205080204" pitchFamily="50" charset="-128"/>
              </a:rPr>
              <a:t>11</a:t>
            </a:r>
            <a:r>
              <a:rPr kumimoji="1" lang="ja-JP" altLang="en-US" sz="1600" dirty="0">
                <a:solidFill>
                  <a:prstClr val="black"/>
                </a:solidFill>
                <a:latin typeface="ＭＳ Ｐゴシック" panose="020B0600070205080204" pitchFamily="50" charset="-128"/>
                <a:ea typeface="ＭＳ Ｐゴシック" panose="020B0600070205080204" pitchFamily="50" charset="-128"/>
              </a:rPr>
              <a:t>日）と高温化が顕著</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　 農産物への高温障害等影響は顕在化しており、全国的に品種改良等の対策を求められている</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p:txBody>
      </p:sp>
      <p:sp>
        <p:nvSpPr>
          <p:cNvPr id="38" name="タイトル 1">
            <a:extLst>
              <a:ext uri="{FF2B5EF4-FFF2-40B4-BE49-F238E27FC236}">
                <a16:creationId xmlns:a16="http://schemas.microsoft.com/office/drawing/2014/main" id="{C38AF420-F8EE-43DE-BC67-CCCA0A12D389}"/>
              </a:ext>
            </a:extLst>
          </p:cNvPr>
          <p:cNvSpPr txBox="1">
            <a:spLocks/>
          </p:cNvSpPr>
          <p:nvPr/>
        </p:nvSpPr>
        <p:spPr>
          <a:xfrm>
            <a:off x="0" y="1429"/>
            <a:ext cx="12192000" cy="540438"/>
          </a:xfrm>
          <a:prstGeom prst="rect">
            <a:avLst/>
          </a:prstGeom>
          <a:solidFill>
            <a:srgbClr val="63A537">
              <a:lumMod val="20000"/>
              <a:lumOff val="80000"/>
            </a:srgb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marL="0" marR="0" lvl="0" indent="0" algn="ctr" defTabSz="1280160" rtl="0" eaLnBrk="1" fontAlgn="auto" latinLnBrk="0" hangingPunct="1">
              <a:lnSpc>
                <a:spcPct val="90000"/>
              </a:lnSpc>
              <a:spcBef>
                <a:spcPct val="0"/>
              </a:spcBef>
              <a:spcAft>
                <a:spcPts val="0"/>
              </a:spcAft>
              <a:buClrTx/>
              <a:buSzTx/>
              <a:buFontTx/>
              <a:buNone/>
              <a:tabLst/>
              <a:defRPr/>
            </a:pPr>
            <a:endPar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j-cs"/>
            </a:endParaRPr>
          </a:p>
        </p:txBody>
      </p:sp>
      <p:sp>
        <p:nvSpPr>
          <p:cNvPr id="14" name="テキスト ボックス 13">
            <a:extLst>
              <a:ext uri="{FF2B5EF4-FFF2-40B4-BE49-F238E27FC236}">
                <a16:creationId xmlns:a16="http://schemas.microsoft.com/office/drawing/2014/main" id="{9980CD31-9C69-417A-9863-62D54D624F33}"/>
              </a:ext>
            </a:extLst>
          </p:cNvPr>
          <p:cNvSpPr txBox="1"/>
          <p:nvPr/>
        </p:nvSpPr>
        <p:spPr>
          <a:xfrm>
            <a:off x="353102" y="2199117"/>
            <a:ext cx="7301145" cy="307777"/>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年平均気温（大阪）の推移</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15" name="テキスト ボックス 14">
            <a:extLst>
              <a:ext uri="{FF2B5EF4-FFF2-40B4-BE49-F238E27FC236}">
                <a16:creationId xmlns:a16="http://schemas.microsoft.com/office/drawing/2014/main" id="{820CEC6A-B143-490B-8674-EA3E74D0736D}"/>
              </a:ext>
            </a:extLst>
          </p:cNvPr>
          <p:cNvSpPr txBox="1"/>
          <p:nvPr/>
        </p:nvSpPr>
        <p:spPr>
          <a:xfrm>
            <a:off x="353102" y="3996160"/>
            <a:ext cx="695217"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100" dirty="0">
                <a:solidFill>
                  <a:schemeClr val="tx1"/>
                </a:solidFill>
                <a:ea typeface="ＭＳ Ｐゴシック" panose="020B0600070205080204" pitchFamily="50" charset="-128"/>
              </a:rPr>
              <a:t>14.9</a:t>
            </a:r>
          </a:p>
        </p:txBody>
      </p:sp>
      <p:sp>
        <p:nvSpPr>
          <p:cNvPr id="16" name="テキスト ボックス 15">
            <a:extLst>
              <a:ext uri="{FF2B5EF4-FFF2-40B4-BE49-F238E27FC236}">
                <a16:creationId xmlns:a16="http://schemas.microsoft.com/office/drawing/2014/main" id="{0B51444E-6096-4A52-913E-F3F721C7B497}"/>
              </a:ext>
            </a:extLst>
          </p:cNvPr>
          <p:cNvSpPr txBox="1"/>
          <p:nvPr/>
        </p:nvSpPr>
        <p:spPr>
          <a:xfrm>
            <a:off x="6959030" y="2917285"/>
            <a:ext cx="695217"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100" dirty="0">
                <a:solidFill>
                  <a:schemeClr val="tx1"/>
                </a:solidFill>
                <a:ea typeface="ＭＳ Ｐゴシック" panose="020B0600070205080204" pitchFamily="50" charset="-128"/>
              </a:rPr>
              <a:t>18.4</a:t>
            </a:r>
          </a:p>
        </p:txBody>
      </p:sp>
      <p:sp>
        <p:nvSpPr>
          <p:cNvPr id="21" name="テキスト ボックス 20">
            <a:extLst>
              <a:ext uri="{FF2B5EF4-FFF2-40B4-BE49-F238E27FC236}">
                <a16:creationId xmlns:a16="http://schemas.microsoft.com/office/drawing/2014/main" id="{C636BFF6-F45A-4CBE-9401-2A7FC474B11F}"/>
              </a:ext>
            </a:extLst>
          </p:cNvPr>
          <p:cNvSpPr txBox="1"/>
          <p:nvPr/>
        </p:nvSpPr>
        <p:spPr>
          <a:xfrm>
            <a:off x="5856270" y="6285787"/>
            <a:ext cx="1797977"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100" dirty="0">
                <a:solidFill>
                  <a:schemeClr val="tx1"/>
                </a:solidFill>
                <a:latin typeface="ＭＳ Ｐゴシック" panose="020B0600070205080204" pitchFamily="50" charset="-128"/>
                <a:ea typeface="ＭＳ Ｐゴシック" panose="020B0600070205080204" pitchFamily="50" charset="-128"/>
              </a:rPr>
              <a:t>（出典：大阪管区気象台）</a:t>
            </a:r>
            <a:endParaRPr kumimoji="1" lang="en-US" altLang="ja-JP" sz="1100" dirty="0">
              <a:solidFill>
                <a:schemeClr val="tx1"/>
              </a:solidFill>
              <a:latin typeface="ＭＳ Ｐゴシック" panose="020B0600070205080204" pitchFamily="50" charset="-128"/>
              <a:ea typeface="ＭＳ Ｐゴシック" panose="020B0600070205080204" pitchFamily="50" charset="-128"/>
            </a:endParaRPr>
          </a:p>
        </p:txBody>
      </p:sp>
      <p:pic>
        <p:nvPicPr>
          <p:cNvPr id="22" name="図 21">
            <a:extLst>
              <a:ext uri="{FF2B5EF4-FFF2-40B4-BE49-F238E27FC236}">
                <a16:creationId xmlns:a16="http://schemas.microsoft.com/office/drawing/2014/main" id="{D4E423F9-42A4-465C-8128-00FBD6E9AAA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030806" y="2601092"/>
            <a:ext cx="1609524" cy="1847619"/>
          </a:xfrm>
          <a:prstGeom prst="rect">
            <a:avLst/>
          </a:prstGeom>
        </p:spPr>
      </p:pic>
      <p:sp>
        <p:nvSpPr>
          <p:cNvPr id="23" name="テキスト ボックス 22">
            <a:extLst>
              <a:ext uri="{FF2B5EF4-FFF2-40B4-BE49-F238E27FC236}">
                <a16:creationId xmlns:a16="http://schemas.microsoft.com/office/drawing/2014/main" id="{8F2E5B74-98A6-412D-AEDA-AA2E12EAFFCC}"/>
              </a:ext>
            </a:extLst>
          </p:cNvPr>
          <p:cNvSpPr txBox="1"/>
          <p:nvPr/>
        </p:nvSpPr>
        <p:spPr>
          <a:xfrm>
            <a:off x="7974489" y="4454231"/>
            <a:ext cx="1665841" cy="415498"/>
          </a:xfrm>
          <a:prstGeom prst="rect">
            <a:avLst/>
          </a:prstGeom>
          <a:noFill/>
        </p:spPr>
        <p:txBody>
          <a:bodyPr wrap="none" rtlCol="0">
            <a:spAutoFit/>
          </a:bodyPr>
          <a:lstStyle/>
          <a:p>
            <a:r>
              <a:rPr lang="ja-JP" altLang="en-US" sz="1050" dirty="0"/>
              <a:t>▲高温による着色不良果</a:t>
            </a:r>
            <a:endParaRPr lang="en-US" altLang="ja-JP" sz="1050" dirty="0"/>
          </a:p>
          <a:p>
            <a:r>
              <a:rPr lang="ja-JP" altLang="en-US" sz="1050" dirty="0"/>
              <a:t>（ピオーネ）</a:t>
            </a:r>
            <a:endParaRPr kumimoji="1" lang="en-US" altLang="ja-JP" sz="1050" dirty="0"/>
          </a:p>
        </p:txBody>
      </p:sp>
      <p:pic>
        <p:nvPicPr>
          <p:cNvPr id="24" name="図 23">
            <a:extLst>
              <a:ext uri="{FF2B5EF4-FFF2-40B4-BE49-F238E27FC236}">
                <a16:creationId xmlns:a16="http://schemas.microsoft.com/office/drawing/2014/main" id="{D99CCE92-8042-4355-837D-ECCCC5C3E97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873051" y="2611365"/>
            <a:ext cx="1609524" cy="1847619"/>
          </a:xfrm>
          <a:prstGeom prst="rect">
            <a:avLst/>
          </a:prstGeom>
        </p:spPr>
      </p:pic>
      <p:sp>
        <p:nvSpPr>
          <p:cNvPr id="25" name="テキスト ボックス 24">
            <a:extLst>
              <a:ext uri="{FF2B5EF4-FFF2-40B4-BE49-F238E27FC236}">
                <a16:creationId xmlns:a16="http://schemas.microsoft.com/office/drawing/2014/main" id="{193FD56F-6A97-4F50-B5D5-8CE2422480A9}"/>
              </a:ext>
            </a:extLst>
          </p:cNvPr>
          <p:cNvSpPr txBox="1"/>
          <p:nvPr/>
        </p:nvSpPr>
        <p:spPr>
          <a:xfrm>
            <a:off x="9784030" y="4443956"/>
            <a:ext cx="1787565" cy="415498"/>
          </a:xfrm>
          <a:prstGeom prst="rect">
            <a:avLst/>
          </a:prstGeom>
          <a:noFill/>
        </p:spPr>
        <p:txBody>
          <a:bodyPr wrap="square" rtlCol="0">
            <a:spAutoFit/>
          </a:bodyPr>
          <a:lstStyle/>
          <a:p>
            <a:r>
              <a:rPr lang="ja-JP" altLang="en-US" sz="1050" dirty="0"/>
              <a:t>▲</a:t>
            </a:r>
            <a:r>
              <a:rPr kumimoji="1" lang="ja-JP" altLang="en-US" sz="1050" dirty="0"/>
              <a:t>秋期の高温による病害</a:t>
            </a:r>
            <a:r>
              <a:rPr lang="ja-JP" altLang="en-US" sz="1050" dirty="0"/>
              <a:t>の発生（きくなの葉枯れ病）</a:t>
            </a:r>
            <a:endParaRPr kumimoji="1" lang="en-US" altLang="ja-JP" sz="1050" dirty="0"/>
          </a:p>
        </p:txBody>
      </p:sp>
      <p:pic>
        <p:nvPicPr>
          <p:cNvPr id="26" name="図 25">
            <a:extLst>
              <a:ext uri="{FF2B5EF4-FFF2-40B4-BE49-F238E27FC236}">
                <a16:creationId xmlns:a16="http://schemas.microsoft.com/office/drawing/2014/main" id="{47506528-3606-473A-B73C-EFE8F20FAC3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05687" y="4865598"/>
            <a:ext cx="1956685" cy="1244817"/>
          </a:xfrm>
          <a:prstGeom prst="rect">
            <a:avLst/>
          </a:prstGeom>
        </p:spPr>
      </p:pic>
      <p:sp>
        <p:nvSpPr>
          <p:cNvPr id="27" name="テキスト ボックス 26">
            <a:extLst>
              <a:ext uri="{FF2B5EF4-FFF2-40B4-BE49-F238E27FC236}">
                <a16:creationId xmlns:a16="http://schemas.microsoft.com/office/drawing/2014/main" id="{3B642F84-02D8-417E-A00D-6971FE681B1C}"/>
              </a:ext>
            </a:extLst>
          </p:cNvPr>
          <p:cNvSpPr txBox="1"/>
          <p:nvPr/>
        </p:nvSpPr>
        <p:spPr>
          <a:xfrm>
            <a:off x="8703500" y="6132865"/>
            <a:ext cx="2339102" cy="415498"/>
          </a:xfrm>
          <a:prstGeom prst="rect">
            <a:avLst/>
          </a:prstGeom>
          <a:noFill/>
        </p:spPr>
        <p:txBody>
          <a:bodyPr wrap="none" rtlCol="0">
            <a:spAutoFit/>
          </a:bodyPr>
          <a:lstStyle/>
          <a:p>
            <a:r>
              <a:rPr lang="ja-JP" altLang="en-US" sz="1050" dirty="0"/>
              <a:t>▲つや無し果（左）と正常果（右）</a:t>
            </a:r>
            <a:endParaRPr lang="en-US" altLang="ja-JP" sz="1050" dirty="0"/>
          </a:p>
          <a:p>
            <a:r>
              <a:rPr kumimoji="1" lang="ja-JP" altLang="en-US" sz="1050" dirty="0"/>
              <a:t>（水なす）</a:t>
            </a:r>
            <a:endParaRPr kumimoji="1" lang="en-US" altLang="ja-JP" sz="1050" dirty="0"/>
          </a:p>
        </p:txBody>
      </p:sp>
      <p:sp>
        <p:nvSpPr>
          <p:cNvPr id="28" name="テキスト ボックス 27">
            <a:extLst>
              <a:ext uri="{FF2B5EF4-FFF2-40B4-BE49-F238E27FC236}">
                <a16:creationId xmlns:a16="http://schemas.microsoft.com/office/drawing/2014/main" id="{47016396-F467-485B-BC3E-DF1E8996257A}"/>
              </a:ext>
            </a:extLst>
          </p:cNvPr>
          <p:cNvSpPr txBox="1"/>
          <p:nvPr/>
        </p:nvSpPr>
        <p:spPr>
          <a:xfrm>
            <a:off x="8058144" y="2207579"/>
            <a:ext cx="3451769" cy="307777"/>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大阪主力品目での高温影響</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29" name="スライド番号プレースホルダー 5">
            <a:extLst>
              <a:ext uri="{FF2B5EF4-FFF2-40B4-BE49-F238E27FC236}">
                <a16:creationId xmlns:a16="http://schemas.microsoft.com/office/drawing/2014/main" id="{A2A8FA5B-B810-4F21-B629-C4DE5F942218}"/>
              </a:ext>
            </a:extLst>
          </p:cNvPr>
          <p:cNvSpPr txBox="1">
            <a:spLocks/>
          </p:cNvSpPr>
          <p:nvPr/>
        </p:nvSpPr>
        <p:spPr>
          <a:xfrm>
            <a:off x="10635748" y="6516347"/>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dirty="0">
                <a:solidFill>
                  <a:prstClr val="black"/>
                </a:solidFill>
                <a:ea typeface="ＭＳ Ｐゴシック" panose="020B0600070205080204" pitchFamily="50" charset="-128"/>
              </a:rPr>
              <a:t>参</a:t>
            </a:r>
            <a:r>
              <a:rPr kumimoji="1" lang="en-US" altLang="ja-JP" dirty="0">
                <a:solidFill>
                  <a:prstClr val="black"/>
                </a:solidFill>
                <a:ea typeface="ＭＳ Ｐゴシック" panose="020B0600070205080204" pitchFamily="50" charset="-128"/>
              </a:rPr>
              <a:t>-</a:t>
            </a:r>
            <a:fld id="{C6678B24-D225-48CB-84C5-697AA65AEC0C}" type="slidenum">
              <a:rPr kumimoji="1" lang="ja-JP" altLang="en-US" smtClean="0">
                <a:solidFill>
                  <a:prstClr val="black"/>
                </a:solidFill>
                <a:ea typeface="ＭＳ Ｐゴシック" panose="020B0600070205080204" pitchFamily="50" charset="-128"/>
              </a:rPr>
              <a:pPr/>
              <a:t>8</a:t>
            </a:fld>
            <a:endParaRPr kumimoji="1" lang="ja-JP" altLang="en-US" dirty="0">
              <a:solidFill>
                <a:prstClr val="black"/>
              </a:solidFill>
              <a:ea typeface="ＭＳ Ｐゴシック" panose="020B0600070205080204" pitchFamily="50" charset="-128"/>
            </a:endParaRPr>
          </a:p>
        </p:txBody>
      </p:sp>
      <p:pic>
        <p:nvPicPr>
          <p:cNvPr id="2" name="図 1">
            <a:extLst>
              <a:ext uri="{FF2B5EF4-FFF2-40B4-BE49-F238E27FC236}">
                <a16:creationId xmlns:a16="http://schemas.microsoft.com/office/drawing/2014/main" id="{BC01F0AB-7E43-6F67-21F4-007EB43E27A7}"/>
              </a:ext>
            </a:extLst>
          </p:cNvPr>
          <p:cNvPicPr>
            <a:picLocks noChangeAspect="1"/>
          </p:cNvPicPr>
          <p:nvPr/>
        </p:nvPicPr>
        <p:blipFill>
          <a:blip r:embed="rId5"/>
          <a:stretch>
            <a:fillRect/>
          </a:stretch>
        </p:blipFill>
        <p:spPr>
          <a:xfrm>
            <a:off x="353103" y="2506894"/>
            <a:ext cx="7446943" cy="4089115"/>
          </a:xfrm>
          <a:prstGeom prst="rect">
            <a:avLst/>
          </a:prstGeom>
        </p:spPr>
      </p:pic>
    </p:spTree>
    <p:extLst>
      <p:ext uri="{BB962C8B-B14F-4D97-AF65-F5344CB8AC3E}">
        <p14:creationId xmlns:p14="http://schemas.microsoft.com/office/powerpoint/2010/main" val="388690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角丸四角形 1">
            <a:extLst>
              <a:ext uri="{FF2B5EF4-FFF2-40B4-BE49-F238E27FC236}">
                <a16:creationId xmlns:a16="http://schemas.microsoft.com/office/drawing/2014/main" id="{5AAC25C9-3B20-46D3-8F08-150DB923CE23}"/>
              </a:ext>
            </a:extLst>
          </p:cNvPr>
          <p:cNvSpPr/>
          <p:nvPr/>
        </p:nvSpPr>
        <p:spPr>
          <a:xfrm>
            <a:off x="120381" y="796233"/>
            <a:ext cx="11856466" cy="5625116"/>
          </a:xfrm>
          <a:prstGeom prst="roundRect">
            <a:avLst>
              <a:gd name="adj" fmla="val 4421"/>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62">
              <a:solidFill>
                <a:prstClr val="white"/>
              </a:solidFill>
              <a:latin typeface="Calibri" panose="020F0502020204030204"/>
              <a:ea typeface="游ゴシック" panose="020B0400000000000000" pitchFamily="50" charset="-128"/>
            </a:endParaRPr>
          </a:p>
        </p:txBody>
      </p:sp>
      <p:sp>
        <p:nvSpPr>
          <p:cNvPr id="53" name="テキスト ボックス 52">
            <a:extLst>
              <a:ext uri="{FF2B5EF4-FFF2-40B4-BE49-F238E27FC236}">
                <a16:creationId xmlns:a16="http://schemas.microsoft.com/office/drawing/2014/main" id="{35901E93-1656-498F-AFFD-A4B2B8EDF270}"/>
              </a:ext>
            </a:extLst>
          </p:cNvPr>
          <p:cNvSpPr txBox="1"/>
          <p:nvPr/>
        </p:nvSpPr>
        <p:spPr>
          <a:xfrm>
            <a:off x="120380" y="645797"/>
            <a:ext cx="3600000" cy="338554"/>
          </a:xfrm>
          <a:prstGeom prst="rect">
            <a:avLst/>
          </a:prstGeom>
          <a:solidFill>
            <a:srgbClr val="00B050"/>
          </a:solidFill>
        </p:spPr>
        <p:txBody>
          <a:bodyPr wrap="square" rtlCol="0" anchor="ctr">
            <a:spAutoFit/>
          </a:bodyPr>
          <a:lstStyle/>
          <a:p>
            <a:pPr algn="ctr"/>
            <a:r>
              <a:rPr kumimoji="1" lang="ja-JP" altLang="en-US" sz="1600" b="1" dirty="0">
                <a:solidFill>
                  <a:prstClr val="white"/>
                </a:solidFill>
                <a:latin typeface="BIZ UDPゴシック" panose="020B0400000000000000" pitchFamily="50" charset="-128"/>
                <a:ea typeface="BIZ UDPゴシック" panose="020B0400000000000000" pitchFamily="50" charset="-128"/>
              </a:rPr>
              <a:t>百貨店・スーパーでの消費動向</a:t>
            </a:r>
          </a:p>
        </p:txBody>
      </p:sp>
      <p:sp>
        <p:nvSpPr>
          <p:cNvPr id="56" name="テキスト ボックス 55">
            <a:extLst>
              <a:ext uri="{FF2B5EF4-FFF2-40B4-BE49-F238E27FC236}">
                <a16:creationId xmlns:a16="http://schemas.microsoft.com/office/drawing/2014/main" id="{D8FD14F4-9366-459D-9B67-26E0028021C3}"/>
              </a:ext>
            </a:extLst>
          </p:cNvPr>
          <p:cNvSpPr txBox="1"/>
          <p:nvPr/>
        </p:nvSpPr>
        <p:spPr>
          <a:xfrm>
            <a:off x="216798" y="1258078"/>
            <a:ext cx="11663631" cy="338554"/>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■府内での百貨店・スーパーの販売額は近年増加しており、 飲食料品のスーパーでの販売額も増加傾向</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p:txBody>
      </p:sp>
      <p:sp>
        <p:nvSpPr>
          <p:cNvPr id="38" name="タイトル 1">
            <a:extLst>
              <a:ext uri="{FF2B5EF4-FFF2-40B4-BE49-F238E27FC236}">
                <a16:creationId xmlns:a16="http://schemas.microsoft.com/office/drawing/2014/main" id="{C38AF420-F8EE-43DE-BC67-CCCA0A12D389}"/>
              </a:ext>
            </a:extLst>
          </p:cNvPr>
          <p:cNvSpPr txBox="1">
            <a:spLocks/>
          </p:cNvSpPr>
          <p:nvPr/>
        </p:nvSpPr>
        <p:spPr>
          <a:xfrm>
            <a:off x="0" y="1429"/>
            <a:ext cx="12192000" cy="540438"/>
          </a:xfrm>
          <a:prstGeom prst="rect">
            <a:avLst/>
          </a:prstGeom>
          <a:solidFill>
            <a:srgbClr val="63A537">
              <a:lumMod val="20000"/>
              <a:lumOff val="80000"/>
            </a:srgbClr>
          </a:solidFill>
        </p:spPr>
        <p:txBody>
          <a:bodyPr vert="horz" lIns="65315" tIns="32657" rIns="65315" bIns="32657" rtlCol="0" anchor="ctr">
            <a:noAutofit/>
          </a:bodyPr>
          <a:lst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a:lstStyle>
          <a:p>
            <a:pPr marL="0" marR="0" lvl="0" indent="0" algn="ctr" defTabSz="1280160" rtl="0" eaLnBrk="1" fontAlgn="auto" latinLnBrk="0" hangingPunct="1">
              <a:lnSpc>
                <a:spcPct val="90000"/>
              </a:lnSpc>
              <a:spcBef>
                <a:spcPct val="0"/>
              </a:spcBef>
              <a:spcAft>
                <a:spcPts val="0"/>
              </a:spcAft>
              <a:buClrTx/>
              <a:buSzTx/>
              <a:buFontTx/>
              <a:buNone/>
              <a:tabLst/>
              <a:defRPr/>
            </a:pPr>
            <a:endParaRPr kumimoji="1" lang="ja-JP" altLang="en-US" sz="2400" b="1"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j-cs"/>
            </a:endParaRPr>
          </a:p>
        </p:txBody>
      </p:sp>
      <p:sp>
        <p:nvSpPr>
          <p:cNvPr id="29" name="テキスト ボックス 28">
            <a:extLst>
              <a:ext uri="{FF2B5EF4-FFF2-40B4-BE49-F238E27FC236}">
                <a16:creationId xmlns:a16="http://schemas.microsoft.com/office/drawing/2014/main" id="{3815C1E5-A7D8-4FDC-A911-B72B4D1CA2FA}"/>
              </a:ext>
            </a:extLst>
          </p:cNvPr>
          <p:cNvSpPr txBox="1"/>
          <p:nvPr/>
        </p:nvSpPr>
        <p:spPr>
          <a:xfrm>
            <a:off x="215153" y="5627428"/>
            <a:ext cx="11663631" cy="584775"/>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■大消費地を求め、近年、関東地方や中部地方などの他地方を拠点とするスーパーが府内に進出を進めている</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a:p>
            <a:r>
              <a:rPr kumimoji="1" lang="ja-JP" altLang="en-US" sz="1600" dirty="0">
                <a:solidFill>
                  <a:prstClr val="black"/>
                </a:solidFill>
                <a:latin typeface="ＭＳ Ｐゴシック" panose="020B0600070205080204" pitchFamily="50" charset="-128"/>
                <a:ea typeface="ＭＳ Ｐゴシック" panose="020B0600070205080204" pitchFamily="50" charset="-128"/>
              </a:rPr>
              <a:t>　 スーパーは地場産品を求めていることから、産地や農業者との取引態勢の変化が予想</a:t>
            </a:r>
            <a:endParaRPr kumimoji="1" lang="en-US" altLang="ja-JP" sz="1600" dirty="0">
              <a:solidFill>
                <a:prstClr val="black"/>
              </a:solidFill>
              <a:latin typeface="ＭＳ Ｐゴシック" panose="020B0600070205080204" pitchFamily="50" charset="-128"/>
              <a:ea typeface="ＭＳ Ｐゴシック" panose="020B0600070205080204" pitchFamily="50" charset="-128"/>
            </a:endParaRPr>
          </a:p>
        </p:txBody>
      </p:sp>
      <p:sp>
        <p:nvSpPr>
          <p:cNvPr id="31" name="テキスト ボックス 30">
            <a:extLst>
              <a:ext uri="{FF2B5EF4-FFF2-40B4-BE49-F238E27FC236}">
                <a16:creationId xmlns:a16="http://schemas.microsoft.com/office/drawing/2014/main" id="{10746A58-61D5-4D01-80D2-4366E0EC9006}"/>
              </a:ext>
            </a:extLst>
          </p:cNvPr>
          <p:cNvSpPr txBox="1"/>
          <p:nvPr/>
        </p:nvSpPr>
        <p:spPr>
          <a:xfrm>
            <a:off x="1920380" y="1730277"/>
            <a:ext cx="8553188" cy="307777"/>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400" dirty="0">
                <a:solidFill>
                  <a:prstClr val="black"/>
                </a:solidFill>
                <a:latin typeface="ＭＳ Ｐゴシック" panose="020B0600070205080204" pitchFamily="50" charset="-128"/>
                <a:ea typeface="ＭＳ Ｐゴシック" panose="020B0600070205080204" pitchFamily="50" charset="-128"/>
              </a:rPr>
              <a:t>百貨店・スーパーの販売額推移（大阪府）</a:t>
            </a:r>
            <a:endParaRPr kumimoji="1" lang="en-US" altLang="ja-JP" sz="1400" dirty="0">
              <a:solidFill>
                <a:prstClr val="black"/>
              </a:solidFill>
              <a:latin typeface="ＭＳ Ｐゴシック" panose="020B0600070205080204" pitchFamily="50" charset="-128"/>
              <a:ea typeface="ＭＳ Ｐゴシック" panose="020B0600070205080204" pitchFamily="50" charset="-128"/>
            </a:endParaRPr>
          </a:p>
        </p:txBody>
      </p:sp>
      <p:sp>
        <p:nvSpPr>
          <p:cNvPr id="32" name="テキスト ボックス 31">
            <a:extLst>
              <a:ext uri="{FF2B5EF4-FFF2-40B4-BE49-F238E27FC236}">
                <a16:creationId xmlns:a16="http://schemas.microsoft.com/office/drawing/2014/main" id="{B8CBF26D-FB94-445D-AB25-24400F4FA5C2}"/>
              </a:ext>
            </a:extLst>
          </p:cNvPr>
          <p:cNvSpPr txBox="1"/>
          <p:nvPr/>
        </p:nvSpPr>
        <p:spPr>
          <a:xfrm>
            <a:off x="3518845" y="5264096"/>
            <a:ext cx="695217" cy="276999"/>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200" dirty="0">
                <a:solidFill>
                  <a:schemeClr val="tx1"/>
                </a:solidFill>
                <a:ea typeface="ＭＳ Ｐゴシック" panose="020B0600070205080204" pitchFamily="50" charset="-128"/>
              </a:rPr>
              <a:t>2022</a:t>
            </a:r>
          </a:p>
        </p:txBody>
      </p:sp>
      <p:sp>
        <p:nvSpPr>
          <p:cNvPr id="33" name="テキスト ボックス 32">
            <a:extLst>
              <a:ext uri="{FF2B5EF4-FFF2-40B4-BE49-F238E27FC236}">
                <a16:creationId xmlns:a16="http://schemas.microsoft.com/office/drawing/2014/main" id="{565AA851-5070-4FA4-884E-8717EB656B42}"/>
              </a:ext>
            </a:extLst>
          </p:cNvPr>
          <p:cNvSpPr txBox="1"/>
          <p:nvPr/>
        </p:nvSpPr>
        <p:spPr>
          <a:xfrm>
            <a:off x="5544511" y="5275211"/>
            <a:ext cx="695217" cy="276999"/>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200" dirty="0">
                <a:solidFill>
                  <a:schemeClr val="tx1"/>
                </a:solidFill>
                <a:ea typeface="ＭＳ Ｐゴシック" panose="020B0600070205080204" pitchFamily="50" charset="-128"/>
              </a:rPr>
              <a:t>2023</a:t>
            </a:r>
          </a:p>
        </p:txBody>
      </p:sp>
      <p:sp>
        <p:nvSpPr>
          <p:cNvPr id="34" name="テキスト ボックス 33">
            <a:extLst>
              <a:ext uri="{FF2B5EF4-FFF2-40B4-BE49-F238E27FC236}">
                <a16:creationId xmlns:a16="http://schemas.microsoft.com/office/drawing/2014/main" id="{5ECE456B-F893-4FBC-B043-CA5B93BA3725}"/>
              </a:ext>
            </a:extLst>
          </p:cNvPr>
          <p:cNvSpPr txBox="1"/>
          <p:nvPr/>
        </p:nvSpPr>
        <p:spPr>
          <a:xfrm>
            <a:off x="7570177" y="5262827"/>
            <a:ext cx="695217" cy="276999"/>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200" dirty="0">
                <a:solidFill>
                  <a:schemeClr val="tx1"/>
                </a:solidFill>
                <a:ea typeface="ＭＳ Ｐゴシック" panose="020B0600070205080204" pitchFamily="50" charset="-128"/>
              </a:rPr>
              <a:t>2024</a:t>
            </a:r>
          </a:p>
        </p:txBody>
      </p:sp>
      <p:cxnSp>
        <p:nvCxnSpPr>
          <p:cNvPr id="35" name="直線矢印コネクタ 34">
            <a:extLst>
              <a:ext uri="{FF2B5EF4-FFF2-40B4-BE49-F238E27FC236}">
                <a16:creationId xmlns:a16="http://schemas.microsoft.com/office/drawing/2014/main" id="{D4D25F85-9F87-41F1-A42E-9693F73F0634}"/>
              </a:ext>
            </a:extLst>
          </p:cNvPr>
          <p:cNvCxnSpPr>
            <a:cxnSpLocks/>
          </p:cNvCxnSpPr>
          <p:nvPr/>
        </p:nvCxnSpPr>
        <p:spPr>
          <a:xfrm flipV="1">
            <a:off x="4500080" y="3072593"/>
            <a:ext cx="3226086" cy="1306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640C04EB-DC8A-404B-B551-751D7F9557E4}"/>
              </a:ext>
            </a:extLst>
          </p:cNvPr>
          <p:cNvSpPr txBox="1"/>
          <p:nvPr/>
        </p:nvSpPr>
        <p:spPr>
          <a:xfrm>
            <a:off x="6527461" y="3137927"/>
            <a:ext cx="695217" cy="276999"/>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en-US" altLang="ja-JP" sz="1200" dirty="0">
                <a:solidFill>
                  <a:schemeClr val="tx1"/>
                </a:solidFill>
                <a:ea typeface="ＭＳ Ｐゴシック" panose="020B0600070205080204" pitchFamily="50" charset="-128"/>
              </a:rPr>
              <a:t>7.4%</a:t>
            </a:r>
            <a:r>
              <a:rPr kumimoji="1" lang="ja-JP" altLang="en-US" sz="1200" dirty="0">
                <a:solidFill>
                  <a:schemeClr val="tx1"/>
                </a:solidFill>
                <a:ea typeface="ＭＳ Ｐゴシック" panose="020B0600070205080204" pitchFamily="50" charset="-128"/>
              </a:rPr>
              <a:t>増</a:t>
            </a:r>
            <a:endParaRPr kumimoji="1" lang="en-US" altLang="ja-JP" sz="1200" dirty="0">
              <a:solidFill>
                <a:schemeClr val="tx1"/>
              </a:solidFill>
              <a:ea typeface="ＭＳ Ｐゴシック" panose="020B0600070205080204" pitchFamily="50" charset="-128"/>
            </a:endParaRPr>
          </a:p>
        </p:txBody>
      </p:sp>
      <p:sp>
        <p:nvSpPr>
          <p:cNvPr id="14" name="テキスト ボックス 13">
            <a:extLst>
              <a:ext uri="{FF2B5EF4-FFF2-40B4-BE49-F238E27FC236}">
                <a16:creationId xmlns:a16="http://schemas.microsoft.com/office/drawing/2014/main" id="{DF8F74B7-BDA5-4A09-85A8-5C1CBEA1C2C8}"/>
              </a:ext>
            </a:extLst>
          </p:cNvPr>
          <p:cNvSpPr txBox="1"/>
          <p:nvPr/>
        </p:nvSpPr>
        <p:spPr>
          <a:xfrm>
            <a:off x="8880689" y="4982012"/>
            <a:ext cx="1797977" cy="261610"/>
          </a:xfrm>
          <a:prstGeom prst="rect">
            <a:avLst/>
          </a:prstGeom>
          <a:noFill/>
          <a:ln w="6350">
            <a:noFill/>
          </a:ln>
        </p:spPr>
        <p:style>
          <a:lnRef idx="2">
            <a:schemeClr val="accent6"/>
          </a:lnRef>
          <a:fillRef idx="1">
            <a:schemeClr val="lt1"/>
          </a:fillRef>
          <a:effectRef idx="0">
            <a:schemeClr val="accent6"/>
          </a:effectRef>
          <a:fontRef idx="minor">
            <a:schemeClr val="dk1"/>
          </a:fontRef>
        </p:style>
        <p:txBody>
          <a:bodyPr wrap="square" lIns="25714" rIns="25714" rtlCol="0">
            <a:spAutoFit/>
          </a:bodyPr>
          <a:lstStyle/>
          <a:p>
            <a:pPr algn="ctr"/>
            <a:r>
              <a:rPr kumimoji="1" lang="ja-JP" altLang="en-US" sz="1100" dirty="0">
                <a:solidFill>
                  <a:schemeClr val="tx1"/>
                </a:solidFill>
                <a:latin typeface="ＭＳ Ｐゴシック" panose="020B0600070205080204" pitchFamily="50" charset="-128"/>
                <a:ea typeface="ＭＳ Ｐゴシック" panose="020B0600070205080204" pitchFamily="50" charset="-128"/>
              </a:rPr>
              <a:t>（出典：近畿経済産業局）</a:t>
            </a:r>
            <a:endParaRPr kumimoji="1" lang="en-US" altLang="ja-JP" sz="1100" dirty="0">
              <a:solidFill>
                <a:schemeClr val="tx1"/>
              </a:solidFill>
              <a:latin typeface="ＭＳ Ｐゴシック" panose="020B0600070205080204" pitchFamily="50" charset="-128"/>
              <a:ea typeface="ＭＳ Ｐゴシック" panose="020B0600070205080204" pitchFamily="50" charset="-128"/>
            </a:endParaRPr>
          </a:p>
        </p:txBody>
      </p:sp>
      <p:sp>
        <p:nvSpPr>
          <p:cNvPr id="15" name="スライド番号プレースホルダー 5">
            <a:extLst>
              <a:ext uri="{FF2B5EF4-FFF2-40B4-BE49-F238E27FC236}">
                <a16:creationId xmlns:a16="http://schemas.microsoft.com/office/drawing/2014/main" id="{3B30BC7A-7B85-498E-B07B-C36CECC0A9F4}"/>
              </a:ext>
            </a:extLst>
          </p:cNvPr>
          <p:cNvSpPr txBox="1">
            <a:spLocks/>
          </p:cNvSpPr>
          <p:nvPr/>
        </p:nvSpPr>
        <p:spPr>
          <a:xfrm>
            <a:off x="10635748" y="6516347"/>
            <a:ext cx="1312025" cy="365125"/>
          </a:xfrm>
          <a:prstGeom prst="rect">
            <a:avLst/>
          </a:prstGeom>
        </p:spPr>
        <p:txBody>
          <a:bodyPr vert="horz" lIns="91440" tIns="45720" rIns="91440" bIns="45720" rtlCol="0" anchor="ctr"/>
          <a:lstStyle>
            <a:defPPr>
              <a:defRPr lang="en-US"/>
            </a:defPPr>
            <a:lvl1pPr marL="0" algn="r"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dirty="0">
                <a:solidFill>
                  <a:prstClr val="black"/>
                </a:solidFill>
                <a:ea typeface="ＭＳ Ｐゴシック" panose="020B0600070205080204" pitchFamily="50" charset="-128"/>
              </a:rPr>
              <a:t>参</a:t>
            </a:r>
            <a:r>
              <a:rPr kumimoji="1" lang="en-US" altLang="ja-JP" dirty="0">
                <a:solidFill>
                  <a:prstClr val="black"/>
                </a:solidFill>
                <a:ea typeface="ＭＳ Ｐゴシック" panose="020B0600070205080204" pitchFamily="50" charset="-128"/>
              </a:rPr>
              <a:t>-</a:t>
            </a:r>
            <a:fld id="{C6678B24-D225-48CB-84C5-697AA65AEC0C}" type="slidenum">
              <a:rPr kumimoji="1" lang="ja-JP" altLang="en-US" smtClean="0">
                <a:solidFill>
                  <a:prstClr val="black"/>
                </a:solidFill>
                <a:ea typeface="ＭＳ Ｐゴシック" panose="020B0600070205080204" pitchFamily="50" charset="-128"/>
              </a:rPr>
              <a:pPr/>
              <a:t>9</a:t>
            </a:fld>
            <a:endParaRPr kumimoji="1" lang="ja-JP" altLang="en-US" dirty="0">
              <a:solidFill>
                <a:prstClr val="black"/>
              </a:solidFill>
              <a:ea typeface="ＭＳ Ｐゴシック" panose="020B0600070205080204" pitchFamily="50" charset="-128"/>
            </a:endParaRPr>
          </a:p>
        </p:txBody>
      </p:sp>
      <p:pic>
        <p:nvPicPr>
          <p:cNvPr id="2" name="図 1">
            <a:extLst>
              <a:ext uri="{FF2B5EF4-FFF2-40B4-BE49-F238E27FC236}">
                <a16:creationId xmlns:a16="http://schemas.microsoft.com/office/drawing/2014/main" id="{3159F39F-35EC-9A09-5783-992DAB02D247}"/>
              </a:ext>
            </a:extLst>
          </p:cNvPr>
          <p:cNvPicPr>
            <a:picLocks noChangeAspect="1"/>
          </p:cNvPicPr>
          <p:nvPr/>
        </p:nvPicPr>
        <p:blipFill>
          <a:blip r:embed="rId2"/>
          <a:stretch>
            <a:fillRect/>
          </a:stretch>
        </p:blipFill>
        <p:spPr>
          <a:xfrm>
            <a:off x="1718432" y="1685534"/>
            <a:ext cx="8758916" cy="3779074"/>
          </a:xfrm>
          <a:prstGeom prst="rect">
            <a:avLst/>
          </a:prstGeom>
        </p:spPr>
      </p:pic>
    </p:spTree>
    <p:extLst>
      <p:ext uri="{BB962C8B-B14F-4D97-AF65-F5344CB8AC3E}">
        <p14:creationId xmlns:p14="http://schemas.microsoft.com/office/powerpoint/2010/main" val="3818927752"/>
      </p:ext>
    </p:extLst>
  </p:cSld>
  <p:clrMapOvr>
    <a:masterClrMapping/>
  </p:clrMapOvr>
</p:sld>
</file>

<file path=ppt/theme/theme1.xml><?xml version="1.0" encoding="utf-8"?>
<a:theme xmlns:a="http://schemas.openxmlformats.org/drawingml/2006/main" name="レトロスペクト">
  <a:themeElements>
    <a:clrScheme name="レトロスペクト">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4419</TotalTime>
  <Words>1148</Words>
  <Application>Microsoft Office PowerPoint</Application>
  <PresentationFormat>ワイド画面</PresentationFormat>
  <Paragraphs>172</Paragraphs>
  <Slides>9</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2</vt:i4>
      </vt:variant>
      <vt:variant>
        <vt:lpstr>スライド タイトル</vt:lpstr>
      </vt:variant>
      <vt:variant>
        <vt:i4>9</vt:i4>
      </vt:variant>
    </vt:vector>
  </HeadingPairs>
  <TitlesOfParts>
    <vt:vector size="18" baseType="lpstr">
      <vt:lpstr>BIZ UDPゴシック</vt:lpstr>
      <vt:lpstr>Meiryo UI</vt:lpstr>
      <vt:lpstr>ＭＳ Ｐゴシック</vt:lpstr>
      <vt:lpstr>游ゴシック</vt:lpstr>
      <vt:lpstr>Arial</vt:lpstr>
      <vt:lpstr>Calibri</vt:lpstr>
      <vt:lpstr>Calibri Light</vt:lpstr>
      <vt:lpstr>レトロスペクト</vt:lpstr>
      <vt:lpstr>Office テーマ</vt:lpstr>
      <vt:lpstr>令和８年度 おおさか農政アクションプラン 第２回検討部会</vt:lpstr>
      <vt:lpstr>PowerPoint プレゼンテーション</vt:lpstr>
      <vt:lpstr>PowerPoint プレゼンテーション</vt:lpstr>
      <vt:lpstr>　地域農業の現状及び課題に関する分類 </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大阪府</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令和５年度 おおさか農政アクションプラン 評価・点検部会</dc:title>
  <dc:creator>下風　一輝</dc:creator>
  <cp:lastModifiedBy>岡田　幸一</cp:lastModifiedBy>
  <cp:revision>351</cp:revision>
  <cp:lastPrinted>2025-07-02T01:34:29Z</cp:lastPrinted>
  <dcterms:created xsi:type="dcterms:W3CDTF">2023-06-16T01:58:42Z</dcterms:created>
  <dcterms:modified xsi:type="dcterms:W3CDTF">2026-10-19T03:08:03Z</dcterms:modified>
</cp:coreProperties>
</file>