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494" r:id="rId3"/>
    <p:sldId id="437" r:id="rId4"/>
    <p:sldId id="506" r:id="rId5"/>
    <p:sldId id="507" r:id="rId6"/>
    <p:sldId id="521" r:id="rId7"/>
    <p:sldId id="508" r:id="rId8"/>
    <p:sldId id="509" r:id="rId9"/>
    <p:sldId id="510" r:id="rId10"/>
    <p:sldId id="511" r:id="rId11"/>
    <p:sldId id="526" r:id="rId12"/>
    <p:sldId id="527" r:id="rId13"/>
    <p:sldId id="512" r:id="rId14"/>
    <p:sldId id="515" r:id="rId15"/>
    <p:sldId id="523" r:id="rId16"/>
    <p:sldId id="524" r:id="rId17"/>
    <p:sldId id="516" r:id="rId18"/>
    <p:sldId id="478" r:id="rId19"/>
    <p:sldId id="488" r:id="rId20"/>
    <p:sldId id="517" r:id="rId21"/>
    <p:sldId id="525" r:id="rId22"/>
    <p:sldId id="519" r:id="rId23"/>
    <p:sldId id="534" r:id="rId24"/>
    <p:sldId id="528" r:id="rId25"/>
    <p:sldId id="533" r:id="rId26"/>
    <p:sldId id="500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747775"/>
          </p15:clr>
        </p15:guide>
        <p15:guide id="2" pos="384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050"/>
    <a:srgbClr val="FFCCFF"/>
    <a:srgbClr val="C4E59F"/>
    <a:srgbClr val="99FFCC"/>
    <a:srgbClr val="E8F0FE"/>
    <a:srgbClr val="E0FFD7"/>
    <a:srgbClr val="595959"/>
    <a:srgbClr val="276CB4"/>
    <a:srgbClr val="DC0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32C7BD-82DB-4E93-BC00-689DE0BFF6A3}">
  <a:tblStyle styleId="{1632C7BD-82DB-4E93-BC00-689DE0BFF6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58AC8AA-44A9-48E6-A8FD-7CC1DE257A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EE453F0-5D4B-4BE3-979F-8B2F7F17D733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FF557A-D97E-4E61-B94A-D0ECA5B2C96C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1" autoAdjust="0"/>
    <p:restoredTop sz="93378" autoAdjust="0"/>
  </p:normalViewPr>
  <p:slideViewPr>
    <p:cSldViewPr snapToGrid="0">
      <p:cViewPr>
        <p:scale>
          <a:sx n="100" d="100"/>
          <a:sy n="100" d="100"/>
        </p:scale>
        <p:origin x="792" y="534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cb65927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cb65927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88A5458B-CFF3-A0C2-ED50-681161D3D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6A9A028E-08D7-B365-C8A1-46038DD3B2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31BFE5FD-37E8-CF0B-BB05-4655273C41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2294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6158338F-B1BE-B07F-1877-6A02C2F79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BC93037C-E3CB-3251-0FBB-F2AB18B3FD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AD3CA2A1-117B-337F-F422-75E0FF7ECC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5071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7338D51C-D172-ECBE-3705-F2AF8C2B0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8D2946D0-9516-22E9-11AD-725C8FC1E0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5C46BCCA-82B9-E2A7-6FE7-29FDABC4F1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974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5D1B2D09-DF1F-2479-8988-677292CD1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B5F64CA9-326A-0FF9-A1DE-F40D2C79EC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D4DC89FA-77D7-6B46-18E3-A0398C78C9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75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9246DB46-F72E-38C6-5C28-51013D190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12D94AA9-174A-68C7-6D8D-C62E6DE08B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3DD49046-3312-85DE-BDE7-B72D15D1B1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933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12EE329-437F-7427-AEF0-D8531CEC0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FE58B732-FCD5-200B-379C-999BFB00B0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FF762C3C-913F-1934-9F32-EBBE19B32C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876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0DBEAEDA-FDE5-8BB6-7782-94ADBFC42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9129F942-49BC-3CCE-A357-E0BC8EBFBE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640045AE-C7BD-6705-A76D-3998A0709D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7713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AB0C5BBD-C517-5C1E-C0EA-F892879A0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F05C6430-BB56-4E34-6329-9EAA78A15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6AF534AC-1647-ECC8-E282-DE1B4073F4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8196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6C5DCBA5-FF88-1B0F-8946-45F4E7D60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6DDB5947-BD36-BD16-9DE7-C796D718CF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16501EE8-B3DF-610B-5830-CF349B1295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6400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1B1039D7-BD66-4E4C-9621-9C50EC181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2CD1F912-FE84-E91C-C8A9-82A3280386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186C8973-37C5-ABDD-B888-9EC21E6DFB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185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7F434C5-41FE-B149-048A-18DFB7355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1278DB00-35A7-5439-CB61-C51C7C40A0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8ACFCBA1-E75E-C64C-E17F-C1192957D0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2682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4B78A4A5-AB15-008F-1FB4-DE27A08FC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21387152-F3C6-378B-DA56-C9230505A5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4DEAACA7-EE4C-4BD3-EB4E-02431C612E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871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BB8057A0-2122-1FB8-42CB-0E0A8464D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0AFDFFEE-718C-4BB7-ED11-9F847C222B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9C6723DA-629B-77B0-D090-A305F6FFA7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7081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9F51A578-572A-D0CF-EF35-F347A0F0D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19D5D37E-3E1C-1A73-5955-1CBA4CECE8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8066E4B5-5C0F-8598-F979-950FAE42CB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079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ADF03641-E562-0246-B176-8BFAB443C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AD0FD2FB-DDC3-38CD-874A-BE508E0684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8D708D12-43A1-72D0-1661-04EB43B2EA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5704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79A7B273-B17F-7E54-D592-E320BF32D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EC924F5A-47AD-5093-4D81-40BA6BF2CE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2EDD302A-03B6-B4A5-670C-935428F363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7657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FCBEE413-D6E8-64AD-45DA-02B642F75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17448090-9467-EF41-0AE8-A65DB5A290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82AB65D0-275E-60EE-A0FD-29818CF22D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1946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0770FF8A-7892-83EF-4060-106FC269A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47854709-E2DF-F2E6-E298-50B075DE49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8B7420A1-4503-DBF1-1D5B-3B8BDDC1FD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2629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B1B0250A-31C6-A2DB-57F1-5851B2A6C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68DBDB50-6335-4D41-BDBF-E14E84A5A4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746E1BF8-B819-690C-5287-9957DE74A2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2496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8B8DCBCD-B6C3-8781-3C46-9006202B9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0EF15DB3-5F86-6A18-13C2-7E2830702B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F9414FF9-1AA7-757C-C408-B8EF85D4C8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9168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DB5FEB06-7FF6-A713-C16B-4E5AF828B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B48ECABE-8B83-43A3-1674-DBAE10A239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BD1B7EA7-AA82-B0B6-5A98-0AAFF66298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5321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FC88DDC9-C5F0-A7AB-80C5-0275188BE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B9F5B9DE-AE9B-5A1C-766D-34AC046E1B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AFB2C021-6B46-9EF4-7EA6-A58035ECE0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0025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F5EFCC23-5676-9450-9C3D-5A078C178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6A1A6769-7145-F53E-C3C6-F0703206A7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67AC46A0-19DB-3E19-7BEA-B76BC14034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786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4AB7BDF1-D135-3336-3B78-B4301A0D4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A4643F1A-0486-F59E-423F-BB44594F54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AEAF96C0-D650-097B-FEF0-A754C4A495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3140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F93720D7-D32E-2191-9160-BA4A051E7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f05a2f06_2_164:notes">
            <a:extLst>
              <a:ext uri="{FF2B5EF4-FFF2-40B4-BE49-F238E27FC236}">
                <a16:creationId xmlns:a16="http://schemas.microsoft.com/office/drawing/2014/main" id="{699C37D4-C405-6D11-C4AA-A4E2DD59E9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f05a2f06_2_164:notes">
            <a:extLst>
              <a:ext uri="{FF2B5EF4-FFF2-40B4-BE49-F238E27FC236}">
                <a16:creationId xmlns:a16="http://schemas.microsoft.com/office/drawing/2014/main" id="{728844CA-764B-0BE8-0E68-9F799E6EEC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362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 dirty="0"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0" y="654963"/>
            <a:ext cx="12192000" cy="44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algn="ctr">
              <a:lnSpc>
                <a:spcPct val="115000"/>
              </a:lnSpc>
            </a:pPr>
            <a:endParaRPr sz="1800" dirty="0">
              <a:solidFill>
                <a:schemeClr val="lt1"/>
              </a:solidFill>
              <a:cs typeface="HiraKakuProN-W3"/>
              <a:sym typeface="HiraKakuProN-W3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endParaRPr sz="1800" dirty="0">
              <a:solidFill>
                <a:schemeClr val="lt1"/>
              </a:solidFill>
              <a:cs typeface="HiraKakuProN-W3"/>
              <a:sym typeface="HiraKakuProN-W3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endParaRPr sz="1800" dirty="0">
              <a:solidFill>
                <a:schemeClr val="lt1"/>
              </a:solidFill>
              <a:cs typeface="HiraKakuProN-W3"/>
              <a:sym typeface="HiraKakuProN-W3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ja-JP" altLang="en-US" sz="3100" dirty="0">
                <a:solidFill>
                  <a:schemeClr val="lt1"/>
                </a:solidFill>
                <a:cs typeface="HiraKakuProN-W3"/>
                <a:sym typeface="HiraKakuProN-W3"/>
              </a:rPr>
              <a:t>大阪府農業振興地域整備審議会</a:t>
            </a:r>
            <a:br>
              <a:rPr lang="en-US" altLang="ja-JP" sz="3100" dirty="0">
                <a:solidFill>
                  <a:schemeClr val="lt1"/>
                </a:solidFill>
                <a:cs typeface="HiraKakuProN-W3"/>
                <a:sym typeface="HiraKakuProN-W3"/>
              </a:rPr>
            </a:br>
            <a:r>
              <a:rPr lang="ja-JP" altLang="en-US" sz="3100" dirty="0">
                <a:solidFill>
                  <a:schemeClr val="lt1"/>
                </a:solidFill>
                <a:cs typeface="HiraKakuProN-W3"/>
                <a:sym typeface="HiraKakuProN-W3"/>
              </a:rPr>
              <a:t>第２回おおさか農政アクションプラン検討部会</a:t>
            </a:r>
            <a:br>
              <a:rPr lang="en-US" altLang="ja" sz="2400" dirty="0">
                <a:solidFill>
                  <a:schemeClr val="lt1"/>
                </a:solidFill>
                <a:cs typeface="HiraKakuProN-W3"/>
                <a:sym typeface="HiraKakuProN-W3"/>
              </a:rPr>
            </a:br>
            <a:endParaRPr sz="2400" dirty="0">
              <a:solidFill>
                <a:schemeClr val="lt1"/>
              </a:solidFill>
              <a:cs typeface="HiraKakuProN-W3"/>
              <a:sym typeface="HiraKakuProN-W3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ja-JP" altLang="en-US" sz="4900" dirty="0">
                <a:solidFill>
                  <a:schemeClr val="lt1"/>
                </a:solidFill>
                <a:cs typeface="HiraKakuProN-W3"/>
                <a:sym typeface="HiraKakuProN-W3"/>
              </a:rPr>
              <a:t>異業種参入からの農業</a:t>
            </a:r>
            <a:r>
              <a:rPr lang="en-US" altLang="ja-JP" sz="4900" dirty="0">
                <a:solidFill>
                  <a:schemeClr val="lt1"/>
                </a:solidFill>
                <a:cs typeface="HiraKakuProN-W3"/>
                <a:sym typeface="HiraKakuProN-W3"/>
              </a:rPr>
              <a:t>×</a:t>
            </a:r>
            <a:r>
              <a:rPr lang="ja-JP" altLang="en-US" sz="4900" dirty="0">
                <a:solidFill>
                  <a:schemeClr val="lt1"/>
                </a:solidFill>
                <a:cs typeface="HiraKakuProN-W3"/>
                <a:sym typeface="HiraKakuProN-W3"/>
              </a:rPr>
              <a:t>観光事業</a:t>
            </a:r>
            <a:endParaRPr sz="4900" dirty="0">
              <a:solidFill>
                <a:schemeClr val="lt1"/>
              </a:solidFill>
              <a:cs typeface="HiraKakuProN-W3"/>
              <a:sym typeface="HiraKakuProN-W3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br>
              <a:rPr lang="en-US" altLang="ja" sz="2400" dirty="0">
                <a:solidFill>
                  <a:schemeClr val="lt1"/>
                </a:solidFill>
                <a:cs typeface="HiraKakuProN-W3"/>
                <a:sym typeface="HiraKakuProN-W3"/>
              </a:rPr>
            </a:br>
            <a:br>
              <a:rPr lang="en-US" altLang="ja" sz="2400" dirty="0">
                <a:solidFill>
                  <a:schemeClr val="lt1"/>
                </a:solidFill>
                <a:cs typeface="HiraKakuProN-W3"/>
                <a:sym typeface="HiraKakuProN-W3"/>
              </a:rPr>
            </a:br>
            <a:r>
              <a:rPr lang="ja-JP" altLang="en-US" sz="3100" dirty="0">
                <a:solidFill>
                  <a:schemeClr val="lt1"/>
                </a:solidFill>
                <a:cs typeface="HiraKakuProN-W3"/>
                <a:sym typeface="HiraKakuProN-W3"/>
              </a:rPr>
              <a:t>日本振興アグリ株式会社</a:t>
            </a:r>
            <a:br>
              <a:rPr lang="en-US" altLang="ja-JP" sz="3100" dirty="0">
                <a:solidFill>
                  <a:schemeClr val="lt1"/>
                </a:solidFill>
                <a:cs typeface="HiraKakuProN-W3"/>
                <a:sym typeface="HiraKakuProN-W3"/>
              </a:rPr>
            </a:br>
            <a:endParaRPr sz="2400" dirty="0">
              <a:solidFill>
                <a:schemeClr val="lt1"/>
              </a:solidFill>
              <a:cs typeface="HiraKakuProN-W3"/>
              <a:sym typeface="HiraKakuProN-W3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7217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456D25-2DC9-4EFD-BAA8-F179E720DBF6}"/>
              </a:ext>
            </a:extLst>
          </p:cNvPr>
          <p:cNvSpPr txBox="1"/>
          <p:nvPr/>
        </p:nvSpPr>
        <p:spPr>
          <a:xfrm>
            <a:off x="10574229" y="590595"/>
            <a:ext cx="110265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資料３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34202C40-15B7-6A74-7A79-751A21C97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8F49BDFC-5C96-BBD6-98FB-D342076B19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2.</a:t>
            </a:r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事業概要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03100090-E382-910C-4526-613E6637E59E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FCE82AD2-F7D4-2EEB-206C-A45C61943A2D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37193C-1CEF-04C1-93DC-389C49533D57}"/>
              </a:ext>
            </a:extLst>
          </p:cNvPr>
          <p:cNvSpPr txBox="1"/>
          <p:nvPr/>
        </p:nvSpPr>
        <p:spPr>
          <a:xfrm>
            <a:off x="8951050" y="844574"/>
            <a:ext cx="2920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テイクアウトカフェ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EC67609-EFF4-423E-AF86-F10EDC5D1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53" y="778347"/>
            <a:ext cx="858202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3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13F75A76-3582-2610-A8BF-453F9A27B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9148FB01-86F7-ABF1-3F8A-7ECC76D603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2.</a:t>
            </a:r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事業概要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19021BD4-0C94-6456-0954-A4B529596537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7B149E1A-EC64-9939-BBF6-C014179D33C7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85AD3F-29A3-5C55-9B2C-8F2A93C7CD96}"/>
              </a:ext>
            </a:extLst>
          </p:cNvPr>
          <p:cNvSpPr txBox="1"/>
          <p:nvPr/>
        </p:nvSpPr>
        <p:spPr>
          <a:xfrm>
            <a:off x="8951050" y="844574"/>
            <a:ext cx="2920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加工品販売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BD59ED4-861F-4184-ABE6-1B641D00B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53" y="844574"/>
            <a:ext cx="86201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3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F95DD08-F25B-0340-6F8D-E9D8D5200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90CA84C1-2F0F-4F83-3344-FC0A305337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2.</a:t>
            </a:r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事業概要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FEB37FDB-F541-AA6B-D074-03FCFBF930E2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C24D9BEC-F653-E97F-7AF8-C773115013BA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8092BA1-8CA7-4FED-3E33-1B195945535B}"/>
              </a:ext>
            </a:extLst>
          </p:cNvPr>
          <p:cNvSpPr txBox="1"/>
          <p:nvPr/>
        </p:nvSpPr>
        <p:spPr>
          <a:xfrm>
            <a:off x="8951050" y="844574"/>
            <a:ext cx="2920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農作物直売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B2A95BD-03E8-4AD7-930D-88CC4163B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7" y="844574"/>
            <a:ext cx="86010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0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6B46FC1A-619C-60E5-D216-47B31EA43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5041247C-ABFC-63E8-1210-1D4841294E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2.</a:t>
            </a:r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事業概要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F317C098-FAD4-BC5E-801B-E38E7F9FC2B4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CBAC651F-EF29-BCCA-3E22-9B4541B8356E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EC3C98-8CFE-269F-0E68-EB7705668EBF}"/>
              </a:ext>
            </a:extLst>
          </p:cNvPr>
          <p:cNvSpPr txBox="1"/>
          <p:nvPr/>
        </p:nvSpPr>
        <p:spPr>
          <a:xfrm>
            <a:off x="8951050" y="844574"/>
            <a:ext cx="2920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農作物直売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72D7F7A-47F9-4CC7-BD3C-44D55BFF7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53" y="778347"/>
            <a:ext cx="86487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59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E9718E7-17FF-7F1B-F0EA-AC88713B3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27948C94-8676-9457-0322-066BD364AC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2.</a:t>
            </a:r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事業概要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8CB46344-739E-76E9-16D4-65EC09A76D19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55AE7BDF-C0EB-A7F9-026F-337801BE3567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59F7159-8810-0622-4BE5-957048D30D14}"/>
              </a:ext>
            </a:extLst>
          </p:cNvPr>
          <p:cNvSpPr txBox="1"/>
          <p:nvPr/>
        </p:nvSpPr>
        <p:spPr>
          <a:xfrm>
            <a:off x="8951050" y="844574"/>
            <a:ext cx="2920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駐車場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848CB7B-89FF-4A7E-9B44-3F6A126CF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03" y="797397"/>
            <a:ext cx="86868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57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1FEC9B3D-4D76-3880-5443-CD5366B85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64F40205-E76B-3D00-F928-8B58CA1C81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2.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事業概要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D64DEBD7-AE20-19E6-8199-11D5E4F12482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AC5C8EC4-714A-C4C0-0F39-E896A0CD9084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FCF524F-DBC6-CED4-D001-225CFE6331F1}"/>
              </a:ext>
            </a:extLst>
          </p:cNvPr>
          <p:cNvSpPr/>
          <p:nvPr/>
        </p:nvSpPr>
        <p:spPr>
          <a:xfrm>
            <a:off x="201982" y="778347"/>
            <a:ext cx="4892531" cy="514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1" lang="ja-JP" alt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メロン</a:t>
            </a:r>
            <a:endParaRPr kumimoji="1" lang="en-US" altLang="ja-JP" sz="2400" b="1" u="sng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BDC628-09DD-37F4-1018-DF9D143DD45E}"/>
              </a:ext>
            </a:extLst>
          </p:cNvPr>
          <p:cNvSpPr txBox="1"/>
          <p:nvPr/>
        </p:nvSpPr>
        <p:spPr>
          <a:xfrm>
            <a:off x="258934" y="1456786"/>
            <a:ext cx="75400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・イチゴの栽培施設を利用してハウス内で二毛作を実施</a:t>
            </a:r>
          </a:p>
        </p:txBody>
      </p:sp>
      <p:pic>
        <p:nvPicPr>
          <p:cNvPr id="6" name="図 5" descr="屋外, 工場, グリーン, 小さい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C3E7547-C366-E03A-B1CF-213773D120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357" y="2534058"/>
            <a:ext cx="5520937" cy="3680624"/>
          </a:xfrm>
          <a:prstGeom prst="rect">
            <a:avLst/>
          </a:prstGeom>
        </p:spPr>
      </p:pic>
      <p:pic>
        <p:nvPicPr>
          <p:cNvPr id="10" name="図 9" descr="木の枝で植えている植物&#10;&#10;AI 生成コンテンツは誤りを含む可能性があります。">
            <a:extLst>
              <a:ext uri="{FF2B5EF4-FFF2-40B4-BE49-F238E27FC236}">
                <a16:creationId xmlns:a16="http://schemas.microsoft.com/office/drawing/2014/main" id="{EFC0F551-4F7B-01A6-1FD6-5A3C0B97BD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02" y="2534057"/>
            <a:ext cx="5520941" cy="36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2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BF86EC8-E8A0-5B88-2065-EC0CDA1F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23CA1BEE-7CC6-5AA1-E476-D9C94B1B27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2.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事業概要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227532A8-1E24-D3CB-44C8-14B1E98B5039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321F88D2-922F-0B8B-7D9A-FC74FB406229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C4DB28C-3D29-8C65-3009-A2CF4FCA90DF}"/>
              </a:ext>
            </a:extLst>
          </p:cNvPr>
          <p:cNvSpPr/>
          <p:nvPr/>
        </p:nvSpPr>
        <p:spPr>
          <a:xfrm>
            <a:off x="201982" y="778347"/>
            <a:ext cx="4892531" cy="514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1" lang="ja-JP" alt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ブルーベリー</a:t>
            </a:r>
            <a:endParaRPr kumimoji="1" lang="en-US" altLang="ja-JP" sz="2400" b="1" u="sng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3" name="図 2" descr="建物, 屋外, いっぱい, 立つ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E931AEE-67B7-BCA0-CDD6-22429E0678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04" y="2665627"/>
            <a:ext cx="5424030" cy="3595224"/>
          </a:xfrm>
          <a:prstGeom prst="rect">
            <a:avLst/>
          </a:prstGeom>
        </p:spPr>
      </p:pic>
      <p:pic>
        <p:nvPicPr>
          <p:cNvPr id="6" name="図 5" descr="屋外, 建物, テーブル, 座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968CCCE-2EB0-3A52-FAF0-C15686FC50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358" y="2665627"/>
            <a:ext cx="5424030" cy="361602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0C6F119-D50D-2F91-BD8D-413A1FE76EC6}"/>
              </a:ext>
            </a:extLst>
          </p:cNvPr>
          <p:cNvSpPr txBox="1"/>
          <p:nvPr/>
        </p:nvSpPr>
        <p:spPr>
          <a:xfrm>
            <a:off x="258934" y="1456786"/>
            <a:ext cx="5291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・</a:t>
            </a:r>
            <a:r>
              <a:rPr lang="en-US" altLang="ja-JP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2</a:t>
            </a:r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年後にブルーベリー収穫体験を実施予定</a:t>
            </a:r>
          </a:p>
        </p:txBody>
      </p:sp>
    </p:spTree>
    <p:extLst>
      <p:ext uri="{BB962C8B-B14F-4D97-AF65-F5344CB8AC3E}">
        <p14:creationId xmlns:p14="http://schemas.microsoft.com/office/powerpoint/2010/main" val="782434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EA15268E-8969-0A4E-6510-7671B4955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76D8A52C-FF78-0E33-BEAC-0B1151B693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2.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事業概要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2344988B-D484-AFE8-1EDC-5D4393599A23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6A6AAC58-30B8-D106-23FB-32FADAE30156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6F82845-0131-51F8-F444-309C85EFB310}"/>
              </a:ext>
            </a:extLst>
          </p:cNvPr>
          <p:cNvSpPr/>
          <p:nvPr/>
        </p:nvSpPr>
        <p:spPr>
          <a:xfrm>
            <a:off x="201982" y="778347"/>
            <a:ext cx="4892531" cy="514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1" lang="ja-JP" alt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冬・春のメニュー（イチゴ）</a:t>
            </a:r>
            <a:endParaRPr kumimoji="1" lang="en-US" altLang="ja-JP" sz="2400" b="1" u="sng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556D54-ABE2-4E93-A389-8B1BBDFAF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23" y="1343351"/>
            <a:ext cx="1186815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35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8D01E447-BEB5-DFB0-DD3F-7131E668C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DEBD1770-14CF-908F-2855-DBBE1DA06E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2.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事業概要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7802A935-BFED-18CF-8912-2F09A51074D7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68E2C1A2-8789-D096-E39E-46515DB65192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1A0594E-08A2-3A0D-8F9E-7B908B0C0608}"/>
              </a:ext>
            </a:extLst>
          </p:cNvPr>
          <p:cNvSpPr/>
          <p:nvPr/>
        </p:nvSpPr>
        <p:spPr>
          <a:xfrm>
            <a:off x="201982" y="778347"/>
            <a:ext cx="6954597" cy="514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1" lang="ja-JP" alt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夏のメニュー（モモ・オレンジ・メロン）</a:t>
            </a:r>
            <a:endParaRPr kumimoji="1" lang="en-US" altLang="ja-JP" sz="2400" b="1" u="sng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F5817E1-FA95-4DC8-99D1-16B731C37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82" y="1363661"/>
            <a:ext cx="118110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94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60CB8095-CFC0-F584-DE6A-C4BB27FD2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787C6509-4672-F92B-598D-B3BA1F562E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2.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事業概要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3C884630-24E4-F6BE-F6F2-BA17D1F9BF80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DC109119-34EF-99A6-99DD-076D8D5F3C23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5FDD540-D4DD-0BDB-B63B-55188CA9A02D}"/>
              </a:ext>
            </a:extLst>
          </p:cNvPr>
          <p:cNvSpPr/>
          <p:nvPr/>
        </p:nvSpPr>
        <p:spPr>
          <a:xfrm>
            <a:off x="201982" y="778347"/>
            <a:ext cx="6497397" cy="514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1" lang="ja-JP" alt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秋のメニュー（ブドウ・イチジク・カキ・サツマイモ）</a:t>
            </a:r>
            <a:endParaRPr kumimoji="1" lang="en-US" altLang="ja-JP" sz="2400" b="1" u="sng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1F6D197-BD09-44C9-8A63-C23618CB1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293238"/>
            <a:ext cx="1186815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9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FA36F138-0779-7CFB-B66C-D166EC817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BA94D123-4F13-B156-BF96-777B02BB54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rgbClr val="276CB4"/>
                </a:solidFill>
                <a:cs typeface="HiraKakuProN-W3"/>
                <a:sym typeface="HiraKakuProN-W3"/>
              </a:rPr>
              <a:t>　</a:t>
            </a:r>
            <a:r>
              <a:rPr lang="ja-JP" altLang="en-US" b="1" dirty="0">
                <a:solidFill>
                  <a:srgbClr val="276CB4"/>
                </a:solidFill>
                <a:cs typeface="HiraKakuProN-W3"/>
                <a:sym typeface="HiraKakuProN-W3"/>
              </a:rPr>
              <a:t>　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本日のレジュメ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pic>
        <p:nvPicPr>
          <p:cNvPr id="62" name="Google Shape;62;p14">
            <a:extLst>
              <a:ext uri="{FF2B5EF4-FFF2-40B4-BE49-F238E27FC236}">
                <a16:creationId xmlns:a16="http://schemas.microsoft.com/office/drawing/2014/main" id="{11E82672-49DC-59EC-4FA9-615AC4FB85A8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>
            <a:extLst>
              <a:ext uri="{FF2B5EF4-FFF2-40B4-BE49-F238E27FC236}">
                <a16:creationId xmlns:a16="http://schemas.microsoft.com/office/drawing/2014/main" id="{66A7F39B-5686-CCA6-4F50-1A8B834EBABC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EA9CE3-1FB5-7145-DD30-DE05932BD35D}"/>
              </a:ext>
            </a:extLst>
          </p:cNvPr>
          <p:cNvSpPr/>
          <p:nvPr/>
        </p:nvSpPr>
        <p:spPr>
          <a:xfrm>
            <a:off x="2030248" y="1450694"/>
            <a:ext cx="1559285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1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6D3E904-7C18-3EA6-AEE9-5CB662F550B6}"/>
              </a:ext>
            </a:extLst>
          </p:cNvPr>
          <p:cNvSpPr/>
          <p:nvPr/>
        </p:nvSpPr>
        <p:spPr>
          <a:xfrm>
            <a:off x="2030248" y="3129129"/>
            <a:ext cx="1559285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2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73FABAA-9BEB-65D4-1513-D60F181238F3}"/>
              </a:ext>
            </a:extLst>
          </p:cNvPr>
          <p:cNvSpPr/>
          <p:nvPr/>
        </p:nvSpPr>
        <p:spPr>
          <a:xfrm>
            <a:off x="3589533" y="3129129"/>
            <a:ext cx="5914901" cy="914400"/>
          </a:xfrm>
          <a:prstGeom prst="rect">
            <a:avLst/>
          </a:prstGeom>
          <a:solidFill>
            <a:srgbClr val="E0F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事業概要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C440751-AEC7-7DEB-E2B6-D8EDEFA61C6D}"/>
              </a:ext>
            </a:extLst>
          </p:cNvPr>
          <p:cNvSpPr/>
          <p:nvPr/>
        </p:nvSpPr>
        <p:spPr>
          <a:xfrm>
            <a:off x="2030248" y="4850607"/>
            <a:ext cx="1559285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3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1A48881-8A51-5B98-3F67-458A2777848F}"/>
              </a:ext>
            </a:extLst>
          </p:cNvPr>
          <p:cNvSpPr/>
          <p:nvPr/>
        </p:nvSpPr>
        <p:spPr>
          <a:xfrm>
            <a:off x="3589532" y="4850607"/>
            <a:ext cx="5914901" cy="914400"/>
          </a:xfrm>
          <a:prstGeom prst="rect">
            <a:avLst/>
          </a:prstGeom>
          <a:solidFill>
            <a:srgbClr val="E0F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取組事項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8735D71-F20D-FCFD-A3A8-E82567025B31}"/>
              </a:ext>
            </a:extLst>
          </p:cNvPr>
          <p:cNvSpPr/>
          <p:nvPr/>
        </p:nvSpPr>
        <p:spPr>
          <a:xfrm>
            <a:off x="3583771" y="1451315"/>
            <a:ext cx="5920662" cy="914400"/>
          </a:xfrm>
          <a:prstGeom prst="rect">
            <a:avLst/>
          </a:prstGeom>
          <a:solidFill>
            <a:srgbClr val="E0F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参入経緯</a:t>
            </a:r>
          </a:p>
        </p:txBody>
      </p:sp>
    </p:spTree>
    <p:extLst>
      <p:ext uri="{BB962C8B-B14F-4D97-AF65-F5344CB8AC3E}">
        <p14:creationId xmlns:p14="http://schemas.microsoft.com/office/powerpoint/2010/main" val="1520389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30E73E15-47F8-49F2-3666-B85C07266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AEB2407E-8BAA-31C3-05B0-D9F7E15AF3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3.</a:t>
            </a:r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取組事項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D64000C3-6C92-EA72-607B-731353B3220B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01EA4FBB-6928-9860-97DE-6DEBBECAB6BC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B47493A-9602-F493-223C-ECA40D055E96}"/>
              </a:ext>
            </a:extLst>
          </p:cNvPr>
          <p:cNvSpPr txBox="1"/>
          <p:nvPr/>
        </p:nvSpPr>
        <p:spPr>
          <a:xfrm>
            <a:off x="0" y="795985"/>
            <a:ext cx="11676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3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■</a:t>
            </a:r>
            <a:r>
              <a:rPr lang="en-US" altLang="ja-JP" sz="3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SNS</a:t>
            </a:r>
            <a:r>
              <a:rPr lang="ja-JP" altLang="en-US" sz="3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（</a:t>
            </a:r>
            <a:r>
              <a:rPr lang="en-US" altLang="ja-JP" sz="3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Instagram</a:t>
            </a:r>
            <a:r>
              <a:rPr lang="ja-JP" altLang="en-US" sz="3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775B59-02C3-3D2F-336E-63946FBC99FB}"/>
              </a:ext>
            </a:extLst>
          </p:cNvPr>
          <p:cNvSpPr txBox="1"/>
          <p:nvPr/>
        </p:nvSpPr>
        <p:spPr>
          <a:xfrm>
            <a:off x="411966" y="1655289"/>
            <a:ext cx="576111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・とにかく毎日投稿</a:t>
            </a:r>
            <a:endParaRPr lang="en-US" altLang="ja-JP" sz="26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C3AE5A9-95BD-A6B8-A462-FA6599A714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86" y="2199939"/>
            <a:ext cx="5583219" cy="442251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87C3B03-7FC0-4B8E-9ABF-3D528A630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297" y="1005535"/>
            <a:ext cx="5420733" cy="539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51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8727A93C-B901-ED92-90EF-1C3AD7D54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73E0DE-B223-723A-54F1-A65A0F07AD4A}"/>
              </a:ext>
            </a:extLst>
          </p:cNvPr>
          <p:cNvSpPr txBox="1"/>
          <p:nvPr/>
        </p:nvSpPr>
        <p:spPr>
          <a:xfrm>
            <a:off x="0" y="797903"/>
            <a:ext cx="5339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■</a:t>
            </a:r>
            <a:r>
              <a:rPr lang="en-US" altLang="ja-JP" sz="3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OTA</a:t>
            </a:r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（じゃらん）</a:t>
            </a:r>
            <a:endParaRPr lang="ja-JP" altLang="en-US" sz="32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</p:txBody>
      </p:sp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8E2571FD-97C9-9F4F-CD63-0BCD02A2F8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3.</a:t>
            </a:r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取組事項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1761ECF5-FE7F-1652-36A8-955EFCF68E40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60F50DA2-166E-B04E-F3A7-7E717270F144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AF67C63-9120-9DCD-98C7-4C0EC44987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34" y="1472657"/>
            <a:ext cx="7715164" cy="48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41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416A4BB6-EE47-1F65-23EB-6418D5349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3EA13DD9-5D7D-1969-DD77-E3E8F6E72F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3.</a:t>
            </a:r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取組事項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29EBE05A-1C93-FAC3-9CD1-762134973600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981FE67E-F1B1-582A-6A22-B67A094BFE6C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B1D5D68-26CA-298C-4CB6-9A78FCC7EC17}"/>
              </a:ext>
            </a:extLst>
          </p:cNvPr>
          <p:cNvSpPr txBox="1"/>
          <p:nvPr/>
        </p:nvSpPr>
        <p:spPr>
          <a:xfrm>
            <a:off x="334887" y="707923"/>
            <a:ext cx="11676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■園内イベント</a:t>
            </a:r>
          </a:p>
        </p:txBody>
      </p:sp>
      <p:pic>
        <p:nvPicPr>
          <p:cNvPr id="5" name="図 4" descr="ピクニックテーブルで食事をしている人達&#10;&#10;AI 生成コンテンツは誤りを含む可能性があります。">
            <a:extLst>
              <a:ext uri="{FF2B5EF4-FFF2-40B4-BE49-F238E27FC236}">
                <a16:creationId xmlns:a16="http://schemas.microsoft.com/office/drawing/2014/main" id="{E2ED8F88-4533-5526-DCD9-B809287CA1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635" y="1261653"/>
            <a:ext cx="3300699" cy="4888424"/>
          </a:xfrm>
          <a:prstGeom prst="rect">
            <a:avLst/>
          </a:prstGeom>
        </p:spPr>
      </p:pic>
      <p:pic>
        <p:nvPicPr>
          <p:cNvPr id="6" name="図 5" descr="草の上にあるピクニックテーブルとパラソル&#10;&#10;AI 生成コンテンツは誤りを含む可能性があります。">
            <a:extLst>
              <a:ext uri="{FF2B5EF4-FFF2-40B4-BE49-F238E27FC236}">
                <a16:creationId xmlns:a16="http://schemas.microsoft.com/office/drawing/2014/main" id="{15E14154-F258-2668-A177-16FF5803C9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14" y="1261653"/>
            <a:ext cx="3300697" cy="488842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34C66C3-EF79-5910-F845-EAFFA9CF132F}"/>
              </a:ext>
            </a:extLst>
          </p:cNvPr>
          <p:cNvSpPr txBox="1"/>
          <p:nvPr/>
        </p:nvSpPr>
        <p:spPr>
          <a:xfrm>
            <a:off x="702116" y="6180588"/>
            <a:ext cx="3300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縁日</a:t>
            </a:r>
            <a:endParaRPr lang="en-US" altLang="ja-JP" sz="2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40D896-084A-DAE8-45E1-930EBBD39A84}"/>
              </a:ext>
            </a:extLst>
          </p:cNvPr>
          <p:cNvSpPr txBox="1"/>
          <p:nvPr/>
        </p:nvSpPr>
        <p:spPr>
          <a:xfrm>
            <a:off x="4263656" y="6180588"/>
            <a:ext cx="3801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マルシェ</a:t>
            </a:r>
            <a:endParaRPr lang="en-US" altLang="ja-JP" sz="2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928461-368E-C4B0-1876-623FDA769FB3}"/>
              </a:ext>
            </a:extLst>
          </p:cNvPr>
          <p:cNvSpPr txBox="1"/>
          <p:nvPr/>
        </p:nvSpPr>
        <p:spPr>
          <a:xfrm>
            <a:off x="8189186" y="6180588"/>
            <a:ext cx="3454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泉州オープンファクトリー</a:t>
            </a:r>
          </a:p>
        </p:txBody>
      </p:sp>
      <p:pic>
        <p:nvPicPr>
          <p:cNvPr id="7" name="図 6" descr="人, 天井, 建物, 民衆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F70E009-7259-03DE-7C18-366B77113E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021" y="1231141"/>
            <a:ext cx="3360620" cy="494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77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772AB638-6208-C18F-0E63-AF8B509EF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01BB22C-F538-C98B-9E19-ED98B3F1C4B6}"/>
              </a:ext>
            </a:extLst>
          </p:cNvPr>
          <p:cNvSpPr txBox="1"/>
          <p:nvPr/>
        </p:nvSpPr>
        <p:spPr>
          <a:xfrm>
            <a:off x="334886" y="707922"/>
            <a:ext cx="11676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■イベント出展</a:t>
            </a:r>
          </a:p>
        </p:txBody>
      </p:sp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F61A7DFE-F04E-67AE-313D-73C55D7670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3.</a:t>
            </a:r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取組事項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CB3089A2-508E-15B0-B09C-F8F0D70406C9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9FA74DF1-C931-93F9-66E9-EFFE75A789B1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486093-24DD-A0A2-6152-FD50733C98BC}"/>
              </a:ext>
            </a:extLst>
          </p:cNvPr>
          <p:cNvSpPr txBox="1"/>
          <p:nvPr/>
        </p:nvSpPr>
        <p:spPr>
          <a:xfrm>
            <a:off x="400785" y="1363120"/>
            <a:ext cx="10687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・地域イベント、</a:t>
            </a:r>
            <a:r>
              <a:rPr lang="en-US" altLang="ja-JP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KIX</a:t>
            </a:r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泉州マラソン、マルシェ、よってって催事など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C3706AD-087D-4A50-B566-787BE3A8D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7" y="1956763"/>
            <a:ext cx="111728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28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2F560637-F959-BEA5-2DE1-5F8C1F59A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230A3109-855C-0E29-FE84-4C62D285B8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3.</a:t>
            </a:r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取組事項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170424CC-5C5D-3524-08C1-D3EE112D5CE8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A2AF8A6B-9D81-AF8B-85FA-AC24B963F9BA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CAFB551-0D1A-A6D7-4504-2E4F1589B60C}"/>
              </a:ext>
            </a:extLst>
          </p:cNvPr>
          <p:cNvSpPr txBox="1"/>
          <p:nvPr/>
        </p:nvSpPr>
        <p:spPr>
          <a:xfrm>
            <a:off x="334887" y="984369"/>
            <a:ext cx="11676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■補助金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2038F9-E4DC-1BC4-9376-EA3BD9CFBA53}"/>
              </a:ext>
            </a:extLst>
          </p:cNvPr>
          <p:cNvSpPr txBox="1"/>
          <p:nvPr/>
        </p:nvSpPr>
        <p:spPr>
          <a:xfrm>
            <a:off x="546013" y="1748342"/>
            <a:ext cx="106872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・小規模事業者持続化補助金採択</a:t>
            </a:r>
            <a:endParaRPr lang="en-US" altLang="ja-JP" sz="2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・地域経済循環創造事業交付金（ローカル</a:t>
            </a:r>
            <a:r>
              <a:rPr lang="en-US" altLang="ja-JP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10000</a:t>
            </a:r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プロジェクト）採択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9DB2DFD-8235-1206-E1E0-F9324BB7BC5D}"/>
              </a:ext>
            </a:extLst>
          </p:cNvPr>
          <p:cNvSpPr txBox="1"/>
          <p:nvPr/>
        </p:nvSpPr>
        <p:spPr>
          <a:xfrm>
            <a:off x="334887" y="2914525"/>
            <a:ext cx="11676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■コンサルティング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21DBB3-18FD-6F73-7E47-7E87D44F5298}"/>
              </a:ext>
            </a:extLst>
          </p:cNvPr>
          <p:cNvSpPr txBox="1"/>
          <p:nvPr/>
        </p:nvSpPr>
        <p:spPr>
          <a:xfrm>
            <a:off x="546013" y="3694447"/>
            <a:ext cx="114049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・農林水産省の地域資源活用・地域連携中央サポートセンターの中央プランナーに選定</a:t>
            </a:r>
            <a:endParaRPr lang="en-US" altLang="ja-JP" sz="2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・新規事業伴走支援</a:t>
            </a:r>
            <a:endParaRPr lang="en-US" altLang="ja-JP" sz="2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・補助金支援</a:t>
            </a:r>
          </a:p>
          <a:p>
            <a:pPr algn="l"/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・経営相談</a:t>
            </a:r>
          </a:p>
          <a:p>
            <a:pPr algn="l"/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・講師登壇</a:t>
            </a:r>
          </a:p>
        </p:txBody>
      </p:sp>
    </p:spTree>
    <p:extLst>
      <p:ext uri="{BB962C8B-B14F-4D97-AF65-F5344CB8AC3E}">
        <p14:creationId xmlns:p14="http://schemas.microsoft.com/office/powerpoint/2010/main" val="271927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FC96D357-A28F-08BA-A534-3E7A27F76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75A0C192-46B8-9537-EBD1-1113C2F2BC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3.</a:t>
            </a:r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取組事項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B8F51619-72BA-900D-8A9F-5E52CABDC387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E58F7262-81E8-4298-993C-08716940749D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980864F-5CAA-032C-8294-CAEDB233E6F8}"/>
              </a:ext>
            </a:extLst>
          </p:cNvPr>
          <p:cNvSpPr txBox="1"/>
          <p:nvPr/>
        </p:nvSpPr>
        <p:spPr>
          <a:xfrm>
            <a:off x="334887" y="984369"/>
            <a:ext cx="11676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■今後の目標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3DFC18-B1FB-D316-9E2B-30F8993EDEFE}"/>
              </a:ext>
            </a:extLst>
          </p:cNvPr>
          <p:cNvSpPr txBox="1"/>
          <p:nvPr/>
        </p:nvSpPr>
        <p:spPr>
          <a:xfrm>
            <a:off x="546013" y="1695714"/>
            <a:ext cx="114049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・自社農作物のブランド化</a:t>
            </a:r>
            <a:endParaRPr lang="en-US" altLang="ja-JP" sz="4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4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・商品開発（加工品）</a:t>
            </a:r>
            <a:endParaRPr lang="en-US" altLang="ja-JP" sz="4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4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・クラウドファンディング</a:t>
            </a:r>
            <a:endParaRPr lang="en-US" altLang="ja-JP" sz="4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4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・インバウンドの受入拡大（海外</a:t>
            </a:r>
            <a:r>
              <a:rPr lang="en-US" altLang="ja-JP" sz="4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OTA</a:t>
            </a:r>
            <a:r>
              <a:rPr lang="ja-JP" altLang="en-US" sz="4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の活用など）</a:t>
            </a:r>
            <a:endParaRPr lang="en-US" altLang="ja-JP" sz="4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4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・農福連携</a:t>
            </a:r>
            <a:endParaRPr lang="en-US" altLang="ja-JP" sz="4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endParaRPr lang="ja-JP" altLang="en-US" sz="4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5291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901FCF6F-00A9-5A86-CEC7-2EAE8750F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1C9E2CB-8068-41DB-B50F-BEEE987CA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204787"/>
            <a:ext cx="9734550" cy="6448425"/>
          </a:xfrm>
          <a:prstGeom prst="rect">
            <a:avLst/>
          </a:prstGeom>
        </p:spPr>
      </p:pic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63092E50-BC6C-B7F2-FAB5-07C09DB082DA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DC0A72D-8D29-4822-DDB5-99E30D78DFDC}"/>
              </a:ext>
            </a:extLst>
          </p:cNvPr>
          <p:cNvSpPr/>
          <p:nvPr/>
        </p:nvSpPr>
        <p:spPr>
          <a:xfrm>
            <a:off x="2763325" y="674977"/>
            <a:ext cx="6665348" cy="514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ja-JP" altLang="en-US" sz="3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ご清聴ありがとうございました。</a:t>
            </a:r>
            <a:endParaRPr kumimoji="1" lang="en-US" altLang="ja-JP" sz="3600" b="1" u="sng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652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9">
          <a:extLst>
            <a:ext uri="{FF2B5EF4-FFF2-40B4-BE49-F238E27FC236}">
              <a16:creationId xmlns:a16="http://schemas.microsoft.com/office/drawing/2014/main" id="{5AF3601B-1746-D044-9677-E650C676C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D23F85A4-4855-8DDA-520D-3F083D525D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1.</a:t>
            </a:r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参入経緯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3F523ED9-58DE-ED95-E5F6-1F48FF315A59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B128F62B-81DD-A84F-3657-7777C44029E5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D86B52-C18D-7ECF-DCBD-17AC52537715}"/>
              </a:ext>
            </a:extLst>
          </p:cNvPr>
          <p:cNvSpPr txBox="1"/>
          <p:nvPr/>
        </p:nvSpPr>
        <p:spPr>
          <a:xfrm>
            <a:off x="334889" y="3565307"/>
            <a:ext cx="113875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3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■親会社</a:t>
            </a:r>
            <a:endParaRPr lang="en-US" altLang="ja-JP" sz="32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会  社  名　　　日本振興株式会社</a:t>
            </a:r>
            <a:endParaRPr lang="en-US" altLang="ja-JP" sz="2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創　　　立　　　 </a:t>
            </a:r>
            <a:r>
              <a:rPr lang="en-US" altLang="ja-JP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1977</a:t>
            </a:r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年</a:t>
            </a:r>
            <a:r>
              <a:rPr lang="en-US" altLang="ja-JP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3</a:t>
            </a:r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月</a:t>
            </a:r>
            <a:endParaRPr lang="en-US" altLang="ja-JP" sz="2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事業内容　 　　建設コンサルタント・補償コンサルタント</a:t>
            </a:r>
            <a:endParaRPr lang="en-US" altLang="ja-JP" sz="2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所  在  地　　　大阪市中央区</a:t>
            </a:r>
            <a:endParaRPr lang="en-US" altLang="ja-JP" sz="2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8AB063-B8D4-A72D-1272-5FB4998C8C00}"/>
              </a:ext>
            </a:extLst>
          </p:cNvPr>
          <p:cNvSpPr txBox="1"/>
          <p:nvPr/>
        </p:nvSpPr>
        <p:spPr>
          <a:xfrm>
            <a:off x="334887" y="982453"/>
            <a:ext cx="116763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3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■事業会社</a:t>
            </a:r>
            <a:endParaRPr lang="en-US" altLang="ja-JP" sz="2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会  社  名　　　日本振興アグリ株式会社</a:t>
            </a:r>
            <a:endParaRPr lang="en-US" altLang="ja-JP" sz="2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創　　　立　　　 </a:t>
            </a:r>
            <a:r>
              <a:rPr lang="en-US" altLang="ja-JP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2024</a:t>
            </a:r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年</a:t>
            </a:r>
            <a:r>
              <a:rPr lang="en-US" altLang="ja-JP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1</a:t>
            </a:r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月</a:t>
            </a:r>
            <a:endParaRPr lang="en-US" altLang="ja-JP" sz="2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事業内容　 　　イチゴ収穫体験農園の運営</a:t>
            </a:r>
            <a:endParaRPr lang="en-US" altLang="ja-JP" sz="2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所  在  地　　　泉南郡田尻町</a:t>
            </a:r>
            <a:endParaRPr lang="en-US" altLang="ja-JP" sz="2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907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53AF35AE-A8F5-D862-E86D-D7764B9B0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DEEC83CB-E3F0-E5F3-1F23-DEE5B1A530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1.</a:t>
            </a:r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参入経緯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7BDB16B0-F428-7D74-455D-1AE5B3807B41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5DFD5D0E-6916-9847-8DB3-2C0AB887C856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A51B2B2-C7E3-AF29-F69D-2C554DA7E9E6}"/>
              </a:ext>
            </a:extLst>
          </p:cNvPr>
          <p:cNvSpPr txBox="1"/>
          <p:nvPr/>
        </p:nvSpPr>
        <p:spPr>
          <a:xfrm>
            <a:off x="334887" y="1097275"/>
            <a:ext cx="1167638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2021</a:t>
            </a:r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年　　　新規事業企画部署創設</a:t>
            </a:r>
            <a:endParaRPr lang="en-US" altLang="ja-JP" sz="2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　　　　　　　　・多様化する時代の変化への対応、本業一極化の分散</a:t>
            </a:r>
            <a:endParaRPr lang="en-US" altLang="ja-JP" sz="2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　　　　　　　　・新規事業領域　→　異業種・社会課題解決に資すること</a:t>
            </a:r>
            <a:endParaRPr lang="en-US" altLang="ja-JP" sz="2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algn="l"/>
            <a:r>
              <a:rPr lang="en-US" altLang="ja-JP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2023</a:t>
            </a:r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年　　　事業領域決定、 栽培技術の訓練開始、農地探し、整備計画策定</a:t>
            </a:r>
            <a:endParaRPr lang="en-US" altLang="ja-JP" sz="2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r>
              <a:rPr lang="en-US" altLang="ja-JP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2024</a:t>
            </a:r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年　　　農地利用権設定、整備開始、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事業会社設立、</a:t>
            </a:r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ブランディング</a:t>
            </a:r>
            <a:endParaRPr lang="en-US" altLang="ja-JP" sz="2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algn="l"/>
            <a:r>
              <a:rPr lang="en-US" altLang="ja-JP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2025</a:t>
            </a:r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年　　　農地整備完了、営農開始、週末限定カフェオープン</a:t>
            </a:r>
            <a:endParaRPr lang="en-US" altLang="ja-JP" sz="2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algn="l"/>
            <a:r>
              <a:rPr lang="en-US" altLang="ja-JP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2026</a:t>
            </a:r>
            <a:r>
              <a:rPr lang="ja-JP" altLang="en-US" sz="2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年　　　グランドオープン（イチゴ収穫体験スタート）　</a:t>
            </a:r>
            <a:endParaRPr lang="en-US" altLang="ja-JP" sz="2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384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8AF2BD1-E771-A0C4-336E-80C462A3B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4E7190CB-8BB9-DE48-5902-8CBE0C7073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2.</a:t>
            </a:r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事業概要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986FB541-7EA5-3CA5-F006-41DE02202D5B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163C499B-487A-F7FF-2D59-4149D36FFC6B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420E26A-F65A-6570-E256-5BBD3CC1B9E2}"/>
              </a:ext>
            </a:extLst>
          </p:cNvPr>
          <p:cNvSpPr txBox="1"/>
          <p:nvPr/>
        </p:nvSpPr>
        <p:spPr>
          <a:xfrm>
            <a:off x="334887" y="707923"/>
            <a:ext cx="1167638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農  園  名</a:t>
            </a:r>
            <a:r>
              <a:rPr lang="ja-JP" alt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　　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　</a:t>
            </a:r>
            <a:r>
              <a:rPr lang="en-US" altLang="ja-JP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Refarm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YOSHIMI 370</a:t>
            </a:r>
            <a:endParaRPr lang="en-US" altLang="ja-JP" sz="2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r>
              <a:rPr lang="ja-JP" alt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</a:t>
            </a:r>
            <a:endParaRPr lang="en-US" altLang="ja-JP" sz="2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所  在  地　　　 泉南郡田尻町　南海本線吉見ノ里駅より徒歩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8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分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ja-JP" alt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</a:t>
            </a:r>
            <a:endParaRPr lang="en-US" altLang="ja-JP" sz="2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 </a:t>
            </a:r>
            <a:r>
              <a:rPr lang="ja-JP" alt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事業内容　 　　　　イチゴ・メロン・ブルーベリーの収穫体験農園</a:t>
            </a:r>
            <a:endParaRPr lang="en-US" altLang="ja-JP" sz="2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                      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　　農産物の直売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r>
              <a:rPr lang="ja-JP" alt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　　　　　　　　　 　　上記農産物を使用したテイクアウトカフェ</a:t>
            </a:r>
            <a:endParaRPr lang="en-US" altLang="ja-JP" sz="2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r>
              <a:rPr lang="ja-JP" alt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　　　　　　　　　 　　コンサルティング（栽培指導・補助金申請・ブランディング）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r>
              <a:rPr lang="ja-JP" alt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</a:t>
            </a:r>
            <a:endParaRPr lang="en-US" altLang="ja-JP" sz="2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r>
              <a:rPr lang="ja-JP" alt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企業理念　　　　　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耕作放棄地を再生させる</a:t>
            </a:r>
            <a:endParaRPr lang="en-US" altLang="ja-JP" sz="2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r>
              <a:rPr lang="ja-JP" alt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</a:t>
            </a:r>
            <a:endParaRPr lang="en-US" altLang="ja-JP" sz="2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r>
              <a:rPr lang="ja-JP" alt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事業コンセプト　　①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関空から最も近い</a:t>
            </a:r>
            <a:endParaRPr lang="en-US" altLang="ja-JP" sz="2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r>
              <a:rPr lang="ja-JP" alt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　　　　　　　　　　　②寄り道できる</a:t>
            </a:r>
            <a:endParaRPr lang="en-US" altLang="ja-JP" sz="2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r>
              <a:rPr lang="ja-JP" alt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　　　　　　　　　　　③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四季折々の果物</a:t>
            </a:r>
            <a:endParaRPr lang="en-US" altLang="ja-JP" sz="2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　　　　　　　　④規格外作物の園内サイクル　</a:t>
            </a:r>
            <a:endParaRPr lang="en-US" altLang="ja-JP" sz="2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152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1D12262C-1B4E-F6B4-1B16-B17B14AF8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2131C53-82C9-4DCA-879A-B5C53397BB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726" y="1035490"/>
            <a:ext cx="6049422" cy="3365295"/>
          </a:xfrm>
          <a:prstGeom prst="rect">
            <a:avLst/>
          </a:prstGeom>
        </p:spPr>
      </p:pic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DE403C8A-EBD0-7421-D532-33463614E9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2.</a:t>
            </a:r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事業概要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645883BC-94E3-BCF6-DF20-1D972DFC10D9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8314F07B-C60A-D0EE-8E5D-916168921D16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E36B03-D538-40A9-392D-4ABF3D52F0FC}"/>
              </a:ext>
            </a:extLst>
          </p:cNvPr>
          <p:cNvSpPr txBox="1"/>
          <p:nvPr/>
        </p:nvSpPr>
        <p:spPr>
          <a:xfrm>
            <a:off x="557147" y="4714915"/>
            <a:ext cx="109366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</a:t>
            </a:r>
            <a:r>
              <a:rPr lang="en-US" altLang="ja-JP" sz="2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Refarm</a:t>
            </a:r>
            <a:r>
              <a:rPr lang="ja-JP" alt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は、耕作放棄地だった土地を再び耕し、地域の新たな拠点として多くの人が集う、活気あふれる場所にしたいという思いを込めた。「</a:t>
            </a:r>
            <a:r>
              <a:rPr lang="en-US" altLang="ja-JP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YOSHIMI 370</a:t>
            </a:r>
            <a:r>
              <a:rPr lang="ja-JP" alt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」はこの土地への愛着を示すため住所（地名・番地）とした。</a:t>
            </a:r>
            <a:endParaRPr lang="en-US" altLang="ja-JP" sz="2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r>
              <a:rPr lang="ja-JP" alt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ロゴは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農園の地形をモチーフにしている。柔らかなグリーンの配色は、農業や自然環境を想起させ、地域と共に成長する農園をイメージした。</a:t>
            </a:r>
            <a:endParaRPr lang="ja-JP" altLang="en-US" sz="2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37F015BF-E923-7E2C-0014-204B3BB979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287" y="637500"/>
            <a:ext cx="2939829" cy="41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2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5A574374-729F-9064-6507-78209BDD9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85C83352-A6F6-8A39-E240-74230CB114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2.</a:t>
            </a:r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事業概要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2278460D-6F40-885F-0931-8FC9024112EF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0F4B0DC0-2111-288C-6FA3-F6DA68B8BCCA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3C618F5-D7C9-822E-3C72-CB3E82E822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49" y="914998"/>
            <a:ext cx="8351499" cy="556766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FBA7AC-7471-4F66-84C7-3E4104909DB8}"/>
              </a:ext>
            </a:extLst>
          </p:cNvPr>
          <p:cNvSpPr txBox="1"/>
          <p:nvPr/>
        </p:nvSpPr>
        <p:spPr>
          <a:xfrm>
            <a:off x="8951050" y="844574"/>
            <a:ext cx="292020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敷地面積：</a:t>
            </a:r>
            <a:r>
              <a:rPr lang="en-US" altLang="ja-JP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4,114㎡</a:t>
            </a:r>
          </a:p>
          <a:p>
            <a:pPr algn="l"/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　</a:t>
            </a:r>
            <a:endParaRPr lang="en-US" altLang="ja-JP" sz="2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　うち農業用ハウス　　　</a:t>
            </a:r>
            <a:endParaRPr lang="en-US" altLang="ja-JP" sz="2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　　　　 </a:t>
            </a:r>
            <a:r>
              <a:rPr lang="en-US" altLang="ja-JP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1,680㎡</a:t>
            </a:r>
          </a:p>
          <a:p>
            <a:pPr algn="l"/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　　　　</a:t>
            </a:r>
            <a:endParaRPr lang="en-US" altLang="ja-JP" sz="2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　　　　ブルーベリー</a:t>
            </a:r>
            <a:endParaRPr lang="en-US" altLang="ja-JP" sz="2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  </a:t>
            </a:r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 　　 </a:t>
            </a:r>
            <a:r>
              <a:rPr lang="en-US" altLang="ja-JP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200㎡</a:t>
            </a:r>
            <a:endParaRPr lang="ja-JP" altLang="en-US" sz="2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　　　 </a:t>
            </a:r>
            <a:endParaRPr lang="en-US" altLang="ja-JP" sz="2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　　　　駐車場</a:t>
            </a:r>
            <a:endParaRPr lang="en-US" altLang="ja-JP" sz="2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 　　　　</a:t>
            </a:r>
            <a:r>
              <a:rPr lang="en-US" altLang="ja-JP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918㎡</a:t>
            </a:r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</a:t>
            </a:r>
            <a:r>
              <a:rPr lang="en-US" altLang="ja-JP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31</a:t>
            </a:r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台</a:t>
            </a:r>
          </a:p>
        </p:txBody>
      </p:sp>
    </p:spTree>
    <p:extLst>
      <p:ext uri="{BB962C8B-B14F-4D97-AF65-F5344CB8AC3E}">
        <p14:creationId xmlns:p14="http://schemas.microsoft.com/office/powerpoint/2010/main" val="391335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2D08E822-9AEC-C6D9-9D83-308BE80E3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DB8C3149-A48A-0E0B-1079-C0D1B74E61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2.</a:t>
            </a:r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事業概要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20DD82B0-E7BD-3FF2-A885-1AD8B429AB41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458A37A2-7BCA-AB08-6B49-8FDDE19E8069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11A6E4-F2BD-48CA-73BA-9481C2669958}"/>
              </a:ext>
            </a:extLst>
          </p:cNvPr>
          <p:cNvSpPr txBox="1"/>
          <p:nvPr/>
        </p:nvSpPr>
        <p:spPr>
          <a:xfrm>
            <a:off x="8951050" y="844574"/>
            <a:ext cx="2920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芝生広場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C4C9B0B-572D-8A2D-8137-F4FDDEDDF8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67" y="914997"/>
            <a:ext cx="8532153" cy="568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32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EA206692-D447-1FAA-6EA8-2A24FCD13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C03D1851-2D96-BBB1-14A4-D0471C168F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53" y="0"/>
            <a:ext cx="10530347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en-US" altLang="ja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2.</a:t>
            </a:r>
            <a:r>
              <a:rPr lang="ja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　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cs typeface="HiraKakuProN-W3"/>
                <a:sym typeface="HiraKakuProN-W3"/>
              </a:rPr>
              <a:t>事業概要</a:t>
            </a:r>
            <a:endParaRPr b="1" dirty="0">
              <a:solidFill>
                <a:schemeClr val="accent6">
                  <a:lumMod val="50000"/>
                </a:schemeClr>
              </a:solidFill>
              <a:cs typeface="HiraKakuProN-W3"/>
              <a:sym typeface="HiraKakuProN-W3"/>
            </a:endParaRPr>
          </a:p>
        </p:txBody>
      </p:sp>
      <p:cxnSp>
        <p:nvCxnSpPr>
          <p:cNvPr id="2" name="Google Shape;63;p14">
            <a:extLst>
              <a:ext uri="{FF2B5EF4-FFF2-40B4-BE49-F238E27FC236}">
                <a16:creationId xmlns:a16="http://schemas.microsoft.com/office/drawing/2014/main" id="{F7B14F78-98D8-1CDE-4D7F-2D20021803D7}"/>
              </a:ext>
            </a:extLst>
          </p:cNvPr>
          <p:cNvCxnSpPr>
            <a:cxnSpLocks/>
          </p:cNvCxnSpPr>
          <p:nvPr/>
        </p:nvCxnSpPr>
        <p:spPr>
          <a:xfrm>
            <a:off x="137653" y="707923"/>
            <a:ext cx="11926529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A3931853-F3E5-01A5-FCB1-FEA39C58178A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198" y="171124"/>
            <a:ext cx="1957075" cy="3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02C202-6569-D12B-CCFE-38C227AC9970}"/>
              </a:ext>
            </a:extLst>
          </p:cNvPr>
          <p:cNvSpPr txBox="1"/>
          <p:nvPr/>
        </p:nvSpPr>
        <p:spPr>
          <a:xfrm>
            <a:off x="8951050" y="844574"/>
            <a:ext cx="29202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トレーラーハウス</a:t>
            </a:r>
            <a:endParaRPr lang="en-US" altLang="ja-JP" sz="2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テイクアウトカフェ</a:t>
            </a:r>
            <a:endParaRPr lang="en-US" altLang="ja-JP" sz="2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男女別・多目的トイレ</a:t>
            </a:r>
            <a:endParaRPr lang="en-US" altLang="ja-JP" sz="2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授乳室</a:t>
            </a:r>
            <a:endParaRPr lang="en-US" altLang="ja-JP" sz="2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  <a:ea typeface="+mn-ea"/>
            </a:endParaRPr>
          </a:p>
          <a:p>
            <a:pPr algn="l"/>
            <a:r>
              <a:rPr lang="ja-JP" alt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　選果場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F7C8373-1AFA-4881-8183-E9DE0AA50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53" y="844574"/>
            <a:ext cx="86106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9022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7448</TotalTime>
  <Words>835</Words>
  <Application>Microsoft Office PowerPoint</Application>
  <PresentationFormat>ワイド画面</PresentationFormat>
  <Paragraphs>128</Paragraphs>
  <Slides>26</Slides>
  <Notes>26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9" baseType="lpstr">
      <vt:lpstr>ＭＳ Ｐゴシック</vt:lpstr>
      <vt:lpstr>Arial</vt:lpstr>
      <vt:lpstr>Simple Light</vt:lpstr>
      <vt:lpstr>   大阪府農業振興地域整備審議会 第２回おおさか農政アクションプラン検討部会  異業種参入からの農業×観光事業   日本振興アグリ株式会社 </vt:lpstr>
      <vt:lpstr>　　本日のレジュメ</vt:lpstr>
      <vt:lpstr>　1.　参入経緯</vt:lpstr>
      <vt:lpstr>　1.　参入経緯</vt:lpstr>
      <vt:lpstr>　2.　事業概要</vt:lpstr>
      <vt:lpstr>　2.　事業概要</vt:lpstr>
      <vt:lpstr>　2.　事業概要</vt:lpstr>
      <vt:lpstr>　2.　事業概要</vt:lpstr>
      <vt:lpstr>　2.　事業概要</vt:lpstr>
      <vt:lpstr>　2.　事業概要</vt:lpstr>
      <vt:lpstr>　2.　事業概要</vt:lpstr>
      <vt:lpstr>　2.　事業概要</vt:lpstr>
      <vt:lpstr>　2.　事業概要</vt:lpstr>
      <vt:lpstr>　2.　事業概要</vt:lpstr>
      <vt:lpstr>　2.　事業概要</vt:lpstr>
      <vt:lpstr>　2.　事業概要</vt:lpstr>
      <vt:lpstr>　2.　事業概要</vt:lpstr>
      <vt:lpstr>　2.　事業概要</vt:lpstr>
      <vt:lpstr>　2.　事業概要</vt:lpstr>
      <vt:lpstr>　3.　取組事項</vt:lpstr>
      <vt:lpstr>　3.　取組事項</vt:lpstr>
      <vt:lpstr>　3.　取組事項</vt:lpstr>
      <vt:lpstr>　3.　取組事項</vt:lpstr>
      <vt:lpstr>　3.　取組事項</vt:lpstr>
      <vt:lpstr>　3.　取組事項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令和5年度 第2回経営会議資料 農地保全事業 事業計画書  令和5年10月27日 日本振興株式会社 企画部</dc:title>
  <dc:creator>Hiroshi.Kanamaru</dc:creator>
  <cp:lastModifiedBy>岡田　幸一</cp:lastModifiedBy>
  <cp:revision>459</cp:revision>
  <dcterms:modified xsi:type="dcterms:W3CDTF">2026-06-23T08:43:34Z</dcterms:modified>
</cp:coreProperties>
</file>