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7"/>
  </p:notesMasterIdLst>
  <p:handoutMasterIdLst>
    <p:handoutMasterId r:id="rId8"/>
  </p:handoutMasterIdLst>
  <p:sldIdLst>
    <p:sldId id="256" r:id="rId2"/>
    <p:sldId id="257" r:id="rId3"/>
    <p:sldId id="258" r:id="rId4"/>
    <p:sldId id="260" r:id="rId5"/>
    <p:sldId id="261" r:id="rId6"/>
  </p:sldIdLst>
  <p:sldSz cx="12192000" cy="6858000"/>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FF9966"/>
    <a:srgbClr val="FDE7DD"/>
    <a:srgbClr val="FFCC99"/>
    <a:srgbClr val="FFFFFF"/>
    <a:srgbClr val="FFCCCC"/>
    <a:srgbClr val="FFCCFF"/>
    <a:srgbClr val="FF66FF"/>
    <a:srgbClr val="FF99FF"/>
    <a:srgbClr val="EC5E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07" autoAdjust="0"/>
    <p:restoredTop sz="94660"/>
  </p:normalViewPr>
  <p:slideViewPr>
    <p:cSldViewPr snapToGrid="0">
      <p:cViewPr>
        <p:scale>
          <a:sx n="100" d="100"/>
          <a:sy n="100" d="100"/>
        </p:scale>
        <p:origin x="1044" y="7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6"/>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FF0000"/>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2-2F41-4FAD-AA7C-9FD8E596D3F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資料２用!$B$7:$B$11</c:f>
              <c:strCache>
                <c:ptCount val="5"/>
                <c:pt idx="0">
                  <c:v>山梨</c:v>
                </c:pt>
                <c:pt idx="1">
                  <c:v>高知</c:v>
                </c:pt>
                <c:pt idx="2">
                  <c:v>大阪</c:v>
                </c:pt>
                <c:pt idx="3">
                  <c:v>和歌山</c:v>
                </c:pt>
                <c:pt idx="4">
                  <c:v>東京</c:v>
                </c:pt>
              </c:strCache>
            </c:strRef>
          </c:cat>
          <c:val>
            <c:numRef>
              <c:f>資料２用!$C$7:$C$11</c:f>
              <c:numCache>
                <c:formatCode>#,##0_);[Red]\(#,##0\)</c:formatCode>
                <c:ptCount val="5"/>
                <c:pt idx="0">
                  <c:v>1036.194061778044</c:v>
                </c:pt>
                <c:pt idx="1">
                  <c:v>892.71669026270251</c:v>
                </c:pt>
                <c:pt idx="2">
                  <c:v>737.27707698999563</c:v>
                </c:pt>
                <c:pt idx="3">
                  <c:v>726.78644107215541</c:v>
                </c:pt>
                <c:pt idx="4">
                  <c:v>712.82401091405188</c:v>
                </c:pt>
              </c:numCache>
            </c:numRef>
          </c:val>
          <c:extLst>
            <c:ext xmlns:c16="http://schemas.microsoft.com/office/drawing/2014/chart" uri="{C3380CC4-5D6E-409C-BE32-E72D297353CC}">
              <c16:uniqueId val="{00000000-2F41-4FAD-AA7C-9FD8E596D3F0}"/>
            </c:ext>
          </c:extLst>
        </c:ser>
        <c:dLbls>
          <c:dLblPos val="outEnd"/>
          <c:showLegendKey val="0"/>
          <c:showVal val="1"/>
          <c:showCatName val="0"/>
          <c:showSerName val="0"/>
          <c:showPercent val="0"/>
          <c:showBubbleSize val="0"/>
        </c:dLbls>
        <c:gapWidth val="219"/>
        <c:overlap val="-27"/>
        <c:axId val="1417518224"/>
        <c:axId val="1417494928"/>
      </c:barChart>
      <c:catAx>
        <c:axId val="1417518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417494928"/>
        <c:crosses val="autoZero"/>
        <c:auto val="1"/>
        <c:lblAlgn val="ctr"/>
        <c:lblOffset val="100"/>
        <c:noMultiLvlLbl val="0"/>
      </c:catAx>
      <c:valAx>
        <c:axId val="1417494928"/>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417518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880101" cy="490354"/>
          </a:xfrm>
          <a:prstGeom prst="rect">
            <a:avLst/>
          </a:prstGeom>
        </p:spPr>
        <p:txBody>
          <a:bodyPr vert="horz" lIns="89675" tIns="44838" rIns="89675" bIns="4483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765213" y="1"/>
            <a:ext cx="2880101" cy="490354"/>
          </a:xfrm>
          <a:prstGeom prst="rect">
            <a:avLst/>
          </a:prstGeom>
        </p:spPr>
        <p:txBody>
          <a:bodyPr vert="horz" lIns="89675" tIns="44838" rIns="89675" bIns="44838" rtlCol="0"/>
          <a:lstStyle>
            <a:lvl1pPr algn="r">
              <a:defRPr sz="1200"/>
            </a:lvl1pPr>
          </a:lstStyle>
          <a:p>
            <a:fld id="{1FF5520E-2C63-4898-8810-03018772DA97}" type="datetimeFigureOut">
              <a:rPr kumimoji="1" lang="ja-JP" altLang="en-US" smtClean="0"/>
              <a:t>2026/6/24</a:t>
            </a:fld>
            <a:endParaRPr kumimoji="1" lang="ja-JP" altLang="en-US"/>
          </a:p>
        </p:txBody>
      </p:sp>
      <p:sp>
        <p:nvSpPr>
          <p:cNvPr id="4" name="フッター プレースホルダー 3"/>
          <p:cNvSpPr>
            <a:spLocks noGrp="1"/>
          </p:cNvSpPr>
          <p:nvPr>
            <p:ph type="ftr" sz="quarter" idx="2"/>
          </p:nvPr>
        </p:nvSpPr>
        <p:spPr>
          <a:xfrm>
            <a:off x="0" y="9287059"/>
            <a:ext cx="2880101" cy="490354"/>
          </a:xfrm>
          <a:prstGeom prst="rect">
            <a:avLst/>
          </a:prstGeom>
        </p:spPr>
        <p:txBody>
          <a:bodyPr vert="horz" lIns="89675" tIns="44838" rIns="89675" bIns="4483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5213" y="9287059"/>
            <a:ext cx="2880101" cy="490354"/>
          </a:xfrm>
          <a:prstGeom prst="rect">
            <a:avLst/>
          </a:prstGeom>
        </p:spPr>
        <p:txBody>
          <a:bodyPr vert="horz" lIns="89675" tIns="44838" rIns="89675" bIns="44838" rtlCol="0" anchor="b"/>
          <a:lstStyle>
            <a:lvl1pPr algn="r">
              <a:defRPr sz="1200"/>
            </a:lvl1pPr>
          </a:lstStyle>
          <a:p>
            <a:fld id="{7DD5A299-61C5-4E8C-974A-672164A704BE}" type="slidenum">
              <a:rPr kumimoji="1" lang="ja-JP" altLang="en-US" smtClean="0"/>
              <a:t>‹#›</a:t>
            </a:fld>
            <a:endParaRPr kumimoji="1" lang="ja-JP" altLang="en-US"/>
          </a:p>
        </p:txBody>
      </p:sp>
    </p:spTree>
    <p:extLst>
      <p:ext uri="{BB962C8B-B14F-4D97-AF65-F5344CB8AC3E}">
        <p14:creationId xmlns:p14="http://schemas.microsoft.com/office/powerpoint/2010/main" val="35166291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880101" cy="490354"/>
          </a:xfrm>
          <a:prstGeom prst="rect">
            <a:avLst/>
          </a:prstGeom>
        </p:spPr>
        <p:txBody>
          <a:bodyPr vert="horz" lIns="89675" tIns="44838" rIns="89675" bIns="44838"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213" y="1"/>
            <a:ext cx="2880101" cy="490354"/>
          </a:xfrm>
          <a:prstGeom prst="rect">
            <a:avLst/>
          </a:prstGeom>
        </p:spPr>
        <p:txBody>
          <a:bodyPr vert="horz" lIns="89675" tIns="44838" rIns="89675" bIns="44838" rtlCol="0"/>
          <a:lstStyle>
            <a:lvl1pPr algn="r">
              <a:defRPr sz="1200"/>
            </a:lvl1pPr>
          </a:lstStyle>
          <a:p>
            <a:fld id="{0BFEE85A-12B6-4182-A1AA-5DD20B37548E}" type="datetimeFigureOut">
              <a:rPr kumimoji="1" lang="ja-JP" altLang="en-US" smtClean="0"/>
              <a:t>2026/6/24</a:t>
            </a:fld>
            <a:endParaRPr kumimoji="1" lang="ja-JP" altLang="en-US"/>
          </a:p>
        </p:txBody>
      </p:sp>
      <p:sp>
        <p:nvSpPr>
          <p:cNvPr id="4" name="スライド イメージ プレースホルダー 3"/>
          <p:cNvSpPr>
            <a:spLocks noGrp="1" noRot="1" noChangeAspect="1"/>
          </p:cNvSpPr>
          <p:nvPr>
            <p:ph type="sldImg" idx="2"/>
          </p:nvPr>
        </p:nvSpPr>
        <p:spPr>
          <a:xfrm>
            <a:off x="390525" y="1222375"/>
            <a:ext cx="5865813" cy="3300413"/>
          </a:xfrm>
          <a:prstGeom prst="rect">
            <a:avLst/>
          </a:prstGeom>
          <a:noFill/>
          <a:ln w="12700">
            <a:solidFill>
              <a:prstClr val="black"/>
            </a:solidFill>
          </a:ln>
        </p:spPr>
        <p:txBody>
          <a:bodyPr vert="horz" lIns="89675" tIns="44838" rIns="89675" bIns="44838" rtlCol="0" anchor="ctr"/>
          <a:lstStyle/>
          <a:p>
            <a:endParaRPr lang="ja-JP" altLang="en-US"/>
          </a:p>
        </p:txBody>
      </p:sp>
      <p:sp>
        <p:nvSpPr>
          <p:cNvPr id="5" name="ノート プレースホルダー 4"/>
          <p:cNvSpPr>
            <a:spLocks noGrp="1"/>
          </p:cNvSpPr>
          <p:nvPr>
            <p:ph type="body" sz="quarter" idx="3"/>
          </p:nvPr>
        </p:nvSpPr>
        <p:spPr>
          <a:xfrm>
            <a:off x="664997" y="4705215"/>
            <a:ext cx="5316870" cy="3849436"/>
          </a:xfrm>
          <a:prstGeom prst="rect">
            <a:avLst/>
          </a:prstGeom>
        </p:spPr>
        <p:txBody>
          <a:bodyPr vert="horz" lIns="89675" tIns="44838" rIns="89675" bIns="4483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287059"/>
            <a:ext cx="2880101" cy="490354"/>
          </a:xfrm>
          <a:prstGeom prst="rect">
            <a:avLst/>
          </a:prstGeom>
        </p:spPr>
        <p:txBody>
          <a:bodyPr vert="horz" lIns="89675" tIns="44838" rIns="89675" bIns="4483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213" y="9287059"/>
            <a:ext cx="2880101" cy="490354"/>
          </a:xfrm>
          <a:prstGeom prst="rect">
            <a:avLst/>
          </a:prstGeom>
        </p:spPr>
        <p:txBody>
          <a:bodyPr vert="horz" lIns="89675" tIns="44838" rIns="89675" bIns="44838" rtlCol="0" anchor="b"/>
          <a:lstStyle>
            <a:lvl1pPr algn="r">
              <a:defRPr sz="1200"/>
            </a:lvl1pPr>
          </a:lstStyle>
          <a:p>
            <a:fld id="{0181E059-965F-43F5-8904-E9DA4F078983}" type="slidenum">
              <a:rPr kumimoji="1" lang="ja-JP" altLang="en-US" smtClean="0"/>
              <a:t>‹#›</a:t>
            </a:fld>
            <a:endParaRPr kumimoji="1" lang="ja-JP" altLang="en-US"/>
          </a:p>
        </p:txBody>
      </p:sp>
    </p:spTree>
    <p:extLst>
      <p:ext uri="{BB962C8B-B14F-4D97-AF65-F5344CB8AC3E}">
        <p14:creationId xmlns:p14="http://schemas.microsoft.com/office/powerpoint/2010/main" val="37051333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AD76C97-35AD-48EF-B556-C2B58D3B2DA9}" type="datetime1">
              <a:rPr kumimoji="1" lang="ja-JP" altLang="en-US" smtClean="0"/>
              <a:t>2026/6/24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12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9A3EA1C-C536-4D6C-9390-B641A95F63B2}" type="datetime1">
              <a:rPr kumimoji="1" lang="ja-JP" altLang="en-US" smtClean="0"/>
              <a:t>2026/6/24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367637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A536C41-B36D-414F-839D-3D3A1704F93A}" type="datetime1">
              <a:rPr kumimoji="1" lang="ja-JP" altLang="en-US" smtClean="0"/>
              <a:t>2026/6/24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1745424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3E6147C-2A3C-46DA-8E73-44F42F797C7D}" type="datetime1">
              <a:rPr kumimoji="1" lang="ja-JP" altLang="en-US" smtClean="0"/>
              <a:t>2026/6/24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3386238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CB0994-6C94-431F-BE43-F0BD590B8719}" type="datetime1">
              <a:rPr kumimoji="1" lang="ja-JP" altLang="en-US" smtClean="0"/>
              <a:t>2026/6/24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62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42EF97C-A16E-41EF-9261-0906ADC8FFA5}" type="datetime1">
              <a:rPr kumimoji="1" lang="ja-JP" altLang="en-US" smtClean="0"/>
              <a:t>2026/6/24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4246702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A1DFA35-CFF9-4B94-8D77-205428AB445F}" type="datetime1">
              <a:rPr kumimoji="1" lang="ja-JP" altLang="en-US" smtClean="0"/>
              <a:t>2026/6/24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444548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5B47BFA-8649-4C57-966D-43C72802F4C2}" type="datetime1">
              <a:rPr kumimoji="1" lang="ja-JP" altLang="en-US" smtClean="0"/>
              <a:t>2026/6/24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3171112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A22517D-C478-4A7E-9A13-4B9A64B8189D}" type="datetime1">
              <a:rPr kumimoji="1" lang="ja-JP" altLang="en-US" smtClean="0"/>
              <a:t>2026/6/24</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1583795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E529B89-6D5F-4155-914A-B52B5DE97CBE}" type="datetime1">
              <a:rPr kumimoji="1" lang="ja-JP" altLang="en-US" smtClean="0"/>
              <a:t>2026/6/24</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709641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D9DD821-23C0-4AFD-9DEA-05B90DB1FF20}" type="datetime1">
              <a:rPr kumimoji="1" lang="ja-JP" altLang="en-US" smtClean="0"/>
              <a:t>2026/6/24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1818255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CA14BF1-67B0-4FEE-AEC6-32B3549C838E}" type="datetime1">
              <a:rPr kumimoji="1" lang="ja-JP" altLang="en-US" smtClean="0"/>
              <a:t>2026/6/24</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10635748" y="6516347"/>
            <a:ext cx="1312025" cy="365125"/>
          </a:xfrm>
          <a:prstGeom prst="rect">
            <a:avLst/>
          </a:prstGeom>
        </p:spPr>
        <p:txBody>
          <a:bodyPr vert="horz" lIns="91440" tIns="45720" rIns="91440" bIns="45720" rtlCol="0" anchor="ctr"/>
          <a:lstStyle>
            <a:lvl1pPr algn="r">
              <a:defRPr sz="2400">
                <a:solidFill>
                  <a:schemeClr val="tx1"/>
                </a:solidFill>
              </a:defRPr>
            </a:lvl1pPr>
          </a:lstStyle>
          <a:p>
            <a:fld id="{C6678B24-D225-48CB-84C5-697AA65AEC0C}" type="slidenum">
              <a:rPr kumimoji="1" lang="ja-JP" altLang="en-US" smtClean="0"/>
              <a:pPr/>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02882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4AF938-F346-4729-8D37-D0605F8F65EC}"/>
              </a:ext>
            </a:extLst>
          </p:cNvPr>
          <p:cNvSpPr>
            <a:spLocks noGrp="1"/>
          </p:cNvSpPr>
          <p:nvPr>
            <p:ph type="ctrTitle"/>
          </p:nvPr>
        </p:nvSpPr>
        <p:spPr/>
        <p:txBody>
          <a:bodyPr>
            <a:normAutofit/>
          </a:bodyPr>
          <a:lstStyle/>
          <a:p>
            <a:pPr algn="ctr"/>
            <a:r>
              <a:rPr kumimoji="1" lang="ja-JP" altLang="en-US" sz="4800" dirty="0"/>
              <a:t>令和８年度</a:t>
            </a:r>
            <a:br>
              <a:rPr kumimoji="1" lang="en-US" altLang="ja-JP" sz="4800" dirty="0"/>
            </a:br>
            <a:r>
              <a:rPr kumimoji="1" lang="ja-JP" altLang="en-US" sz="4800" dirty="0"/>
              <a:t>おおさか農政アクションプラン</a:t>
            </a:r>
            <a:br>
              <a:rPr kumimoji="1" lang="en-US" altLang="ja-JP" sz="4800" dirty="0"/>
            </a:br>
            <a:r>
              <a:rPr kumimoji="1" lang="ja-JP" altLang="en-US" sz="4800" dirty="0"/>
              <a:t>第２回</a:t>
            </a:r>
            <a:r>
              <a:rPr lang="ja-JP" altLang="en-US" sz="4800" dirty="0"/>
              <a:t>検討</a:t>
            </a:r>
            <a:r>
              <a:rPr kumimoji="1" lang="ja-JP" altLang="en-US" sz="4800" dirty="0"/>
              <a:t>部会</a:t>
            </a:r>
          </a:p>
        </p:txBody>
      </p:sp>
      <p:sp>
        <p:nvSpPr>
          <p:cNvPr id="3" name="字幕 2">
            <a:extLst>
              <a:ext uri="{FF2B5EF4-FFF2-40B4-BE49-F238E27FC236}">
                <a16:creationId xmlns:a16="http://schemas.microsoft.com/office/drawing/2014/main" id="{BBE86D83-0F4D-4843-9779-98E495FB7CA4}"/>
              </a:ext>
            </a:extLst>
          </p:cNvPr>
          <p:cNvSpPr>
            <a:spLocks noGrp="1"/>
          </p:cNvSpPr>
          <p:nvPr>
            <p:ph type="subTitle" idx="1"/>
          </p:nvPr>
        </p:nvSpPr>
        <p:spPr/>
        <p:txBody>
          <a:bodyPr>
            <a:normAutofit/>
          </a:bodyPr>
          <a:lstStyle/>
          <a:p>
            <a:pPr algn="ctr"/>
            <a:r>
              <a:rPr lang="ja-JP" altLang="en-US" sz="2800" dirty="0"/>
              <a:t>「成長（しごと）」について</a:t>
            </a:r>
            <a:endParaRPr kumimoji="1" lang="ja-JP" altLang="en-US" sz="2800" dirty="0"/>
          </a:p>
        </p:txBody>
      </p:sp>
      <p:sp>
        <p:nvSpPr>
          <p:cNvPr id="4" name="テキスト ボックス 3"/>
          <p:cNvSpPr txBox="1"/>
          <p:nvPr/>
        </p:nvSpPr>
        <p:spPr>
          <a:xfrm>
            <a:off x="10555941" y="416859"/>
            <a:ext cx="1102659" cy="369332"/>
          </a:xfrm>
          <a:prstGeom prst="rect">
            <a:avLst/>
          </a:prstGeom>
          <a:noFill/>
          <a:ln>
            <a:solidFill>
              <a:schemeClr val="tx1"/>
            </a:solidFill>
          </a:ln>
        </p:spPr>
        <p:txBody>
          <a:bodyPr wrap="square" rtlCol="0">
            <a:spAutoFit/>
          </a:bodyPr>
          <a:lstStyle/>
          <a:p>
            <a:pPr algn="ctr"/>
            <a:r>
              <a:rPr kumimoji="1" lang="ja-JP" altLang="en-US" dirty="0"/>
              <a:t>資料２</a:t>
            </a:r>
          </a:p>
        </p:txBody>
      </p:sp>
      <p:sp>
        <p:nvSpPr>
          <p:cNvPr id="6" name="スライド番号プレースホルダー 5">
            <a:extLst>
              <a:ext uri="{FF2B5EF4-FFF2-40B4-BE49-F238E27FC236}">
                <a16:creationId xmlns:a16="http://schemas.microsoft.com/office/drawing/2014/main" id="{905B984A-E3E2-4CCE-B241-62158DA54AFE}"/>
              </a:ext>
            </a:extLst>
          </p:cNvPr>
          <p:cNvSpPr>
            <a:spLocks noGrp="1"/>
          </p:cNvSpPr>
          <p:nvPr>
            <p:ph type="sldNum" sz="quarter" idx="12"/>
          </p:nvPr>
        </p:nvSpPr>
        <p:spPr/>
        <p:txBody>
          <a:bodyPr/>
          <a:lstStyle/>
          <a:p>
            <a:r>
              <a:rPr kumimoji="1" lang="en-US" altLang="ja-JP" dirty="0"/>
              <a:t>2-</a:t>
            </a:r>
            <a:fld id="{C6678B24-D225-48CB-84C5-697AA65AEC0C}" type="slidenum">
              <a:rPr kumimoji="1" lang="ja-JP" altLang="en-US" smtClean="0"/>
              <a:t>1</a:t>
            </a:fld>
            <a:endParaRPr kumimoji="1" lang="ja-JP" altLang="en-US" dirty="0"/>
          </a:p>
        </p:txBody>
      </p:sp>
    </p:spTree>
    <p:extLst>
      <p:ext uri="{BB962C8B-B14F-4D97-AF65-F5344CB8AC3E}">
        <p14:creationId xmlns:p14="http://schemas.microsoft.com/office/powerpoint/2010/main" val="3912137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6E088F35-0092-4D7B-BE6E-909D8BBCA2BE}"/>
              </a:ext>
            </a:extLst>
          </p:cNvPr>
          <p:cNvSpPr/>
          <p:nvPr/>
        </p:nvSpPr>
        <p:spPr>
          <a:xfrm>
            <a:off x="378068" y="693337"/>
            <a:ext cx="11490527" cy="582301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endParaRPr>
          </a:p>
        </p:txBody>
      </p:sp>
      <p:sp>
        <p:nvSpPr>
          <p:cNvPr id="15" name="スライド番号プレースホルダー 14">
            <a:extLst>
              <a:ext uri="{FF2B5EF4-FFF2-40B4-BE49-F238E27FC236}">
                <a16:creationId xmlns:a16="http://schemas.microsoft.com/office/drawing/2014/main" id="{BE630729-DCEF-4A78-AC7B-21B8383581CE}"/>
              </a:ext>
            </a:extLst>
          </p:cNvPr>
          <p:cNvSpPr>
            <a:spLocks noGrp="1"/>
          </p:cNvSpPr>
          <p:nvPr>
            <p:ph type="sldNum" sz="quarter" idx="12"/>
          </p:nvPr>
        </p:nvSpPr>
        <p:spPr/>
        <p:txBody>
          <a:bodyPr/>
          <a:lstStyle/>
          <a:p>
            <a:r>
              <a:rPr kumimoji="1" lang="en-US" altLang="ja-JP" dirty="0"/>
              <a:t>2-</a:t>
            </a:r>
            <a:fld id="{C6678B24-D225-48CB-84C5-697AA65AEC0C}" type="slidenum">
              <a:rPr kumimoji="1" lang="ja-JP" altLang="en-US" smtClean="0"/>
              <a:t>2</a:t>
            </a:fld>
            <a:endParaRPr kumimoji="1" lang="ja-JP" altLang="en-US" dirty="0"/>
          </a:p>
        </p:txBody>
      </p:sp>
      <p:sp>
        <p:nvSpPr>
          <p:cNvPr id="19" name="タイトル 1">
            <a:extLst>
              <a:ext uri="{FF2B5EF4-FFF2-40B4-BE49-F238E27FC236}">
                <a16:creationId xmlns:a16="http://schemas.microsoft.com/office/drawing/2014/main" id="{FC6FDD29-824A-4F50-87C8-A5602F94C7DC}"/>
              </a:ext>
            </a:extLst>
          </p:cNvPr>
          <p:cNvSpPr txBox="1">
            <a:spLocks/>
          </p:cNvSpPr>
          <p:nvPr/>
        </p:nvSpPr>
        <p:spPr>
          <a:xfrm>
            <a:off x="0" y="1429"/>
            <a:ext cx="12192000" cy="540438"/>
          </a:xfrm>
          <a:prstGeom prst="rect">
            <a:avLst/>
          </a:prstGeom>
          <a:solidFill>
            <a:schemeClr val="accent2">
              <a:lumMod val="20000"/>
              <a:lumOff val="80000"/>
            </a:schemeClr>
          </a:solidFill>
        </p:spPr>
        <p:txBody>
          <a:bodyPr vert="horz" lIns="65315" tIns="32657" rIns="65315" bIns="32657" rtlCol="0" anchor="ctr">
            <a:noAutofit/>
          </a:bodyPr>
          <a:lst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a:lstStyle>
          <a:p>
            <a:pPr algn="ctr"/>
            <a:r>
              <a:rPr lang="ja-JP" altLang="en-US" sz="2400" b="1" dirty="0">
                <a:latin typeface="BIZ UDPゴシック" panose="020B0400000000000000" pitchFamily="50" charset="-128"/>
                <a:ea typeface="BIZ UDPゴシック" panose="020B0400000000000000" pitchFamily="50" charset="-128"/>
              </a:rPr>
              <a:t>大阪農業の成長（高収益化）に向けての現状・取組目標</a:t>
            </a:r>
          </a:p>
        </p:txBody>
      </p:sp>
      <p:sp>
        <p:nvSpPr>
          <p:cNvPr id="13" name="正方形/長方形 12">
            <a:extLst>
              <a:ext uri="{FF2B5EF4-FFF2-40B4-BE49-F238E27FC236}">
                <a16:creationId xmlns:a16="http://schemas.microsoft.com/office/drawing/2014/main" id="{B8ED8748-6CBB-4649-8476-229E33B0C16C}"/>
              </a:ext>
            </a:extLst>
          </p:cNvPr>
          <p:cNvSpPr/>
          <p:nvPr/>
        </p:nvSpPr>
        <p:spPr>
          <a:xfrm>
            <a:off x="809868" y="913469"/>
            <a:ext cx="1800000" cy="540438"/>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rPr>
              <a:t>現状と目標</a:t>
            </a:r>
          </a:p>
        </p:txBody>
      </p:sp>
      <p:sp>
        <p:nvSpPr>
          <p:cNvPr id="26" name="テキスト ボックス 25">
            <a:extLst>
              <a:ext uri="{FF2B5EF4-FFF2-40B4-BE49-F238E27FC236}">
                <a16:creationId xmlns:a16="http://schemas.microsoft.com/office/drawing/2014/main" id="{F681A0CF-B7BD-4E57-A04A-4DB2917BB2EE}"/>
              </a:ext>
            </a:extLst>
          </p:cNvPr>
          <p:cNvSpPr txBox="1"/>
          <p:nvPr/>
        </p:nvSpPr>
        <p:spPr>
          <a:xfrm>
            <a:off x="1314901" y="2155500"/>
            <a:ext cx="3945865" cy="307777"/>
          </a:xfrm>
          <a:prstGeom prst="rect">
            <a:avLst/>
          </a:prstGeom>
          <a:noFill/>
        </p:spPr>
        <p:txBody>
          <a:bodyPr wrap="square" rtlCol="0">
            <a:spAutoFit/>
          </a:bodyPr>
          <a:lstStyle/>
          <a:p>
            <a:pPr algn="ctr"/>
            <a:r>
              <a:rPr lang="en-US" altLang="ja-JP" sz="1400" dirty="0">
                <a:latin typeface="ＭＳ Ｐゴシック" panose="020B0600070205080204" pitchFamily="50" charset="-128"/>
                <a:ea typeface="ＭＳ Ｐゴシック" panose="020B0600070205080204" pitchFamily="50" charset="-128"/>
              </a:rPr>
              <a:t>R6 </a:t>
            </a:r>
            <a:r>
              <a:rPr lang="ja-JP" altLang="en-US" sz="1400" dirty="0">
                <a:latin typeface="ＭＳ Ｐゴシック" panose="020B0600070205080204" pitchFamily="50" charset="-128"/>
                <a:ea typeface="ＭＳ Ｐゴシック" panose="020B0600070205080204" pitchFamily="50" charset="-128"/>
              </a:rPr>
              <a:t>面積当たりの農業産出額（畜産除く） 上位５県</a:t>
            </a:r>
            <a:endParaRPr lang="ja-JP" altLang="en-US" sz="2000" dirty="0">
              <a:latin typeface="ＭＳ Ｐゴシック" panose="020B0600070205080204" pitchFamily="50" charset="-128"/>
              <a:ea typeface="ＭＳ Ｐゴシック" panose="020B0600070205080204" pitchFamily="50" charset="-128"/>
            </a:endParaRPr>
          </a:p>
        </p:txBody>
      </p:sp>
      <p:graphicFrame>
        <p:nvGraphicFramePr>
          <p:cNvPr id="41" name="グラフ 40">
            <a:extLst>
              <a:ext uri="{FF2B5EF4-FFF2-40B4-BE49-F238E27FC236}">
                <a16:creationId xmlns:a16="http://schemas.microsoft.com/office/drawing/2014/main" id="{D607B550-6A4E-41CD-ACC5-BE1702725D76}"/>
              </a:ext>
            </a:extLst>
          </p:cNvPr>
          <p:cNvGraphicFramePr>
            <a:graphicFrameLocks/>
          </p:cNvGraphicFramePr>
          <p:nvPr>
            <p:extLst>
              <p:ext uri="{D42A27DB-BD31-4B8C-83A1-F6EECF244321}">
                <p14:modId xmlns:p14="http://schemas.microsoft.com/office/powerpoint/2010/main" val="903653384"/>
              </p:ext>
            </p:extLst>
          </p:nvPr>
        </p:nvGraphicFramePr>
        <p:xfrm>
          <a:off x="809868" y="2351275"/>
          <a:ext cx="4955932" cy="2946400"/>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a:extLst>
              <a:ext uri="{FF2B5EF4-FFF2-40B4-BE49-F238E27FC236}">
                <a16:creationId xmlns:a16="http://schemas.microsoft.com/office/drawing/2014/main" id="{FB2F6234-8C17-46D6-A982-1CDC1015AF1B}"/>
              </a:ext>
            </a:extLst>
          </p:cNvPr>
          <p:cNvSpPr/>
          <p:nvPr/>
        </p:nvSpPr>
        <p:spPr>
          <a:xfrm>
            <a:off x="3158066" y="3025874"/>
            <a:ext cx="711200" cy="22690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BB90771F-223A-4671-91CA-7AE17388BF53}"/>
              </a:ext>
            </a:extLst>
          </p:cNvPr>
          <p:cNvSpPr txBox="1"/>
          <p:nvPr/>
        </p:nvSpPr>
        <p:spPr>
          <a:xfrm>
            <a:off x="807146" y="1461455"/>
            <a:ext cx="10764065" cy="646331"/>
          </a:xfrm>
          <a:prstGeom prst="rect">
            <a:avLst/>
          </a:prstGeom>
          <a:noFill/>
        </p:spPr>
        <p:txBody>
          <a:bodyPr wrap="square" rtlCol="0">
            <a:spAutoFit/>
          </a:bodyPr>
          <a:lstStyle/>
          <a:p>
            <a:r>
              <a:rPr lang="ja-JP" altLang="en-US" dirty="0">
                <a:latin typeface="ＭＳ Ｐゴシック" panose="020B0600070205080204" pitchFamily="50" charset="-128"/>
                <a:ea typeface="ＭＳ Ｐゴシック" panose="020B0600070205080204" pitchFamily="50" charset="-128"/>
              </a:rPr>
              <a:t>　・大阪府は小さな面積</a:t>
            </a:r>
            <a:r>
              <a:rPr lang="en-US" altLang="ja-JP" baseline="30000"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で高い収益性を挙げていることが特色　（面積当たりの農業産出額全国３位）</a:t>
            </a:r>
            <a:endParaRPr lang="en-US" altLang="ja-JP"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　　　　　　　　　　　　　　　　　　　　　　　　　　　　　　　　　　　</a:t>
            </a:r>
            <a:r>
              <a:rPr lang="en-US" altLang="ja-JP" sz="1400" dirty="0">
                <a:latin typeface="ＭＳ Ｐゴシック" panose="020B0600070205080204" pitchFamily="50" charset="-128"/>
                <a:ea typeface="ＭＳ Ｐゴシック" panose="020B0600070205080204" pitchFamily="50" charset="-128"/>
              </a:rPr>
              <a:t>※</a:t>
            </a:r>
            <a:r>
              <a:rPr lang="ja-JP" altLang="en-US" sz="1400" dirty="0">
                <a:latin typeface="ＭＳ Ｐゴシック" panose="020B0600070205080204" pitchFamily="50" charset="-128"/>
                <a:ea typeface="ＭＳ Ｐゴシック" panose="020B0600070205080204" pitchFamily="50" charset="-128"/>
              </a:rPr>
              <a:t>経営体当たりの経営耕地面積は東京都に次ぎ全国２番目に小さい</a:t>
            </a:r>
            <a:endParaRPr lang="ja-JP" altLang="en-US" dirty="0">
              <a:latin typeface="ＭＳ Ｐゴシック" panose="020B0600070205080204" pitchFamily="50" charset="-128"/>
              <a:ea typeface="ＭＳ Ｐゴシック" panose="020B0600070205080204" pitchFamily="50" charset="-128"/>
            </a:endParaRPr>
          </a:p>
        </p:txBody>
      </p:sp>
      <p:sp>
        <p:nvSpPr>
          <p:cNvPr id="45" name="テキスト ボックス 44">
            <a:extLst>
              <a:ext uri="{FF2B5EF4-FFF2-40B4-BE49-F238E27FC236}">
                <a16:creationId xmlns:a16="http://schemas.microsoft.com/office/drawing/2014/main" id="{BFDAA2AD-4075-4539-B3D7-928739501338}"/>
              </a:ext>
            </a:extLst>
          </p:cNvPr>
          <p:cNvSpPr txBox="1"/>
          <p:nvPr/>
        </p:nvSpPr>
        <p:spPr>
          <a:xfrm>
            <a:off x="493634" y="2205674"/>
            <a:ext cx="886433" cy="276999"/>
          </a:xfrm>
          <a:prstGeom prst="rect">
            <a:avLst/>
          </a:prstGeom>
          <a:noFill/>
        </p:spPr>
        <p:txBody>
          <a:bodyPr wrap="square" rtlCol="0">
            <a:spAutoFit/>
          </a:bodyPr>
          <a:lstStyle/>
          <a:p>
            <a:pPr algn="ctr"/>
            <a:r>
              <a:rPr lang="ja-JP" altLang="en-US" sz="1200" dirty="0">
                <a:ea typeface="ＭＳ Ｐゴシック" panose="020B0600070205080204" pitchFamily="50" charset="-128"/>
              </a:rPr>
              <a:t>（万円</a:t>
            </a:r>
            <a:r>
              <a:rPr lang="en-US" altLang="ja-JP" sz="1200" dirty="0">
                <a:ea typeface="ＭＳ Ｐゴシック" panose="020B0600070205080204" pitchFamily="50" charset="-128"/>
              </a:rPr>
              <a:t>/ha</a:t>
            </a:r>
            <a:r>
              <a:rPr lang="ja-JP" altLang="en-US" sz="1200" dirty="0">
                <a:ea typeface="ＭＳ Ｐゴシック" panose="020B0600070205080204" pitchFamily="50" charset="-128"/>
              </a:rPr>
              <a:t>）</a:t>
            </a:r>
            <a:endParaRPr lang="ja-JP" altLang="en-US" dirty="0">
              <a:ea typeface="ＭＳ Ｐゴシック" panose="020B0600070205080204" pitchFamily="50" charset="-128"/>
            </a:endParaRPr>
          </a:p>
        </p:txBody>
      </p:sp>
      <p:sp>
        <p:nvSpPr>
          <p:cNvPr id="7" name="二等辺三角形 6">
            <a:extLst>
              <a:ext uri="{FF2B5EF4-FFF2-40B4-BE49-F238E27FC236}">
                <a16:creationId xmlns:a16="http://schemas.microsoft.com/office/drawing/2014/main" id="{C1DCA852-D7DB-4A27-9801-0F0DE0315C21}"/>
              </a:ext>
            </a:extLst>
          </p:cNvPr>
          <p:cNvSpPr/>
          <p:nvPr/>
        </p:nvSpPr>
        <p:spPr>
          <a:xfrm rot="5400000">
            <a:off x="5348631" y="3941233"/>
            <a:ext cx="1286933" cy="262467"/>
          </a:xfrm>
          <a:prstGeom prst="triangle">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EBF5101F-7ACF-4A90-B52E-CF316F912DB3}"/>
              </a:ext>
            </a:extLst>
          </p:cNvPr>
          <p:cNvSpPr/>
          <p:nvPr/>
        </p:nvSpPr>
        <p:spPr>
          <a:xfrm>
            <a:off x="6262320" y="3025874"/>
            <a:ext cx="5504925" cy="883259"/>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AC5BBC9C-2D5F-4949-B654-B8CA4E654BA0}"/>
              </a:ext>
            </a:extLst>
          </p:cNvPr>
          <p:cNvSpPr txBox="1"/>
          <p:nvPr/>
        </p:nvSpPr>
        <p:spPr>
          <a:xfrm>
            <a:off x="6262320" y="3264483"/>
            <a:ext cx="5551612" cy="646331"/>
          </a:xfrm>
          <a:prstGeom prst="rect">
            <a:avLst/>
          </a:prstGeom>
          <a:noFill/>
        </p:spPr>
        <p:txBody>
          <a:bodyPr wrap="square" rtlCol="0">
            <a:spAutoFit/>
          </a:bodyPr>
          <a:lstStyle/>
          <a:p>
            <a:pPr algn="ctr"/>
            <a:r>
              <a:rPr lang="ja-JP" altLang="en-US" u="sng" dirty="0">
                <a:solidFill>
                  <a:srgbClr val="FF0000"/>
                </a:solidFill>
                <a:latin typeface="ＭＳ Ｐゴシック" panose="020B0600070205080204" pitchFamily="50" charset="-128"/>
                <a:ea typeface="ＭＳ Ｐゴシック" panose="020B0600070205080204" pitchFamily="50" charset="-128"/>
              </a:rPr>
              <a:t>現在１位の山梨県の水準（</a:t>
            </a:r>
            <a:r>
              <a:rPr lang="en-US" altLang="ja-JP" u="sng" dirty="0">
                <a:solidFill>
                  <a:srgbClr val="FF0000"/>
                </a:solidFill>
                <a:latin typeface="ＭＳ Ｐゴシック" panose="020B0600070205080204" pitchFamily="50" charset="-128"/>
                <a:ea typeface="ＭＳ Ｐゴシック" panose="020B0600070205080204" pitchFamily="50" charset="-128"/>
              </a:rPr>
              <a:t>1,050</a:t>
            </a:r>
            <a:r>
              <a:rPr lang="ja-JP" altLang="en-US" u="sng" dirty="0">
                <a:solidFill>
                  <a:srgbClr val="FF0000"/>
                </a:solidFill>
                <a:latin typeface="ＭＳ Ｐゴシック" panose="020B0600070205080204" pitchFamily="50" charset="-128"/>
                <a:ea typeface="ＭＳ Ｐゴシック" panose="020B0600070205080204" pitchFamily="50" charset="-128"/>
              </a:rPr>
              <a:t>万円</a:t>
            </a:r>
            <a:r>
              <a:rPr lang="en-US" altLang="ja-JP" u="sng" dirty="0">
                <a:solidFill>
                  <a:srgbClr val="FF0000"/>
                </a:solidFill>
                <a:latin typeface="ＭＳ Ｐゴシック" panose="020B0600070205080204" pitchFamily="50" charset="-128"/>
                <a:ea typeface="ＭＳ Ｐゴシック" panose="020B0600070205080204" pitchFamily="50" charset="-128"/>
              </a:rPr>
              <a:t>/ha</a:t>
            </a:r>
            <a:r>
              <a:rPr lang="ja-JP" altLang="en-US" u="sng" dirty="0">
                <a:solidFill>
                  <a:srgbClr val="FF0000"/>
                </a:solidFill>
                <a:latin typeface="ＭＳ Ｐゴシック" panose="020B0600070205080204" pitchFamily="50" charset="-128"/>
                <a:ea typeface="ＭＳ Ｐゴシック" panose="020B0600070205080204" pitchFamily="50" charset="-128"/>
              </a:rPr>
              <a:t>）</a:t>
            </a:r>
            <a:r>
              <a:rPr lang="ja-JP" altLang="en-US" u="sng" dirty="0">
                <a:latin typeface="ＭＳ Ｐゴシック" panose="020B0600070205080204" pitchFamily="50" charset="-128"/>
                <a:ea typeface="ＭＳ Ｐゴシック" panose="020B0600070205080204" pitchFamily="50" charset="-128"/>
              </a:rPr>
              <a:t>まで収益性を高め、全国有数の高収益農業（稼げる農業）をめざす</a:t>
            </a:r>
          </a:p>
        </p:txBody>
      </p:sp>
      <p:sp>
        <p:nvSpPr>
          <p:cNvPr id="11" name="矢印: 右 10">
            <a:extLst>
              <a:ext uri="{FF2B5EF4-FFF2-40B4-BE49-F238E27FC236}">
                <a16:creationId xmlns:a16="http://schemas.microsoft.com/office/drawing/2014/main" id="{9E688D71-DB93-4338-8EFF-2D100F1584F0}"/>
              </a:ext>
            </a:extLst>
          </p:cNvPr>
          <p:cNvSpPr/>
          <p:nvPr/>
        </p:nvSpPr>
        <p:spPr>
          <a:xfrm rot="5400000">
            <a:off x="8641511" y="2843741"/>
            <a:ext cx="256931" cy="2461662"/>
          </a:xfrm>
          <a:prstGeom prst="rightArrow">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ja-JP" altLang="en-US" sz="1200" dirty="0">
                <a:solidFill>
                  <a:schemeClr val="tx1"/>
                </a:solidFill>
              </a:rPr>
              <a:t>そのためには</a:t>
            </a:r>
            <a:r>
              <a:rPr kumimoji="1" lang="en-US" altLang="ja-JP" sz="1200" dirty="0">
                <a:solidFill>
                  <a:schemeClr val="tx1"/>
                </a:solidFill>
              </a:rPr>
              <a:t>…</a:t>
            </a:r>
            <a:endParaRPr kumimoji="1" lang="ja-JP" altLang="en-US" sz="1200" dirty="0">
              <a:solidFill>
                <a:schemeClr val="tx1"/>
              </a:solidFill>
            </a:endParaRPr>
          </a:p>
        </p:txBody>
      </p:sp>
      <p:sp>
        <p:nvSpPr>
          <p:cNvPr id="49" name="テキスト ボックス 48">
            <a:extLst>
              <a:ext uri="{FF2B5EF4-FFF2-40B4-BE49-F238E27FC236}">
                <a16:creationId xmlns:a16="http://schemas.microsoft.com/office/drawing/2014/main" id="{3C8BDD7A-4ED0-43E1-971F-5E4BF8DE1E9E}"/>
              </a:ext>
            </a:extLst>
          </p:cNvPr>
          <p:cNvSpPr txBox="1"/>
          <p:nvPr/>
        </p:nvSpPr>
        <p:spPr>
          <a:xfrm>
            <a:off x="6372422" y="4193640"/>
            <a:ext cx="4955932" cy="861774"/>
          </a:xfrm>
          <a:prstGeom prst="rect">
            <a:avLst/>
          </a:prstGeom>
          <a:noFill/>
        </p:spPr>
        <p:txBody>
          <a:bodyPr wrap="square" rtlCol="0">
            <a:spAutoFit/>
          </a:bodyPr>
          <a:lstStyle/>
          <a:p>
            <a:r>
              <a:rPr lang="ja-JP" altLang="en-US" dirty="0">
                <a:latin typeface="ＭＳ Ｐゴシック" panose="020B0600070205080204" pitchFamily="50" charset="-128"/>
                <a:ea typeface="ＭＳ Ｐゴシック" panose="020B0600070205080204" pitchFamily="50" charset="-128"/>
              </a:rPr>
              <a:t>◇農業産出額（畜産除く）を現在の</a:t>
            </a:r>
            <a:r>
              <a:rPr lang="en-US" altLang="ja-JP" dirty="0">
                <a:latin typeface="ＭＳ Ｐゴシック" panose="020B0600070205080204" pitchFamily="50" charset="-128"/>
                <a:ea typeface="ＭＳ Ｐゴシック" panose="020B0600070205080204" pitchFamily="50" charset="-128"/>
              </a:rPr>
              <a:t>339</a:t>
            </a:r>
            <a:r>
              <a:rPr lang="ja-JP" altLang="en-US" dirty="0">
                <a:latin typeface="ＭＳ Ｐゴシック" panose="020B0600070205080204" pitchFamily="50" charset="-128"/>
                <a:ea typeface="ＭＳ Ｐゴシック" panose="020B0600070205080204" pitchFamily="50" charset="-128"/>
              </a:rPr>
              <a:t>億円から</a:t>
            </a:r>
            <a:endParaRPr lang="en-US" altLang="ja-JP"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　 </a:t>
            </a:r>
            <a:r>
              <a:rPr lang="en-US" altLang="ja-JP" u="sng" dirty="0">
                <a:latin typeface="ＭＳ Ｐゴシック" panose="020B0600070205080204" pitchFamily="50" charset="-128"/>
                <a:ea typeface="ＭＳ Ｐゴシック" panose="020B0600070205080204" pitchFamily="50" charset="-128"/>
              </a:rPr>
              <a:t>483</a:t>
            </a:r>
            <a:r>
              <a:rPr lang="ja-JP" altLang="en-US" u="sng" dirty="0">
                <a:latin typeface="ＭＳ Ｐゴシック" panose="020B0600070205080204" pitchFamily="50" charset="-128"/>
                <a:ea typeface="ＭＳ Ｐゴシック" panose="020B0600070205080204" pitchFamily="50" charset="-128"/>
              </a:rPr>
              <a:t>億円（＋</a:t>
            </a:r>
            <a:r>
              <a:rPr lang="en-US" altLang="ja-JP" u="sng" dirty="0">
                <a:latin typeface="ＭＳ Ｐゴシック" panose="020B0600070205080204" pitchFamily="50" charset="-128"/>
                <a:ea typeface="ＭＳ Ｐゴシック" panose="020B0600070205080204" pitchFamily="50" charset="-128"/>
              </a:rPr>
              <a:t>144</a:t>
            </a:r>
            <a:r>
              <a:rPr lang="ja-JP" altLang="en-US" u="sng" dirty="0">
                <a:latin typeface="ＭＳ Ｐゴシック" panose="020B0600070205080204" pitchFamily="50" charset="-128"/>
                <a:ea typeface="ＭＳ Ｐゴシック" panose="020B0600070205080204" pitchFamily="50" charset="-128"/>
              </a:rPr>
              <a:t>億円）</a:t>
            </a:r>
            <a:r>
              <a:rPr lang="ja-JP" altLang="en-US" dirty="0">
                <a:latin typeface="ＭＳ Ｐゴシック" panose="020B0600070205080204" pitchFamily="50" charset="-128"/>
                <a:ea typeface="ＭＳ Ｐゴシック" panose="020B0600070205080204" pitchFamily="50" charset="-128"/>
              </a:rPr>
              <a:t>にする必要がある</a:t>
            </a:r>
            <a:endParaRPr lang="en-US" altLang="ja-JP"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a:t>
            </a:r>
            <a:r>
              <a:rPr lang="en-US" altLang="ja-JP" sz="1400" dirty="0">
                <a:latin typeface="ＭＳ Ｐゴシック" panose="020B0600070205080204" pitchFamily="50" charset="-128"/>
                <a:ea typeface="ＭＳ Ｐゴシック" panose="020B0600070205080204" pitchFamily="50" charset="-128"/>
              </a:rPr>
              <a:t>※</a:t>
            </a:r>
            <a:r>
              <a:rPr lang="ja-JP" altLang="en-US" sz="1400" dirty="0">
                <a:latin typeface="ＭＳ Ｐゴシック" panose="020B0600070205080204" pitchFamily="50" charset="-128"/>
                <a:ea typeface="ＭＳ Ｐゴシック" panose="020B0600070205080204" pitchFamily="50" charset="-128"/>
              </a:rPr>
              <a:t>農地面積は現状の数字を想定</a:t>
            </a:r>
            <a:endParaRPr lang="en-US" altLang="ja-JP" sz="1400" dirty="0">
              <a:latin typeface="ＭＳ Ｐゴシック" panose="020B0600070205080204" pitchFamily="50" charset="-128"/>
              <a:ea typeface="ＭＳ Ｐゴシック" panose="020B0600070205080204" pitchFamily="50" charset="-128"/>
            </a:endParaRPr>
          </a:p>
        </p:txBody>
      </p:sp>
      <p:sp>
        <p:nvSpPr>
          <p:cNvPr id="51" name="テキスト ボックス 50">
            <a:extLst>
              <a:ext uri="{FF2B5EF4-FFF2-40B4-BE49-F238E27FC236}">
                <a16:creationId xmlns:a16="http://schemas.microsoft.com/office/drawing/2014/main" id="{7C449EBE-E880-4943-910E-686F4E470B65}"/>
              </a:ext>
            </a:extLst>
          </p:cNvPr>
          <p:cNvSpPr txBox="1"/>
          <p:nvPr/>
        </p:nvSpPr>
        <p:spPr>
          <a:xfrm>
            <a:off x="6372422" y="5042382"/>
            <a:ext cx="4955932" cy="1477328"/>
          </a:xfrm>
          <a:prstGeom prst="rect">
            <a:avLst/>
          </a:prstGeom>
          <a:noFill/>
        </p:spPr>
        <p:txBody>
          <a:bodyPr wrap="square" rtlCol="0">
            <a:spAutoFit/>
          </a:bodyPr>
          <a:lstStyle/>
          <a:p>
            <a:r>
              <a:rPr lang="ja-JP" altLang="en-US" dirty="0">
                <a:latin typeface="ＭＳ Ｐゴシック" panose="020B0600070205080204" pitchFamily="50" charset="-128"/>
                <a:ea typeface="ＭＳ Ｐゴシック" panose="020B0600070205080204" pitchFamily="50" charset="-128"/>
              </a:rPr>
              <a:t>◇上記の産出額増加をめざすには</a:t>
            </a:r>
            <a:endParaRPr lang="en-US" altLang="ja-JP"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　　</a:t>
            </a:r>
            <a:r>
              <a:rPr lang="ja-JP" altLang="en-US" dirty="0">
                <a:solidFill>
                  <a:srgbClr val="FF0000"/>
                </a:solidFill>
                <a:latin typeface="ＭＳ Ｐゴシック" panose="020B0600070205080204" pitchFamily="50" charset="-128"/>
                <a:ea typeface="ＭＳ Ｐゴシック" panose="020B0600070205080204" pitchFamily="50" charset="-128"/>
              </a:rPr>
              <a:t>➡担い手の確保育成、経営支援の強化</a:t>
            </a:r>
            <a:endParaRPr lang="en-US" altLang="ja-JP" dirty="0">
              <a:solidFill>
                <a:srgbClr val="FF0000"/>
              </a:solidFill>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　　</a:t>
            </a:r>
            <a:r>
              <a:rPr lang="ja-JP" altLang="en-US" dirty="0">
                <a:solidFill>
                  <a:srgbClr val="FF0000"/>
                </a:solidFill>
                <a:latin typeface="ＭＳ Ｐゴシック" panose="020B0600070205080204" pitchFamily="50" charset="-128"/>
                <a:ea typeface="ＭＳ Ｐゴシック" panose="020B0600070205080204" pitchFamily="50" charset="-128"/>
              </a:rPr>
              <a:t>➡大阪の強みを活かす品目の振興</a:t>
            </a:r>
            <a:endParaRPr lang="en-US" altLang="ja-JP" dirty="0">
              <a:solidFill>
                <a:srgbClr val="FF0000"/>
              </a:solidFill>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　　</a:t>
            </a:r>
            <a:r>
              <a:rPr lang="ja-JP" altLang="en-US" dirty="0">
                <a:solidFill>
                  <a:srgbClr val="FF0000"/>
                </a:solidFill>
                <a:latin typeface="ＭＳ Ｐゴシック" panose="020B0600070205080204" pitchFamily="50" charset="-128"/>
                <a:ea typeface="ＭＳ Ｐゴシック" panose="020B0600070205080204" pitchFamily="50" charset="-128"/>
              </a:rPr>
              <a:t>➡新たな価値の創出　</a:t>
            </a:r>
            <a:r>
              <a:rPr lang="en-US" altLang="ja-JP" dirty="0" err="1">
                <a:latin typeface="ＭＳ Ｐゴシック" panose="020B0600070205080204" pitchFamily="50" charset="-128"/>
                <a:ea typeface="ＭＳ Ｐゴシック" panose="020B0600070205080204" pitchFamily="50" charset="-128"/>
              </a:rPr>
              <a:t>etc</a:t>
            </a:r>
            <a:r>
              <a:rPr lang="en-US" altLang="ja-JP" dirty="0">
                <a:latin typeface="ＭＳ Ｐゴシック" panose="020B0600070205080204" pitchFamily="50" charset="-128"/>
                <a:ea typeface="ＭＳ Ｐゴシック" panose="020B0600070205080204" pitchFamily="50" charset="-128"/>
              </a:rPr>
              <a:t>…</a:t>
            </a:r>
            <a:r>
              <a:rPr lang="ja-JP" altLang="en-US" dirty="0">
                <a:solidFill>
                  <a:srgbClr val="FF0000"/>
                </a:solidFill>
                <a:latin typeface="ＭＳ Ｐゴシック" panose="020B0600070205080204" pitchFamily="50" charset="-128"/>
                <a:ea typeface="ＭＳ Ｐゴシック" panose="020B0600070205080204" pitchFamily="50" charset="-128"/>
              </a:rPr>
              <a:t>　</a:t>
            </a:r>
            <a:endParaRPr lang="en-US" altLang="ja-JP" dirty="0">
              <a:solidFill>
                <a:srgbClr val="FF0000"/>
              </a:solidFill>
              <a:latin typeface="ＭＳ Ｐゴシック" panose="020B0600070205080204" pitchFamily="50" charset="-128"/>
              <a:ea typeface="ＭＳ Ｐゴシック" panose="020B0600070205080204" pitchFamily="50" charset="-128"/>
            </a:endParaRPr>
          </a:p>
          <a:p>
            <a:r>
              <a:rPr lang="ja-JP" altLang="en-US" dirty="0">
                <a:solidFill>
                  <a:srgbClr val="FF0000"/>
                </a:solidFill>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を複合的に取り組む</a:t>
            </a:r>
            <a:endParaRPr lang="en-US" altLang="ja-JP" dirty="0">
              <a:latin typeface="ＭＳ Ｐゴシック" panose="020B0600070205080204" pitchFamily="50" charset="-128"/>
              <a:ea typeface="ＭＳ Ｐゴシック" panose="020B0600070205080204" pitchFamily="50" charset="-128"/>
            </a:endParaRPr>
          </a:p>
        </p:txBody>
      </p:sp>
      <p:sp>
        <p:nvSpPr>
          <p:cNvPr id="17" name="テキスト ボックス 16">
            <a:extLst>
              <a:ext uri="{FF2B5EF4-FFF2-40B4-BE49-F238E27FC236}">
                <a16:creationId xmlns:a16="http://schemas.microsoft.com/office/drawing/2014/main" id="{62EC0E3F-7D61-4CA9-BDFC-C3562DE106C5}"/>
              </a:ext>
            </a:extLst>
          </p:cNvPr>
          <p:cNvSpPr txBox="1"/>
          <p:nvPr/>
        </p:nvSpPr>
        <p:spPr>
          <a:xfrm>
            <a:off x="863646" y="5309823"/>
            <a:ext cx="5920612" cy="1169551"/>
          </a:xfrm>
          <a:prstGeom prst="rect">
            <a:avLst/>
          </a:prstGeom>
          <a:noFill/>
        </p:spPr>
        <p:txBody>
          <a:bodyPr wrap="square" rtlCol="0">
            <a:spAutoFit/>
          </a:bodyPr>
          <a:lstStyle/>
          <a:p>
            <a:r>
              <a:rPr lang="en-US" altLang="ja-JP" sz="1400" b="1" dirty="0">
                <a:latin typeface="ＭＳ Ｐゴシック" panose="020B0600070205080204" pitchFamily="50" charset="-128"/>
                <a:ea typeface="ＭＳ Ｐゴシック" panose="020B0600070205080204" pitchFamily="50" charset="-128"/>
              </a:rPr>
              <a:t>※</a:t>
            </a:r>
            <a:r>
              <a:rPr lang="ja-JP" altLang="en-US" sz="1400" b="1" dirty="0">
                <a:latin typeface="ＭＳ Ｐゴシック" panose="020B0600070205080204" pitchFamily="50" charset="-128"/>
                <a:ea typeface="ＭＳ Ｐゴシック" panose="020B0600070205080204" pitchFamily="50" charset="-128"/>
              </a:rPr>
              <a:t>上位２県と大阪府の特徴</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１位山梨県・・・産出額の</a:t>
            </a:r>
            <a:r>
              <a:rPr lang="en-US" altLang="ja-JP" sz="1400" dirty="0">
                <a:latin typeface="ＭＳ Ｐゴシック" panose="020B0600070205080204" pitchFamily="50" charset="-128"/>
                <a:ea typeface="ＭＳ Ｐゴシック" panose="020B0600070205080204" pitchFamily="50" charset="-128"/>
              </a:rPr>
              <a:t>70%</a:t>
            </a:r>
            <a:r>
              <a:rPr lang="ja-JP" altLang="en-US" sz="1400" dirty="0">
                <a:latin typeface="ＭＳ Ｐゴシック" panose="020B0600070205080204" pitchFamily="50" charset="-128"/>
                <a:ea typeface="ＭＳ Ｐゴシック" panose="020B0600070205080204" pitchFamily="50" charset="-128"/>
              </a:rPr>
              <a:t>が果実、経営耕地面積の</a:t>
            </a:r>
            <a:r>
              <a:rPr lang="en-US" altLang="ja-JP" sz="1400" dirty="0">
                <a:latin typeface="ＭＳ Ｐゴシック" panose="020B0600070205080204" pitchFamily="50" charset="-128"/>
                <a:ea typeface="ＭＳ Ｐゴシック" panose="020B0600070205080204" pitchFamily="50" charset="-128"/>
              </a:rPr>
              <a:t>48%</a:t>
            </a:r>
            <a:r>
              <a:rPr lang="ja-JP" altLang="en-US" sz="1400" dirty="0">
                <a:latin typeface="ＭＳ Ｐゴシック" panose="020B0600070205080204" pitchFamily="50" charset="-128"/>
                <a:ea typeface="ＭＳ Ｐゴシック" panose="020B0600070205080204" pitchFamily="50" charset="-128"/>
              </a:rPr>
              <a:t>が樹園地</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２位高知県・・・産出額の</a:t>
            </a:r>
            <a:r>
              <a:rPr lang="en-US" altLang="ja-JP" sz="1400" dirty="0">
                <a:latin typeface="ＭＳ Ｐゴシック" panose="020B0600070205080204" pitchFamily="50" charset="-128"/>
                <a:ea typeface="ＭＳ Ｐゴシック" panose="020B0600070205080204" pitchFamily="50" charset="-128"/>
              </a:rPr>
              <a:t>62%</a:t>
            </a:r>
            <a:r>
              <a:rPr lang="ja-JP" altLang="en-US" sz="1400" dirty="0">
                <a:latin typeface="ＭＳ Ｐゴシック" panose="020B0600070205080204" pitchFamily="50" charset="-128"/>
                <a:ea typeface="ＭＳ Ｐゴシック" panose="020B0600070205080204" pitchFamily="50" charset="-128"/>
              </a:rPr>
              <a:t>が野菜だが、畑は経営耕地面積の</a:t>
            </a:r>
            <a:r>
              <a:rPr lang="en-US" altLang="ja-JP" sz="1400" dirty="0">
                <a:latin typeface="ＭＳ Ｐゴシック" panose="020B0600070205080204" pitchFamily="50" charset="-128"/>
                <a:ea typeface="ＭＳ Ｐゴシック" panose="020B0600070205080204" pitchFamily="50" charset="-128"/>
              </a:rPr>
              <a:t>18%</a:t>
            </a:r>
          </a:p>
          <a:p>
            <a:r>
              <a:rPr lang="ja-JP" altLang="en-US" sz="1400" dirty="0">
                <a:latin typeface="ＭＳ Ｐゴシック" panose="020B0600070205080204" pitchFamily="50" charset="-128"/>
                <a:ea typeface="ＭＳ Ｐゴシック" panose="020B0600070205080204" pitchFamily="50" charset="-128"/>
              </a:rPr>
              <a:t>３位大阪府・・・産出額で最も多いのは野菜（</a:t>
            </a:r>
            <a:r>
              <a:rPr lang="en-US" altLang="ja-JP" sz="1400" dirty="0">
                <a:latin typeface="ＭＳ Ｐゴシック" panose="020B0600070205080204" pitchFamily="50" charset="-128"/>
                <a:ea typeface="ＭＳ Ｐゴシック" panose="020B0600070205080204" pitchFamily="50" charset="-128"/>
              </a:rPr>
              <a:t>47%</a:t>
            </a:r>
            <a:r>
              <a:rPr lang="ja-JP" altLang="en-US" sz="1400" dirty="0">
                <a:latin typeface="ＭＳ Ｐゴシック" panose="020B0600070205080204" pitchFamily="50" charset="-128"/>
                <a:ea typeface="ＭＳ Ｐゴシック" panose="020B0600070205080204" pitchFamily="50" charset="-128"/>
              </a:rPr>
              <a:t>）だが米の割合も高い（</a:t>
            </a:r>
            <a:r>
              <a:rPr lang="en-US" altLang="ja-JP" sz="1400" dirty="0">
                <a:latin typeface="ＭＳ Ｐゴシック" panose="020B0600070205080204" pitchFamily="50" charset="-128"/>
                <a:ea typeface="ＭＳ Ｐゴシック" panose="020B0600070205080204" pitchFamily="50" charset="-128"/>
              </a:rPr>
              <a:t>20%</a:t>
            </a:r>
            <a:r>
              <a:rPr lang="ja-JP" altLang="en-US" sz="1400" dirty="0">
                <a:latin typeface="ＭＳ Ｐゴシック" panose="020B0600070205080204" pitchFamily="50" charset="-128"/>
                <a:ea typeface="ＭＳ Ｐゴシック" panose="020B0600070205080204" pitchFamily="50" charset="-128"/>
              </a:rPr>
              <a:t>）</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経営耕地面積は田が多く（</a:t>
            </a:r>
            <a:r>
              <a:rPr lang="en-US" altLang="ja-JP" sz="1400" dirty="0">
                <a:latin typeface="ＭＳ Ｐゴシック" panose="020B0600070205080204" pitchFamily="50" charset="-128"/>
                <a:ea typeface="ＭＳ Ｐゴシック" panose="020B0600070205080204" pitchFamily="50" charset="-128"/>
              </a:rPr>
              <a:t>66%)</a:t>
            </a:r>
            <a:r>
              <a:rPr lang="ja-JP" altLang="en-US" sz="1400" dirty="0">
                <a:latin typeface="ＭＳ Ｐゴシック" panose="020B0600070205080204" pitchFamily="50" charset="-128"/>
                <a:ea typeface="ＭＳ Ｐゴシック" panose="020B0600070205080204" pitchFamily="50" charset="-128"/>
              </a:rPr>
              <a:t>、次いで畑</a:t>
            </a:r>
            <a:r>
              <a:rPr lang="en-US" altLang="ja-JP" sz="1400" dirty="0">
                <a:latin typeface="ＭＳ Ｐゴシック" panose="020B0600070205080204" pitchFamily="50" charset="-128"/>
                <a:ea typeface="ＭＳ Ｐゴシック" panose="020B0600070205080204" pitchFamily="50" charset="-128"/>
              </a:rPr>
              <a:t>(23%)</a:t>
            </a:r>
            <a:r>
              <a:rPr lang="ja-JP" altLang="en-US" sz="1400" dirty="0">
                <a:latin typeface="ＭＳ Ｐゴシック" panose="020B0600070205080204" pitchFamily="50" charset="-128"/>
                <a:ea typeface="ＭＳ Ｐゴシック" panose="020B0600070205080204" pitchFamily="50" charset="-128"/>
              </a:rPr>
              <a:t>、樹園地</a:t>
            </a:r>
            <a:r>
              <a:rPr lang="en-US" altLang="ja-JP" sz="1400" dirty="0">
                <a:latin typeface="ＭＳ Ｐゴシック" panose="020B0600070205080204" pitchFamily="50" charset="-128"/>
                <a:ea typeface="ＭＳ Ｐゴシック" panose="020B0600070205080204" pitchFamily="50" charset="-128"/>
              </a:rPr>
              <a:t>(11%)</a:t>
            </a:r>
            <a:endParaRPr lang="ja-JP" altLang="en-US" sz="1400" dirty="0">
              <a:latin typeface="ＭＳ Ｐゴシック" panose="020B0600070205080204" pitchFamily="50" charset="-128"/>
              <a:ea typeface="ＭＳ Ｐゴシック" panose="020B0600070205080204" pitchFamily="50" charset="-128"/>
            </a:endParaRPr>
          </a:p>
        </p:txBody>
      </p:sp>
      <p:sp>
        <p:nvSpPr>
          <p:cNvPr id="18" name="テキスト ボックス 17">
            <a:extLst>
              <a:ext uri="{FF2B5EF4-FFF2-40B4-BE49-F238E27FC236}">
                <a16:creationId xmlns:a16="http://schemas.microsoft.com/office/drawing/2014/main" id="{68E036A4-3A4E-4A13-A277-8598D287ABAC}"/>
              </a:ext>
            </a:extLst>
          </p:cNvPr>
          <p:cNvSpPr txBox="1"/>
          <p:nvPr/>
        </p:nvSpPr>
        <p:spPr>
          <a:xfrm>
            <a:off x="6262320" y="2098400"/>
            <a:ext cx="5551612" cy="923330"/>
          </a:xfrm>
          <a:prstGeom prst="rect">
            <a:avLst/>
          </a:prstGeom>
          <a:noFill/>
        </p:spPr>
        <p:txBody>
          <a:bodyPr wrap="square" rtlCol="0">
            <a:spAutoFit/>
          </a:bodyPr>
          <a:lstStyle/>
          <a:p>
            <a:r>
              <a:rPr lang="ja-JP" altLang="en-US" dirty="0">
                <a:latin typeface="ＭＳ Ｐゴシック" panose="020B0600070205080204" pitchFamily="50" charset="-128"/>
                <a:ea typeface="ＭＳ Ｐゴシック" panose="020B0600070205080204" pitchFamily="50" charset="-128"/>
              </a:rPr>
              <a:t>・大阪農業の成長産業化を図るには、大消費地を抱える</a:t>
            </a:r>
            <a:endParaRPr lang="en-US" altLang="ja-JP"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　優位性を活かし、この強みをさらに伸ばすため意欲的な目標を定めて施策を展開していく　</a:t>
            </a:r>
            <a:endParaRPr lang="en-US" altLang="ja-JP" dirty="0">
              <a:latin typeface="ＭＳ Ｐゴシック" panose="020B0600070205080204" pitchFamily="50" charset="-128"/>
              <a:ea typeface="ＭＳ Ｐゴシック" panose="020B0600070205080204" pitchFamily="50" charset="-128"/>
            </a:endParaRPr>
          </a:p>
        </p:txBody>
      </p:sp>
      <p:sp>
        <p:nvSpPr>
          <p:cNvPr id="20" name="正方形/長方形 19">
            <a:extLst>
              <a:ext uri="{FF2B5EF4-FFF2-40B4-BE49-F238E27FC236}">
                <a16:creationId xmlns:a16="http://schemas.microsoft.com/office/drawing/2014/main" id="{7360F147-0920-45CC-A8CE-7C076E94E603}"/>
              </a:ext>
            </a:extLst>
          </p:cNvPr>
          <p:cNvSpPr/>
          <p:nvPr/>
        </p:nvSpPr>
        <p:spPr>
          <a:xfrm>
            <a:off x="6372422" y="3058611"/>
            <a:ext cx="1080000" cy="28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rPr>
              <a:t>目標</a:t>
            </a:r>
          </a:p>
        </p:txBody>
      </p:sp>
    </p:spTree>
    <p:extLst>
      <p:ext uri="{BB962C8B-B14F-4D97-AF65-F5344CB8AC3E}">
        <p14:creationId xmlns:p14="http://schemas.microsoft.com/office/powerpoint/2010/main" val="2744942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スライド番号プレースホルダー 14">
            <a:extLst>
              <a:ext uri="{FF2B5EF4-FFF2-40B4-BE49-F238E27FC236}">
                <a16:creationId xmlns:a16="http://schemas.microsoft.com/office/drawing/2014/main" id="{BE630729-DCEF-4A78-AC7B-21B8383581CE}"/>
              </a:ext>
            </a:extLst>
          </p:cNvPr>
          <p:cNvSpPr>
            <a:spLocks noGrp="1"/>
          </p:cNvSpPr>
          <p:nvPr>
            <p:ph type="sldNum" sz="quarter" idx="12"/>
          </p:nvPr>
        </p:nvSpPr>
        <p:spPr/>
        <p:txBody>
          <a:bodyPr/>
          <a:lstStyle/>
          <a:p>
            <a:r>
              <a:rPr kumimoji="1" lang="en-US" altLang="ja-JP" dirty="0"/>
              <a:t>2-</a:t>
            </a:r>
            <a:fld id="{C6678B24-D225-48CB-84C5-697AA65AEC0C}" type="slidenum">
              <a:rPr kumimoji="1" lang="ja-JP" altLang="en-US" smtClean="0"/>
              <a:t>3</a:t>
            </a:fld>
            <a:endParaRPr kumimoji="1" lang="ja-JP" altLang="en-US" dirty="0"/>
          </a:p>
        </p:txBody>
      </p:sp>
      <p:sp>
        <p:nvSpPr>
          <p:cNvPr id="19" name="タイトル 1">
            <a:extLst>
              <a:ext uri="{FF2B5EF4-FFF2-40B4-BE49-F238E27FC236}">
                <a16:creationId xmlns:a16="http://schemas.microsoft.com/office/drawing/2014/main" id="{FC6FDD29-824A-4F50-87C8-A5602F94C7DC}"/>
              </a:ext>
            </a:extLst>
          </p:cNvPr>
          <p:cNvSpPr txBox="1">
            <a:spLocks/>
          </p:cNvSpPr>
          <p:nvPr/>
        </p:nvSpPr>
        <p:spPr>
          <a:xfrm>
            <a:off x="0" y="1429"/>
            <a:ext cx="12192000" cy="540438"/>
          </a:xfrm>
          <a:prstGeom prst="rect">
            <a:avLst/>
          </a:prstGeom>
          <a:solidFill>
            <a:schemeClr val="accent2">
              <a:lumMod val="20000"/>
              <a:lumOff val="80000"/>
            </a:schemeClr>
          </a:solidFill>
        </p:spPr>
        <p:txBody>
          <a:bodyPr vert="horz" lIns="65315" tIns="32657" rIns="65315" bIns="32657" rtlCol="0" anchor="ctr">
            <a:noAutofit/>
          </a:bodyPr>
          <a:lst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a:lstStyle>
          <a:p>
            <a:pPr algn="ctr"/>
            <a:r>
              <a:rPr lang="ja-JP" altLang="en-US" sz="2400" b="1" dirty="0">
                <a:latin typeface="BIZ UDPゴシック" panose="020B0400000000000000" pitchFamily="50" charset="-128"/>
                <a:ea typeface="BIZ UDPゴシック" panose="020B0400000000000000" pitchFamily="50" charset="-128"/>
              </a:rPr>
              <a:t>担い手の確保育成、経営支援の強化</a:t>
            </a:r>
          </a:p>
        </p:txBody>
      </p:sp>
      <p:sp>
        <p:nvSpPr>
          <p:cNvPr id="17" name="四角形: 角を丸くする 16">
            <a:extLst>
              <a:ext uri="{FF2B5EF4-FFF2-40B4-BE49-F238E27FC236}">
                <a16:creationId xmlns:a16="http://schemas.microsoft.com/office/drawing/2014/main" id="{6D847E71-9328-4F85-B415-E9AB7F031880}"/>
              </a:ext>
            </a:extLst>
          </p:cNvPr>
          <p:cNvSpPr/>
          <p:nvPr/>
        </p:nvSpPr>
        <p:spPr>
          <a:xfrm>
            <a:off x="192761" y="616212"/>
            <a:ext cx="11755012" cy="379178"/>
          </a:xfrm>
          <a:prstGeom prst="roundRect">
            <a:avLst>
              <a:gd name="adj" fmla="val 4237"/>
            </a:avLst>
          </a:prstGeom>
          <a:noFill/>
          <a:ln w="15875">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mn-ea"/>
              </a:rPr>
              <a:t>今後、少ない担い手で農業産出額を増やしていくためには経営力の高い農業者や企業の確保・育成が重要</a:t>
            </a:r>
          </a:p>
        </p:txBody>
      </p:sp>
      <p:sp>
        <p:nvSpPr>
          <p:cNvPr id="34" name="テキスト ボックス 33">
            <a:extLst>
              <a:ext uri="{FF2B5EF4-FFF2-40B4-BE49-F238E27FC236}">
                <a16:creationId xmlns:a16="http://schemas.microsoft.com/office/drawing/2014/main" id="{FC7F6B94-A9E2-4193-86C1-3F66A9988C14}"/>
              </a:ext>
            </a:extLst>
          </p:cNvPr>
          <p:cNvSpPr txBox="1"/>
          <p:nvPr/>
        </p:nvSpPr>
        <p:spPr>
          <a:xfrm>
            <a:off x="192760" y="1069734"/>
            <a:ext cx="4112540" cy="360000"/>
          </a:xfrm>
          <a:prstGeom prst="rect">
            <a:avLst/>
          </a:prstGeom>
          <a:noFill/>
          <a:ln>
            <a:solidFill>
              <a:schemeClr val="tx1"/>
            </a:solidFill>
          </a:ln>
        </p:spPr>
        <p:txBody>
          <a:bodyPr wrap="square" rtlCol="0" anchor="ctr" anchorCtr="0">
            <a:noAutofit/>
          </a:bodyPr>
          <a:lstStyle/>
          <a:p>
            <a:pPr algn="ctr"/>
            <a:r>
              <a:rPr kumimoji="1" lang="ja-JP" altLang="en-US" dirty="0">
                <a:latin typeface="+mn-ea"/>
              </a:rPr>
              <a:t>これまでの担い手確保・育成施策（</a:t>
            </a:r>
            <a:r>
              <a:rPr kumimoji="1" lang="en-US" altLang="ja-JP" dirty="0">
                <a:latin typeface="+mn-ea"/>
              </a:rPr>
              <a:t>R</a:t>
            </a:r>
            <a:r>
              <a:rPr kumimoji="1" lang="ja-JP" altLang="en-US" dirty="0">
                <a:latin typeface="+mn-ea"/>
              </a:rPr>
              <a:t>８）</a:t>
            </a:r>
          </a:p>
        </p:txBody>
      </p:sp>
      <p:sp>
        <p:nvSpPr>
          <p:cNvPr id="35" name="テキスト ボックス 34">
            <a:extLst>
              <a:ext uri="{FF2B5EF4-FFF2-40B4-BE49-F238E27FC236}">
                <a16:creationId xmlns:a16="http://schemas.microsoft.com/office/drawing/2014/main" id="{BF0322CE-9576-4108-ABBA-67A247B92E0B}"/>
              </a:ext>
            </a:extLst>
          </p:cNvPr>
          <p:cNvSpPr txBox="1"/>
          <p:nvPr/>
        </p:nvSpPr>
        <p:spPr>
          <a:xfrm>
            <a:off x="245637" y="2156666"/>
            <a:ext cx="5803742" cy="1349087"/>
          </a:xfrm>
          <a:prstGeom prst="rect">
            <a:avLst/>
          </a:prstGeom>
          <a:noFill/>
        </p:spPr>
        <p:txBody>
          <a:bodyPr wrap="square">
            <a:spAutoFit/>
          </a:bodyPr>
          <a:lstStyle/>
          <a:p>
            <a:pPr>
              <a:lnSpc>
                <a:spcPts val="1400"/>
              </a:lnSpc>
            </a:pPr>
            <a:r>
              <a:rPr lang="ja-JP" altLang="en-US" sz="1600" b="1" dirty="0">
                <a:latin typeface="+mn-ea"/>
              </a:rPr>
              <a:t>〇新規就農者の確保・育成の推進</a:t>
            </a:r>
            <a:endParaRPr lang="en-US" altLang="ja-JP" sz="1600" b="1" dirty="0">
              <a:latin typeface="+mn-ea"/>
            </a:endParaRPr>
          </a:p>
          <a:p>
            <a:pPr>
              <a:lnSpc>
                <a:spcPts val="1400"/>
              </a:lnSpc>
            </a:pPr>
            <a:r>
              <a:rPr lang="ja-JP" altLang="en-US" sz="1200" dirty="0">
                <a:latin typeface="+mn-ea"/>
              </a:rPr>
              <a:t>・ワンストップ就農相談窓口「大阪農業つなぐセンター」　設置（Ｒ３）</a:t>
            </a:r>
            <a:endParaRPr lang="en-US" altLang="ja-JP" sz="1200" dirty="0">
              <a:latin typeface="+mn-ea"/>
            </a:endParaRPr>
          </a:p>
          <a:p>
            <a:pPr>
              <a:lnSpc>
                <a:spcPts val="1400"/>
              </a:lnSpc>
            </a:pPr>
            <a:r>
              <a:rPr lang="ja-JP" altLang="en-US" sz="1200" dirty="0">
                <a:latin typeface="+mn-ea"/>
              </a:rPr>
              <a:t>・品目特化型研修「大阪産</a:t>
            </a:r>
            <a:r>
              <a:rPr lang="en-US" altLang="ja-JP" sz="1200" dirty="0">
                <a:latin typeface="+mn-ea"/>
              </a:rPr>
              <a:t>(</a:t>
            </a:r>
            <a:r>
              <a:rPr lang="ja-JP" altLang="en-US" sz="1200" dirty="0">
                <a:latin typeface="+mn-ea"/>
              </a:rPr>
              <a:t>もん</a:t>
            </a:r>
            <a:r>
              <a:rPr lang="en-US" altLang="ja-JP" sz="1200" dirty="0">
                <a:latin typeface="+mn-ea"/>
              </a:rPr>
              <a:t>)</a:t>
            </a:r>
            <a:r>
              <a:rPr lang="ja-JP" altLang="en-US" sz="1200" dirty="0">
                <a:latin typeface="+mn-ea"/>
              </a:rPr>
              <a:t>スタートアカデミー」　実施（Ｒ３～）</a:t>
            </a:r>
            <a:endParaRPr lang="en-US" altLang="ja-JP" sz="1200" dirty="0">
              <a:latin typeface="+mn-ea"/>
            </a:endParaRPr>
          </a:p>
          <a:p>
            <a:pPr>
              <a:lnSpc>
                <a:spcPts val="1400"/>
              </a:lnSpc>
            </a:pPr>
            <a:r>
              <a:rPr lang="ja-JP" altLang="en-US" sz="1200" dirty="0">
                <a:latin typeface="+mn-ea"/>
              </a:rPr>
              <a:t>・農業大学校に社会人向け「短期実践課程」設置（Ｒ７）</a:t>
            </a:r>
            <a:endParaRPr lang="en-US" altLang="ja-JP" sz="1200" dirty="0">
              <a:latin typeface="+mn-ea"/>
            </a:endParaRPr>
          </a:p>
          <a:p>
            <a:pPr>
              <a:lnSpc>
                <a:spcPts val="1400"/>
              </a:lnSpc>
            </a:pPr>
            <a:r>
              <a:rPr lang="ja-JP" altLang="en-US" sz="1200" dirty="0">
                <a:latin typeface="+mn-ea"/>
              </a:rPr>
              <a:t>・市町村農業塾の運営支援（</a:t>
            </a:r>
            <a:r>
              <a:rPr lang="en-US" altLang="ja-JP" sz="1200" dirty="0">
                <a:latin typeface="+mn-ea"/>
              </a:rPr>
              <a:t>R</a:t>
            </a:r>
            <a:r>
              <a:rPr lang="ja-JP" altLang="en-US" sz="1200" dirty="0">
                <a:latin typeface="+mn-ea"/>
              </a:rPr>
              <a:t>８：４市町村）</a:t>
            </a:r>
            <a:endParaRPr lang="en-US" altLang="ja-JP" sz="1200" dirty="0">
              <a:latin typeface="+mn-ea"/>
            </a:endParaRPr>
          </a:p>
          <a:p>
            <a:pPr>
              <a:lnSpc>
                <a:spcPts val="1400"/>
              </a:lnSpc>
            </a:pPr>
            <a:r>
              <a:rPr lang="ja-JP" altLang="en-US" sz="1200" dirty="0">
                <a:latin typeface="+mn-ea"/>
              </a:rPr>
              <a:t>・Ｒ８新規「新規就農者ステップアップ支援事業」による新規就農者の経営の</a:t>
            </a:r>
            <a:endParaRPr lang="en-US" altLang="ja-JP" sz="1200" dirty="0">
              <a:latin typeface="+mn-ea"/>
            </a:endParaRPr>
          </a:p>
          <a:p>
            <a:pPr>
              <a:lnSpc>
                <a:spcPts val="1400"/>
              </a:lnSpc>
            </a:pPr>
            <a:r>
              <a:rPr lang="ja-JP" altLang="en-US" sz="1200" dirty="0">
                <a:latin typeface="+mn-ea"/>
              </a:rPr>
              <a:t>　早期安定支援（５年で販売額</a:t>
            </a:r>
            <a:r>
              <a:rPr lang="en-US" altLang="ja-JP" sz="1200" dirty="0">
                <a:latin typeface="+mn-ea"/>
              </a:rPr>
              <a:t>1,000</a:t>
            </a:r>
            <a:r>
              <a:rPr lang="ja-JP" altLang="en-US" sz="1200" dirty="0">
                <a:latin typeface="+mn-ea"/>
              </a:rPr>
              <a:t>万円へ）</a:t>
            </a:r>
            <a:endParaRPr lang="en-US" altLang="ja-JP" sz="1200" dirty="0">
              <a:latin typeface="+mn-ea"/>
            </a:endParaRPr>
          </a:p>
        </p:txBody>
      </p:sp>
      <p:sp>
        <p:nvSpPr>
          <p:cNvPr id="36" name="テキスト ボックス 35">
            <a:extLst>
              <a:ext uri="{FF2B5EF4-FFF2-40B4-BE49-F238E27FC236}">
                <a16:creationId xmlns:a16="http://schemas.microsoft.com/office/drawing/2014/main" id="{BDE89ACE-12A3-4D60-88A2-3274E080BCF4}"/>
              </a:ext>
            </a:extLst>
          </p:cNvPr>
          <p:cNvSpPr txBox="1"/>
          <p:nvPr/>
        </p:nvSpPr>
        <p:spPr>
          <a:xfrm>
            <a:off x="245637" y="3854178"/>
            <a:ext cx="5650131" cy="1169551"/>
          </a:xfrm>
          <a:prstGeom prst="rect">
            <a:avLst/>
          </a:prstGeom>
          <a:noFill/>
          <a:ln>
            <a:noFill/>
            <a:prstDash val="dash"/>
          </a:ln>
        </p:spPr>
        <p:txBody>
          <a:bodyPr wrap="square" rtlCol="0">
            <a:spAutoFit/>
          </a:bodyPr>
          <a:lstStyle/>
          <a:p>
            <a:pPr>
              <a:lnSpc>
                <a:spcPts val="1400"/>
              </a:lnSpc>
            </a:pPr>
            <a:r>
              <a:rPr lang="ja-JP" altLang="en-US" sz="1600" b="1" dirty="0">
                <a:latin typeface="+mn-ea"/>
              </a:rPr>
              <a:t>〇参入企業の確保・育成の推進</a:t>
            </a:r>
            <a:endParaRPr lang="en-US" altLang="ja-JP" sz="1600" b="1" dirty="0">
              <a:latin typeface="+mn-ea"/>
            </a:endParaRPr>
          </a:p>
          <a:p>
            <a:pPr>
              <a:lnSpc>
                <a:spcPts val="1400"/>
              </a:lnSpc>
            </a:pPr>
            <a:r>
              <a:rPr lang="ja-JP" altLang="en-US" sz="1600" dirty="0">
                <a:latin typeface="+mn-ea"/>
              </a:rPr>
              <a:t>  </a:t>
            </a:r>
            <a:r>
              <a:rPr lang="ja-JP" altLang="en-US" sz="1200" dirty="0">
                <a:latin typeface="+mn-ea"/>
              </a:rPr>
              <a:t>・農業参入セミナーの開催</a:t>
            </a:r>
            <a:endParaRPr lang="en-US" altLang="ja-JP" sz="1200" dirty="0">
              <a:latin typeface="+mn-ea"/>
            </a:endParaRPr>
          </a:p>
          <a:p>
            <a:pPr>
              <a:lnSpc>
                <a:spcPts val="1400"/>
              </a:lnSpc>
            </a:pPr>
            <a:r>
              <a:rPr lang="en-US" altLang="ja-JP" sz="1200" dirty="0">
                <a:latin typeface="+mn-ea"/>
              </a:rPr>
              <a:t>  </a:t>
            </a:r>
            <a:r>
              <a:rPr lang="ja-JP" altLang="en-US" sz="1200" dirty="0">
                <a:latin typeface="+mn-ea"/>
              </a:rPr>
              <a:t>・参入定着アドバイザーによる個別指導助言</a:t>
            </a:r>
            <a:endParaRPr lang="en-US" altLang="ja-JP" sz="1200" dirty="0">
              <a:latin typeface="+mn-ea"/>
            </a:endParaRPr>
          </a:p>
          <a:p>
            <a:pPr>
              <a:lnSpc>
                <a:spcPts val="1400"/>
              </a:lnSpc>
            </a:pPr>
            <a:r>
              <a:rPr lang="ja-JP" altLang="en-US" sz="1200" dirty="0">
                <a:latin typeface="+mn-ea"/>
              </a:rPr>
              <a:t>　・農大「短期実践課程」による従業員への技術指導</a:t>
            </a:r>
            <a:endParaRPr lang="en-US" altLang="ja-JP" sz="1200" dirty="0">
              <a:latin typeface="+mn-ea"/>
            </a:endParaRPr>
          </a:p>
          <a:p>
            <a:pPr>
              <a:lnSpc>
                <a:spcPts val="1400"/>
              </a:lnSpc>
            </a:pPr>
            <a:r>
              <a:rPr lang="ja-JP" altLang="en-US" sz="1200" dirty="0">
                <a:latin typeface="+mn-ea"/>
              </a:rPr>
              <a:t>　・ハートフルアグリの推進</a:t>
            </a:r>
            <a:endParaRPr lang="en-US" altLang="ja-JP" sz="1200" dirty="0">
              <a:latin typeface="+mn-ea"/>
            </a:endParaRPr>
          </a:p>
          <a:p>
            <a:pPr>
              <a:lnSpc>
                <a:spcPts val="1400"/>
              </a:lnSpc>
            </a:pPr>
            <a:r>
              <a:rPr lang="ja-JP" altLang="en-US" sz="1200" dirty="0">
                <a:latin typeface="+mn-ea"/>
              </a:rPr>
              <a:t>　・高度利用農地確保事業活用による企業等の誘致促進</a:t>
            </a:r>
            <a:endParaRPr lang="en-US" altLang="ja-JP" sz="1200" dirty="0">
              <a:latin typeface="+mn-ea"/>
            </a:endParaRPr>
          </a:p>
        </p:txBody>
      </p:sp>
      <p:sp>
        <p:nvSpPr>
          <p:cNvPr id="37" name="正方形/長方形 36">
            <a:extLst>
              <a:ext uri="{FF2B5EF4-FFF2-40B4-BE49-F238E27FC236}">
                <a16:creationId xmlns:a16="http://schemas.microsoft.com/office/drawing/2014/main" id="{E8CCF811-431F-42F9-9B6F-306696D3E5ED}"/>
              </a:ext>
            </a:extLst>
          </p:cNvPr>
          <p:cNvSpPr/>
          <p:nvPr/>
        </p:nvSpPr>
        <p:spPr>
          <a:xfrm>
            <a:off x="203659" y="1514864"/>
            <a:ext cx="5892341" cy="4998793"/>
          </a:xfrm>
          <a:prstGeom prst="rect">
            <a:avLst/>
          </a:prstGeom>
          <a:noFill/>
          <a:ln w="6350" cmpd="thickThi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2E5DEF63-18FF-4671-B3B7-E6F8BD4E2C85}"/>
              </a:ext>
            </a:extLst>
          </p:cNvPr>
          <p:cNvSpPr txBox="1"/>
          <p:nvPr/>
        </p:nvSpPr>
        <p:spPr>
          <a:xfrm>
            <a:off x="349116" y="3429000"/>
            <a:ext cx="3727583" cy="307777"/>
          </a:xfrm>
          <a:prstGeom prst="rect">
            <a:avLst/>
          </a:prstGeom>
          <a:noFill/>
        </p:spPr>
        <p:txBody>
          <a:bodyPr wrap="square">
            <a:spAutoFit/>
          </a:bodyPr>
          <a:lstStyle/>
          <a:p>
            <a:r>
              <a:rPr lang="ja-JP" altLang="en-US" sz="1400" b="1" u="sng" dirty="0">
                <a:solidFill>
                  <a:srgbClr val="FF0000"/>
                </a:solidFill>
                <a:latin typeface="+mn-ea"/>
              </a:rPr>
              <a:t>目標：新規就農確保（</a:t>
            </a:r>
            <a:r>
              <a:rPr lang="en-US" altLang="ja-JP" sz="1400" b="1" u="sng" dirty="0">
                <a:solidFill>
                  <a:srgbClr val="FF0000"/>
                </a:solidFill>
                <a:latin typeface="+mn-ea"/>
              </a:rPr>
              <a:t>70</a:t>
            </a:r>
            <a:r>
              <a:rPr lang="ja-JP" altLang="en-US" sz="1400" b="1" u="sng" dirty="0">
                <a:solidFill>
                  <a:srgbClr val="FF0000"/>
                </a:solidFill>
                <a:latin typeface="+mn-ea"/>
              </a:rPr>
              <a:t>人</a:t>
            </a:r>
            <a:r>
              <a:rPr lang="en-US" altLang="ja-JP" sz="1400" b="1" u="sng" dirty="0">
                <a:solidFill>
                  <a:srgbClr val="FF0000"/>
                </a:solidFill>
                <a:latin typeface="+mn-ea"/>
              </a:rPr>
              <a:t>/5</a:t>
            </a:r>
            <a:r>
              <a:rPr lang="ja-JP" altLang="en-US" sz="1400" b="1" u="sng" dirty="0">
                <a:solidFill>
                  <a:srgbClr val="FF0000"/>
                </a:solidFill>
                <a:latin typeface="+mn-ea"/>
              </a:rPr>
              <a:t>年）⇒</a:t>
            </a:r>
            <a:r>
              <a:rPr lang="en-US" altLang="ja-JP" sz="1400" b="1" u="sng" dirty="0">
                <a:solidFill>
                  <a:srgbClr val="FF0000"/>
                </a:solidFill>
                <a:latin typeface="+mn-ea"/>
              </a:rPr>
              <a:t>80</a:t>
            </a:r>
            <a:r>
              <a:rPr lang="ja-JP" altLang="en-US" sz="1400" b="1" u="sng" dirty="0">
                <a:solidFill>
                  <a:srgbClr val="FF0000"/>
                </a:solidFill>
                <a:latin typeface="+mn-ea"/>
              </a:rPr>
              <a:t>人</a:t>
            </a:r>
            <a:r>
              <a:rPr lang="en-US" altLang="ja-JP" sz="1400" b="1" u="sng" dirty="0">
                <a:solidFill>
                  <a:srgbClr val="FF0000"/>
                </a:solidFill>
                <a:latin typeface="+mn-ea"/>
              </a:rPr>
              <a:t>/</a:t>
            </a:r>
            <a:r>
              <a:rPr lang="ja-JP" altLang="en-US" sz="1400" b="1" u="sng" dirty="0">
                <a:solidFill>
                  <a:srgbClr val="FF0000"/>
                </a:solidFill>
                <a:latin typeface="+mn-ea"/>
              </a:rPr>
              <a:t>４年</a:t>
            </a:r>
            <a:endParaRPr lang="en-US" altLang="ja-JP" sz="1400" b="1" u="sng" dirty="0">
              <a:solidFill>
                <a:srgbClr val="FF0000"/>
              </a:solidFill>
              <a:latin typeface="+mn-ea"/>
            </a:endParaRPr>
          </a:p>
        </p:txBody>
      </p:sp>
      <p:sp>
        <p:nvSpPr>
          <p:cNvPr id="39" name="テキスト ボックス 38">
            <a:extLst>
              <a:ext uri="{FF2B5EF4-FFF2-40B4-BE49-F238E27FC236}">
                <a16:creationId xmlns:a16="http://schemas.microsoft.com/office/drawing/2014/main" id="{13D58DFB-14B8-4768-8B60-6B4193FAA29A}"/>
              </a:ext>
            </a:extLst>
          </p:cNvPr>
          <p:cNvSpPr txBox="1"/>
          <p:nvPr/>
        </p:nvSpPr>
        <p:spPr>
          <a:xfrm>
            <a:off x="344298" y="4976214"/>
            <a:ext cx="3739475" cy="271869"/>
          </a:xfrm>
          <a:prstGeom prst="rect">
            <a:avLst/>
          </a:prstGeom>
          <a:noFill/>
        </p:spPr>
        <p:txBody>
          <a:bodyPr wrap="square">
            <a:spAutoFit/>
          </a:bodyPr>
          <a:lstStyle/>
          <a:p>
            <a:pPr>
              <a:lnSpc>
                <a:spcPts val="1400"/>
              </a:lnSpc>
            </a:pPr>
            <a:r>
              <a:rPr lang="ja-JP" altLang="en-US" sz="1400" b="1" u="sng" dirty="0">
                <a:solidFill>
                  <a:srgbClr val="FF0000"/>
                </a:solidFill>
                <a:latin typeface="+mn-ea"/>
              </a:rPr>
              <a:t>目標：参入企業の確保</a:t>
            </a:r>
            <a:r>
              <a:rPr lang="ja-JP" altLang="en-US" sz="1400" b="1" dirty="0">
                <a:solidFill>
                  <a:srgbClr val="FF0000"/>
                </a:solidFill>
                <a:latin typeface="+mn-ea"/>
              </a:rPr>
              <a:t>（</a:t>
            </a:r>
            <a:r>
              <a:rPr lang="ja-JP" altLang="en-US" sz="1400" b="1" u="sng" dirty="0">
                <a:solidFill>
                  <a:srgbClr val="FF0000"/>
                </a:solidFill>
                <a:latin typeface="+mn-ea"/>
              </a:rPr>
              <a:t>年間７社）⇒</a:t>
            </a:r>
            <a:r>
              <a:rPr lang="en-US" altLang="ja-JP" sz="1400" b="1" u="sng" dirty="0">
                <a:solidFill>
                  <a:srgbClr val="FF0000"/>
                </a:solidFill>
                <a:latin typeface="+mn-ea"/>
              </a:rPr>
              <a:t>10</a:t>
            </a:r>
            <a:r>
              <a:rPr lang="ja-JP" altLang="en-US" sz="1400" b="1" u="sng" dirty="0">
                <a:solidFill>
                  <a:srgbClr val="FF0000"/>
                </a:solidFill>
                <a:latin typeface="+mn-ea"/>
              </a:rPr>
              <a:t>社</a:t>
            </a:r>
            <a:r>
              <a:rPr lang="en-US" altLang="ja-JP" sz="1400" b="1" u="sng" dirty="0">
                <a:solidFill>
                  <a:srgbClr val="FF0000"/>
                </a:solidFill>
                <a:latin typeface="+mn-ea"/>
              </a:rPr>
              <a:t>/</a:t>
            </a:r>
            <a:r>
              <a:rPr lang="ja-JP" altLang="en-US" sz="1400" b="1" u="sng" dirty="0">
                <a:solidFill>
                  <a:srgbClr val="FF0000"/>
                </a:solidFill>
                <a:latin typeface="+mn-ea"/>
              </a:rPr>
              <a:t>４年</a:t>
            </a:r>
            <a:endParaRPr kumimoji="1" lang="en-US" altLang="ja-JP" sz="1400" dirty="0">
              <a:latin typeface="+mn-ea"/>
            </a:endParaRPr>
          </a:p>
        </p:txBody>
      </p:sp>
      <p:sp>
        <p:nvSpPr>
          <p:cNvPr id="42" name="テキスト ボックス 41">
            <a:extLst>
              <a:ext uri="{FF2B5EF4-FFF2-40B4-BE49-F238E27FC236}">
                <a16:creationId xmlns:a16="http://schemas.microsoft.com/office/drawing/2014/main" id="{301F7BB9-4150-4657-8115-6DCB9B5CE7D0}"/>
              </a:ext>
            </a:extLst>
          </p:cNvPr>
          <p:cNvSpPr txBox="1"/>
          <p:nvPr/>
        </p:nvSpPr>
        <p:spPr>
          <a:xfrm>
            <a:off x="250038" y="5335287"/>
            <a:ext cx="5892341" cy="810478"/>
          </a:xfrm>
          <a:prstGeom prst="rect">
            <a:avLst/>
          </a:prstGeom>
          <a:noFill/>
          <a:ln>
            <a:noFill/>
            <a:prstDash val="dash"/>
          </a:ln>
        </p:spPr>
        <p:txBody>
          <a:bodyPr wrap="square" rtlCol="0">
            <a:spAutoFit/>
          </a:bodyPr>
          <a:lstStyle/>
          <a:p>
            <a:pPr>
              <a:lnSpc>
                <a:spcPts val="1400"/>
              </a:lnSpc>
            </a:pPr>
            <a:r>
              <a:rPr lang="ja-JP" altLang="en-US" sz="1600" b="1" dirty="0">
                <a:latin typeface="+mn-ea"/>
              </a:rPr>
              <a:t>〇農業者の高収益化支援</a:t>
            </a:r>
            <a:endParaRPr lang="en-US" altLang="ja-JP" sz="1600" b="1" dirty="0">
              <a:latin typeface="+mn-ea"/>
            </a:endParaRPr>
          </a:p>
          <a:p>
            <a:pPr>
              <a:lnSpc>
                <a:spcPts val="1400"/>
              </a:lnSpc>
            </a:pPr>
            <a:r>
              <a:rPr lang="ja-JP" altLang="en-US" sz="1600" dirty="0">
                <a:latin typeface="+mn-ea"/>
              </a:rPr>
              <a:t>  </a:t>
            </a:r>
            <a:r>
              <a:rPr lang="ja-JP" altLang="en-US" sz="1200" dirty="0">
                <a:latin typeface="+mn-ea"/>
              </a:rPr>
              <a:t>・Ｒ８新規トップランナー育成事業」による販売額</a:t>
            </a:r>
            <a:r>
              <a:rPr lang="en-US" altLang="ja-JP" sz="1200" dirty="0">
                <a:latin typeface="+mn-ea"/>
              </a:rPr>
              <a:t>3,000</a:t>
            </a:r>
            <a:r>
              <a:rPr lang="ja-JP" altLang="en-US" sz="1200" dirty="0">
                <a:latin typeface="+mn-ea"/>
              </a:rPr>
              <a:t>万円モデルの提案と</a:t>
            </a:r>
            <a:endParaRPr lang="en-US" altLang="ja-JP" sz="1200" dirty="0">
              <a:latin typeface="+mn-ea"/>
            </a:endParaRPr>
          </a:p>
          <a:p>
            <a:pPr>
              <a:lnSpc>
                <a:spcPts val="1400"/>
              </a:lnSpc>
            </a:pPr>
            <a:r>
              <a:rPr lang="ja-JP" altLang="en-US" sz="1200" dirty="0">
                <a:latin typeface="+mn-ea"/>
              </a:rPr>
              <a:t>　　経営講座による経営者育成　</a:t>
            </a:r>
            <a:endParaRPr lang="en-US" altLang="ja-JP" sz="1200" dirty="0">
              <a:latin typeface="+mn-ea"/>
            </a:endParaRPr>
          </a:p>
          <a:p>
            <a:pPr>
              <a:lnSpc>
                <a:spcPts val="1400"/>
              </a:lnSpc>
            </a:pPr>
            <a:r>
              <a:rPr lang="ja-JP" altLang="en-US" sz="1200" dirty="0">
                <a:latin typeface="+mn-ea"/>
              </a:rPr>
              <a:t>　・経営コンサルタントの活用等による育成対象農業者の課題解決への伴走支援（</a:t>
            </a:r>
            <a:r>
              <a:rPr lang="en-US" altLang="ja-JP" sz="1200" dirty="0">
                <a:latin typeface="+mn-ea"/>
              </a:rPr>
              <a:t>150</a:t>
            </a:r>
            <a:r>
              <a:rPr lang="ja-JP" altLang="en-US" sz="1200" dirty="0">
                <a:latin typeface="+mn-ea"/>
              </a:rPr>
              <a:t>名）</a:t>
            </a:r>
            <a:endParaRPr lang="en-US" altLang="ja-JP" sz="1200" dirty="0">
              <a:latin typeface="+mn-ea"/>
            </a:endParaRPr>
          </a:p>
        </p:txBody>
      </p:sp>
      <p:sp>
        <p:nvSpPr>
          <p:cNvPr id="43" name="テキスト ボックス 42">
            <a:extLst>
              <a:ext uri="{FF2B5EF4-FFF2-40B4-BE49-F238E27FC236}">
                <a16:creationId xmlns:a16="http://schemas.microsoft.com/office/drawing/2014/main" id="{C1E20572-CACF-422C-A136-55D9E977BD16}"/>
              </a:ext>
            </a:extLst>
          </p:cNvPr>
          <p:cNvSpPr txBox="1"/>
          <p:nvPr/>
        </p:nvSpPr>
        <p:spPr>
          <a:xfrm>
            <a:off x="337224" y="1580174"/>
            <a:ext cx="4749125" cy="565146"/>
          </a:xfrm>
          <a:prstGeom prst="rect">
            <a:avLst/>
          </a:prstGeom>
          <a:solidFill>
            <a:schemeClr val="accent4">
              <a:lumMod val="40000"/>
              <a:lumOff val="60000"/>
            </a:schemeClr>
          </a:solidFill>
          <a:ln>
            <a:solidFill>
              <a:schemeClr val="tx1"/>
            </a:solidFill>
          </a:ln>
        </p:spPr>
        <p:txBody>
          <a:bodyPr wrap="square" lIns="36000" tIns="36000" rIns="36000" bIns="36000" rtlCol="0">
            <a:spAutoFit/>
          </a:bodyPr>
          <a:lstStyle/>
          <a:p>
            <a:r>
              <a:rPr kumimoji="1" lang="ja-JP" altLang="en-US" sz="1600" dirty="0">
                <a:latin typeface="+mn-ea"/>
              </a:rPr>
              <a:t>＜Ｒ８までの５年後目標＞</a:t>
            </a:r>
            <a:endParaRPr kumimoji="1" lang="en-US" altLang="ja-JP" sz="1600" dirty="0">
              <a:latin typeface="+mn-ea"/>
            </a:endParaRPr>
          </a:p>
          <a:p>
            <a:r>
              <a:rPr kumimoji="1" lang="ja-JP" altLang="en-US" sz="1600" dirty="0">
                <a:latin typeface="+mn-ea"/>
              </a:rPr>
              <a:t>　農業産出額</a:t>
            </a:r>
            <a:r>
              <a:rPr kumimoji="1" lang="ja-JP" altLang="en-US" sz="900" dirty="0">
                <a:latin typeface="+mn-ea"/>
              </a:rPr>
              <a:t> </a:t>
            </a:r>
            <a:r>
              <a:rPr kumimoji="1" lang="en-US" altLang="ja-JP" sz="900" dirty="0">
                <a:latin typeface="+mn-ea"/>
              </a:rPr>
              <a:t>(</a:t>
            </a:r>
            <a:r>
              <a:rPr kumimoji="1" lang="ja-JP" altLang="en-US" sz="900" dirty="0">
                <a:latin typeface="+mn-ea"/>
              </a:rPr>
              <a:t>米・畜産除く</a:t>
            </a:r>
            <a:r>
              <a:rPr kumimoji="1" lang="en-US" altLang="ja-JP" sz="900" dirty="0">
                <a:latin typeface="+mn-ea"/>
              </a:rPr>
              <a:t>)</a:t>
            </a:r>
            <a:r>
              <a:rPr kumimoji="1" lang="ja-JP" altLang="en-US" sz="900" dirty="0">
                <a:latin typeface="+mn-ea"/>
              </a:rPr>
              <a:t>　　　　　　</a:t>
            </a:r>
            <a:r>
              <a:rPr kumimoji="1" lang="en-US" altLang="ja-JP" sz="1600" dirty="0">
                <a:latin typeface="+mn-ea"/>
              </a:rPr>
              <a:t>227</a:t>
            </a:r>
            <a:r>
              <a:rPr kumimoji="1" lang="ja-JP" altLang="en-US" sz="1600" dirty="0">
                <a:latin typeface="+mn-ea"/>
              </a:rPr>
              <a:t>億円　➡ </a:t>
            </a:r>
            <a:r>
              <a:rPr kumimoji="1" lang="en-US" altLang="ja-JP" sz="1600" dirty="0">
                <a:latin typeface="+mn-ea"/>
              </a:rPr>
              <a:t>250</a:t>
            </a:r>
            <a:r>
              <a:rPr kumimoji="1" lang="ja-JP" altLang="en-US" sz="1600" dirty="0">
                <a:latin typeface="+mn-ea"/>
              </a:rPr>
              <a:t>億円</a:t>
            </a:r>
          </a:p>
        </p:txBody>
      </p:sp>
      <p:sp>
        <p:nvSpPr>
          <p:cNvPr id="46" name="テキスト ボックス 45">
            <a:extLst>
              <a:ext uri="{FF2B5EF4-FFF2-40B4-BE49-F238E27FC236}">
                <a16:creationId xmlns:a16="http://schemas.microsoft.com/office/drawing/2014/main" id="{C0E9190E-5A98-4805-A902-062CFE8888B0}"/>
              </a:ext>
            </a:extLst>
          </p:cNvPr>
          <p:cNvSpPr txBox="1"/>
          <p:nvPr/>
        </p:nvSpPr>
        <p:spPr>
          <a:xfrm>
            <a:off x="337223" y="6094445"/>
            <a:ext cx="5558545" cy="451406"/>
          </a:xfrm>
          <a:prstGeom prst="rect">
            <a:avLst/>
          </a:prstGeom>
          <a:noFill/>
        </p:spPr>
        <p:txBody>
          <a:bodyPr wrap="square">
            <a:spAutoFit/>
          </a:bodyPr>
          <a:lstStyle/>
          <a:p>
            <a:pPr>
              <a:lnSpc>
                <a:spcPts val="1400"/>
              </a:lnSpc>
            </a:pPr>
            <a:r>
              <a:rPr lang="ja-JP" altLang="en-US" sz="1400" b="1" u="sng" dirty="0">
                <a:solidFill>
                  <a:srgbClr val="FF0000"/>
                </a:solidFill>
                <a:latin typeface="+mn-ea"/>
              </a:rPr>
              <a:t>目標：育成対象農業者約１５０名の販売額向上</a:t>
            </a:r>
            <a:r>
              <a:rPr lang="en-US" altLang="ja-JP" sz="1400" b="1" u="sng" dirty="0">
                <a:solidFill>
                  <a:srgbClr val="FF0000"/>
                </a:solidFill>
                <a:latin typeface="+mn-ea"/>
              </a:rPr>
              <a:t>30</a:t>
            </a:r>
            <a:r>
              <a:rPr lang="ja-JP" altLang="en-US" sz="1400" b="1" u="sng" dirty="0">
                <a:solidFill>
                  <a:srgbClr val="FF0000"/>
                </a:solidFill>
                <a:latin typeface="+mn-ea"/>
              </a:rPr>
              <a:t>％（＋６億円）</a:t>
            </a:r>
            <a:endParaRPr lang="en-US" altLang="ja-JP" sz="1400" b="1" u="sng" dirty="0">
              <a:solidFill>
                <a:srgbClr val="FF0000"/>
              </a:solidFill>
              <a:latin typeface="+mn-ea"/>
            </a:endParaRPr>
          </a:p>
          <a:p>
            <a:pPr>
              <a:lnSpc>
                <a:spcPts val="1400"/>
              </a:lnSpc>
            </a:pPr>
            <a:r>
              <a:rPr lang="ja-JP" altLang="en-US" sz="1400" b="1" dirty="0">
                <a:solidFill>
                  <a:srgbClr val="FF0000"/>
                </a:solidFill>
                <a:latin typeface="+mn-ea"/>
              </a:rPr>
              <a:t>　　　　</a:t>
            </a:r>
            <a:r>
              <a:rPr lang="ja-JP" altLang="en-US" sz="1400" b="1" u="sng" dirty="0">
                <a:solidFill>
                  <a:srgbClr val="FF0000"/>
                </a:solidFill>
                <a:latin typeface="+mn-ea"/>
              </a:rPr>
              <a:t>⇒＋</a:t>
            </a:r>
            <a:r>
              <a:rPr lang="en-US" altLang="ja-JP" sz="1400" b="1" u="sng" dirty="0">
                <a:solidFill>
                  <a:srgbClr val="FF0000"/>
                </a:solidFill>
                <a:latin typeface="+mn-ea"/>
              </a:rPr>
              <a:t>39.5</a:t>
            </a:r>
            <a:r>
              <a:rPr lang="ja-JP" altLang="en-US" sz="1400" b="1" u="sng" dirty="0">
                <a:solidFill>
                  <a:srgbClr val="FF0000"/>
                </a:solidFill>
                <a:latin typeface="+mn-ea"/>
              </a:rPr>
              <a:t>％（</a:t>
            </a:r>
            <a:r>
              <a:rPr lang="en-US" altLang="ja-JP" sz="1400" b="1" u="sng" dirty="0">
                <a:solidFill>
                  <a:srgbClr val="FF0000"/>
                </a:solidFill>
                <a:latin typeface="+mn-ea"/>
              </a:rPr>
              <a:t>7.9</a:t>
            </a:r>
            <a:r>
              <a:rPr lang="ja-JP" altLang="en-US" sz="1400" b="1" u="sng" dirty="0">
                <a:solidFill>
                  <a:srgbClr val="FF0000"/>
                </a:solidFill>
                <a:latin typeface="+mn-ea"/>
              </a:rPr>
              <a:t>億円増）</a:t>
            </a:r>
          </a:p>
        </p:txBody>
      </p:sp>
      <p:sp>
        <p:nvSpPr>
          <p:cNvPr id="48" name="二等辺三角形 47">
            <a:extLst>
              <a:ext uri="{FF2B5EF4-FFF2-40B4-BE49-F238E27FC236}">
                <a16:creationId xmlns:a16="http://schemas.microsoft.com/office/drawing/2014/main" id="{0DDB74BB-0227-4EAF-8039-6E2DF28F42BD}"/>
              </a:ext>
            </a:extLst>
          </p:cNvPr>
          <p:cNvSpPr/>
          <p:nvPr/>
        </p:nvSpPr>
        <p:spPr>
          <a:xfrm rot="5400000">
            <a:off x="5606998" y="3752465"/>
            <a:ext cx="1401288" cy="184067"/>
          </a:xfrm>
          <a:prstGeom prst="triangle">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82745659-DCD0-4909-BB4E-15251C580E0F}"/>
              </a:ext>
            </a:extLst>
          </p:cNvPr>
          <p:cNvSpPr txBox="1"/>
          <p:nvPr/>
        </p:nvSpPr>
        <p:spPr>
          <a:xfrm>
            <a:off x="6495263" y="1071521"/>
            <a:ext cx="3496462" cy="360000"/>
          </a:xfrm>
          <a:prstGeom prst="rect">
            <a:avLst/>
          </a:prstGeom>
          <a:noFill/>
          <a:ln>
            <a:solidFill>
              <a:schemeClr val="tx1"/>
            </a:solidFill>
          </a:ln>
        </p:spPr>
        <p:txBody>
          <a:bodyPr wrap="square" rtlCol="0" anchor="ctr" anchorCtr="0">
            <a:noAutofit/>
          </a:bodyPr>
          <a:lstStyle/>
          <a:p>
            <a:pPr algn="ctr"/>
            <a:r>
              <a:rPr kumimoji="1" lang="ja-JP" altLang="en-US" dirty="0">
                <a:latin typeface="+mn-ea"/>
              </a:rPr>
              <a:t>今後の目標と強化する対策（案）</a:t>
            </a:r>
          </a:p>
        </p:txBody>
      </p:sp>
      <p:sp>
        <p:nvSpPr>
          <p:cNvPr id="52" name="正方形/長方形 51">
            <a:extLst>
              <a:ext uri="{FF2B5EF4-FFF2-40B4-BE49-F238E27FC236}">
                <a16:creationId xmlns:a16="http://schemas.microsoft.com/office/drawing/2014/main" id="{8DCE4662-80CB-41CC-B859-A6BB06C4FFCB}"/>
              </a:ext>
            </a:extLst>
          </p:cNvPr>
          <p:cNvSpPr/>
          <p:nvPr/>
        </p:nvSpPr>
        <p:spPr>
          <a:xfrm>
            <a:off x="6495263" y="1510658"/>
            <a:ext cx="5451099" cy="5003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EDE827CC-8D79-423C-A276-173B9CFA359F}"/>
              </a:ext>
            </a:extLst>
          </p:cNvPr>
          <p:cNvSpPr txBox="1"/>
          <p:nvPr/>
        </p:nvSpPr>
        <p:spPr>
          <a:xfrm>
            <a:off x="6516182" y="4307008"/>
            <a:ext cx="5338594" cy="2246769"/>
          </a:xfrm>
          <a:prstGeom prst="rect">
            <a:avLst/>
          </a:prstGeom>
          <a:noFill/>
          <a:ln>
            <a:noFill/>
          </a:ln>
        </p:spPr>
        <p:txBody>
          <a:bodyPr wrap="square">
            <a:spAutoFit/>
          </a:bodyPr>
          <a:lstStyle/>
          <a:p>
            <a:pPr>
              <a:lnSpc>
                <a:spcPts val="1400"/>
              </a:lnSpc>
            </a:pPr>
            <a:r>
              <a:rPr lang="ja-JP" altLang="en-US" sz="1600" b="1" dirty="0">
                <a:latin typeface="+mn-ea"/>
              </a:rPr>
              <a:t>〇新規就農者や参入企業のさらなる確保・育成</a:t>
            </a:r>
            <a:endParaRPr lang="en-US" altLang="ja-JP" sz="1600" b="1" dirty="0">
              <a:latin typeface="+mn-ea"/>
            </a:endParaRPr>
          </a:p>
          <a:p>
            <a:pPr>
              <a:lnSpc>
                <a:spcPts val="1400"/>
              </a:lnSpc>
            </a:pPr>
            <a:r>
              <a:rPr lang="ja-JP" altLang="en-US" sz="1400" dirty="0">
                <a:latin typeface="+mn-ea"/>
              </a:rPr>
              <a:t>　・大阪産</a:t>
            </a:r>
            <a:r>
              <a:rPr lang="en-US" altLang="ja-JP" sz="1400" dirty="0">
                <a:latin typeface="+mn-ea"/>
              </a:rPr>
              <a:t>(</a:t>
            </a:r>
            <a:r>
              <a:rPr lang="ja-JP" altLang="en-US" sz="1400" dirty="0">
                <a:latin typeface="+mn-ea"/>
              </a:rPr>
              <a:t>もん</a:t>
            </a:r>
            <a:r>
              <a:rPr lang="en-US" altLang="ja-JP" sz="1400" dirty="0">
                <a:latin typeface="+mn-ea"/>
              </a:rPr>
              <a:t>)</a:t>
            </a:r>
            <a:r>
              <a:rPr lang="ja-JP" altLang="en-US" sz="1400" dirty="0">
                <a:latin typeface="+mn-ea"/>
              </a:rPr>
              <a:t>スタアカの見直しによる効果的な担い手確保</a:t>
            </a:r>
            <a:endParaRPr kumimoji="1" lang="en-US" altLang="ja-JP" sz="1400" dirty="0">
              <a:latin typeface="+mn-ea"/>
            </a:endParaRPr>
          </a:p>
          <a:p>
            <a:pPr>
              <a:lnSpc>
                <a:spcPts val="1400"/>
              </a:lnSpc>
              <a:defRPr/>
            </a:pPr>
            <a:r>
              <a:rPr kumimoji="1" lang="ja-JP" altLang="en-US" sz="1400" dirty="0">
                <a:latin typeface="+mn-ea"/>
              </a:rPr>
              <a:t>　・指導強化による新規就農者の経営の早期安定化支援</a:t>
            </a:r>
            <a:endParaRPr kumimoji="1" lang="en-US" altLang="ja-JP" sz="1400" dirty="0">
              <a:latin typeface="+mn-ea"/>
            </a:endParaRPr>
          </a:p>
          <a:p>
            <a:pPr>
              <a:lnSpc>
                <a:spcPts val="1400"/>
              </a:lnSpc>
              <a:defRPr/>
            </a:pPr>
            <a:endParaRPr kumimoji="1" lang="en-US" altLang="ja-JP" sz="1200" dirty="0">
              <a:latin typeface="+mn-ea"/>
            </a:endParaRPr>
          </a:p>
          <a:p>
            <a:pPr>
              <a:lnSpc>
                <a:spcPts val="1400"/>
              </a:lnSpc>
            </a:pPr>
            <a:r>
              <a:rPr lang="ja-JP" altLang="en-US" sz="1600" b="1" dirty="0">
                <a:latin typeface="+mn-ea"/>
              </a:rPr>
              <a:t>〇高収益を実現する企業の誘致強化</a:t>
            </a:r>
            <a:endParaRPr lang="en-US" altLang="ja-JP" sz="1600" b="1" dirty="0">
              <a:latin typeface="+mn-ea"/>
            </a:endParaRPr>
          </a:p>
          <a:p>
            <a:pPr>
              <a:lnSpc>
                <a:spcPts val="1400"/>
              </a:lnSpc>
            </a:pPr>
            <a:r>
              <a:rPr lang="ja-JP" altLang="en-US" sz="1400" dirty="0">
                <a:latin typeface="+mn-ea"/>
              </a:rPr>
              <a:t>　・</a:t>
            </a:r>
            <a:r>
              <a:rPr kumimoji="1" lang="ja-JP" altLang="en-US" sz="1400" dirty="0">
                <a:latin typeface="+mn-ea"/>
              </a:rPr>
              <a:t>「高度利用農地確保事業」の拡充による農地の確保支援の加速化</a:t>
            </a:r>
            <a:endParaRPr lang="en-US" altLang="ja-JP" sz="1400" dirty="0">
              <a:latin typeface="+mn-ea"/>
            </a:endParaRPr>
          </a:p>
          <a:p>
            <a:pPr>
              <a:lnSpc>
                <a:spcPts val="1400"/>
              </a:lnSpc>
            </a:pPr>
            <a:r>
              <a:rPr kumimoji="1" lang="ja-JP" altLang="en-US" sz="1400" dirty="0">
                <a:latin typeface="+mn-ea"/>
              </a:rPr>
              <a:t>　・Ｒ８実施「大阪次世代園芸施設整備事業（参入企業候補探索）」</a:t>
            </a:r>
            <a:endParaRPr kumimoji="1" lang="en-US" altLang="ja-JP" sz="1400" dirty="0">
              <a:latin typeface="+mn-ea"/>
            </a:endParaRPr>
          </a:p>
          <a:p>
            <a:pPr>
              <a:lnSpc>
                <a:spcPts val="1400"/>
              </a:lnSpc>
            </a:pPr>
            <a:r>
              <a:rPr kumimoji="1" lang="ja-JP" altLang="en-US" sz="1400" dirty="0">
                <a:latin typeface="+mn-ea"/>
              </a:rPr>
              <a:t>　　でのリスト化企業の参入支援（施設等の導入支援強化等）</a:t>
            </a:r>
            <a:endParaRPr kumimoji="1" lang="en-US" altLang="ja-JP" sz="1400" dirty="0">
              <a:latin typeface="+mn-ea"/>
            </a:endParaRPr>
          </a:p>
          <a:p>
            <a:pPr>
              <a:lnSpc>
                <a:spcPts val="1400"/>
              </a:lnSpc>
            </a:pPr>
            <a:endParaRPr lang="en-US" altLang="ja-JP" sz="1200" b="1" dirty="0">
              <a:latin typeface="+mn-ea"/>
            </a:endParaRPr>
          </a:p>
          <a:p>
            <a:pPr>
              <a:lnSpc>
                <a:spcPts val="1400"/>
              </a:lnSpc>
            </a:pPr>
            <a:r>
              <a:rPr lang="ja-JP" altLang="en-US" sz="1600" b="1" dirty="0">
                <a:latin typeface="+mn-ea"/>
              </a:rPr>
              <a:t>〇農業者のさらなる高収益化支援</a:t>
            </a:r>
            <a:endParaRPr kumimoji="1" lang="en-US" altLang="ja-JP" sz="1600" dirty="0">
              <a:latin typeface="+mn-ea"/>
            </a:endParaRPr>
          </a:p>
          <a:p>
            <a:pPr>
              <a:lnSpc>
                <a:spcPts val="1400"/>
              </a:lnSpc>
              <a:defRPr/>
            </a:pPr>
            <a:r>
              <a:rPr kumimoji="1" lang="ja-JP" altLang="en-US" sz="1400" dirty="0">
                <a:latin typeface="+mn-ea"/>
              </a:rPr>
              <a:t>　・経営講座及び経営コンサルタント等との伴走支援による</a:t>
            </a:r>
            <a:endParaRPr kumimoji="1" lang="en-US" altLang="ja-JP" sz="1400" dirty="0">
              <a:latin typeface="+mn-ea"/>
            </a:endParaRPr>
          </a:p>
          <a:p>
            <a:pPr>
              <a:lnSpc>
                <a:spcPts val="1400"/>
              </a:lnSpc>
              <a:defRPr/>
            </a:pPr>
            <a:r>
              <a:rPr kumimoji="1" lang="ja-JP" altLang="en-US" sz="1400" dirty="0">
                <a:latin typeface="+mn-ea"/>
              </a:rPr>
              <a:t>　　販売額</a:t>
            </a:r>
            <a:r>
              <a:rPr kumimoji="1" lang="en-US" altLang="ja-JP" sz="1400" dirty="0">
                <a:latin typeface="+mn-ea"/>
              </a:rPr>
              <a:t>3,000</a:t>
            </a:r>
            <a:r>
              <a:rPr kumimoji="1" lang="ja-JP" altLang="en-US" sz="1400" dirty="0">
                <a:latin typeface="+mn-ea"/>
              </a:rPr>
              <a:t>万円農業者の育成</a:t>
            </a:r>
            <a:endParaRPr kumimoji="1" lang="en-US" altLang="ja-JP" sz="1400" dirty="0">
              <a:latin typeface="+mn-ea"/>
            </a:endParaRPr>
          </a:p>
        </p:txBody>
      </p:sp>
      <p:sp>
        <p:nvSpPr>
          <p:cNvPr id="54" name="テキスト ボックス 53">
            <a:extLst>
              <a:ext uri="{FF2B5EF4-FFF2-40B4-BE49-F238E27FC236}">
                <a16:creationId xmlns:a16="http://schemas.microsoft.com/office/drawing/2014/main" id="{B647516C-E861-44A7-8112-1D45CE22800A}"/>
              </a:ext>
            </a:extLst>
          </p:cNvPr>
          <p:cNvSpPr txBox="1"/>
          <p:nvPr/>
        </p:nvSpPr>
        <p:spPr>
          <a:xfrm>
            <a:off x="6627439" y="3962333"/>
            <a:ext cx="1783419" cy="256155"/>
          </a:xfrm>
          <a:prstGeom prst="rect">
            <a:avLst/>
          </a:prstGeom>
          <a:solidFill>
            <a:schemeClr val="bg1"/>
          </a:solidFill>
          <a:ln w="12700">
            <a:solidFill>
              <a:schemeClr val="tx1"/>
            </a:solidFill>
          </a:ln>
        </p:spPr>
        <p:txBody>
          <a:bodyPr wrap="square" rtlCol="0" anchor="ctr" anchorCtr="0">
            <a:noAutofit/>
          </a:bodyPr>
          <a:lstStyle/>
          <a:p>
            <a:pPr algn="ctr"/>
            <a:r>
              <a:rPr kumimoji="1" lang="ja-JP" altLang="en-US" sz="1400" b="1" dirty="0">
                <a:latin typeface="+mn-ea"/>
              </a:rPr>
              <a:t>強化対策（検討中）</a:t>
            </a:r>
          </a:p>
        </p:txBody>
      </p:sp>
      <p:sp>
        <p:nvSpPr>
          <p:cNvPr id="55" name="テキスト ボックス 54">
            <a:extLst>
              <a:ext uri="{FF2B5EF4-FFF2-40B4-BE49-F238E27FC236}">
                <a16:creationId xmlns:a16="http://schemas.microsoft.com/office/drawing/2014/main" id="{F1386F31-A966-4219-A5FE-E5E7D69458D5}"/>
              </a:ext>
            </a:extLst>
          </p:cNvPr>
          <p:cNvSpPr txBox="1"/>
          <p:nvPr/>
        </p:nvSpPr>
        <p:spPr>
          <a:xfrm>
            <a:off x="6574677" y="1564505"/>
            <a:ext cx="4254928" cy="584775"/>
          </a:xfrm>
          <a:prstGeom prst="rect">
            <a:avLst/>
          </a:prstGeom>
          <a:solidFill>
            <a:schemeClr val="accent4">
              <a:lumMod val="40000"/>
              <a:lumOff val="60000"/>
            </a:schemeClr>
          </a:solidFill>
          <a:ln>
            <a:solidFill>
              <a:schemeClr val="tx1"/>
            </a:solidFill>
          </a:ln>
        </p:spPr>
        <p:txBody>
          <a:bodyPr wrap="square" rtlCol="0">
            <a:spAutoFit/>
          </a:bodyPr>
          <a:lstStyle/>
          <a:p>
            <a:r>
              <a:rPr kumimoji="1" lang="ja-JP" altLang="en-US" sz="1600" dirty="0">
                <a:latin typeface="+mn-ea"/>
              </a:rPr>
              <a:t>面積当たり農業産出額全国１位</a:t>
            </a:r>
            <a:endParaRPr kumimoji="1" lang="en-US" altLang="ja-JP" sz="1600" dirty="0">
              <a:latin typeface="+mn-ea"/>
            </a:endParaRPr>
          </a:p>
          <a:p>
            <a:r>
              <a:rPr kumimoji="1" lang="ja-JP" altLang="en-US" sz="1600" dirty="0">
                <a:latin typeface="+mn-ea"/>
              </a:rPr>
              <a:t>　⇒</a:t>
            </a:r>
            <a:r>
              <a:rPr kumimoji="1" lang="en-US" altLang="ja-JP" sz="1600" dirty="0">
                <a:latin typeface="+mn-ea"/>
              </a:rPr>
              <a:t>1,050</a:t>
            </a:r>
            <a:r>
              <a:rPr kumimoji="1" lang="ja-JP" altLang="en-US" sz="1600" dirty="0">
                <a:latin typeface="+mn-ea"/>
              </a:rPr>
              <a:t>万円</a:t>
            </a:r>
            <a:r>
              <a:rPr kumimoji="1" lang="en-US" altLang="ja-JP" sz="1600" dirty="0">
                <a:latin typeface="+mn-ea"/>
              </a:rPr>
              <a:t>/ha</a:t>
            </a:r>
            <a:r>
              <a:rPr kumimoji="1" lang="ja-JP" altLang="en-US" sz="1600" dirty="0">
                <a:latin typeface="+mn-ea"/>
              </a:rPr>
              <a:t>確保（</a:t>
            </a:r>
            <a:r>
              <a:rPr kumimoji="1" lang="en-US" altLang="ja-JP" sz="1600" dirty="0">
                <a:latin typeface="+mn-ea"/>
              </a:rPr>
              <a:t>20</a:t>
            </a:r>
            <a:r>
              <a:rPr kumimoji="1" lang="ja-JP" altLang="en-US" sz="1600" dirty="0">
                <a:latin typeface="+mn-ea"/>
              </a:rPr>
              <a:t>年で</a:t>
            </a:r>
            <a:r>
              <a:rPr kumimoji="1" lang="en-US" altLang="ja-JP" sz="1600" dirty="0">
                <a:latin typeface="+mn-ea"/>
              </a:rPr>
              <a:t>144</a:t>
            </a:r>
            <a:r>
              <a:rPr kumimoji="1" lang="ja-JP" altLang="en-US" sz="1600" dirty="0">
                <a:latin typeface="+mn-ea"/>
              </a:rPr>
              <a:t>億円増）</a:t>
            </a:r>
          </a:p>
        </p:txBody>
      </p:sp>
      <p:sp>
        <p:nvSpPr>
          <p:cNvPr id="56" name="二等辺三角形 55">
            <a:extLst>
              <a:ext uri="{FF2B5EF4-FFF2-40B4-BE49-F238E27FC236}">
                <a16:creationId xmlns:a16="http://schemas.microsoft.com/office/drawing/2014/main" id="{7652CC6E-950D-4D20-ACD5-D833DE6FB13F}"/>
              </a:ext>
            </a:extLst>
          </p:cNvPr>
          <p:cNvSpPr/>
          <p:nvPr/>
        </p:nvSpPr>
        <p:spPr>
          <a:xfrm rot="10800000">
            <a:off x="8764737" y="2228417"/>
            <a:ext cx="912150" cy="200765"/>
          </a:xfrm>
          <a:prstGeom prst="triangle">
            <a:avLst/>
          </a:prstGeom>
          <a:solidFill>
            <a:schemeClr val="accent2">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7" name="表 14">
            <a:extLst>
              <a:ext uri="{FF2B5EF4-FFF2-40B4-BE49-F238E27FC236}">
                <a16:creationId xmlns:a16="http://schemas.microsoft.com/office/drawing/2014/main" id="{7196685F-6CF5-4456-9757-31288742F8EC}"/>
              </a:ext>
            </a:extLst>
          </p:cNvPr>
          <p:cNvGraphicFramePr>
            <a:graphicFrameLocks noGrp="1"/>
          </p:cNvGraphicFramePr>
          <p:nvPr>
            <p:extLst>
              <p:ext uri="{D42A27DB-BD31-4B8C-83A1-F6EECF244321}">
                <p14:modId xmlns:p14="http://schemas.microsoft.com/office/powerpoint/2010/main" val="4264008063"/>
              </p:ext>
            </p:extLst>
          </p:nvPr>
        </p:nvGraphicFramePr>
        <p:xfrm>
          <a:off x="6627439" y="2699269"/>
          <a:ext cx="5215443" cy="899160"/>
        </p:xfrm>
        <a:graphic>
          <a:graphicData uri="http://schemas.openxmlformats.org/drawingml/2006/table">
            <a:tbl>
              <a:tblPr firstRow="1" bandRow="1">
                <a:tableStyleId>{5C22544A-7EE6-4342-B048-85BDC9FD1C3A}</a:tableStyleId>
              </a:tblPr>
              <a:tblGrid>
                <a:gridCol w="711908">
                  <a:extLst>
                    <a:ext uri="{9D8B030D-6E8A-4147-A177-3AD203B41FA5}">
                      <a16:colId xmlns:a16="http://schemas.microsoft.com/office/drawing/2014/main" val="347713545"/>
                    </a:ext>
                  </a:extLst>
                </a:gridCol>
                <a:gridCol w="746247">
                  <a:extLst>
                    <a:ext uri="{9D8B030D-6E8A-4147-A177-3AD203B41FA5}">
                      <a16:colId xmlns:a16="http://schemas.microsoft.com/office/drawing/2014/main" val="2941533039"/>
                    </a:ext>
                  </a:extLst>
                </a:gridCol>
                <a:gridCol w="747949">
                  <a:extLst>
                    <a:ext uri="{9D8B030D-6E8A-4147-A177-3AD203B41FA5}">
                      <a16:colId xmlns:a16="http://schemas.microsoft.com/office/drawing/2014/main" val="2969083410"/>
                    </a:ext>
                  </a:extLst>
                </a:gridCol>
                <a:gridCol w="795563">
                  <a:extLst>
                    <a:ext uri="{9D8B030D-6E8A-4147-A177-3AD203B41FA5}">
                      <a16:colId xmlns:a16="http://schemas.microsoft.com/office/drawing/2014/main" val="3681115784"/>
                    </a:ext>
                  </a:extLst>
                </a:gridCol>
                <a:gridCol w="745357">
                  <a:extLst>
                    <a:ext uri="{9D8B030D-6E8A-4147-A177-3AD203B41FA5}">
                      <a16:colId xmlns:a16="http://schemas.microsoft.com/office/drawing/2014/main" val="1813575718"/>
                    </a:ext>
                  </a:extLst>
                </a:gridCol>
                <a:gridCol w="745357">
                  <a:extLst>
                    <a:ext uri="{9D8B030D-6E8A-4147-A177-3AD203B41FA5}">
                      <a16:colId xmlns:a16="http://schemas.microsoft.com/office/drawing/2014/main" val="3169995309"/>
                    </a:ext>
                  </a:extLst>
                </a:gridCol>
                <a:gridCol w="723062">
                  <a:extLst>
                    <a:ext uri="{9D8B030D-6E8A-4147-A177-3AD203B41FA5}">
                      <a16:colId xmlns:a16="http://schemas.microsoft.com/office/drawing/2014/main" val="313699348"/>
                    </a:ext>
                  </a:extLst>
                </a:gridCol>
              </a:tblGrid>
              <a:tr h="210669">
                <a:tc>
                  <a:txBody>
                    <a:bodyPr/>
                    <a:lstStyle/>
                    <a:p>
                      <a:r>
                        <a:rPr kumimoji="1" lang="ja-JP" altLang="en-US" sz="1000" dirty="0">
                          <a:solidFill>
                            <a:schemeClr val="tx1"/>
                          </a:solidFill>
                          <a:latin typeface="+mn-ea"/>
                          <a:ea typeface="+mn-ea"/>
                        </a:rPr>
                        <a:t>販売額</a:t>
                      </a:r>
                      <a:endParaRPr kumimoji="1" lang="en-US" altLang="ja-JP" sz="1000" dirty="0">
                        <a:solidFill>
                          <a:schemeClr val="tx1"/>
                        </a:solidFill>
                        <a:latin typeface="+mn-ea"/>
                        <a:ea typeface="+mn-ea"/>
                      </a:endParaRPr>
                    </a:p>
                    <a:p>
                      <a:r>
                        <a:rPr kumimoji="1" lang="ja-JP" altLang="en-US" sz="1000" dirty="0">
                          <a:solidFill>
                            <a:schemeClr val="tx1"/>
                          </a:solidFill>
                          <a:latin typeface="+mn-ea"/>
                          <a:ea typeface="+mn-ea"/>
                        </a:rPr>
                        <a:t>経営体数</a:t>
                      </a:r>
                    </a:p>
                  </a:txBody>
                  <a:tcPr/>
                </a:tc>
                <a:tc>
                  <a:txBody>
                    <a:bodyPr/>
                    <a:lstStyle/>
                    <a:p>
                      <a:r>
                        <a:rPr kumimoji="1" lang="en-US" altLang="ja-JP" sz="1000" dirty="0">
                          <a:solidFill>
                            <a:schemeClr val="tx1"/>
                          </a:solidFill>
                          <a:latin typeface="+mn-ea"/>
                          <a:ea typeface="+mn-ea"/>
                        </a:rPr>
                        <a:t>0</a:t>
                      </a:r>
                      <a:r>
                        <a:rPr kumimoji="1" lang="ja-JP" altLang="en-US" sz="1000" dirty="0">
                          <a:solidFill>
                            <a:schemeClr val="tx1"/>
                          </a:solidFill>
                          <a:latin typeface="+mn-ea"/>
                          <a:ea typeface="+mn-ea"/>
                        </a:rPr>
                        <a:t>～</a:t>
                      </a:r>
                      <a:endParaRPr kumimoji="1" lang="en-US" altLang="ja-JP" sz="1000" dirty="0">
                        <a:solidFill>
                          <a:schemeClr val="tx1"/>
                        </a:solidFill>
                        <a:latin typeface="+mn-ea"/>
                        <a:ea typeface="+mn-ea"/>
                      </a:endParaRPr>
                    </a:p>
                    <a:p>
                      <a:r>
                        <a:rPr kumimoji="1" lang="en-US" altLang="ja-JP" sz="1000" dirty="0">
                          <a:solidFill>
                            <a:schemeClr val="tx1"/>
                          </a:solidFill>
                          <a:latin typeface="+mn-ea"/>
                          <a:ea typeface="+mn-ea"/>
                        </a:rPr>
                        <a:t>500</a:t>
                      </a:r>
                      <a:r>
                        <a:rPr kumimoji="1" lang="ja-JP" altLang="en-US" sz="1000" dirty="0">
                          <a:solidFill>
                            <a:schemeClr val="tx1"/>
                          </a:solidFill>
                          <a:latin typeface="+mn-ea"/>
                          <a:ea typeface="+mn-ea"/>
                        </a:rPr>
                        <a:t>万円</a:t>
                      </a:r>
                    </a:p>
                  </a:txBody>
                  <a:tcPr/>
                </a:tc>
                <a:tc>
                  <a:txBody>
                    <a:bodyPr/>
                    <a:lstStyle/>
                    <a:p>
                      <a:r>
                        <a:rPr kumimoji="1" lang="en-US" altLang="ja-JP" sz="1000" dirty="0">
                          <a:solidFill>
                            <a:schemeClr val="tx1"/>
                          </a:solidFill>
                          <a:latin typeface="+mn-ea"/>
                          <a:ea typeface="+mn-ea"/>
                        </a:rPr>
                        <a:t>500</a:t>
                      </a:r>
                      <a:r>
                        <a:rPr kumimoji="1" lang="ja-JP" altLang="en-US" sz="1000" dirty="0">
                          <a:solidFill>
                            <a:schemeClr val="tx1"/>
                          </a:solidFill>
                          <a:latin typeface="+mn-ea"/>
                          <a:ea typeface="+mn-ea"/>
                        </a:rPr>
                        <a:t>～</a:t>
                      </a:r>
                      <a:r>
                        <a:rPr kumimoji="1" lang="en-US" altLang="ja-JP" sz="1000" dirty="0">
                          <a:solidFill>
                            <a:schemeClr val="tx1"/>
                          </a:solidFill>
                          <a:latin typeface="+mn-ea"/>
                          <a:ea typeface="+mn-ea"/>
                        </a:rPr>
                        <a:t>1,000</a:t>
                      </a:r>
                      <a:r>
                        <a:rPr kumimoji="1" lang="ja-JP" altLang="en-US" sz="1000" dirty="0">
                          <a:solidFill>
                            <a:schemeClr val="tx1"/>
                          </a:solidFill>
                          <a:latin typeface="+mn-ea"/>
                          <a:ea typeface="+mn-ea"/>
                        </a:rPr>
                        <a:t>万円</a:t>
                      </a:r>
                    </a:p>
                  </a:txBody>
                  <a:tcPr/>
                </a:tc>
                <a:tc>
                  <a:txBody>
                    <a:bodyPr/>
                    <a:lstStyle/>
                    <a:p>
                      <a:r>
                        <a:rPr kumimoji="1" lang="en-US" altLang="ja-JP" sz="1000" dirty="0">
                          <a:solidFill>
                            <a:schemeClr val="tx1"/>
                          </a:solidFill>
                          <a:latin typeface="+mn-ea"/>
                          <a:ea typeface="+mn-ea"/>
                        </a:rPr>
                        <a:t>1,000</a:t>
                      </a:r>
                      <a:r>
                        <a:rPr kumimoji="1" lang="ja-JP" altLang="en-US" sz="1000" dirty="0">
                          <a:solidFill>
                            <a:schemeClr val="tx1"/>
                          </a:solidFill>
                          <a:latin typeface="+mn-ea"/>
                          <a:ea typeface="+mn-ea"/>
                        </a:rPr>
                        <a:t>～</a:t>
                      </a:r>
                      <a:r>
                        <a:rPr kumimoji="1" lang="en-US" altLang="ja-JP" sz="1000" dirty="0">
                          <a:solidFill>
                            <a:schemeClr val="tx1"/>
                          </a:solidFill>
                          <a:latin typeface="+mn-ea"/>
                          <a:ea typeface="+mn-ea"/>
                        </a:rPr>
                        <a:t>3,000</a:t>
                      </a:r>
                      <a:r>
                        <a:rPr kumimoji="1" lang="ja-JP" altLang="en-US" sz="1000" dirty="0">
                          <a:solidFill>
                            <a:schemeClr val="tx1"/>
                          </a:solidFill>
                          <a:latin typeface="+mn-ea"/>
                          <a:ea typeface="+mn-ea"/>
                        </a:rPr>
                        <a:t>万円</a:t>
                      </a:r>
                    </a:p>
                  </a:txBody>
                  <a:tcPr/>
                </a:tc>
                <a:tc>
                  <a:txBody>
                    <a:bodyPr/>
                    <a:lstStyle/>
                    <a:p>
                      <a:r>
                        <a:rPr kumimoji="1" lang="en-US" altLang="ja-JP" sz="1000" dirty="0">
                          <a:solidFill>
                            <a:schemeClr val="tx1"/>
                          </a:solidFill>
                          <a:latin typeface="+mn-ea"/>
                          <a:ea typeface="+mn-ea"/>
                        </a:rPr>
                        <a:t>3,000</a:t>
                      </a:r>
                      <a:r>
                        <a:rPr kumimoji="1" lang="ja-JP" altLang="en-US" sz="1000" dirty="0">
                          <a:solidFill>
                            <a:schemeClr val="tx1"/>
                          </a:solidFill>
                          <a:latin typeface="+mn-ea"/>
                          <a:ea typeface="+mn-ea"/>
                        </a:rPr>
                        <a:t>～</a:t>
                      </a:r>
                      <a:r>
                        <a:rPr kumimoji="1" lang="en-US" altLang="ja-JP" sz="1000" dirty="0">
                          <a:solidFill>
                            <a:schemeClr val="tx1"/>
                          </a:solidFill>
                          <a:latin typeface="+mn-ea"/>
                          <a:ea typeface="+mn-ea"/>
                        </a:rPr>
                        <a:t>5,000</a:t>
                      </a:r>
                      <a:r>
                        <a:rPr kumimoji="1" lang="ja-JP" altLang="en-US" sz="1000" dirty="0">
                          <a:solidFill>
                            <a:schemeClr val="tx1"/>
                          </a:solidFill>
                          <a:latin typeface="+mn-ea"/>
                          <a:ea typeface="+mn-ea"/>
                        </a:rPr>
                        <a:t>万円</a:t>
                      </a:r>
                    </a:p>
                  </a:txBody>
                  <a:tcPr/>
                </a:tc>
                <a:tc>
                  <a:txBody>
                    <a:bodyPr/>
                    <a:lstStyle/>
                    <a:p>
                      <a:r>
                        <a:rPr kumimoji="1" lang="en-US" altLang="ja-JP" sz="1000" dirty="0">
                          <a:solidFill>
                            <a:schemeClr val="tx1"/>
                          </a:solidFill>
                          <a:latin typeface="+mn-ea"/>
                          <a:ea typeface="+mn-ea"/>
                        </a:rPr>
                        <a:t>5,000</a:t>
                      </a:r>
                      <a:r>
                        <a:rPr kumimoji="1" lang="ja-JP" altLang="en-US" sz="1000" dirty="0">
                          <a:solidFill>
                            <a:schemeClr val="tx1"/>
                          </a:solidFill>
                          <a:latin typeface="+mn-ea"/>
                          <a:ea typeface="+mn-ea"/>
                        </a:rPr>
                        <a:t>万円～</a:t>
                      </a:r>
                      <a:r>
                        <a:rPr kumimoji="1" lang="en-US" altLang="ja-JP" sz="1000" dirty="0">
                          <a:solidFill>
                            <a:schemeClr val="tx1"/>
                          </a:solidFill>
                          <a:latin typeface="+mn-ea"/>
                          <a:ea typeface="+mn-ea"/>
                        </a:rPr>
                        <a:t>1</a:t>
                      </a:r>
                      <a:r>
                        <a:rPr kumimoji="1" lang="ja-JP" altLang="en-US" sz="1000" dirty="0">
                          <a:solidFill>
                            <a:schemeClr val="tx1"/>
                          </a:solidFill>
                          <a:latin typeface="+mn-ea"/>
                          <a:ea typeface="+mn-ea"/>
                        </a:rPr>
                        <a:t>億円</a:t>
                      </a:r>
                    </a:p>
                  </a:txBody>
                  <a:tcPr/>
                </a:tc>
                <a:tc>
                  <a:txBody>
                    <a:bodyPr/>
                    <a:lstStyle/>
                    <a:p>
                      <a:r>
                        <a:rPr kumimoji="1" lang="en-US" altLang="ja-JP" sz="1000" dirty="0">
                          <a:solidFill>
                            <a:schemeClr val="tx1"/>
                          </a:solidFill>
                          <a:latin typeface="+mn-ea"/>
                          <a:ea typeface="+mn-ea"/>
                        </a:rPr>
                        <a:t>1</a:t>
                      </a:r>
                      <a:r>
                        <a:rPr kumimoji="1" lang="ja-JP" altLang="en-US" sz="1000" dirty="0">
                          <a:solidFill>
                            <a:schemeClr val="tx1"/>
                          </a:solidFill>
                          <a:latin typeface="+mn-ea"/>
                          <a:ea typeface="+mn-ea"/>
                        </a:rPr>
                        <a:t>億円～</a:t>
                      </a:r>
                    </a:p>
                  </a:txBody>
                  <a:tcPr/>
                </a:tc>
                <a:extLst>
                  <a:ext uri="{0D108BD9-81ED-4DB2-BD59-A6C34878D82A}">
                    <a16:rowId xmlns:a16="http://schemas.microsoft.com/office/drawing/2014/main" val="1647325694"/>
                  </a:ext>
                </a:extLst>
              </a:tr>
              <a:tr h="208705">
                <a:tc>
                  <a:txBody>
                    <a:bodyPr/>
                    <a:lstStyle/>
                    <a:p>
                      <a:pPr algn="ctr"/>
                      <a:r>
                        <a:rPr kumimoji="1" lang="en-US" altLang="ja-JP" sz="1050" dirty="0">
                          <a:latin typeface="+mn-ea"/>
                          <a:ea typeface="+mn-ea"/>
                        </a:rPr>
                        <a:t>R7</a:t>
                      </a:r>
                    </a:p>
                  </a:txBody>
                  <a:tcPr/>
                </a:tc>
                <a:tc>
                  <a:txBody>
                    <a:bodyPr/>
                    <a:lstStyle/>
                    <a:p>
                      <a:pPr algn="ctr"/>
                      <a:r>
                        <a:rPr kumimoji="1" lang="en-US" altLang="ja-JP" sz="1050" dirty="0">
                          <a:latin typeface="+mn-ea"/>
                          <a:ea typeface="+mn-ea"/>
                        </a:rPr>
                        <a:t>5,365</a:t>
                      </a:r>
                    </a:p>
                  </a:txBody>
                  <a:tcPr/>
                </a:tc>
                <a:tc>
                  <a:txBody>
                    <a:bodyPr/>
                    <a:lstStyle/>
                    <a:p>
                      <a:pPr algn="ctr"/>
                      <a:r>
                        <a:rPr kumimoji="1" lang="en-US" altLang="ja-JP" sz="1050" dirty="0">
                          <a:latin typeface="+mn-ea"/>
                          <a:ea typeface="+mn-ea"/>
                        </a:rPr>
                        <a:t>306</a:t>
                      </a:r>
                      <a:endParaRPr kumimoji="1" lang="ja-JP" altLang="en-US" sz="1050" dirty="0">
                        <a:latin typeface="+mn-ea"/>
                        <a:ea typeface="+mn-ea"/>
                      </a:endParaRPr>
                    </a:p>
                  </a:txBody>
                  <a:tcPr/>
                </a:tc>
                <a:tc>
                  <a:txBody>
                    <a:bodyPr/>
                    <a:lstStyle/>
                    <a:p>
                      <a:pPr algn="ctr"/>
                      <a:r>
                        <a:rPr kumimoji="1" lang="en-US" altLang="ja-JP" sz="1050" dirty="0">
                          <a:latin typeface="+mn-ea"/>
                          <a:ea typeface="+mn-ea"/>
                        </a:rPr>
                        <a:t>219</a:t>
                      </a:r>
                      <a:endParaRPr kumimoji="1" lang="ja-JP" altLang="en-US" sz="1050" dirty="0">
                        <a:latin typeface="+mn-ea"/>
                        <a:ea typeface="+mn-ea"/>
                      </a:endParaRPr>
                    </a:p>
                  </a:txBody>
                  <a:tcPr/>
                </a:tc>
                <a:tc>
                  <a:txBody>
                    <a:bodyPr/>
                    <a:lstStyle/>
                    <a:p>
                      <a:pPr algn="ctr"/>
                      <a:r>
                        <a:rPr kumimoji="1" lang="en-US" altLang="ja-JP" sz="1050" dirty="0">
                          <a:latin typeface="+mn-ea"/>
                          <a:ea typeface="+mn-ea"/>
                        </a:rPr>
                        <a:t>44</a:t>
                      </a:r>
                      <a:endParaRPr kumimoji="1" lang="ja-JP" altLang="en-US" sz="1050" dirty="0">
                        <a:latin typeface="+mn-ea"/>
                        <a:ea typeface="+mn-ea"/>
                      </a:endParaRPr>
                    </a:p>
                  </a:txBody>
                  <a:tcPr/>
                </a:tc>
                <a:tc>
                  <a:txBody>
                    <a:bodyPr/>
                    <a:lstStyle/>
                    <a:p>
                      <a:pPr algn="ctr"/>
                      <a:r>
                        <a:rPr kumimoji="1" lang="en-US" altLang="ja-JP" sz="1050" dirty="0">
                          <a:latin typeface="+mn-ea"/>
                          <a:ea typeface="+mn-ea"/>
                        </a:rPr>
                        <a:t>21</a:t>
                      </a:r>
                      <a:endParaRPr kumimoji="1" lang="ja-JP" altLang="en-US" sz="1050" dirty="0">
                        <a:latin typeface="+mn-ea"/>
                        <a:ea typeface="+mn-ea"/>
                      </a:endParaRPr>
                    </a:p>
                  </a:txBody>
                  <a:tcPr/>
                </a:tc>
                <a:tc>
                  <a:txBody>
                    <a:bodyPr/>
                    <a:lstStyle/>
                    <a:p>
                      <a:pPr algn="ctr"/>
                      <a:r>
                        <a:rPr kumimoji="1" lang="en-US" altLang="ja-JP" sz="1050" dirty="0">
                          <a:latin typeface="+mn-ea"/>
                          <a:ea typeface="+mn-ea"/>
                        </a:rPr>
                        <a:t>13</a:t>
                      </a:r>
                      <a:endParaRPr kumimoji="1" lang="ja-JP" altLang="en-US" sz="1050" dirty="0">
                        <a:latin typeface="+mn-ea"/>
                        <a:ea typeface="+mn-ea"/>
                      </a:endParaRPr>
                    </a:p>
                  </a:txBody>
                  <a:tcPr/>
                </a:tc>
                <a:extLst>
                  <a:ext uri="{0D108BD9-81ED-4DB2-BD59-A6C34878D82A}">
                    <a16:rowId xmlns:a16="http://schemas.microsoft.com/office/drawing/2014/main" val="1489369065"/>
                  </a:ext>
                </a:extLst>
              </a:tr>
              <a:tr h="0">
                <a:tc>
                  <a:txBody>
                    <a:bodyPr/>
                    <a:lstStyle/>
                    <a:p>
                      <a:pPr algn="ctr"/>
                      <a:r>
                        <a:rPr kumimoji="1" lang="ja-JP" altLang="en-US" sz="1050" dirty="0">
                          <a:latin typeface="+mn-ea"/>
                          <a:ea typeface="+mn-ea"/>
                        </a:rPr>
                        <a:t>Ｒ</a:t>
                      </a:r>
                      <a:r>
                        <a:rPr kumimoji="1" lang="en-US" altLang="ja-JP" sz="1050" dirty="0">
                          <a:latin typeface="+mn-ea"/>
                          <a:ea typeface="+mn-ea"/>
                        </a:rPr>
                        <a:t>27</a:t>
                      </a:r>
                      <a:endParaRPr kumimoji="1" lang="ja-JP" altLang="en-US" sz="1050" dirty="0">
                        <a:latin typeface="+mn-ea"/>
                        <a:ea typeface="+mn-ea"/>
                      </a:endParaRPr>
                    </a:p>
                  </a:txBody>
                  <a:tcPr/>
                </a:tc>
                <a:tc>
                  <a:txBody>
                    <a:bodyPr/>
                    <a:lstStyle/>
                    <a:p>
                      <a:pPr algn="ctr"/>
                      <a:r>
                        <a:rPr kumimoji="1" lang="en-US" altLang="ja-JP" sz="1050" dirty="0">
                          <a:latin typeface="+mn-ea"/>
                          <a:ea typeface="+mn-ea"/>
                        </a:rPr>
                        <a:t>1,812</a:t>
                      </a:r>
                      <a:endParaRPr kumimoji="1" lang="ja-JP" altLang="en-US" sz="1050" dirty="0">
                        <a:latin typeface="+mn-ea"/>
                        <a:ea typeface="+mn-ea"/>
                      </a:endParaRPr>
                    </a:p>
                  </a:txBody>
                  <a:tcPr/>
                </a:tc>
                <a:tc>
                  <a:txBody>
                    <a:bodyPr/>
                    <a:lstStyle/>
                    <a:p>
                      <a:pPr algn="ctr"/>
                      <a:r>
                        <a:rPr kumimoji="1" lang="en-US" altLang="ja-JP" sz="1050" dirty="0">
                          <a:latin typeface="+mn-ea"/>
                          <a:ea typeface="+mn-ea"/>
                        </a:rPr>
                        <a:t>800</a:t>
                      </a:r>
                      <a:endParaRPr kumimoji="1" lang="ja-JP" altLang="en-US" sz="1050" dirty="0">
                        <a:latin typeface="+mn-ea"/>
                        <a:ea typeface="+mn-ea"/>
                      </a:endParaRPr>
                    </a:p>
                  </a:txBody>
                  <a:tcPr/>
                </a:tc>
                <a:tc>
                  <a:txBody>
                    <a:bodyPr/>
                    <a:lstStyle/>
                    <a:p>
                      <a:pPr algn="ctr"/>
                      <a:r>
                        <a:rPr kumimoji="1" lang="en-US" altLang="ja-JP" sz="1050" dirty="0">
                          <a:latin typeface="+mn-ea"/>
                          <a:ea typeface="+mn-ea"/>
                        </a:rPr>
                        <a:t>550</a:t>
                      </a:r>
                      <a:endParaRPr kumimoji="1" lang="ja-JP" altLang="en-US" sz="1050" dirty="0">
                        <a:latin typeface="+mn-ea"/>
                        <a:ea typeface="+mn-ea"/>
                      </a:endParaRPr>
                    </a:p>
                  </a:txBody>
                  <a:tcPr/>
                </a:tc>
                <a:tc>
                  <a:txBody>
                    <a:bodyPr/>
                    <a:lstStyle/>
                    <a:p>
                      <a:pPr algn="ctr"/>
                      <a:r>
                        <a:rPr kumimoji="1" lang="en-US" altLang="ja-JP" sz="1050" dirty="0">
                          <a:latin typeface="+mn-ea"/>
                          <a:ea typeface="+mn-ea"/>
                        </a:rPr>
                        <a:t>110</a:t>
                      </a:r>
                      <a:endParaRPr kumimoji="1" lang="ja-JP" altLang="en-US" sz="1050" dirty="0">
                        <a:latin typeface="+mn-ea"/>
                        <a:ea typeface="+mn-ea"/>
                      </a:endParaRPr>
                    </a:p>
                  </a:txBody>
                  <a:tcPr/>
                </a:tc>
                <a:tc>
                  <a:txBody>
                    <a:bodyPr/>
                    <a:lstStyle/>
                    <a:p>
                      <a:pPr algn="ctr"/>
                      <a:r>
                        <a:rPr kumimoji="1" lang="en-US" altLang="ja-JP" sz="1050" dirty="0">
                          <a:latin typeface="+mn-ea"/>
                          <a:ea typeface="+mn-ea"/>
                        </a:rPr>
                        <a:t>35</a:t>
                      </a:r>
                      <a:endParaRPr kumimoji="1" lang="ja-JP" altLang="en-US" sz="1050" dirty="0">
                        <a:latin typeface="+mn-ea"/>
                        <a:ea typeface="+mn-ea"/>
                      </a:endParaRPr>
                    </a:p>
                  </a:txBody>
                  <a:tcPr/>
                </a:tc>
                <a:tc>
                  <a:txBody>
                    <a:bodyPr/>
                    <a:lstStyle/>
                    <a:p>
                      <a:pPr algn="ctr"/>
                      <a:r>
                        <a:rPr kumimoji="1" lang="en-US" altLang="ja-JP" sz="1050" dirty="0">
                          <a:latin typeface="+mn-ea"/>
                          <a:ea typeface="+mn-ea"/>
                        </a:rPr>
                        <a:t>24</a:t>
                      </a:r>
                      <a:endParaRPr kumimoji="1" lang="ja-JP" altLang="en-US" sz="1050" dirty="0">
                        <a:latin typeface="+mn-ea"/>
                        <a:ea typeface="+mn-ea"/>
                      </a:endParaRPr>
                    </a:p>
                  </a:txBody>
                  <a:tcPr/>
                </a:tc>
                <a:extLst>
                  <a:ext uri="{0D108BD9-81ED-4DB2-BD59-A6C34878D82A}">
                    <a16:rowId xmlns:a16="http://schemas.microsoft.com/office/drawing/2014/main" val="1723190713"/>
                  </a:ext>
                </a:extLst>
              </a:tr>
            </a:tbl>
          </a:graphicData>
        </a:graphic>
      </p:graphicFrame>
      <p:sp>
        <p:nvSpPr>
          <p:cNvPr id="58" name="テキスト ボックス 57">
            <a:extLst>
              <a:ext uri="{FF2B5EF4-FFF2-40B4-BE49-F238E27FC236}">
                <a16:creationId xmlns:a16="http://schemas.microsoft.com/office/drawing/2014/main" id="{913DB59A-0763-4C2E-A67D-A9B245B2C419}"/>
              </a:ext>
            </a:extLst>
          </p:cNvPr>
          <p:cNvSpPr txBox="1"/>
          <p:nvPr/>
        </p:nvSpPr>
        <p:spPr>
          <a:xfrm>
            <a:off x="9230654" y="3729941"/>
            <a:ext cx="2707815" cy="246221"/>
          </a:xfrm>
          <a:prstGeom prst="rect">
            <a:avLst/>
          </a:prstGeom>
          <a:noFill/>
        </p:spPr>
        <p:txBody>
          <a:bodyPr wrap="square" rtlCol="0">
            <a:spAutoFit/>
          </a:bodyPr>
          <a:lstStyle/>
          <a:p>
            <a:r>
              <a:rPr kumimoji="1" lang="en-US" altLang="ja-JP" sz="1000" dirty="0">
                <a:latin typeface="+mn-ea"/>
              </a:rPr>
              <a:t>※</a:t>
            </a:r>
            <a:r>
              <a:rPr kumimoji="1" lang="ja-JP" altLang="en-US" sz="1000" dirty="0">
                <a:latin typeface="+mn-ea"/>
              </a:rPr>
              <a:t>経営体数を</a:t>
            </a:r>
            <a:r>
              <a:rPr kumimoji="1" lang="ja-JP" altLang="en-US" sz="1000" dirty="0">
                <a:latin typeface="+mn-ea"/>
                <a:sym typeface="Wingdings" panose="05000000000000000000" pitchFamily="2" charset="2"/>
              </a:rPr>
              <a:t>（</a:t>
            </a:r>
            <a:r>
              <a:rPr kumimoji="1" lang="en-US" altLang="ja-JP" sz="1000" dirty="0">
                <a:latin typeface="+mn-ea"/>
                <a:sym typeface="Wingdings" panose="05000000000000000000" pitchFamily="2" charset="2"/>
              </a:rPr>
              <a:t>R</a:t>
            </a:r>
            <a:r>
              <a:rPr kumimoji="1" lang="ja-JP" altLang="en-US" sz="1000" dirty="0">
                <a:latin typeface="+mn-ea"/>
                <a:sym typeface="Wingdings" panose="05000000000000000000" pitchFamily="2" charset="2"/>
              </a:rPr>
              <a:t>７）</a:t>
            </a:r>
            <a:r>
              <a:rPr kumimoji="1" lang="en-US" altLang="ja-JP" sz="1000" dirty="0">
                <a:latin typeface="+mn-ea"/>
                <a:sym typeface="Wingdings" panose="05000000000000000000" pitchFamily="2" charset="2"/>
              </a:rPr>
              <a:t>5,971</a:t>
            </a:r>
            <a:r>
              <a:rPr kumimoji="1" lang="ja-JP" altLang="en-US" sz="1000" dirty="0">
                <a:latin typeface="+mn-ea"/>
                <a:sym typeface="Wingdings" panose="05000000000000000000" pitchFamily="2" charset="2"/>
              </a:rPr>
              <a:t>→（</a:t>
            </a:r>
            <a:r>
              <a:rPr kumimoji="1" lang="en-US" altLang="ja-JP" sz="1000" dirty="0">
                <a:latin typeface="+mn-ea"/>
                <a:sym typeface="Wingdings" panose="05000000000000000000" pitchFamily="2" charset="2"/>
              </a:rPr>
              <a:t>R27</a:t>
            </a:r>
            <a:r>
              <a:rPr kumimoji="1" lang="ja-JP" altLang="en-US" sz="1000" dirty="0">
                <a:latin typeface="+mn-ea"/>
                <a:sym typeface="Wingdings" panose="05000000000000000000" pitchFamily="2" charset="2"/>
              </a:rPr>
              <a:t>）</a:t>
            </a:r>
            <a:r>
              <a:rPr kumimoji="1" lang="en-US" altLang="ja-JP" sz="1000" dirty="0">
                <a:latin typeface="+mn-ea"/>
                <a:sym typeface="Wingdings" panose="05000000000000000000" pitchFamily="2" charset="2"/>
              </a:rPr>
              <a:t>3,331</a:t>
            </a:r>
            <a:r>
              <a:rPr kumimoji="1" lang="ja-JP" altLang="en-US" sz="1000" dirty="0">
                <a:latin typeface="+mn-ea"/>
                <a:sym typeface="Wingdings" panose="05000000000000000000" pitchFamily="2" charset="2"/>
              </a:rPr>
              <a:t>と仮定</a:t>
            </a:r>
            <a:endParaRPr kumimoji="1" lang="ja-JP" altLang="en-US" sz="1000" dirty="0">
              <a:latin typeface="+mn-ea"/>
            </a:endParaRPr>
          </a:p>
        </p:txBody>
      </p:sp>
      <p:sp>
        <p:nvSpPr>
          <p:cNvPr id="59" name="テキスト ボックス 58">
            <a:extLst>
              <a:ext uri="{FF2B5EF4-FFF2-40B4-BE49-F238E27FC236}">
                <a16:creationId xmlns:a16="http://schemas.microsoft.com/office/drawing/2014/main" id="{528B0153-059A-4F62-972B-97B10987230C}"/>
              </a:ext>
            </a:extLst>
          </p:cNvPr>
          <p:cNvSpPr txBox="1"/>
          <p:nvPr/>
        </p:nvSpPr>
        <p:spPr>
          <a:xfrm>
            <a:off x="6628849" y="2447296"/>
            <a:ext cx="3629575" cy="276999"/>
          </a:xfrm>
          <a:prstGeom prst="rect">
            <a:avLst/>
          </a:prstGeom>
          <a:noFill/>
        </p:spPr>
        <p:txBody>
          <a:bodyPr wrap="square">
            <a:spAutoFit/>
          </a:bodyPr>
          <a:lstStyle/>
          <a:p>
            <a:r>
              <a:rPr lang="ja-JP" altLang="en-US" sz="1200" b="1" dirty="0">
                <a:latin typeface="+mn-ea"/>
              </a:rPr>
              <a:t>販売金額別の経営体数試算　（</a:t>
            </a:r>
            <a:r>
              <a:rPr lang="en-US" altLang="ja-JP" sz="1200" b="1" dirty="0">
                <a:latin typeface="+mn-ea"/>
              </a:rPr>
              <a:t>20</a:t>
            </a:r>
            <a:r>
              <a:rPr lang="ja-JP" altLang="en-US" sz="1200" b="1" dirty="0">
                <a:latin typeface="+mn-ea"/>
              </a:rPr>
              <a:t>年後必要な数）</a:t>
            </a:r>
            <a:endParaRPr lang="en-US" altLang="ja-JP" sz="1200" b="1" dirty="0">
              <a:latin typeface="+mn-ea"/>
            </a:endParaRPr>
          </a:p>
        </p:txBody>
      </p:sp>
    </p:spTree>
    <p:extLst>
      <p:ext uri="{BB962C8B-B14F-4D97-AF65-F5344CB8AC3E}">
        <p14:creationId xmlns:p14="http://schemas.microsoft.com/office/powerpoint/2010/main" val="3528378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テキスト ボックス 41">
            <a:extLst>
              <a:ext uri="{FF2B5EF4-FFF2-40B4-BE49-F238E27FC236}">
                <a16:creationId xmlns:a16="http://schemas.microsoft.com/office/drawing/2014/main" id="{7FED9303-8322-43A7-8699-D7375137D338}"/>
              </a:ext>
            </a:extLst>
          </p:cNvPr>
          <p:cNvSpPr txBox="1"/>
          <p:nvPr/>
        </p:nvSpPr>
        <p:spPr>
          <a:xfrm>
            <a:off x="7612116" y="3724298"/>
            <a:ext cx="4579884" cy="2554545"/>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①導入フェーズ</a:t>
            </a:r>
            <a:endParaRPr kumimoji="0"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・大学や研究機関と連携し、</a:t>
            </a:r>
            <a:endParaRPr kumimoji="0"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　</a:t>
            </a:r>
            <a:r>
              <a:rPr kumimoji="0"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収益性や栽培適性を調査</a:t>
            </a:r>
            <a:endParaRPr kumimoji="0"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・導入産地や販売戦略の検討</a:t>
            </a:r>
            <a:endParaRPr kumimoji="0"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・産地に必要な基盤整備（再整備含む）</a:t>
            </a:r>
            <a:endParaRPr kumimoji="0"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②拡大フェーズ</a:t>
            </a:r>
            <a:endParaRPr kumimoji="0"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・担い手の確保</a:t>
            </a:r>
            <a:endParaRPr kumimoji="0"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・補助事業による設備導入補助</a:t>
            </a:r>
            <a:endParaRPr kumimoji="0"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・流通・販売ルートの確立</a:t>
            </a:r>
            <a:endParaRPr kumimoji="0"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 name="四角形: 角を丸くする 2">
            <a:extLst>
              <a:ext uri="{FF2B5EF4-FFF2-40B4-BE49-F238E27FC236}">
                <a16:creationId xmlns:a16="http://schemas.microsoft.com/office/drawing/2014/main" id="{6E088F35-0092-4D7B-BE6E-909D8BBCA2BE}"/>
              </a:ext>
            </a:extLst>
          </p:cNvPr>
          <p:cNvSpPr/>
          <p:nvPr/>
        </p:nvSpPr>
        <p:spPr>
          <a:xfrm>
            <a:off x="341967" y="704449"/>
            <a:ext cx="11490527" cy="468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重点品目を選定し、生産から販売までの取組を推進</a:t>
            </a:r>
          </a:p>
        </p:txBody>
      </p:sp>
      <p:sp>
        <p:nvSpPr>
          <p:cNvPr id="19" name="タイトル 1">
            <a:extLst>
              <a:ext uri="{FF2B5EF4-FFF2-40B4-BE49-F238E27FC236}">
                <a16:creationId xmlns:a16="http://schemas.microsoft.com/office/drawing/2014/main" id="{FC6FDD29-824A-4F50-87C8-A5602F94C7DC}"/>
              </a:ext>
            </a:extLst>
          </p:cNvPr>
          <p:cNvSpPr txBox="1">
            <a:spLocks/>
          </p:cNvSpPr>
          <p:nvPr/>
        </p:nvSpPr>
        <p:spPr>
          <a:xfrm>
            <a:off x="0" y="1429"/>
            <a:ext cx="12192000" cy="540438"/>
          </a:xfrm>
          <a:prstGeom prst="rect">
            <a:avLst/>
          </a:prstGeom>
          <a:solidFill>
            <a:schemeClr val="accent2">
              <a:lumMod val="20000"/>
              <a:lumOff val="80000"/>
            </a:schemeClr>
          </a:solidFill>
        </p:spPr>
        <p:txBody>
          <a:bodyPr vert="horz" lIns="65315" tIns="32657" rIns="65315" bIns="32657" rtlCol="0" anchor="ctr">
            <a:noAutofit/>
          </a:bodyPr>
          <a:lst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a:lstStyle>
          <a:p>
            <a:pPr marL="0" marR="0" lvl="0" indent="0" algn="ctr" defTabSz="1280160" rtl="0" eaLnBrk="1" fontAlgn="auto" latinLnBrk="0" hangingPunct="1">
              <a:lnSpc>
                <a:spcPct val="90000"/>
              </a:lnSpc>
              <a:spcBef>
                <a:spcPct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大阪の強みを活かす品目の振興</a:t>
            </a:r>
          </a:p>
        </p:txBody>
      </p:sp>
      <p:sp>
        <p:nvSpPr>
          <p:cNvPr id="20" name="正方形/長方形 19">
            <a:extLst>
              <a:ext uri="{FF2B5EF4-FFF2-40B4-BE49-F238E27FC236}">
                <a16:creationId xmlns:a16="http://schemas.microsoft.com/office/drawing/2014/main" id="{B7EF3D8E-0973-4EF8-A7DF-1D2DD0822ED4}"/>
              </a:ext>
            </a:extLst>
          </p:cNvPr>
          <p:cNvSpPr/>
          <p:nvPr/>
        </p:nvSpPr>
        <p:spPr>
          <a:xfrm>
            <a:off x="378069" y="1314943"/>
            <a:ext cx="2092570" cy="3600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主な取組内容</a:t>
            </a:r>
          </a:p>
        </p:txBody>
      </p:sp>
      <p:sp>
        <p:nvSpPr>
          <p:cNvPr id="41" name="テキスト ボックス 40">
            <a:extLst>
              <a:ext uri="{FF2B5EF4-FFF2-40B4-BE49-F238E27FC236}">
                <a16:creationId xmlns:a16="http://schemas.microsoft.com/office/drawing/2014/main" id="{C6DBADF9-832F-4A75-8A0F-F3556D8D2E5F}"/>
              </a:ext>
            </a:extLst>
          </p:cNvPr>
          <p:cNvSpPr txBox="1"/>
          <p:nvPr/>
        </p:nvSpPr>
        <p:spPr>
          <a:xfrm>
            <a:off x="7612116" y="6188673"/>
            <a:ext cx="3083173" cy="523220"/>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目標：栽培面積　</a:t>
            </a:r>
            <a:r>
              <a:rPr kumimoji="0" lang="en-US" altLang="ja-JP" sz="14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3ha</a:t>
            </a:r>
            <a:r>
              <a:rPr kumimoji="0" lang="ja-JP" altLang="en-US" sz="14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4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R13</a:t>
            </a:r>
            <a:r>
              <a:rPr kumimoji="0" lang="ja-JP" altLang="en-US" sz="14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0" lang="en-US" altLang="ja-JP" sz="14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➡成園時には</a:t>
            </a:r>
            <a:r>
              <a:rPr kumimoji="0" lang="en-US" altLang="ja-JP" sz="14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1.5</a:t>
            </a:r>
            <a:r>
              <a:rPr kumimoji="0" lang="ja-JP" altLang="en-US" sz="14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億円</a:t>
            </a:r>
            <a:r>
              <a:rPr kumimoji="0" lang="en-US" altLang="ja-JP" sz="14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4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0"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の生産額増</a:t>
            </a:r>
            <a:endParaRPr kumimoji="0"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52" name="図 51">
            <a:extLst>
              <a:ext uri="{FF2B5EF4-FFF2-40B4-BE49-F238E27FC236}">
                <a16:creationId xmlns:a16="http://schemas.microsoft.com/office/drawing/2014/main" id="{4F928CB2-D0E9-492F-B8ED-71D86047C4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5748" y="5274163"/>
            <a:ext cx="1110830" cy="921176"/>
          </a:xfrm>
          <a:prstGeom prst="rect">
            <a:avLst/>
          </a:prstGeom>
        </p:spPr>
      </p:pic>
      <p:sp>
        <p:nvSpPr>
          <p:cNvPr id="58" name="テキスト ボックス 57">
            <a:extLst>
              <a:ext uri="{FF2B5EF4-FFF2-40B4-BE49-F238E27FC236}">
                <a16:creationId xmlns:a16="http://schemas.microsoft.com/office/drawing/2014/main" id="{CAB145C6-C81F-488D-A1A7-7CFECE98A3AF}"/>
              </a:ext>
            </a:extLst>
          </p:cNvPr>
          <p:cNvSpPr txBox="1"/>
          <p:nvPr/>
        </p:nvSpPr>
        <p:spPr>
          <a:xfrm>
            <a:off x="500067" y="1709104"/>
            <a:ext cx="5296425" cy="400110"/>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00B050"/>
                </a:solidFill>
                <a:effectLst/>
                <a:uLnTx/>
                <a:uFillTx/>
                <a:latin typeface="ＭＳ Ｐゴシック" panose="020B0600070205080204" pitchFamily="50" charset="-128"/>
                <a:ea typeface="ＭＳ Ｐゴシック" panose="020B0600070205080204" pitchFamily="50" charset="-128"/>
                <a:cs typeface="+mn-cs"/>
              </a:rPr>
              <a:t>○重点品目の振興方針の決定</a:t>
            </a:r>
            <a:endParaRPr kumimoji="0" lang="en-US" altLang="ja-JP" sz="2000" b="1" i="0" u="none" strike="noStrike" kern="1200" cap="none" spc="0" normalizeH="0" baseline="0" noProof="0" dirty="0">
              <a:ln>
                <a:noFill/>
              </a:ln>
              <a:solidFill>
                <a:srgbClr val="00B050"/>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2" name="図 1">
            <a:extLst>
              <a:ext uri="{FF2B5EF4-FFF2-40B4-BE49-F238E27FC236}">
                <a16:creationId xmlns:a16="http://schemas.microsoft.com/office/drawing/2014/main" id="{C7F95C4D-E734-4AA5-AF6E-0E4A7BD73B5A}"/>
              </a:ext>
            </a:extLst>
          </p:cNvPr>
          <p:cNvPicPr>
            <a:picLocks noChangeAspect="1"/>
          </p:cNvPicPr>
          <p:nvPr/>
        </p:nvPicPr>
        <p:blipFill>
          <a:blip r:embed="rId3"/>
          <a:stretch>
            <a:fillRect/>
          </a:stretch>
        </p:blipFill>
        <p:spPr>
          <a:xfrm>
            <a:off x="11304708" y="4972895"/>
            <a:ext cx="615156" cy="634182"/>
          </a:xfrm>
          <a:prstGeom prst="rect">
            <a:avLst/>
          </a:prstGeom>
        </p:spPr>
      </p:pic>
      <p:grpSp>
        <p:nvGrpSpPr>
          <p:cNvPr id="5" name="グループ化 4">
            <a:extLst>
              <a:ext uri="{FF2B5EF4-FFF2-40B4-BE49-F238E27FC236}">
                <a16:creationId xmlns:a16="http://schemas.microsoft.com/office/drawing/2014/main" id="{C11B87FC-F453-444F-9E74-D2C9C512C081}"/>
              </a:ext>
            </a:extLst>
          </p:cNvPr>
          <p:cNvGrpSpPr/>
          <p:nvPr/>
        </p:nvGrpSpPr>
        <p:grpSpPr>
          <a:xfrm>
            <a:off x="9944306" y="1602625"/>
            <a:ext cx="2099991" cy="396000"/>
            <a:chOff x="567094" y="3629827"/>
            <a:chExt cx="2099991" cy="396000"/>
          </a:xfrm>
        </p:grpSpPr>
        <p:pic>
          <p:nvPicPr>
            <p:cNvPr id="4" name="図 3">
              <a:extLst>
                <a:ext uri="{FF2B5EF4-FFF2-40B4-BE49-F238E27FC236}">
                  <a16:creationId xmlns:a16="http://schemas.microsoft.com/office/drawing/2014/main" id="{04CB146B-3636-4C51-A262-DF4E5B3D0EA9}"/>
                </a:ext>
              </a:extLst>
            </p:cNvPr>
            <p:cNvPicPr>
              <a:picLocks noChangeAspect="1"/>
            </p:cNvPicPr>
            <p:nvPr/>
          </p:nvPicPr>
          <p:blipFill>
            <a:blip r:embed="rId4"/>
            <a:stretch>
              <a:fillRect/>
            </a:stretch>
          </p:blipFill>
          <p:spPr>
            <a:xfrm>
              <a:off x="567094" y="3629827"/>
              <a:ext cx="357120" cy="396000"/>
            </a:xfrm>
            <a:prstGeom prst="rect">
              <a:avLst/>
            </a:prstGeom>
          </p:spPr>
        </p:pic>
        <p:pic>
          <p:nvPicPr>
            <p:cNvPr id="6" name="図 5">
              <a:extLst>
                <a:ext uri="{FF2B5EF4-FFF2-40B4-BE49-F238E27FC236}">
                  <a16:creationId xmlns:a16="http://schemas.microsoft.com/office/drawing/2014/main" id="{916958FE-05E2-42AD-A376-773B7E99A538}"/>
                </a:ext>
              </a:extLst>
            </p:cNvPr>
            <p:cNvPicPr>
              <a:picLocks noChangeAspect="1"/>
            </p:cNvPicPr>
            <p:nvPr/>
          </p:nvPicPr>
          <p:blipFill>
            <a:blip r:embed="rId5"/>
            <a:stretch>
              <a:fillRect/>
            </a:stretch>
          </p:blipFill>
          <p:spPr>
            <a:xfrm>
              <a:off x="956592" y="3629827"/>
              <a:ext cx="314115" cy="396000"/>
            </a:xfrm>
            <a:prstGeom prst="rect">
              <a:avLst/>
            </a:prstGeom>
          </p:spPr>
        </p:pic>
        <p:pic>
          <p:nvPicPr>
            <p:cNvPr id="7" name="図 6">
              <a:extLst>
                <a:ext uri="{FF2B5EF4-FFF2-40B4-BE49-F238E27FC236}">
                  <a16:creationId xmlns:a16="http://schemas.microsoft.com/office/drawing/2014/main" id="{DC559AF0-4227-43FE-88A3-6757B3372A28}"/>
                </a:ext>
              </a:extLst>
            </p:cNvPr>
            <p:cNvPicPr>
              <a:picLocks noChangeAspect="1"/>
            </p:cNvPicPr>
            <p:nvPr/>
          </p:nvPicPr>
          <p:blipFill>
            <a:blip r:embed="rId6"/>
            <a:stretch>
              <a:fillRect/>
            </a:stretch>
          </p:blipFill>
          <p:spPr>
            <a:xfrm>
              <a:off x="2166171" y="3629827"/>
              <a:ext cx="500914" cy="396000"/>
            </a:xfrm>
            <a:prstGeom prst="rect">
              <a:avLst/>
            </a:prstGeom>
          </p:spPr>
        </p:pic>
        <p:pic>
          <p:nvPicPr>
            <p:cNvPr id="8" name="図 7">
              <a:extLst>
                <a:ext uri="{FF2B5EF4-FFF2-40B4-BE49-F238E27FC236}">
                  <a16:creationId xmlns:a16="http://schemas.microsoft.com/office/drawing/2014/main" id="{76B5A5B9-21C4-4752-BBB1-824CE2946CA7}"/>
                </a:ext>
              </a:extLst>
            </p:cNvPr>
            <p:cNvPicPr>
              <a:picLocks noChangeAspect="1"/>
            </p:cNvPicPr>
            <p:nvPr/>
          </p:nvPicPr>
          <p:blipFill>
            <a:blip r:embed="rId7"/>
            <a:stretch>
              <a:fillRect/>
            </a:stretch>
          </p:blipFill>
          <p:spPr>
            <a:xfrm>
              <a:off x="1731463" y="3629827"/>
              <a:ext cx="402329" cy="396000"/>
            </a:xfrm>
            <a:prstGeom prst="rect">
              <a:avLst/>
            </a:prstGeom>
          </p:spPr>
        </p:pic>
        <p:pic>
          <p:nvPicPr>
            <p:cNvPr id="9" name="図 8">
              <a:extLst>
                <a:ext uri="{FF2B5EF4-FFF2-40B4-BE49-F238E27FC236}">
                  <a16:creationId xmlns:a16="http://schemas.microsoft.com/office/drawing/2014/main" id="{A6D0B4D7-CFA1-46D6-A5A2-2735B8DB150E}"/>
                </a:ext>
              </a:extLst>
            </p:cNvPr>
            <p:cNvPicPr>
              <a:picLocks noChangeAspect="1"/>
            </p:cNvPicPr>
            <p:nvPr/>
          </p:nvPicPr>
          <p:blipFill>
            <a:blip r:embed="rId8"/>
            <a:stretch>
              <a:fillRect/>
            </a:stretch>
          </p:blipFill>
          <p:spPr>
            <a:xfrm>
              <a:off x="1303085" y="3629827"/>
              <a:ext cx="396000" cy="396000"/>
            </a:xfrm>
            <a:prstGeom prst="rect">
              <a:avLst/>
            </a:prstGeom>
          </p:spPr>
        </p:pic>
      </p:grpSp>
      <p:sp>
        <p:nvSpPr>
          <p:cNvPr id="69" name="正方形/長方形 68">
            <a:extLst>
              <a:ext uri="{FF2B5EF4-FFF2-40B4-BE49-F238E27FC236}">
                <a16:creationId xmlns:a16="http://schemas.microsoft.com/office/drawing/2014/main" id="{4445262E-607A-48EF-8758-13127BBA8677}"/>
              </a:ext>
            </a:extLst>
          </p:cNvPr>
          <p:cNvSpPr/>
          <p:nvPr/>
        </p:nvSpPr>
        <p:spPr>
          <a:xfrm>
            <a:off x="8809244" y="1491678"/>
            <a:ext cx="1008000" cy="653387"/>
          </a:xfrm>
          <a:prstGeom prst="rect">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大阪産</a:t>
            </a:r>
            <a:r>
              <a:rPr kumimoji="1" lang="en-US" altLang="ja-JP" sz="1200" b="1" i="0" u="none" strike="noStrike" kern="120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a:t>
            </a:r>
            <a:r>
              <a:rPr kumimoji="1" lang="ja-JP" altLang="en-US" sz="1200" b="1" i="0" u="none" strike="noStrike" kern="120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もん</a:t>
            </a:r>
            <a:r>
              <a:rPr kumimoji="1" lang="en-US" altLang="ja-JP" sz="1200" b="1" i="0" u="none" strike="noStrike" kern="120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a:t>
            </a:r>
            <a:r>
              <a:rPr kumimoji="1" lang="ja-JP" altLang="en-US" sz="1200" b="1" i="0" u="none" strike="noStrike" kern="120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グローアッププラン（</a:t>
            </a:r>
            <a:r>
              <a:rPr kumimoji="1" lang="en-US" altLang="ja-JP" sz="1200" b="1" i="0" u="none" strike="noStrike" kern="120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~R8</a:t>
            </a:r>
            <a:r>
              <a:rPr kumimoji="1" lang="ja-JP" altLang="en-US" sz="1200" b="1" i="0" u="none" strike="noStrike" kern="120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a:t>
            </a:r>
          </a:p>
        </p:txBody>
      </p:sp>
      <p:sp>
        <p:nvSpPr>
          <p:cNvPr id="70" name="矢印: 下 69">
            <a:extLst>
              <a:ext uri="{FF2B5EF4-FFF2-40B4-BE49-F238E27FC236}">
                <a16:creationId xmlns:a16="http://schemas.microsoft.com/office/drawing/2014/main" id="{1C784665-BB10-47C7-A785-4E790EAFFDA5}"/>
              </a:ext>
            </a:extLst>
          </p:cNvPr>
          <p:cNvSpPr/>
          <p:nvPr/>
        </p:nvSpPr>
        <p:spPr>
          <a:xfrm>
            <a:off x="10779484" y="2130990"/>
            <a:ext cx="434413" cy="371063"/>
          </a:xfrm>
          <a:prstGeom prst="downArrow">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3" name="テキスト ボックス 72">
            <a:extLst>
              <a:ext uri="{FF2B5EF4-FFF2-40B4-BE49-F238E27FC236}">
                <a16:creationId xmlns:a16="http://schemas.microsoft.com/office/drawing/2014/main" id="{7935F9E0-4481-46A5-B922-9519750A7D02}"/>
              </a:ext>
            </a:extLst>
          </p:cNvPr>
          <p:cNvSpPr txBox="1"/>
          <p:nvPr/>
        </p:nvSpPr>
        <p:spPr>
          <a:xfrm>
            <a:off x="10490861" y="2576168"/>
            <a:ext cx="1040483" cy="338554"/>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品目選定</a:t>
            </a:r>
            <a:endParaRPr kumimoji="0"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4" name="テキスト ボックス 33">
            <a:extLst>
              <a:ext uri="{FF2B5EF4-FFF2-40B4-BE49-F238E27FC236}">
                <a16:creationId xmlns:a16="http://schemas.microsoft.com/office/drawing/2014/main" id="{3BD6004D-C8CF-4B8B-9935-020B768F046F}"/>
              </a:ext>
            </a:extLst>
          </p:cNvPr>
          <p:cNvSpPr txBox="1"/>
          <p:nvPr/>
        </p:nvSpPr>
        <p:spPr>
          <a:xfrm>
            <a:off x="547841" y="2061094"/>
            <a:ext cx="8118661" cy="584775"/>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単位面積当たりの農業産出額</a:t>
            </a:r>
            <a:r>
              <a:rPr kumimoji="0"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0"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位に向けて、一定の収益性が見込める品目、</a:t>
            </a:r>
            <a:endParaRPr kumimoji="0"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消費者の将来的な需要等を鑑みて品目を選定し、生産から販売までの戦略を決定</a:t>
            </a:r>
          </a:p>
        </p:txBody>
      </p:sp>
      <p:sp>
        <p:nvSpPr>
          <p:cNvPr id="36" name="正方形/長方形 35">
            <a:extLst>
              <a:ext uri="{FF2B5EF4-FFF2-40B4-BE49-F238E27FC236}">
                <a16:creationId xmlns:a16="http://schemas.microsoft.com/office/drawing/2014/main" id="{602F43DC-FC60-4E9B-BEBE-E098592A3C76}"/>
              </a:ext>
            </a:extLst>
          </p:cNvPr>
          <p:cNvSpPr/>
          <p:nvPr/>
        </p:nvSpPr>
        <p:spPr>
          <a:xfrm>
            <a:off x="8809244" y="2624910"/>
            <a:ext cx="1008000" cy="241071"/>
          </a:xfrm>
          <a:prstGeom prst="rect">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新プラン</a:t>
            </a:r>
          </a:p>
        </p:txBody>
      </p:sp>
      <p:sp>
        <p:nvSpPr>
          <p:cNvPr id="37" name="テキスト ボックス 36">
            <a:extLst>
              <a:ext uri="{FF2B5EF4-FFF2-40B4-BE49-F238E27FC236}">
                <a16:creationId xmlns:a16="http://schemas.microsoft.com/office/drawing/2014/main" id="{82081A6E-C45E-4A3B-9AF0-0A6B434E566A}"/>
              </a:ext>
            </a:extLst>
          </p:cNvPr>
          <p:cNvSpPr txBox="1"/>
          <p:nvPr/>
        </p:nvSpPr>
        <p:spPr>
          <a:xfrm>
            <a:off x="500067" y="3142671"/>
            <a:ext cx="2610094" cy="400110"/>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000" b="1" dirty="0">
                <a:solidFill>
                  <a:srgbClr val="00B050"/>
                </a:solidFill>
                <a:latin typeface="ＭＳ Ｐゴシック" panose="020B0600070205080204" pitchFamily="50" charset="-128"/>
                <a:ea typeface="ＭＳ Ｐゴシック" panose="020B0600070205080204" pitchFamily="50" charset="-128"/>
              </a:rPr>
              <a:t>◆</a:t>
            </a:r>
            <a:r>
              <a:rPr kumimoji="0" lang="ja-JP" altLang="en-US" sz="2000" b="1" i="0" u="none" strike="noStrike" kern="1200" cap="none" spc="0" normalizeH="0" baseline="0" noProof="0" dirty="0">
                <a:ln>
                  <a:noFill/>
                </a:ln>
                <a:solidFill>
                  <a:srgbClr val="00B050"/>
                </a:solidFill>
                <a:effectLst/>
                <a:uLnTx/>
                <a:uFillTx/>
                <a:latin typeface="ＭＳ Ｐゴシック" panose="020B0600070205080204" pitchFamily="50" charset="-128"/>
                <a:ea typeface="ＭＳ Ｐゴシック" panose="020B0600070205080204" pitchFamily="50" charset="-128"/>
                <a:cs typeface="+mn-cs"/>
              </a:rPr>
              <a:t>施設園芸の振興</a:t>
            </a:r>
            <a:endParaRPr kumimoji="0" lang="en-US" altLang="ja-JP" sz="2000" b="1" i="0" u="none" strike="noStrike" kern="1200" cap="none" spc="0" normalizeH="0" baseline="0" noProof="0" dirty="0">
              <a:ln>
                <a:noFill/>
              </a:ln>
              <a:solidFill>
                <a:srgbClr val="00B05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8" name="テキスト ボックス 37">
            <a:extLst>
              <a:ext uri="{FF2B5EF4-FFF2-40B4-BE49-F238E27FC236}">
                <a16:creationId xmlns:a16="http://schemas.microsoft.com/office/drawing/2014/main" id="{6731DA4F-2E59-47E4-9674-E3A53FE8B735}"/>
              </a:ext>
            </a:extLst>
          </p:cNvPr>
          <p:cNvSpPr txBox="1"/>
          <p:nvPr/>
        </p:nvSpPr>
        <p:spPr>
          <a:xfrm>
            <a:off x="7597123" y="3142671"/>
            <a:ext cx="3511551" cy="707886"/>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000" b="1" dirty="0">
                <a:solidFill>
                  <a:srgbClr val="00B050"/>
                </a:solidFill>
                <a:latin typeface="ＭＳ Ｐゴシック" panose="020B0600070205080204" pitchFamily="50" charset="-128"/>
                <a:ea typeface="ＭＳ Ｐゴシック" panose="020B0600070205080204" pitchFamily="50" charset="-128"/>
              </a:rPr>
              <a:t>◆</a:t>
            </a:r>
            <a:r>
              <a:rPr kumimoji="0" lang="ja-JP" altLang="en-US" sz="2000" b="1" i="0" u="none" strike="noStrike" kern="1200" cap="none" spc="0" normalizeH="0" baseline="0" noProof="0" dirty="0">
                <a:ln>
                  <a:noFill/>
                </a:ln>
                <a:solidFill>
                  <a:srgbClr val="00B050"/>
                </a:solidFill>
                <a:effectLst/>
                <a:uLnTx/>
                <a:uFillTx/>
                <a:latin typeface="ＭＳ Ｐゴシック" panose="020B0600070205080204" pitchFamily="50" charset="-128"/>
                <a:ea typeface="ＭＳ Ｐゴシック" panose="020B0600070205080204" pitchFamily="50" charset="-128"/>
                <a:cs typeface="+mn-cs"/>
              </a:rPr>
              <a:t>新品目の産地形成</a:t>
            </a:r>
            <a:endParaRPr kumimoji="0" lang="en-US" altLang="ja-JP" sz="2000" b="1" i="0" u="none" strike="noStrike" kern="1200" cap="none" spc="0" normalizeH="0" baseline="0" noProof="0" dirty="0">
              <a:ln>
                <a:noFill/>
              </a:ln>
              <a:solidFill>
                <a:srgbClr val="00B05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000" b="1" dirty="0">
                <a:solidFill>
                  <a:srgbClr val="00B050"/>
                </a:solidFill>
                <a:latin typeface="ＭＳ Ｐゴシック" panose="020B0600070205080204" pitchFamily="50" charset="-128"/>
                <a:ea typeface="ＭＳ Ｐゴシック" panose="020B0600070205080204" pitchFamily="50" charset="-128"/>
              </a:rPr>
              <a:t>（次世代フルーツ産地の形成）</a:t>
            </a:r>
            <a:endParaRPr kumimoji="0" lang="en-US" altLang="ja-JP" sz="2000" b="1" i="0" u="none" strike="noStrike" kern="1200" cap="none" spc="0" normalizeH="0" baseline="0" noProof="0" dirty="0">
              <a:ln>
                <a:noFill/>
              </a:ln>
              <a:solidFill>
                <a:srgbClr val="00B05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1" name="テキスト ボックス 30">
            <a:extLst>
              <a:ext uri="{FF2B5EF4-FFF2-40B4-BE49-F238E27FC236}">
                <a16:creationId xmlns:a16="http://schemas.microsoft.com/office/drawing/2014/main" id="{60EEE1FE-56CC-4EBC-95E2-1016C69972AF}"/>
              </a:ext>
            </a:extLst>
          </p:cNvPr>
          <p:cNvSpPr txBox="1"/>
          <p:nvPr/>
        </p:nvSpPr>
        <p:spPr>
          <a:xfrm>
            <a:off x="3904437" y="3607455"/>
            <a:ext cx="3622430" cy="2062103"/>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・農地の集積集約や基盤整備による</a:t>
            </a:r>
            <a:endParaRPr kumimoji="0"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　</a:t>
            </a:r>
            <a:r>
              <a:rPr kumimoji="0"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生産性の向上、担い手の規模拡大</a:t>
            </a:r>
            <a:endParaRPr kumimoji="0"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・機械化に適した栽培体系</a:t>
            </a:r>
            <a:r>
              <a:rPr kumimoji="0"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（仕立て、畝幅等）</a:t>
            </a:r>
            <a:endParaRPr kumimoji="0"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100" dirty="0">
                <a:solidFill>
                  <a:prstClr val="black"/>
                </a:solidFill>
                <a:latin typeface="ＭＳ Ｐゴシック" panose="020B0600070205080204" pitchFamily="50" charset="-128"/>
                <a:ea typeface="ＭＳ Ｐゴシック" panose="020B0600070205080204" pitchFamily="50" charset="-128"/>
              </a:rPr>
              <a:t>　</a:t>
            </a:r>
            <a:r>
              <a:rPr kumimoji="0"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の導入</a:t>
            </a:r>
            <a:endParaRPr kumimoji="0"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・作業の共同化</a:t>
            </a:r>
            <a:r>
              <a:rPr kumimoji="0"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（農薬の共同散布や定植・収穫等）</a:t>
            </a:r>
            <a:endParaRPr kumimoji="0"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100" dirty="0">
                <a:solidFill>
                  <a:prstClr val="black"/>
                </a:solidFill>
                <a:latin typeface="ＭＳ Ｐゴシック" panose="020B0600070205080204" pitchFamily="50" charset="-128"/>
                <a:ea typeface="ＭＳ Ｐゴシック" panose="020B0600070205080204" pitchFamily="50" charset="-128"/>
              </a:rPr>
              <a:t>　</a:t>
            </a:r>
            <a:r>
              <a:rPr kumimoji="0"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による効率化（サービス事業体の展開）</a:t>
            </a:r>
            <a:endParaRPr kumimoji="0"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3" name="テキスト ボックス 32">
            <a:extLst>
              <a:ext uri="{FF2B5EF4-FFF2-40B4-BE49-F238E27FC236}">
                <a16:creationId xmlns:a16="http://schemas.microsoft.com/office/drawing/2014/main" id="{0765D26D-DB39-4BC0-8103-D67529C0A36C}"/>
              </a:ext>
            </a:extLst>
          </p:cNvPr>
          <p:cNvSpPr txBox="1"/>
          <p:nvPr/>
        </p:nvSpPr>
        <p:spPr>
          <a:xfrm>
            <a:off x="547841" y="3613346"/>
            <a:ext cx="3329892" cy="2062103"/>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・スマート農業等の活用による</a:t>
            </a:r>
            <a:endParaRPr kumimoji="0"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高品質化、収量向上</a:t>
            </a:r>
            <a:endParaRPr kumimoji="0"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・設備</a:t>
            </a:r>
            <a:r>
              <a:rPr kumimoji="0"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（ハウスや機械）</a:t>
            </a:r>
            <a:r>
              <a:rPr kumimoji="0"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への設置補助事業を新設</a:t>
            </a:r>
            <a:r>
              <a:rPr lang="ja-JP" altLang="en-US" sz="1600" dirty="0">
                <a:solidFill>
                  <a:prstClr val="black"/>
                </a:solidFill>
                <a:latin typeface="ＭＳ Ｐゴシック" panose="020B0600070205080204" pitchFamily="50" charset="-128"/>
                <a:ea typeface="ＭＳ Ｐゴシック" panose="020B0600070205080204" pitchFamily="50" charset="-128"/>
              </a:rPr>
              <a:t>し</a:t>
            </a:r>
            <a:r>
              <a:rPr kumimoji="0"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初期投資に対する支援強化</a:t>
            </a:r>
            <a:endParaRPr kumimoji="0"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・消費者への認知拡大を通じた</a:t>
            </a:r>
            <a:endParaRPr kumimoji="0"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付加価値の向上</a:t>
            </a:r>
            <a:endParaRPr kumimoji="0"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5" name="テキスト ボックス 34">
            <a:extLst>
              <a:ext uri="{FF2B5EF4-FFF2-40B4-BE49-F238E27FC236}">
                <a16:creationId xmlns:a16="http://schemas.microsoft.com/office/drawing/2014/main" id="{E24AF5FD-D176-4432-8761-E06A3BAEA828}"/>
              </a:ext>
            </a:extLst>
          </p:cNvPr>
          <p:cNvSpPr txBox="1"/>
          <p:nvPr/>
        </p:nvSpPr>
        <p:spPr>
          <a:xfrm>
            <a:off x="3904437" y="3142671"/>
            <a:ext cx="2610094" cy="400110"/>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000" b="1" dirty="0">
                <a:solidFill>
                  <a:srgbClr val="00B050"/>
                </a:solidFill>
                <a:latin typeface="ＭＳ Ｐゴシック" panose="020B0600070205080204" pitchFamily="50" charset="-128"/>
                <a:ea typeface="ＭＳ Ｐゴシック" panose="020B0600070205080204" pitchFamily="50" charset="-128"/>
              </a:rPr>
              <a:t>◆</a:t>
            </a:r>
            <a:r>
              <a:rPr kumimoji="0" lang="ja-JP" altLang="en-US" sz="2000" b="1" i="0" u="none" strike="noStrike" kern="1200" cap="none" spc="0" normalizeH="0" baseline="0" noProof="0" dirty="0">
                <a:ln>
                  <a:noFill/>
                </a:ln>
                <a:solidFill>
                  <a:srgbClr val="00B050"/>
                </a:solidFill>
                <a:effectLst/>
                <a:uLnTx/>
                <a:uFillTx/>
                <a:latin typeface="ＭＳ Ｐゴシック" panose="020B0600070205080204" pitchFamily="50" charset="-128"/>
                <a:ea typeface="ＭＳ Ｐゴシック" panose="020B0600070205080204" pitchFamily="50" charset="-128"/>
                <a:cs typeface="+mn-cs"/>
              </a:rPr>
              <a:t>露地野菜の振興</a:t>
            </a:r>
            <a:endParaRPr kumimoji="0" lang="en-US" altLang="ja-JP" sz="2000" b="1" i="0" u="none" strike="noStrike" kern="1200" cap="none" spc="0" normalizeH="0" baseline="0" noProof="0" dirty="0">
              <a:ln>
                <a:noFill/>
              </a:ln>
              <a:solidFill>
                <a:srgbClr val="00B05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5" name="左大かっこ 14">
            <a:extLst>
              <a:ext uri="{FF2B5EF4-FFF2-40B4-BE49-F238E27FC236}">
                <a16:creationId xmlns:a16="http://schemas.microsoft.com/office/drawing/2014/main" id="{2A781C69-A08A-460F-8727-572103A5FC6D}"/>
              </a:ext>
            </a:extLst>
          </p:cNvPr>
          <p:cNvSpPr/>
          <p:nvPr/>
        </p:nvSpPr>
        <p:spPr>
          <a:xfrm rot="5400000">
            <a:off x="6090648" y="-2706452"/>
            <a:ext cx="241071" cy="11666229"/>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7" name="スライド番号プレースホルダー 14">
            <a:extLst>
              <a:ext uri="{FF2B5EF4-FFF2-40B4-BE49-F238E27FC236}">
                <a16:creationId xmlns:a16="http://schemas.microsoft.com/office/drawing/2014/main" id="{F3845097-9C94-4FB4-B58F-79A39920D403}"/>
              </a:ext>
            </a:extLst>
          </p:cNvPr>
          <p:cNvSpPr>
            <a:spLocks noGrp="1"/>
          </p:cNvSpPr>
          <p:nvPr>
            <p:ph type="sldNum" sz="quarter" idx="12"/>
          </p:nvPr>
        </p:nvSpPr>
        <p:spPr>
          <a:xfrm>
            <a:off x="10635748" y="6516347"/>
            <a:ext cx="1312025" cy="365125"/>
          </a:xfrm>
        </p:spPr>
        <p:txBody>
          <a:bodyPr/>
          <a:lstStyle/>
          <a:p>
            <a:r>
              <a:rPr kumimoji="1" lang="en-US" altLang="ja-JP" dirty="0"/>
              <a:t>2-</a:t>
            </a:r>
            <a:fld id="{C6678B24-D225-48CB-84C5-697AA65AEC0C}" type="slidenum">
              <a:rPr kumimoji="1" lang="ja-JP" altLang="en-US" smtClean="0"/>
              <a:t>4</a:t>
            </a:fld>
            <a:endParaRPr kumimoji="1" lang="ja-JP" altLang="en-US" dirty="0"/>
          </a:p>
        </p:txBody>
      </p:sp>
    </p:spTree>
    <p:extLst>
      <p:ext uri="{BB962C8B-B14F-4D97-AF65-F5344CB8AC3E}">
        <p14:creationId xmlns:p14="http://schemas.microsoft.com/office/powerpoint/2010/main" val="4017102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6E088F35-0092-4D7B-BE6E-909D8BBCA2BE}"/>
              </a:ext>
            </a:extLst>
          </p:cNvPr>
          <p:cNvSpPr/>
          <p:nvPr/>
        </p:nvSpPr>
        <p:spPr>
          <a:xfrm>
            <a:off x="378068" y="693338"/>
            <a:ext cx="11490527" cy="468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府内観光農園や直売所等の農業コンテンツ充実を推進</a:t>
            </a:r>
          </a:p>
        </p:txBody>
      </p:sp>
      <p:sp>
        <p:nvSpPr>
          <p:cNvPr id="19" name="タイトル 1">
            <a:extLst>
              <a:ext uri="{FF2B5EF4-FFF2-40B4-BE49-F238E27FC236}">
                <a16:creationId xmlns:a16="http://schemas.microsoft.com/office/drawing/2014/main" id="{FC6FDD29-824A-4F50-87C8-A5602F94C7DC}"/>
              </a:ext>
            </a:extLst>
          </p:cNvPr>
          <p:cNvSpPr txBox="1">
            <a:spLocks/>
          </p:cNvSpPr>
          <p:nvPr/>
        </p:nvSpPr>
        <p:spPr>
          <a:xfrm>
            <a:off x="0" y="1429"/>
            <a:ext cx="12192000" cy="540438"/>
          </a:xfrm>
          <a:prstGeom prst="rect">
            <a:avLst/>
          </a:prstGeom>
          <a:solidFill>
            <a:schemeClr val="accent2">
              <a:lumMod val="20000"/>
              <a:lumOff val="80000"/>
            </a:schemeClr>
          </a:solidFill>
        </p:spPr>
        <p:txBody>
          <a:bodyPr vert="horz" lIns="65315" tIns="32657" rIns="65315" bIns="32657" rtlCol="0" anchor="ctr">
            <a:noAutofit/>
          </a:bodyPr>
          <a:lst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a:lstStyle>
          <a:p>
            <a:pPr marL="0" marR="0" lvl="0" indent="0" algn="ctr" defTabSz="1280160" rtl="0" eaLnBrk="1" fontAlgn="auto" latinLnBrk="0" hangingPunct="1">
              <a:lnSpc>
                <a:spcPct val="90000"/>
              </a:lnSpc>
              <a:spcBef>
                <a:spcPct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新たな価値の創出</a:t>
            </a:r>
          </a:p>
        </p:txBody>
      </p:sp>
      <p:sp>
        <p:nvSpPr>
          <p:cNvPr id="6" name="正方形/長方形 5">
            <a:extLst>
              <a:ext uri="{FF2B5EF4-FFF2-40B4-BE49-F238E27FC236}">
                <a16:creationId xmlns:a16="http://schemas.microsoft.com/office/drawing/2014/main" id="{BE81279E-F3BC-4C03-B378-11CF3C7C9013}"/>
              </a:ext>
            </a:extLst>
          </p:cNvPr>
          <p:cNvSpPr/>
          <p:nvPr/>
        </p:nvSpPr>
        <p:spPr>
          <a:xfrm>
            <a:off x="378068" y="1312809"/>
            <a:ext cx="2092570" cy="36000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主な取組内容</a:t>
            </a:r>
          </a:p>
        </p:txBody>
      </p:sp>
      <p:sp>
        <p:nvSpPr>
          <p:cNvPr id="22" name="テキスト ボックス 21">
            <a:extLst>
              <a:ext uri="{FF2B5EF4-FFF2-40B4-BE49-F238E27FC236}">
                <a16:creationId xmlns:a16="http://schemas.microsoft.com/office/drawing/2014/main" id="{3A7B594C-57B5-4388-BB29-2AF41AFEF73F}"/>
              </a:ext>
            </a:extLst>
          </p:cNvPr>
          <p:cNvSpPr txBox="1"/>
          <p:nvPr/>
        </p:nvSpPr>
        <p:spPr>
          <a:xfrm>
            <a:off x="378067" y="1772892"/>
            <a:ext cx="6869399" cy="419345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民間企業と連携し、産地に人を呼び込む農業コンテンツの構築</a:t>
            </a:r>
            <a:endParaRPr kumimoji="0"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000" dirty="0">
                <a:solidFill>
                  <a:prstClr val="black"/>
                </a:solidFill>
                <a:latin typeface="ＭＳ Ｐゴシック" panose="020B0600070205080204" pitchFamily="50" charset="-128"/>
                <a:ea typeface="ＭＳ Ｐゴシック" panose="020B0600070205080204" pitchFamily="50" charset="-128"/>
              </a:rPr>
              <a:t>◆</a:t>
            </a:r>
            <a:r>
              <a:rPr kumimoji="0"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農業コンテンツの魅力発信強化</a:t>
            </a:r>
            <a:endParaRPr kumimoji="0"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ＰＲイベント等を通じ、主要農産物や観光農園等の農業コンテンツ</a:t>
            </a:r>
            <a:endParaRPr kumimoji="0"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ＭＳ Ｐゴシック" panose="020B0600070205080204" pitchFamily="50" charset="-128"/>
                <a:ea typeface="ＭＳ Ｐゴシック" panose="020B0600070205080204" pitchFamily="50" charset="-128"/>
              </a:rPr>
              <a:t>　</a:t>
            </a:r>
            <a:r>
              <a:rPr kumimoji="0"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の魅力を発信し、産地への周遊を促進</a:t>
            </a:r>
            <a:endParaRPr kumimoji="0"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ＭＳ Ｐゴシック" panose="020B0600070205080204" pitchFamily="50" charset="-128"/>
                <a:ea typeface="ＭＳ Ｐゴシック" panose="020B0600070205080204" pitchFamily="50" charset="-128"/>
              </a:rPr>
              <a:t>◆</a:t>
            </a:r>
            <a:r>
              <a:rPr kumimoji="0"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観光拠点の創出</a:t>
            </a:r>
            <a:endParaRPr kumimoji="0"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来阪観光客等の府内周遊を促進し、観光農園等への集客、</a:t>
            </a:r>
            <a:endParaRPr kumimoji="0"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ＭＳ Ｐゴシック" panose="020B0600070205080204" pitchFamily="50" charset="-128"/>
                <a:ea typeface="ＭＳ Ｐゴシック" panose="020B0600070205080204" pitchFamily="50" charset="-128"/>
              </a:rPr>
              <a:t>　</a:t>
            </a:r>
            <a:r>
              <a:rPr kumimoji="0"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地元飲食店等での販路拡大を図るため、古民家等の活用による</a:t>
            </a:r>
            <a:endParaRPr kumimoji="0"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ＭＳ Ｐゴシック" panose="020B0600070205080204" pitchFamily="50" charset="-128"/>
                <a:ea typeface="ＭＳ Ｐゴシック" panose="020B0600070205080204" pitchFamily="50" charset="-128"/>
              </a:rPr>
              <a:t>　</a:t>
            </a:r>
            <a:r>
              <a:rPr kumimoji="0"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観光拠点創出に向けた地域資源の活用手法を検討</a:t>
            </a:r>
            <a:endParaRPr kumimoji="0"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ＭＳ Ｐゴシック" panose="020B0600070205080204" pitchFamily="50" charset="-128"/>
                <a:ea typeface="ＭＳ Ｐゴシック" panose="020B0600070205080204" pitchFamily="50" charset="-128"/>
              </a:rPr>
              <a:t>◆</a:t>
            </a:r>
            <a:r>
              <a:rPr kumimoji="0"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インバウンド等受入環境整備の支援</a:t>
            </a:r>
            <a:endParaRPr kumimoji="0"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観光農園等の交流型農業に取り組む農業者を対象に、</a:t>
            </a:r>
            <a:endParaRPr kumimoji="0"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ＭＳ Ｐゴシック" panose="020B0600070205080204" pitchFamily="50" charset="-128"/>
                <a:ea typeface="ＭＳ Ｐゴシック" panose="020B0600070205080204" pitchFamily="50" charset="-128"/>
              </a:rPr>
              <a:t>　</a:t>
            </a:r>
            <a:r>
              <a:rPr kumimoji="0"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インバウンド等の受入態勢の充実に向けて、情報交換や</a:t>
            </a:r>
            <a:endParaRPr kumimoji="0"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ＭＳ Ｐゴシック" panose="020B0600070205080204" pitchFamily="50" charset="-128"/>
                <a:ea typeface="ＭＳ Ｐゴシック" panose="020B0600070205080204" pitchFamily="50" charset="-128"/>
              </a:rPr>
              <a:t>　</a:t>
            </a:r>
            <a:r>
              <a:rPr kumimoji="0"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セミナー等を実施</a:t>
            </a:r>
            <a:endParaRPr kumimoji="0"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id="{434935A8-3C42-4CFE-A6E9-0960C9968492}"/>
              </a:ext>
            </a:extLst>
          </p:cNvPr>
          <p:cNvSpPr txBox="1"/>
          <p:nvPr/>
        </p:nvSpPr>
        <p:spPr>
          <a:xfrm>
            <a:off x="7415913" y="3537823"/>
            <a:ext cx="363584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ＰＲイベントの様子</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pic>
        <p:nvPicPr>
          <p:cNvPr id="12" name="図 11">
            <a:extLst>
              <a:ext uri="{FF2B5EF4-FFF2-40B4-BE49-F238E27FC236}">
                <a16:creationId xmlns:a16="http://schemas.microsoft.com/office/drawing/2014/main" id="{C83267FA-A54B-4B54-B27B-B525FB66E03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415912" y="2306347"/>
            <a:ext cx="1680000" cy="1260000"/>
          </a:xfrm>
          <a:prstGeom prst="rect">
            <a:avLst/>
          </a:prstGeom>
        </p:spPr>
      </p:pic>
      <p:pic>
        <p:nvPicPr>
          <p:cNvPr id="1026" name="Picture 2" descr="なつかしさの杜">
            <a:extLst>
              <a:ext uri="{FF2B5EF4-FFF2-40B4-BE49-F238E27FC236}">
                <a16:creationId xmlns:a16="http://schemas.microsoft.com/office/drawing/2014/main" id="{93561557-E955-412E-8ACC-B7B1F983C2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5912" y="3949588"/>
            <a:ext cx="168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けやきの里">
            <a:extLst>
              <a:ext uri="{FF2B5EF4-FFF2-40B4-BE49-F238E27FC236}">
                <a16:creationId xmlns:a16="http://schemas.microsoft.com/office/drawing/2014/main" id="{3B53D5DF-E61F-4059-B973-F7360DBD11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1760" y="3949588"/>
            <a:ext cx="1680000" cy="1260000"/>
          </a:xfrm>
          <a:prstGeom prst="rect">
            <a:avLst/>
          </a:prstGeom>
          <a:noFill/>
          <a:extLst>
            <a:ext uri="{909E8E84-426E-40DD-AFC4-6F175D3DCCD1}">
              <a14:hiddenFill xmlns:a14="http://schemas.microsoft.com/office/drawing/2010/main">
                <a:solidFill>
                  <a:srgbClr val="FFFFFF"/>
                </a:solidFill>
              </a14:hiddenFill>
            </a:ext>
          </a:extLst>
        </p:spPr>
      </p:pic>
      <p:sp>
        <p:nvSpPr>
          <p:cNvPr id="26" name="テキスト ボックス 25">
            <a:extLst>
              <a:ext uri="{FF2B5EF4-FFF2-40B4-BE49-F238E27FC236}">
                <a16:creationId xmlns:a16="http://schemas.microsoft.com/office/drawing/2014/main" id="{C917277A-EA89-4172-BB3B-56FB1DE1C5BF}"/>
              </a:ext>
            </a:extLst>
          </p:cNvPr>
          <p:cNvSpPr txBox="1"/>
          <p:nvPr/>
        </p:nvSpPr>
        <p:spPr>
          <a:xfrm>
            <a:off x="7415912" y="5185951"/>
            <a:ext cx="363584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古民家民宿と直売所（能勢町）</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pic>
        <p:nvPicPr>
          <p:cNvPr id="4" name="Picture 2" descr="いちごフェスタ2025＠てんしば_写真2.">
            <a:extLst>
              <a:ext uri="{FF2B5EF4-FFF2-40B4-BE49-F238E27FC236}">
                <a16:creationId xmlns:a16="http://schemas.microsoft.com/office/drawing/2014/main" id="{E6127A30-BF92-4645-8BDE-154A0634BE0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371760" y="2306347"/>
            <a:ext cx="1680000" cy="1260000"/>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a:extLst>
              <a:ext uri="{FF2B5EF4-FFF2-40B4-BE49-F238E27FC236}">
                <a16:creationId xmlns:a16="http://schemas.microsoft.com/office/drawing/2014/main" id="{98EA6C6C-8BBB-4ED5-BC83-DFDAD3B8E4A2}"/>
              </a:ext>
            </a:extLst>
          </p:cNvPr>
          <p:cNvSpPr txBox="1"/>
          <p:nvPr/>
        </p:nvSpPr>
        <p:spPr>
          <a:xfrm>
            <a:off x="8135285" y="5473993"/>
            <a:ext cx="3348000"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出典：能勢なつかしさ推進協議会ホームページ</a:t>
            </a:r>
          </a:p>
        </p:txBody>
      </p:sp>
      <p:sp>
        <p:nvSpPr>
          <p:cNvPr id="13" name="スライド番号プレースホルダー 14">
            <a:extLst>
              <a:ext uri="{FF2B5EF4-FFF2-40B4-BE49-F238E27FC236}">
                <a16:creationId xmlns:a16="http://schemas.microsoft.com/office/drawing/2014/main" id="{4B51ABD1-5BD9-467A-89A5-AFC26B9A038C}"/>
              </a:ext>
            </a:extLst>
          </p:cNvPr>
          <p:cNvSpPr>
            <a:spLocks noGrp="1"/>
          </p:cNvSpPr>
          <p:nvPr>
            <p:ph type="sldNum" sz="quarter" idx="12"/>
          </p:nvPr>
        </p:nvSpPr>
        <p:spPr>
          <a:xfrm>
            <a:off x="10635748" y="6516347"/>
            <a:ext cx="1312025" cy="365125"/>
          </a:xfrm>
        </p:spPr>
        <p:txBody>
          <a:bodyPr/>
          <a:lstStyle/>
          <a:p>
            <a:r>
              <a:rPr kumimoji="1" lang="en-US" altLang="ja-JP" dirty="0"/>
              <a:t>2-</a:t>
            </a:r>
            <a:fld id="{C6678B24-D225-48CB-84C5-697AA65AEC0C}" type="slidenum">
              <a:rPr kumimoji="1" lang="ja-JP" altLang="en-US" smtClean="0"/>
              <a:t>5</a:t>
            </a:fld>
            <a:endParaRPr kumimoji="1" lang="ja-JP" altLang="en-US" dirty="0"/>
          </a:p>
        </p:txBody>
      </p:sp>
    </p:spTree>
    <p:extLst>
      <p:ext uri="{BB962C8B-B14F-4D97-AF65-F5344CB8AC3E}">
        <p14:creationId xmlns:p14="http://schemas.microsoft.com/office/powerpoint/2010/main" val="1944478892"/>
      </p:ext>
    </p:extLst>
  </p:cSld>
  <p:clrMapOvr>
    <a:masterClrMapping/>
  </p:clrMapOvr>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4111</TotalTime>
  <Words>1522</Words>
  <Application>Microsoft Office PowerPoint</Application>
  <PresentationFormat>ワイド画面</PresentationFormat>
  <Paragraphs>161</Paragraphs>
  <Slides>5</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5</vt:i4>
      </vt:variant>
    </vt:vector>
  </HeadingPairs>
  <TitlesOfParts>
    <vt:vector size="11" baseType="lpstr">
      <vt:lpstr>BIZ UDPゴシック</vt:lpstr>
      <vt:lpstr>ＭＳ Ｐゴシック</vt:lpstr>
      <vt:lpstr>游ゴシック</vt:lpstr>
      <vt:lpstr>Calibri</vt:lpstr>
      <vt:lpstr>Calibri Light</vt:lpstr>
      <vt:lpstr>レトロスペクト</vt:lpstr>
      <vt:lpstr>令和８年度 おおさか農政アクションプラン 第２回検討部会</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令和５年度 おおさか農政アクションプラン 評価・点検部会</dc:title>
  <dc:creator>下風　一輝</dc:creator>
  <cp:lastModifiedBy>岡田　幸一</cp:lastModifiedBy>
  <cp:revision>332</cp:revision>
  <cp:lastPrinted>2025-07-02T01:34:29Z</cp:lastPrinted>
  <dcterms:created xsi:type="dcterms:W3CDTF">2023-06-16T01:58:42Z</dcterms:created>
  <dcterms:modified xsi:type="dcterms:W3CDTF">2026-06-24T02:06:46Z</dcterms:modified>
</cp:coreProperties>
</file>