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646863" cy="97774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99FFCC"/>
    <a:srgbClr val="FFCCFF"/>
    <a:srgbClr val="FF00FF"/>
    <a:srgbClr val="99CC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塩屋　泰一" userId="b2020511-6ed3-454a-a0f3-70f93d04ee92" providerId="ADAL" clId="{DB4A53C3-7A9F-40DC-B1BD-D2AD54DDC074}"/>
    <pc:docChg chg="undo redo custSel modSld">
      <pc:chgData name="塩屋　泰一" userId="b2020511-6ed3-454a-a0f3-70f93d04ee92" providerId="ADAL" clId="{DB4A53C3-7A9F-40DC-B1BD-D2AD54DDC074}" dt="2026-05-11T04:29:59.434" v="76" actId="208"/>
      <pc:docMkLst>
        <pc:docMk/>
      </pc:docMkLst>
      <pc:sldChg chg="addSp delSp modSp mod">
        <pc:chgData name="塩屋　泰一" userId="b2020511-6ed3-454a-a0f3-70f93d04ee92" providerId="ADAL" clId="{DB4A53C3-7A9F-40DC-B1BD-D2AD54DDC074}" dt="2026-05-11T04:29:59.434" v="76" actId="208"/>
        <pc:sldMkLst>
          <pc:docMk/>
          <pc:sldMk cId="4266223344" sldId="259"/>
        </pc:sldMkLst>
        <pc:spChg chg="mod">
          <ac:chgData name="塩屋　泰一" userId="b2020511-6ed3-454a-a0f3-70f93d04ee92" providerId="ADAL" clId="{DB4A53C3-7A9F-40DC-B1BD-D2AD54DDC074}" dt="2026-05-11T04:27:02.709" v="22" actId="1076"/>
          <ac:spMkLst>
            <pc:docMk/>
            <pc:sldMk cId="4266223344" sldId="259"/>
            <ac:spMk id="2" creationId="{87348C53-E0B6-480A-8C2E-5C4AC198DA8D}"/>
          </ac:spMkLst>
        </pc:spChg>
        <pc:spChg chg="mod">
          <ac:chgData name="塩屋　泰一" userId="b2020511-6ed3-454a-a0f3-70f93d04ee92" providerId="ADAL" clId="{DB4A53C3-7A9F-40DC-B1BD-D2AD54DDC074}" dt="2026-05-11T04:19:45.785" v="3" actId="1076"/>
          <ac:spMkLst>
            <pc:docMk/>
            <pc:sldMk cId="4266223344" sldId="259"/>
            <ac:spMk id="3" creationId="{126BEE28-37BD-4BDC-AE85-B21C4B82B386}"/>
          </ac:spMkLst>
        </pc:spChg>
        <pc:spChg chg="mod">
          <ac:chgData name="塩屋　泰一" userId="b2020511-6ed3-454a-a0f3-70f93d04ee92" providerId="ADAL" clId="{DB4A53C3-7A9F-40DC-B1BD-D2AD54DDC074}" dt="2026-05-11T04:27:23.626" v="29" actId="1076"/>
          <ac:spMkLst>
            <pc:docMk/>
            <pc:sldMk cId="4266223344" sldId="259"/>
            <ac:spMk id="23" creationId="{B122A90C-9240-4593-9763-5E847A580152}"/>
          </ac:spMkLst>
        </pc:spChg>
        <pc:spChg chg="mod">
          <ac:chgData name="塩屋　泰一" userId="b2020511-6ed3-454a-a0f3-70f93d04ee92" providerId="ADAL" clId="{DB4A53C3-7A9F-40DC-B1BD-D2AD54DDC074}" dt="2026-05-11T04:22:16.548" v="14" actId="20577"/>
          <ac:spMkLst>
            <pc:docMk/>
            <pc:sldMk cId="4266223344" sldId="259"/>
            <ac:spMk id="44" creationId="{6B45B7E0-28F4-45A9-8619-AA9228B6EC7F}"/>
          </ac:spMkLst>
        </pc:spChg>
        <pc:spChg chg="ord">
          <ac:chgData name="塩屋　泰一" userId="b2020511-6ed3-454a-a0f3-70f93d04ee92" providerId="ADAL" clId="{DB4A53C3-7A9F-40DC-B1BD-D2AD54DDC074}" dt="2026-05-11T04:28:08.268" v="73" actId="166"/>
          <ac:spMkLst>
            <pc:docMk/>
            <pc:sldMk cId="4266223344" sldId="259"/>
            <ac:spMk id="47" creationId="{FD9EDF53-897B-4876-823E-2AAB57B973FB}"/>
          </ac:spMkLst>
        </pc:spChg>
        <pc:spChg chg="mod ord">
          <ac:chgData name="塩屋　泰一" userId="b2020511-6ed3-454a-a0f3-70f93d04ee92" providerId="ADAL" clId="{DB4A53C3-7A9F-40DC-B1BD-D2AD54DDC074}" dt="2026-05-11T04:28:08.268" v="73" actId="166"/>
          <ac:spMkLst>
            <pc:docMk/>
            <pc:sldMk cId="4266223344" sldId="259"/>
            <ac:spMk id="48" creationId="{CBA714CC-250A-47D2-AA06-53E16590A947}"/>
          </ac:spMkLst>
        </pc:spChg>
        <pc:spChg chg="mod ord">
          <ac:chgData name="塩屋　泰一" userId="b2020511-6ed3-454a-a0f3-70f93d04ee92" providerId="ADAL" clId="{DB4A53C3-7A9F-40DC-B1BD-D2AD54DDC074}" dt="2026-05-11T04:28:08.268" v="73" actId="166"/>
          <ac:spMkLst>
            <pc:docMk/>
            <pc:sldMk cId="4266223344" sldId="259"/>
            <ac:spMk id="49" creationId="{648932F7-4619-4FAD-839B-D98479D54B3A}"/>
          </ac:spMkLst>
        </pc:spChg>
        <pc:spChg chg="mod">
          <ac:chgData name="塩屋　泰一" userId="b2020511-6ed3-454a-a0f3-70f93d04ee92" providerId="ADAL" clId="{DB4A53C3-7A9F-40DC-B1BD-D2AD54DDC074}" dt="2026-05-11T04:29:59.434" v="76" actId="208"/>
          <ac:spMkLst>
            <pc:docMk/>
            <pc:sldMk cId="4266223344" sldId="259"/>
            <ac:spMk id="57" creationId="{21F8708F-1568-4528-88B3-AD47864195D0}"/>
          </ac:spMkLst>
        </pc:spChg>
        <pc:spChg chg="mod">
          <ac:chgData name="塩屋　泰一" userId="b2020511-6ed3-454a-a0f3-70f93d04ee92" providerId="ADAL" clId="{DB4A53C3-7A9F-40DC-B1BD-D2AD54DDC074}" dt="2026-05-11T04:20:01.375" v="11" actId="1076"/>
          <ac:spMkLst>
            <pc:docMk/>
            <pc:sldMk cId="4266223344" sldId="259"/>
            <ac:spMk id="60" creationId="{0947712D-A8DE-47E1-96C2-F3002E75DB3E}"/>
          </ac:spMkLst>
        </pc:spChg>
        <pc:spChg chg="ord">
          <ac:chgData name="塩屋　泰一" userId="b2020511-6ed3-454a-a0f3-70f93d04ee92" providerId="ADAL" clId="{DB4A53C3-7A9F-40DC-B1BD-D2AD54DDC074}" dt="2026-05-11T04:28:08.268" v="73" actId="166"/>
          <ac:spMkLst>
            <pc:docMk/>
            <pc:sldMk cId="4266223344" sldId="259"/>
            <ac:spMk id="61" creationId="{E3118EC9-4F5C-4353-BA71-BC1F7B2AE2CE}"/>
          </ac:spMkLst>
        </pc:spChg>
        <pc:spChg chg="mod">
          <ac:chgData name="塩屋　泰一" userId="b2020511-6ed3-454a-a0f3-70f93d04ee92" providerId="ADAL" clId="{DB4A53C3-7A9F-40DC-B1BD-D2AD54DDC074}" dt="2026-05-11T04:19:37.036" v="1" actId="14100"/>
          <ac:spMkLst>
            <pc:docMk/>
            <pc:sldMk cId="4266223344" sldId="259"/>
            <ac:spMk id="62" creationId="{740EC45E-6CCC-4926-AADA-C66EC6147671}"/>
          </ac:spMkLst>
        </pc:spChg>
        <pc:spChg chg="mod">
          <ac:chgData name="塩屋　泰一" userId="b2020511-6ed3-454a-a0f3-70f93d04ee92" providerId="ADAL" clId="{DB4A53C3-7A9F-40DC-B1BD-D2AD54DDC074}" dt="2026-05-11T04:29:52.953" v="75" actId="208"/>
          <ac:spMkLst>
            <pc:docMk/>
            <pc:sldMk cId="4266223344" sldId="259"/>
            <ac:spMk id="75" creationId="{5EDD12EF-9FFB-4A98-B1CC-2B26BD7E5215}"/>
          </ac:spMkLst>
        </pc:spChg>
        <pc:spChg chg="add mod">
          <ac:chgData name="塩屋　泰一" userId="b2020511-6ed3-454a-a0f3-70f93d04ee92" providerId="ADAL" clId="{DB4A53C3-7A9F-40DC-B1BD-D2AD54DDC074}" dt="2026-05-11T04:23:14.708" v="17" actId="571"/>
          <ac:spMkLst>
            <pc:docMk/>
            <pc:sldMk cId="4266223344" sldId="259"/>
            <ac:spMk id="86" creationId="{140D3111-1FB8-4A97-941F-1D03F2D45AF1}"/>
          </ac:spMkLst>
        </pc:spChg>
        <pc:spChg chg="add del mod">
          <ac:chgData name="塩屋　泰一" userId="b2020511-6ed3-454a-a0f3-70f93d04ee92" providerId="ADAL" clId="{DB4A53C3-7A9F-40DC-B1BD-D2AD54DDC074}" dt="2026-05-11T04:27:13.164" v="24"/>
          <ac:spMkLst>
            <pc:docMk/>
            <pc:sldMk cId="4266223344" sldId="259"/>
            <ac:spMk id="87" creationId="{4299542D-4995-45A0-8CC0-87BE783B99DF}"/>
          </ac:spMkLst>
        </pc:spChg>
        <pc:spChg chg="add mod">
          <ac:chgData name="塩屋　泰一" userId="b2020511-6ed3-454a-a0f3-70f93d04ee92" providerId="ADAL" clId="{DB4A53C3-7A9F-40DC-B1BD-D2AD54DDC074}" dt="2026-05-11T04:27:34.402" v="32" actId="14100"/>
          <ac:spMkLst>
            <pc:docMk/>
            <pc:sldMk cId="4266223344" sldId="259"/>
            <ac:spMk id="88" creationId="{A590EE37-C0E3-4A3A-8CFC-3CBAA22E3028}"/>
          </ac:spMkLst>
        </pc:spChg>
        <pc:spChg chg="add mod">
          <ac:chgData name="塩屋　泰一" userId="b2020511-6ed3-454a-a0f3-70f93d04ee92" providerId="ADAL" clId="{DB4A53C3-7A9F-40DC-B1BD-D2AD54DDC074}" dt="2026-05-11T04:28:25.994" v="74" actId="1076"/>
          <ac:spMkLst>
            <pc:docMk/>
            <pc:sldMk cId="4266223344" sldId="259"/>
            <ac:spMk id="89" creationId="{1D9BD21C-20AF-4AE5-8EF2-8C7D1055540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0307" cy="490569"/>
          </a:xfrm>
          <a:prstGeom prst="rect">
            <a:avLst/>
          </a:prstGeom>
        </p:spPr>
        <p:txBody>
          <a:bodyPr vert="horz" lIns="89794" tIns="44897" rIns="89794" bIns="4489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018" y="0"/>
            <a:ext cx="2880307" cy="490569"/>
          </a:xfrm>
          <a:prstGeom prst="rect">
            <a:avLst/>
          </a:prstGeom>
        </p:spPr>
        <p:txBody>
          <a:bodyPr vert="horz" lIns="89794" tIns="44897" rIns="89794" bIns="44897" rtlCol="0"/>
          <a:lstStyle>
            <a:lvl1pPr algn="r">
              <a:defRPr sz="1200"/>
            </a:lvl1pPr>
          </a:lstStyle>
          <a:p>
            <a:fld id="{C2109402-AA5C-4AB8-9B89-101C5B10B06D}" type="datetimeFigureOut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90525" y="1222375"/>
            <a:ext cx="5865813" cy="3300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94" tIns="44897" rIns="89794" bIns="448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687" y="4705379"/>
            <a:ext cx="5317490" cy="3849857"/>
          </a:xfrm>
          <a:prstGeom prst="rect">
            <a:avLst/>
          </a:prstGeom>
        </p:spPr>
        <p:txBody>
          <a:bodyPr vert="horz" lIns="89794" tIns="44897" rIns="89794" bIns="4489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286847"/>
            <a:ext cx="2880307" cy="490568"/>
          </a:xfrm>
          <a:prstGeom prst="rect">
            <a:avLst/>
          </a:prstGeom>
        </p:spPr>
        <p:txBody>
          <a:bodyPr vert="horz" lIns="89794" tIns="44897" rIns="89794" bIns="4489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018" y="9286847"/>
            <a:ext cx="2880307" cy="490568"/>
          </a:xfrm>
          <a:prstGeom prst="rect">
            <a:avLst/>
          </a:prstGeom>
        </p:spPr>
        <p:txBody>
          <a:bodyPr vert="horz" lIns="89794" tIns="44897" rIns="89794" bIns="44897" rtlCol="0" anchor="b"/>
          <a:lstStyle>
            <a:lvl1pPr algn="r">
              <a:defRPr sz="1200"/>
            </a:lvl1pPr>
          </a:lstStyle>
          <a:p>
            <a:fld id="{DA84E370-7DD4-4396-9058-6A55BE119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317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335CFA-634E-4F80-994F-F7D7653E5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353C174-1687-4C1B-A224-789C829EB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0525A4-BD7D-4244-84CE-3CDB7E4D2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2560-4C4D-4C4D-9FBA-D705CC9BA634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E4FCFD-AE5E-4417-AF56-D118CDA17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34DF64-969B-41E1-A23E-7F0288187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3954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2F05D3-C52E-42D4-8471-9132C5F45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C30D47-E2D1-43C5-8844-AF5B7E808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2F3EF6-636C-4F44-882E-A0B103EA5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5680C-3758-4860-862B-F6F3653B4E36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633F4C-6AD3-442F-837A-B749CEC35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40C12F-2FA1-495F-83F2-F20083A43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01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7E0BAFA-48EC-411B-82B7-B78B7985CA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52CFAA6-7EE5-4951-A9A8-7EA2E5755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FCE661-CA8E-4CCD-83D9-2BBD0A2BC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D5DCB-7072-4CC7-B529-3E4BE65AC146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B399DD-415A-4DD7-ACF5-1D13A6DD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C319CC-97FF-49DE-92A3-0DDF6A112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637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AFA4BC-D154-49AF-A84E-56A283564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15F1D5-EE71-4E4D-B792-6FA6ED5D1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1C7778-CCC3-44A0-94F9-FA1C352B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1E5D-D314-418D-A405-540409FA33E1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F873C2-BE37-4C85-A170-CC741EB63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E34C7B-922A-4564-93EC-11A9604E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56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7CB87C-A4A7-4854-9A91-1D55879C2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8F59F79-4192-447E-B7DD-0D0641C13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CD0F4A-F6E7-4802-A01B-86915D84B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40E96-DB97-45E4-A723-4072A580EBA5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7CD72F-A8D5-4B2A-BB27-99D340ED6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669F71-2F33-4894-B328-82667D4BD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535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F49D06-3556-4238-BED1-341331F15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797670-DAB7-4335-88CE-9DB392BAA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527559A-F338-49E2-A042-1A3BCE561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C21B83-FD1B-47FC-9AC6-A20E82CD8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765-BE35-4221-A05D-69B07728FD12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CFDB13-E228-403D-A778-DDAC30E79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D75B14-319E-4824-A830-6F36A27C8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561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D33DB7-05A3-441A-BF44-072FE4A9C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40D3518-99E5-47DD-97E8-E209BC17E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A5179D-1EBD-42D3-8288-EF408B489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FC62B35-1484-46D3-8D26-91944E701D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65971C6-B5EA-4FF1-90AC-934CDE9C37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2169B7D-F6F1-4B67-BCA1-6F9ABF564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A929-F148-49AD-8DCF-94F941C46534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4CE1403-3141-47E4-9CC7-09155E8CA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36833F8-444F-4981-B535-E579CAB40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38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D77718-3773-4A1F-BDA7-57862E4F8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81155B3-3EB1-48B1-AAF7-A3D13C06D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870D-705A-42E6-B116-BFF1F7A70B81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EC0DECD-5541-4B29-BD54-9C288230B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84966C8-33BA-4882-9674-6E6CABB01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332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21E2DE8-3D99-4E2A-9519-91A3DDF21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9BCA-9988-4042-B5C9-EF789A019622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72751C0-6BE5-4AD7-8F4F-0BDCE84E8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CC2961-6968-4A26-AB7C-8909DEFE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720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6BDAD8-D270-4461-9E5F-5819EF44F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390495-FC68-46F6-B2B6-FE4CDB5E9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3783E41-DB0B-4392-B86C-E8C5FF408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EE99BF-C5E4-4792-9DC7-823B31F75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161E-AD86-4BDF-99CC-EF4EDC986EE3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93BD09B-2AD9-4BBE-AA52-27EAFEE79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AB2052-B7FB-4168-8A91-F1EBC494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66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56D685-67B2-42A2-A6AA-FE7BD073B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9A6D12B-33F6-4144-9A7E-7D642E9A7B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E3804F7-5E93-4832-8A16-9AC6493BC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3D1046F-9D3C-4C6C-B84E-195EA2A6A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8525-6E22-402D-B947-01F4B14D239A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0E86C8-9D81-4441-B9DB-7233A4B5B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B05440-2D18-40E9-9F20-4FE2842C4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4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4714533-E61A-475E-B2D1-CA88EC964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3A0333-DCDC-4436-86ED-408458765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94D77D-0E05-4DE0-BC66-B20CCB459D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6197B-E26A-43E2-9E85-6034BECE51AB}" type="datetime1">
              <a:rPr kumimoji="1" lang="ja-JP" altLang="en-US" smtClean="0"/>
              <a:t>2026/5/26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8C08F3-A94A-41A2-BA41-A47DA939B8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751CCC-45D0-474B-8135-2B7C1FBA2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8E36E-0CDB-4C5D-AEB6-BD8FDFF2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709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四角形: 角を丸くする 63">
            <a:extLst>
              <a:ext uri="{FF2B5EF4-FFF2-40B4-BE49-F238E27FC236}">
                <a16:creationId xmlns:a16="http://schemas.microsoft.com/office/drawing/2014/main" id="{F3444DC1-35C9-4861-B861-C53687AF4F5D}"/>
              </a:ext>
            </a:extLst>
          </p:cNvPr>
          <p:cNvSpPr/>
          <p:nvPr/>
        </p:nvSpPr>
        <p:spPr>
          <a:xfrm>
            <a:off x="2420496" y="5694515"/>
            <a:ext cx="9605248" cy="1076007"/>
          </a:xfrm>
          <a:prstGeom prst="roundRect">
            <a:avLst/>
          </a:prstGeom>
          <a:solidFill>
            <a:schemeClr val="accent6">
              <a:lumMod val="20000"/>
              <a:lumOff val="80000"/>
              <a:alpha val="3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D18DACF-3B9F-4B88-9E4E-2CB649BA49AA}"/>
              </a:ext>
            </a:extLst>
          </p:cNvPr>
          <p:cNvSpPr/>
          <p:nvPr/>
        </p:nvSpPr>
        <p:spPr>
          <a:xfrm>
            <a:off x="10903279" y="636700"/>
            <a:ext cx="1082348" cy="6159943"/>
          </a:xfrm>
          <a:prstGeom prst="rect">
            <a:avLst/>
          </a:prstGeom>
          <a:solidFill>
            <a:schemeClr val="lt1">
              <a:alpha val="3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C8026A8-DF06-436E-8460-8C1440B3C451}"/>
              </a:ext>
            </a:extLst>
          </p:cNvPr>
          <p:cNvSpPr/>
          <p:nvPr/>
        </p:nvSpPr>
        <p:spPr>
          <a:xfrm>
            <a:off x="6823051" y="636701"/>
            <a:ext cx="2809762" cy="6159942"/>
          </a:xfrm>
          <a:prstGeom prst="rect">
            <a:avLst/>
          </a:prstGeom>
          <a:solidFill>
            <a:schemeClr val="lt1">
              <a:alpha val="3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26BEE28-37BD-4BDC-AE85-B21C4B82B386}"/>
              </a:ext>
            </a:extLst>
          </p:cNvPr>
          <p:cNvSpPr/>
          <p:nvPr/>
        </p:nvSpPr>
        <p:spPr>
          <a:xfrm>
            <a:off x="4472245" y="636700"/>
            <a:ext cx="2287268" cy="6159943"/>
          </a:xfrm>
          <a:prstGeom prst="rect">
            <a:avLst/>
          </a:prstGeom>
          <a:solidFill>
            <a:schemeClr val="lt1">
              <a:alpha val="3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AAE772F8-22FB-43A8-939F-A556F9C06485}"/>
              </a:ext>
            </a:extLst>
          </p:cNvPr>
          <p:cNvSpPr/>
          <p:nvPr/>
        </p:nvSpPr>
        <p:spPr>
          <a:xfrm>
            <a:off x="9720031" y="636701"/>
            <a:ext cx="1096030" cy="6159942"/>
          </a:xfrm>
          <a:prstGeom prst="rect">
            <a:avLst/>
          </a:prstGeom>
          <a:solidFill>
            <a:schemeClr val="lt1">
              <a:alpha val="3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B122A90C-9240-4593-9763-5E847A580152}"/>
              </a:ext>
            </a:extLst>
          </p:cNvPr>
          <p:cNvSpPr/>
          <p:nvPr/>
        </p:nvSpPr>
        <p:spPr>
          <a:xfrm>
            <a:off x="2432483" y="3894528"/>
            <a:ext cx="9593261" cy="1725122"/>
          </a:xfrm>
          <a:prstGeom prst="roundRect">
            <a:avLst>
              <a:gd name="adj" fmla="val 14987"/>
            </a:avLst>
          </a:prstGeom>
          <a:solidFill>
            <a:schemeClr val="accent2">
              <a:lumMod val="20000"/>
              <a:lumOff val="80000"/>
              <a:alpha val="3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87348C53-E0B6-480A-8C2E-5C4AC198DA8D}"/>
              </a:ext>
            </a:extLst>
          </p:cNvPr>
          <p:cNvSpPr/>
          <p:nvPr/>
        </p:nvSpPr>
        <p:spPr>
          <a:xfrm>
            <a:off x="2432484" y="964776"/>
            <a:ext cx="9543874" cy="2898552"/>
          </a:xfrm>
          <a:prstGeom prst="roundRect">
            <a:avLst>
              <a:gd name="adj" fmla="val 9656"/>
            </a:avLst>
          </a:prstGeom>
          <a:solidFill>
            <a:schemeClr val="accent5">
              <a:lumMod val="20000"/>
              <a:lumOff val="80000"/>
              <a:alpha val="3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6889453-F497-4421-B8C0-7798C3169323}"/>
              </a:ext>
            </a:extLst>
          </p:cNvPr>
          <p:cNvSpPr txBox="1">
            <a:spLocks/>
          </p:cNvSpPr>
          <p:nvPr/>
        </p:nvSpPr>
        <p:spPr>
          <a:xfrm>
            <a:off x="0" y="1429"/>
            <a:ext cx="12192000" cy="540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65315" tIns="32657" rIns="65315" bIns="32657" rtlCol="0" anchor="ctr">
            <a:noAutofit/>
          </a:bodyPr>
          <a:lstStyle>
            <a:lvl1pPr algn="l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1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新たなアクションプランの枠組み検討に向けた整理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727501F-CFA1-4E4E-AFAC-99468A392695}"/>
              </a:ext>
            </a:extLst>
          </p:cNvPr>
          <p:cNvSpPr txBox="1"/>
          <p:nvPr/>
        </p:nvSpPr>
        <p:spPr>
          <a:xfrm>
            <a:off x="2432483" y="983089"/>
            <a:ext cx="2185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成長　（しごと）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C85B685-02BF-4A36-A648-14AEF9611B5F}"/>
              </a:ext>
            </a:extLst>
          </p:cNvPr>
          <p:cNvSpPr txBox="1"/>
          <p:nvPr/>
        </p:nvSpPr>
        <p:spPr>
          <a:xfrm>
            <a:off x="2650678" y="1595341"/>
            <a:ext cx="174890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最終目標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▷単位面積当たりの農業産出額</a:t>
            </a:r>
            <a:r>
              <a:rPr kumimoji="1" lang="en-US" altLang="ja-JP" sz="1600" baseline="30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全国１位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1,050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/ha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068B047-6CA8-4602-885A-72FBC866282F}"/>
              </a:ext>
            </a:extLst>
          </p:cNvPr>
          <p:cNvSpPr txBox="1"/>
          <p:nvPr/>
        </p:nvSpPr>
        <p:spPr>
          <a:xfrm>
            <a:off x="2420496" y="3902222"/>
            <a:ext cx="1979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持続　（地域）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0C11F9A-018A-41CF-A9C4-16FE38AD2230}"/>
              </a:ext>
            </a:extLst>
          </p:cNvPr>
          <p:cNvSpPr txBox="1"/>
          <p:nvPr/>
        </p:nvSpPr>
        <p:spPr>
          <a:xfrm>
            <a:off x="2588519" y="4402205"/>
            <a:ext cx="1827894" cy="10772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最終目標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▷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年後の担い手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不在農地の解消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（約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1,800ha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C84007FE-F4F6-475E-82A8-394873407F79}"/>
              </a:ext>
            </a:extLst>
          </p:cNvPr>
          <p:cNvSpPr txBox="1"/>
          <p:nvPr/>
        </p:nvSpPr>
        <p:spPr>
          <a:xfrm>
            <a:off x="9762525" y="1074780"/>
            <a:ext cx="996070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・高収益作物栽培に資する基盤整備の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推進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B45B7E0-28F4-45A9-8619-AA9228B6EC7F}"/>
              </a:ext>
            </a:extLst>
          </p:cNvPr>
          <p:cNvSpPr txBox="1"/>
          <p:nvPr/>
        </p:nvSpPr>
        <p:spPr>
          <a:xfrm>
            <a:off x="10931023" y="3481429"/>
            <a:ext cx="1006547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・農業用施設の最適化、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維持管理の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省力化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76F7E1B2-8226-40B0-8884-DC091E7B9EAE}"/>
              </a:ext>
            </a:extLst>
          </p:cNvPr>
          <p:cNvSpPr txBox="1"/>
          <p:nvPr/>
        </p:nvSpPr>
        <p:spPr>
          <a:xfrm>
            <a:off x="4575089" y="1824927"/>
            <a:ext cx="1729213" cy="25391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・就農者の定着支援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D81E223-669D-43D1-A2AC-91BE0EAF0B6B}"/>
              </a:ext>
            </a:extLst>
          </p:cNvPr>
          <p:cNvSpPr txBox="1"/>
          <p:nvPr/>
        </p:nvSpPr>
        <p:spPr>
          <a:xfrm>
            <a:off x="4580073" y="1037695"/>
            <a:ext cx="1396572" cy="25391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・担い手の経営拡大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F29663A-A227-4360-A48C-C9D563E28BC6}"/>
              </a:ext>
            </a:extLst>
          </p:cNvPr>
          <p:cNvSpPr txBox="1"/>
          <p:nvPr/>
        </p:nvSpPr>
        <p:spPr>
          <a:xfrm>
            <a:off x="6867608" y="5737874"/>
            <a:ext cx="1166379" cy="2539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・ブランド力向上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B83E21AF-48B4-451B-82A2-AD2BCD852AA1}"/>
              </a:ext>
            </a:extLst>
          </p:cNvPr>
          <p:cNvSpPr txBox="1"/>
          <p:nvPr/>
        </p:nvSpPr>
        <p:spPr>
          <a:xfrm>
            <a:off x="6906650" y="3644794"/>
            <a:ext cx="1123329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・農業用施設、機械の導入支援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243D082-A117-4944-A317-B19BB788BFD4}"/>
              </a:ext>
            </a:extLst>
          </p:cNvPr>
          <p:cNvSpPr txBox="1"/>
          <p:nvPr/>
        </p:nvSpPr>
        <p:spPr>
          <a:xfrm>
            <a:off x="6912938" y="4164222"/>
            <a:ext cx="1381327" cy="2539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・鳥獣被害対策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CB9E625E-17FC-493B-9373-974B03665C4D}"/>
              </a:ext>
            </a:extLst>
          </p:cNvPr>
          <p:cNvSpPr txBox="1"/>
          <p:nvPr/>
        </p:nvSpPr>
        <p:spPr>
          <a:xfrm>
            <a:off x="8525687" y="5388869"/>
            <a:ext cx="1001112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・有機農業の推進（エコ）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21F8708F-1568-4528-88B3-AD47864195D0}"/>
              </a:ext>
            </a:extLst>
          </p:cNvPr>
          <p:cNvSpPr txBox="1"/>
          <p:nvPr/>
        </p:nvSpPr>
        <p:spPr>
          <a:xfrm>
            <a:off x="10935941" y="1064426"/>
            <a:ext cx="1006547" cy="106182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・地域資源を活かした農業コンテンツの創出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・交流型農業の推進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9ABFFC98-D797-46E1-AC96-4FFE491AB493}"/>
              </a:ext>
            </a:extLst>
          </p:cNvPr>
          <p:cNvSpPr txBox="1"/>
          <p:nvPr/>
        </p:nvSpPr>
        <p:spPr>
          <a:xfrm>
            <a:off x="8500542" y="3784379"/>
            <a:ext cx="1006564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・環境負荷軽減技術の普及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0947712D-A8DE-47E1-96C2-F3002E75DB3E}"/>
              </a:ext>
            </a:extLst>
          </p:cNvPr>
          <p:cNvSpPr txBox="1"/>
          <p:nvPr/>
        </p:nvSpPr>
        <p:spPr>
          <a:xfrm>
            <a:off x="4675405" y="5918419"/>
            <a:ext cx="2025661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・行動変容の促進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Osaka </a:t>
            </a:r>
            <a:r>
              <a:rPr lang="en-US" altLang="ja-JP" sz="105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AgreenAction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740EC45E-6CCC-4926-AADA-C66EC6147671}"/>
              </a:ext>
            </a:extLst>
          </p:cNvPr>
          <p:cNvSpPr txBox="1"/>
          <p:nvPr/>
        </p:nvSpPr>
        <p:spPr>
          <a:xfrm>
            <a:off x="9782045" y="3676759"/>
            <a:ext cx="987730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・土地利用型農業の展開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5DDEE982-B1C6-4140-9BA1-E906EC8DE6F1}"/>
              </a:ext>
            </a:extLst>
          </p:cNvPr>
          <p:cNvSpPr txBox="1"/>
          <p:nvPr/>
        </p:nvSpPr>
        <p:spPr>
          <a:xfrm>
            <a:off x="3639567" y="3145537"/>
            <a:ext cx="1485682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畜産除く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B6A79CC6-BCBD-4883-B363-DA8DB36DD794}"/>
              </a:ext>
            </a:extLst>
          </p:cNvPr>
          <p:cNvSpPr txBox="1"/>
          <p:nvPr/>
        </p:nvSpPr>
        <p:spPr>
          <a:xfrm>
            <a:off x="10017646" y="5729273"/>
            <a:ext cx="786325" cy="577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・ため池の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防災減災対策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5EDD12EF-9FFB-4A98-B1CC-2B26BD7E5215}"/>
              </a:ext>
            </a:extLst>
          </p:cNvPr>
          <p:cNvSpPr txBox="1"/>
          <p:nvPr/>
        </p:nvSpPr>
        <p:spPr>
          <a:xfrm>
            <a:off x="4575089" y="1348762"/>
            <a:ext cx="1728129" cy="41549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・新規就農者、参入企業の確保育成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CF777501-F0DF-44AE-8387-897F4C3BF6CE}"/>
              </a:ext>
            </a:extLst>
          </p:cNvPr>
          <p:cNvSpPr/>
          <p:nvPr/>
        </p:nvSpPr>
        <p:spPr>
          <a:xfrm>
            <a:off x="8486512" y="2800787"/>
            <a:ext cx="1081812" cy="303728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FB33D36E-A8A2-4D55-9D35-6118F8B03904}"/>
              </a:ext>
            </a:extLst>
          </p:cNvPr>
          <p:cNvSpPr/>
          <p:nvPr/>
        </p:nvSpPr>
        <p:spPr>
          <a:xfrm>
            <a:off x="6448552" y="1302469"/>
            <a:ext cx="976377" cy="184306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0BE2297-4BDF-41F8-B4D0-1292D9DDB816}"/>
              </a:ext>
            </a:extLst>
          </p:cNvPr>
          <p:cNvSpPr txBox="1"/>
          <p:nvPr/>
        </p:nvSpPr>
        <p:spPr>
          <a:xfrm>
            <a:off x="5220681" y="663882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人づくり</a:t>
            </a:r>
            <a:endParaRPr kumimoji="1" lang="ja-JP" altLang="en-US" sz="1400" dirty="0"/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8B8DF0C6-E7B5-40DD-B42A-8B65254249C9}"/>
              </a:ext>
            </a:extLst>
          </p:cNvPr>
          <p:cNvSpPr txBox="1"/>
          <p:nvPr/>
        </p:nvSpPr>
        <p:spPr>
          <a:xfrm>
            <a:off x="7686758" y="656999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モノづくり</a:t>
            </a:r>
            <a:endParaRPr kumimoji="1" lang="ja-JP" altLang="en-US" sz="1400" dirty="0"/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5E5C1C49-D1A7-4FDD-8545-8267C63660D8}"/>
              </a:ext>
            </a:extLst>
          </p:cNvPr>
          <p:cNvSpPr txBox="1"/>
          <p:nvPr/>
        </p:nvSpPr>
        <p:spPr>
          <a:xfrm>
            <a:off x="10913064" y="681515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コトづくり</a:t>
            </a:r>
            <a:endParaRPr kumimoji="1" lang="ja-JP" altLang="en-US" sz="1400" dirty="0"/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8402D48E-DBEF-4674-B776-97E107EEFD1F}"/>
              </a:ext>
            </a:extLst>
          </p:cNvPr>
          <p:cNvSpPr txBox="1"/>
          <p:nvPr/>
        </p:nvSpPr>
        <p:spPr>
          <a:xfrm>
            <a:off x="9726872" y="684117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空間づくり</a:t>
            </a:r>
            <a:endParaRPr kumimoji="1" lang="ja-JP" altLang="en-US" sz="14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2EE1C05-20DE-4FB7-9C79-86864696A6D6}"/>
              </a:ext>
            </a:extLst>
          </p:cNvPr>
          <p:cNvSpPr txBox="1"/>
          <p:nvPr/>
        </p:nvSpPr>
        <p:spPr>
          <a:xfrm>
            <a:off x="4575088" y="2466879"/>
            <a:ext cx="2123031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・熟練技の継承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・経営全般の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DX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化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DAD6953F-C755-4257-82B9-08DB0BA3AC3D}"/>
              </a:ext>
            </a:extLst>
          </p:cNvPr>
          <p:cNvSpPr txBox="1"/>
          <p:nvPr/>
        </p:nvSpPr>
        <p:spPr>
          <a:xfrm>
            <a:off x="6781024" y="1089331"/>
            <a:ext cx="6639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農業</a:t>
            </a:r>
            <a:r>
              <a:rPr kumimoji="1" lang="en-US" altLang="ja-JP" sz="1100" dirty="0"/>
              <a:t>DX</a:t>
            </a:r>
            <a:endParaRPr kumimoji="1" lang="ja-JP" altLang="en-US" sz="1100" dirty="0"/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5272A891-5064-48CB-A31B-5F94E4EBBFF6}"/>
              </a:ext>
            </a:extLst>
          </p:cNvPr>
          <p:cNvSpPr txBox="1"/>
          <p:nvPr/>
        </p:nvSpPr>
        <p:spPr>
          <a:xfrm>
            <a:off x="8673445" y="2585596"/>
            <a:ext cx="6607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農業</a:t>
            </a:r>
            <a:r>
              <a:rPr kumimoji="1" lang="en-US" altLang="ja-JP" sz="1100" dirty="0"/>
              <a:t>GX</a:t>
            </a:r>
            <a:endParaRPr kumimoji="1" lang="ja-JP" altLang="en-US" sz="1100" dirty="0"/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7C806E27-1F0E-4659-81DA-8F364CEC301A}"/>
              </a:ext>
            </a:extLst>
          </p:cNvPr>
          <p:cNvSpPr txBox="1"/>
          <p:nvPr/>
        </p:nvSpPr>
        <p:spPr>
          <a:xfrm>
            <a:off x="9061778" y="5873566"/>
            <a:ext cx="918122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・購入拠点の充実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F59C86E7-9FD7-4AAA-9B9C-C20FCE6094EB}"/>
              </a:ext>
            </a:extLst>
          </p:cNvPr>
          <p:cNvSpPr txBox="1"/>
          <p:nvPr/>
        </p:nvSpPr>
        <p:spPr>
          <a:xfrm>
            <a:off x="6876296" y="6035148"/>
            <a:ext cx="2132237" cy="2539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・府民と農業者の交流機会の充実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77C0D40D-0FCE-41CD-A7F4-F4E677D5672D}"/>
              </a:ext>
            </a:extLst>
          </p:cNvPr>
          <p:cNvSpPr txBox="1"/>
          <p:nvPr/>
        </p:nvSpPr>
        <p:spPr>
          <a:xfrm>
            <a:off x="6876295" y="6331453"/>
            <a:ext cx="3882299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・府有施設の活用による農に触れ合う機会の提供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（花の文化園・いぶきヴィレッジ）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A590EE37-C0E3-4A3A-8CFC-3CBAA22E3028}"/>
              </a:ext>
            </a:extLst>
          </p:cNvPr>
          <p:cNvSpPr/>
          <p:nvPr/>
        </p:nvSpPr>
        <p:spPr>
          <a:xfrm>
            <a:off x="5334716" y="4737689"/>
            <a:ext cx="6151890" cy="5944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1D9BD21C-20AF-4AE5-8EF2-8C7D1055540B}"/>
              </a:ext>
            </a:extLst>
          </p:cNvPr>
          <p:cNvSpPr txBox="1"/>
          <p:nvPr/>
        </p:nvSpPr>
        <p:spPr>
          <a:xfrm>
            <a:off x="5427759" y="4516597"/>
            <a:ext cx="13131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条件不利地の対策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BA714CC-250A-47D2-AA06-53E16590A947}"/>
              </a:ext>
            </a:extLst>
          </p:cNvPr>
          <p:cNvSpPr txBox="1"/>
          <p:nvPr/>
        </p:nvSpPr>
        <p:spPr>
          <a:xfrm>
            <a:off x="10931023" y="4782208"/>
            <a:ext cx="1046430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・農空間づくりの推進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48932F7-4619-4FAD-839B-D98479D54B3A}"/>
              </a:ext>
            </a:extLst>
          </p:cNvPr>
          <p:cNvSpPr txBox="1"/>
          <p:nvPr/>
        </p:nvSpPr>
        <p:spPr>
          <a:xfrm>
            <a:off x="4662051" y="5244605"/>
            <a:ext cx="2039660" cy="50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・多様な担い手の確保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（府民、農業サービス事業体等）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E3118EC9-4F5C-4353-BA71-BC1F7B2AE2CE}"/>
              </a:ext>
            </a:extLst>
          </p:cNvPr>
          <p:cNvSpPr txBox="1"/>
          <p:nvPr/>
        </p:nvSpPr>
        <p:spPr>
          <a:xfrm>
            <a:off x="9755949" y="5225507"/>
            <a:ext cx="2143400" cy="2539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・府民と農業者の交流機会の充実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7C532648-056F-4F6F-9E5D-E7B72761A355}"/>
              </a:ext>
            </a:extLst>
          </p:cNvPr>
          <p:cNvSpPr txBox="1"/>
          <p:nvPr/>
        </p:nvSpPr>
        <p:spPr>
          <a:xfrm>
            <a:off x="4575089" y="3630273"/>
            <a:ext cx="987730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・土地利用型農業の展開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73B35E49-5B32-4CBB-A25A-A444ED32A3CC}"/>
              </a:ext>
            </a:extLst>
          </p:cNvPr>
          <p:cNvSpPr txBox="1"/>
          <p:nvPr/>
        </p:nvSpPr>
        <p:spPr>
          <a:xfrm>
            <a:off x="2221880" y="5676398"/>
            <a:ext cx="2460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くらし　（くらし）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9274BB54-00DC-4CEA-BFA2-02B6085E0D46}"/>
              </a:ext>
            </a:extLst>
          </p:cNvPr>
          <p:cNvSpPr txBox="1"/>
          <p:nvPr/>
        </p:nvSpPr>
        <p:spPr>
          <a:xfrm>
            <a:off x="2555013" y="6099517"/>
            <a:ext cx="185369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最終目標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▷関係人口の増加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5A4A343B-ACCC-4147-954B-C177433C95EA}"/>
              </a:ext>
            </a:extLst>
          </p:cNvPr>
          <p:cNvSpPr/>
          <p:nvPr/>
        </p:nvSpPr>
        <p:spPr>
          <a:xfrm>
            <a:off x="7514766" y="1906831"/>
            <a:ext cx="898376" cy="166309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E6718025-2EF1-4CA9-A16A-074AE2A79778}"/>
              </a:ext>
            </a:extLst>
          </p:cNvPr>
          <p:cNvSpPr txBox="1"/>
          <p:nvPr/>
        </p:nvSpPr>
        <p:spPr>
          <a:xfrm>
            <a:off x="7448428" y="1497995"/>
            <a:ext cx="10310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00" dirty="0"/>
              <a:t>重点品目の</a:t>
            </a:r>
            <a:endParaRPr lang="en-US" altLang="ja-JP" sz="1100" dirty="0"/>
          </a:p>
          <a:p>
            <a:pPr algn="ctr"/>
            <a:r>
              <a:rPr lang="ja-JP" altLang="en-US" sz="1100" dirty="0"/>
              <a:t>グローアップ</a:t>
            </a:r>
            <a:endParaRPr kumimoji="1" lang="ja-JP" altLang="en-US" sz="1100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2D7CE19F-AE00-45BC-9788-8F523E1D4EC0}"/>
              </a:ext>
            </a:extLst>
          </p:cNvPr>
          <p:cNvSpPr txBox="1"/>
          <p:nvPr/>
        </p:nvSpPr>
        <p:spPr>
          <a:xfrm>
            <a:off x="6912938" y="1950933"/>
            <a:ext cx="1448839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・施設園芸の生産性向上（環境制御等）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9D6B097A-1824-4B68-B4BA-6D6ACAE85793}"/>
              </a:ext>
            </a:extLst>
          </p:cNvPr>
          <p:cNvSpPr txBox="1"/>
          <p:nvPr/>
        </p:nvSpPr>
        <p:spPr>
          <a:xfrm>
            <a:off x="6922409" y="2419362"/>
            <a:ext cx="1448839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・露地野菜の生産性向上（機械化等）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3A9F8254-306D-4BAF-91AA-E78B8DF0D7D3}"/>
              </a:ext>
            </a:extLst>
          </p:cNvPr>
          <p:cNvSpPr txBox="1"/>
          <p:nvPr/>
        </p:nvSpPr>
        <p:spPr>
          <a:xfrm>
            <a:off x="6922409" y="2876739"/>
            <a:ext cx="2611045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・新たな品目の振興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（次世代フルーツ産地の創出）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6CBCB3A8-5E4C-4281-9373-152C972CFFC3}"/>
              </a:ext>
            </a:extLst>
          </p:cNvPr>
          <p:cNvSpPr txBox="1"/>
          <p:nvPr/>
        </p:nvSpPr>
        <p:spPr>
          <a:xfrm>
            <a:off x="8083594" y="3334626"/>
            <a:ext cx="1437245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・気候変動に対応する生産技術開発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5F8A199-DF22-4D0E-B12F-A567D6E4E8E4}"/>
              </a:ext>
            </a:extLst>
          </p:cNvPr>
          <p:cNvSpPr txBox="1"/>
          <p:nvPr/>
        </p:nvSpPr>
        <p:spPr>
          <a:xfrm>
            <a:off x="10882968" y="96262"/>
            <a:ext cx="110265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資料１</a:t>
            </a:r>
          </a:p>
        </p:txBody>
      </p:sp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58343A06-57AA-4643-BE55-2AD9D4A15A5C}"/>
              </a:ext>
            </a:extLst>
          </p:cNvPr>
          <p:cNvSpPr/>
          <p:nvPr/>
        </p:nvSpPr>
        <p:spPr>
          <a:xfrm rot="5400000">
            <a:off x="214229" y="3635218"/>
            <a:ext cx="4046700" cy="347296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5961E2F2-A7AD-400B-AADA-860FE7405287}"/>
              </a:ext>
            </a:extLst>
          </p:cNvPr>
          <p:cNvSpPr txBox="1"/>
          <p:nvPr/>
        </p:nvSpPr>
        <p:spPr>
          <a:xfrm>
            <a:off x="1955252" y="2693028"/>
            <a:ext cx="430887" cy="255454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プランの枠組みを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検討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800F379C-C6A3-4672-965F-8F9889D1A839}"/>
              </a:ext>
            </a:extLst>
          </p:cNvPr>
          <p:cNvSpPr/>
          <p:nvPr/>
        </p:nvSpPr>
        <p:spPr>
          <a:xfrm>
            <a:off x="38502" y="907961"/>
            <a:ext cx="1947630" cy="320365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88733C81-6B54-4014-A3D6-B90894D17A69}"/>
              </a:ext>
            </a:extLst>
          </p:cNvPr>
          <p:cNvSpPr txBox="1"/>
          <p:nvPr/>
        </p:nvSpPr>
        <p:spPr>
          <a:xfrm>
            <a:off x="124320" y="1028600"/>
            <a:ext cx="21852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大阪農業の現状</a:t>
            </a:r>
            <a:endParaRPr lang="en-US" altLang="ja-JP" sz="16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E3992EF2-44C3-4667-9EE9-91C9BB449D8B}"/>
              </a:ext>
            </a:extLst>
          </p:cNvPr>
          <p:cNvSpPr txBox="1"/>
          <p:nvPr/>
        </p:nvSpPr>
        <p:spPr>
          <a:xfrm>
            <a:off x="113415" y="2896536"/>
            <a:ext cx="1841315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・農業従事者の減少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・農地面積の減少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・担い手不在農地への対応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・気候変動（高温）の影響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・大阪産の魅力発信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・地域づくりへの府民参加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1" name="四角形: 角を丸くする 90">
            <a:extLst>
              <a:ext uri="{FF2B5EF4-FFF2-40B4-BE49-F238E27FC236}">
                <a16:creationId xmlns:a16="http://schemas.microsoft.com/office/drawing/2014/main" id="{E77564E7-35C0-4A62-BB97-EDBAD685F663}"/>
              </a:ext>
            </a:extLst>
          </p:cNvPr>
          <p:cNvSpPr/>
          <p:nvPr/>
        </p:nvSpPr>
        <p:spPr>
          <a:xfrm>
            <a:off x="44113" y="4181602"/>
            <a:ext cx="1947630" cy="26028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A61F5C6F-A511-4B75-A4EA-AA96ECD02E98}"/>
              </a:ext>
            </a:extLst>
          </p:cNvPr>
          <p:cNvSpPr txBox="1"/>
          <p:nvPr/>
        </p:nvSpPr>
        <p:spPr>
          <a:xfrm>
            <a:off x="147323" y="4187061"/>
            <a:ext cx="17801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検討の視点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229EB8C7-C801-4D51-B9CB-B088D2C8A3AC}"/>
              </a:ext>
            </a:extLst>
          </p:cNvPr>
          <p:cNvSpPr/>
          <p:nvPr/>
        </p:nvSpPr>
        <p:spPr>
          <a:xfrm>
            <a:off x="109559" y="4593710"/>
            <a:ext cx="1836000" cy="33855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人口減少</a:t>
            </a:r>
          </a:p>
        </p:txBody>
      </p:sp>
      <p:sp>
        <p:nvSpPr>
          <p:cNvPr id="93" name="四角形: 角を丸くする 92">
            <a:extLst>
              <a:ext uri="{FF2B5EF4-FFF2-40B4-BE49-F238E27FC236}">
                <a16:creationId xmlns:a16="http://schemas.microsoft.com/office/drawing/2014/main" id="{9E11F851-D37E-481A-8F84-6012ECD19353}"/>
              </a:ext>
            </a:extLst>
          </p:cNvPr>
          <p:cNvSpPr/>
          <p:nvPr/>
        </p:nvSpPr>
        <p:spPr>
          <a:xfrm>
            <a:off x="108747" y="5002254"/>
            <a:ext cx="1836000" cy="3385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食への意識変化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4" name="四角形: 角を丸くする 93">
            <a:extLst>
              <a:ext uri="{FF2B5EF4-FFF2-40B4-BE49-F238E27FC236}">
                <a16:creationId xmlns:a16="http://schemas.microsoft.com/office/drawing/2014/main" id="{BB88A4D3-E42A-4E31-81CE-A88567FA7AC0}"/>
              </a:ext>
            </a:extLst>
          </p:cNvPr>
          <p:cNvSpPr/>
          <p:nvPr/>
        </p:nvSpPr>
        <p:spPr>
          <a:xfrm>
            <a:off x="108747" y="5420161"/>
            <a:ext cx="1836000" cy="33855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技術革新</a:t>
            </a:r>
          </a:p>
        </p:txBody>
      </p:sp>
      <p:sp>
        <p:nvSpPr>
          <p:cNvPr id="95" name="四角形: 角を丸くする 94">
            <a:extLst>
              <a:ext uri="{FF2B5EF4-FFF2-40B4-BE49-F238E27FC236}">
                <a16:creationId xmlns:a16="http://schemas.microsoft.com/office/drawing/2014/main" id="{16D0B866-883E-4CF0-8005-595E725541E6}"/>
              </a:ext>
            </a:extLst>
          </p:cNvPr>
          <p:cNvSpPr/>
          <p:nvPr/>
        </p:nvSpPr>
        <p:spPr>
          <a:xfrm>
            <a:off x="118261" y="5838068"/>
            <a:ext cx="1836000" cy="33855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観光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6" name="四角形: 角を丸くする 95">
            <a:extLst>
              <a:ext uri="{FF2B5EF4-FFF2-40B4-BE49-F238E27FC236}">
                <a16:creationId xmlns:a16="http://schemas.microsoft.com/office/drawing/2014/main" id="{8D1F743E-F3FF-4FC6-A493-6802C4EDFA22}"/>
              </a:ext>
            </a:extLst>
          </p:cNvPr>
          <p:cNvSpPr/>
          <p:nvPr/>
        </p:nvSpPr>
        <p:spPr>
          <a:xfrm>
            <a:off x="118261" y="6246612"/>
            <a:ext cx="1836000" cy="3385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気候変動</a:t>
            </a: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CEFC78F0-FD88-493B-B909-0670BABB950E}"/>
              </a:ext>
            </a:extLst>
          </p:cNvPr>
          <p:cNvSpPr txBox="1"/>
          <p:nvPr/>
        </p:nvSpPr>
        <p:spPr>
          <a:xfrm>
            <a:off x="128085" y="2580895"/>
            <a:ext cx="1267771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課題</a:t>
            </a:r>
            <a:endParaRPr lang="en-US" altLang="ja-JP" sz="16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C1A2DCF8-36C8-411A-9F0E-7CB7C4088FB1}"/>
              </a:ext>
            </a:extLst>
          </p:cNvPr>
          <p:cNvSpPr txBox="1"/>
          <p:nvPr/>
        </p:nvSpPr>
        <p:spPr>
          <a:xfrm>
            <a:off x="131374" y="1367154"/>
            <a:ext cx="1841315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・農業産出額は増加傾向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・各地域で産地を形成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・多様な企業が参入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・交流型農業の増加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・地域計画により将来の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農地利用意向を把握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1357AA47-AF17-4D84-992F-408EDE00544F}"/>
              </a:ext>
            </a:extLst>
          </p:cNvPr>
          <p:cNvSpPr txBox="1"/>
          <p:nvPr/>
        </p:nvSpPr>
        <p:spPr>
          <a:xfrm>
            <a:off x="10938334" y="6152616"/>
            <a:ext cx="1031808" cy="577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・府民と農業者の交流機会の充実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F054A776-E1CD-4B47-9E27-85DE4139B038}"/>
              </a:ext>
            </a:extLst>
          </p:cNvPr>
          <p:cNvSpPr txBox="1"/>
          <p:nvPr/>
        </p:nvSpPr>
        <p:spPr>
          <a:xfrm>
            <a:off x="10931023" y="5715684"/>
            <a:ext cx="995177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・ブランド力向上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6223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2176</TotalTime>
  <Words>426</Words>
  <Application>Microsoft Office PowerPoint</Application>
  <PresentationFormat>ワイド画面</PresentationFormat>
  <Paragraphs>84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下風　一輝</dc:creator>
  <cp:lastModifiedBy>下風　一輝</cp:lastModifiedBy>
  <cp:revision>185</cp:revision>
  <cp:lastPrinted>2026-05-26T05:37:48Z</cp:lastPrinted>
  <dcterms:created xsi:type="dcterms:W3CDTF">2025-11-12T05:13:13Z</dcterms:created>
  <dcterms:modified xsi:type="dcterms:W3CDTF">2026-05-26T05:38:16Z</dcterms:modified>
</cp:coreProperties>
</file>