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</p:sldMasterIdLst>
  <p:notesMasterIdLst>
    <p:notesMasterId r:id="rId14"/>
  </p:notesMasterIdLst>
  <p:sldIdLst>
    <p:sldId id="1264" r:id="rId2"/>
    <p:sldId id="1250" r:id="rId3"/>
    <p:sldId id="1251" r:id="rId4"/>
    <p:sldId id="418" r:id="rId5"/>
    <p:sldId id="419" r:id="rId6"/>
    <p:sldId id="420" r:id="rId7"/>
    <p:sldId id="421" r:id="rId8"/>
    <p:sldId id="416" r:id="rId9"/>
    <p:sldId id="417" r:id="rId10"/>
    <p:sldId id="361" r:id="rId11"/>
    <p:sldId id="1252" r:id="rId12"/>
    <p:sldId id="1253" r:id="rId13"/>
  </p:sldIdLst>
  <p:sldSz cx="9906000" cy="6858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99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9" autoAdjust="0"/>
  </p:normalViewPr>
  <p:slideViewPr>
    <p:cSldViewPr snapToGrid="0">
      <p:cViewPr varScale="1">
        <p:scale>
          <a:sx n="97" d="100"/>
          <a:sy n="97" d="100"/>
        </p:scale>
        <p:origin x="840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6C036CF-2733-4CBB-ABD6-7A8D234F213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202" y="3228706"/>
            <a:ext cx="7942238" cy="305911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720C5F5-BAA3-42CD-8770-32C2E4B0B3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27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517900" y="795338"/>
            <a:ext cx="3205163" cy="22193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59137" y="3346831"/>
            <a:ext cx="8534462" cy="214422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>
                <a:solidFill>
                  <a:srgbClr val="FF0000"/>
                </a:solidFill>
              </a:rPr>
              <a:t>（</a:t>
            </a:r>
            <a:r>
              <a:rPr lang="ja-JP" altLang="en-US" sz="900" dirty="0">
                <a:solidFill>
                  <a:srgbClr val="FF0000"/>
                </a:solidFill>
              </a:rPr>
              <a:t>クリック）</a:t>
            </a:r>
            <a:endParaRPr lang="en-US" altLang="ja-JP" sz="900" dirty="0">
              <a:solidFill>
                <a:srgbClr val="FF0000"/>
              </a:solidFill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一つ目は、「りんご」です。りんごの絵を描いてください。</a:t>
            </a:r>
            <a:r>
              <a:rPr lang="ja-JP" altLang="en-US" dirty="0"/>
              <a:t>（１５秒）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描けましたか？それでは次のお題です。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/>
              <a:t>（クリック）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780C1-E0B6-491C-8E8B-935F44BFFC07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358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A86E-B783-4685-BC13-D9237815BFE6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79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09DE-E5D9-4B5C-AACF-BAC071EC7FEB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02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C543-A497-49CD-A096-61D09092F457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1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C02-9BA9-41A9-8F41-F03A366AE70A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8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8FEC-60E5-48B7-BAA6-7A4F63A77E1B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77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B0B1-FD5D-4FB3-9E34-3EFE33D1292D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76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6C33-5EAB-46CA-AE67-7EEB1E411773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274-76FF-4747-B4C5-B24DE6FC455A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9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1A85-FDFE-4E5B-8B81-F0F4D2ACBD03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6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61BF-3044-4E31-964B-C4BACBD57F16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BAD-CF0D-431B-9FF9-27B4680A3E73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39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286A-D82B-440C-AC56-80C39C373BEB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66899" y="6356351"/>
            <a:ext cx="8140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２０２５年　　　月　　　日　　育成会・親の会活動活性化　基本資料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684E-F53A-4539-9688-3036CC7082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875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3745A02-98F1-43FD-9C32-23362F14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２０２５年　　　月　　　日　　育成会・親の会活動活性化　基本資料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E2F341-F8A2-4568-A1E2-4BEF37BB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E47AA2-930D-4CF0-B7CF-1F3225BB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0"/>
            <a:ext cx="9840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35340" y="1301009"/>
            <a:ext cx="595165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お題：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① </a:t>
            </a:r>
            <a:r>
              <a:rPr lang="ja-JP" altLang="en-US" sz="5867" u="sng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C32BD-6E19-4CD7-B94E-4FD213C2EDB0}"/>
              </a:ext>
            </a:extLst>
          </p:cNvPr>
          <p:cNvSpPr txBox="1"/>
          <p:nvPr/>
        </p:nvSpPr>
        <p:spPr>
          <a:xfrm>
            <a:off x="1027926" y="548679"/>
            <a:ext cx="625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描いてみよう！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CD56B60-6CF2-464C-9925-7E48089A7DF9}"/>
              </a:ext>
            </a:extLst>
          </p:cNvPr>
          <p:cNvCxnSpPr>
            <a:cxnSpLocks/>
          </p:cNvCxnSpPr>
          <p:nvPr/>
        </p:nvCxnSpPr>
        <p:spPr>
          <a:xfrm>
            <a:off x="3505740" y="2296217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D2239D8-B86D-A442-BB06-39EB568E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950" y="6356352"/>
            <a:ext cx="2057400" cy="365125"/>
          </a:xfrm>
        </p:spPr>
        <p:txBody>
          <a:bodyPr/>
          <a:lstStyle/>
          <a:p>
            <a:pPr>
              <a:defRPr/>
            </a:pPr>
            <a:fld id="{6B8E7879-D62F-4B63-8656-923299F04CE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F7FB8-3A28-6143-97BF-A49246BE03C2}"/>
              </a:ext>
            </a:extLst>
          </p:cNvPr>
          <p:cNvSpPr txBox="1"/>
          <p:nvPr/>
        </p:nvSpPr>
        <p:spPr>
          <a:xfrm>
            <a:off x="4311170" y="1505496"/>
            <a:ext cx="332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り　ん　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5FD669-8EE8-4147-A8BD-CEEFAE8C9ECE}"/>
              </a:ext>
            </a:extLst>
          </p:cNvPr>
          <p:cNvSpPr txBox="1"/>
          <p:nvPr/>
        </p:nvSpPr>
        <p:spPr>
          <a:xfrm>
            <a:off x="1335340" y="2931395"/>
            <a:ext cx="595165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お題：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② </a:t>
            </a:r>
            <a:r>
              <a:rPr lang="ja-JP" altLang="en-US" sz="5867" u="sng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9B76D52-4936-44FA-8439-C17080717B2C}"/>
              </a:ext>
            </a:extLst>
          </p:cNvPr>
          <p:cNvCxnSpPr>
            <a:cxnSpLocks/>
          </p:cNvCxnSpPr>
          <p:nvPr/>
        </p:nvCxnSpPr>
        <p:spPr>
          <a:xfrm>
            <a:off x="3505740" y="3926603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28BD50-ECB1-42E6-9129-E28EA65AAA93}"/>
              </a:ext>
            </a:extLst>
          </p:cNvPr>
          <p:cNvSpPr txBox="1"/>
          <p:nvPr/>
        </p:nvSpPr>
        <p:spPr>
          <a:xfrm>
            <a:off x="4311170" y="3135882"/>
            <a:ext cx="332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ボ　ー　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0E91FA-816A-462C-BC33-9686C72A2E6E}"/>
              </a:ext>
            </a:extLst>
          </p:cNvPr>
          <p:cNvSpPr txBox="1"/>
          <p:nvPr/>
        </p:nvSpPr>
        <p:spPr>
          <a:xfrm>
            <a:off x="1335340" y="4561780"/>
            <a:ext cx="595165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お題：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③ </a:t>
            </a:r>
            <a:r>
              <a:rPr lang="ja-JP" altLang="en-US" sz="5867" u="sng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</a:t>
            </a:r>
            <a:r>
              <a:rPr lang="ja-JP" altLang="en-US" sz="586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C1172D8-9D2B-4C40-9839-40D5ED9FFA2A}"/>
              </a:ext>
            </a:extLst>
          </p:cNvPr>
          <p:cNvCxnSpPr>
            <a:cxnSpLocks/>
          </p:cNvCxnSpPr>
          <p:nvPr/>
        </p:nvCxnSpPr>
        <p:spPr>
          <a:xfrm>
            <a:off x="3505740" y="5556988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114978-3550-417D-AB0E-71D4A0EA1277}"/>
              </a:ext>
            </a:extLst>
          </p:cNvPr>
          <p:cNvSpPr txBox="1"/>
          <p:nvPr/>
        </p:nvSpPr>
        <p:spPr>
          <a:xfrm>
            <a:off x="4311170" y="4766267"/>
            <a:ext cx="425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その辺・ちゃんと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49CEA64-21D9-420D-8BDA-65A970F99F15}"/>
              </a:ext>
            </a:extLst>
          </p:cNvPr>
          <p:cNvSpPr/>
          <p:nvPr/>
        </p:nvSpPr>
        <p:spPr>
          <a:xfrm>
            <a:off x="3328680" y="5824330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兵庫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県西宮市・「まんまるはーと」資料より抜粋</a:t>
            </a:r>
          </a:p>
        </p:txBody>
      </p:sp>
    </p:spTree>
    <p:extLst>
      <p:ext uri="{BB962C8B-B14F-4D97-AF65-F5344CB8AC3E}">
        <p14:creationId xmlns:p14="http://schemas.microsoft.com/office/powerpoint/2010/main" val="8353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E1E97-E42B-4FF7-8308-4303D44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31" y="215437"/>
            <a:ext cx="9479499" cy="988418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なぜ啓発隊がおススメなのか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75DBEF-BD2E-4DB6-B0A6-295963C1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31" y="1335420"/>
            <a:ext cx="9479499" cy="494696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</a:rPr>
              <a:t>比較的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手軽に始めることができる</a:t>
            </a:r>
            <a:endParaRPr lang="en-US" altLang="ja-JP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</a:rPr>
              <a:t>参加者と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対面でやり取りするので、反応や手ごたえ</a:t>
            </a:r>
            <a:r>
              <a:rPr lang="ja-JP" altLang="en-US" dirty="0">
                <a:latin typeface="メイリオ" panose="020B0604030504040204" pitchFamily="50" charset="-128"/>
              </a:rPr>
              <a:t>を得やすい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</a:rPr>
              <a:t>活動の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役割を細分化できるので、隊員が無理なく関わる</a:t>
            </a:r>
            <a:r>
              <a:rPr lang="ja-JP" altLang="en-US" dirty="0">
                <a:latin typeface="メイリオ" panose="020B0604030504040204" pitchFamily="50" charset="-128"/>
              </a:rPr>
              <a:t>ことが可能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</a:rPr>
              <a:t>繰り返しのプログラムであっても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対象が無尽蔵にあるので飽きられないので、アレンジが苦手でも大丈夫</a:t>
            </a:r>
            <a:r>
              <a:rPr lang="ja-JP" altLang="en-US" dirty="0">
                <a:latin typeface="メイリオ" panose="020B0604030504040204" pitchFamily="50" charset="-128"/>
              </a:rPr>
              <a:t>（アレンジできる人にとっては、ブラッシュアップしやすい）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EE39C7-2672-43AE-A3A8-07425C2C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7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E1E97-E42B-4FF7-8308-4303D44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31" y="215437"/>
            <a:ext cx="9479499" cy="988418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なぜ啓発隊がおススメなのか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75DBEF-BD2E-4DB6-B0A6-295963C1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31" y="1335420"/>
            <a:ext cx="9479499" cy="494696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ja-JP" altLang="en-US" dirty="0">
                <a:latin typeface="メイリオ" panose="020B0604030504040204" pitchFamily="50" charset="-128"/>
              </a:rPr>
              <a:t>対象が多様なので、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意外な反応をもらえることがあり、気づきと変化</a:t>
            </a:r>
            <a:r>
              <a:rPr lang="ja-JP" altLang="en-US" dirty="0">
                <a:latin typeface="メイリオ" panose="020B0604030504040204" pitchFamily="50" charset="-128"/>
              </a:rPr>
              <a:t>がみられる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>
                <a:latin typeface="メイリオ" panose="020B0604030504040204" pitchFamily="50" charset="-128"/>
              </a:rPr>
              <a:t>「地域への啓発」ではあるが、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啓発キャラバン隊側の意識変容</a:t>
            </a:r>
            <a:r>
              <a:rPr lang="ja-JP" altLang="en-US" dirty="0">
                <a:latin typeface="メイリオ" panose="020B0604030504040204" pitchFamily="50" charset="-128"/>
              </a:rPr>
              <a:t>にもつながる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>
                <a:latin typeface="メイリオ" panose="020B0604030504040204" pitchFamily="50" charset="-128"/>
              </a:rPr>
              <a:t>育成会などの会員だけでなく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地域の協力者へ幅広くメンバーを募りやすく、身内特有の「分かっているはず」リスクが軽減</a:t>
            </a:r>
            <a:r>
              <a:rPr lang="ja-JP" altLang="en-US" dirty="0">
                <a:latin typeface="メイリオ" panose="020B0604030504040204" pitchFamily="50" charset="-128"/>
              </a:rPr>
              <a:t>される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>
                <a:latin typeface="メイリオ" panose="020B0604030504040204" pitchFamily="50" charset="-128"/>
              </a:rPr>
              <a:t>公演時間を</a:t>
            </a:r>
            <a:r>
              <a:rPr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「４５分」にすることで、小中学校の授業枠に入れ込むことも可能</a:t>
            </a:r>
            <a:endParaRPr lang="en-US" altLang="ja-JP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7607A2-498F-496B-B4A0-3D41FA3C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02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CqmO8IQU0n4/UnIEV6VCd1I/AAAAAAAAaDE/uj4FhXb2xXc/s800/wood_kanban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17" y="72300"/>
            <a:ext cx="4906566" cy="16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025637" y="553288"/>
            <a:ext cx="3854726" cy="93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各啓発隊　活動の様子</a:t>
            </a:r>
          </a:p>
        </p:txBody>
      </p:sp>
      <p:pic>
        <p:nvPicPr>
          <p:cNvPr id="2052" name="Picture 4" descr="https://scontent-nrt1-1.xx.fbcdn.net/v/t1.15752-0/p280x280/35924261_2036723486580344_3269640456484421632_n.jpg?_nc_cat=0&amp;oh=bdf6c825ccf811a7c092e40bffa7ff89&amp;oe=5BBCF2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9" y="2137986"/>
            <a:ext cx="3982883" cy="2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scontent-nrt1-1.xx.fbcdn.net/v/t1.15752-0/p280x280/35954987_2009705272678873_91954472418279424_n.jpg?_nc_cat=0&amp;oh=94440726083d47240eaa99887097e44d&amp;oe=5BB11A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03" y="2137986"/>
            <a:ext cx="2386419" cy="17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-nrt1-1.xx.fbcdn.net/v/t1.15752-0/p280x280/36041944_2009706816012052_1802588935088504832_n.jpg?_nc_cat=0&amp;oh=d8d15519e8fa517e5bd1fddd7cb94a48&amp;oe=5BB0B6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22" y="2836331"/>
            <a:ext cx="2324523" cy="17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52586" y="5035028"/>
            <a:ext cx="3498728" cy="7537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千葉県啓発隊　空</a:t>
            </a:r>
            <a:endParaRPr lang="en-US" altLang="ja-JP" sz="227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公演風景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130999" y="5035027"/>
            <a:ext cx="3498728" cy="7537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広島県啓発隊　あび隊</a:t>
            </a:r>
            <a:endParaRPr lang="en-US" altLang="ja-JP" sz="1463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公演風景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D6F5C-0A27-44FB-BAE3-3B666A39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1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CqmO8IQU0n4/UnIEV6VCd1I/AAAAAAAAaDE/uj4FhXb2xXc/s800/wood_kanban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6" y="58948"/>
            <a:ext cx="4906566" cy="16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148396" y="454788"/>
            <a:ext cx="3854726" cy="93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各啓発隊　活動の様子</a:t>
            </a:r>
          </a:p>
        </p:txBody>
      </p:sp>
      <p:pic>
        <p:nvPicPr>
          <p:cNvPr id="7" name="Picture 8" descr="https://scontent-nrt1-1.xx.fbcdn.net/v/t1.15752-0/p280x280/35989432_1731040986987576_9037729802131341312_n.jpg?_nc_cat=0&amp;oh=47fc4ef68cf866f075d72e3b96ef4ee1&amp;oe=5BB1A7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" y="2012996"/>
            <a:ext cx="4452196" cy="2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content-nrt1-1.xx.fbcdn.net/v/t1.15752-0/p280x280/35886922_624914741221676_238545412787535872_n.jpg?_nc_cat=0&amp;oh=269a095d57d7f23e322ac2630b8426c6&amp;oe=5B9DF0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2" y="2012996"/>
            <a:ext cx="4083471" cy="2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36644" y="5197545"/>
            <a:ext cx="4452196" cy="7537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兵庫県啓発隊　ぴーす＆ピース</a:t>
            </a:r>
            <a:endParaRPr lang="en-US" altLang="ja-JP" sz="1463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龍野警察署にて公演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217162" y="5197545"/>
            <a:ext cx="4083471" cy="7537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山形県啓発隊　花笠</a:t>
            </a:r>
            <a:r>
              <a:rPr lang="ja-JP" altLang="en-US" sz="227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</a:t>
            </a:r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lang="ja-JP" altLang="en-US" sz="227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ぷ</a:t>
            </a:r>
            <a:r>
              <a:rPr lang="ja-JP" altLang="en-US" sz="22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隊</a:t>
            </a:r>
            <a:endParaRPr lang="en-US" altLang="ja-JP" sz="1463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山形県消防学校にて公演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609CA2-11A7-4FED-A2A3-6F2DCE39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2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コンテンツ プレースホルダ 2">
            <a:extLst>
              <a:ext uri="{FF2B5EF4-FFF2-40B4-BE49-F238E27FC236}">
                <a16:creationId xmlns:a16="http://schemas.microsoft.com/office/drawing/2014/main" id="{832B1915-8F70-4290-A09A-05151A75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07" y="1392142"/>
            <a:ext cx="9192890" cy="479566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ことばが伝わらないもどかしさの体験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「あび王国へようこそ」導入編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幼稚園・保育園バージョン（年長）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小学校低学年バージョン（１～２年）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「あび王国へようこそ」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小学校バージョン（</a:t>
            </a:r>
            <a:r>
              <a:rPr lang="en-US" altLang="ja-JP" dirty="0"/>
              <a:t>3</a:t>
            </a:r>
            <a:r>
              <a:rPr lang="ja-JP" altLang="en-US" dirty="0"/>
              <a:t>年生～</a:t>
            </a:r>
            <a:r>
              <a:rPr lang="en-US" altLang="ja-JP" dirty="0"/>
              <a:t>6</a:t>
            </a:r>
            <a:r>
              <a:rPr lang="ja-JP" altLang="en-US" dirty="0"/>
              <a:t>年生）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中学生バージョン　</a:t>
            </a:r>
            <a:endParaRPr lang="en-US" altLang="ja-JP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dirty="0"/>
              <a:t>　　一般バージョン　（大人）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F7C0093-A5C6-4C82-9AB0-E4E1B6CDFE0D}"/>
              </a:ext>
            </a:extLst>
          </p:cNvPr>
          <p:cNvSpPr txBox="1">
            <a:spLocks/>
          </p:cNvSpPr>
          <p:nvPr/>
        </p:nvSpPr>
        <p:spPr>
          <a:xfrm>
            <a:off x="269715" y="274925"/>
            <a:ext cx="930188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ja-JP" altLang="en-US" sz="4400"/>
              <a:t>知的障害疑似体験</a:t>
            </a:r>
            <a:endParaRPr lang="ja-JP" altLang="en-US" sz="44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D8EE1F1-8F79-4455-9FE6-F401FE0F9888}"/>
              </a:ext>
            </a:extLst>
          </p:cNvPr>
          <p:cNvSpPr/>
          <p:nvPr/>
        </p:nvSpPr>
        <p:spPr>
          <a:xfrm>
            <a:off x="3429974" y="6187808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市・「あび隊」資料より抜粋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8E756F-2ED3-4F38-AC3C-0084294D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55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D43B53-6E77-4B90-BB4A-C02A3BD1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29" y="260648"/>
            <a:ext cx="9268990" cy="720080"/>
          </a:xfrm>
          <a:ln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ja-JP" altLang="en-US" sz="28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あび隊のメニュー（大人バージョン）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3CBC4527-07F6-47E1-A3CD-69777CD48E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513" y="1226274"/>
            <a:ext cx="9268990" cy="4648253"/>
          </a:xfrm>
          <a:noFill/>
          <a:ln>
            <a:noFill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知的障害者疑似体験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　　プログラムあび王国へようこそ　　１５分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言葉を絵にしてみよう　　１０分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知的障害者理解　（パワポ）　　２０分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親の思い　１５分くらい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・　その他（障害者を取りまく最近の情報）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5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・　質問コーナー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5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分くらい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※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体験は、対象者によって、視覚体験や聴覚体験や、　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　絵を言葉で伝えてみよう等から選択します。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※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依頼者の希望で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1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～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2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時間コースで調整します。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8784F0-CC08-4710-AB72-6581025CA1C5}"/>
              </a:ext>
            </a:extLst>
          </p:cNvPr>
          <p:cNvSpPr/>
          <p:nvPr/>
        </p:nvSpPr>
        <p:spPr>
          <a:xfrm>
            <a:off x="3365425" y="6025030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市・「あび隊」資料より抜粋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B5081-12ED-4527-B367-B9F59044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8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391DAA27-9932-44C8-B740-4126E569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1" y="1423218"/>
            <a:ext cx="9354509" cy="484665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はじめに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5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知的障害者理解（パワポ）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1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０分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みんなで考えてみよう！（ワークショップ）２０分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「初めてクラブ活動に行く日、先生にいろんなクラブの教室を口頭で言われ、理解できず動けない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A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さん。皆さんなら、どんなお手伝いをしますか？」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　　　　　班でﾄｰｸ→発表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親の思い　１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5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あいさつ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1BAC010-2F02-4F48-990F-0339A493BD8D}"/>
              </a:ext>
            </a:extLst>
          </p:cNvPr>
          <p:cNvSpPr txBox="1">
            <a:spLocks/>
          </p:cNvSpPr>
          <p:nvPr/>
        </p:nvSpPr>
        <p:spPr>
          <a:xfrm>
            <a:off x="263137" y="319145"/>
            <a:ext cx="9354509" cy="9307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ja-JP" altLang="en-US" sz="4400" dirty="0">
                <a:latin typeface="AR P丸ゴシック体M04" pitchFamily="50" charset="-128"/>
                <a:ea typeface="AR P丸ゴシック体M04" pitchFamily="50" charset="-128"/>
              </a:rPr>
              <a:t>あび隊のメニュー（中学校バージョン）</a:t>
            </a:r>
            <a:endParaRPr lang="ja-JP" altLang="en-US" sz="44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60DBCC5-E72F-4797-A5E4-1EF3C549FC34}"/>
              </a:ext>
            </a:extLst>
          </p:cNvPr>
          <p:cNvSpPr/>
          <p:nvPr/>
        </p:nvSpPr>
        <p:spPr>
          <a:xfrm>
            <a:off x="3243160" y="5874527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市・「あび隊」資料より抜粋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D66B18-9AAC-4644-8DE4-F8FCC749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60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3BF44695-4B5E-4D22-8A58-DC5FD81D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9" y="1356803"/>
            <a:ext cx="9420294" cy="459008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・知的障害者疑似体験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　　プログラムあび王国へようこそ　　１５分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　　知的障害者理解（パワポ）　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10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～１５分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・親の思い　　１０～１５分　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・質問コーナー　や　ふりかえり　</a:t>
            </a:r>
            <a:r>
              <a:rPr lang="en-US" altLang="ja-JP" dirty="0">
                <a:latin typeface="AR P丸ゴシック体M04" pitchFamily="50" charset="-128"/>
                <a:ea typeface="AR P丸ゴシック体M04" pitchFamily="50" charset="-128"/>
              </a:rPr>
              <a:t>5</a:t>
            </a:r>
            <a:r>
              <a:rPr lang="ja-JP" altLang="en-US" dirty="0">
                <a:latin typeface="AR P丸ゴシック体M04" pitchFamily="50" charset="-128"/>
                <a:ea typeface="AR P丸ゴシック体M04" pitchFamily="50" charset="-128"/>
              </a:rPr>
              <a:t>分くらい</a:t>
            </a:r>
            <a:endParaRPr lang="en-US" altLang="ja-JP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en-US" altLang="ja-JP" sz="2800" dirty="0">
                <a:latin typeface="AR P丸ゴシック体M04" pitchFamily="50" charset="-128"/>
                <a:ea typeface="AR P丸ゴシック体M04" pitchFamily="50" charset="-128"/>
              </a:rPr>
              <a:t>※</a:t>
            </a:r>
            <a:r>
              <a:rPr lang="ja-JP" altLang="en-US" sz="2800" dirty="0">
                <a:latin typeface="AR P丸ゴシック体M04" pitchFamily="50" charset="-128"/>
                <a:ea typeface="AR P丸ゴシック体M04" pitchFamily="50" charset="-128"/>
              </a:rPr>
              <a:t>事前の先生との話し合いによって、内容や時間を調整</a:t>
            </a:r>
            <a:endParaRPr lang="en-US" altLang="ja-JP" sz="2800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sz="2800" dirty="0">
                <a:latin typeface="AR P丸ゴシック体M04" pitchFamily="50" charset="-128"/>
                <a:ea typeface="AR P丸ゴシック体M04" pitchFamily="50" charset="-128"/>
              </a:rPr>
              <a:t>　します。ふりかえりプリントをその時間内にしたり、</a:t>
            </a:r>
            <a:endParaRPr lang="en-US" altLang="ja-JP" sz="2800" dirty="0">
              <a:latin typeface="AR P丸ゴシック体M04" pitchFamily="50" charset="-128"/>
              <a:ea typeface="AR P丸ゴシック体M04" pitchFamily="50" charset="-128"/>
            </a:endParaRPr>
          </a:p>
          <a:p>
            <a:pPr>
              <a:buNone/>
              <a:defRPr/>
            </a:pPr>
            <a:r>
              <a:rPr lang="ja-JP" altLang="en-US" sz="2800" dirty="0">
                <a:latin typeface="AR P丸ゴシック体M04" pitchFamily="50" charset="-128"/>
                <a:ea typeface="AR P丸ゴシック体M04" pitchFamily="50" charset="-128"/>
              </a:rPr>
              <a:t>　別の時間にしていただいたりします。</a:t>
            </a:r>
            <a:endParaRPr lang="ja-JP" altLang="en-US" sz="28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FD3ACA2-0AB6-4A94-A1F0-DFB4BB2636D0}"/>
              </a:ext>
            </a:extLst>
          </p:cNvPr>
          <p:cNvSpPr txBox="1">
            <a:spLocks/>
          </p:cNvSpPr>
          <p:nvPr/>
        </p:nvSpPr>
        <p:spPr>
          <a:xfrm>
            <a:off x="210509" y="260648"/>
            <a:ext cx="942029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あび隊のメニュー（小学校</a:t>
            </a:r>
            <a:r>
              <a:rPr lang="en-US" altLang="ja-JP" sz="32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3</a:t>
            </a:r>
            <a:r>
              <a:rPr lang="ja-JP" altLang="en-US" sz="32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6</a:t>
            </a:r>
            <a:r>
              <a:rPr lang="ja-JP" altLang="en-US" sz="3200" dirty="0">
                <a:solidFill>
                  <a:schemeClr val="tx1"/>
                </a:solidFill>
                <a:latin typeface="AR P丸ゴシック体M04" pitchFamily="50" charset="-128"/>
                <a:ea typeface="AR P丸ゴシック体M04" pitchFamily="50" charset="-128"/>
              </a:rPr>
              <a:t>年生バージョン）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D02F1EE-49A6-4229-8FFA-4686F263A8E8}"/>
              </a:ext>
            </a:extLst>
          </p:cNvPr>
          <p:cNvSpPr/>
          <p:nvPr/>
        </p:nvSpPr>
        <p:spPr>
          <a:xfrm>
            <a:off x="3361147" y="6025030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市・「あび隊」資料より抜粋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4021B7-3B91-44DD-967D-60F23B4A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5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3334" t="38874" r="9112" b="1200"/>
          <a:stretch/>
        </p:blipFill>
        <p:spPr>
          <a:xfrm>
            <a:off x="495300" y="1315684"/>
            <a:ext cx="8915399" cy="443385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95300" y="203931"/>
            <a:ext cx="8915400" cy="943992"/>
          </a:xfrm>
        </p:spPr>
        <p:txBody>
          <a:bodyPr>
            <a:normAutofit/>
          </a:bodyPr>
          <a:lstStyle/>
          <a:p>
            <a:r>
              <a:rPr lang="ja-JP" altLang="en-US" sz="3250" dirty="0">
                <a:latin typeface="AR P丸ゴシック体M"/>
                <a:ea typeface="AR P丸ゴシック体M"/>
              </a:rPr>
              <a:t>どんなふうに見えてるの？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5F34AFB-8BBA-440B-A02E-37235AFD6144}"/>
              </a:ext>
            </a:extLst>
          </p:cNvPr>
          <p:cNvSpPr/>
          <p:nvPr/>
        </p:nvSpPr>
        <p:spPr>
          <a:xfrm>
            <a:off x="3243160" y="5874527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千葉県市川市・キャラバン隊「空」資料より抜粋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33B6D7-FA5E-4461-8085-7670154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0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2" y="1379429"/>
            <a:ext cx="9182376" cy="433721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41045"/>
          </a:xfrm>
        </p:spPr>
        <p:txBody>
          <a:bodyPr/>
          <a:lstStyle/>
          <a:p>
            <a:r>
              <a:rPr kumimoji="1" lang="ja-JP" altLang="en-US" dirty="0"/>
              <a:t>どうしてうまくできないの？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675C7E8-403C-428B-A1D9-6F3A717B63D1}"/>
              </a:ext>
            </a:extLst>
          </p:cNvPr>
          <p:cNvSpPr/>
          <p:nvPr/>
        </p:nvSpPr>
        <p:spPr>
          <a:xfrm>
            <a:off x="3243160" y="5874527"/>
            <a:ext cx="6347078" cy="572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千葉県市川市・キャラバン隊「空」資料より抜粋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4490A7-BA8A-41F7-A95A-3BC6834D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84E-F53A-4539-9688-3036CC7082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07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702</Words>
  <Application>Microsoft Office PowerPoint</Application>
  <PresentationFormat>A4 210 x 297 mm</PresentationFormat>
  <Paragraphs>94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AR P丸ゴシック体M</vt:lpstr>
      <vt:lpstr>AR P丸ゴシック体M04</vt:lpstr>
      <vt:lpstr>HGP創英角ﾎﾟｯﾌﾟ体</vt:lpstr>
      <vt:lpstr>HGMaruGothicMPRO</vt:lpstr>
      <vt:lpstr>HGMaruGothicMPRO</vt:lpstr>
      <vt:lpstr>メイリオ</vt:lpstr>
      <vt:lpstr>Arial</vt:lpstr>
      <vt:lpstr>Calibri</vt:lpstr>
      <vt:lpstr>Century Gothic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あび隊のメニュー（大人バージョン）</vt:lpstr>
      <vt:lpstr>PowerPoint プレゼンテーション</vt:lpstr>
      <vt:lpstr>PowerPoint プレゼンテーション</vt:lpstr>
      <vt:lpstr>どんなふうに見えてるの？</vt:lpstr>
      <vt:lpstr>どうしてうまくできないの？</vt:lpstr>
      <vt:lpstr>PowerPoint プレゼンテーション</vt:lpstr>
      <vt:lpstr>なぜ啓発隊がおススメなのか</vt:lpstr>
      <vt:lpstr>なぜ啓発隊がおススメなのか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2026-02-03T05:56:53Z</dcterms:created>
  <dcterms:modified xsi:type="dcterms:W3CDTF">2026-02-03T05:56:59Z</dcterms:modified>
</cp:coreProperties>
</file>