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2.xml" ContentType="application/vnd.openxmlformats-officedocument.drawingml.chartshapes+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3.xml" ContentType="application/vnd.openxmlformats-officedocument.drawingml.chartshapes+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charts/chart11.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2.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drawings/drawing4.xml" ContentType="application/vnd.openxmlformats-officedocument.drawingml.chartshapes+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drawings/drawing5.xml" ContentType="application/vnd.openxmlformats-officedocument.drawingml.chartshapes+xml"/>
  <Override PartName="/ppt/charts/chart16.xml" ContentType="application/vnd.openxmlformats-officedocument.drawingml.chart+xml"/>
  <Override PartName="/ppt/charts/style15.xml" ContentType="application/vnd.ms-office.chartstyle+xml"/>
  <Override PartName="/ppt/charts/colors15.xml" ContentType="application/vnd.ms-office.chartcolorstyle+xml"/>
  <Override PartName="/ppt/drawings/drawing6.xml" ContentType="application/vnd.openxmlformats-officedocument.drawingml.chartshapes+xml"/>
  <Override PartName="/ppt/charts/chart17.xml" ContentType="application/vnd.openxmlformats-officedocument.drawingml.chart+xml"/>
  <Override PartName="/ppt/charts/style16.xml" ContentType="application/vnd.ms-office.chartstyle+xml"/>
  <Override PartName="/ppt/charts/colors16.xml" ContentType="application/vnd.ms-office.chartcolorstyle+xml"/>
  <Override PartName="/ppt/drawings/drawing7.xml" ContentType="application/vnd.openxmlformats-officedocument.drawingml.chartshapes+xml"/>
  <Override PartName="/ppt/charts/chart18.xml" ContentType="application/vnd.openxmlformats-officedocument.drawingml.chart+xml"/>
  <Override PartName="/ppt/drawings/drawing8.xml" ContentType="application/vnd.openxmlformats-officedocument.drawingml.chartshapes+xml"/>
  <Override PartName="/ppt/charts/chart19.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56" r:id="rId2"/>
    <p:sldId id="260" r:id="rId3"/>
    <p:sldId id="266" r:id="rId4"/>
    <p:sldId id="267" r:id="rId5"/>
    <p:sldId id="263" r:id="rId6"/>
    <p:sldId id="268" r:id="rId7"/>
    <p:sldId id="265" r:id="rId8"/>
    <p:sldId id="271" r:id="rId9"/>
    <p:sldId id="317" r:id="rId10"/>
    <p:sldId id="311" r:id="rId11"/>
    <p:sldId id="312" r:id="rId12"/>
    <p:sldId id="270" r:id="rId13"/>
    <p:sldId id="306" r:id="rId14"/>
    <p:sldId id="310" r:id="rId15"/>
    <p:sldId id="273" r:id="rId16"/>
    <p:sldId id="308" r:id="rId17"/>
    <p:sldId id="307" r:id="rId18"/>
    <p:sldId id="274" r:id="rId19"/>
    <p:sldId id="309" r:id="rId20"/>
    <p:sldId id="314" r:id="rId21"/>
    <p:sldId id="315" r:id="rId22"/>
    <p:sldId id="316" r:id="rId23"/>
    <p:sldId id="269" r:id="rId24"/>
    <p:sldId id="272" r:id="rId25"/>
    <p:sldId id="275" r:id="rId26"/>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B7DA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97" d="100"/>
          <a:sy n="97" d="100"/>
        </p:scale>
        <p:origin x="1070"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10.246.132.22\share\07%20&#12510;&#12531;&#12471;&#12519;&#12531;&#31649;&#29702;&#12539;&#20877;&#29983;&#12464;&#12523;&#12540;&#12503;\090_&#29031;&#20250;&#12539;&#22238;&#31572;&#12539;&#36890;&#30693;\R07&#24180;&#24230;\250410_&#12300;&#20303;&#23429;&#24314;&#31689;&#23616;&#12487;&#12540;&#12479;&#38598;&#12301;&#12398;&#20316;&#25104;&#12539;&#26356;&#26032;\&#26681;&#25312;\250415&#65288;R06&#26411;&#65289;&#20998;&#35698;&#12510;&#12531;&#12471;&#12519;&#12531;&#12398;&#20379;&#32102;&#25144;&#25968;.xls" TargetMode="External"/></Relationships>
</file>

<file path=ppt/charts/_rels/chart10.xml.rels><?xml version="1.0" encoding="UTF-8" standalone="yes"?>
<Relationships xmlns="http://schemas.openxmlformats.org/package/2006/relationships"><Relationship Id="rId3" Type="http://schemas.openxmlformats.org/officeDocument/2006/relationships/oleObject" Target="file:///\\10.246.132.22\share\07%20&#12510;&#12531;&#12471;&#12519;&#12531;&#31649;&#29702;&#12539;&#20877;&#29983;&#12464;&#12523;&#12540;&#12503;\010&#9632;&#20998;&#35698;&#12510;&#12531;&#12471;&#12519;&#12531;&#31649;&#29702;&#12539;&#24314;&#26367;&#12360;&#12469;&#12509;&#12540;&#12488;&#65288;&#25512;&#36914;&#21332;&#35696;&#20250;&#65289;\&#12487;&#12540;&#12479;\&#12510;&#12531;&#12471;&#12519;&#12531;&#32207;&#21512;&#35519;&#26619;&#65288;&#22269;&#65289;&#65288;R5&#65289;\02.&#20998;&#26512;\&#65288;&#38598;&#35336;&#23436;&#20102;&#65289;_&#22823;&#38442;&#24220;&#12510;&#12531;&#12471;&#12519;&#12531;&#32207;&#21512;&#35519;&#26619;&#65288;R5&#65289;.xlsx" TargetMode="External"/><Relationship Id="rId2" Type="http://schemas.microsoft.com/office/2011/relationships/chartColorStyle" Target="colors9.xml"/><Relationship Id="rId1" Type="http://schemas.microsoft.com/office/2011/relationships/chartStyle" Target="style9.xml"/></Relationships>
</file>

<file path=ppt/charts/_rels/chart11.xml.rels><?xml version="1.0" encoding="UTF-8" standalone="yes"?>
<Relationships xmlns="http://schemas.openxmlformats.org/package/2006/relationships"><Relationship Id="rId3" Type="http://schemas.openxmlformats.org/officeDocument/2006/relationships/oleObject" Target="file:///\\10.246.132.22\share\07%20&#12510;&#12531;&#12471;&#12519;&#12531;&#31649;&#29702;&#12539;&#20877;&#29983;&#12464;&#12523;&#12540;&#12503;\010&#9632;&#20998;&#35698;&#12510;&#12531;&#12471;&#12519;&#12531;&#31649;&#29702;&#12539;&#24314;&#26367;&#12360;&#12469;&#12509;&#12540;&#12488;&#65288;&#25512;&#36914;&#21332;&#35696;&#20250;&#65289;\&#12487;&#12540;&#12479;\&#12510;&#12531;&#12471;&#12519;&#12531;&#32207;&#21512;&#35519;&#26619;&#65288;&#22269;&#65289;&#65288;R5&#65289;\02.&#20998;&#26512;\&#65288;&#38598;&#35336;&#23436;&#20102;&#65289;_&#22823;&#38442;&#24220;&#12510;&#12531;&#12471;&#12519;&#12531;&#32207;&#21512;&#35519;&#26619;&#65288;R5&#65289;.xlsx" TargetMode="External"/><Relationship Id="rId2" Type="http://schemas.microsoft.com/office/2011/relationships/chartColorStyle" Target="colors10.xml"/><Relationship Id="rId1" Type="http://schemas.microsoft.com/office/2011/relationships/chartStyle" Target="style10.xml"/></Relationships>
</file>

<file path=ppt/charts/_rels/chart12.xml.rels><?xml version="1.0" encoding="UTF-8" standalone="yes"?>
<Relationships xmlns="http://schemas.openxmlformats.org/package/2006/relationships"><Relationship Id="rId3" Type="http://schemas.openxmlformats.org/officeDocument/2006/relationships/oleObject" Target="file:///\\10.246.132.22\share\07%20&#12510;&#12531;&#12471;&#12519;&#12531;&#31649;&#29702;&#12539;&#20877;&#29983;&#12464;&#12523;&#12540;&#12503;\010&#9632;&#20998;&#35698;&#12510;&#12531;&#12471;&#12519;&#12531;&#31649;&#29702;&#12539;&#24314;&#26367;&#12360;&#12469;&#12509;&#12540;&#12488;&#65288;&#25512;&#36914;&#21332;&#35696;&#20250;&#65289;\&#12487;&#12540;&#12479;\&#12510;&#12531;&#12471;&#12519;&#12531;&#32207;&#21512;&#35519;&#26619;&#65288;&#22269;&#65289;&#65288;R5&#65289;\02.&#20998;&#26512;\&#65288;&#38598;&#35336;&#23436;&#20102;&#65289;_&#22823;&#38442;&#24220;&#12510;&#12531;&#12471;&#12519;&#12531;&#32207;&#21512;&#35519;&#26619;&#65288;R5&#65289;.xlsx" TargetMode="External"/><Relationship Id="rId2" Type="http://schemas.microsoft.com/office/2011/relationships/chartColorStyle" Target="colors11.xml"/><Relationship Id="rId1" Type="http://schemas.microsoft.com/office/2011/relationships/chartStyle" Target="style11.xml"/></Relationships>
</file>

<file path=ppt/charts/_rels/chart13.xml.rels><?xml version="1.0" encoding="UTF-8" standalone="yes"?>
<Relationships xmlns="http://schemas.openxmlformats.org/package/2006/relationships"><Relationship Id="rId3" Type="http://schemas.openxmlformats.org/officeDocument/2006/relationships/oleObject" Target="file:///\\10.246.132.22\share\07%20&#12510;&#12531;&#12471;&#12519;&#12531;&#31649;&#29702;&#12539;&#20877;&#29983;&#12464;&#12523;&#12540;&#12503;\010&#9632;&#20998;&#35698;&#12510;&#12531;&#12471;&#12519;&#12531;&#31649;&#29702;&#12539;&#24314;&#26367;&#12360;&#12469;&#12509;&#12540;&#12488;&#65288;&#25512;&#36914;&#21332;&#35696;&#20250;&#65289;\&#12487;&#12540;&#12479;\&#12510;&#12531;&#12471;&#12519;&#12531;&#32207;&#21512;&#35519;&#26619;&#65288;&#22269;&#65289;&#65288;R5&#65289;\02.&#20998;&#26512;\&#65288;&#38598;&#35336;&#23436;&#20102;&#65289;_&#22823;&#38442;&#24220;&#12510;&#12531;&#12471;&#12519;&#12531;&#32207;&#21512;&#35519;&#26619;&#65288;R5&#65289;.xlsx" TargetMode="External"/><Relationship Id="rId2" Type="http://schemas.microsoft.com/office/2011/relationships/chartColorStyle" Target="colors12.xml"/><Relationship Id="rId1" Type="http://schemas.microsoft.com/office/2011/relationships/chartStyle" Target="style12.xml"/></Relationships>
</file>

<file path=ppt/charts/_rels/chart14.xml.rels><?xml version="1.0" encoding="UTF-8" standalone="yes"?>
<Relationships xmlns="http://schemas.openxmlformats.org/package/2006/relationships"><Relationship Id="rId3" Type="http://schemas.openxmlformats.org/officeDocument/2006/relationships/oleObject" Target="file:///\\10.246.132.22\share\07%20&#12510;&#12531;&#12471;&#12519;&#12531;&#31649;&#29702;&#12539;&#20877;&#29983;&#12464;&#12523;&#12540;&#12503;\010&#9632;&#20998;&#35698;&#12510;&#12531;&#12471;&#12519;&#12531;&#31649;&#29702;&#12539;&#24314;&#26367;&#12360;&#12469;&#12509;&#12540;&#12488;&#65288;&#25512;&#36914;&#21332;&#35696;&#20250;&#65289;\&#12487;&#12540;&#12479;\&#12510;&#12531;&#12471;&#12519;&#12531;&#32207;&#21512;&#35519;&#26619;&#65288;&#22269;&#65289;&#65288;R5&#65289;\02.&#20998;&#26512;\&#65288;&#38598;&#35336;&#23436;&#20102;&#65289;_&#22823;&#38442;&#24220;&#12510;&#12531;&#12471;&#12519;&#12531;&#32207;&#21512;&#35519;&#26619;&#65288;R5&#65289;.xlsx" TargetMode="Externa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chartUserShapes" Target="../drawings/drawing4.xml"/></Relationships>
</file>

<file path=ppt/charts/_rels/chart15.xml.rels><?xml version="1.0" encoding="UTF-8" standalone="yes"?>
<Relationships xmlns="http://schemas.openxmlformats.org/package/2006/relationships"><Relationship Id="rId3" Type="http://schemas.openxmlformats.org/officeDocument/2006/relationships/oleObject" Target="file:///\\10.246.132.22\share\07%20&#12510;&#12531;&#12471;&#12519;&#12531;&#31649;&#29702;&#12539;&#20877;&#29983;&#12464;&#12523;&#12540;&#12503;\227_&#12510;&#12531;&#12471;&#12519;&#12531;&#23455;&#24907;&#35519;&#26619;(&#30010;&#26449;&#22495;)\03_&#38598;&#35336;&#32080;&#26524;\R6\&#9733;251016_&#30010;&#26449;&#22495;&#12304;&#38598;&#35336;&#29992;&#12305;.xlsx" TargetMode="Externa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chartUserShapes" Target="../drawings/drawing5.xml"/></Relationships>
</file>

<file path=ppt/charts/_rels/chart16.xml.rels><?xml version="1.0" encoding="UTF-8" standalone="yes"?>
<Relationships xmlns="http://schemas.openxmlformats.org/package/2006/relationships"><Relationship Id="rId3" Type="http://schemas.openxmlformats.org/officeDocument/2006/relationships/oleObject" Target="file:///\\10.246.132.22\share\07%20&#12510;&#12531;&#12471;&#12519;&#12531;&#31649;&#29702;&#12539;&#20877;&#29983;&#12464;&#12523;&#12540;&#12503;\227_&#12510;&#12531;&#12471;&#12519;&#12531;&#23455;&#24907;&#35519;&#26619;(&#30010;&#26449;&#22495;)\03_&#38598;&#35336;&#32080;&#26524;\R6\&#9733;251016_&#30010;&#26449;&#22495;&#12304;&#38598;&#35336;&#29992;&#12305;.xlsx" TargetMode="Externa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chartUserShapes" Target="../drawings/drawing6.xml"/></Relationships>
</file>

<file path=ppt/charts/_rels/chart17.xml.rels><?xml version="1.0" encoding="UTF-8" standalone="yes"?>
<Relationships xmlns="http://schemas.openxmlformats.org/package/2006/relationships"><Relationship Id="rId3" Type="http://schemas.openxmlformats.org/officeDocument/2006/relationships/oleObject" Target="file:///\\10.246.132.22\share\07%20&#12510;&#12531;&#12471;&#12519;&#12531;&#31649;&#29702;&#12539;&#20877;&#29983;&#12464;&#12523;&#12540;&#12503;\227_&#12510;&#12531;&#12471;&#12519;&#12531;&#23455;&#24907;&#35519;&#26619;(&#30010;&#26449;&#22495;)\03_&#38598;&#35336;&#32080;&#26524;\R6\&#9733;251016_&#30010;&#26449;&#22495;&#12304;&#38598;&#35336;&#29992;&#12305;.xlsx" TargetMode="External"/><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chartUserShapes" Target="../drawings/drawing7.xml"/></Relationships>
</file>

<file path=ppt/charts/_rels/chart18.xml.rels><?xml version="1.0" encoding="UTF-8" standalone="yes"?>
<Relationships xmlns="http://schemas.openxmlformats.org/package/2006/relationships"><Relationship Id="rId2" Type="http://schemas.openxmlformats.org/officeDocument/2006/relationships/chartUserShapes" Target="../drawings/drawing8.xml"/><Relationship Id="rId1" Type="http://schemas.openxmlformats.org/officeDocument/2006/relationships/oleObject" Target="file:///\\10.246.132.22\share\07%20&#12510;&#12531;&#12471;&#12519;&#12531;&#31649;&#29702;&#12539;&#20877;&#29983;&#12464;&#12523;&#12540;&#12503;\227_&#12510;&#12531;&#12471;&#12519;&#12531;&#23455;&#24907;&#35519;&#26619;(&#30010;&#26449;&#22495;)\03_&#38598;&#35336;&#32080;&#26524;\R6\&#9733;251016_&#30010;&#26449;&#22495;&#12304;&#38598;&#35336;&#29992;&#12305;.xlsx"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file:///\\10.246.132.22\share\07%20&#12510;&#12531;&#12471;&#12519;&#12531;&#31649;&#29702;&#12539;&#20877;&#29983;&#12464;&#12523;&#12540;&#12503;\227_&#12510;&#12531;&#12471;&#12519;&#12531;&#23455;&#24907;&#35519;&#26619;(&#30010;&#26449;&#22495;)\03_&#38598;&#35336;&#32080;&#26524;\R6\&#9733;251016_&#30010;&#26449;&#22495;&#12304;&#38598;&#35336;&#29992;&#12305;.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10.100.101.11\hscoc51\02_&#26989;&#30058;&#12501;&#12457;&#12523;&#12480;\&#20196;&#21644;07&#24180;&#24230;\02_&#22320;&#22495;&#25972;&#20633;G\2025-5102-002&#65306;&#20303;&#29983;&#27963;&#12395;&#38306;&#12377;&#12427;&#26045;&#31574;&#31435;&#26696;&#12398;&#12383;&#12417;&#12398;&#22522;&#30990;&#35519;&#26619;&#26989;&#21209;\01&#26989;&#21209;&#38306;&#36899;\04&#26908;&#35342;&#36039;&#26009;\02_&#22823;&#38442;&#24220;&#12398;&#20303;&#29983;&#27963;&#12395;&#38306;&#12377;&#12427;&#26045;&#31574;&#12395;&#12388;&#12356;&#12390;&#35696;&#35542;&#12377;&#12427;&#12383;&#12417;&#12398;&#22522;&#30990;&#36039;&#26009;&#12398;&#20316;&#25104;&#31561;\03_&#20250;&#35696;&#36039;&#26009;&#12539;&#35696;&#20107;&#37682;&#12398;&#20316;&#25104;\03_&#31532;3&#22238;&#37096;&#20250;&#65288;250620&#65289;\03_&#24066;&#30010;&#26449;&#21029;&#12510;&#12531;&#12471;&#12519;&#12531;&#25144;&#25968;&#12487;&#12540;&#12479;&#26356;&#26032;\250611_&#20196;&#21644;5&#24180;&#24066;&#30010;&#26449;&#21029;&#12510;&#12531;&#12471;&#12519;&#12531;&#25144;&#25968;&#38598;&#35336;&#65288;&#20303;&#22303;&#32113;&#35336;&#35519;&#26619;&#12424;&#12426;&#65289;.xlsx" TargetMode="External"/><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oleObject" Target="file:///\\10.100.101.11\hscoc51\02_&#26989;&#30058;&#12501;&#12457;&#12523;&#12480;\&#20196;&#21644;07&#24180;&#24230;\02_&#22320;&#22495;&#25972;&#20633;G\2025-5102-002&#65306;&#20303;&#29983;&#27963;&#12395;&#38306;&#12377;&#12427;&#26045;&#31574;&#31435;&#26696;&#12398;&#12383;&#12417;&#12398;&#22522;&#30990;&#35519;&#26619;&#26989;&#21209;\01&#26989;&#21209;&#38306;&#36899;\04&#26908;&#35342;&#36039;&#26009;\02_&#22823;&#38442;&#24220;&#12398;&#20303;&#29983;&#27963;&#12395;&#38306;&#12377;&#12427;&#26045;&#31574;&#12395;&#12388;&#12356;&#12390;&#35696;&#35542;&#12377;&#12427;&#12383;&#12417;&#12398;&#22522;&#30990;&#36039;&#26009;&#12398;&#20316;&#25104;&#31561;\03_&#20250;&#35696;&#36039;&#26009;&#12539;&#35696;&#20107;&#37682;&#12398;&#20316;&#25104;\03_&#31532;3&#22238;&#37096;&#20250;&#65288;250620&#65289;\03_&#24066;&#30010;&#26449;&#21029;&#12510;&#12531;&#12471;&#12519;&#12531;&#25144;&#25968;&#12487;&#12540;&#12479;&#26356;&#26032;\250611_&#20196;&#21644;5&#24180;&#24066;&#30010;&#26449;&#21029;&#12510;&#12531;&#12471;&#12519;&#12531;&#25144;&#25968;&#38598;&#35336;&#65288;&#20303;&#22303;&#32113;&#35336;&#35519;&#26619;&#12424;&#12426;&#65289;.xlsx" TargetMode="External"/><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oleObject" Target="file:///\\10.100.101.11\hscoc51\02_&#26989;&#30058;&#12501;&#12457;&#12523;&#12480;\&#20196;&#21644;07&#24180;&#24230;\02_&#22320;&#22495;&#25972;&#20633;G\2025-5102-002&#65306;&#20303;&#29983;&#27963;&#12395;&#38306;&#12377;&#12427;&#26045;&#31574;&#31435;&#26696;&#12398;&#12383;&#12417;&#12398;&#22522;&#30990;&#35519;&#26619;&#26989;&#21209;\01&#26989;&#21209;&#38306;&#36899;\04&#26908;&#35342;&#36039;&#26009;\02_&#22823;&#38442;&#24220;&#12398;&#20303;&#29983;&#27963;&#12395;&#38306;&#12377;&#12427;&#26045;&#31574;&#12395;&#12388;&#12356;&#12390;&#35696;&#35542;&#12377;&#12427;&#12383;&#12417;&#12398;&#22522;&#30990;&#36039;&#26009;&#12398;&#20316;&#25104;&#31561;\03_&#20250;&#35696;&#36039;&#26009;&#12539;&#35696;&#20107;&#37682;&#12398;&#20316;&#25104;\03_&#31532;3&#22238;&#37096;&#20250;&#65288;250620&#65289;\03_&#24066;&#30010;&#26449;&#21029;&#12510;&#12531;&#12471;&#12519;&#12531;&#25144;&#25968;&#12487;&#12540;&#12479;&#26356;&#26032;\250611_&#20196;&#21644;5&#24180;&#24066;&#30010;&#26449;&#21029;&#12510;&#12531;&#12471;&#12519;&#12531;&#25144;&#25968;&#38598;&#35336;&#65288;&#20303;&#22303;&#32113;&#35336;&#35519;&#26619;&#12424;&#12426;&#65289;.xlsx" TargetMode="External"/><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oleObject" Target="file:///\\10.100.101.11\hscoc51\02_&#26989;&#30058;&#12501;&#12457;&#12523;&#12480;\&#20196;&#21644;07&#24180;&#24230;\02_&#22320;&#22495;&#25972;&#20633;G\2025-5102-002&#65306;&#20303;&#29983;&#27963;&#12395;&#38306;&#12377;&#12427;&#26045;&#31574;&#31435;&#26696;&#12398;&#12383;&#12417;&#12398;&#22522;&#30990;&#35519;&#26619;&#26989;&#21209;\01&#26989;&#21209;&#38306;&#36899;\04&#26908;&#35342;&#36039;&#26009;\02_&#22823;&#38442;&#24220;&#12398;&#20303;&#29983;&#27963;&#12395;&#38306;&#12377;&#12427;&#26045;&#31574;&#12395;&#12388;&#12356;&#12390;&#35696;&#35542;&#12377;&#12427;&#12383;&#12417;&#12398;&#22522;&#30990;&#36039;&#26009;&#12398;&#20316;&#25104;&#31561;\03_&#20250;&#35696;&#36039;&#26009;&#12539;&#35696;&#20107;&#37682;&#12398;&#20316;&#25104;\03_&#31532;3&#22238;&#37096;&#20250;&#65288;250620&#65289;\03_&#24066;&#30010;&#26449;&#21029;&#12510;&#12531;&#12471;&#12519;&#12531;&#25144;&#25968;&#12487;&#12540;&#12479;&#26356;&#26032;\250611_&#20196;&#21644;5&#24180;&#24066;&#30010;&#26449;&#21029;&#12510;&#12531;&#12471;&#12519;&#12531;&#25144;&#25968;&#38598;&#35336;&#65288;&#20303;&#22303;&#32113;&#35336;&#35519;&#26619;&#12424;&#12426;&#65289;.xlsx" TargetMode="External"/><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oleObject" Target="file:///D:\YamadaNa\Downloads\e009_1%20(1).xlsx" TargetMode="External"/><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oleObject" Target="file:///D:\YamadaNa\Downloads\e009_1%20(1).xlsx" TargetMode="External"/><Relationship Id="rId2" Type="http://schemas.microsoft.com/office/2011/relationships/chartColorStyle" Target="colors6.xml"/><Relationship Id="rId1" Type="http://schemas.microsoft.com/office/2011/relationships/chartStyle" Target="style6.xml"/></Relationships>
</file>

<file path=ppt/charts/_rels/chart8.xml.rels><?xml version="1.0" encoding="UTF-8" standalone="yes"?>
<Relationships xmlns="http://schemas.openxmlformats.org/package/2006/relationships"><Relationship Id="rId3" Type="http://schemas.openxmlformats.org/officeDocument/2006/relationships/oleObject" Target="file:///\\10.246.132.22\share\07%20&#12510;&#12531;&#12471;&#12519;&#12531;&#31649;&#29702;&#12539;&#20877;&#29983;&#12464;&#12523;&#12540;&#12503;\010&#9632;&#20998;&#35698;&#12510;&#12531;&#12471;&#12519;&#12531;&#31649;&#29702;&#12539;&#24314;&#26367;&#12360;&#12469;&#12509;&#12540;&#12488;&#65288;&#25512;&#36914;&#21332;&#35696;&#20250;&#65289;\&#12487;&#12540;&#12479;\&#12510;&#12531;&#12471;&#12519;&#12531;&#32207;&#21512;&#35519;&#26619;&#65288;&#22269;&#65289;&#65288;R5&#65289;\02.&#20998;&#26512;\&#9733;&#26356;&#26032;&#23436;&#20102;&#9733;240801_&#22823;&#38442;&#24220;&#12510;&#12531;&#12471;&#12519;&#12531;&#32207;&#21512;&#35519;&#26619;&#65288;R5&#65289;.xlsx" TargetMode="Externa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2.xml"/></Relationships>
</file>

<file path=ppt/charts/_rels/chart9.xml.rels><?xml version="1.0" encoding="UTF-8" standalone="yes"?>
<Relationships xmlns="http://schemas.openxmlformats.org/package/2006/relationships"><Relationship Id="rId3" Type="http://schemas.openxmlformats.org/officeDocument/2006/relationships/oleObject" Target="file:///\\10.246.132.22\share\07%20&#12510;&#12531;&#12471;&#12519;&#12531;&#31649;&#29702;&#12539;&#20877;&#29983;&#12464;&#12523;&#12540;&#12503;\010&#9632;&#20998;&#35698;&#12510;&#12531;&#12471;&#12519;&#12531;&#31649;&#29702;&#12539;&#24314;&#26367;&#12360;&#12469;&#12509;&#12540;&#12488;&#65288;&#25512;&#36914;&#21332;&#35696;&#20250;&#65289;\&#12487;&#12540;&#12479;\&#12510;&#12531;&#12471;&#12519;&#12531;&#32207;&#21512;&#35519;&#26619;&#65288;&#22269;&#65289;&#65288;R5&#65289;\02.&#20998;&#26512;\&#65288;&#38598;&#35336;&#23436;&#20102;&#65289;_&#22823;&#38442;&#24220;&#12510;&#12531;&#12471;&#12519;&#12531;&#32207;&#21512;&#35519;&#26619;&#65288;R5&#65289;.xlsx" TargetMode="Externa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7310056813073627E-2"/>
          <c:y val="7.5853256362515775E-2"/>
          <c:w val="0.87012556236358807"/>
          <c:h val="0.78662701959658099"/>
        </c:manualLayout>
      </c:layout>
      <c:barChart>
        <c:barDir val="col"/>
        <c:grouping val="clustered"/>
        <c:varyColors val="0"/>
        <c:ser>
          <c:idx val="1"/>
          <c:order val="0"/>
          <c:tx>
            <c:strRef>
              <c:f>Sheet1!$B$2</c:f>
              <c:strCache>
                <c:ptCount val="1"/>
                <c:pt idx="0">
                  <c:v>新規供給
戸数(万戸)</c:v>
                </c:pt>
              </c:strCache>
            </c:strRef>
          </c:tx>
          <c:spPr>
            <a:solidFill>
              <a:srgbClr val="CCFFFF"/>
            </a:solidFill>
            <a:ln w="3175">
              <a:solidFill>
                <a:srgbClr val="000000"/>
              </a:solidFill>
              <a:prstDash val="solid"/>
            </a:ln>
          </c:spPr>
          <c:invertIfNegative val="0"/>
          <c:dLbls>
            <c:dLbl>
              <c:idx val="1"/>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inBase"/>
              <c:showLegendKey val="0"/>
              <c:showVal val="1"/>
              <c:showCatName val="0"/>
              <c:showSerName val="0"/>
              <c:showPercent val="0"/>
              <c:showBubbleSize val="0"/>
              <c:extLst>
                <c:ext xmlns:c16="http://schemas.microsoft.com/office/drawing/2014/chart" uri="{C3380CC4-5D6E-409C-BE32-E72D297353CC}">
                  <c16:uniqueId val="{00000000-3C28-4B05-A824-BF9AE33D0B84}"/>
                </c:ext>
              </c:extLst>
            </c:dLbl>
            <c:dLbl>
              <c:idx val="2"/>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inBase"/>
              <c:showLegendKey val="0"/>
              <c:showVal val="1"/>
              <c:showCatName val="0"/>
              <c:showSerName val="0"/>
              <c:showPercent val="0"/>
              <c:showBubbleSize val="0"/>
              <c:extLst>
                <c:ext xmlns:c16="http://schemas.microsoft.com/office/drawing/2014/chart" uri="{C3380CC4-5D6E-409C-BE32-E72D297353CC}">
                  <c16:uniqueId val="{00000001-3C28-4B05-A824-BF9AE33D0B84}"/>
                </c:ext>
              </c:extLst>
            </c:dLbl>
            <c:dLbl>
              <c:idx val="4"/>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inBase"/>
              <c:showLegendKey val="0"/>
              <c:showVal val="1"/>
              <c:showCatName val="0"/>
              <c:showSerName val="0"/>
              <c:showPercent val="0"/>
              <c:showBubbleSize val="0"/>
              <c:extLst>
                <c:ext xmlns:c16="http://schemas.microsoft.com/office/drawing/2014/chart" uri="{C3380CC4-5D6E-409C-BE32-E72D297353CC}">
                  <c16:uniqueId val="{00000002-3C28-4B05-A824-BF9AE33D0B84}"/>
                </c:ext>
              </c:extLst>
            </c:dLbl>
            <c:dLbl>
              <c:idx val="6"/>
              <c:layout>
                <c:manualLayout>
                  <c:x val="2.5737553020287168E-3"/>
                  <c:y val="0.46618851089310998"/>
                </c:manualLayout>
              </c:layout>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C28-4B05-A824-BF9AE33D0B84}"/>
                </c:ext>
              </c:extLst>
            </c:dLbl>
            <c:dLbl>
              <c:idx val="8"/>
              <c:layout>
                <c:manualLayout>
                  <c:x val="2.6136113153351135E-3"/>
                  <c:y val="0.21045499784032412"/>
                </c:manualLayout>
              </c:layout>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C28-4B05-A824-BF9AE33D0B84}"/>
                </c:ext>
              </c:extLst>
            </c:dLbl>
            <c:dLbl>
              <c:idx val="10"/>
              <c:layout>
                <c:manualLayout>
                  <c:x val="-1.2104362514476327E-3"/>
                  <c:y val="0.51204993115312847"/>
                </c:manualLayout>
              </c:layout>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C28-4B05-A824-BF9AE33D0B84}"/>
                </c:ext>
              </c:extLst>
            </c:dLbl>
            <c:dLbl>
              <c:idx val="12"/>
              <c:layout>
                <c:manualLayout>
                  <c:x val="1.0592267963842989E-3"/>
                  <c:y val="0.48681145637754364"/>
                </c:manualLayout>
              </c:layout>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C28-4B05-A824-BF9AE33D0B84}"/>
                </c:ext>
              </c:extLst>
            </c:dLbl>
            <c:dLbl>
              <c:idx val="13"/>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inBase"/>
              <c:showLegendKey val="0"/>
              <c:showVal val="1"/>
              <c:showCatName val="0"/>
              <c:showSerName val="0"/>
              <c:showPercent val="0"/>
              <c:showBubbleSize val="0"/>
              <c:extLst>
                <c:ext xmlns:c16="http://schemas.microsoft.com/office/drawing/2014/chart" uri="{C3380CC4-5D6E-409C-BE32-E72D297353CC}">
                  <c16:uniqueId val="{00000007-3C28-4B05-A824-BF9AE33D0B84}"/>
                </c:ext>
              </c:extLst>
            </c:dLbl>
            <c:dLbl>
              <c:idx val="14"/>
              <c:layout>
                <c:manualLayout>
                  <c:x val="1.0990828096907311E-3"/>
                  <c:y val="0.4859856166047497"/>
                </c:manualLayout>
              </c:layout>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3C28-4B05-A824-BF9AE33D0B84}"/>
                </c:ext>
              </c:extLst>
            </c:dLbl>
            <c:dLbl>
              <c:idx val="16"/>
              <c:layout>
                <c:manualLayout>
                  <c:x val="1.138938822997163E-3"/>
                  <c:y val="0.37325214918865796"/>
                </c:manualLayout>
              </c:layout>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3C28-4B05-A824-BF9AE33D0B84}"/>
                </c:ext>
              </c:extLst>
            </c:dLbl>
            <c:dLbl>
              <c:idx val="18"/>
              <c:layout>
                <c:manualLayout>
                  <c:x val="1.1787948363035951E-3"/>
                  <c:y val="0.40141759557314849"/>
                </c:manualLayout>
              </c:layout>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3C28-4B05-A824-BF9AE33D0B84}"/>
                </c:ext>
              </c:extLst>
            </c:dLbl>
            <c:dLbl>
              <c:idx val="20"/>
              <c:layout>
                <c:manualLayout>
                  <c:x val="2.8527473951736704E-3"/>
                  <c:y val="0.25969261151141804"/>
                </c:manualLayout>
              </c:layout>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3C28-4B05-A824-BF9AE33D0B84}"/>
                </c:ext>
              </c:extLst>
            </c:dLbl>
            <c:dLbl>
              <c:idx val="22"/>
              <c:layout>
                <c:manualLayout>
                  <c:x val="2.0755551356982454E-3"/>
                  <c:y val="0.29078525999316834"/>
                </c:manualLayout>
              </c:layout>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3C28-4B05-A824-BF9AE33D0B84}"/>
                </c:ext>
              </c:extLst>
            </c:dLbl>
            <c:dLbl>
              <c:idx val="24"/>
              <c:layout>
                <c:manualLayout>
                  <c:x val="4.8146672562915599E-4"/>
                  <c:y val="0.23114778129605446"/>
                </c:manualLayout>
              </c:layout>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3C28-4B05-A824-BF9AE33D0B84}"/>
                </c:ext>
              </c:extLst>
            </c:dLbl>
            <c:dLbl>
              <c:idx val="26"/>
              <c:layout>
                <c:manualLayout>
                  <c:x val="5.211706167473955E-4"/>
                  <c:y val="0.28451759017972089"/>
                </c:manualLayout>
              </c:layout>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3C28-4B05-A824-BF9AE33D0B84}"/>
                </c:ext>
              </c:extLst>
            </c:dLbl>
            <c:dLbl>
              <c:idx val="28"/>
              <c:layout>
                <c:manualLayout>
                  <c:x val="5.6102663005389844E-4"/>
                  <c:y val="0.56635137396412782"/>
                </c:manualLayout>
              </c:layout>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3C28-4B05-A824-BF9AE33D0B84}"/>
                </c:ext>
              </c:extLst>
            </c:dLbl>
            <c:dLbl>
              <c:idx val="30"/>
              <c:layout>
                <c:manualLayout>
                  <c:x val="2.2349791889239735E-3"/>
                  <c:y val="0.56882981523592557"/>
                </c:manualLayout>
              </c:layout>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3C28-4B05-A824-BF9AE33D0B84}"/>
                </c:ext>
              </c:extLst>
            </c:dLbl>
            <c:dLbl>
              <c:idx val="32"/>
              <c:layout>
                <c:manualLayout>
                  <c:x val="6.4073865666669169E-4"/>
                  <c:y val="0.51204993115312847"/>
                </c:manualLayout>
              </c:layout>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3C28-4B05-A824-BF9AE33D0B84}"/>
                </c:ext>
              </c:extLst>
            </c:dLbl>
            <c:dLbl>
              <c:idx val="34"/>
              <c:layout>
                <c:manualLayout>
                  <c:x val="6.8059466997312371E-4"/>
                  <c:y val="0.67777405411036784"/>
                </c:manualLayout>
              </c:layout>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3C28-4B05-A824-BF9AE33D0B84}"/>
                </c:ext>
              </c:extLst>
            </c:dLbl>
            <c:dLbl>
              <c:idx val="36"/>
              <c:layout>
                <c:manualLayout>
                  <c:x val="7.2045068327955574E-4"/>
                  <c:y val="0.62392137212483079"/>
                </c:manualLayout>
              </c:layout>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3C28-4B05-A824-BF9AE33D0B84}"/>
                </c:ext>
              </c:extLst>
            </c:dLbl>
            <c:dLbl>
              <c:idx val="38"/>
              <c:layout>
                <c:manualLayout>
                  <c:x val="2.3944032421497727E-3"/>
                  <c:y val="0.64960860772587747"/>
                </c:manualLayout>
              </c:layout>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3C28-4B05-A824-BF9AE33D0B84}"/>
                </c:ext>
              </c:extLst>
            </c:dLbl>
            <c:dLbl>
              <c:idx val="40"/>
              <c:layout>
                <c:manualLayout>
                  <c:x val="1.6172109826743477E-3"/>
                  <c:y val="0.53436097334309973"/>
                </c:manualLayout>
              </c:layout>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3C28-4B05-A824-BF9AE33D0B84}"/>
                </c:ext>
              </c:extLst>
            </c:dLbl>
            <c:dLbl>
              <c:idx val="42"/>
              <c:layout>
                <c:manualLayout>
                  <c:x val="0"/>
                  <c:y val="0.36937787044434006"/>
                </c:manualLayout>
              </c:layout>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3C28-4B05-A824-BF9AE33D0B84}"/>
                </c:ext>
              </c:extLst>
            </c:dLbl>
            <c:dLbl>
              <c:idx val="44"/>
              <c:layout>
                <c:manualLayout>
                  <c:x val="-1.4167482796356895E-16"/>
                  <c:y val="0.31410007896531011"/>
                </c:manualLayout>
              </c:layout>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3C28-4B05-A824-BF9AE33D0B84}"/>
                </c:ext>
              </c:extLst>
            </c:dLbl>
            <c:dLbl>
              <c:idx val="46"/>
              <c:layout>
                <c:manualLayout>
                  <c:x val="0"/>
                  <c:y val="0.42473241454529026"/>
                </c:manualLayout>
              </c:layout>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3C28-4B05-A824-BF9AE33D0B84}"/>
                </c:ext>
              </c:extLst>
            </c:dLbl>
            <c:dLbl>
              <c:idx val="48"/>
              <c:layout>
                <c:manualLayout>
                  <c:x val="-1.4167482796356895E-16"/>
                  <c:y val="0.33975135838311499"/>
                </c:manualLayout>
              </c:layout>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3C28-4B05-A824-BF9AE33D0B84}"/>
                </c:ext>
              </c:extLst>
            </c:dLbl>
            <c:dLbl>
              <c:idx val="50"/>
              <c:layout>
                <c:manualLayout>
                  <c:x val="1.8261672803739071E-3"/>
                  <c:y val="0.36690075833654762"/>
                </c:manualLayout>
              </c:layout>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A-3C28-4B05-A824-BF9AE33D0B84}"/>
                </c:ext>
              </c:extLst>
            </c:dLbl>
            <c:spPr>
              <a:noFill/>
              <a:ln w="25400">
                <a:noFill/>
              </a:ln>
            </c:spPr>
            <c:txPr>
              <a:bodyPr wrap="square" lIns="38100" tIns="19050" rIns="38100" bIns="19050" anchor="ctr">
                <a:spAutoFit/>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Sheet1!$A$3:$A$59</c:f>
              <c:strCache>
                <c:ptCount val="57"/>
                <c:pt idx="0">
                  <c:v>昭和43年</c:v>
                </c:pt>
                <c:pt idx="1">
                  <c:v>昭和44年</c:v>
                </c:pt>
                <c:pt idx="2">
                  <c:v>昭和45年</c:v>
                </c:pt>
                <c:pt idx="3">
                  <c:v>昭和46年</c:v>
                </c:pt>
                <c:pt idx="4">
                  <c:v>昭和47年</c:v>
                </c:pt>
                <c:pt idx="5">
                  <c:v>昭和48年</c:v>
                </c:pt>
                <c:pt idx="6">
                  <c:v>昭和49年</c:v>
                </c:pt>
                <c:pt idx="7">
                  <c:v>昭和50年</c:v>
                </c:pt>
                <c:pt idx="8">
                  <c:v>昭和51年</c:v>
                </c:pt>
                <c:pt idx="9">
                  <c:v>昭和52年</c:v>
                </c:pt>
                <c:pt idx="10">
                  <c:v>昭和53年</c:v>
                </c:pt>
                <c:pt idx="11">
                  <c:v>昭和54年</c:v>
                </c:pt>
                <c:pt idx="12">
                  <c:v>昭和55年</c:v>
                </c:pt>
                <c:pt idx="13">
                  <c:v>昭和56年</c:v>
                </c:pt>
                <c:pt idx="14">
                  <c:v>昭和57年</c:v>
                </c:pt>
                <c:pt idx="15">
                  <c:v>昭和58年</c:v>
                </c:pt>
                <c:pt idx="16">
                  <c:v>昭和59年</c:v>
                </c:pt>
                <c:pt idx="17">
                  <c:v>昭和60年</c:v>
                </c:pt>
                <c:pt idx="18">
                  <c:v>昭和61年</c:v>
                </c:pt>
                <c:pt idx="19">
                  <c:v>昭和62年</c:v>
                </c:pt>
                <c:pt idx="20">
                  <c:v>昭和63年</c:v>
                </c:pt>
                <c:pt idx="21">
                  <c:v>平成元年</c:v>
                </c:pt>
                <c:pt idx="22">
                  <c:v>平成2年</c:v>
                </c:pt>
                <c:pt idx="23">
                  <c:v>平成3年</c:v>
                </c:pt>
                <c:pt idx="24">
                  <c:v>平成4年</c:v>
                </c:pt>
                <c:pt idx="25">
                  <c:v>平成5年</c:v>
                </c:pt>
                <c:pt idx="26">
                  <c:v>平成6年</c:v>
                </c:pt>
                <c:pt idx="27">
                  <c:v>平成7年</c:v>
                </c:pt>
                <c:pt idx="28">
                  <c:v>平成8年</c:v>
                </c:pt>
                <c:pt idx="29">
                  <c:v>平成9年</c:v>
                </c:pt>
                <c:pt idx="30">
                  <c:v>平成10年</c:v>
                </c:pt>
                <c:pt idx="31">
                  <c:v>平成11年</c:v>
                </c:pt>
                <c:pt idx="32">
                  <c:v>平成12年</c:v>
                </c:pt>
                <c:pt idx="33">
                  <c:v>平成13年</c:v>
                </c:pt>
                <c:pt idx="34">
                  <c:v>平成14年</c:v>
                </c:pt>
                <c:pt idx="35">
                  <c:v>平成15年</c:v>
                </c:pt>
                <c:pt idx="36">
                  <c:v>平成16年</c:v>
                </c:pt>
                <c:pt idx="37">
                  <c:v>平成17年</c:v>
                </c:pt>
                <c:pt idx="38">
                  <c:v>平成18年</c:v>
                </c:pt>
                <c:pt idx="39">
                  <c:v>平成19年</c:v>
                </c:pt>
                <c:pt idx="40">
                  <c:v>平成20年</c:v>
                </c:pt>
                <c:pt idx="41">
                  <c:v>平成21年</c:v>
                </c:pt>
                <c:pt idx="42">
                  <c:v>平成22年</c:v>
                </c:pt>
                <c:pt idx="43">
                  <c:v>平成23年</c:v>
                </c:pt>
                <c:pt idx="44">
                  <c:v>平成24年</c:v>
                </c:pt>
                <c:pt idx="45">
                  <c:v>平成25年</c:v>
                </c:pt>
                <c:pt idx="46">
                  <c:v>平成26年</c:v>
                </c:pt>
                <c:pt idx="47">
                  <c:v>平成27年</c:v>
                </c:pt>
                <c:pt idx="48">
                  <c:v>平成28年</c:v>
                </c:pt>
                <c:pt idx="49">
                  <c:v>平成29年</c:v>
                </c:pt>
                <c:pt idx="50">
                  <c:v>平成30年</c:v>
                </c:pt>
                <c:pt idx="51">
                  <c:v>令和元年</c:v>
                </c:pt>
                <c:pt idx="52">
                  <c:v>令和2年</c:v>
                </c:pt>
                <c:pt idx="53">
                  <c:v>令和3年</c:v>
                </c:pt>
                <c:pt idx="54">
                  <c:v>令和4年</c:v>
                </c:pt>
                <c:pt idx="55">
                  <c:v>令和5年</c:v>
                </c:pt>
                <c:pt idx="56">
                  <c:v>令和6年</c:v>
                </c:pt>
              </c:strCache>
            </c:strRef>
          </c:cat>
          <c:val>
            <c:numRef>
              <c:f>Sheet1!$B$3:$B$59</c:f>
              <c:numCache>
                <c:formatCode>0.0_ </c:formatCode>
                <c:ptCount val="57"/>
                <c:pt idx="1">
                  <c:v>0.2</c:v>
                </c:pt>
                <c:pt idx="2">
                  <c:v>0.2</c:v>
                </c:pt>
                <c:pt idx="3">
                  <c:v>0.4</c:v>
                </c:pt>
                <c:pt idx="4">
                  <c:v>0.7</c:v>
                </c:pt>
                <c:pt idx="5">
                  <c:v>1.7</c:v>
                </c:pt>
                <c:pt idx="6">
                  <c:v>1.7</c:v>
                </c:pt>
                <c:pt idx="7">
                  <c:v>0.6</c:v>
                </c:pt>
                <c:pt idx="8">
                  <c:v>0.8</c:v>
                </c:pt>
                <c:pt idx="9">
                  <c:v>1.3</c:v>
                </c:pt>
                <c:pt idx="10">
                  <c:v>1.9</c:v>
                </c:pt>
                <c:pt idx="11">
                  <c:v>1.7</c:v>
                </c:pt>
                <c:pt idx="12">
                  <c:v>1.8</c:v>
                </c:pt>
                <c:pt idx="13">
                  <c:v>1.2</c:v>
                </c:pt>
                <c:pt idx="14">
                  <c:v>1.8</c:v>
                </c:pt>
                <c:pt idx="15">
                  <c:v>1.5</c:v>
                </c:pt>
                <c:pt idx="16">
                  <c:v>1.4</c:v>
                </c:pt>
                <c:pt idx="17">
                  <c:v>1.4</c:v>
                </c:pt>
                <c:pt idx="18">
                  <c:v>1.5</c:v>
                </c:pt>
                <c:pt idx="19">
                  <c:v>1.3</c:v>
                </c:pt>
                <c:pt idx="20">
                  <c:v>1</c:v>
                </c:pt>
                <c:pt idx="21">
                  <c:v>1.2</c:v>
                </c:pt>
                <c:pt idx="22">
                  <c:v>1.1000000000000001</c:v>
                </c:pt>
                <c:pt idx="23">
                  <c:v>1</c:v>
                </c:pt>
                <c:pt idx="24">
                  <c:v>0.9</c:v>
                </c:pt>
                <c:pt idx="25">
                  <c:v>0.6</c:v>
                </c:pt>
                <c:pt idx="26">
                  <c:v>1.1000000000000001</c:v>
                </c:pt>
                <c:pt idx="27">
                  <c:v>1.7</c:v>
                </c:pt>
                <c:pt idx="28">
                  <c:v>2.1</c:v>
                </c:pt>
                <c:pt idx="29">
                  <c:v>2.1</c:v>
                </c:pt>
                <c:pt idx="30">
                  <c:v>2.1</c:v>
                </c:pt>
                <c:pt idx="31">
                  <c:v>1.7</c:v>
                </c:pt>
                <c:pt idx="32">
                  <c:v>1.9</c:v>
                </c:pt>
                <c:pt idx="33">
                  <c:v>2.2000000000000002</c:v>
                </c:pt>
                <c:pt idx="34">
                  <c:v>2.5</c:v>
                </c:pt>
                <c:pt idx="35">
                  <c:v>2.2999999999999998</c:v>
                </c:pt>
                <c:pt idx="36">
                  <c:v>2.2999999999999998</c:v>
                </c:pt>
                <c:pt idx="37">
                  <c:v>2.1</c:v>
                </c:pt>
                <c:pt idx="38">
                  <c:v>2.4</c:v>
                </c:pt>
                <c:pt idx="39">
                  <c:v>2.2999999999999998</c:v>
                </c:pt>
                <c:pt idx="40">
                  <c:v>2</c:v>
                </c:pt>
                <c:pt idx="41">
                  <c:v>1.9</c:v>
                </c:pt>
                <c:pt idx="42">
                  <c:v>1.4</c:v>
                </c:pt>
                <c:pt idx="43">
                  <c:v>1.3</c:v>
                </c:pt>
                <c:pt idx="44">
                  <c:v>1.2</c:v>
                </c:pt>
                <c:pt idx="45">
                  <c:v>1.4</c:v>
                </c:pt>
                <c:pt idx="46">
                  <c:v>1.6</c:v>
                </c:pt>
                <c:pt idx="47">
                  <c:v>1.3</c:v>
                </c:pt>
                <c:pt idx="48">
                  <c:v>1.3</c:v>
                </c:pt>
                <c:pt idx="49">
                  <c:v>1.4</c:v>
                </c:pt>
                <c:pt idx="50">
                  <c:v>1.4</c:v>
                </c:pt>
                <c:pt idx="51">
                  <c:v>1.7</c:v>
                </c:pt>
                <c:pt idx="52">
                  <c:v>1.5</c:v>
                </c:pt>
                <c:pt idx="53">
                  <c:v>1.5</c:v>
                </c:pt>
                <c:pt idx="54">
                  <c:v>1.3</c:v>
                </c:pt>
                <c:pt idx="55">
                  <c:v>1.2</c:v>
                </c:pt>
                <c:pt idx="56">
                  <c:v>1.2</c:v>
                </c:pt>
              </c:numCache>
            </c:numRef>
          </c:val>
          <c:extLst>
            <c:ext xmlns:c16="http://schemas.microsoft.com/office/drawing/2014/chart" uri="{C3380CC4-5D6E-409C-BE32-E72D297353CC}">
              <c16:uniqueId val="{0000001B-3C28-4B05-A824-BF9AE33D0B84}"/>
            </c:ext>
          </c:extLst>
        </c:ser>
        <c:dLbls>
          <c:showLegendKey val="0"/>
          <c:showVal val="0"/>
          <c:showCatName val="0"/>
          <c:showSerName val="0"/>
          <c:showPercent val="0"/>
          <c:showBubbleSize val="0"/>
        </c:dLbls>
        <c:gapWidth val="150"/>
        <c:axId val="1147196463"/>
        <c:axId val="1"/>
      </c:barChart>
      <c:lineChart>
        <c:grouping val="standard"/>
        <c:varyColors val="0"/>
        <c:ser>
          <c:idx val="0"/>
          <c:order val="1"/>
          <c:tx>
            <c:strRef>
              <c:f>Sheet1!$C$2</c:f>
              <c:strCache>
                <c:ptCount val="1"/>
                <c:pt idx="0">
                  <c:v>ストック
戸数(万戸)</c:v>
                </c:pt>
              </c:strCache>
            </c:strRef>
          </c:tx>
          <c:spPr>
            <a:ln w="12700">
              <a:solidFill>
                <a:srgbClr val="FF0000"/>
              </a:solidFill>
              <a:prstDash val="solid"/>
            </a:ln>
          </c:spPr>
          <c:marker>
            <c:symbol val="circle"/>
            <c:size val="3"/>
            <c:spPr>
              <a:solidFill>
                <a:srgbClr val="FF0000"/>
              </a:solidFill>
              <a:ln>
                <a:solidFill>
                  <a:srgbClr val="FF0000"/>
                </a:solidFill>
                <a:prstDash val="solid"/>
              </a:ln>
            </c:spPr>
          </c:marker>
          <c:dLbls>
            <c:dLbl>
              <c:idx val="47"/>
              <c:layout>
                <c:manualLayout>
                  <c:x val="-1.7889454994596425E-2"/>
                  <c:y val="-1.8339529120198265E-2"/>
                </c:manualLayout>
              </c:layout>
              <c:numFmt formatCode="0.0_ " sourceLinked="0"/>
              <c:spPr>
                <a:noFill/>
                <a:ln w="25400">
                  <a:noFill/>
                </a:ln>
              </c:spPr>
              <c:txPr>
                <a:bodyPr/>
                <a:lstStyle/>
                <a:p>
                  <a:pPr>
                    <a:defRPr sz="600" b="0" i="1" u="none" strike="noStrike" baseline="0">
                      <a:solidFill>
                        <a:srgbClr val="000000"/>
                      </a:solidFill>
                      <a:latin typeface="ＭＳ Ｐゴシック"/>
                      <a:ea typeface="ＭＳ Ｐゴシック"/>
                      <a:cs typeface="ＭＳ Ｐゴシック"/>
                    </a:defRPr>
                  </a:pPr>
                  <a:endParaRPr lang="ja-JP"/>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3C28-4B05-A824-BF9AE33D0B84}"/>
                </c:ext>
              </c:extLst>
            </c:dLbl>
            <c:dLbl>
              <c:idx val="48"/>
              <c:numFmt formatCode="0.0_ " sourceLinked="0"/>
              <c:spPr>
                <a:noFill/>
                <a:ln w="25400">
                  <a:noFill/>
                </a:ln>
              </c:spPr>
              <c:txPr>
                <a:bodyPr/>
                <a:lstStyle/>
                <a:p>
                  <a:pPr>
                    <a:defRPr sz="600" b="0" i="1" u="none" strike="noStrike" baseline="0">
                      <a:solidFill>
                        <a:srgbClr val="000000"/>
                      </a:solidFill>
                      <a:latin typeface="ＭＳ Ｐゴシック"/>
                      <a:ea typeface="ＭＳ Ｐゴシック"/>
                      <a:cs typeface="ＭＳ Ｐゴシック"/>
                    </a:defRPr>
                  </a:pPr>
                  <a:endParaRPr lang="ja-JP"/>
                </a:p>
              </c:txPr>
              <c:dLblPos val="t"/>
              <c:showLegendKey val="0"/>
              <c:showVal val="1"/>
              <c:showCatName val="0"/>
              <c:showSerName val="0"/>
              <c:showPercent val="0"/>
              <c:showBubbleSize val="0"/>
              <c:extLst>
                <c:ext xmlns:c16="http://schemas.microsoft.com/office/drawing/2014/chart" uri="{C3380CC4-5D6E-409C-BE32-E72D297353CC}">
                  <c16:uniqueId val="{0000001D-3C28-4B05-A824-BF9AE33D0B84}"/>
                </c:ext>
              </c:extLst>
            </c:dLbl>
            <c:dLbl>
              <c:idx val="49"/>
              <c:numFmt formatCode="0.0_ " sourceLinked="0"/>
              <c:spPr>
                <a:noFill/>
                <a:ln w="25400">
                  <a:noFill/>
                </a:ln>
              </c:spPr>
              <c:txPr>
                <a:bodyPr/>
                <a:lstStyle/>
                <a:p>
                  <a:pPr>
                    <a:defRPr sz="600" b="0" i="1" u="none" strike="noStrike" baseline="0">
                      <a:solidFill>
                        <a:srgbClr val="000000"/>
                      </a:solidFill>
                      <a:latin typeface="ＭＳ Ｐゴシック"/>
                      <a:ea typeface="ＭＳ Ｐゴシック"/>
                      <a:cs typeface="ＭＳ Ｐゴシック"/>
                    </a:defRPr>
                  </a:pPr>
                  <a:endParaRPr lang="ja-JP"/>
                </a:p>
              </c:txPr>
              <c:dLblPos val="t"/>
              <c:showLegendKey val="0"/>
              <c:showVal val="1"/>
              <c:showCatName val="0"/>
              <c:showSerName val="0"/>
              <c:showPercent val="0"/>
              <c:showBubbleSize val="0"/>
              <c:extLst>
                <c:ext xmlns:c16="http://schemas.microsoft.com/office/drawing/2014/chart" uri="{C3380CC4-5D6E-409C-BE32-E72D297353CC}">
                  <c16:uniqueId val="{0000001E-3C28-4B05-A824-BF9AE33D0B84}"/>
                </c:ext>
              </c:extLst>
            </c:dLbl>
            <c:dLbl>
              <c:idx val="50"/>
              <c:numFmt formatCode="0.0_ " sourceLinked="0"/>
              <c:spPr>
                <a:noFill/>
                <a:ln w="25400">
                  <a:noFill/>
                </a:ln>
              </c:spPr>
              <c:txPr>
                <a:bodyPr/>
                <a:lstStyle/>
                <a:p>
                  <a:pPr>
                    <a:defRPr sz="600" b="0" i="1" u="none" strike="noStrike" baseline="0">
                      <a:solidFill>
                        <a:srgbClr val="000000"/>
                      </a:solidFill>
                      <a:latin typeface="ＭＳ Ｐゴシック"/>
                      <a:ea typeface="ＭＳ Ｐゴシック"/>
                      <a:cs typeface="ＭＳ Ｐゴシック"/>
                    </a:defRPr>
                  </a:pPr>
                  <a:endParaRPr lang="ja-JP"/>
                </a:p>
              </c:txPr>
              <c:dLblPos val="t"/>
              <c:showLegendKey val="0"/>
              <c:showVal val="1"/>
              <c:showCatName val="0"/>
              <c:showSerName val="0"/>
              <c:showPercent val="0"/>
              <c:showBubbleSize val="0"/>
              <c:extLst>
                <c:ext xmlns:c16="http://schemas.microsoft.com/office/drawing/2014/chart" uri="{C3380CC4-5D6E-409C-BE32-E72D297353CC}">
                  <c16:uniqueId val="{0000001F-3C28-4B05-A824-BF9AE33D0B84}"/>
                </c:ext>
              </c:extLst>
            </c:dLbl>
            <c:dLbl>
              <c:idx val="51"/>
              <c:layout>
                <c:manualLayout>
                  <c:x val="-1.9440303310505429E-2"/>
                  <c:y val="-1.7145718101818648E-2"/>
                </c:manualLayout>
              </c:layout>
              <c:numFmt formatCode="0.0_ " sourceLinked="0"/>
              <c:spPr>
                <a:noFill/>
                <a:ln w="25400">
                  <a:noFill/>
                </a:ln>
              </c:spPr>
              <c:txPr>
                <a:bodyPr/>
                <a:lstStyle/>
                <a:p>
                  <a:pPr>
                    <a:defRPr sz="600" b="0" i="1" u="none" strike="noStrike" baseline="0">
                      <a:solidFill>
                        <a:srgbClr val="000000"/>
                      </a:solidFill>
                      <a:latin typeface="ＭＳ Ｐゴシック"/>
                      <a:ea typeface="ＭＳ Ｐゴシック"/>
                      <a:cs typeface="ＭＳ Ｐゴシック"/>
                    </a:defRPr>
                  </a:pPr>
                  <a:endParaRPr lang="ja-JP"/>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3C28-4B05-A824-BF9AE33D0B84}"/>
                </c:ext>
              </c:extLst>
            </c:dLbl>
            <c:dLbl>
              <c:idx val="52"/>
              <c:layout>
                <c:manualLayout>
                  <c:x val="-2.3577591078627134E-2"/>
                  <c:y val="-2.2943304844551975E-2"/>
                </c:manualLayout>
              </c:layout>
              <c:numFmt formatCode="0.0_ " sourceLinked="0"/>
              <c:spPr>
                <a:noFill/>
                <a:ln w="25400">
                  <a:noFill/>
                </a:ln>
              </c:spPr>
              <c:txPr>
                <a:bodyPr/>
                <a:lstStyle/>
                <a:p>
                  <a:pPr>
                    <a:defRPr sz="600" b="0" i="1" u="none" strike="noStrike" baseline="0">
                      <a:solidFill>
                        <a:srgbClr val="000000"/>
                      </a:solidFill>
                      <a:latin typeface="ＭＳ Ｐゴシック"/>
                      <a:ea typeface="ＭＳ Ｐゴシック"/>
                      <a:cs typeface="ＭＳ Ｐゴシック"/>
                    </a:defRPr>
                  </a:pPr>
                  <a:endParaRPr lang="ja-JP"/>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1-3C28-4B05-A824-BF9AE33D0B84}"/>
                </c:ext>
              </c:extLst>
            </c:dLbl>
            <c:dLbl>
              <c:idx val="56"/>
              <c:layout>
                <c:manualLayout>
                  <c:x val="-1.8079446077823962E-2"/>
                  <c:y val="-2.2048730267673285E-2"/>
                </c:manualLayout>
              </c:layout>
              <c:numFmt formatCode="0.0_ " sourceLinked="0"/>
              <c:spPr>
                <a:noFill/>
                <a:ln w="25400">
                  <a:noFill/>
                </a:ln>
              </c:spPr>
              <c:txPr>
                <a:bodyPr/>
                <a:lstStyle/>
                <a:p>
                  <a:pPr>
                    <a:defRPr sz="600" b="0" i="1" u="none" strike="noStrike" baseline="0">
                      <a:solidFill>
                        <a:srgbClr val="000000"/>
                      </a:solidFill>
                      <a:latin typeface="ＭＳ Ｐゴシック"/>
                      <a:ea typeface="ＭＳ Ｐゴシック"/>
                      <a:cs typeface="ＭＳ Ｐゴシック"/>
                    </a:defRPr>
                  </a:pPr>
                  <a:endParaRPr lang="ja-JP"/>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3C28-4B05-A824-BF9AE33D0B84}"/>
                </c:ext>
              </c:extLst>
            </c:dLbl>
            <c:numFmt formatCode="0.0_ " sourceLinked="0"/>
            <c:spPr>
              <a:noFill/>
              <a:ln w="25400">
                <a:noFill/>
              </a:ln>
            </c:spPr>
            <c:txPr>
              <a:bodyPr wrap="square" lIns="38100" tIns="19050" rIns="38100" bIns="19050" anchor="ctr">
                <a:spAutoFit/>
              </a:bodyPr>
              <a:lstStyle/>
              <a:p>
                <a:pPr>
                  <a:defRPr sz="600" b="0" i="1" u="none" strike="noStrike" baseline="0">
                    <a:solidFill>
                      <a:srgbClr val="000000"/>
                    </a:solidFill>
                    <a:latin typeface="ＭＳ Ｐゴシック"/>
                    <a:ea typeface="ＭＳ Ｐゴシック"/>
                    <a:cs typeface="ＭＳ Ｐゴシック"/>
                  </a:defRPr>
                </a:pPr>
                <a:endParaRPr lang="ja-JP"/>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Sheet1!$A$3:$A$59</c:f>
              <c:strCache>
                <c:ptCount val="57"/>
                <c:pt idx="0">
                  <c:v>昭和43年</c:v>
                </c:pt>
                <c:pt idx="1">
                  <c:v>昭和44年</c:v>
                </c:pt>
                <c:pt idx="2">
                  <c:v>昭和45年</c:v>
                </c:pt>
                <c:pt idx="3">
                  <c:v>昭和46年</c:v>
                </c:pt>
                <c:pt idx="4">
                  <c:v>昭和47年</c:v>
                </c:pt>
                <c:pt idx="5">
                  <c:v>昭和48年</c:v>
                </c:pt>
                <c:pt idx="6">
                  <c:v>昭和49年</c:v>
                </c:pt>
                <c:pt idx="7">
                  <c:v>昭和50年</c:v>
                </c:pt>
                <c:pt idx="8">
                  <c:v>昭和51年</c:v>
                </c:pt>
                <c:pt idx="9">
                  <c:v>昭和52年</c:v>
                </c:pt>
                <c:pt idx="10">
                  <c:v>昭和53年</c:v>
                </c:pt>
                <c:pt idx="11">
                  <c:v>昭和54年</c:v>
                </c:pt>
                <c:pt idx="12">
                  <c:v>昭和55年</c:v>
                </c:pt>
                <c:pt idx="13">
                  <c:v>昭和56年</c:v>
                </c:pt>
                <c:pt idx="14">
                  <c:v>昭和57年</c:v>
                </c:pt>
                <c:pt idx="15">
                  <c:v>昭和58年</c:v>
                </c:pt>
                <c:pt idx="16">
                  <c:v>昭和59年</c:v>
                </c:pt>
                <c:pt idx="17">
                  <c:v>昭和60年</c:v>
                </c:pt>
                <c:pt idx="18">
                  <c:v>昭和61年</c:v>
                </c:pt>
                <c:pt idx="19">
                  <c:v>昭和62年</c:v>
                </c:pt>
                <c:pt idx="20">
                  <c:v>昭和63年</c:v>
                </c:pt>
                <c:pt idx="21">
                  <c:v>平成元年</c:v>
                </c:pt>
                <c:pt idx="22">
                  <c:v>平成2年</c:v>
                </c:pt>
                <c:pt idx="23">
                  <c:v>平成3年</c:v>
                </c:pt>
                <c:pt idx="24">
                  <c:v>平成4年</c:v>
                </c:pt>
                <c:pt idx="25">
                  <c:v>平成5年</c:v>
                </c:pt>
                <c:pt idx="26">
                  <c:v>平成6年</c:v>
                </c:pt>
                <c:pt idx="27">
                  <c:v>平成7年</c:v>
                </c:pt>
                <c:pt idx="28">
                  <c:v>平成8年</c:v>
                </c:pt>
                <c:pt idx="29">
                  <c:v>平成9年</c:v>
                </c:pt>
                <c:pt idx="30">
                  <c:v>平成10年</c:v>
                </c:pt>
                <c:pt idx="31">
                  <c:v>平成11年</c:v>
                </c:pt>
                <c:pt idx="32">
                  <c:v>平成12年</c:v>
                </c:pt>
                <c:pt idx="33">
                  <c:v>平成13年</c:v>
                </c:pt>
                <c:pt idx="34">
                  <c:v>平成14年</c:v>
                </c:pt>
                <c:pt idx="35">
                  <c:v>平成15年</c:v>
                </c:pt>
                <c:pt idx="36">
                  <c:v>平成16年</c:v>
                </c:pt>
                <c:pt idx="37">
                  <c:v>平成17年</c:v>
                </c:pt>
                <c:pt idx="38">
                  <c:v>平成18年</c:v>
                </c:pt>
                <c:pt idx="39">
                  <c:v>平成19年</c:v>
                </c:pt>
                <c:pt idx="40">
                  <c:v>平成20年</c:v>
                </c:pt>
                <c:pt idx="41">
                  <c:v>平成21年</c:v>
                </c:pt>
                <c:pt idx="42">
                  <c:v>平成22年</c:v>
                </c:pt>
                <c:pt idx="43">
                  <c:v>平成23年</c:v>
                </c:pt>
                <c:pt idx="44">
                  <c:v>平成24年</c:v>
                </c:pt>
                <c:pt idx="45">
                  <c:v>平成25年</c:v>
                </c:pt>
                <c:pt idx="46">
                  <c:v>平成26年</c:v>
                </c:pt>
                <c:pt idx="47">
                  <c:v>平成27年</c:v>
                </c:pt>
                <c:pt idx="48">
                  <c:v>平成28年</c:v>
                </c:pt>
                <c:pt idx="49">
                  <c:v>平成29年</c:v>
                </c:pt>
                <c:pt idx="50">
                  <c:v>平成30年</c:v>
                </c:pt>
                <c:pt idx="51">
                  <c:v>令和元年</c:v>
                </c:pt>
                <c:pt idx="52">
                  <c:v>令和2年</c:v>
                </c:pt>
                <c:pt idx="53">
                  <c:v>令和3年</c:v>
                </c:pt>
                <c:pt idx="54">
                  <c:v>令和4年</c:v>
                </c:pt>
                <c:pt idx="55">
                  <c:v>令和5年</c:v>
                </c:pt>
                <c:pt idx="56">
                  <c:v>令和6年</c:v>
                </c:pt>
              </c:strCache>
            </c:strRef>
          </c:cat>
          <c:val>
            <c:numRef>
              <c:f>Sheet1!$C$3:$C$59</c:f>
              <c:numCache>
                <c:formatCode>0.0_ </c:formatCode>
                <c:ptCount val="57"/>
                <c:pt idx="0">
                  <c:v>0.8</c:v>
                </c:pt>
                <c:pt idx="1">
                  <c:v>1</c:v>
                </c:pt>
                <c:pt idx="2">
                  <c:v>1.2</c:v>
                </c:pt>
                <c:pt idx="3">
                  <c:v>1.6</c:v>
                </c:pt>
                <c:pt idx="4">
                  <c:v>2.2999999999999998</c:v>
                </c:pt>
                <c:pt idx="5">
                  <c:v>4</c:v>
                </c:pt>
                <c:pt idx="6">
                  <c:v>5.7</c:v>
                </c:pt>
                <c:pt idx="7">
                  <c:v>6.3</c:v>
                </c:pt>
                <c:pt idx="8">
                  <c:v>7.1</c:v>
                </c:pt>
                <c:pt idx="9">
                  <c:v>8.4</c:v>
                </c:pt>
                <c:pt idx="10">
                  <c:v>10.3</c:v>
                </c:pt>
                <c:pt idx="11">
                  <c:v>12</c:v>
                </c:pt>
                <c:pt idx="12">
                  <c:v>13.7</c:v>
                </c:pt>
                <c:pt idx="13">
                  <c:v>14.9</c:v>
                </c:pt>
                <c:pt idx="14">
                  <c:v>16.8</c:v>
                </c:pt>
                <c:pt idx="15">
                  <c:v>18.3</c:v>
                </c:pt>
                <c:pt idx="16">
                  <c:v>19.7</c:v>
                </c:pt>
                <c:pt idx="17">
                  <c:v>21.1</c:v>
                </c:pt>
                <c:pt idx="18">
                  <c:v>22.5</c:v>
                </c:pt>
                <c:pt idx="19">
                  <c:v>23.8</c:v>
                </c:pt>
                <c:pt idx="20">
                  <c:v>24.8</c:v>
                </c:pt>
                <c:pt idx="21">
                  <c:v>26</c:v>
                </c:pt>
                <c:pt idx="22">
                  <c:v>27</c:v>
                </c:pt>
                <c:pt idx="23">
                  <c:v>28</c:v>
                </c:pt>
                <c:pt idx="24">
                  <c:v>29</c:v>
                </c:pt>
                <c:pt idx="25">
                  <c:v>29.6</c:v>
                </c:pt>
                <c:pt idx="26">
                  <c:v>30.7</c:v>
                </c:pt>
                <c:pt idx="27">
                  <c:v>32.4</c:v>
                </c:pt>
                <c:pt idx="28">
                  <c:v>34.5</c:v>
                </c:pt>
                <c:pt idx="29">
                  <c:v>36.6</c:v>
                </c:pt>
                <c:pt idx="30">
                  <c:v>38.700000000000003</c:v>
                </c:pt>
                <c:pt idx="31">
                  <c:v>40.4</c:v>
                </c:pt>
                <c:pt idx="32">
                  <c:v>42.3</c:v>
                </c:pt>
                <c:pt idx="33">
                  <c:v>44.4</c:v>
                </c:pt>
                <c:pt idx="34">
                  <c:v>47</c:v>
                </c:pt>
                <c:pt idx="35">
                  <c:v>49.3</c:v>
                </c:pt>
                <c:pt idx="36">
                  <c:v>51.6</c:v>
                </c:pt>
                <c:pt idx="37">
                  <c:v>53.7</c:v>
                </c:pt>
                <c:pt idx="38">
                  <c:v>56.1</c:v>
                </c:pt>
                <c:pt idx="39">
                  <c:v>58.4</c:v>
                </c:pt>
                <c:pt idx="40">
                  <c:v>60.4</c:v>
                </c:pt>
                <c:pt idx="41">
                  <c:v>62.3</c:v>
                </c:pt>
                <c:pt idx="42">
                  <c:v>63.6</c:v>
                </c:pt>
                <c:pt idx="43">
                  <c:v>64.900000000000006</c:v>
                </c:pt>
                <c:pt idx="44">
                  <c:v>66.099999999999994</c:v>
                </c:pt>
                <c:pt idx="45">
                  <c:v>67.5</c:v>
                </c:pt>
                <c:pt idx="46">
                  <c:v>69.099999999999994</c:v>
                </c:pt>
                <c:pt idx="47">
                  <c:v>70.400000000000006</c:v>
                </c:pt>
                <c:pt idx="48">
                  <c:v>71.7</c:v>
                </c:pt>
                <c:pt idx="49">
                  <c:v>73.2</c:v>
                </c:pt>
                <c:pt idx="50">
                  <c:v>74.599999999999994</c:v>
                </c:pt>
                <c:pt idx="51">
                  <c:v>76.3</c:v>
                </c:pt>
                <c:pt idx="52">
                  <c:v>77.8</c:v>
                </c:pt>
                <c:pt idx="53">
                  <c:v>79.3</c:v>
                </c:pt>
                <c:pt idx="54">
                  <c:v>80.599999999999994</c:v>
                </c:pt>
                <c:pt idx="55">
                  <c:v>81.900000000000006</c:v>
                </c:pt>
                <c:pt idx="56">
                  <c:v>83.1</c:v>
                </c:pt>
              </c:numCache>
            </c:numRef>
          </c:val>
          <c:smooth val="0"/>
          <c:extLst>
            <c:ext xmlns:c16="http://schemas.microsoft.com/office/drawing/2014/chart" uri="{C3380CC4-5D6E-409C-BE32-E72D297353CC}">
              <c16:uniqueId val="{00000023-3C28-4B05-A824-BF9AE33D0B84}"/>
            </c:ext>
          </c:extLst>
        </c:ser>
        <c:dLbls>
          <c:showLegendKey val="0"/>
          <c:showVal val="0"/>
          <c:showCatName val="0"/>
          <c:showSerName val="0"/>
          <c:showPercent val="0"/>
          <c:showBubbleSize val="0"/>
        </c:dLbls>
        <c:marker val="1"/>
        <c:smooth val="0"/>
        <c:axId val="3"/>
        <c:axId val="4"/>
      </c:lineChart>
      <c:catAx>
        <c:axId val="1147196463"/>
        <c:scaling>
          <c:orientation val="minMax"/>
        </c:scaling>
        <c:delete val="0"/>
        <c:axPos val="b"/>
        <c:numFmt formatCode="General" sourceLinked="1"/>
        <c:majorTickMark val="in"/>
        <c:minorTickMark val="none"/>
        <c:tickLblPos val="nextTo"/>
        <c:spPr>
          <a:ln w="3175">
            <a:solidFill>
              <a:srgbClr val="000000"/>
            </a:solidFill>
            <a:prstDash val="solid"/>
          </a:ln>
        </c:spPr>
        <c:txPr>
          <a:bodyPr rot="0" vert="wordArtVertRtl"/>
          <a:lstStyle/>
          <a:p>
            <a:pPr>
              <a:defRPr sz="700" b="0" i="0" u="none" strike="noStrike" baseline="0">
                <a:solidFill>
                  <a:srgbClr val="000000"/>
                </a:solidFill>
                <a:latin typeface="ＭＳ Ｐゴシック"/>
                <a:ea typeface="ＭＳ Ｐゴシック"/>
                <a:cs typeface="ＭＳ Ｐゴシック"/>
              </a:defRPr>
            </a:pPr>
            <a:endParaRPr lang="ja-JP"/>
          </a:p>
        </c:txPr>
        <c:crossAx val="1"/>
        <c:crosses val="autoZero"/>
        <c:auto val="0"/>
        <c:lblAlgn val="ctr"/>
        <c:lblOffset val="100"/>
        <c:tickLblSkip val="1"/>
        <c:tickMarkSkip val="1"/>
        <c:noMultiLvlLbl val="0"/>
      </c:catAx>
      <c:valAx>
        <c:axId val="1"/>
        <c:scaling>
          <c:orientation val="minMax"/>
        </c:scaling>
        <c:delete val="0"/>
        <c:axPos val="l"/>
        <c:title>
          <c:tx>
            <c:rich>
              <a:bodyPr rot="0" vert="wordArtVertRtl"/>
              <a:lstStyle/>
              <a:p>
                <a:pPr algn="ctr">
                  <a:defRPr sz="1200" b="1" i="0" u="none" strike="noStrike" baseline="0">
                    <a:solidFill>
                      <a:srgbClr val="000000"/>
                    </a:solidFill>
                    <a:latin typeface="ＭＳ Ｐゴシック"/>
                    <a:ea typeface="ＭＳ Ｐゴシック"/>
                    <a:cs typeface="ＭＳ Ｐゴシック"/>
                  </a:defRPr>
                </a:pPr>
                <a:r>
                  <a:rPr lang="ja-JP" altLang="en-US" sz="1200" b="1"/>
                  <a:t>新規供給戸数</a:t>
                </a:r>
              </a:p>
            </c:rich>
          </c:tx>
          <c:layout>
            <c:manualLayout>
              <c:xMode val="edge"/>
              <c:yMode val="edge"/>
              <c:x val="2.1420775260404474E-3"/>
              <c:y val="0.33734493603559873"/>
            </c:manualLayout>
          </c:layout>
          <c:overlay val="0"/>
          <c:spPr>
            <a:noFill/>
            <a:ln w="25400">
              <a:noFill/>
            </a:ln>
          </c:spPr>
        </c:title>
        <c:numFmt formatCode="0_ " sourceLinked="0"/>
        <c:majorTickMark val="in"/>
        <c:minorTickMark val="none"/>
        <c:tickLblPos val="nextTo"/>
        <c:spPr>
          <a:ln w="3175">
            <a:solidFill>
              <a:srgbClr val="000000"/>
            </a:solidFill>
            <a:prstDash val="solid"/>
          </a:ln>
        </c:spPr>
        <c:txPr>
          <a:bodyPr rot="0" vert="horz"/>
          <a:lstStyle/>
          <a:p>
            <a:pPr>
              <a:defRPr sz="1050" b="1" i="0"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crossAx val="1147196463"/>
        <c:crosses val="autoZero"/>
        <c:crossBetween val="between"/>
        <c:minorUnit val="1"/>
      </c:valAx>
      <c:catAx>
        <c:axId val="3"/>
        <c:scaling>
          <c:orientation val="minMax"/>
        </c:scaling>
        <c:delete val="1"/>
        <c:axPos val="b"/>
        <c:numFmt formatCode="General" sourceLinked="1"/>
        <c:majorTickMark val="out"/>
        <c:minorTickMark val="none"/>
        <c:tickLblPos val="nextTo"/>
        <c:crossAx val="4"/>
        <c:crosses val="autoZero"/>
        <c:auto val="0"/>
        <c:lblAlgn val="ctr"/>
        <c:lblOffset val="100"/>
        <c:noMultiLvlLbl val="0"/>
      </c:catAx>
      <c:valAx>
        <c:axId val="4"/>
        <c:scaling>
          <c:orientation val="minMax"/>
          <c:max val="85"/>
          <c:min val="0"/>
        </c:scaling>
        <c:delete val="0"/>
        <c:axPos val="r"/>
        <c:title>
          <c:tx>
            <c:rich>
              <a:bodyPr rot="0" vert="wordArtVertRtl"/>
              <a:lstStyle/>
              <a:p>
                <a:pPr algn="ctr">
                  <a:defRPr sz="1200" b="1" i="0"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r>
                  <a:rPr lang="ja-JP" altLang="en-US" sz="1200" b="1">
                    <a:latin typeface="ＭＳ Ｐゴシック" panose="020B0600070205080204" pitchFamily="50" charset="-128"/>
                    <a:ea typeface="ＭＳ Ｐゴシック" panose="020B0600070205080204" pitchFamily="50" charset="-128"/>
                  </a:rPr>
                  <a:t>ストック戸数</a:t>
                </a:r>
              </a:p>
            </c:rich>
          </c:tx>
          <c:layout>
            <c:manualLayout>
              <c:xMode val="edge"/>
              <c:yMode val="edge"/>
              <c:x val="0.95569276112125467"/>
              <c:y val="0.34251676179127682"/>
            </c:manualLayout>
          </c:layout>
          <c:overlay val="0"/>
          <c:spPr>
            <a:noFill/>
            <a:ln w="25400">
              <a:noFill/>
            </a:ln>
          </c:spPr>
        </c:title>
        <c:numFmt formatCode="0_ " sourceLinked="0"/>
        <c:majorTickMark val="in"/>
        <c:minorTickMark val="none"/>
        <c:tickLblPos val="nextTo"/>
        <c:spPr>
          <a:ln w="3175">
            <a:solidFill>
              <a:srgbClr val="000000"/>
            </a:solidFill>
            <a:prstDash val="solid"/>
          </a:ln>
        </c:spPr>
        <c:txPr>
          <a:bodyPr rot="0" vert="horz"/>
          <a:lstStyle/>
          <a:p>
            <a:pPr>
              <a:defRPr sz="1050" b="1" i="0"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crossAx val="3"/>
        <c:crosses val="max"/>
        <c:crossBetween val="between"/>
        <c:minorUnit val="20"/>
      </c:valAx>
      <c:spPr>
        <a:noFill/>
        <a:ln w="25400">
          <a:noFill/>
        </a:ln>
      </c:spPr>
    </c:plotArea>
    <c:plotVisOnly val="1"/>
    <c:dispBlanksAs val="gap"/>
    <c:showDLblsOverMax val="0"/>
  </c:chart>
  <c:spPr>
    <a:noFill/>
    <a:ln w="9525">
      <a:noFill/>
    </a:ln>
  </c:spPr>
  <c:txPr>
    <a:bodyPr/>
    <a:lstStyle/>
    <a:p>
      <a:pPr>
        <a:defRPr sz="1100" b="0" i="0" u="none" strike="noStrike" baseline="0">
          <a:solidFill>
            <a:srgbClr val="000000"/>
          </a:solidFill>
          <a:latin typeface="ＭＳ Ｐゴシック"/>
          <a:ea typeface="ＭＳ Ｐゴシック"/>
          <a:cs typeface="ＭＳ Ｐゴシック"/>
        </a:defRPr>
      </a:pPr>
      <a:endParaRPr lang="ja-JP"/>
    </a:p>
  </c:txPr>
  <c:externalData r:id="rId1">
    <c:autoUpdate val="0"/>
  </c:externalData>
  <c:userShapes r:id="rId2"/>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4169643387009002E-2"/>
          <c:y val="2.7289465121000663E-2"/>
          <c:w val="0.90643163911812275"/>
          <c:h val="0.43425370308639205"/>
        </c:manualLayout>
      </c:layout>
      <c:barChart>
        <c:barDir val="col"/>
        <c:grouping val="clustered"/>
        <c:varyColors val="0"/>
        <c:ser>
          <c:idx val="0"/>
          <c:order val="0"/>
          <c:tx>
            <c:strRef>
              <c:f>'★管理者の選任、外部専門家の活用'!$B$13</c:f>
              <c:strCache>
                <c:ptCount val="1"/>
                <c:pt idx="0">
                  <c:v>平成30年度
N＝77</c:v>
                </c:pt>
              </c:strCache>
            </c:strRef>
          </c:tx>
          <c:spPr>
            <a:solidFill>
              <a:schemeClr val="accent1">
                <a:lumMod val="75000"/>
              </a:schemeClr>
            </a:solidFill>
            <a:ln w="3175">
              <a:solidFill>
                <a:schemeClr val="tx1"/>
              </a:solidFill>
            </a:ln>
            <a:effectLst/>
          </c:spPr>
          <c:invertIfNegative val="0"/>
          <c:dLbls>
            <c:dLbl>
              <c:idx val="0"/>
              <c:layout>
                <c:manualLayout>
                  <c:x val="-9.6993847535141939E-3"/>
                  <c:y val="0"/>
                </c:manualLayout>
              </c:layout>
              <c:dLblPos val="outEnd"/>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0-FB17-4A4B-9FDF-AC4E58C8258F}"/>
                </c:ext>
              </c:extLst>
            </c:dLbl>
            <c:dLbl>
              <c:idx val="1"/>
              <c:layout>
                <c:manualLayout>
                  <c:x val="-7.7595078028113553E-3"/>
                  <c:y val="0"/>
                </c:manualLayout>
              </c:layout>
              <c:dLblPos val="outEnd"/>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FB17-4A4B-9FDF-AC4E58C8258F}"/>
                </c:ext>
              </c:extLst>
            </c:dLbl>
            <c:dLbl>
              <c:idx val="2"/>
              <c:layout>
                <c:manualLayout>
                  <c:x val="-7.7595078028113553E-3"/>
                  <c:y val="0"/>
                </c:manualLayout>
              </c:layout>
              <c:dLblPos val="outEnd"/>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2-FB17-4A4B-9FDF-AC4E58C8258F}"/>
                </c:ext>
              </c:extLst>
            </c:dLbl>
            <c:dLbl>
              <c:idx val="3"/>
              <c:layout>
                <c:manualLayout>
                  <c:x val="-5.8196308521085167E-3"/>
                  <c:y val="2.7777777777777779E-3"/>
                </c:manualLayout>
              </c:layout>
              <c:dLblPos val="outEnd"/>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FB17-4A4B-9FDF-AC4E58C8258F}"/>
                </c:ext>
              </c:extLst>
            </c:dLbl>
            <c:dLbl>
              <c:idx val="4"/>
              <c:layout>
                <c:manualLayout>
                  <c:x val="-7.7595078028113553E-3"/>
                  <c:y val="0"/>
                </c:manualLayout>
              </c:layout>
              <c:dLblPos val="outEnd"/>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4-FB17-4A4B-9FDF-AC4E58C8258F}"/>
                </c:ext>
              </c:extLst>
            </c:dLbl>
            <c:dLbl>
              <c:idx val="5"/>
              <c:layout>
                <c:manualLayout>
                  <c:x val="-5.8196308521085167E-3"/>
                  <c:y val="0"/>
                </c:manualLayout>
              </c:layout>
              <c:dLblPos val="outEnd"/>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FB17-4A4B-9FDF-AC4E58C8258F}"/>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'★管理者の選任、外部専門家の活用'!$C$6:$I$6</c:f>
              <c:strCache>
                <c:ptCount val="7"/>
                <c:pt idx="0">
                  <c:v>管理組合の代表者</c:v>
                </c:pt>
                <c:pt idx="1">
                  <c:v>管理組合の代表者（理事長）
以外の区分所有者</c:v>
                </c:pt>
                <c:pt idx="2">
                  <c:v>管理者を選任していない</c:v>
                </c:pt>
                <c:pt idx="3">
                  <c:v>マンション管理業者</c:v>
                </c:pt>
                <c:pt idx="4">
                  <c:v>マンション管理士</c:v>
                </c:pt>
                <c:pt idx="5">
                  <c:v>その他</c:v>
                </c:pt>
                <c:pt idx="6">
                  <c:v>不明</c:v>
                </c:pt>
              </c:strCache>
            </c:strRef>
          </c:cat>
          <c:val>
            <c:numRef>
              <c:f>'★管理者の選任、外部専門家の活用'!$C$13:$I$13</c:f>
              <c:numCache>
                <c:formatCode>0.0%</c:formatCode>
                <c:ptCount val="7"/>
                <c:pt idx="0">
                  <c:v>0.72727272727272729</c:v>
                </c:pt>
                <c:pt idx="1">
                  <c:v>0</c:v>
                </c:pt>
                <c:pt idx="2">
                  <c:v>1.2987012987012988E-2</c:v>
                </c:pt>
                <c:pt idx="3">
                  <c:v>1.2987012987012988E-2</c:v>
                </c:pt>
                <c:pt idx="4">
                  <c:v>0</c:v>
                </c:pt>
                <c:pt idx="5">
                  <c:v>1.2987012987012988E-2</c:v>
                </c:pt>
                <c:pt idx="6">
                  <c:v>0.23376623376623376</c:v>
                </c:pt>
              </c:numCache>
            </c:numRef>
          </c:val>
          <c:extLst>
            <c:ext xmlns:c16="http://schemas.microsoft.com/office/drawing/2014/chart" uri="{C3380CC4-5D6E-409C-BE32-E72D297353CC}">
              <c16:uniqueId val="{00000006-FB17-4A4B-9FDF-AC4E58C8258F}"/>
            </c:ext>
          </c:extLst>
        </c:ser>
        <c:ser>
          <c:idx val="1"/>
          <c:order val="1"/>
          <c:tx>
            <c:strRef>
              <c:f>'★管理者の選任、外部専門家の活用'!$B$14</c:f>
              <c:strCache>
                <c:ptCount val="1"/>
                <c:pt idx="0">
                  <c:v>令和5年度
N=85</c:v>
                </c:pt>
              </c:strCache>
            </c:strRef>
          </c:tx>
          <c:spPr>
            <a:solidFill>
              <a:schemeClr val="accent2">
                <a:lumMod val="60000"/>
                <a:lumOff val="40000"/>
              </a:schemeClr>
            </a:solidFill>
            <a:ln w="3175">
              <a:solidFill>
                <a:schemeClr val="tx1"/>
              </a:solidFill>
            </a:ln>
            <a:effectLst/>
          </c:spPr>
          <c:invertIfNegative val="0"/>
          <c:dLbls>
            <c:dLbl>
              <c:idx val="0"/>
              <c:layout>
                <c:manualLayout>
                  <c:x val="5.8196308521085167E-3"/>
                  <c:y val="-2.5462668816039986E-1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FB17-4A4B-9FDF-AC4E58C8258F}"/>
                </c:ext>
              </c:extLst>
            </c:dLbl>
            <c:dLbl>
              <c:idx val="1"/>
              <c:layout>
                <c:manualLayout>
                  <c:x val="7.7595078028113553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FB17-4A4B-9FDF-AC4E58C8258F}"/>
                </c:ext>
              </c:extLst>
            </c:dLbl>
            <c:dLbl>
              <c:idx val="2"/>
              <c:layout>
                <c:manualLayout>
                  <c:x val="7.7595078028113553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FB17-4A4B-9FDF-AC4E58C8258F}"/>
                </c:ext>
              </c:extLst>
            </c:dLbl>
            <c:dLbl>
              <c:idx val="3"/>
              <c:layout>
                <c:manualLayout>
                  <c:x val="9.9577769968158241E-3"/>
                  <c:y val="-4.156923793548502E-3"/>
                </c:manualLayout>
              </c:layout>
              <c:dLblPos val="outEnd"/>
              <c:showLegendKey val="0"/>
              <c:showVal val="1"/>
              <c:showCatName val="0"/>
              <c:showSerName val="0"/>
              <c:showPercent val="0"/>
              <c:showBubbleSize val="0"/>
              <c:extLst>
                <c:ext xmlns:c15="http://schemas.microsoft.com/office/drawing/2012/chart" uri="{CE6537A1-D6FC-4f65-9D91-7224C49458BB}">
                  <c15:layout>
                    <c:manualLayout>
                      <c:w val="6.2253292069612949E-2"/>
                      <c:h val="4.1644376384906492E-2"/>
                    </c:manualLayout>
                  </c15:layout>
                </c:ext>
                <c:ext xmlns:c16="http://schemas.microsoft.com/office/drawing/2014/chart" uri="{C3380CC4-5D6E-409C-BE32-E72D297353CC}">
                  <c16:uniqueId val="{0000000A-FB17-4A4B-9FDF-AC4E58C8258F}"/>
                </c:ext>
              </c:extLst>
            </c:dLbl>
            <c:dLbl>
              <c:idx val="4"/>
              <c:layout>
                <c:manualLayout>
                  <c:x val="3.8797539014056776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FB17-4A4B-9FDF-AC4E58C8258F}"/>
                </c:ext>
              </c:extLst>
            </c:dLbl>
            <c:dLbl>
              <c:idx val="5"/>
              <c:layout>
                <c:manualLayout>
                  <c:x val="7.7595078028113553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FB17-4A4B-9FDF-AC4E58C8258F}"/>
                </c:ext>
              </c:extLst>
            </c:dLbl>
            <c:dLbl>
              <c:idx val="6"/>
              <c:layout>
                <c:manualLayout>
                  <c:x val="5.8196308521085167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FB17-4A4B-9FDF-AC4E58C8258F}"/>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'★管理者の選任、外部専門家の活用'!$C$6:$I$6</c:f>
              <c:strCache>
                <c:ptCount val="7"/>
                <c:pt idx="0">
                  <c:v>管理組合の代表者</c:v>
                </c:pt>
                <c:pt idx="1">
                  <c:v>管理組合の代表者（理事長）
以外の区分所有者</c:v>
                </c:pt>
                <c:pt idx="2">
                  <c:v>管理者を選任していない</c:v>
                </c:pt>
                <c:pt idx="3">
                  <c:v>マンション管理業者</c:v>
                </c:pt>
                <c:pt idx="4">
                  <c:v>マンション管理士</c:v>
                </c:pt>
                <c:pt idx="5">
                  <c:v>その他</c:v>
                </c:pt>
                <c:pt idx="6">
                  <c:v>不明</c:v>
                </c:pt>
              </c:strCache>
            </c:strRef>
          </c:cat>
          <c:val>
            <c:numRef>
              <c:f>'★管理者の選任、外部専門家の活用'!$C$14:$I$14</c:f>
              <c:numCache>
                <c:formatCode>0.0%</c:formatCode>
                <c:ptCount val="7"/>
                <c:pt idx="0">
                  <c:v>0.78823529411764703</c:v>
                </c:pt>
                <c:pt idx="1">
                  <c:v>0</c:v>
                </c:pt>
                <c:pt idx="2">
                  <c:v>1.1764705882352941E-2</c:v>
                </c:pt>
                <c:pt idx="3">
                  <c:v>4.7058823529411764E-2</c:v>
                </c:pt>
                <c:pt idx="4">
                  <c:v>0</c:v>
                </c:pt>
                <c:pt idx="5">
                  <c:v>1.1764705882352941E-2</c:v>
                </c:pt>
                <c:pt idx="6">
                  <c:v>0.14117647058823529</c:v>
                </c:pt>
              </c:numCache>
            </c:numRef>
          </c:val>
          <c:extLst>
            <c:ext xmlns:c16="http://schemas.microsoft.com/office/drawing/2014/chart" uri="{C3380CC4-5D6E-409C-BE32-E72D297353CC}">
              <c16:uniqueId val="{0000000E-FB17-4A4B-9FDF-AC4E58C8258F}"/>
            </c:ext>
          </c:extLst>
        </c:ser>
        <c:dLbls>
          <c:dLblPos val="outEnd"/>
          <c:showLegendKey val="0"/>
          <c:showVal val="1"/>
          <c:showCatName val="0"/>
          <c:showSerName val="0"/>
          <c:showPercent val="0"/>
          <c:showBubbleSize val="0"/>
        </c:dLbls>
        <c:gapWidth val="219"/>
        <c:overlap val="-27"/>
        <c:axId val="996624607"/>
        <c:axId val="996621695"/>
      </c:barChart>
      <c:catAx>
        <c:axId val="9966246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vert="eaVert"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ja-JP"/>
          </a:p>
        </c:txPr>
        <c:crossAx val="996621695"/>
        <c:crosses val="autoZero"/>
        <c:auto val="1"/>
        <c:lblAlgn val="ctr"/>
        <c:lblOffset val="100"/>
        <c:noMultiLvlLbl val="0"/>
      </c:catAx>
      <c:valAx>
        <c:axId val="996621695"/>
        <c:scaling>
          <c:orientation val="minMax"/>
        </c:scaling>
        <c:delete val="0"/>
        <c:axPos val="l"/>
        <c:majorGridlines>
          <c:spPr>
            <a:ln w="9525" cap="flat" cmpd="sng" algn="ctr">
              <a:solidFill>
                <a:schemeClr val="tx1">
                  <a:lumMod val="15000"/>
                  <a:lumOff val="85000"/>
                </a:schemeClr>
              </a:solidFill>
              <a:prstDash val="sysDot"/>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ja-JP"/>
          </a:p>
        </c:txPr>
        <c:crossAx val="996624607"/>
        <c:crosses val="autoZero"/>
        <c:crossBetween val="between"/>
        <c:majorUnit val="0.2"/>
        <c:minorUnit val="5.000000000000001E-2"/>
      </c:valAx>
      <c:spPr>
        <a:noFill/>
        <a:ln>
          <a:noFill/>
        </a:ln>
        <a:effectLst/>
      </c:spPr>
    </c:plotArea>
    <c:legend>
      <c:legendPos val="b"/>
      <c:layout>
        <c:manualLayout>
          <c:xMode val="edge"/>
          <c:yMode val="edge"/>
          <c:x val="0.12105851291511517"/>
          <c:y val="0.85751805719177021"/>
          <c:w val="0.79088662704440393"/>
          <c:h val="0.13995023024833669"/>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chart>
  <c:spPr>
    <a:solidFill>
      <a:schemeClr val="bg1"/>
    </a:solidFill>
    <a:ln w="3175" cap="flat" cmpd="sng" algn="ctr">
      <a:solidFill>
        <a:schemeClr val="bg1">
          <a:lumMod val="50000"/>
        </a:schemeClr>
      </a:solidFill>
      <a:round/>
    </a:ln>
    <a:effectLst/>
  </c:spPr>
  <c:txPr>
    <a:bodyPr/>
    <a:lstStyle/>
    <a:p>
      <a:pPr>
        <a:defRPr sz="1200"/>
      </a:pPr>
      <a:endParaRPr lang="ja-JP"/>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8721405804199682E-2"/>
          <c:y val="0.12957990481121814"/>
          <c:w val="0.88367793328147759"/>
          <c:h val="0.46809942102072971"/>
        </c:manualLayout>
      </c:layout>
      <c:lineChart>
        <c:grouping val="standard"/>
        <c:varyColors val="0"/>
        <c:ser>
          <c:idx val="0"/>
          <c:order val="0"/>
          <c:tx>
            <c:strRef>
              <c:f>★長期修繕計画の作成状況!$B$5</c:f>
              <c:strCache>
                <c:ptCount val="1"/>
                <c:pt idx="0">
                  <c:v>作成している</c:v>
                </c:pt>
              </c:strCache>
            </c:strRef>
          </c:tx>
          <c:spPr>
            <a:ln w="25400" cap="sq">
              <a:solidFill>
                <a:schemeClr val="accent2">
                  <a:lumMod val="75000"/>
                </a:schemeClr>
              </a:solidFill>
              <a:round/>
            </a:ln>
            <a:effectLst/>
          </c:spPr>
          <c:marker>
            <c:symbol val="circle"/>
            <c:size val="10"/>
            <c:spPr>
              <a:solidFill>
                <a:schemeClr val="accent2">
                  <a:lumMod val="75000"/>
                </a:schemeClr>
              </a:solidFill>
              <a:ln w="3175">
                <a:noFill/>
              </a:ln>
              <a:effectLst/>
            </c:spPr>
          </c:marker>
          <c:dPt>
            <c:idx val="1"/>
            <c:marker>
              <c:symbol val="circle"/>
              <c:size val="10"/>
              <c:spPr>
                <a:solidFill>
                  <a:schemeClr val="accent2">
                    <a:lumMod val="75000"/>
                  </a:schemeClr>
                </a:solidFill>
                <a:ln w="3175">
                  <a:noFill/>
                </a:ln>
                <a:effectLst/>
              </c:spPr>
            </c:marker>
            <c:bubble3D val="0"/>
            <c:spPr>
              <a:ln w="25400" cap="rnd">
                <a:solidFill>
                  <a:schemeClr val="accent2">
                    <a:lumMod val="75000"/>
                  </a:schemeClr>
                </a:solidFill>
                <a:round/>
              </a:ln>
              <a:effectLst/>
            </c:spPr>
            <c:extLst>
              <c:ext xmlns:c16="http://schemas.microsoft.com/office/drawing/2014/chart" uri="{C3380CC4-5D6E-409C-BE32-E72D297353CC}">
                <c16:uniqueId val="{00000001-C378-48EB-BB5D-C841ADA3A8A3}"/>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ja-JP"/>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★長期修繕計画の作成状況!$C$4:$D$4</c:f>
              <c:strCache>
                <c:ptCount val="2"/>
                <c:pt idx="0">
                  <c:v>平成30年度
N＝77</c:v>
                </c:pt>
                <c:pt idx="1">
                  <c:v>令和5年度
N＝85</c:v>
                </c:pt>
              </c:strCache>
            </c:strRef>
          </c:cat>
          <c:val>
            <c:numRef>
              <c:f>★長期修繕計画の作成状況!$C$5:$D$5</c:f>
              <c:numCache>
                <c:formatCode>0.0</c:formatCode>
                <c:ptCount val="2"/>
                <c:pt idx="0">
                  <c:v>92.20779220779221</c:v>
                </c:pt>
                <c:pt idx="1">
                  <c:v>88.235294117647058</c:v>
                </c:pt>
              </c:numCache>
            </c:numRef>
          </c:val>
          <c:smooth val="0"/>
          <c:extLst>
            <c:ext xmlns:c16="http://schemas.microsoft.com/office/drawing/2014/chart" uri="{C3380CC4-5D6E-409C-BE32-E72D297353CC}">
              <c16:uniqueId val="{00000002-C378-48EB-BB5D-C841ADA3A8A3}"/>
            </c:ext>
          </c:extLst>
        </c:ser>
        <c:ser>
          <c:idx val="1"/>
          <c:order val="1"/>
          <c:tx>
            <c:strRef>
              <c:f>★長期修繕計画の作成状況!$B$6</c:f>
              <c:strCache>
                <c:ptCount val="1"/>
                <c:pt idx="0">
                  <c:v>作成していない</c:v>
                </c:pt>
              </c:strCache>
            </c:strRef>
          </c:tx>
          <c:spPr>
            <a:ln w="22225" cap="flat">
              <a:solidFill>
                <a:schemeClr val="accent1">
                  <a:lumMod val="75000"/>
                </a:schemeClr>
              </a:solidFill>
              <a:round/>
            </a:ln>
            <a:effectLst/>
          </c:spPr>
          <c:marker>
            <c:symbol val="triangle"/>
            <c:size val="10"/>
            <c:spPr>
              <a:solidFill>
                <a:srgbClr val="0070C0"/>
              </a:solidFill>
              <a:ln w="9525">
                <a:noFill/>
              </a:ln>
              <a:effectLst/>
            </c:spPr>
          </c:marke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★長期修繕計画の作成状況!$C$4:$D$4</c:f>
              <c:strCache>
                <c:ptCount val="2"/>
                <c:pt idx="0">
                  <c:v>平成30年度
N＝77</c:v>
                </c:pt>
                <c:pt idx="1">
                  <c:v>令和5年度
N＝85</c:v>
                </c:pt>
              </c:strCache>
            </c:strRef>
          </c:cat>
          <c:val>
            <c:numRef>
              <c:f>★長期修繕計画の作成状況!$C$6:$D$6</c:f>
              <c:numCache>
                <c:formatCode>0.0</c:formatCode>
                <c:ptCount val="2"/>
                <c:pt idx="0">
                  <c:v>7.7922077922077921</c:v>
                </c:pt>
                <c:pt idx="1">
                  <c:v>8.235294117647058</c:v>
                </c:pt>
              </c:numCache>
            </c:numRef>
          </c:val>
          <c:smooth val="0"/>
          <c:extLst>
            <c:ext xmlns:c16="http://schemas.microsoft.com/office/drawing/2014/chart" uri="{C3380CC4-5D6E-409C-BE32-E72D297353CC}">
              <c16:uniqueId val="{00000003-C378-48EB-BB5D-C841ADA3A8A3}"/>
            </c:ext>
          </c:extLst>
        </c:ser>
        <c:dLbls>
          <c:dLblPos val="t"/>
          <c:showLegendKey val="0"/>
          <c:showVal val="1"/>
          <c:showCatName val="0"/>
          <c:showSerName val="0"/>
          <c:showPercent val="0"/>
          <c:showBubbleSize val="0"/>
        </c:dLbls>
        <c:marker val="1"/>
        <c:smooth val="0"/>
        <c:axId val="1360543359"/>
        <c:axId val="1360529631"/>
      </c:lineChart>
      <c:catAx>
        <c:axId val="1360543359"/>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360529631"/>
        <c:crosses val="autoZero"/>
        <c:auto val="1"/>
        <c:lblAlgn val="ctr"/>
        <c:lblOffset val="100"/>
        <c:noMultiLvlLbl val="0"/>
      </c:catAx>
      <c:valAx>
        <c:axId val="1360529631"/>
        <c:scaling>
          <c:orientation val="minMax"/>
        </c:scaling>
        <c:delete val="0"/>
        <c:axPos val="l"/>
        <c:majorGridlines>
          <c:spPr>
            <a:ln w="9525" cap="flat" cmpd="sng" algn="ctr">
              <a:solidFill>
                <a:schemeClr val="tx1">
                  <a:lumMod val="15000"/>
                  <a:lumOff val="85000"/>
                </a:schemeClr>
              </a:solidFill>
              <a:round/>
            </a:ln>
            <a:effectLst/>
          </c:spPr>
        </c:majorGridlines>
        <c:numFmt formatCode="#,##0.0_);\(#,##0\)" sourceLinked="0"/>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ja-JP"/>
          </a:p>
        </c:txPr>
        <c:crossAx val="1360543359"/>
        <c:crosses val="autoZero"/>
        <c:crossBetween val="between"/>
        <c:majorUnit val="20"/>
      </c:valAx>
      <c:spPr>
        <a:noFill/>
        <a:ln>
          <a:noFill/>
        </a:ln>
        <a:effectLst/>
      </c:spPr>
    </c:plotArea>
    <c:legend>
      <c:legendPos val="b"/>
      <c:layout>
        <c:manualLayout>
          <c:xMode val="edge"/>
          <c:yMode val="edge"/>
          <c:x val="0.10709679644041922"/>
          <c:y val="0.7773262142205748"/>
          <c:w val="0.81356226898749484"/>
          <c:h val="0.20005540356347876"/>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legend>
    <c:plotVisOnly val="1"/>
    <c:dispBlanksAs val="gap"/>
    <c:showDLblsOverMax val="0"/>
  </c:chart>
  <c:spPr>
    <a:solidFill>
      <a:schemeClr val="bg1"/>
    </a:solidFill>
    <a:ln w="3175" cap="flat" cmpd="sng" algn="ctr">
      <a:solidFill>
        <a:schemeClr val="bg1">
          <a:lumMod val="50000"/>
        </a:schemeClr>
      </a:solidFill>
      <a:round/>
    </a:ln>
    <a:effectLst/>
  </c:spPr>
  <c:txPr>
    <a:bodyPr/>
    <a:lstStyle/>
    <a:p>
      <a:pPr>
        <a:defRPr sz="1200"/>
      </a:pPr>
      <a:endParaRPr lang="ja-JP"/>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7.5113870613933001E-2"/>
          <c:y val="0.12285421508349757"/>
          <c:w val="0.89236829462229028"/>
          <c:h val="0.65680115513978365"/>
        </c:manualLayout>
      </c:layout>
      <c:barChart>
        <c:barDir val="col"/>
        <c:grouping val="clustered"/>
        <c:varyColors val="0"/>
        <c:ser>
          <c:idx val="0"/>
          <c:order val="0"/>
          <c:tx>
            <c:strRef>
              <c:f>★長期修繕計画に基づいて修繕積立金を設定している割合!$B$31:$C$31</c:f>
              <c:strCache>
                <c:ptCount val="2"/>
                <c:pt idx="1">
                  <c:v>25年以上の長期修繕計画に基づいて修繕積立金を設定している割合</c:v>
                </c:pt>
              </c:strCache>
            </c:strRef>
          </c:tx>
          <c:spPr>
            <a:solidFill>
              <a:schemeClr val="accent2">
                <a:lumMod val="60000"/>
                <a:lumOff val="40000"/>
              </a:schemeClr>
            </a:solidFill>
            <a:ln w="3175">
              <a:solidFill>
                <a:schemeClr val="tx1">
                  <a:lumMod val="75000"/>
                  <a:lumOff val="25000"/>
                </a:schemeClr>
              </a:solidFill>
            </a:ln>
            <a:effectLst/>
          </c:spPr>
          <c:invertIfNegative val="0"/>
          <c:dPt>
            <c:idx val="0"/>
            <c:invertIfNegative val="0"/>
            <c:bubble3D val="0"/>
            <c:spPr>
              <a:solidFill>
                <a:schemeClr val="accent2">
                  <a:lumMod val="60000"/>
                  <a:lumOff val="40000"/>
                </a:schemeClr>
              </a:solidFill>
              <a:ln w="3175">
                <a:solidFill>
                  <a:schemeClr val="tx1">
                    <a:lumMod val="75000"/>
                    <a:lumOff val="25000"/>
                  </a:schemeClr>
                </a:solidFill>
              </a:ln>
              <a:effectLst/>
            </c:spPr>
            <c:extLst>
              <c:ext xmlns:c16="http://schemas.microsoft.com/office/drawing/2014/chart" uri="{C3380CC4-5D6E-409C-BE32-E72D297353CC}">
                <c16:uniqueId val="{00000001-156E-4F30-88D5-6C9ED4DB756E}"/>
              </c:ext>
            </c:extLst>
          </c:dPt>
          <c:dPt>
            <c:idx val="1"/>
            <c:invertIfNegative val="0"/>
            <c:bubble3D val="0"/>
            <c:spPr>
              <a:solidFill>
                <a:schemeClr val="accent2">
                  <a:lumMod val="60000"/>
                  <a:lumOff val="40000"/>
                </a:schemeClr>
              </a:solidFill>
              <a:ln w="3175">
                <a:solidFill>
                  <a:schemeClr val="tx1">
                    <a:lumMod val="75000"/>
                    <a:lumOff val="25000"/>
                  </a:schemeClr>
                </a:solidFill>
              </a:ln>
              <a:effectLst/>
            </c:spPr>
            <c:extLst>
              <c:ext xmlns:c16="http://schemas.microsoft.com/office/drawing/2014/chart" uri="{C3380CC4-5D6E-409C-BE32-E72D297353CC}">
                <c16:uniqueId val="{00000003-156E-4F30-88D5-6C9ED4DB756E}"/>
              </c:ext>
            </c:extLst>
          </c:dPt>
          <c:dPt>
            <c:idx val="2"/>
            <c:invertIfNegative val="0"/>
            <c:bubble3D val="0"/>
            <c:spPr>
              <a:solidFill>
                <a:schemeClr val="accent2">
                  <a:lumMod val="60000"/>
                  <a:lumOff val="40000"/>
                </a:schemeClr>
              </a:solidFill>
              <a:ln w="3175">
                <a:solidFill>
                  <a:schemeClr val="tx1">
                    <a:lumMod val="75000"/>
                    <a:lumOff val="25000"/>
                  </a:schemeClr>
                </a:solidFill>
              </a:ln>
              <a:effectLst/>
            </c:spPr>
            <c:extLst>
              <c:ext xmlns:c16="http://schemas.microsoft.com/office/drawing/2014/chart" uri="{C3380CC4-5D6E-409C-BE32-E72D297353CC}">
                <c16:uniqueId val="{00000005-156E-4F30-88D5-6C9ED4DB756E}"/>
              </c:ext>
            </c:extLst>
          </c:dPt>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★長期修繕計画に基づいて修繕積立金を設定している割合!$D$30:$F$30</c:f>
              <c:strCache>
                <c:ptCount val="3"/>
                <c:pt idx="0">
                  <c:v>平成25年度
N＝172</c:v>
                </c:pt>
                <c:pt idx="1">
                  <c:v>平成30年度
N＝77</c:v>
                </c:pt>
                <c:pt idx="2">
                  <c:v>令和5年度
N＝85</c:v>
                </c:pt>
              </c:strCache>
            </c:strRef>
          </c:cat>
          <c:val>
            <c:numRef>
              <c:f>★長期修繕計画に基づいて修繕積立金を設定している割合!$D$31:$F$31</c:f>
              <c:numCache>
                <c:formatCode>#,##0.0;[Red]\-#,##0.0</c:formatCode>
                <c:ptCount val="3"/>
                <c:pt idx="0">
                  <c:v>49.418604651162788</c:v>
                </c:pt>
                <c:pt idx="1">
                  <c:v>59.740259740259738</c:v>
                </c:pt>
                <c:pt idx="2">
                  <c:v>57.647058823529406</c:v>
                </c:pt>
              </c:numCache>
            </c:numRef>
          </c:val>
          <c:extLst>
            <c:ext xmlns:c16="http://schemas.microsoft.com/office/drawing/2014/chart" uri="{C3380CC4-5D6E-409C-BE32-E72D297353CC}">
              <c16:uniqueId val="{00000006-156E-4F30-88D5-6C9ED4DB756E}"/>
            </c:ext>
          </c:extLst>
        </c:ser>
        <c:dLbls>
          <c:dLblPos val="outEnd"/>
          <c:showLegendKey val="0"/>
          <c:showVal val="1"/>
          <c:showCatName val="0"/>
          <c:showSerName val="0"/>
          <c:showPercent val="0"/>
          <c:showBubbleSize val="0"/>
        </c:dLbls>
        <c:gapWidth val="219"/>
        <c:overlap val="-27"/>
        <c:axId val="134661103"/>
        <c:axId val="134660687"/>
      </c:barChart>
      <c:catAx>
        <c:axId val="1346611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ja-JP"/>
          </a:p>
        </c:txPr>
        <c:crossAx val="134660687"/>
        <c:crosses val="autoZero"/>
        <c:auto val="1"/>
        <c:lblAlgn val="ctr"/>
        <c:lblOffset val="100"/>
        <c:noMultiLvlLbl val="0"/>
      </c:catAx>
      <c:valAx>
        <c:axId val="134660687"/>
        <c:scaling>
          <c:orientation val="minMax"/>
        </c:scaling>
        <c:delete val="0"/>
        <c:axPos val="l"/>
        <c:majorGridlines>
          <c:spPr>
            <a:ln w="9525" cap="flat" cmpd="sng" algn="ctr">
              <a:solidFill>
                <a:schemeClr val="tx1">
                  <a:lumMod val="15000"/>
                  <a:lumOff val="85000"/>
                </a:schemeClr>
              </a:solidFill>
              <a:round/>
            </a:ln>
            <a:effectLst/>
          </c:spPr>
        </c:majorGridlines>
        <c:numFmt formatCode="#,##0.0;[Red]\-#,##0.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ja-JP"/>
          </a:p>
        </c:txPr>
        <c:crossAx val="134661103"/>
        <c:crosses val="autoZero"/>
        <c:crossBetween val="between"/>
        <c:majorUnit val="20"/>
      </c:valAx>
      <c:spPr>
        <a:noFill/>
        <a:ln>
          <a:noFill/>
        </a:ln>
        <a:effectLst/>
      </c:spPr>
    </c:plotArea>
    <c:plotVisOnly val="1"/>
    <c:dispBlanksAs val="gap"/>
    <c:showDLblsOverMax val="0"/>
  </c:chart>
  <c:spPr>
    <a:solidFill>
      <a:schemeClr val="bg1"/>
    </a:solidFill>
    <a:ln w="3175" cap="flat" cmpd="sng" algn="ctr">
      <a:solidFill>
        <a:schemeClr val="bg1">
          <a:lumMod val="50000"/>
        </a:schemeClr>
      </a:solidFill>
      <a:round/>
    </a:ln>
    <a:effectLst/>
  </c:spPr>
  <c:txPr>
    <a:bodyPr/>
    <a:lstStyle/>
    <a:p>
      <a:pPr>
        <a:defRPr sz="1100"/>
      </a:pPr>
      <a:endParaRPr lang="ja-JP"/>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0.21989107464845392"/>
          <c:y val="4.2683826183388132E-2"/>
          <c:w val="0.7181394430993524"/>
          <c:h val="0.82980214928846707"/>
        </c:manualLayout>
      </c:layout>
      <c:barChart>
        <c:barDir val="bar"/>
        <c:grouping val="stacked"/>
        <c:varyColors val="0"/>
        <c:ser>
          <c:idx val="0"/>
          <c:order val="0"/>
          <c:tx>
            <c:strRef>
              <c:f>'★積立方式、計画と実際の修繕積立金の差、計画見直し時期'!$J$5</c:f>
              <c:strCache>
                <c:ptCount val="1"/>
                <c:pt idx="0">
                  <c:v>均等積立方式</c:v>
                </c:pt>
              </c:strCache>
            </c:strRef>
          </c:tx>
          <c:spPr>
            <a:solidFill>
              <a:schemeClr val="accent2">
                <a:lumMod val="60000"/>
                <a:lumOff val="40000"/>
              </a:schemeClr>
            </a:solidFill>
            <a:ln w="3175">
              <a:solidFill>
                <a:sysClr val="windowText" lastClr="000000"/>
              </a:solidFill>
            </a:ln>
            <a:effectLst/>
          </c:spPr>
          <c:invertIfNegative val="0"/>
          <c:dLbls>
            <c:dLbl>
              <c:idx val="5"/>
              <c:layout>
                <c:manualLayout>
                  <c:x val="2.9278422055541264E-2"/>
                  <c:y val="-4.561232357160651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380-4ACD-8528-9F01BD00B41B}"/>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'★積立方式、計画と実際の修繕積立金の差、計画見直し時期'!$K$4:$P$4</c:f>
              <c:strCache>
                <c:ptCount val="6"/>
                <c:pt idx="0">
                  <c:v>全体（N=85）</c:v>
                </c:pt>
                <c:pt idx="1">
                  <c:v>1984年以前
（N＝30）</c:v>
                </c:pt>
                <c:pt idx="2">
                  <c:v>1985～1994年
（N＝6）</c:v>
                </c:pt>
                <c:pt idx="3">
                  <c:v>1995～2004年
（N＝25）</c:v>
                </c:pt>
                <c:pt idx="4">
                  <c:v>2005～2014年
（N＝8）</c:v>
                </c:pt>
                <c:pt idx="5">
                  <c:v>2015年以降
（N＝14）</c:v>
                </c:pt>
              </c:strCache>
            </c:strRef>
          </c:cat>
          <c:val>
            <c:numRef>
              <c:f>'★積立方式、計画と実際の修繕積立金の差、計画見直し時期'!$K$5:$P$5</c:f>
              <c:numCache>
                <c:formatCode>0.0%</c:formatCode>
                <c:ptCount val="6"/>
                <c:pt idx="0">
                  <c:v>0.4</c:v>
                </c:pt>
                <c:pt idx="1">
                  <c:v>0.53333333333333333</c:v>
                </c:pt>
                <c:pt idx="2">
                  <c:v>0.66666666666666663</c:v>
                </c:pt>
                <c:pt idx="3">
                  <c:v>0.44</c:v>
                </c:pt>
                <c:pt idx="4">
                  <c:v>0.25</c:v>
                </c:pt>
                <c:pt idx="5">
                  <c:v>0</c:v>
                </c:pt>
              </c:numCache>
            </c:numRef>
          </c:val>
          <c:extLst>
            <c:ext xmlns:c16="http://schemas.microsoft.com/office/drawing/2014/chart" uri="{C3380CC4-5D6E-409C-BE32-E72D297353CC}">
              <c16:uniqueId val="{00000001-7380-4ACD-8528-9F01BD00B41B}"/>
            </c:ext>
          </c:extLst>
        </c:ser>
        <c:ser>
          <c:idx val="1"/>
          <c:order val="1"/>
          <c:tx>
            <c:strRef>
              <c:f>'★積立方式、計画と実際の修繕積立金の差、計画見直し時期'!$J$6</c:f>
              <c:strCache>
                <c:ptCount val="1"/>
                <c:pt idx="0">
                  <c:v>段階増額積立方式</c:v>
                </c:pt>
              </c:strCache>
            </c:strRef>
          </c:tx>
          <c:spPr>
            <a:solidFill>
              <a:schemeClr val="accent5">
                <a:lumMod val="60000"/>
                <a:lumOff val="40000"/>
              </a:schemeClr>
            </a:solidFill>
            <a:ln w="3175">
              <a:solidFill>
                <a:sysClr val="windowText" lastClr="000000"/>
              </a:solidFill>
            </a:ln>
            <a:effectLst/>
          </c:spPr>
          <c:invertIfNegative val="0"/>
          <c:dPt>
            <c:idx val="0"/>
            <c:invertIfNegative val="0"/>
            <c:bubble3D val="0"/>
            <c:spPr>
              <a:solidFill>
                <a:schemeClr val="accent5">
                  <a:lumMod val="60000"/>
                  <a:lumOff val="40000"/>
                </a:schemeClr>
              </a:solidFill>
              <a:ln w="3175">
                <a:solidFill>
                  <a:sysClr val="windowText" lastClr="000000"/>
                </a:solidFill>
              </a:ln>
              <a:effectLst/>
            </c:spPr>
            <c:extLst>
              <c:ext xmlns:c16="http://schemas.microsoft.com/office/drawing/2014/chart" uri="{C3380CC4-5D6E-409C-BE32-E72D297353CC}">
                <c16:uniqueId val="{00000003-7380-4ACD-8528-9F01BD00B41B}"/>
              </c:ext>
            </c:extLst>
          </c:dPt>
          <c:dPt>
            <c:idx val="1"/>
            <c:invertIfNegative val="0"/>
            <c:bubble3D val="0"/>
            <c:spPr>
              <a:solidFill>
                <a:schemeClr val="accent5">
                  <a:lumMod val="60000"/>
                  <a:lumOff val="40000"/>
                </a:schemeClr>
              </a:solidFill>
              <a:ln w="3175">
                <a:solidFill>
                  <a:sysClr val="windowText" lastClr="000000"/>
                </a:solidFill>
              </a:ln>
              <a:effectLst/>
            </c:spPr>
            <c:extLst>
              <c:ext xmlns:c16="http://schemas.microsoft.com/office/drawing/2014/chart" uri="{C3380CC4-5D6E-409C-BE32-E72D297353CC}">
                <c16:uniqueId val="{00000005-7380-4ACD-8528-9F01BD00B41B}"/>
              </c:ext>
            </c:extLst>
          </c:dPt>
          <c:dPt>
            <c:idx val="2"/>
            <c:invertIfNegative val="0"/>
            <c:bubble3D val="0"/>
            <c:spPr>
              <a:solidFill>
                <a:schemeClr val="accent5">
                  <a:lumMod val="60000"/>
                  <a:lumOff val="40000"/>
                </a:schemeClr>
              </a:solidFill>
              <a:ln w="3175">
                <a:solidFill>
                  <a:sysClr val="windowText" lastClr="000000"/>
                </a:solidFill>
              </a:ln>
              <a:effectLst/>
            </c:spPr>
            <c:extLst>
              <c:ext xmlns:c16="http://schemas.microsoft.com/office/drawing/2014/chart" uri="{C3380CC4-5D6E-409C-BE32-E72D297353CC}">
                <c16:uniqueId val="{00000007-7380-4ACD-8528-9F01BD00B41B}"/>
              </c:ext>
            </c:extLst>
          </c:dPt>
          <c:dPt>
            <c:idx val="3"/>
            <c:invertIfNegative val="0"/>
            <c:bubble3D val="0"/>
            <c:spPr>
              <a:solidFill>
                <a:schemeClr val="accent5">
                  <a:lumMod val="60000"/>
                  <a:lumOff val="40000"/>
                </a:schemeClr>
              </a:solidFill>
              <a:ln w="3175">
                <a:solidFill>
                  <a:sysClr val="windowText" lastClr="000000"/>
                </a:solidFill>
              </a:ln>
              <a:effectLst/>
            </c:spPr>
            <c:extLst>
              <c:ext xmlns:c16="http://schemas.microsoft.com/office/drawing/2014/chart" uri="{C3380CC4-5D6E-409C-BE32-E72D297353CC}">
                <c16:uniqueId val="{00000009-7380-4ACD-8528-9F01BD00B41B}"/>
              </c:ext>
            </c:extLst>
          </c:dPt>
          <c:dPt>
            <c:idx val="4"/>
            <c:invertIfNegative val="0"/>
            <c:bubble3D val="0"/>
            <c:spPr>
              <a:solidFill>
                <a:schemeClr val="accent5">
                  <a:lumMod val="60000"/>
                  <a:lumOff val="40000"/>
                </a:schemeClr>
              </a:solidFill>
              <a:ln w="3175">
                <a:solidFill>
                  <a:sysClr val="windowText" lastClr="000000"/>
                </a:solidFill>
              </a:ln>
              <a:effectLst/>
            </c:spPr>
            <c:extLst>
              <c:ext xmlns:c16="http://schemas.microsoft.com/office/drawing/2014/chart" uri="{C3380CC4-5D6E-409C-BE32-E72D297353CC}">
                <c16:uniqueId val="{0000000B-7380-4ACD-8528-9F01BD00B41B}"/>
              </c:ext>
            </c:extLst>
          </c:dPt>
          <c:dPt>
            <c:idx val="5"/>
            <c:invertIfNegative val="0"/>
            <c:bubble3D val="0"/>
            <c:spPr>
              <a:solidFill>
                <a:schemeClr val="accent5">
                  <a:lumMod val="60000"/>
                  <a:lumOff val="40000"/>
                </a:schemeClr>
              </a:solidFill>
              <a:ln w="3175">
                <a:solidFill>
                  <a:sysClr val="windowText" lastClr="000000"/>
                </a:solidFill>
              </a:ln>
              <a:effectLst/>
            </c:spPr>
            <c:extLst>
              <c:ext xmlns:c16="http://schemas.microsoft.com/office/drawing/2014/chart" uri="{C3380CC4-5D6E-409C-BE32-E72D297353CC}">
                <c16:uniqueId val="{0000000D-7380-4ACD-8528-9F01BD00B41B}"/>
              </c:ext>
            </c:extLst>
          </c:dPt>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'★積立方式、計画と実際の修繕積立金の差、計画見直し時期'!$K$4:$P$4</c:f>
              <c:strCache>
                <c:ptCount val="6"/>
                <c:pt idx="0">
                  <c:v>全体（N=85）</c:v>
                </c:pt>
                <c:pt idx="1">
                  <c:v>1984年以前
（N＝30）</c:v>
                </c:pt>
                <c:pt idx="2">
                  <c:v>1985～1994年
（N＝6）</c:v>
                </c:pt>
                <c:pt idx="3">
                  <c:v>1995～2004年
（N＝25）</c:v>
                </c:pt>
                <c:pt idx="4">
                  <c:v>2005～2014年
（N＝8）</c:v>
                </c:pt>
                <c:pt idx="5">
                  <c:v>2015年以降
（N＝14）</c:v>
                </c:pt>
              </c:strCache>
            </c:strRef>
          </c:cat>
          <c:val>
            <c:numRef>
              <c:f>'★積立方式、計画と実際の修繕積立金の差、計画見直し時期'!$K$6:$P$6</c:f>
              <c:numCache>
                <c:formatCode>0.0%</c:formatCode>
                <c:ptCount val="6"/>
                <c:pt idx="0">
                  <c:v>0.42352941176470588</c:v>
                </c:pt>
                <c:pt idx="1">
                  <c:v>0.16666666666666666</c:v>
                </c:pt>
                <c:pt idx="2">
                  <c:v>0.33333333333333331</c:v>
                </c:pt>
                <c:pt idx="3">
                  <c:v>0.52</c:v>
                </c:pt>
                <c:pt idx="4">
                  <c:v>0.625</c:v>
                </c:pt>
                <c:pt idx="5">
                  <c:v>0.7142857142857143</c:v>
                </c:pt>
              </c:numCache>
            </c:numRef>
          </c:val>
          <c:extLst>
            <c:ext xmlns:c16="http://schemas.microsoft.com/office/drawing/2014/chart" uri="{C3380CC4-5D6E-409C-BE32-E72D297353CC}">
              <c16:uniqueId val="{0000000E-7380-4ACD-8528-9F01BD00B41B}"/>
            </c:ext>
          </c:extLst>
        </c:ser>
        <c:ser>
          <c:idx val="2"/>
          <c:order val="2"/>
          <c:tx>
            <c:strRef>
              <c:f>'★積立方式、計画と実際の修繕積立金の差、計画見直し時期'!$J$7</c:f>
              <c:strCache>
                <c:ptCount val="1"/>
                <c:pt idx="0">
                  <c:v>その他</c:v>
                </c:pt>
              </c:strCache>
            </c:strRef>
          </c:tx>
          <c:spPr>
            <a:pattFill prst="pct20">
              <a:fgClr>
                <a:schemeClr val="tx1">
                  <a:lumMod val="50000"/>
                  <a:lumOff val="50000"/>
                </a:schemeClr>
              </a:fgClr>
              <a:bgClr>
                <a:schemeClr val="accent4">
                  <a:lumMod val="20000"/>
                  <a:lumOff val="80000"/>
                </a:schemeClr>
              </a:bgClr>
            </a:pattFill>
            <a:ln w="3175">
              <a:solidFill>
                <a:sysClr val="windowText" lastClr="000000"/>
              </a:solidFill>
            </a:ln>
            <a:effectLst/>
          </c:spPr>
          <c:invertIfNegative val="0"/>
          <c:dLbls>
            <c:dLbl>
              <c:idx val="0"/>
              <c:layout>
                <c:manualLayout>
                  <c:x val="-1.2104744422265182E-3"/>
                  <c:y val="-5.8788740278281751E-2"/>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ja-JP"/>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380-4ACD-8528-9F01BD00B41B}"/>
                </c:ext>
              </c:extLst>
            </c:dLbl>
            <c:dLbl>
              <c:idx val="2"/>
              <c:layout>
                <c:manualLayout>
                  <c:x val="2.7737413329683658E-2"/>
                  <c:y val="2.912844704780895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7380-4ACD-8528-9F01BD00B41B}"/>
                </c:ext>
              </c:extLst>
            </c:dLbl>
            <c:dLbl>
              <c:idx val="3"/>
              <c:layout>
                <c:manualLayout>
                  <c:x val="-6.1638696288186792E-3"/>
                  <c:y val="-4.9518359981275226E-2"/>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ja-JP"/>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7380-4ACD-8528-9F01BD00B41B}"/>
                </c:ext>
              </c:extLst>
            </c:dLbl>
            <c:dLbl>
              <c:idx val="4"/>
              <c:layout>
                <c:manualLayout>
                  <c:x val="5.6399099292256356E-5"/>
                  <c:y val="-4.951847894111263E-2"/>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ja-JP"/>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7380-4ACD-8528-9F01BD00B41B}"/>
                </c:ext>
              </c:extLst>
            </c:dLbl>
            <c:dLbl>
              <c:idx val="5"/>
              <c:layout>
                <c:manualLayout>
                  <c:x val="1.2327691083883595E-2"/>
                  <c:y val="-4.9021697578324329E-2"/>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ja-JP"/>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7380-4ACD-8528-9F01BD00B41B}"/>
                </c:ext>
              </c:extLst>
            </c:dLbl>
            <c:spPr>
              <a:solidFill>
                <a:schemeClr val="bg1"/>
              </a:solid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'★積立方式、計画と実際の修繕積立金の差、計画見直し時期'!$K$4:$P$4</c:f>
              <c:strCache>
                <c:ptCount val="6"/>
                <c:pt idx="0">
                  <c:v>全体（N=85）</c:v>
                </c:pt>
                <c:pt idx="1">
                  <c:v>1984年以前
（N＝30）</c:v>
                </c:pt>
                <c:pt idx="2">
                  <c:v>1985～1994年
（N＝6）</c:v>
                </c:pt>
                <c:pt idx="3">
                  <c:v>1995～2004年
（N＝25）</c:v>
                </c:pt>
                <c:pt idx="4">
                  <c:v>2005～2014年
（N＝8）</c:v>
                </c:pt>
                <c:pt idx="5">
                  <c:v>2015年以降
（N＝14）</c:v>
                </c:pt>
              </c:strCache>
            </c:strRef>
          </c:cat>
          <c:val>
            <c:numRef>
              <c:f>'★積立方式、計画と実際の修繕積立金の差、計画見直し時期'!$K$7:$P$7</c:f>
              <c:numCache>
                <c:formatCode>0.0%</c:formatCode>
                <c:ptCount val="6"/>
                <c:pt idx="0">
                  <c:v>5.8823529411764705E-2</c:v>
                </c:pt>
                <c:pt idx="1">
                  <c:v>0.16666666666666666</c:v>
                </c:pt>
                <c:pt idx="2">
                  <c:v>0</c:v>
                </c:pt>
                <c:pt idx="3">
                  <c:v>0</c:v>
                </c:pt>
                <c:pt idx="4">
                  <c:v>0</c:v>
                </c:pt>
                <c:pt idx="5">
                  <c:v>0</c:v>
                </c:pt>
              </c:numCache>
            </c:numRef>
          </c:val>
          <c:extLst>
            <c:ext xmlns:c16="http://schemas.microsoft.com/office/drawing/2014/chart" uri="{C3380CC4-5D6E-409C-BE32-E72D297353CC}">
              <c16:uniqueId val="{00000014-7380-4ACD-8528-9F01BD00B41B}"/>
            </c:ext>
          </c:extLst>
        </c:ser>
        <c:ser>
          <c:idx val="3"/>
          <c:order val="3"/>
          <c:tx>
            <c:strRef>
              <c:f>'★積立方式、計画と実際の修繕積立金の差、計画見直し時期'!$J$8</c:f>
              <c:strCache>
                <c:ptCount val="1"/>
                <c:pt idx="0">
                  <c:v>不明</c:v>
                </c:pt>
              </c:strCache>
            </c:strRef>
          </c:tx>
          <c:spPr>
            <a:solidFill>
              <a:schemeClr val="tx1">
                <a:lumMod val="95000"/>
                <a:lumOff val="5000"/>
              </a:schemeClr>
            </a:solidFill>
            <a:ln w="3175">
              <a:solidFill>
                <a:sysClr val="windowText" lastClr="000000"/>
              </a:solidFill>
            </a:ln>
            <a:effectLst/>
          </c:spPr>
          <c:invertIfNegative val="0"/>
          <c:dLbls>
            <c:dLbl>
              <c:idx val="2"/>
              <c:layout>
                <c:manualLayout>
                  <c:x val="2.7737413329683658E-2"/>
                  <c:y val="-2.0389912933466269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7380-4ACD-8528-9F01BD00B41B}"/>
                </c:ext>
              </c:extLst>
            </c:dLbl>
            <c:dLbl>
              <c:idx val="3"/>
              <c:layout>
                <c:manualLayout>
                  <c:x val="3.5879093942736973E-2"/>
                  <c:y val="2.9127329112509791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7380-4ACD-8528-9F01BD00B41B}"/>
                </c:ext>
              </c:extLst>
            </c:dLbl>
            <c:spPr>
              <a:solidFill>
                <a:sysClr val="window" lastClr="FFFFFF"/>
              </a:solid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'★積立方式、計画と実際の修繕積立金の差、計画見直し時期'!$K$4:$P$4</c:f>
              <c:strCache>
                <c:ptCount val="6"/>
                <c:pt idx="0">
                  <c:v>全体（N=85）</c:v>
                </c:pt>
                <c:pt idx="1">
                  <c:v>1984年以前
（N＝30）</c:v>
                </c:pt>
                <c:pt idx="2">
                  <c:v>1985～1994年
（N＝6）</c:v>
                </c:pt>
                <c:pt idx="3">
                  <c:v>1995～2004年
（N＝25）</c:v>
                </c:pt>
                <c:pt idx="4">
                  <c:v>2005～2014年
（N＝8）</c:v>
                </c:pt>
                <c:pt idx="5">
                  <c:v>2015年以降
（N＝14）</c:v>
                </c:pt>
              </c:strCache>
            </c:strRef>
          </c:cat>
          <c:val>
            <c:numRef>
              <c:f>'★積立方式、計画と実際の修繕積立金の差、計画見直し時期'!$K$8:$P$8</c:f>
              <c:numCache>
                <c:formatCode>0.0%</c:formatCode>
                <c:ptCount val="6"/>
                <c:pt idx="0">
                  <c:v>0.11764705882352941</c:v>
                </c:pt>
                <c:pt idx="1">
                  <c:v>0.13333333333333333</c:v>
                </c:pt>
                <c:pt idx="2">
                  <c:v>0</c:v>
                </c:pt>
                <c:pt idx="3">
                  <c:v>0.04</c:v>
                </c:pt>
                <c:pt idx="4">
                  <c:v>0.125</c:v>
                </c:pt>
                <c:pt idx="5">
                  <c:v>0.2857142857142857</c:v>
                </c:pt>
              </c:numCache>
            </c:numRef>
          </c:val>
          <c:extLst>
            <c:ext xmlns:c16="http://schemas.microsoft.com/office/drawing/2014/chart" uri="{C3380CC4-5D6E-409C-BE32-E72D297353CC}">
              <c16:uniqueId val="{00000017-7380-4ACD-8528-9F01BD00B41B}"/>
            </c:ext>
          </c:extLst>
        </c:ser>
        <c:dLbls>
          <c:showLegendKey val="0"/>
          <c:showVal val="0"/>
          <c:showCatName val="0"/>
          <c:showSerName val="0"/>
          <c:showPercent val="0"/>
          <c:showBubbleSize val="0"/>
        </c:dLbls>
        <c:gapWidth val="100"/>
        <c:overlap val="100"/>
        <c:axId val="1398002687"/>
        <c:axId val="1398003935"/>
      </c:barChart>
      <c:catAx>
        <c:axId val="139800268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398003935"/>
        <c:crosses val="autoZero"/>
        <c:auto val="1"/>
        <c:lblAlgn val="ctr"/>
        <c:lblOffset val="100"/>
        <c:noMultiLvlLbl val="0"/>
      </c:catAx>
      <c:valAx>
        <c:axId val="1398003935"/>
        <c:scaling>
          <c:orientation val="minMax"/>
          <c:max val="1"/>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ja-JP"/>
          </a:p>
        </c:txPr>
        <c:crossAx val="1398002687"/>
        <c:crosses val="autoZero"/>
        <c:crossBetween val="between"/>
      </c:valAx>
      <c:spPr>
        <a:noFill/>
        <a:ln w="3175">
          <a:solidFill>
            <a:schemeClr val="tx1">
              <a:lumMod val="75000"/>
              <a:lumOff val="25000"/>
            </a:schemeClr>
          </a:solidFill>
        </a:ln>
        <a:effectLst/>
      </c:spPr>
    </c:plotArea>
    <c:legend>
      <c:legendPos val="b"/>
      <c:layout>
        <c:manualLayout>
          <c:xMode val="edge"/>
          <c:yMode val="edge"/>
          <c:x val="8.4171561223615743E-2"/>
          <c:y val="0.9296263795192844"/>
          <c:w val="0.88269240569326324"/>
          <c:h val="5.8292056976361854E-2"/>
        </c:manualLayout>
      </c:layout>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eiryo UI" panose="020B0604030504040204" pitchFamily="50" charset="-128"/>
              <a:ea typeface="Meiryo UI" panose="020B0604030504040204" pitchFamily="50" charset="-128"/>
              <a:cs typeface="+mn-cs"/>
            </a:defRPr>
          </a:pPr>
          <a:endParaRPr lang="ja-JP"/>
        </a:p>
      </c:txPr>
    </c:legend>
    <c:plotVisOnly val="1"/>
    <c:dispBlanksAs val="gap"/>
    <c:showDLblsOverMax val="0"/>
  </c:chart>
  <c:spPr>
    <a:solidFill>
      <a:schemeClr val="bg1"/>
    </a:solidFill>
    <a:ln w="3175" cap="flat" cmpd="sng" algn="ctr">
      <a:solidFill>
        <a:schemeClr val="tx1">
          <a:lumMod val="75000"/>
          <a:lumOff val="25000"/>
        </a:schemeClr>
      </a:solidFill>
      <a:round/>
    </a:ln>
    <a:effectLst/>
  </c:spPr>
  <c:txPr>
    <a:bodyPr/>
    <a:lstStyle/>
    <a:p>
      <a:pPr>
        <a:defRPr/>
      </a:pPr>
      <a:endParaRPr lang="ja-JP"/>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858073177092918E-2"/>
          <c:y val="0.36343563755128816"/>
          <c:w val="0.46808693988510208"/>
          <c:h val="0.50576361153557092"/>
        </c:manualLayout>
      </c:layout>
      <c:pieChart>
        <c:varyColors val="1"/>
        <c:ser>
          <c:idx val="0"/>
          <c:order val="0"/>
          <c:dPt>
            <c:idx val="0"/>
            <c:bubble3D val="0"/>
            <c:spPr>
              <a:solidFill>
                <a:schemeClr val="tx1">
                  <a:lumMod val="65000"/>
                  <a:lumOff val="35000"/>
                </a:schemeClr>
              </a:solidFill>
              <a:ln w="3175">
                <a:solidFill>
                  <a:schemeClr val="tx1"/>
                </a:solidFill>
              </a:ln>
              <a:effectLst/>
            </c:spPr>
            <c:extLst>
              <c:ext xmlns:c16="http://schemas.microsoft.com/office/drawing/2014/chart" uri="{C3380CC4-5D6E-409C-BE32-E72D297353CC}">
                <c16:uniqueId val="{00000001-1C2A-4088-97D9-449B3192AA1E}"/>
              </c:ext>
            </c:extLst>
          </c:dPt>
          <c:dPt>
            <c:idx val="1"/>
            <c:bubble3D val="0"/>
            <c:spPr>
              <a:solidFill>
                <a:schemeClr val="bg1">
                  <a:lumMod val="50000"/>
                </a:schemeClr>
              </a:solidFill>
              <a:ln w="3175">
                <a:solidFill>
                  <a:schemeClr val="tx1"/>
                </a:solidFill>
              </a:ln>
              <a:effectLst/>
            </c:spPr>
            <c:extLst>
              <c:ext xmlns:c16="http://schemas.microsoft.com/office/drawing/2014/chart" uri="{C3380CC4-5D6E-409C-BE32-E72D297353CC}">
                <c16:uniqueId val="{00000003-1C2A-4088-97D9-449B3192AA1E}"/>
              </c:ext>
            </c:extLst>
          </c:dPt>
          <c:dPt>
            <c:idx val="2"/>
            <c:bubble3D val="0"/>
            <c:spPr>
              <a:solidFill>
                <a:schemeClr val="accent3"/>
              </a:solidFill>
              <a:ln w="3175">
                <a:solidFill>
                  <a:schemeClr val="tx1"/>
                </a:solidFill>
              </a:ln>
              <a:effectLst/>
            </c:spPr>
            <c:extLst>
              <c:ext xmlns:c16="http://schemas.microsoft.com/office/drawing/2014/chart" uri="{C3380CC4-5D6E-409C-BE32-E72D297353CC}">
                <c16:uniqueId val="{00000005-1C2A-4088-97D9-449B3192AA1E}"/>
              </c:ext>
            </c:extLst>
          </c:dPt>
          <c:dPt>
            <c:idx val="3"/>
            <c:bubble3D val="0"/>
            <c:spPr>
              <a:solidFill>
                <a:schemeClr val="bg1">
                  <a:lumMod val="85000"/>
                </a:schemeClr>
              </a:solidFill>
              <a:ln w="3175">
                <a:solidFill>
                  <a:schemeClr val="tx1"/>
                </a:solidFill>
              </a:ln>
              <a:effectLst/>
            </c:spPr>
            <c:extLst>
              <c:ext xmlns:c16="http://schemas.microsoft.com/office/drawing/2014/chart" uri="{C3380CC4-5D6E-409C-BE32-E72D297353CC}">
                <c16:uniqueId val="{00000007-1C2A-4088-97D9-449B3192AA1E}"/>
              </c:ext>
            </c:extLst>
          </c:dPt>
          <c:dPt>
            <c:idx val="4"/>
            <c:bubble3D val="0"/>
            <c:spPr>
              <a:pattFill prst="pct25">
                <a:fgClr>
                  <a:schemeClr val="tx1"/>
                </a:fgClr>
                <a:bgClr>
                  <a:schemeClr val="bg1"/>
                </a:bgClr>
              </a:pattFill>
              <a:ln w="3175">
                <a:solidFill>
                  <a:schemeClr val="tx1"/>
                </a:solidFill>
              </a:ln>
              <a:effectLst/>
            </c:spPr>
            <c:extLst>
              <c:ext xmlns:c16="http://schemas.microsoft.com/office/drawing/2014/chart" uri="{C3380CC4-5D6E-409C-BE32-E72D297353CC}">
                <c16:uniqueId val="{00000009-1C2A-4088-97D9-449B3192AA1E}"/>
              </c:ext>
            </c:extLst>
          </c:dPt>
          <c:dPt>
            <c:idx val="5"/>
            <c:bubble3D val="0"/>
            <c:spPr>
              <a:pattFill prst="pct10">
                <a:fgClr>
                  <a:schemeClr val="tx1"/>
                </a:fgClr>
                <a:bgClr>
                  <a:schemeClr val="bg1"/>
                </a:bgClr>
              </a:pattFill>
              <a:ln w="3175">
                <a:solidFill>
                  <a:schemeClr val="tx1"/>
                </a:solidFill>
              </a:ln>
              <a:effectLst/>
            </c:spPr>
            <c:extLst>
              <c:ext xmlns:c16="http://schemas.microsoft.com/office/drawing/2014/chart" uri="{C3380CC4-5D6E-409C-BE32-E72D297353CC}">
                <c16:uniqueId val="{0000000B-1C2A-4088-97D9-449B3192AA1E}"/>
              </c:ext>
            </c:extLst>
          </c:dPt>
          <c:dLbls>
            <c:dLbl>
              <c:idx val="0"/>
              <c:layout>
                <c:manualLayout>
                  <c:x val="0.27732163400756005"/>
                  <c:y val="-0.21403148530095678"/>
                </c:manualLayout>
              </c:layout>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36888580356899986"/>
                      <c:h val="0.11781018079560142"/>
                    </c:manualLayout>
                  </c15:layout>
                </c:ext>
                <c:ext xmlns:c16="http://schemas.microsoft.com/office/drawing/2014/chart" uri="{C3380CC4-5D6E-409C-BE32-E72D297353CC}">
                  <c16:uniqueId val="{00000001-1C2A-4088-97D9-449B3192AA1E}"/>
                </c:ext>
              </c:extLst>
            </c:dLbl>
            <c:dLbl>
              <c:idx val="1"/>
              <c:layout>
                <c:manualLayout>
                  <c:x val="0.23987305589988558"/>
                  <c:y val="-9.2849678816933928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32499847422956596"/>
                      <c:h val="0.13986362346462786"/>
                    </c:manualLayout>
                  </c15:layout>
                </c:ext>
                <c:ext xmlns:c16="http://schemas.microsoft.com/office/drawing/2014/chart" uri="{C3380CC4-5D6E-409C-BE32-E72D297353CC}">
                  <c16:uniqueId val="{00000003-1C2A-4088-97D9-449B3192AA1E}"/>
                </c:ext>
              </c:extLst>
            </c:dLbl>
            <c:dLbl>
              <c:idx val="2"/>
              <c:layout>
                <c:manualLayout>
                  <c:x val="0.15575373173732793"/>
                  <c:y val="5.9800263624748919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34119541313406043"/>
                      <c:h val="0.12731712051829899"/>
                    </c:manualLayout>
                  </c15:layout>
                </c:ext>
                <c:ext xmlns:c16="http://schemas.microsoft.com/office/drawing/2014/chart" uri="{C3380CC4-5D6E-409C-BE32-E72D297353CC}">
                  <c16:uniqueId val="{00000005-1C2A-4088-97D9-449B3192AA1E}"/>
                </c:ext>
              </c:extLst>
            </c:dLbl>
            <c:dLbl>
              <c:idx val="3"/>
              <c:layout>
                <c:manualLayout>
                  <c:x val="0.14578616493086946"/>
                  <c:y val="0.17494147229260426"/>
                </c:manualLayout>
              </c:layout>
              <c:spPr>
                <a:xfrm>
                  <a:off x="6277933" y="2183335"/>
                  <a:ext cx="1711503" cy="624209"/>
                </a:xfrm>
                <a:solidFill>
                  <a:sysClr val="window" lastClr="FFFFFF"/>
                </a:solidFill>
                <a:ln>
                  <a:noFill/>
                </a:ln>
                <a:effectLst/>
              </c:spPr>
              <c:txPr>
                <a:bodyPr rot="0" spcFirstLastPara="1" vertOverflow="overflow" horzOverflow="overflow" vert="horz" wrap="square" lIns="38100" tIns="19050" rIns="38100" bIns="19050" anchor="ctr" anchorCtr="1">
                  <a:spAutoFit/>
                </a:bodyPr>
                <a:lstStyle/>
                <a:p>
                  <a:pPr>
                    <a:defRPr sz="1000" b="0" i="0" u="none" strike="noStrike" kern="1200" baseline="0">
                      <a:solidFill>
                        <a:schemeClr val="dk1">
                          <a:lumMod val="65000"/>
                          <a:lumOff val="35000"/>
                        </a:schemeClr>
                      </a:solidFill>
                      <a:latin typeface="Meiryo UI" panose="020B0604030504040204" pitchFamily="50" charset="-128"/>
                      <a:ea typeface="Meiryo UI" panose="020B0604030504040204" pitchFamily="50" charset="-128"/>
                      <a:cs typeface="+mn-cs"/>
                    </a:defRPr>
                  </a:pPr>
                  <a:endParaRPr lang="ja-JP"/>
                </a:p>
              </c:txPr>
              <c:dLblPos val="bestFit"/>
              <c:showLegendKey val="0"/>
              <c:showVal val="1"/>
              <c:showCatName val="1"/>
              <c:showSerName val="0"/>
              <c:showPercent val="0"/>
              <c:showBubbleSize val="0"/>
              <c:separator>
</c:separator>
              <c:extLst>
                <c:ext xmlns:c15="http://schemas.microsoft.com/office/drawing/2012/chart" uri="{CE6537A1-D6FC-4f65-9D91-7224C49458BB}">
                  <c15:spPr xmlns:c15="http://schemas.microsoft.com/office/drawing/2012/chart">
                    <a:prstGeom prst="wedgeRectCallout">
                      <a:avLst>
                        <a:gd name="adj1" fmla="val -55065"/>
                        <a:gd name="adj2" fmla="val -4831"/>
                      </a:avLst>
                    </a:prstGeom>
                    <a:noFill/>
                    <a:ln>
                      <a:noFill/>
                    </a:ln>
                  </c15:spPr>
                  <c15:layout>
                    <c:manualLayout>
                      <c:w val="0.36916192801609388"/>
                      <c:h val="0.12614076237787844"/>
                    </c:manualLayout>
                  </c15:layout>
                </c:ext>
                <c:ext xmlns:c16="http://schemas.microsoft.com/office/drawing/2014/chart" uri="{C3380CC4-5D6E-409C-BE32-E72D297353CC}">
                  <c16:uniqueId val="{00000007-1C2A-4088-97D9-449B3192AA1E}"/>
                </c:ext>
              </c:extLst>
            </c:dLbl>
            <c:dLbl>
              <c:idx val="4"/>
              <c:layout>
                <c:manualLayout>
                  <c:x val="7.5256940883995954E-2"/>
                  <c:y val="2.2442186677638979E-2"/>
                </c:manualLayout>
              </c:layout>
              <c:spPr>
                <a:xfrm>
                  <a:off x="3561655" y="2661483"/>
                  <a:ext cx="1690786" cy="817178"/>
                </a:xfrm>
                <a:solidFill>
                  <a:sysClr val="window" lastClr="FFFFFF"/>
                </a:solidFill>
                <a:ln>
                  <a:noFill/>
                </a:ln>
                <a:effectLst/>
              </c:spPr>
              <c:txPr>
                <a:bodyPr rot="0" spcFirstLastPara="1" vertOverflow="overflow" horzOverflow="overflow" vert="horz" wrap="square" lIns="38100" tIns="19050" rIns="38100" bIns="19050" anchor="ctr" anchorCtr="1">
                  <a:noAutofit/>
                </a:bodyPr>
                <a:lstStyle/>
                <a:p>
                  <a:pPr>
                    <a:defRPr sz="1000" b="0" i="0" u="none" strike="noStrike" kern="1200" baseline="0">
                      <a:solidFill>
                        <a:schemeClr val="dk1">
                          <a:lumMod val="65000"/>
                          <a:lumOff val="35000"/>
                        </a:schemeClr>
                      </a:solidFill>
                      <a:latin typeface="Meiryo UI" panose="020B0604030504040204" pitchFamily="50" charset="-128"/>
                      <a:ea typeface="Meiryo UI" panose="020B0604030504040204" pitchFamily="50" charset="-128"/>
                      <a:cs typeface="+mn-cs"/>
                    </a:defRPr>
                  </a:pPr>
                  <a:endParaRPr lang="ja-JP"/>
                </a:p>
              </c:txPr>
              <c:dLblPos val="bestFit"/>
              <c:showLegendKey val="0"/>
              <c:showVal val="1"/>
              <c:showCatName val="1"/>
              <c:showSerName val="0"/>
              <c:showPercent val="0"/>
              <c:showBubbleSize val="0"/>
              <c:separator>
</c:separator>
              <c:extLst>
                <c:ext xmlns:c15="http://schemas.microsoft.com/office/drawing/2012/chart" uri="{CE6537A1-D6FC-4f65-9D91-7224C49458BB}">
                  <c15:spPr xmlns:c15="http://schemas.microsoft.com/office/drawing/2012/chart">
                    <a:prstGeom prst="wedgeRectCallout">
                      <a:avLst>
                        <a:gd name="adj1" fmla="val 33810"/>
                        <a:gd name="adj2" fmla="val 46350"/>
                      </a:avLst>
                    </a:prstGeom>
                    <a:noFill/>
                    <a:ln>
                      <a:noFill/>
                    </a:ln>
                  </c15:spPr>
                  <c15:layout>
                    <c:manualLayout>
                      <c:w val="0.46987832009360808"/>
                      <c:h val="0.13554026649463796"/>
                    </c:manualLayout>
                  </c15:layout>
                </c:ext>
                <c:ext xmlns:c16="http://schemas.microsoft.com/office/drawing/2014/chart" uri="{C3380CC4-5D6E-409C-BE32-E72D297353CC}">
                  <c16:uniqueId val="{00000009-1C2A-4088-97D9-449B3192AA1E}"/>
                </c:ext>
              </c:extLst>
            </c:dLbl>
            <c:dLbl>
              <c:idx val="5"/>
              <c:layout>
                <c:manualLayout>
                  <c:x val="4.9011403619653199E-2"/>
                  <c:y val="9.3311404944063037E-2"/>
                </c:manualLayout>
              </c:layout>
              <c:spPr>
                <a:solidFill>
                  <a:sysClr val="window" lastClr="FFFFFF"/>
                </a:solidFill>
                <a:ln>
                  <a:noFill/>
                </a:ln>
                <a:effectLst/>
              </c:spPr>
              <c:txPr>
                <a:bodyPr rot="0" spcFirstLastPara="1" vertOverflow="overflow" horzOverflow="overflow" vert="horz" wrap="square" lIns="38100" tIns="19050" rIns="38100" bIns="19050" anchor="ctr" anchorCtr="1">
                  <a:spAutoFit/>
                </a:bodyPr>
                <a:lstStyle/>
                <a:p>
                  <a:pPr>
                    <a:defRPr sz="1000" b="0" i="0" u="none" strike="noStrike" kern="1200" baseline="0">
                      <a:solidFill>
                        <a:schemeClr val="dk1">
                          <a:lumMod val="65000"/>
                          <a:lumOff val="35000"/>
                        </a:schemeClr>
                      </a:solidFill>
                      <a:latin typeface="Meiryo UI" panose="020B0604030504040204" pitchFamily="50" charset="-128"/>
                      <a:ea typeface="Meiryo UI" panose="020B0604030504040204" pitchFamily="50" charset="-128"/>
                      <a:cs typeface="+mn-cs"/>
                    </a:defRPr>
                  </a:pPr>
                  <a:endParaRPr lang="ja-JP"/>
                </a:p>
              </c:txPr>
              <c:dLblPos val="bestFit"/>
              <c:showLegendKey val="0"/>
              <c:showVal val="1"/>
              <c:showCatName val="1"/>
              <c:showSerName val="0"/>
              <c:showPercent val="0"/>
              <c:showBubbleSize val="0"/>
              <c:separator>
</c:separator>
              <c:extLst>
                <c:ext xmlns:c15="http://schemas.microsoft.com/office/drawing/2012/chart" uri="{CE6537A1-D6FC-4f65-9D91-7224C49458BB}">
                  <c15:spPr xmlns:c15="http://schemas.microsoft.com/office/drawing/2012/chart">
                    <a:prstGeom prst="wedgeRectCallout">
                      <a:avLst>
                        <a:gd name="adj1" fmla="val -48079"/>
                        <a:gd name="adj2" fmla="val -10538"/>
                      </a:avLst>
                    </a:prstGeom>
                    <a:noFill/>
                    <a:ln>
                      <a:noFill/>
                    </a:ln>
                  </c15:spPr>
                  <c15:layout>
                    <c:manualLayout>
                      <c:w val="0.16836322433808421"/>
                      <c:h val="0.11408451156439334"/>
                    </c:manualLayout>
                  </c15:layout>
                </c:ext>
                <c:ext xmlns:c16="http://schemas.microsoft.com/office/drawing/2014/chart" uri="{C3380CC4-5D6E-409C-BE32-E72D297353CC}">
                  <c16:uniqueId val="{0000000B-1C2A-4088-97D9-449B3192AA1E}"/>
                </c:ext>
              </c:extLst>
            </c:dLbl>
            <c:spPr>
              <a:solidFill>
                <a:sysClr val="window" lastClr="FFFFFF"/>
              </a:solidFill>
              <a:ln>
                <a:noFill/>
              </a:ln>
              <a:effectLst/>
            </c:spPr>
            <c:txPr>
              <a:bodyPr rot="0" spcFirstLastPara="1" vertOverflow="overflow" horzOverflow="overflow" vert="horz" wrap="square" lIns="38100" tIns="19050" rIns="38100" bIns="19050" anchor="ctr" anchorCtr="1">
                <a:spAutoFit/>
              </a:bodyPr>
              <a:lstStyle/>
              <a:p>
                <a:pPr>
                  <a:defRPr sz="1000" b="0" i="0" u="none" strike="noStrike" kern="1200" baseline="0">
                    <a:solidFill>
                      <a:schemeClr val="dk1">
                        <a:lumMod val="65000"/>
                        <a:lumOff val="35000"/>
                      </a:schemeClr>
                    </a:solidFill>
                    <a:latin typeface="Meiryo UI" panose="020B0604030504040204" pitchFamily="50" charset="-128"/>
                    <a:ea typeface="Meiryo UI" panose="020B0604030504040204" pitchFamily="50" charset="-128"/>
                    <a:cs typeface="+mn-cs"/>
                  </a:defRPr>
                </a:pPr>
                <a:endParaRPr lang="ja-JP"/>
              </a:p>
            </c:txPr>
            <c:dLblPos val="inEnd"/>
            <c:showLegendKey val="0"/>
            <c:showVal val="1"/>
            <c:showCatName val="1"/>
            <c:showSerName val="0"/>
            <c:showPercent val="0"/>
            <c:showBubbleSize val="0"/>
            <c:separator>
</c:separator>
            <c:showLeaderLines val="1"/>
            <c:leaderLines>
              <c:spPr>
                <a:ln w="12700"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'★積立方式、計画と実際の修繕積立金の差、計画見直し時期'!$F$34:$F$39</c:f>
              <c:strCache>
                <c:ptCount val="6"/>
                <c:pt idx="0">
                  <c:v>計画に対して20%超の不足</c:v>
                </c:pt>
                <c:pt idx="1">
                  <c:v>計画に対して
10%超～20％の不足</c:v>
                </c:pt>
                <c:pt idx="2">
                  <c:v>計画に対して
5％超～10％の不足</c:v>
                </c:pt>
                <c:pt idx="3">
                  <c:v>計画に対して5％以下の不足</c:v>
                </c:pt>
                <c:pt idx="4">
                  <c:v>現在の修繕積立金残高が計画に比べて余剰がある</c:v>
                </c:pt>
                <c:pt idx="5">
                  <c:v>不明</c:v>
                </c:pt>
              </c:strCache>
            </c:strRef>
          </c:cat>
          <c:val>
            <c:numRef>
              <c:f>'★積立方式、計画と実際の修繕積立金の差、計画見直し時期'!$I$34:$I$39</c:f>
              <c:numCache>
                <c:formatCode>0.0%</c:formatCode>
                <c:ptCount val="6"/>
                <c:pt idx="0">
                  <c:v>8.2352941176470587E-2</c:v>
                </c:pt>
                <c:pt idx="1">
                  <c:v>2.3529411764705882E-2</c:v>
                </c:pt>
                <c:pt idx="2">
                  <c:v>1.1764705882352941E-2</c:v>
                </c:pt>
                <c:pt idx="3">
                  <c:v>3.5294117647058823E-2</c:v>
                </c:pt>
                <c:pt idx="4">
                  <c:v>0.49411764705882355</c:v>
                </c:pt>
                <c:pt idx="5">
                  <c:v>0.35294117647058826</c:v>
                </c:pt>
              </c:numCache>
            </c:numRef>
          </c:val>
          <c:extLst>
            <c:ext xmlns:c16="http://schemas.microsoft.com/office/drawing/2014/chart" uri="{C3380CC4-5D6E-409C-BE32-E72D297353CC}">
              <c16:uniqueId val="{0000000C-1C2A-4088-97D9-449B3192AA1E}"/>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3175" cap="flat" cmpd="sng" algn="ctr">
      <a:solidFill>
        <a:schemeClr val="tx1">
          <a:lumMod val="75000"/>
          <a:lumOff val="25000"/>
        </a:schemeClr>
      </a:solidFill>
      <a:round/>
    </a:ln>
    <a:effectLst/>
  </c:spPr>
  <c:txPr>
    <a:bodyPr/>
    <a:lstStyle/>
    <a:p>
      <a:pPr>
        <a:defRPr/>
      </a:pPr>
      <a:endParaRPr lang="ja-JP"/>
    </a:p>
  </c:txPr>
  <c:externalData r:id="rId3">
    <c:autoUpdate val="0"/>
  </c:externalData>
  <c:userShapes r:id="rId4"/>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255307959505451"/>
          <c:y val="0.18575430743307833"/>
          <c:w val="0.58565548720820659"/>
          <c:h val="0.59500926617501992"/>
        </c:manualLayout>
      </c:layout>
      <c:pieChart>
        <c:varyColors val="1"/>
        <c:ser>
          <c:idx val="0"/>
          <c:order val="0"/>
          <c:spPr>
            <a:pattFill prst="pct5">
              <a:fgClr>
                <a:schemeClr val="bg1">
                  <a:lumMod val="50000"/>
                </a:schemeClr>
              </a:fgClr>
              <a:bgClr>
                <a:schemeClr val="bg1"/>
              </a:bgClr>
            </a:pattFill>
            <a:ln>
              <a:solidFill>
                <a:schemeClr val="bg1">
                  <a:lumMod val="75000"/>
                </a:schemeClr>
              </a:solidFill>
            </a:ln>
          </c:spPr>
          <c:dPt>
            <c:idx val="0"/>
            <c:bubble3D val="0"/>
            <c:spPr>
              <a:solidFill>
                <a:schemeClr val="bg1">
                  <a:lumMod val="85000"/>
                </a:schemeClr>
              </a:solidFill>
              <a:ln w="19050">
                <a:solidFill>
                  <a:schemeClr val="bg1">
                    <a:lumMod val="50000"/>
                  </a:schemeClr>
                </a:solidFill>
              </a:ln>
              <a:effectLst/>
            </c:spPr>
            <c:extLst>
              <c:ext xmlns:c16="http://schemas.microsoft.com/office/drawing/2014/chart" uri="{C3380CC4-5D6E-409C-BE32-E72D297353CC}">
                <c16:uniqueId val="{00000001-8970-4877-B0FE-6139FA2FD2CB}"/>
              </c:ext>
            </c:extLst>
          </c:dPt>
          <c:dPt>
            <c:idx val="1"/>
            <c:bubble3D val="0"/>
            <c:spPr>
              <a:pattFill prst="pct20">
                <a:fgClr>
                  <a:schemeClr val="tx1"/>
                </a:fgClr>
                <a:bgClr>
                  <a:schemeClr val="bg1"/>
                </a:bgClr>
              </a:pattFill>
              <a:ln w="19050">
                <a:solidFill>
                  <a:schemeClr val="bg1">
                    <a:lumMod val="50000"/>
                  </a:schemeClr>
                </a:solidFill>
              </a:ln>
              <a:effectLst/>
            </c:spPr>
            <c:extLst>
              <c:ext xmlns:c16="http://schemas.microsoft.com/office/drawing/2014/chart" uri="{C3380CC4-5D6E-409C-BE32-E72D297353CC}">
                <c16:uniqueId val="{00000003-8970-4877-B0FE-6139FA2FD2CB}"/>
              </c:ext>
            </c:extLst>
          </c:dPt>
          <c:dLbls>
            <c:dLbl>
              <c:idx val="0"/>
              <c:layout>
                <c:manualLayout>
                  <c:x val="-1.9686746334986314E-2"/>
                  <c:y val="-6.187561657664023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970-4877-B0FE-6139FA2FD2CB}"/>
                </c:ext>
              </c:extLst>
            </c:dLbl>
            <c:dLbl>
              <c:idx val="1"/>
              <c:layout>
                <c:manualLayout>
                  <c:x val="2.0109024559882213E-2"/>
                  <c:y val="-3.0319893343393994E-2"/>
                </c:manualLayout>
              </c:layout>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15:layout>
                    <c:manualLayout>
                      <c:w val="0.14253357902248237"/>
                      <c:h val="0.10071631229176597"/>
                    </c:manualLayout>
                  </c15:layout>
                </c:ext>
                <c:ext xmlns:c16="http://schemas.microsoft.com/office/drawing/2014/chart" uri="{C3380CC4-5D6E-409C-BE32-E72D297353CC}">
                  <c16:uniqueId val="{00000003-8970-4877-B0FE-6139FA2FD2CB}"/>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extLst>
          </c:dLbls>
          <c:cat>
            <c:strRef>
              <c:f>分析まとめ!$B$13:$B$14</c:f>
              <c:strCache>
                <c:ptCount val="2"/>
                <c:pt idx="0">
                  <c:v>あり</c:v>
                </c:pt>
                <c:pt idx="1">
                  <c:v>なし</c:v>
                </c:pt>
              </c:strCache>
            </c:strRef>
          </c:cat>
          <c:val>
            <c:numRef>
              <c:f>分析まとめ!$D$13:$D$14</c:f>
              <c:numCache>
                <c:formatCode>0.0%</c:formatCode>
                <c:ptCount val="2"/>
                <c:pt idx="0">
                  <c:v>0.93500000000000005</c:v>
                </c:pt>
                <c:pt idx="1">
                  <c:v>6.5000000000000002E-2</c:v>
                </c:pt>
              </c:numCache>
            </c:numRef>
          </c:val>
          <c:extLst>
            <c:ext xmlns:c16="http://schemas.microsoft.com/office/drawing/2014/chart" uri="{C3380CC4-5D6E-409C-BE32-E72D297353CC}">
              <c16:uniqueId val="{00000004-8970-4877-B0FE-6139FA2FD2CB}"/>
            </c:ext>
          </c:extLst>
        </c:ser>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0.79945625546806653"/>
          <c:y val="0.32002260134149896"/>
          <c:w val="0.15664304461942261"/>
          <c:h val="0.39756999125109355"/>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bg1">
          <a:lumMod val="50000"/>
        </a:schemeClr>
      </a:solidFill>
    </a:ln>
    <a:effectLst/>
  </c:spPr>
  <c:txPr>
    <a:bodyPr/>
    <a:lstStyle/>
    <a:p>
      <a:pPr>
        <a:defRPr/>
      </a:pPr>
      <a:endParaRPr lang="ja-JP"/>
    </a:p>
  </c:txPr>
  <c:externalData r:id="rId3">
    <c:autoUpdate val="0"/>
  </c:externalData>
  <c:userShapes r:id="rId4"/>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9780079673429986E-2"/>
          <c:y val="0.19319860204391173"/>
          <c:w val="0.59380654149134782"/>
          <c:h val="0.61499310453825895"/>
        </c:manualLayout>
      </c:layout>
      <c:pieChart>
        <c:varyColors val="1"/>
        <c:ser>
          <c:idx val="0"/>
          <c:order val="0"/>
          <c:spPr>
            <a:solidFill>
              <a:schemeClr val="accent2">
                <a:lumMod val="60000"/>
                <a:lumOff val="40000"/>
              </a:schemeClr>
            </a:solidFill>
            <a:ln>
              <a:solidFill>
                <a:schemeClr val="bg1">
                  <a:lumMod val="75000"/>
                </a:schemeClr>
              </a:solidFill>
            </a:ln>
          </c:spPr>
          <c:dPt>
            <c:idx val="0"/>
            <c:bubble3D val="0"/>
            <c:spPr>
              <a:solidFill>
                <a:schemeClr val="bg1">
                  <a:lumMod val="85000"/>
                </a:schemeClr>
              </a:solidFill>
              <a:ln w="19050">
                <a:solidFill>
                  <a:schemeClr val="bg1">
                    <a:lumMod val="50000"/>
                  </a:schemeClr>
                </a:solidFill>
              </a:ln>
              <a:effectLst/>
            </c:spPr>
            <c:extLst>
              <c:ext xmlns:c16="http://schemas.microsoft.com/office/drawing/2014/chart" uri="{C3380CC4-5D6E-409C-BE32-E72D297353CC}">
                <c16:uniqueId val="{00000001-DD23-4E8E-BB6B-6B951C4A956F}"/>
              </c:ext>
            </c:extLst>
          </c:dPt>
          <c:dPt>
            <c:idx val="1"/>
            <c:bubble3D val="0"/>
            <c:spPr>
              <a:pattFill prst="pct20">
                <a:fgClr>
                  <a:schemeClr val="tx1"/>
                </a:fgClr>
                <a:bgClr>
                  <a:schemeClr val="bg1"/>
                </a:bgClr>
              </a:pattFill>
              <a:ln w="19050">
                <a:solidFill>
                  <a:schemeClr val="bg1">
                    <a:lumMod val="50000"/>
                  </a:schemeClr>
                </a:solidFill>
              </a:ln>
              <a:effectLst/>
            </c:spPr>
            <c:extLst>
              <c:ext xmlns:c16="http://schemas.microsoft.com/office/drawing/2014/chart" uri="{C3380CC4-5D6E-409C-BE32-E72D297353CC}">
                <c16:uniqueId val="{00000003-DD23-4E8E-BB6B-6B951C4A956F}"/>
              </c:ext>
            </c:extLst>
          </c:dPt>
          <c:dLbls>
            <c:dLbl>
              <c:idx val="0"/>
              <c:layout>
                <c:manualLayout>
                  <c:x val="3.7679354440926044E-2"/>
                  <c:y val="-1.978067078440031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D23-4E8E-BB6B-6B951C4A956F}"/>
                </c:ext>
              </c:extLst>
            </c:dLbl>
            <c:dLbl>
              <c:idx val="1"/>
              <c:layout>
                <c:manualLayout>
                  <c:x val="1.9649087398331461E-2"/>
                  <c:y val="-3.83527876274258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D23-4E8E-BB6B-6B951C4A956F}"/>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extLst>
          </c:dLbls>
          <c:cat>
            <c:strRef>
              <c:f>分析まとめ!$B$19:$B$20</c:f>
              <c:strCache>
                <c:ptCount val="2"/>
                <c:pt idx="0">
                  <c:v>あり</c:v>
                </c:pt>
                <c:pt idx="1">
                  <c:v>なし</c:v>
                </c:pt>
              </c:strCache>
            </c:strRef>
          </c:cat>
          <c:val>
            <c:numRef>
              <c:f>分析まとめ!$D$19:$D$20</c:f>
              <c:numCache>
                <c:formatCode>0.0%</c:formatCode>
                <c:ptCount val="2"/>
                <c:pt idx="0">
                  <c:v>0.95699999999999996</c:v>
                </c:pt>
                <c:pt idx="1">
                  <c:v>4.2999999999999997E-2</c:v>
                </c:pt>
              </c:numCache>
            </c:numRef>
          </c:val>
          <c:extLst>
            <c:ext xmlns:c16="http://schemas.microsoft.com/office/drawing/2014/chart" uri="{C3380CC4-5D6E-409C-BE32-E72D297353CC}">
              <c16:uniqueId val="{00000004-DD23-4E8E-BB6B-6B951C4A956F}"/>
            </c:ext>
          </c:extLst>
        </c:ser>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0.79945625546806653"/>
          <c:y val="0.32002260134149896"/>
          <c:w val="0.15664304461942261"/>
          <c:h val="0.39756999125109355"/>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bg1">
          <a:lumMod val="65000"/>
        </a:schemeClr>
      </a:solidFill>
    </a:ln>
    <a:effectLst/>
  </c:spPr>
  <c:txPr>
    <a:bodyPr/>
    <a:lstStyle/>
    <a:p>
      <a:pPr>
        <a:defRPr/>
      </a:pPr>
      <a:endParaRPr lang="ja-JP"/>
    </a:p>
  </c:txPr>
  <c:externalData r:id="rId3">
    <c:autoUpdate val="0"/>
  </c:externalData>
  <c:userShapes r:id="rId4"/>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45032426764702"/>
          <c:y val="0.16530809223706516"/>
          <c:w val="0.64150341095908148"/>
          <c:h val="0.64830596168885524"/>
        </c:manualLayout>
      </c:layout>
      <c:pieChart>
        <c:varyColors val="1"/>
        <c:ser>
          <c:idx val="0"/>
          <c:order val="0"/>
          <c:spPr>
            <a:solidFill>
              <a:schemeClr val="tx1"/>
            </a:solidFill>
            <a:ln w="6350">
              <a:solidFill>
                <a:schemeClr val="tx1"/>
              </a:solidFill>
            </a:ln>
          </c:spPr>
          <c:dPt>
            <c:idx val="0"/>
            <c:bubble3D val="0"/>
            <c:spPr>
              <a:solidFill>
                <a:schemeClr val="bg1">
                  <a:lumMod val="85000"/>
                </a:schemeClr>
              </a:solidFill>
              <a:ln w="6350">
                <a:solidFill>
                  <a:schemeClr val="tx1"/>
                </a:solidFill>
              </a:ln>
              <a:effectLst/>
            </c:spPr>
            <c:extLst>
              <c:ext xmlns:c16="http://schemas.microsoft.com/office/drawing/2014/chart" uri="{C3380CC4-5D6E-409C-BE32-E72D297353CC}">
                <c16:uniqueId val="{00000001-E49E-47E0-8918-B49989C691DD}"/>
              </c:ext>
            </c:extLst>
          </c:dPt>
          <c:dPt>
            <c:idx val="1"/>
            <c:bubble3D val="0"/>
            <c:spPr>
              <a:pattFill prst="pct20">
                <a:fgClr>
                  <a:schemeClr val="tx1"/>
                </a:fgClr>
                <a:bgClr>
                  <a:schemeClr val="bg1"/>
                </a:bgClr>
              </a:pattFill>
              <a:ln w="6350">
                <a:solidFill>
                  <a:schemeClr val="tx1"/>
                </a:solidFill>
              </a:ln>
              <a:effectLst/>
            </c:spPr>
            <c:extLst>
              <c:ext xmlns:c16="http://schemas.microsoft.com/office/drawing/2014/chart" uri="{C3380CC4-5D6E-409C-BE32-E72D297353CC}">
                <c16:uniqueId val="{00000003-E49E-47E0-8918-B49989C691DD}"/>
              </c:ext>
            </c:extLst>
          </c:dPt>
          <c:dLbls>
            <c:dLbl>
              <c:idx val="0"/>
              <c:layout>
                <c:manualLayout>
                  <c:x val="-5.5887949670554429E-3"/>
                  <c:y val="-8.2979659190778911E-3"/>
                </c:manualLayout>
              </c:layout>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49E-47E0-8918-B49989C691DD}"/>
                </c:ext>
              </c:extLst>
            </c:dLbl>
            <c:dLbl>
              <c:idx val="1"/>
              <c:layout>
                <c:manualLayout>
                  <c:x val="4.3004750747563138E-2"/>
                  <c:y val="-6.5778288502339466E-2"/>
                </c:manualLayout>
              </c:layout>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49E-47E0-8918-B49989C691DD}"/>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dLblPos val="bestFit"/>
            <c:showLegendKey val="0"/>
            <c:showVal val="1"/>
            <c:showCatName val="0"/>
            <c:showSerName val="0"/>
            <c:showPercent val="0"/>
            <c:showBubbleSize val="0"/>
            <c:showLeaderLines val="0"/>
            <c:extLst>
              <c:ext xmlns:c15="http://schemas.microsoft.com/office/drawing/2012/chart" uri="{CE6537A1-D6FC-4f65-9D91-7224C49458BB}"/>
            </c:extLst>
          </c:dLbls>
          <c:cat>
            <c:strRef>
              <c:f>分析まとめ!$B$38:$B$39</c:f>
              <c:strCache>
                <c:ptCount val="2"/>
                <c:pt idx="0">
                  <c:v>あり</c:v>
                </c:pt>
                <c:pt idx="1">
                  <c:v>なし</c:v>
                </c:pt>
              </c:strCache>
            </c:strRef>
          </c:cat>
          <c:val>
            <c:numRef>
              <c:f>分析まとめ!$D$38:$D$39</c:f>
              <c:numCache>
                <c:formatCode>0.0%</c:formatCode>
                <c:ptCount val="2"/>
                <c:pt idx="0">
                  <c:v>0.91300000000000003</c:v>
                </c:pt>
                <c:pt idx="1">
                  <c:v>8.6999999999999994E-2</c:v>
                </c:pt>
              </c:numCache>
            </c:numRef>
          </c:val>
          <c:extLst>
            <c:ext xmlns:c16="http://schemas.microsoft.com/office/drawing/2014/chart" uri="{C3380CC4-5D6E-409C-BE32-E72D297353CC}">
              <c16:uniqueId val="{00000004-E49E-47E0-8918-B49989C691DD}"/>
            </c:ext>
          </c:extLst>
        </c:ser>
        <c:dLbls>
          <c:dLblPos val="bestFit"/>
          <c:showLegendKey val="0"/>
          <c:showVal val="1"/>
          <c:showCatName val="0"/>
          <c:showSerName val="0"/>
          <c:showPercent val="0"/>
          <c:showBubbleSize val="0"/>
          <c:showLeaderLines val="0"/>
        </c:dLbls>
        <c:firstSliceAng val="0"/>
      </c:pieChart>
      <c:spPr>
        <a:noFill/>
        <a:ln>
          <a:noFill/>
        </a:ln>
        <a:effectLst/>
      </c:spPr>
    </c:plotArea>
    <c:legend>
      <c:legendPos val="b"/>
      <c:layout>
        <c:manualLayout>
          <c:xMode val="edge"/>
          <c:yMode val="edge"/>
          <c:x val="0.79945625546806653"/>
          <c:y val="0.32002260134149896"/>
          <c:w val="0.15664304461942261"/>
          <c:h val="0.39756999125109355"/>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bg1">
          <a:lumMod val="50000"/>
        </a:schemeClr>
      </a:solidFill>
    </a:ln>
    <a:effectLst/>
  </c:spPr>
  <c:txPr>
    <a:bodyPr/>
    <a:lstStyle/>
    <a:p>
      <a:pPr>
        <a:defRPr sz="1200">
          <a:latin typeface="Meiryo UI" panose="020B0604030504040204" pitchFamily="50" charset="-128"/>
          <a:ea typeface="Meiryo UI" panose="020B0604030504040204" pitchFamily="50" charset="-128"/>
        </a:defRPr>
      </a:pPr>
      <a:endParaRPr lang="ja-JP"/>
    </a:p>
  </c:txPr>
  <c:externalData r:id="rId3">
    <c:autoUpdate val="0"/>
  </c:externalData>
  <c:userShapes r:id="rId4"/>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168432982661143"/>
          <c:y val="9.9782834838194667E-2"/>
          <c:w val="0.4402370691656135"/>
          <c:h val="0.64078179458249918"/>
        </c:manualLayout>
      </c:layout>
      <c:pieChart>
        <c:varyColors val="1"/>
        <c:ser>
          <c:idx val="1"/>
          <c:order val="0"/>
          <c:spPr>
            <a:solidFill>
              <a:schemeClr val="tx1"/>
            </a:solidFill>
            <a:ln w="6350">
              <a:solidFill>
                <a:schemeClr val="tx1"/>
              </a:solidFill>
            </a:ln>
          </c:spPr>
          <c:dPt>
            <c:idx val="0"/>
            <c:bubble3D val="0"/>
            <c:spPr>
              <a:solidFill>
                <a:schemeClr val="bg1">
                  <a:lumMod val="85000"/>
                </a:schemeClr>
              </a:solidFill>
              <a:ln w="6350">
                <a:solidFill>
                  <a:schemeClr val="tx1"/>
                </a:solidFill>
              </a:ln>
            </c:spPr>
            <c:extLst>
              <c:ext xmlns:c16="http://schemas.microsoft.com/office/drawing/2014/chart" uri="{C3380CC4-5D6E-409C-BE32-E72D297353CC}">
                <c16:uniqueId val="{00000001-F59C-450C-AAD5-96C6BDAE29F3}"/>
              </c:ext>
            </c:extLst>
          </c:dPt>
          <c:dPt>
            <c:idx val="1"/>
            <c:bubble3D val="0"/>
            <c:spPr>
              <a:pattFill prst="ltVert">
                <a:fgClr>
                  <a:schemeClr val="tx1"/>
                </a:fgClr>
                <a:bgClr>
                  <a:schemeClr val="bg1"/>
                </a:bgClr>
              </a:pattFill>
              <a:ln w="6350">
                <a:solidFill>
                  <a:schemeClr val="tx1"/>
                </a:solidFill>
              </a:ln>
            </c:spPr>
            <c:extLst>
              <c:ext xmlns:c16="http://schemas.microsoft.com/office/drawing/2014/chart" uri="{C3380CC4-5D6E-409C-BE32-E72D297353CC}">
                <c16:uniqueId val="{00000003-F59C-450C-AAD5-96C6BDAE29F3}"/>
              </c:ext>
            </c:extLst>
          </c:dPt>
          <c:dPt>
            <c:idx val="2"/>
            <c:bubble3D val="0"/>
            <c:spPr>
              <a:pattFill prst="pct10">
                <a:fgClr>
                  <a:schemeClr val="tx1"/>
                </a:fgClr>
                <a:bgClr>
                  <a:schemeClr val="bg1"/>
                </a:bgClr>
              </a:pattFill>
              <a:ln w="6350">
                <a:solidFill>
                  <a:schemeClr val="tx1"/>
                </a:solidFill>
              </a:ln>
            </c:spPr>
            <c:extLst>
              <c:ext xmlns:c16="http://schemas.microsoft.com/office/drawing/2014/chart" uri="{C3380CC4-5D6E-409C-BE32-E72D297353CC}">
                <c16:uniqueId val="{00000005-F59C-450C-AAD5-96C6BDAE29F3}"/>
              </c:ext>
            </c:extLst>
          </c:dPt>
          <c:dPt>
            <c:idx val="3"/>
            <c:bubble3D val="0"/>
            <c:extLst>
              <c:ext xmlns:c16="http://schemas.microsoft.com/office/drawing/2014/chart" uri="{C3380CC4-5D6E-409C-BE32-E72D297353CC}">
                <c16:uniqueId val="{00000006-F59C-450C-AAD5-96C6BDAE29F3}"/>
              </c:ext>
            </c:extLst>
          </c:dPt>
          <c:dLbls>
            <c:dLbl>
              <c:idx val="0"/>
              <c:layout>
                <c:manualLayout>
                  <c:x val="3.1099765657059634E-2"/>
                  <c:y val="-6.2184132997734183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59C-450C-AAD5-96C6BDAE29F3}"/>
                </c:ext>
              </c:extLst>
            </c:dLbl>
            <c:dLbl>
              <c:idx val="1"/>
              <c:layout>
                <c:manualLayout>
                  <c:x val="2.151063597122979E-3"/>
                  <c:y val="-1.140731864302123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59C-450C-AAD5-96C6BDAE29F3}"/>
                </c:ext>
              </c:extLst>
            </c:dLbl>
            <c:dLbl>
              <c:idx val="2"/>
              <c:layout>
                <c:manualLayout>
                  <c:x val="2.8803251875742977E-2"/>
                  <c:y val="-2.755087623822019E-3"/>
                </c:manualLayout>
              </c:layout>
              <c:spPr>
                <a:noFill/>
                <a:ln>
                  <a:noFill/>
                </a:ln>
                <a:effectLst/>
              </c:spPr>
              <c:txPr>
                <a:bodyPr wrap="square" lIns="38100" tIns="19050" rIns="38100" bIns="19050" anchor="ctr">
                  <a:noAutofit/>
                </a:bodyPr>
                <a:lstStyle/>
                <a:p>
                  <a:pPr>
                    <a:defRPr sz="1400">
                      <a:solidFill>
                        <a:schemeClr val="tx1"/>
                      </a:solidFill>
                      <a:latin typeface="Meiryo UI" panose="020B0604030504040204" pitchFamily="50" charset="-128"/>
                      <a:ea typeface="Meiryo UI" panose="020B0604030504040204" pitchFamily="50" charset="-128"/>
                    </a:defRPr>
                  </a:pPr>
                  <a:endParaRPr lang="ja-JP"/>
                </a:p>
              </c:txPr>
              <c:dLblPos val="bestFit"/>
              <c:showLegendKey val="0"/>
              <c:showVal val="1"/>
              <c:showCatName val="0"/>
              <c:showSerName val="0"/>
              <c:showPercent val="0"/>
              <c:showBubbleSize val="0"/>
              <c:extLst>
                <c:ext xmlns:c15="http://schemas.microsoft.com/office/drawing/2012/chart" uri="{CE6537A1-D6FC-4f65-9D91-7224C49458BB}">
                  <c15:layout>
                    <c:manualLayout>
                      <c:w val="0.2032760978431748"/>
                      <c:h val="0.1177128848096033"/>
                    </c:manualLayout>
                  </c15:layout>
                </c:ext>
                <c:ext xmlns:c16="http://schemas.microsoft.com/office/drawing/2014/chart" uri="{C3380CC4-5D6E-409C-BE32-E72D297353CC}">
                  <c16:uniqueId val="{00000005-F59C-450C-AAD5-96C6BDAE29F3}"/>
                </c:ext>
              </c:extLst>
            </c:dLbl>
            <c:dLbl>
              <c:idx val="3"/>
              <c:layout>
                <c:manualLayout>
                  <c:x val="2.9507691692642713E-2"/>
                  <c:y val="-6.3544931737667523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F59C-450C-AAD5-96C6BDAE29F3}"/>
                </c:ext>
              </c:extLst>
            </c:dLbl>
            <c:spPr>
              <a:noFill/>
              <a:ln>
                <a:noFill/>
              </a:ln>
              <a:effectLst/>
            </c:spPr>
            <c:txPr>
              <a:bodyPr wrap="square" lIns="38100" tIns="19050" rIns="38100" bIns="19050" anchor="ctr">
                <a:spAutoFit/>
              </a:bodyPr>
              <a:lstStyle/>
              <a:p>
                <a:pPr>
                  <a:defRPr sz="1400">
                    <a:solidFill>
                      <a:schemeClr val="tx1"/>
                    </a:solidFill>
                    <a:latin typeface="Meiryo UI" panose="020B0604030504040204" pitchFamily="50" charset="-128"/>
                    <a:ea typeface="Meiryo UI" panose="020B0604030504040204" pitchFamily="50" charset="-128"/>
                  </a:defRPr>
                </a:pPr>
                <a:endParaRPr lang="ja-JP"/>
              </a:p>
            </c:txPr>
            <c:dLblPos val="bestFit"/>
            <c:showLegendKey val="0"/>
            <c:showVal val="1"/>
            <c:showCatName val="0"/>
            <c:showSerName val="0"/>
            <c:showPercent val="0"/>
            <c:showBubbleSize val="0"/>
            <c:showLeaderLines val="0"/>
            <c:extLst>
              <c:ext xmlns:c15="http://schemas.microsoft.com/office/drawing/2012/chart" uri="{CE6537A1-D6FC-4f65-9D91-7224C49458BB}"/>
            </c:extLst>
          </c:dLbls>
          <c:cat>
            <c:strRef>
              <c:f>分析まとめ!$B$59:$B$62</c:f>
              <c:strCache>
                <c:ptCount val="4"/>
                <c:pt idx="0">
                  <c:v>25年以上の長計に基づき修繕積立金を設定している</c:v>
                </c:pt>
                <c:pt idx="1">
                  <c:v>25年未満の長計に基づき修繕積立金を設定している</c:v>
                </c:pt>
                <c:pt idx="2">
                  <c:v>長計に基づき設定してしていない</c:v>
                </c:pt>
                <c:pt idx="3">
                  <c:v>不明</c:v>
                </c:pt>
              </c:strCache>
            </c:strRef>
          </c:cat>
          <c:val>
            <c:numRef>
              <c:f>分析まとめ!$D$59:$D$62</c:f>
              <c:numCache>
                <c:formatCode>0.0%</c:formatCode>
                <c:ptCount val="4"/>
                <c:pt idx="0">
                  <c:v>0.56499999999999995</c:v>
                </c:pt>
                <c:pt idx="1">
                  <c:v>8.6999999999999994E-2</c:v>
                </c:pt>
                <c:pt idx="2">
                  <c:v>0.28299999999999997</c:v>
                </c:pt>
                <c:pt idx="3">
                  <c:v>6.5000000000000002E-2</c:v>
                </c:pt>
              </c:numCache>
            </c:numRef>
          </c:val>
          <c:extLst>
            <c:ext xmlns:c16="http://schemas.microsoft.com/office/drawing/2014/chart" uri="{C3380CC4-5D6E-409C-BE32-E72D297353CC}">
              <c16:uniqueId val="{00000007-F59C-450C-AAD5-96C6BDAE29F3}"/>
            </c:ext>
          </c:extLst>
        </c:ser>
        <c:ser>
          <c:idx val="0"/>
          <c:order val="1"/>
          <c:spPr>
            <a:solidFill>
              <a:schemeClr val="tx1"/>
            </a:solidFill>
            <a:ln w="6350">
              <a:solidFill>
                <a:schemeClr val="tx1"/>
              </a:solidFill>
            </a:ln>
          </c:spPr>
          <c:dPt>
            <c:idx val="0"/>
            <c:bubble3D val="0"/>
            <c:spPr>
              <a:solidFill>
                <a:schemeClr val="bg1">
                  <a:lumMod val="85000"/>
                </a:schemeClr>
              </a:solidFill>
              <a:ln w="6350">
                <a:solidFill>
                  <a:schemeClr val="tx1"/>
                </a:solidFill>
              </a:ln>
              <a:effectLst/>
            </c:spPr>
            <c:extLst>
              <c:ext xmlns:c16="http://schemas.microsoft.com/office/drawing/2014/chart" uri="{C3380CC4-5D6E-409C-BE32-E72D297353CC}">
                <c16:uniqueId val="{00000009-F59C-450C-AAD5-96C6BDAE29F3}"/>
              </c:ext>
            </c:extLst>
          </c:dPt>
          <c:dPt>
            <c:idx val="1"/>
            <c:bubble3D val="0"/>
            <c:spPr>
              <a:pattFill prst="ltVert">
                <a:fgClr>
                  <a:schemeClr val="tx1"/>
                </a:fgClr>
                <a:bgClr>
                  <a:schemeClr val="bg1"/>
                </a:bgClr>
              </a:pattFill>
              <a:ln w="6350">
                <a:solidFill>
                  <a:schemeClr val="tx1"/>
                </a:solidFill>
              </a:ln>
              <a:effectLst/>
            </c:spPr>
            <c:extLst>
              <c:ext xmlns:c16="http://schemas.microsoft.com/office/drawing/2014/chart" uri="{C3380CC4-5D6E-409C-BE32-E72D297353CC}">
                <c16:uniqueId val="{0000000B-F59C-450C-AAD5-96C6BDAE29F3}"/>
              </c:ext>
            </c:extLst>
          </c:dPt>
          <c:dPt>
            <c:idx val="2"/>
            <c:bubble3D val="0"/>
            <c:spPr>
              <a:pattFill prst="pct10">
                <a:fgClr>
                  <a:schemeClr val="tx1"/>
                </a:fgClr>
                <a:bgClr>
                  <a:schemeClr val="bg1"/>
                </a:bgClr>
              </a:pattFill>
              <a:ln w="6350">
                <a:solidFill>
                  <a:schemeClr val="tx1"/>
                </a:solidFill>
              </a:ln>
              <a:effectLst/>
            </c:spPr>
            <c:extLst>
              <c:ext xmlns:c16="http://schemas.microsoft.com/office/drawing/2014/chart" uri="{C3380CC4-5D6E-409C-BE32-E72D297353CC}">
                <c16:uniqueId val="{0000000D-F59C-450C-AAD5-96C6BDAE29F3}"/>
              </c:ext>
            </c:extLst>
          </c:dPt>
          <c:dPt>
            <c:idx val="3"/>
            <c:bubble3D val="0"/>
            <c:spPr>
              <a:solidFill>
                <a:schemeClr val="tx1"/>
              </a:solidFill>
              <a:ln w="6350">
                <a:solidFill>
                  <a:schemeClr val="tx1"/>
                </a:solidFill>
              </a:ln>
              <a:effectLst/>
            </c:spPr>
            <c:extLst>
              <c:ext xmlns:c16="http://schemas.microsoft.com/office/drawing/2014/chart" uri="{C3380CC4-5D6E-409C-BE32-E72D297353CC}">
                <c16:uniqueId val="{0000000F-F59C-450C-AAD5-96C6BDAE29F3}"/>
              </c:ext>
            </c:extLst>
          </c:dPt>
          <c:dLbls>
            <c:dLbl>
              <c:idx val="1"/>
              <c:layout>
                <c:manualLayout>
                  <c:x val="-2.2040813884067138E-2"/>
                  <c:y val="-2.5448760677299065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F59C-450C-AAD5-96C6BDAE29F3}"/>
                </c:ext>
              </c:extLst>
            </c:dLbl>
            <c:dLbl>
              <c:idx val="2"/>
              <c:layout>
                <c:manualLayout>
                  <c:x val="9.994336647414951E-3"/>
                  <c:y val="3.6812324440819388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F59C-450C-AAD5-96C6BDAE29F3}"/>
                </c:ext>
              </c:extLst>
            </c:dLbl>
            <c:dLbl>
              <c:idx val="3"/>
              <c:layout>
                <c:manualLayout>
                  <c:x val="2.27781544651415E-2"/>
                  <c:y val="3.7933773593343711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F59C-450C-AAD5-96C6BDAE29F3}"/>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ja-JP"/>
              </a:p>
            </c:txPr>
            <c:dLblPos val="bestFit"/>
            <c:showLegendKey val="0"/>
            <c:showVal val="1"/>
            <c:showCatName val="0"/>
            <c:showSerName val="0"/>
            <c:showPercent val="0"/>
            <c:showBubbleSize val="0"/>
            <c:showLeaderLines val="0"/>
            <c:extLst>
              <c:ext xmlns:c15="http://schemas.microsoft.com/office/drawing/2012/chart" uri="{CE6537A1-D6FC-4f65-9D91-7224C49458BB}"/>
            </c:extLst>
          </c:dLbls>
          <c:cat>
            <c:strRef>
              <c:f>分析まとめ!$B$59:$B$62</c:f>
              <c:strCache>
                <c:ptCount val="4"/>
                <c:pt idx="0">
                  <c:v>25年以上の長計に基づき修繕積立金を設定している</c:v>
                </c:pt>
                <c:pt idx="1">
                  <c:v>25年未満の長計に基づき修繕積立金を設定している</c:v>
                </c:pt>
                <c:pt idx="2">
                  <c:v>長計に基づき設定してしていない</c:v>
                </c:pt>
                <c:pt idx="3">
                  <c:v>不明</c:v>
                </c:pt>
              </c:strCache>
            </c:strRef>
          </c:cat>
          <c:val>
            <c:numRef>
              <c:f>分析まとめ!$D$59:$D$62</c:f>
              <c:numCache>
                <c:formatCode>0.0%</c:formatCode>
                <c:ptCount val="4"/>
                <c:pt idx="0">
                  <c:v>0.56499999999999995</c:v>
                </c:pt>
                <c:pt idx="1">
                  <c:v>8.6999999999999994E-2</c:v>
                </c:pt>
                <c:pt idx="2">
                  <c:v>0.28299999999999997</c:v>
                </c:pt>
                <c:pt idx="3">
                  <c:v>6.5000000000000002E-2</c:v>
                </c:pt>
              </c:numCache>
            </c:numRef>
          </c:val>
          <c:extLst>
            <c:ext xmlns:c16="http://schemas.microsoft.com/office/drawing/2014/chart" uri="{C3380CC4-5D6E-409C-BE32-E72D297353CC}">
              <c16:uniqueId val="{00000010-F59C-450C-AAD5-96C6BDAE29F3}"/>
            </c:ext>
          </c:extLst>
        </c:ser>
        <c:dLbls>
          <c:dLblPos val="bestFit"/>
          <c:showLegendKey val="0"/>
          <c:showVal val="1"/>
          <c:showCatName val="0"/>
          <c:showSerName val="0"/>
          <c:showPercent val="0"/>
          <c:showBubbleSize val="0"/>
          <c:showLeaderLines val="0"/>
        </c:dLbls>
        <c:firstSliceAng val="0"/>
      </c:pieChart>
    </c:plotArea>
    <c:legend>
      <c:legendPos val="r"/>
      <c:layout>
        <c:manualLayout>
          <c:xMode val="edge"/>
          <c:yMode val="edge"/>
          <c:x val="4.5388091828135468E-2"/>
          <c:y val="0.78871841126870335"/>
          <c:w val="0.95461190817186459"/>
          <c:h val="0.2112815887312966"/>
        </c:manualLayout>
      </c:layout>
      <c:overlay val="0"/>
      <c:txPr>
        <a:bodyPr/>
        <a:lstStyle/>
        <a:p>
          <a:pPr>
            <a:defRPr sz="1200"/>
          </a:pPr>
          <a:endParaRPr lang="ja-JP"/>
        </a:p>
      </c:txPr>
    </c:legend>
    <c:plotVisOnly val="1"/>
    <c:dispBlanksAs val="gap"/>
    <c:showDLblsOverMax val="0"/>
    <c:extLst/>
  </c:chart>
  <c:spPr>
    <a:ln>
      <a:solidFill>
        <a:schemeClr val="bg1">
          <a:lumMod val="50000"/>
        </a:schemeClr>
      </a:solidFill>
    </a:ln>
  </c:spPr>
  <c:txPr>
    <a:bodyPr/>
    <a:lstStyle/>
    <a:p>
      <a:pPr>
        <a:defRPr/>
      </a:pPr>
      <a:endParaRPr lang="ja-JP"/>
    </a:p>
  </c:txPr>
  <c:externalData r:id="rId1">
    <c:autoUpdate val="0"/>
  </c:externalData>
  <c:userShapes r:id="rId2"/>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27277109329015"/>
          <c:y val="5.3412889780097658E-2"/>
          <c:w val="0.36689868454758956"/>
          <c:h val="0.54804202636725163"/>
        </c:manualLayout>
      </c:layout>
      <c:pieChart>
        <c:varyColors val="1"/>
        <c:ser>
          <c:idx val="1"/>
          <c:order val="0"/>
          <c:spPr>
            <a:solidFill>
              <a:schemeClr val="tx1"/>
            </a:solidFill>
            <a:ln w="6350">
              <a:solidFill>
                <a:schemeClr val="tx1"/>
              </a:solidFill>
            </a:ln>
          </c:spPr>
          <c:dPt>
            <c:idx val="0"/>
            <c:bubble3D val="0"/>
            <c:spPr>
              <a:solidFill>
                <a:schemeClr val="bg1">
                  <a:lumMod val="85000"/>
                </a:schemeClr>
              </a:solidFill>
              <a:ln w="6350">
                <a:solidFill>
                  <a:schemeClr val="tx1"/>
                </a:solidFill>
              </a:ln>
            </c:spPr>
            <c:extLst>
              <c:ext xmlns:c16="http://schemas.microsoft.com/office/drawing/2014/chart" uri="{C3380CC4-5D6E-409C-BE32-E72D297353CC}">
                <c16:uniqueId val="{00000001-0CCA-494B-B1FC-F7FDE38CBD10}"/>
              </c:ext>
            </c:extLst>
          </c:dPt>
          <c:dPt>
            <c:idx val="1"/>
            <c:bubble3D val="0"/>
            <c:spPr>
              <a:pattFill prst="ltVert">
                <a:fgClr>
                  <a:schemeClr val="tx1"/>
                </a:fgClr>
                <a:bgClr>
                  <a:schemeClr val="bg1"/>
                </a:bgClr>
              </a:pattFill>
              <a:ln w="6350">
                <a:solidFill>
                  <a:schemeClr val="tx1"/>
                </a:solidFill>
              </a:ln>
            </c:spPr>
            <c:extLst>
              <c:ext xmlns:c16="http://schemas.microsoft.com/office/drawing/2014/chart" uri="{C3380CC4-5D6E-409C-BE32-E72D297353CC}">
                <c16:uniqueId val="{00000003-0CCA-494B-B1FC-F7FDE38CBD10}"/>
              </c:ext>
            </c:extLst>
          </c:dPt>
          <c:dPt>
            <c:idx val="2"/>
            <c:bubble3D val="0"/>
            <c:spPr>
              <a:pattFill prst="pct10">
                <a:fgClr>
                  <a:schemeClr val="tx1"/>
                </a:fgClr>
                <a:bgClr>
                  <a:schemeClr val="bg1"/>
                </a:bgClr>
              </a:pattFill>
              <a:ln w="6350">
                <a:solidFill>
                  <a:schemeClr val="tx1"/>
                </a:solidFill>
              </a:ln>
            </c:spPr>
            <c:extLst>
              <c:ext xmlns:c16="http://schemas.microsoft.com/office/drawing/2014/chart" uri="{C3380CC4-5D6E-409C-BE32-E72D297353CC}">
                <c16:uniqueId val="{00000005-0CCA-494B-B1FC-F7FDE38CBD10}"/>
              </c:ext>
            </c:extLst>
          </c:dPt>
          <c:dPt>
            <c:idx val="3"/>
            <c:bubble3D val="0"/>
            <c:extLst>
              <c:ext xmlns:c16="http://schemas.microsoft.com/office/drawing/2014/chart" uri="{C3380CC4-5D6E-409C-BE32-E72D297353CC}">
                <c16:uniqueId val="{00000006-0CCA-494B-B1FC-F7FDE38CBD10}"/>
              </c:ext>
            </c:extLst>
          </c:dPt>
          <c:dLbls>
            <c:dLbl>
              <c:idx val="0"/>
              <c:layout>
                <c:manualLayout>
                  <c:x val="-2.3127623321999455E-2"/>
                  <c:y val="-0.12169514818617436"/>
                </c:manualLayout>
              </c:layout>
              <c:tx>
                <c:rich>
                  <a:bodyPr wrap="square" lIns="38100" tIns="19050" rIns="38100" bIns="19050" anchor="ctr">
                    <a:noAutofit/>
                  </a:bodyPr>
                  <a:lstStyle/>
                  <a:p>
                    <a:pPr>
                      <a:defRPr sz="1800" b="1">
                        <a:solidFill>
                          <a:schemeClr val="tx1"/>
                        </a:solidFill>
                      </a:defRPr>
                    </a:pPr>
                    <a:fld id="{6DFCB494-9328-46B3-AE84-255B0DF54078}" type="VALUE">
                      <a:rPr lang="en-US" altLang="ja-JP" sz="1800" b="1" smtClean="0">
                        <a:solidFill>
                          <a:schemeClr val="tx1"/>
                        </a:solidFill>
                      </a:rPr>
                      <a:pPr>
                        <a:defRPr sz="1800" b="1">
                          <a:solidFill>
                            <a:schemeClr val="tx1"/>
                          </a:solidFill>
                        </a:defRPr>
                      </a:pPr>
                      <a:t>[値]</a:t>
                    </a:fld>
                    <a:r>
                      <a:rPr lang="ja-JP" altLang="en-US" sz="1800" b="1" dirty="0">
                        <a:solidFill>
                          <a:schemeClr val="tx1"/>
                        </a:solidFill>
                      </a:rPr>
                      <a:t>（</a:t>
                    </a:r>
                    <a:r>
                      <a:rPr lang="en-US" altLang="ja-JP" sz="1800" b="1" dirty="0">
                        <a:solidFill>
                          <a:schemeClr val="tx1"/>
                        </a:solidFill>
                      </a:rPr>
                      <a:t>26</a:t>
                    </a:r>
                    <a:r>
                      <a:rPr lang="ja-JP" altLang="en-US" sz="1800" b="1" dirty="0">
                        <a:solidFill>
                          <a:schemeClr val="tx1"/>
                        </a:solidFill>
                      </a:rPr>
                      <a:t>）</a:t>
                    </a:r>
                  </a:p>
                </c:rich>
              </c:tx>
              <c:spPr>
                <a:noFill/>
                <a:ln>
                  <a:noFill/>
                </a:ln>
                <a:effectLst/>
              </c:spPr>
              <c:dLblPos val="bestFit"/>
              <c:showLegendKey val="0"/>
              <c:showVal val="1"/>
              <c:showCatName val="0"/>
              <c:showSerName val="0"/>
              <c:showPercent val="0"/>
              <c:showBubbleSize val="0"/>
              <c:extLst>
                <c:ext xmlns:c15="http://schemas.microsoft.com/office/drawing/2012/chart" uri="{CE6537A1-D6FC-4f65-9D91-7224C49458BB}">
                  <c15:layout>
                    <c:manualLayout>
                      <c:w val="0.35159551571568698"/>
                      <c:h val="0.31403960491475991"/>
                    </c:manualLayout>
                  </c15:layout>
                  <c15:dlblFieldTable/>
                  <c15:showDataLabelsRange val="0"/>
                </c:ext>
                <c:ext xmlns:c16="http://schemas.microsoft.com/office/drawing/2014/chart" uri="{C3380CC4-5D6E-409C-BE32-E72D297353CC}">
                  <c16:uniqueId val="{00000001-0CCA-494B-B1FC-F7FDE38CBD10}"/>
                </c:ext>
              </c:extLst>
            </c:dLbl>
            <c:dLbl>
              <c:idx val="1"/>
              <c:layout>
                <c:manualLayout>
                  <c:x val="5.4549623276487484E-2"/>
                  <c:y val="-0.11681883504475597"/>
                </c:manualLayout>
              </c:layout>
              <c:tx>
                <c:rich>
                  <a:bodyPr wrap="square" lIns="38100" tIns="19050" rIns="38100" bIns="19050" anchor="ctr">
                    <a:noAutofit/>
                  </a:bodyPr>
                  <a:lstStyle/>
                  <a:p>
                    <a:pPr>
                      <a:defRPr sz="1800" b="1">
                        <a:solidFill>
                          <a:schemeClr val="tx1"/>
                        </a:solidFill>
                      </a:defRPr>
                    </a:pPr>
                    <a:fld id="{3F337D6B-D50B-480E-A6C5-578D818E0B52}" type="VALUE">
                      <a:rPr lang="en-US" altLang="ja-JP" sz="1800" b="1" smtClean="0">
                        <a:solidFill>
                          <a:schemeClr val="tx1"/>
                        </a:solidFill>
                      </a:rPr>
                      <a:pPr>
                        <a:defRPr sz="1800" b="1">
                          <a:solidFill>
                            <a:schemeClr val="tx1"/>
                          </a:solidFill>
                        </a:defRPr>
                      </a:pPr>
                      <a:t>[値]</a:t>
                    </a:fld>
                    <a:r>
                      <a:rPr lang="ja-JP" altLang="en-US" sz="1800" b="1" dirty="0">
                        <a:solidFill>
                          <a:schemeClr val="tx1"/>
                        </a:solidFill>
                      </a:rPr>
                      <a:t>（</a:t>
                    </a:r>
                    <a:r>
                      <a:rPr lang="en-US" altLang="ja-JP" sz="1800" b="1" dirty="0">
                        <a:solidFill>
                          <a:schemeClr val="tx1"/>
                        </a:solidFill>
                      </a:rPr>
                      <a:t>4</a:t>
                    </a:r>
                    <a:r>
                      <a:rPr lang="ja-JP" altLang="en-US" sz="1800" b="1" dirty="0">
                        <a:solidFill>
                          <a:schemeClr val="tx1"/>
                        </a:solidFill>
                      </a:rPr>
                      <a:t>）</a:t>
                    </a:r>
                  </a:p>
                </c:rich>
              </c:tx>
              <c:spPr>
                <a:noFill/>
                <a:ln>
                  <a:noFill/>
                </a:ln>
                <a:effectLst/>
              </c:spPr>
              <c:dLblPos val="bestFit"/>
              <c:showLegendKey val="0"/>
              <c:showVal val="1"/>
              <c:showCatName val="0"/>
              <c:showSerName val="0"/>
              <c:showPercent val="0"/>
              <c:showBubbleSize val="0"/>
              <c:extLst>
                <c:ext xmlns:c15="http://schemas.microsoft.com/office/drawing/2012/chart" uri="{CE6537A1-D6FC-4f65-9D91-7224C49458BB}">
                  <c15:layout>
                    <c:manualLayout>
                      <c:w val="0.2858928630791403"/>
                      <c:h val="0.29454092444571661"/>
                    </c:manualLayout>
                  </c15:layout>
                  <c15:dlblFieldTable/>
                  <c15:showDataLabelsRange val="0"/>
                </c:ext>
                <c:ext xmlns:c16="http://schemas.microsoft.com/office/drawing/2014/chart" uri="{C3380CC4-5D6E-409C-BE32-E72D297353CC}">
                  <c16:uniqueId val="{00000003-0CCA-494B-B1FC-F7FDE38CBD10}"/>
                </c:ext>
              </c:extLst>
            </c:dLbl>
            <c:dLbl>
              <c:idx val="2"/>
              <c:layout>
                <c:manualLayout>
                  <c:x val="0.10434473770148792"/>
                  <c:y val="9.2875409113015228E-2"/>
                </c:manualLayout>
              </c:layout>
              <c:tx>
                <c:rich>
                  <a:bodyPr wrap="square" lIns="38100" tIns="19050" rIns="38100" bIns="19050" anchor="ctr">
                    <a:noAutofit/>
                  </a:bodyPr>
                  <a:lstStyle/>
                  <a:p>
                    <a:pPr>
                      <a:defRPr sz="1800" b="1">
                        <a:solidFill>
                          <a:schemeClr val="tx1"/>
                        </a:solidFill>
                      </a:defRPr>
                    </a:pPr>
                    <a:fld id="{4FD948FA-1782-475F-BE08-6CCFCAAB6876}" type="VALUE">
                      <a:rPr lang="en-US" altLang="ja-JP" sz="1800" b="1" smtClean="0">
                        <a:solidFill>
                          <a:schemeClr val="tx1"/>
                        </a:solidFill>
                      </a:rPr>
                      <a:pPr>
                        <a:defRPr sz="1800" b="1">
                          <a:solidFill>
                            <a:schemeClr val="tx1"/>
                          </a:solidFill>
                        </a:defRPr>
                      </a:pPr>
                      <a:t>[値]</a:t>
                    </a:fld>
                    <a:r>
                      <a:rPr lang="ja-JP" altLang="en-US" sz="1800" b="1" dirty="0">
                        <a:solidFill>
                          <a:schemeClr val="tx1"/>
                        </a:solidFill>
                      </a:rPr>
                      <a:t>（</a:t>
                    </a:r>
                    <a:r>
                      <a:rPr lang="en-US" altLang="ja-JP" sz="1800" b="1" dirty="0">
                        <a:solidFill>
                          <a:schemeClr val="tx1"/>
                        </a:solidFill>
                      </a:rPr>
                      <a:t>13</a:t>
                    </a:r>
                    <a:r>
                      <a:rPr lang="ja-JP" altLang="en-US" sz="1800" b="1" dirty="0">
                        <a:solidFill>
                          <a:schemeClr val="tx1"/>
                        </a:solidFill>
                      </a:rPr>
                      <a:t>）</a:t>
                    </a:r>
                  </a:p>
                </c:rich>
              </c:tx>
              <c:spPr>
                <a:noFill/>
                <a:ln>
                  <a:noFill/>
                </a:ln>
                <a:effectLst/>
              </c:spPr>
              <c:dLblPos val="bestFit"/>
              <c:showLegendKey val="0"/>
              <c:showVal val="1"/>
              <c:showCatName val="0"/>
              <c:showSerName val="0"/>
              <c:showPercent val="0"/>
              <c:showBubbleSize val="0"/>
              <c:extLst>
                <c:ext xmlns:c15="http://schemas.microsoft.com/office/drawing/2012/chart" uri="{CE6537A1-D6FC-4f65-9D91-7224C49458BB}">
                  <c15:layout>
                    <c:manualLayout>
                      <c:w val="0.35271093290156302"/>
                      <c:h val="0.24236687488042435"/>
                    </c:manualLayout>
                  </c15:layout>
                  <c15:dlblFieldTable/>
                  <c15:showDataLabelsRange val="0"/>
                </c:ext>
                <c:ext xmlns:c16="http://schemas.microsoft.com/office/drawing/2014/chart" uri="{C3380CC4-5D6E-409C-BE32-E72D297353CC}">
                  <c16:uniqueId val="{00000005-0CCA-494B-B1FC-F7FDE38CBD10}"/>
                </c:ext>
              </c:extLst>
            </c:dLbl>
            <c:dLbl>
              <c:idx val="3"/>
              <c:layout>
                <c:manualLayout>
                  <c:x val="-1.6586149715575215E-2"/>
                  <c:y val="1.1137513089425788E-2"/>
                </c:manualLayout>
              </c:layout>
              <c:tx>
                <c:rich>
                  <a:bodyPr/>
                  <a:lstStyle/>
                  <a:p>
                    <a:fld id="{6B43D0E4-CE85-49CE-B3C5-F9E37C9273D8}" type="VALUE">
                      <a:rPr lang="en-US" altLang="ja-JP" smtClean="0"/>
                      <a:pPr/>
                      <a:t>[値]</a:t>
                    </a:fld>
                    <a:r>
                      <a:rPr lang="ja-JP" altLang="en-US" dirty="0"/>
                      <a:t>（</a:t>
                    </a:r>
                    <a:r>
                      <a:rPr lang="en-US" altLang="ja-JP" dirty="0"/>
                      <a:t>3</a:t>
                    </a:r>
                    <a:r>
                      <a:rPr lang="ja-JP" altLang="en-US" dirty="0"/>
                      <a:t>）</a:t>
                    </a:r>
                  </a:p>
                </c:rich>
              </c:tx>
              <c:dLblPos val="bestFit"/>
              <c:showLegendKey val="0"/>
              <c:showVal val="1"/>
              <c:showCatName val="0"/>
              <c:showSerName val="0"/>
              <c:showPercent val="0"/>
              <c:showBubbleSize val="0"/>
              <c:extLst>
                <c:ext xmlns:c15="http://schemas.microsoft.com/office/drawing/2012/chart" uri="{CE6537A1-D6FC-4f65-9D91-7224C49458BB}">
                  <c15:layout>
                    <c:manualLayout>
                      <c:w val="0.27867542526834094"/>
                      <c:h val="8.1842684453194259E-2"/>
                    </c:manualLayout>
                  </c15:layout>
                  <c15:dlblFieldTable/>
                  <c15:showDataLabelsRange val="0"/>
                </c:ext>
                <c:ext xmlns:c16="http://schemas.microsoft.com/office/drawing/2014/chart" uri="{C3380CC4-5D6E-409C-BE32-E72D297353CC}">
                  <c16:uniqueId val="{00000006-0CCA-494B-B1FC-F7FDE38CBD10}"/>
                </c:ext>
              </c:extLst>
            </c:dLbl>
            <c:spPr>
              <a:noFill/>
              <a:ln>
                <a:noFill/>
              </a:ln>
              <a:effectLst/>
            </c:spPr>
            <c:txPr>
              <a:bodyPr wrap="square" lIns="38100" tIns="19050" rIns="38100" bIns="19050" anchor="ctr">
                <a:spAutoFit/>
              </a:bodyPr>
              <a:lstStyle/>
              <a:p>
                <a:pPr>
                  <a:defRPr sz="1800" b="1">
                    <a:solidFill>
                      <a:schemeClr val="tx1"/>
                    </a:solidFill>
                  </a:defRPr>
                </a:pPr>
                <a:endParaRPr lang="ja-JP"/>
              </a:p>
            </c:txPr>
            <c:dLblPos val="bestFit"/>
            <c:showLegendKey val="0"/>
            <c:showVal val="1"/>
            <c:showCatName val="0"/>
            <c:showSerName val="0"/>
            <c:showPercent val="0"/>
            <c:showBubbleSize val="0"/>
            <c:showLeaderLines val="0"/>
            <c:extLst>
              <c:ext xmlns:c15="http://schemas.microsoft.com/office/drawing/2012/chart" uri="{CE6537A1-D6FC-4f65-9D91-7224C49458BB}"/>
            </c:extLst>
          </c:dLbls>
          <c:cat>
            <c:strRef>
              <c:f>分析まとめ!$B$62:$B$65</c:f>
              <c:strCache>
                <c:ptCount val="4"/>
                <c:pt idx="0">
                  <c:v>25年以上の長計に基づき修繕積立金を設定している</c:v>
                </c:pt>
                <c:pt idx="1">
                  <c:v>25年未満の長計に基づき修繕積立金を設定している</c:v>
                </c:pt>
                <c:pt idx="2">
                  <c:v>長計に基づき設定してしていない</c:v>
                </c:pt>
                <c:pt idx="3">
                  <c:v>不明</c:v>
                </c:pt>
              </c:strCache>
            </c:strRef>
          </c:cat>
          <c:val>
            <c:numRef>
              <c:f>分析まとめ!$D$62:$D$65</c:f>
              <c:numCache>
                <c:formatCode>0.0%</c:formatCode>
                <c:ptCount val="4"/>
                <c:pt idx="0">
                  <c:v>0.56499999999999995</c:v>
                </c:pt>
                <c:pt idx="1">
                  <c:v>8.6999999999999994E-2</c:v>
                </c:pt>
                <c:pt idx="2">
                  <c:v>0.28299999999999997</c:v>
                </c:pt>
                <c:pt idx="3">
                  <c:v>6.5000000000000002E-2</c:v>
                </c:pt>
              </c:numCache>
            </c:numRef>
          </c:val>
          <c:extLst>
            <c:ext xmlns:c16="http://schemas.microsoft.com/office/drawing/2014/chart" uri="{C3380CC4-5D6E-409C-BE32-E72D297353CC}">
              <c16:uniqueId val="{00000007-0CCA-494B-B1FC-F7FDE38CBD10}"/>
            </c:ext>
          </c:extLst>
        </c:ser>
        <c:ser>
          <c:idx val="0"/>
          <c:order val="1"/>
          <c:spPr>
            <a:solidFill>
              <a:schemeClr val="tx1"/>
            </a:solidFill>
            <a:ln w="6350">
              <a:solidFill>
                <a:schemeClr val="tx1"/>
              </a:solidFill>
            </a:ln>
          </c:spPr>
          <c:dPt>
            <c:idx val="0"/>
            <c:bubble3D val="0"/>
            <c:spPr>
              <a:solidFill>
                <a:schemeClr val="bg1">
                  <a:lumMod val="85000"/>
                </a:schemeClr>
              </a:solidFill>
              <a:ln w="6350">
                <a:solidFill>
                  <a:schemeClr val="tx1"/>
                </a:solidFill>
              </a:ln>
              <a:effectLst/>
            </c:spPr>
            <c:extLst>
              <c:ext xmlns:c16="http://schemas.microsoft.com/office/drawing/2014/chart" uri="{C3380CC4-5D6E-409C-BE32-E72D297353CC}">
                <c16:uniqueId val="{00000009-0CCA-494B-B1FC-F7FDE38CBD10}"/>
              </c:ext>
            </c:extLst>
          </c:dPt>
          <c:dPt>
            <c:idx val="1"/>
            <c:bubble3D val="0"/>
            <c:spPr>
              <a:pattFill prst="ltVert">
                <a:fgClr>
                  <a:schemeClr val="tx1"/>
                </a:fgClr>
                <a:bgClr>
                  <a:schemeClr val="bg1"/>
                </a:bgClr>
              </a:pattFill>
              <a:ln w="6350">
                <a:solidFill>
                  <a:schemeClr val="tx1"/>
                </a:solidFill>
              </a:ln>
              <a:effectLst/>
            </c:spPr>
            <c:extLst>
              <c:ext xmlns:c16="http://schemas.microsoft.com/office/drawing/2014/chart" uri="{C3380CC4-5D6E-409C-BE32-E72D297353CC}">
                <c16:uniqueId val="{0000000B-0CCA-494B-B1FC-F7FDE38CBD10}"/>
              </c:ext>
            </c:extLst>
          </c:dPt>
          <c:dPt>
            <c:idx val="2"/>
            <c:bubble3D val="0"/>
            <c:spPr>
              <a:pattFill prst="pct10">
                <a:fgClr>
                  <a:schemeClr val="tx1"/>
                </a:fgClr>
                <a:bgClr>
                  <a:schemeClr val="bg1"/>
                </a:bgClr>
              </a:pattFill>
              <a:ln w="6350">
                <a:solidFill>
                  <a:schemeClr val="tx1"/>
                </a:solidFill>
              </a:ln>
              <a:effectLst/>
            </c:spPr>
            <c:extLst>
              <c:ext xmlns:c16="http://schemas.microsoft.com/office/drawing/2014/chart" uri="{C3380CC4-5D6E-409C-BE32-E72D297353CC}">
                <c16:uniqueId val="{0000000D-0CCA-494B-B1FC-F7FDE38CBD10}"/>
              </c:ext>
            </c:extLst>
          </c:dPt>
          <c:dPt>
            <c:idx val="3"/>
            <c:bubble3D val="0"/>
            <c:spPr>
              <a:solidFill>
                <a:schemeClr val="tx1"/>
              </a:solidFill>
              <a:ln w="6350">
                <a:solidFill>
                  <a:schemeClr val="tx1"/>
                </a:solidFill>
              </a:ln>
              <a:effectLst/>
            </c:spPr>
            <c:extLst>
              <c:ext xmlns:c16="http://schemas.microsoft.com/office/drawing/2014/chart" uri="{C3380CC4-5D6E-409C-BE32-E72D297353CC}">
                <c16:uniqueId val="{0000000F-0CCA-494B-B1FC-F7FDE38CBD10}"/>
              </c:ext>
            </c:extLst>
          </c:dPt>
          <c:dLbls>
            <c:dLbl>
              <c:idx val="1"/>
              <c:layout>
                <c:manualLayout>
                  <c:x val="-2.2040813884067138E-2"/>
                  <c:y val="-2.5448760677299065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0CCA-494B-B1FC-F7FDE38CBD10}"/>
                </c:ext>
              </c:extLst>
            </c:dLbl>
            <c:dLbl>
              <c:idx val="2"/>
              <c:layout>
                <c:manualLayout>
                  <c:x val="9.994336647414951E-3"/>
                  <c:y val="3.6812324440819388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0CCA-494B-B1FC-F7FDE38CBD10}"/>
                </c:ext>
              </c:extLst>
            </c:dLbl>
            <c:dLbl>
              <c:idx val="3"/>
              <c:layout>
                <c:manualLayout>
                  <c:x val="2.27781544651415E-2"/>
                  <c:y val="3.7933773593343711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0CCA-494B-B1FC-F7FDE38CBD10}"/>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ja-JP"/>
              </a:p>
            </c:txPr>
            <c:dLblPos val="bestFit"/>
            <c:showLegendKey val="0"/>
            <c:showVal val="1"/>
            <c:showCatName val="0"/>
            <c:showSerName val="0"/>
            <c:showPercent val="0"/>
            <c:showBubbleSize val="0"/>
            <c:showLeaderLines val="0"/>
            <c:extLst>
              <c:ext xmlns:c15="http://schemas.microsoft.com/office/drawing/2012/chart" uri="{CE6537A1-D6FC-4f65-9D91-7224C49458BB}"/>
            </c:extLst>
          </c:dLbls>
          <c:cat>
            <c:strRef>
              <c:f>分析まとめ!$B$62:$B$65</c:f>
              <c:strCache>
                <c:ptCount val="4"/>
                <c:pt idx="0">
                  <c:v>25年以上の長計に基づき修繕積立金を設定している</c:v>
                </c:pt>
                <c:pt idx="1">
                  <c:v>25年未満の長計に基づき修繕積立金を設定している</c:v>
                </c:pt>
                <c:pt idx="2">
                  <c:v>長計に基づき設定してしていない</c:v>
                </c:pt>
                <c:pt idx="3">
                  <c:v>不明</c:v>
                </c:pt>
              </c:strCache>
            </c:strRef>
          </c:cat>
          <c:val>
            <c:numRef>
              <c:f>分析まとめ!$D$62:$D$65</c:f>
              <c:numCache>
                <c:formatCode>0.0%</c:formatCode>
                <c:ptCount val="4"/>
                <c:pt idx="0">
                  <c:v>0.56499999999999995</c:v>
                </c:pt>
                <c:pt idx="1">
                  <c:v>8.6999999999999994E-2</c:v>
                </c:pt>
                <c:pt idx="2">
                  <c:v>0.28299999999999997</c:v>
                </c:pt>
                <c:pt idx="3">
                  <c:v>6.5000000000000002E-2</c:v>
                </c:pt>
              </c:numCache>
            </c:numRef>
          </c:val>
          <c:extLst>
            <c:ext xmlns:c16="http://schemas.microsoft.com/office/drawing/2014/chart" uri="{C3380CC4-5D6E-409C-BE32-E72D297353CC}">
              <c16:uniqueId val="{00000010-0CCA-494B-B1FC-F7FDE38CBD10}"/>
            </c:ext>
          </c:extLst>
        </c:ser>
        <c:dLbls>
          <c:dLblPos val="bestFit"/>
          <c:showLegendKey val="0"/>
          <c:showVal val="1"/>
          <c:showCatName val="0"/>
          <c:showSerName val="0"/>
          <c:showPercent val="0"/>
          <c:showBubbleSize val="0"/>
          <c:showLeaderLines val="0"/>
        </c:dLbls>
        <c:firstSliceAng val="0"/>
      </c:pieChart>
    </c:plotArea>
    <c:legend>
      <c:legendPos val="r"/>
      <c:layout>
        <c:manualLayout>
          <c:xMode val="edge"/>
          <c:yMode val="edge"/>
          <c:x val="0"/>
          <c:y val="0.64497205398466229"/>
          <c:w val="1"/>
          <c:h val="0.35502794601533788"/>
        </c:manualLayout>
      </c:layout>
      <c:overlay val="0"/>
      <c:txPr>
        <a:bodyPr/>
        <a:lstStyle/>
        <a:p>
          <a:pPr>
            <a:defRPr sz="1200">
              <a:latin typeface="Meiryo UI" panose="020B0604030504040204" pitchFamily="50" charset="-128"/>
              <a:ea typeface="Meiryo UI" panose="020B0604030504040204" pitchFamily="50" charset="-128"/>
            </a:defRPr>
          </a:pPr>
          <a:endParaRPr lang="ja-JP"/>
        </a:p>
      </c:txPr>
    </c:legend>
    <c:plotVisOnly val="1"/>
    <c:dispBlanksAs val="gap"/>
    <c:showDLblsOverMax val="0"/>
    <c:extLst/>
  </c:chart>
  <c:txPr>
    <a:bodyPr/>
    <a:lstStyle/>
    <a:p>
      <a:pPr>
        <a:defRPr/>
      </a:pPr>
      <a:endParaRPr lang="ja-JP"/>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グラフ作成!$D$5</c:f>
              <c:strCache>
                <c:ptCount val="1"/>
                <c:pt idx="0">
                  <c:v>1970年以前</c:v>
                </c:pt>
              </c:strCache>
            </c:strRef>
          </c:tx>
          <c:spPr>
            <a:solidFill>
              <a:schemeClr val="tx1"/>
            </a:solidFill>
            <a:ln>
              <a:noFill/>
            </a:ln>
            <a:effectLst/>
          </c:spPr>
          <c:invertIfNegative val="0"/>
          <c:cat>
            <c:strRef>
              <c:f>グラフ作成!$C$6</c:f>
              <c:strCache>
                <c:ptCount val="1"/>
                <c:pt idx="0">
                  <c:v>大阪市</c:v>
                </c:pt>
              </c:strCache>
            </c:strRef>
          </c:cat>
          <c:val>
            <c:numRef>
              <c:f>グラフ作成!$D$6</c:f>
              <c:numCache>
                <c:formatCode>#,##0_);\(#,##0\)</c:formatCode>
                <c:ptCount val="1"/>
                <c:pt idx="0">
                  <c:v>4800</c:v>
                </c:pt>
              </c:numCache>
            </c:numRef>
          </c:val>
          <c:extLst>
            <c:ext xmlns:c16="http://schemas.microsoft.com/office/drawing/2014/chart" uri="{C3380CC4-5D6E-409C-BE32-E72D297353CC}">
              <c16:uniqueId val="{00000000-F876-4EF5-85CC-7CA23C736BBE}"/>
            </c:ext>
          </c:extLst>
        </c:ser>
        <c:ser>
          <c:idx val="1"/>
          <c:order val="1"/>
          <c:tx>
            <c:strRef>
              <c:f>グラフ作成!$E$5</c:f>
              <c:strCache>
                <c:ptCount val="1"/>
                <c:pt idx="0">
                  <c:v>1971～1980年</c:v>
                </c:pt>
              </c:strCache>
            </c:strRef>
          </c:tx>
          <c:spPr>
            <a:pattFill prst="pct60">
              <a:fgClr>
                <a:srgbClr val="FF0000"/>
              </a:fgClr>
              <a:bgClr>
                <a:schemeClr val="bg1"/>
              </a:bgClr>
            </a:pattFill>
            <a:ln>
              <a:noFill/>
            </a:ln>
            <a:effectLst/>
          </c:spPr>
          <c:invertIfNegative val="0"/>
          <c:cat>
            <c:strRef>
              <c:f>グラフ作成!$C$6</c:f>
              <c:strCache>
                <c:ptCount val="1"/>
                <c:pt idx="0">
                  <c:v>大阪市</c:v>
                </c:pt>
              </c:strCache>
            </c:strRef>
          </c:cat>
          <c:val>
            <c:numRef>
              <c:f>グラフ作成!$E$6</c:f>
              <c:numCache>
                <c:formatCode>#,##0_);\(#,##0\)</c:formatCode>
                <c:ptCount val="1"/>
                <c:pt idx="0">
                  <c:v>48100</c:v>
                </c:pt>
              </c:numCache>
            </c:numRef>
          </c:val>
          <c:extLst>
            <c:ext xmlns:c16="http://schemas.microsoft.com/office/drawing/2014/chart" uri="{C3380CC4-5D6E-409C-BE32-E72D297353CC}">
              <c16:uniqueId val="{00000001-F876-4EF5-85CC-7CA23C736BBE}"/>
            </c:ext>
          </c:extLst>
        </c:ser>
        <c:ser>
          <c:idx val="2"/>
          <c:order val="2"/>
          <c:tx>
            <c:strRef>
              <c:f>グラフ作成!$F$5</c:f>
              <c:strCache>
                <c:ptCount val="1"/>
                <c:pt idx="0">
                  <c:v>1981～1990年</c:v>
                </c:pt>
              </c:strCache>
            </c:strRef>
          </c:tx>
          <c:spPr>
            <a:solidFill>
              <a:schemeClr val="accent3"/>
            </a:solidFill>
            <a:ln>
              <a:noFill/>
            </a:ln>
            <a:effectLst/>
          </c:spPr>
          <c:invertIfNegative val="0"/>
          <c:cat>
            <c:strRef>
              <c:f>グラフ作成!$C$6</c:f>
              <c:strCache>
                <c:ptCount val="1"/>
                <c:pt idx="0">
                  <c:v>大阪市</c:v>
                </c:pt>
              </c:strCache>
            </c:strRef>
          </c:cat>
          <c:val>
            <c:numRef>
              <c:f>グラフ作成!$F$6</c:f>
              <c:numCache>
                <c:formatCode>#,##0_);\(#,##0\)</c:formatCode>
                <c:ptCount val="1"/>
                <c:pt idx="0">
                  <c:v>55500</c:v>
                </c:pt>
              </c:numCache>
            </c:numRef>
          </c:val>
          <c:extLst>
            <c:ext xmlns:c16="http://schemas.microsoft.com/office/drawing/2014/chart" uri="{C3380CC4-5D6E-409C-BE32-E72D297353CC}">
              <c16:uniqueId val="{00000002-F876-4EF5-85CC-7CA23C736BBE}"/>
            </c:ext>
          </c:extLst>
        </c:ser>
        <c:ser>
          <c:idx val="3"/>
          <c:order val="3"/>
          <c:tx>
            <c:strRef>
              <c:f>グラフ作成!$G$5</c:f>
              <c:strCache>
                <c:ptCount val="1"/>
                <c:pt idx="0">
                  <c:v>1991～2000年</c:v>
                </c:pt>
              </c:strCache>
            </c:strRef>
          </c:tx>
          <c:spPr>
            <a:solidFill>
              <a:schemeClr val="accent4"/>
            </a:solidFill>
            <a:ln>
              <a:noFill/>
            </a:ln>
            <a:effectLst/>
          </c:spPr>
          <c:invertIfNegative val="0"/>
          <c:cat>
            <c:strRef>
              <c:f>グラフ作成!$C$6</c:f>
              <c:strCache>
                <c:ptCount val="1"/>
                <c:pt idx="0">
                  <c:v>大阪市</c:v>
                </c:pt>
              </c:strCache>
            </c:strRef>
          </c:cat>
          <c:val>
            <c:numRef>
              <c:f>グラフ作成!$G$6</c:f>
              <c:numCache>
                <c:formatCode>#,##0_);\(#,##0\)</c:formatCode>
                <c:ptCount val="1"/>
                <c:pt idx="0">
                  <c:v>50200</c:v>
                </c:pt>
              </c:numCache>
            </c:numRef>
          </c:val>
          <c:extLst>
            <c:ext xmlns:c16="http://schemas.microsoft.com/office/drawing/2014/chart" uri="{C3380CC4-5D6E-409C-BE32-E72D297353CC}">
              <c16:uniqueId val="{00000003-F876-4EF5-85CC-7CA23C736BBE}"/>
            </c:ext>
          </c:extLst>
        </c:ser>
        <c:ser>
          <c:idx val="4"/>
          <c:order val="4"/>
          <c:tx>
            <c:strRef>
              <c:f>グラフ作成!$H$5</c:f>
              <c:strCache>
                <c:ptCount val="1"/>
                <c:pt idx="0">
                  <c:v>2001～2010年</c:v>
                </c:pt>
              </c:strCache>
            </c:strRef>
          </c:tx>
          <c:spPr>
            <a:solidFill>
              <a:schemeClr val="accent5"/>
            </a:solidFill>
            <a:ln>
              <a:noFill/>
            </a:ln>
            <a:effectLst/>
          </c:spPr>
          <c:invertIfNegative val="0"/>
          <c:cat>
            <c:strRef>
              <c:f>グラフ作成!$C$6</c:f>
              <c:strCache>
                <c:ptCount val="1"/>
                <c:pt idx="0">
                  <c:v>大阪市</c:v>
                </c:pt>
              </c:strCache>
            </c:strRef>
          </c:cat>
          <c:val>
            <c:numRef>
              <c:f>グラフ作成!$H$6</c:f>
              <c:numCache>
                <c:formatCode>#,##0_);\(#,##0\)</c:formatCode>
                <c:ptCount val="1"/>
                <c:pt idx="0">
                  <c:v>79200</c:v>
                </c:pt>
              </c:numCache>
            </c:numRef>
          </c:val>
          <c:extLst>
            <c:ext xmlns:c16="http://schemas.microsoft.com/office/drawing/2014/chart" uri="{C3380CC4-5D6E-409C-BE32-E72D297353CC}">
              <c16:uniqueId val="{00000004-F876-4EF5-85CC-7CA23C736BBE}"/>
            </c:ext>
          </c:extLst>
        </c:ser>
        <c:ser>
          <c:idx val="5"/>
          <c:order val="5"/>
          <c:tx>
            <c:strRef>
              <c:f>グラフ作成!$I$5</c:f>
              <c:strCache>
                <c:ptCount val="1"/>
                <c:pt idx="0">
                  <c:v>2011～2020年</c:v>
                </c:pt>
              </c:strCache>
            </c:strRef>
          </c:tx>
          <c:spPr>
            <a:solidFill>
              <a:schemeClr val="accent6"/>
            </a:solidFill>
            <a:ln>
              <a:noFill/>
            </a:ln>
            <a:effectLst/>
          </c:spPr>
          <c:invertIfNegative val="0"/>
          <c:cat>
            <c:strRef>
              <c:f>グラフ作成!$C$6</c:f>
              <c:strCache>
                <c:ptCount val="1"/>
                <c:pt idx="0">
                  <c:v>大阪市</c:v>
                </c:pt>
              </c:strCache>
            </c:strRef>
          </c:cat>
          <c:val>
            <c:numRef>
              <c:f>グラフ作成!$I$6</c:f>
              <c:numCache>
                <c:formatCode>#,##0_);\(#,##0\)</c:formatCode>
                <c:ptCount val="1"/>
                <c:pt idx="0">
                  <c:v>57200</c:v>
                </c:pt>
              </c:numCache>
            </c:numRef>
          </c:val>
          <c:extLst>
            <c:ext xmlns:c16="http://schemas.microsoft.com/office/drawing/2014/chart" uri="{C3380CC4-5D6E-409C-BE32-E72D297353CC}">
              <c16:uniqueId val="{00000005-F876-4EF5-85CC-7CA23C736BBE}"/>
            </c:ext>
          </c:extLst>
        </c:ser>
        <c:ser>
          <c:idx val="6"/>
          <c:order val="6"/>
          <c:tx>
            <c:strRef>
              <c:f>グラフ作成!$J$5</c:f>
              <c:strCache>
                <c:ptCount val="1"/>
                <c:pt idx="0">
                  <c:v>2021～2023年9月</c:v>
                </c:pt>
              </c:strCache>
            </c:strRef>
          </c:tx>
          <c:spPr>
            <a:solidFill>
              <a:schemeClr val="accent1">
                <a:lumMod val="60000"/>
              </a:schemeClr>
            </a:solidFill>
            <a:ln>
              <a:noFill/>
            </a:ln>
            <a:effectLst/>
          </c:spPr>
          <c:invertIfNegative val="0"/>
          <c:cat>
            <c:strRef>
              <c:f>グラフ作成!$C$6</c:f>
              <c:strCache>
                <c:ptCount val="1"/>
                <c:pt idx="0">
                  <c:v>大阪市</c:v>
                </c:pt>
              </c:strCache>
            </c:strRef>
          </c:cat>
          <c:val>
            <c:numRef>
              <c:f>グラフ作成!$J$6</c:f>
              <c:numCache>
                <c:formatCode>#,##0_);\(#,##0\)</c:formatCode>
                <c:ptCount val="1"/>
                <c:pt idx="0">
                  <c:v>11400</c:v>
                </c:pt>
              </c:numCache>
            </c:numRef>
          </c:val>
          <c:extLst>
            <c:ext xmlns:c16="http://schemas.microsoft.com/office/drawing/2014/chart" uri="{C3380CC4-5D6E-409C-BE32-E72D297353CC}">
              <c16:uniqueId val="{00000006-F876-4EF5-85CC-7CA23C736BBE}"/>
            </c:ext>
          </c:extLst>
        </c:ser>
        <c:dLbls>
          <c:showLegendKey val="0"/>
          <c:showVal val="0"/>
          <c:showCatName val="0"/>
          <c:showSerName val="0"/>
          <c:showPercent val="0"/>
          <c:showBubbleSize val="0"/>
        </c:dLbls>
        <c:gapWidth val="150"/>
        <c:overlap val="100"/>
        <c:axId val="248343296"/>
        <c:axId val="248331776"/>
      </c:barChart>
      <c:catAx>
        <c:axId val="248343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vert="eaVert" wrap="square" anchor="ctr" anchorCtr="1"/>
          <a:lstStyle/>
          <a:p>
            <a:pPr>
              <a:defRPr sz="900" b="0" i="0" u="none" strike="noStrike" kern="1200" baseline="0">
                <a:solidFill>
                  <a:schemeClr val="tx1"/>
                </a:solidFill>
                <a:latin typeface="+mn-lt"/>
                <a:ea typeface="+mn-ea"/>
                <a:cs typeface="+mn-cs"/>
              </a:defRPr>
            </a:pPr>
            <a:endParaRPr lang="ja-JP"/>
          </a:p>
        </c:txPr>
        <c:crossAx val="248331776"/>
        <c:crosses val="autoZero"/>
        <c:auto val="1"/>
        <c:lblAlgn val="ctr"/>
        <c:lblOffset val="100"/>
        <c:noMultiLvlLbl val="0"/>
      </c:catAx>
      <c:valAx>
        <c:axId val="248331776"/>
        <c:scaling>
          <c:orientation val="minMax"/>
          <c:max val="330000"/>
        </c:scaling>
        <c:delete val="0"/>
        <c:axPos val="l"/>
        <c:majorGridlines>
          <c:spPr>
            <a:ln w="9525" cap="flat" cmpd="sng" algn="ctr">
              <a:solidFill>
                <a:schemeClr val="tx1">
                  <a:lumMod val="15000"/>
                  <a:lumOff val="85000"/>
                </a:schemeClr>
              </a:solidFill>
              <a:round/>
            </a:ln>
            <a:effectLst/>
          </c:spPr>
        </c:majorGridlines>
        <c:numFmt formatCode="#,##0_);\(#,##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248343296"/>
        <c:crosses val="autoZero"/>
        <c:crossBetween val="between"/>
        <c:majorUnit val="3000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ja-JP"/>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グラフ作成!$D$5</c:f>
              <c:strCache>
                <c:ptCount val="1"/>
                <c:pt idx="0">
                  <c:v>1970年以前</c:v>
                </c:pt>
              </c:strCache>
            </c:strRef>
          </c:tx>
          <c:spPr>
            <a:solidFill>
              <a:schemeClr val="tx1"/>
            </a:solidFill>
            <a:ln>
              <a:noFill/>
            </a:ln>
            <a:effectLst/>
          </c:spPr>
          <c:invertIfNegative val="0"/>
          <c:cat>
            <c:strRef>
              <c:f>グラフ作成!$C$7:$C$43</c:f>
              <c:strCache>
                <c:ptCount val="37"/>
                <c:pt idx="0">
                  <c:v>堺市</c:v>
                </c:pt>
                <c:pt idx="1">
                  <c:v>吹田市</c:v>
                </c:pt>
                <c:pt idx="2">
                  <c:v>豊中市</c:v>
                </c:pt>
                <c:pt idx="3">
                  <c:v>東大阪市</c:v>
                </c:pt>
                <c:pt idx="4">
                  <c:v>茨木市</c:v>
                </c:pt>
                <c:pt idx="5">
                  <c:v>枚方市</c:v>
                </c:pt>
                <c:pt idx="6">
                  <c:v>高槻市</c:v>
                </c:pt>
                <c:pt idx="7">
                  <c:v>寝屋川市</c:v>
                </c:pt>
                <c:pt idx="8">
                  <c:v>和泉市</c:v>
                </c:pt>
                <c:pt idx="9">
                  <c:v>八尾市</c:v>
                </c:pt>
                <c:pt idx="10">
                  <c:v>守口市</c:v>
                </c:pt>
                <c:pt idx="11">
                  <c:v>箕面市</c:v>
                </c:pt>
                <c:pt idx="12">
                  <c:v>池田市</c:v>
                </c:pt>
                <c:pt idx="13">
                  <c:v>摂津市</c:v>
                </c:pt>
                <c:pt idx="14">
                  <c:v>大東市</c:v>
                </c:pt>
                <c:pt idx="15">
                  <c:v>大阪狭山市</c:v>
                </c:pt>
                <c:pt idx="16">
                  <c:v>岸和田市</c:v>
                </c:pt>
                <c:pt idx="17">
                  <c:v>富田林市</c:v>
                </c:pt>
                <c:pt idx="18">
                  <c:v>松原市</c:v>
                </c:pt>
                <c:pt idx="19">
                  <c:v>門真市</c:v>
                </c:pt>
                <c:pt idx="20">
                  <c:v>島本町</c:v>
                </c:pt>
                <c:pt idx="21">
                  <c:v>河内長野市</c:v>
                </c:pt>
                <c:pt idx="22">
                  <c:v>泉大津市</c:v>
                </c:pt>
                <c:pt idx="23">
                  <c:v>貝塚市</c:v>
                </c:pt>
                <c:pt idx="24">
                  <c:v>高石市</c:v>
                </c:pt>
                <c:pt idx="25">
                  <c:v>柏原市</c:v>
                </c:pt>
                <c:pt idx="26">
                  <c:v>泉佐野市</c:v>
                </c:pt>
                <c:pt idx="27">
                  <c:v>四條畷市</c:v>
                </c:pt>
                <c:pt idx="28">
                  <c:v>交野市</c:v>
                </c:pt>
                <c:pt idx="29">
                  <c:v>藤井寺市</c:v>
                </c:pt>
                <c:pt idx="30">
                  <c:v>羽曳野市</c:v>
                </c:pt>
                <c:pt idx="31">
                  <c:v>泉南市</c:v>
                </c:pt>
                <c:pt idx="32">
                  <c:v>熊取町</c:v>
                </c:pt>
                <c:pt idx="33">
                  <c:v>阪南市</c:v>
                </c:pt>
                <c:pt idx="34">
                  <c:v>岬町</c:v>
                </c:pt>
                <c:pt idx="35">
                  <c:v>忠岡町</c:v>
                </c:pt>
                <c:pt idx="36">
                  <c:v>河南町</c:v>
                </c:pt>
              </c:strCache>
            </c:strRef>
          </c:cat>
          <c:val>
            <c:numRef>
              <c:f>グラフ作成!$D$7:$D$43</c:f>
              <c:numCache>
                <c:formatCode>#,##0_);\(#,##0\)</c:formatCode>
                <c:ptCount val="37"/>
                <c:pt idx="0">
                  <c:v>2200</c:v>
                </c:pt>
                <c:pt idx="1">
                  <c:v>1000</c:v>
                </c:pt>
                <c:pt idx="2">
                  <c:v>560</c:v>
                </c:pt>
                <c:pt idx="3">
                  <c:v>50</c:v>
                </c:pt>
                <c:pt idx="4">
                  <c:v>630</c:v>
                </c:pt>
                <c:pt idx="5">
                  <c:v>800</c:v>
                </c:pt>
                <c:pt idx="6">
                  <c:v>390</c:v>
                </c:pt>
                <c:pt idx="7">
                  <c:v>320</c:v>
                </c:pt>
                <c:pt idx="8">
                  <c:v>190</c:v>
                </c:pt>
                <c:pt idx="9">
                  <c:v>90</c:v>
                </c:pt>
                <c:pt idx="10">
                  <c:v>40</c:v>
                </c:pt>
                <c:pt idx="11">
                  <c:v>270</c:v>
                </c:pt>
                <c:pt idx="12">
                  <c:v>80</c:v>
                </c:pt>
                <c:pt idx="13">
                  <c:v>0</c:v>
                </c:pt>
                <c:pt idx="14">
                  <c:v>50</c:v>
                </c:pt>
                <c:pt idx="15">
                  <c:v>140</c:v>
                </c:pt>
                <c:pt idx="16">
                  <c:v>30</c:v>
                </c:pt>
                <c:pt idx="17">
                  <c:v>220</c:v>
                </c:pt>
                <c:pt idx="18">
                  <c:v>40</c:v>
                </c:pt>
                <c:pt idx="19">
                  <c:v>0</c:v>
                </c:pt>
                <c:pt idx="20" formatCode="General">
                  <c:v>73</c:v>
                </c:pt>
                <c:pt idx="21">
                  <c:v>20</c:v>
                </c:pt>
                <c:pt idx="22">
                  <c:v>0</c:v>
                </c:pt>
                <c:pt idx="23" formatCode="General">
                  <c:v>0</c:v>
                </c:pt>
                <c:pt idx="24">
                  <c:v>30</c:v>
                </c:pt>
                <c:pt idx="25">
                  <c:v>50</c:v>
                </c:pt>
                <c:pt idx="26">
                  <c:v>0</c:v>
                </c:pt>
                <c:pt idx="27">
                  <c:v>0</c:v>
                </c:pt>
                <c:pt idx="28">
                  <c:v>20</c:v>
                </c:pt>
                <c:pt idx="29">
                  <c:v>0</c:v>
                </c:pt>
                <c:pt idx="30">
                  <c:v>10</c:v>
                </c:pt>
                <c:pt idx="31">
                  <c:v>0</c:v>
                </c:pt>
                <c:pt idx="32" formatCode="General">
                  <c:v>0</c:v>
                </c:pt>
                <c:pt idx="33">
                  <c:v>0</c:v>
                </c:pt>
                <c:pt idx="34" formatCode="General">
                  <c:v>0</c:v>
                </c:pt>
                <c:pt idx="35" formatCode="General">
                  <c:v>0</c:v>
                </c:pt>
                <c:pt idx="36" formatCode="General">
                  <c:v>19</c:v>
                </c:pt>
              </c:numCache>
            </c:numRef>
          </c:val>
          <c:extLst>
            <c:ext xmlns:c16="http://schemas.microsoft.com/office/drawing/2014/chart" uri="{C3380CC4-5D6E-409C-BE32-E72D297353CC}">
              <c16:uniqueId val="{00000000-FD70-4E6B-B92B-75983F5DEC04}"/>
            </c:ext>
          </c:extLst>
        </c:ser>
        <c:ser>
          <c:idx val="1"/>
          <c:order val="1"/>
          <c:tx>
            <c:strRef>
              <c:f>グラフ作成!$E$5</c:f>
              <c:strCache>
                <c:ptCount val="1"/>
                <c:pt idx="0">
                  <c:v>1971～1980年</c:v>
                </c:pt>
              </c:strCache>
            </c:strRef>
          </c:tx>
          <c:spPr>
            <a:pattFill prst="pct60">
              <a:fgClr>
                <a:srgbClr val="FF0000"/>
              </a:fgClr>
              <a:bgClr>
                <a:schemeClr val="bg1"/>
              </a:bgClr>
            </a:pattFill>
            <a:ln>
              <a:noFill/>
            </a:ln>
            <a:effectLst/>
          </c:spPr>
          <c:invertIfNegative val="0"/>
          <c:cat>
            <c:strRef>
              <c:f>グラフ作成!$C$7:$C$43</c:f>
              <c:strCache>
                <c:ptCount val="37"/>
                <c:pt idx="0">
                  <c:v>堺市</c:v>
                </c:pt>
                <c:pt idx="1">
                  <c:v>吹田市</c:v>
                </c:pt>
                <c:pt idx="2">
                  <c:v>豊中市</c:v>
                </c:pt>
                <c:pt idx="3">
                  <c:v>東大阪市</c:v>
                </c:pt>
                <c:pt idx="4">
                  <c:v>茨木市</c:v>
                </c:pt>
                <c:pt idx="5">
                  <c:v>枚方市</c:v>
                </c:pt>
                <c:pt idx="6">
                  <c:v>高槻市</c:v>
                </c:pt>
                <c:pt idx="7">
                  <c:v>寝屋川市</c:v>
                </c:pt>
                <c:pt idx="8">
                  <c:v>和泉市</c:v>
                </c:pt>
                <c:pt idx="9">
                  <c:v>八尾市</c:v>
                </c:pt>
                <c:pt idx="10">
                  <c:v>守口市</c:v>
                </c:pt>
                <c:pt idx="11">
                  <c:v>箕面市</c:v>
                </c:pt>
                <c:pt idx="12">
                  <c:v>池田市</c:v>
                </c:pt>
                <c:pt idx="13">
                  <c:v>摂津市</c:v>
                </c:pt>
                <c:pt idx="14">
                  <c:v>大東市</c:v>
                </c:pt>
                <c:pt idx="15">
                  <c:v>大阪狭山市</c:v>
                </c:pt>
                <c:pt idx="16">
                  <c:v>岸和田市</c:v>
                </c:pt>
                <c:pt idx="17">
                  <c:v>富田林市</c:v>
                </c:pt>
                <c:pt idx="18">
                  <c:v>松原市</c:v>
                </c:pt>
                <c:pt idx="19">
                  <c:v>門真市</c:v>
                </c:pt>
                <c:pt idx="20">
                  <c:v>島本町</c:v>
                </c:pt>
                <c:pt idx="21">
                  <c:v>河内長野市</c:v>
                </c:pt>
                <c:pt idx="22">
                  <c:v>泉大津市</c:v>
                </c:pt>
                <c:pt idx="23">
                  <c:v>貝塚市</c:v>
                </c:pt>
                <c:pt idx="24">
                  <c:v>高石市</c:v>
                </c:pt>
                <c:pt idx="25">
                  <c:v>柏原市</c:v>
                </c:pt>
                <c:pt idx="26">
                  <c:v>泉佐野市</c:v>
                </c:pt>
                <c:pt idx="27">
                  <c:v>四條畷市</c:v>
                </c:pt>
                <c:pt idx="28">
                  <c:v>交野市</c:v>
                </c:pt>
                <c:pt idx="29">
                  <c:v>藤井寺市</c:v>
                </c:pt>
                <c:pt idx="30">
                  <c:v>羽曳野市</c:v>
                </c:pt>
                <c:pt idx="31">
                  <c:v>泉南市</c:v>
                </c:pt>
                <c:pt idx="32">
                  <c:v>熊取町</c:v>
                </c:pt>
                <c:pt idx="33">
                  <c:v>阪南市</c:v>
                </c:pt>
                <c:pt idx="34">
                  <c:v>岬町</c:v>
                </c:pt>
                <c:pt idx="35">
                  <c:v>忠岡町</c:v>
                </c:pt>
                <c:pt idx="36">
                  <c:v>河南町</c:v>
                </c:pt>
              </c:strCache>
            </c:strRef>
          </c:cat>
          <c:val>
            <c:numRef>
              <c:f>グラフ作成!$E$7:$E$43</c:f>
              <c:numCache>
                <c:formatCode>#,##0_);\(#,##0\)</c:formatCode>
                <c:ptCount val="37"/>
                <c:pt idx="0">
                  <c:v>8100</c:v>
                </c:pt>
                <c:pt idx="1">
                  <c:v>10360</c:v>
                </c:pt>
                <c:pt idx="2">
                  <c:v>7870</c:v>
                </c:pt>
                <c:pt idx="3">
                  <c:v>4460</c:v>
                </c:pt>
                <c:pt idx="4">
                  <c:v>8510</c:v>
                </c:pt>
                <c:pt idx="5">
                  <c:v>5810</c:v>
                </c:pt>
                <c:pt idx="6">
                  <c:v>3660</c:v>
                </c:pt>
                <c:pt idx="7">
                  <c:v>2730</c:v>
                </c:pt>
                <c:pt idx="8">
                  <c:v>1110</c:v>
                </c:pt>
                <c:pt idx="9">
                  <c:v>1900</c:v>
                </c:pt>
                <c:pt idx="10">
                  <c:v>1100</c:v>
                </c:pt>
                <c:pt idx="11">
                  <c:v>3670</c:v>
                </c:pt>
                <c:pt idx="12">
                  <c:v>530</c:v>
                </c:pt>
                <c:pt idx="13">
                  <c:v>290</c:v>
                </c:pt>
                <c:pt idx="14">
                  <c:v>500</c:v>
                </c:pt>
                <c:pt idx="15">
                  <c:v>1250</c:v>
                </c:pt>
                <c:pt idx="16">
                  <c:v>250</c:v>
                </c:pt>
                <c:pt idx="17">
                  <c:v>220</c:v>
                </c:pt>
                <c:pt idx="18">
                  <c:v>440</c:v>
                </c:pt>
                <c:pt idx="19">
                  <c:v>530</c:v>
                </c:pt>
                <c:pt idx="20" formatCode="General">
                  <c:v>1174</c:v>
                </c:pt>
                <c:pt idx="21">
                  <c:v>130</c:v>
                </c:pt>
                <c:pt idx="22">
                  <c:v>270</c:v>
                </c:pt>
                <c:pt idx="23">
                  <c:v>140</c:v>
                </c:pt>
                <c:pt idx="24">
                  <c:v>280</c:v>
                </c:pt>
                <c:pt idx="25">
                  <c:v>280</c:v>
                </c:pt>
                <c:pt idx="26">
                  <c:v>90</c:v>
                </c:pt>
                <c:pt idx="27">
                  <c:v>40</c:v>
                </c:pt>
                <c:pt idx="28">
                  <c:v>90</c:v>
                </c:pt>
                <c:pt idx="29">
                  <c:v>240</c:v>
                </c:pt>
                <c:pt idx="30">
                  <c:v>140</c:v>
                </c:pt>
                <c:pt idx="31">
                  <c:v>10</c:v>
                </c:pt>
                <c:pt idx="32" formatCode="General">
                  <c:v>92</c:v>
                </c:pt>
                <c:pt idx="33">
                  <c:v>0</c:v>
                </c:pt>
                <c:pt idx="34" formatCode="General">
                  <c:v>0</c:v>
                </c:pt>
                <c:pt idx="35" formatCode="General">
                  <c:v>0</c:v>
                </c:pt>
                <c:pt idx="36" formatCode="General">
                  <c:v>0</c:v>
                </c:pt>
              </c:numCache>
            </c:numRef>
          </c:val>
          <c:extLst>
            <c:ext xmlns:c16="http://schemas.microsoft.com/office/drawing/2014/chart" uri="{C3380CC4-5D6E-409C-BE32-E72D297353CC}">
              <c16:uniqueId val="{00000001-FD70-4E6B-B92B-75983F5DEC04}"/>
            </c:ext>
          </c:extLst>
        </c:ser>
        <c:ser>
          <c:idx val="2"/>
          <c:order val="2"/>
          <c:tx>
            <c:strRef>
              <c:f>グラフ作成!$F$5</c:f>
              <c:strCache>
                <c:ptCount val="1"/>
                <c:pt idx="0">
                  <c:v>1981～1990年</c:v>
                </c:pt>
              </c:strCache>
            </c:strRef>
          </c:tx>
          <c:spPr>
            <a:solidFill>
              <a:schemeClr val="accent3"/>
            </a:solidFill>
            <a:ln>
              <a:noFill/>
            </a:ln>
            <a:effectLst/>
          </c:spPr>
          <c:invertIfNegative val="0"/>
          <c:cat>
            <c:strRef>
              <c:f>グラフ作成!$C$7:$C$43</c:f>
              <c:strCache>
                <c:ptCount val="37"/>
                <c:pt idx="0">
                  <c:v>堺市</c:v>
                </c:pt>
                <c:pt idx="1">
                  <c:v>吹田市</c:v>
                </c:pt>
                <c:pt idx="2">
                  <c:v>豊中市</c:v>
                </c:pt>
                <c:pt idx="3">
                  <c:v>東大阪市</c:v>
                </c:pt>
                <c:pt idx="4">
                  <c:v>茨木市</c:v>
                </c:pt>
                <c:pt idx="5">
                  <c:v>枚方市</c:v>
                </c:pt>
                <c:pt idx="6">
                  <c:v>高槻市</c:v>
                </c:pt>
                <c:pt idx="7">
                  <c:v>寝屋川市</c:v>
                </c:pt>
                <c:pt idx="8">
                  <c:v>和泉市</c:v>
                </c:pt>
                <c:pt idx="9">
                  <c:v>八尾市</c:v>
                </c:pt>
                <c:pt idx="10">
                  <c:v>守口市</c:v>
                </c:pt>
                <c:pt idx="11">
                  <c:v>箕面市</c:v>
                </c:pt>
                <c:pt idx="12">
                  <c:v>池田市</c:v>
                </c:pt>
                <c:pt idx="13">
                  <c:v>摂津市</c:v>
                </c:pt>
                <c:pt idx="14">
                  <c:v>大東市</c:v>
                </c:pt>
                <c:pt idx="15">
                  <c:v>大阪狭山市</c:v>
                </c:pt>
                <c:pt idx="16">
                  <c:v>岸和田市</c:v>
                </c:pt>
                <c:pt idx="17">
                  <c:v>富田林市</c:v>
                </c:pt>
                <c:pt idx="18">
                  <c:v>松原市</c:v>
                </c:pt>
                <c:pt idx="19">
                  <c:v>門真市</c:v>
                </c:pt>
                <c:pt idx="20">
                  <c:v>島本町</c:v>
                </c:pt>
                <c:pt idx="21">
                  <c:v>河内長野市</c:v>
                </c:pt>
                <c:pt idx="22">
                  <c:v>泉大津市</c:v>
                </c:pt>
                <c:pt idx="23">
                  <c:v>貝塚市</c:v>
                </c:pt>
                <c:pt idx="24">
                  <c:v>高石市</c:v>
                </c:pt>
                <c:pt idx="25">
                  <c:v>柏原市</c:v>
                </c:pt>
                <c:pt idx="26">
                  <c:v>泉佐野市</c:v>
                </c:pt>
                <c:pt idx="27">
                  <c:v>四條畷市</c:v>
                </c:pt>
                <c:pt idx="28">
                  <c:v>交野市</c:v>
                </c:pt>
                <c:pt idx="29">
                  <c:v>藤井寺市</c:v>
                </c:pt>
                <c:pt idx="30">
                  <c:v>羽曳野市</c:v>
                </c:pt>
                <c:pt idx="31">
                  <c:v>泉南市</c:v>
                </c:pt>
                <c:pt idx="32">
                  <c:v>熊取町</c:v>
                </c:pt>
                <c:pt idx="33">
                  <c:v>阪南市</c:v>
                </c:pt>
                <c:pt idx="34">
                  <c:v>岬町</c:v>
                </c:pt>
                <c:pt idx="35">
                  <c:v>忠岡町</c:v>
                </c:pt>
                <c:pt idx="36">
                  <c:v>河南町</c:v>
                </c:pt>
              </c:strCache>
            </c:strRef>
          </c:cat>
          <c:val>
            <c:numRef>
              <c:f>グラフ作成!$F$7:$F$43</c:f>
              <c:numCache>
                <c:formatCode>#,##0_);\(#,##0\)</c:formatCode>
                <c:ptCount val="37"/>
                <c:pt idx="0">
                  <c:v>7100</c:v>
                </c:pt>
                <c:pt idx="1">
                  <c:v>9710</c:v>
                </c:pt>
                <c:pt idx="2">
                  <c:v>7230</c:v>
                </c:pt>
                <c:pt idx="3">
                  <c:v>7720</c:v>
                </c:pt>
                <c:pt idx="4">
                  <c:v>2300</c:v>
                </c:pt>
                <c:pt idx="5">
                  <c:v>3310</c:v>
                </c:pt>
                <c:pt idx="6">
                  <c:v>2810</c:v>
                </c:pt>
                <c:pt idx="7">
                  <c:v>3770</c:v>
                </c:pt>
                <c:pt idx="8">
                  <c:v>2940</c:v>
                </c:pt>
                <c:pt idx="9">
                  <c:v>3190</c:v>
                </c:pt>
                <c:pt idx="10">
                  <c:v>3810</c:v>
                </c:pt>
                <c:pt idx="11">
                  <c:v>1500</c:v>
                </c:pt>
                <c:pt idx="12">
                  <c:v>1340</c:v>
                </c:pt>
                <c:pt idx="13">
                  <c:v>970</c:v>
                </c:pt>
                <c:pt idx="14">
                  <c:v>1270</c:v>
                </c:pt>
                <c:pt idx="15">
                  <c:v>1980</c:v>
                </c:pt>
                <c:pt idx="16">
                  <c:v>1640</c:v>
                </c:pt>
                <c:pt idx="17">
                  <c:v>1060</c:v>
                </c:pt>
                <c:pt idx="18">
                  <c:v>2190</c:v>
                </c:pt>
                <c:pt idx="19">
                  <c:v>1660</c:v>
                </c:pt>
                <c:pt idx="20" formatCode="General">
                  <c:v>1025</c:v>
                </c:pt>
                <c:pt idx="21">
                  <c:v>1050</c:v>
                </c:pt>
                <c:pt idx="22">
                  <c:v>700</c:v>
                </c:pt>
                <c:pt idx="23">
                  <c:v>530</c:v>
                </c:pt>
                <c:pt idx="24">
                  <c:v>690</c:v>
                </c:pt>
                <c:pt idx="25">
                  <c:v>200</c:v>
                </c:pt>
                <c:pt idx="26">
                  <c:v>700</c:v>
                </c:pt>
                <c:pt idx="27">
                  <c:v>70</c:v>
                </c:pt>
                <c:pt idx="28">
                  <c:v>60</c:v>
                </c:pt>
                <c:pt idx="29">
                  <c:v>630</c:v>
                </c:pt>
                <c:pt idx="30">
                  <c:v>140</c:v>
                </c:pt>
                <c:pt idx="31">
                  <c:v>660</c:v>
                </c:pt>
                <c:pt idx="32" formatCode="General">
                  <c:v>16</c:v>
                </c:pt>
                <c:pt idx="33">
                  <c:v>0</c:v>
                </c:pt>
                <c:pt idx="34" formatCode="General">
                  <c:v>0</c:v>
                </c:pt>
                <c:pt idx="35" formatCode="General">
                  <c:v>0</c:v>
                </c:pt>
                <c:pt idx="36" formatCode="General">
                  <c:v>0</c:v>
                </c:pt>
              </c:numCache>
            </c:numRef>
          </c:val>
          <c:extLst>
            <c:ext xmlns:c16="http://schemas.microsoft.com/office/drawing/2014/chart" uri="{C3380CC4-5D6E-409C-BE32-E72D297353CC}">
              <c16:uniqueId val="{00000002-FD70-4E6B-B92B-75983F5DEC04}"/>
            </c:ext>
          </c:extLst>
        </c:ser>
        <c:ser>
          <c:idx val="3"/>
          <c:order val="3"/>
          <c:tx>
            <c:strRef>
              <c:f>グラフ作成!$G$5</c:f>
              <c:strCache>
                <c:ptCount val="1"/>
                <c:pt idx="0">
                  <c:v>1991～2000年</c:v>
                </c:pt>
              </c:strCache>
            </c:strRef>
          </c:tx>
          <c:spPr>
            <a:solidFill>
              <a:schemeClr val="accent4"/>
            </a:solidFill>
            <a:ln>
              <a:noFill/>
            </a:ln>
            <a:effectLst/>
          </c:spPr>
          <c:invertIfNegative val="0"/>
          <c:cat>
            <c:strRef>
              <c:f>グラフ作成!$C$7:$C$43</c:f>
              <c:strCache>
                <c:ptCount val="37"/>
                <c:pt idx="0">
                  <c:v>堺市</c:v>
                </c:pt>
                <c:pt idx="1">
                  <c:v>吹田市</c:v>
                </c:pt>
                <c:pt idx="2">
                  <c:v>豊中市</c:v>
                </c:pt>
                <c:pt idx="3">
                  <c:v>東大阪市</c:v>
                </c:pt>
                <c:pt idx="4">
                  <c:v>茨木市</c:v>
                </c:pt>
                <c:pt idx="5">
                  <c:v>枚方市</c:v>
                </c:pt>
                <c:pt idx="6">
                  <c:v>高槻市</c:v>
                </c:pt>
                <c:pt idx="7">
                  <c:v>寝屋川市</c:v>
                </c:pt>
                <c:pt idx="8">
                  <c:v>和泉市</c:v>
                </c:pt>
                <c:pt idx="9">
                  <c:v>八尾市</c:v>
                </c:pt>
                <c:pt idx="10">
                  <c:v>守口市</c:v>
                </c:pt>
                <c:pt idx="11">
                  <c:v>箕面市</c:v>
                </c:pt>
                <c:pt idx="12">
                  <c:v>池田市</c:v>
                </c:pt>
                <c:pt idx="13">
                  <c:v>摂津市</c:v>
                </c:pt>
                <c:pt idx="14">
                  <c:v>大東市</c:v>
                </c:pt>
                <c:pt idx="15">
                  <c:v>大阪狭山市</c:v>
                </c:pt>
                <c:pt idx="16">
                  <c:v>岸和田市</c:v>
                </c:pt>
                <c:pt idx="17">
                  <c:v>富田林市</c:v>
                </c:pt>
                <c:pt idx="18">
                  <c:v>松原市</c:v>
                </c:pt>
                <c:pt idx="19">
                  <c:v>門真市</c:v>
                </c:pt>
                <c:pt idx="20">
                  <c:v>島本町</c:v>
                </c:pt>
                <c:pt idx="21">
                  <c:v>河内長野市</c:v>
                </c:pt>
                <c:pt idx="22">
                  <c:v>泉大津市</c:v>
                </c:pt>
                <c:pt idx="23">
                  <c:v>貝塚市</c:v>
                </c:pt>
                <c:pt idx="24">
                  <c:v>高石市</c:v>
                </c:pt>
                <c:pt idx="25">
                  <c:v>柏原市</c:v>
                </c:pt>
                <c:pt idx="26">
                  <c:v>泉佐野市</c:v>
                </c:pt>
                <c:pt idx="27">
                  <c:v>四條畷市</c:v>
                </c:pt>
                <c:pt idx="28">
                  <c:v>交野市</c:v>
                </c:pt>
                <c:pt idx="29">
                  <c:v>藤井寺市</c:v>
                </c:pt>
                <c:pt idx="30">
                  <c:v>羽曳野市</c:v>
                </c:pt>
                <c:pt idx="31">
                  <c:v>泉南市</c:v>
                </c:pt>
                <c:pt idx="32">
                  <c:v>熊取町</c:v>
                </c:pt>
                <c:pt idx="33">
                  <c:v>阪南市</c:v>
                </c:pt>
                <c:pt idx="34">
                  <c:v>岬町</c:v>
                </c:pt>
                <c:pt idx="35">
                  <c:v>忠岡町</c:v>
                </c:pt>
                <c:pt idx="36">
                  <c:v>河南町</c:v>
                </c:pt>
              </c:strCache>
            </c:strRef>
          </c:cat>
          <c:val>
            <c:numRef>
              <c:f>グラフ作成!$G$7:$G$43</c:f>
              <c:numCache>
                <c:formatCode>#,##0_);\(#,##0\)</c:formatCode>
                <c:ptCount val="37"/>
                <c:pt idx="0">
                  <c:v>13000</c:v>
                </c:pt>
                <c:pt idx="1">
                  <c:v>9470</c:v>
                </c:pt>
                <c:pt idx="2">
                  <c:v>6890</c:v>
                </c:pt>
                <c:pt idx="3">
                  <c:v>5580</c:v>
                </c:pt>
                <c:pt idx="4">
                  <c:v>2350</c:v>
                </c:pt>
                <c:pt idx="5">
                  <c:v>5280</c:v>
                </c:pt>
                <c:pt idx="6">
                  <c:v>3630</c:v>
                </c:pt>
                <c:pt idx="7">
                  <c:v>3190</c:v>
                </c:pt>
                <c:pt idx="8">
                  <c:v>5190</c:v>
                </c:pt>
                <c:pt idx="9">
                  <c:v>1690</c:v>
                </c:pt>
                <c:pt idx="10">
                  <c:v>1420</c:v>
                </c:pt>
                <c:pt idx="11">
                  <c:v>1390</c:v>
                </c:pt>
                <c:pt idx="12">
                  <c:v>2680</c:v>
                </c:pt>
                <c:pt idx="13">
                  <c:v>510</c:v>
                </c:pt>
                <c:pt idx="14">
                  <c:v>1210</c:v>
                </c:pt>
                <c:pt idx="15">
                  <c:v>1300</c:v>
                </c:pt>
                <c:pt idx="16">
                  <c:v>1260</c:v>
                </c:pt>
                <c:pt idx="17">
                  <c:v>3070</c:v>
                </c:pt>
                <c:pt idx="18">
                  <c:v>920</c:v>
                </c:pt>
                <c:pt idx="19">
                  <c:v>360</c:v>
                </c:pt>
                <c:pt idx="20" formatCode="General">
                  <c:v>658</c:v>
                </c:pt>
                <c:pt idx="21">
                  <c:v>2330</c:v>
                </c:pt>
                <c:pt idx="22">
                  <c:v>1760</c:v>
                </c:pt>
                <c:pt idx="23">
                  <c:v>2350</c:v>
                </c:pt>
                <c:pt idx="24">
                  <c:v>480</c:v>
                </c:pt>
                <c:pt idx="25">
                  <c:v>650</c:v>
                </c:pt>
                <c:pt idx="26">
                  <c:v>1170</c:v>
                </c:pt>
                <c:pt idx="27">
                  <c:v>850</c:v>
                </c:pt>
                <c:pt idx="28">
                  <c:v>1410</c:v>
                </c:pt>
                <c:pt idx="29">
                  <c:v>220</c:v>
                </c:pt>
                <c:pt idx="30">
                  <c:v>600</c:v>
                </c:pt>
                <c:pt idx="31">
                  <c:v>740</c:v>
                </c:pt>
                <c:pt idx="32" formatCode="General">
                  <c:v>403</c:v>
                </c:pt>
                <c:pt idx="33">
                  <c:v>370</c:v>
                </c:pt>
                <c:pt idx="34" formatCode="General">
                  <c:v>153</c:v>
                </c:pt>
                <c:pt idx="35" formatCode="General">
                  <c:v>20</c:v>
                </c:pt>
                <c:pt idx="36" formatCode="General">
                  <c:v>0</c:v>
                </c:pt>
              </c:numCache>
            </c:numRef>
          </c:val>
          <c:extLst>
            <c:ext xmlns:c16="http://schemas.microsoft.com/office/drawing/2014/chart" uri="{C3380CC4-5D6E-409C-BE32-E72D297353CC}">
              <c16:uniqueId val="{00000003-FD70-4E6B-B92B-75983F5DEC04}"/>
            </c:ext>
          </c:extLst>
        </c:ser>
        <c:ser>
          <c:idx val="4"/>
          <c:order val="4"/>
          <c:tx>
            <c:strRef>
              <c:f>グラフ作成!$H$5</c:f>
              <c:strCache>
                <c:ptCount val="1"/>
                <c:pt idx="0">
                  <c:v>2001～2010年</c:v>
                </c:pt>
              </c:strCache>
            </c:strRef>
          </c:tx>
          <c:spPr>
            <a:solidFill>
              <a:schemeClr val="accent5"/>
            </a:solidFill>
            <a:ln>
              <a:noFill/>
            </a:ln>
            <a:effectLst/>
          </c:spPr>
          <c:invertIfNegative val="0"/>
          <c:cat>
            <c:strRef>
              <c:f>グラフ作成!$C$7:$C$43</c:f>
              <c:strCache>
                <c:ptCount val="37"/>
                <c:pt idx="0">
                  <c:v>堺市</c:v>
                </c:pt>
                <c:pt idx="1">
                  <c:v>吹田市</c:v>
                </c:pt>
                <c:pt idx="2">
                  <c:v>豊中市</c:v>
                </c:pt>
                <c:pt idx="3">
                  <c:v>東大阪市</c:v>
                </c:pt>
                <c:pt idx="4">
                  <c:v>茨木市</c:v>
                </c:pt>
                <c:pt idx="5">
                  <c:v>枚方市</c:v>
                </c:pt>
                <c:pt idx="6">
                  <c:v>高槻市</c:v>
                </c:pt>
                <c:pt idx="7">
                  <c:v>寝屋川市</c:v>
                </c:pt>
                <c:pt idx="8">
                  <c:v>和泉市</c:v>
                </c:pt>
                <c:pt idx="9">
                  <c:v>八尾市</c:v>
                </c:pt>
                <c:pt idx="10">
                  <c:v>守口市</c:v>
                </c:pt>
                <c:pt idx="11">
                  <c:v>箕面市</c:v>
                </c:pt>
                <c:pt idx="12">
                  <c:v>池田市</c:v>
                </c:pt>
                <c:pt idx="13">
                  <c:v>摂津市</c:v>
                </c:pt>
                <c:pt idx="14">
                  <c:v>大東市</c:v>
                </c:pt>
                <c:pt idx="15">
                  <c:v>大阪狭山市</c:v>
                </c:pt>
                <c:pt idx="16">
                  <c:v>岸和田市</c:v>
                </c:pt>
                <c:pt idx="17">
                  <c:v>富田林市</c:v>
                </c:pt>
                <c:pt idx="18">
                  <c:v>松原市</c:v>
                </c:pt>
                <c:pt idx="19">
                  <c:v>門真市</c:v>
                </c:pt>
                <c:pt idx="20">
                  <c:v>島本町</c:v>
                </c:pt>
                <c:pt idx="21">
                  <c:v>河内長野市</c:v>
                </c:pt>
                <c:pt idx="22">
                  <c:v>泉大津市</c:v>
                </c:pt>
                <c:pt idx="23">
                  <c:v>貝塚市</c:v>
                </c:pt>
                <c:pt idx="24">
                  <c:v>高石市</c:v>
                </c:pt>
                <c:pt idx="25">
                  <c:v>柏原市</c:v>
                </c:pt>
                <c:pt idx="26">
                  <c:v>泉佐野市</c:v>
                </c:pt>
                <c:pt idx="27">
                  <c:v>四條畷市</c:v>
                </c:pt>
                <c:pt idx="28">
                  <c:v>交野市</c:v>
                </c:pt>
                <c:pt idx="29">
                  <c:v>藤井寺市</c:v>
                </c:pt>
                <c:pt idx="30">
                  <c:v>羽曳野市</c:v>
                </c:pt>
                <c:pt idx="31">
                  <c:v>泉南市</c:v>
                </c:pt>
                <c:pt idx="32">
                  <c:v>熊取町</c:v>
                </c:pt>
                <c:pt idx="33">
                  <c:v>阪南市</c:v>
                </c:pt>
                <c:pt idx="34">
                  <c:v>岬町</c:v>
                </c:pt>
                <c:pt idx="35">
                  <c:v>忠岡町</c:v>
                </c:pt>
                <c:pt idx="36">
                  <c:v>河南町</c:v>
                </c:pt>
              </c:strCache>
            </c:strRef>
          </c:cat>
          <c:val>
            <c:numRef>
              <c:f>グラフ作成!$H$7:$H$43</c:f>
              <c:numCache>
                <c:formatCode>#,##0_);\(#,##0\)</c:formatCode>
                <c:ptCount val="37"/>
                <c:pt idx="0">
                  <c:v>17500</c:v>
                </c:pt>
                <c:pt idx="1">
                  <c:v>11920</c:v>
                </c:pt>
                <c:pt idx="2">
                  <c:v>9020</c:v>
                </c:pt>
                <c:pt idx="3">
                  <c:v>6990</c:v>
                </c:pt>
                <c:pt idx="4">
                  <c:v>9800</c:v>
                </c:pt>
                <c:pt idx="5">
                  <c:v>8660</c:v>
                </c:pt>
                <c:pt idx="6">
                  <c:v>3880</c:v>
                </c:pt>
                <c:pt idx="7">
                  <c:v>2870</c:v>
                </c:pt>
                <c:pt idx="8">
                  <c:v>2600</c:v>
                </c:pt>
                <c:pt idx="9">
                  <c:v>2770</c:v>
                </c:pt>
                <c:pt idx="10">
                  <c:v>2370</c:v>
                </c:pt>
                <c:pt idx="11">
                  <c:v>2380</c:v>
                </c:pt>
                <c:pt idx="12">
                  <c:v>2420</c:v>
                </c:pt>
                <c:pt idx="13">
                  <c:v>1080</c:v>
                </c:pt>
                <c:pt idx="14">
                  <c:v>1810</c:v>
                </c:pt>
                <c:pt idx="15">
                  <c:v>490</c:v>
                </c:pt>
                <c:pt idx="16">
                  <c:v>1790</c:v>
                </c:pt>
                <c:pt idx="17">
                  <c:v>570</c:v>
                </c:pt>
                <c:pt idx="18">
                  <c:v>900</c:v>
                </c:pt>
                <c:pt idx="19">
                  <c:v>1620</c:v>
                </c:pt>
                <c:pt idx="20" formatCode="General">
                  <c:v>503</c:v>
                </c:pt>
                <c:pt idx="21">
                  <c:v>140</c:v>
                </c:pt>
                <c:pt idx="22">
                  <c:v>640</c:v>
                </c:pt>
                <c:pt idx="23">
                  <c:v>270</c:v>
                </c:pt>
                <c:pt idx="24">
                  <c:v>1180</c:v>
                </c:pt>
                <c:pt idx="25">
                  <c:v>830</c:v>
                </c:pt>
                <c:pt idx="26">
                  <c:v>620</c:v>
                </c:pt>
                <c:pt idx="27">
                  <c:v>600</c:v>
                </c:pt>
                <c:pt idx="28">
                  <c:v>190</c:v>
                </c:pt>
                <c:pt idx="29">
                  <c:v>660</c:v>
                </c:pt>
                <c:pt idx="30">
                  <c:v>370</c:v>
                </c:pt>
                <c:pt idx="31">
                  <c:v>140</c:v>
                </c:pt>
                <c:pt idx="32" formatCode="General">
                  <c:v>69</c:v>
                </c:pt>
                <c:pt idx="33">
                  <c:v>20</c:v>
                </c:pt>
                <c:pt idx="34" formatCode="General">
                  <c:v>61</c:v>
                </c:pt>
                <c:pt idx="35" formatCode="General">
                  <c:v>0</c:v>
                </c:pt>
                <c:pt idx="36" formatCode="General">
                  <c:v>0</c:v>
                </c:pt>
              </c:numCache>
            </c:numRef>
          </c:val>
          <c:extLst>
            <c:ext xmlns:c16="http://schemas.microsoft.com/office/drawing/2014/chart" uri="{C3380CC4-5D6E-409C-BE32-E72D297353CC}">
              <c16:uniqueId val="{00000004-FD70-4E6B-B92B-75983F5DEC04}"/>
            </c:ext>
          </c:extLst>
        </c:ser>
        <c:ser>
          <c:idx val="5"/>
          <c:order val="5"/>
          <c:tx>
            <c:strRef>
              <c:f>グラフ作成!$I$5</c:f>
              <c:strCache>
                <c:ptCount val="1"/>
                <c:pt idx="0">
                  <c:v>2011～2020年</c:v>
                </c:pt>
              </c:strCache>
            </c:strRef>
          </c:tx>
          <c:spPr>
            <a:solidFill>
              <a:schemeClr val="accent6"/>
            </a:solidFill>
            <a:ln>
              <a:noFill/>
            </a:ln>
            <a:effectLst/>
          </c:spPr>
          <c:invertIfNegative val="0"/>
          <c:cat>
            <c:strRef>
              <c:f>グラフ作成!$C$7:$C$43</c:f>
              <c:strCache>
                <c:ptCount val="37"/>
                <c:pt idx="0">
                  <c:v>堺市</c:v>
                </c:pt>
                <c:pt idx="1">
                  <c:v>吹田市</c:v>
                </c:pt>
                <c:pt idx="2">
                  <c:v>豊中市</c:v>
                </c:pt>
                <c:pt idx="3">
                  <c:v>東大阪市</c:v>
                </c:pt>
                <c:pt idx="4">
                  <c:v>茨木市</c:v>
                </c:pt>
                <c:pt idx="5">
                  <c:v>枚方市</c:v>
                </c:pt>
                <c:pt idx="6">
                  <c:v>高槻市</c:v>
                </c:pt>
                <c:pt idx="7">
                  <c:v>寝屋川市</c:v>
                </c:pt>
                <c:pt idx="8">
                  <c:v>和泉市</c:v>
                </c:pt>
                <c:pt idx="9">
                  <c:v>八尾市</c:v>
                </c:pt>
                <c:pt idx="10">
                  <c:v>守口市</c:v>
                </c:pt>
                <c:pt idx="11">
                  <c:v>箕面市</c:v>
                </c:pt>
                <c:pt idx="12">
                  <c:v>池田市</c:v>
                </c:pt>
                <c:pt idx="13">
                  <c:v>摂津市</c:v>
                </c:pt>
                <c:pt idx="14">
                  <c:v>大東市</c:v>
                </c:pt>
                <c:pt idx="15">
                  <c:v>大阪狭山市</c:v>
                </c:pt>
                <c:pt idx="16">
                  <c:v>岸和田市</c:v>
                </c:pt>
                <c:pt idx="17">
                  <c:v>富田林市</c:v>
                </c:pt>
                <c:pt idx="18">
                  <c:v>松原市</c:v>
                </c:pt>
                <c:pt idx="19">
                  <c:v>門真市</c:v>
                </c:pt>
                <c:pt idx="20">
                  <c:v>島本町</c:v>
                </c:pt>
                <c:pt idx="21">
                  <c:v>河内長野市</c:v>
                </c:pt>
                <c:pt idx="22">
                  <c:v>泉大津市</c:v>
                </c:pt>
                <c:pt idx="23">
                  <c:v>貝塚市</c:v>
                </c:pt>
                <c:pt idx="24">
                  <c:v>高石市</c:v>
                </c:pt>
                <c:pt idx="25">
                  <c:v>柏原市</c:v>
                </c:pt>
                <c:pt idx="26">
                  <c:v>泉佐野市</c:v>
                </c:pt>
                <c:pt idx="27">
                  <c:v>四條畷市</c:v>
                </c:pt>
                <c:pt idx="28">
                  <c:v>交野市</c:v>
                </c:pt>
                <c:pt idx="29">
                  <c:v>藤井寺市</c:v>
                </c:pt>
                <c:pt idx="30">
                  <c:v>羽曳野市</c:v>
                </c:pt>
                <c:pt idx="31">
                  <c:v>泉南市</c:v>
                </c:pt>
                <c:pt idx="32">
                  <c:v>熊取町</c:v>
                </c:pt>
                <c:pt idx="33">
                  <c:v>阪南市</c:v>
                </c:pt>
                <c:pt idx="34">
                  <c:v>岬町</c:v>
                </c:pt>
                <c:pt idx="35">
                  <c:v>忠岡町</c:v>
                </c:pt>
                <c:pt idx="36">
                  <c:v>河南町</c:v>
                </c:pt>
              </c:strCache>
            </c:strRef>
          </c:cat>
          <c:val>
            <c:numRef>
              <c:f>グラフ作成!$I$7:$I$43</c:f>
              <c:numCache>
                <c:formatCode>#,##0_);\(#,##0\)</c:formatCode>
                <c:ptCount val="37"/>
                <c:pt idx="0">
                  <c:v>8300</c:v>
                </c:pt>
                <c:pt idx="1">
                  <c:v>10360</c:v>
                </c:pt>
                <c:pt idx="2">
                  <c:v>10290</c:v>
                </c:pt>
                <c:pt idx="3">
                  <c:v>1760</c:v>
                </c:pt>
                <c:pt idx="4">
                  <c:v>4410</c:v>
                </c:pt>
                <c:pt idx="5">
                  <c:v>3140</c:v>
                </c:pt>
                <c:pt idx="6">
                  <c:v>4450</c:v>
                </c:pt>
                <c:pt idx="7">
                  <c:v>1200</c:v>
                </c:pt>
                <c:pt idx="8">
                  <c:v>1000</c:v>
                </c:pt>
                <c:pt idx="9">
                  <c:v>1820</c:v>
                </c:pt>
                <c:pt idx="10">
                  <c:v>1820</c:v>
                </c:pt>
                <c:pt idx="11">
                  <c:v>1020</c:v>
                </c:pt>
                <c:pt idx="12">
                  <c:v>1870</c:v>
                </c:pt>
                <c:pt idx="13">
                  <c:v>3130</c:v>
                </c:pt>
                <c:pt idx="14">
                  <c:v>850</c:v>
                </c:pt>
                <c:pt idx="15">
                  <c:v>180</c:v>
                </c:pt>
                <c:pt idx="16">
                  <c:v>330</c:v>
                </c:pt>
                <c:pt idx="17">
                  <c:v>120</c:v>
                </c:pt>
                <c:pt idx="18">
                  <c:v>670</c:v>
                </c:pt>
                <c:pt idx="19">
                  <c:v>760</c:v>
                </c:pt>
                <c:pt idx="20" formatCode="General">
                  <c:v>842</c:v>
                </c:pt>
                <c:pt idx="21">
                  <c:v>160</c:v>
                </c:pt>
                <c:pt idx="22">
                  <c:v>360</c:v>
                </c:pt>
                <c:pt idx="23">
                  <c:v>90</c:v>
                </c:pt>
                <c:pt idx="24">
                  <c:v>370</c:v>
                </c:pt>
                <c:pt idx="25">
                  <c:v>510</c:v>
                </c:pt>
                <c:pt idx="26">
                  <c:v>250</c:v>
                </c:pt>
                <c:pt idx="27">
                  <c:v>70</c:v>
                </c:pt>
                <c:pt idx="28">
                  <c:v>150</c:v>
                </c:pt>
                <c:pt idx="29">
                  <c:v>140</c:v>
                </c:pt>
                <c:pt idx="30">
                  <c:v>350</c:v>
                </c:pt>
                <c:pt idx="31">
                  <c:v>30</c:v>
                </c:pt>
                <c:pt idx="32" formatCode="General">
                  <c:v>16</c:v>
                </c:pt>
                <c:pt idx="33">
                  <c:v>30</c:v>
                </c:pt>
                <c:pt idx="34" formatCode="General">
                  <c:v>0</c:v>
                </c:pt>
                <c:pt idx="35" formatCode="General">
                  <c:v>0</c:v>
                </c:pt>
                <c:pt idx="36" formatCode="General">
                  <c:v>0</c:v>
                </c:pt>
              </c:numCache>
            </c:numRef>
          </c:val>
          <c:extLst>
            <c:ext xmlns:c16="http://schemas.microsoft.com/office/drawing/2014/chart" uri="{C3380CC4-5D6E-409C-BE32-E72D297353CC}">
              <c16:uniqueId val="{00000005-FD70-4E6B-B92B-75983F5DEC04}"/>
            </c:ext>
          </c:extLst>
        </c:ser>
        <c:ser>
          <c:idx val="6"/>
          <c:order val="6"/>
          <c:tx>
            <c:strRef>
              <c:f>グラフ作成!$J$5</c:f>
              <c:strCache>
                <c:ptCount val="1"/>
                <c:pt idx="0">
                  <c:v>2021～2023年9月</c:v>
                </c:pt>
              </c:strCache>
            </c:strRef>
          </c:tx>
          <c:spPr>
            <a:solidFill>
              <a:schemeClr val="accent1">
                <a:lumMod val="60000"/>
              </a:schemeClr>
            </a:solidFill>
            <a:ln>
              <a:noFill/>
            </a:ln>
            <a:effectLst/>
          </c:spPr>
          <c:invertIfNegative val="0"/>
          <c:cat>
            <c:strRef>
              <c:f>グラフ作成!$C$7:$C$43</c:f>
              <c:strCache>
                <c:ptCount val="37"/>
                <c:pt idx="0">
                  <c:v>堺市</c:v>
                </c:pt>
                <c:pt idx="1">
                  <c:v>吹田市</c:v>
                </c:pt>
                <c:pt idx="2">
                  <c:v>豊中市</c:v>
                </c:pt>
                <c:pt idx="3">
                  <c:v>東大阪市</c:v>
                </c:pt>
                <c:pt idx="4">
                  <c:v>茨木市</c:v>
                </c:pt>
                <c:pt idx="5">
                  <c:v>枚方市</c:v>
                </c:pt>
                <c:pt idx="6">
                  <c:v>高槻市</c:v>
                </c:pt>
                <c:pt idx="7">
                  <c:v>寝屋川市</c:v>
                </c:pt>
                <c:pt idx="8">
                  <c:v>和泉市</c:v>
                </c:pt>
                <c:pt idx="9">
                  <c:v>八尾市</c:v>
                </c:pt>
                <c:pt idx="10">
                  <c:v>守口市</c:v>
                </c:pt>
                <c:pt idx="11">
                  <c:v>箕面市</c:v>
                </c:pt>
                <c:pt idx="12">
                  <c:v>池田市</c:v>
                </c:pt>
                <c:pt idx="13">
                  <c:v>摂津市</c:v>
                </c:pt>
                <c:pt idx="14">
                  <c:v>大東市</c:v>
                </c:pt>
                <c:pt idx="15">
                  <c:v>大阪狭山市</c:v>
                </c:pt>
                <c:pt idx="16">
                  <c:v>岸和田市</c:v>
                </c:pt>
                <c:pt idx="17">
                  <c:v>富田林市</c:v>
                </c:pt>
                <c:pt idx="18">
                  <c:v>松原市</c:v>
                </c:pt>
                <c:pt idx="19">
                  <c:v>門真市</c:v>
                </c:pt>
                <c:pt idx="20">
                  <c:v>島本町</c:v>
                </c:pt>
                <c:pt idx="21">
                  <c:v>河内長野市</c:v>
                </c:pt>
                <c:pt idx="22">
                  <c:v>泉大津市</c:v>
                </c:pt>
                <c:pt idx="23">
                  <c:v>貝塚市</c:v>
                </c:pt>
                <c:pt idx="24">
                  <c:v>高石市</c:v>
                </c:pt>
                <c:pt idx="25">
                  <c:v>柏原市</c:v>
                </c:pt>
                <c:pt idx="26">
                  <c:v>泉佐野市</c:v>
                </c:pt>
                <c:pt idx="27">
                  <c:v>四條畷市</c:v>
                </c:pt>
                <c:pt idx="28">
                  <c:v>交野市</c:v>
                </c:pt>
                <c:pt idx="29">
                  <c:v>藤井寺市</c:v>
                </c:pt>
                <c:pt idx="30">
                  <c:v>羽曳野市</c:v>
                </c:pt>
                <c:pt idx="31">
                  <c:v>泉南市</c:v>
                </c:pt>
                <c:pt idx="32">
                  <c:v>熊取町</c:v>
                </c:pt>
                <c:pt idx="33">
                  <c:v>阪南市</c:v>
                </c:pt>
                <c:pt idx="34">
                  <c:v>岬町</c:v>
                </c:pt>
                <c:pt idx="35">
                  <c:v>忠岡町</c:v>
                </c:pt>
                <c:pt idx="36">
                  <c:v>河南町</c:v>
                </c:pt>
              </c:strCache>
            </c:strRef>
          </c:cat>
          <c:val>
            <c:numRef>
              <c:f>グラフ作成!$J$7:$J$43</c:f>
              <c:numCache>
                <c:formatCode>#,##0_);\(#,##0\)</c:formatCode>
                <c:ptCount val="37"/>
                <c:pt idx="0">
                  <c:v>600</c:v>
                </c:pt>
                <c:pt idx="1">
                  <c:v>3010</c:v>
                </c:pt>
                <c:pt idx="2">
                  <c:v>170</c:v>
                </c:pt>
                <c:pt idx="3">
                  <c:v>6340</c:v>
                </c:pt>
                <c:pt idx="4">
                  <c:v>1650</c:v>
                </c:pt>
                <c:pt idx="5">
                  <c:v>540</c:v>
                </c:pt>
                <c:pt idx="6">
                  <c:v>470</c:v>
                </c:pt>
                <c:pt idx="7">
                  <c:v>390</c:v>
                </c:pt>
                <c:pt idx="8">
                  <c:v>70</c:v>
                </c:pt>
                <c:pt idx="9">
                  <c:v>40</c:v>
                </c:pt>
                <c:pt idx="10">
                  <c:v>230</c:v>
                </c:pt>
                <c:pt idx="11">
                  <c:v>80</c:v>
                </c:pt>
                <c:pt idx="12">
                  <c:v>30</c:v>
                </c:pt>
                <c:pt idx="13">
                  <c:v>780</c:v>
                </c:pt>
                <c:pt idx="14">
                  <c:v>30</c:v>
                </c:pt>
                <c:pt idx="15">
                  <c:v>20</c:v>
                </c:pt>
                <c:pt idx="16">
                  <c:v>50</c:v>
                </c:pt>
                <c:pt idx="17">
                  <c:v>70</c:v>
                </c:pt>
                <c:pt idx="18">
                  <c:v>30</c:v>
                </c:pt>
                <c:pt idx="19">
                  <c:v>20</c:v>
                </c:pt>
                <c:pt idx="20" formatCode="General">
                  <c:v>0</c:v>
                </c:pt>
                <c:pt idx="21">
                  <c:v>30</c:v>
                </c:pt>
                <c:pt idx="22">
                  <c:v>20</c:v>
                </c:pt>
                <c:pt idx="23">
                  <c:v>50</c:v>
                </c:pt>
                <c:pt idx="24">
                  <c:v>10</c:v>
                </c:pt>
                <c:pt idx="25">
                  <c:v>480</c:v>
                </c:pt>
                <c:pt idx="26">
                  <c:v>80</c:v>
                </c:pt>
                <c:pt idx="27">
                  <c:v>560</c:v>
                </c:pt>
                <c:pt idx="28">
                  <c:v>0</c:v>
                </c:pt>
                <c:pt idx="29">
                  <c:v>0</c:v>
                </c:pt>
                <c:pt idx="30">
                  <c:v>10</c:v>
                </c:pt>
                <c:pt idx="31">
                  <c:v>20</c:v>
                </c:pt>
                <c:pt idx="32" formatCode="General">
                  <c:v>54</c:v>
                </c:pt>
                <c:pt idx="33">
                  <c:v>30</c:v>
                </c:pt>
                <c:pt idx="34" formatCode="General">
                  <c:v>0</c:v>
                </c:pt>
                <c:pt idx="35" formatCode="General">
                  <c:v>0</c:v>
                </c:pt>
                <c:pt idx="36" formatCode="General">
                  <c:v>0</c:v>
                </c:pt>
              </c:numCache>
            </c:numRef>
          </c:val>
          <c:extLst>
            <c:ext xmlns:c16="http://schemas.microsoft.com/office/drawing/2014/chart" uri="{C3380CC4-5D6E-409C-BE32-E72D297353CC}">
              <c16:uniqueId val="{00000006-FD70-4E6B-B92B-75983F5DEC04}"/>
            </c:ext>
          </c:extLst>
        </c:ser>
        <c:dLbls>
          <c:showLegendKey val="0"/>
          <c:showVal val="0"/>
          <c:showCatName val="0"/>
          <c:showSerName val="0"/>
          <c:showPercent val="0"/>
          <c:showBubbleSize val="0"/>
        </c:dLbls>
        <c:gapWidth val="150"/>
        <c:overlap val="100"/>
        <c:axId val="248323136"/>
        <c:axId val="248317856"/>
      </c:barChart>
      <c:catAx>
        <c:axId val="2483231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vert="eaVert" wrap="square" anchor="ctr" anchorCtr="1"/>
          <a:lstStyle/>
          <a:p>
            <a:pPr>
              <a:defRPr sz="900" b="0" i="0" u="none" strike="noStrike" kern="1200" baseline="0">
                <a:solidFill>
                  <a:schemeClr val="tx1"/>
                </a:solidFill>
                <a:latin typeface="+mn-lt"/>
                <a:ea typeface="+mn-ea"/>
                <a:cs typeface="+mn-cs"/>
              </a:defRPr>
            </a:pPr>
            <a:endParaRPr lang="ja-JP"/>
          </a:p>
        </c:txPr>
        <c:crossAx val="248317856"/>
        <c:crosses val="autoZero"/>
        <c:auto val="1"/>
        <c:lblAlgn val="ctr"/>
        <c:lblOffset val="100"/>
        <c:noMultiLvlLbl val="0"/>
      </c:catAx>
      <c:valAx>
        <c:axId val="248317856"/>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0_);\(#,##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248323136"/>
        <c:crosses val="autoZero"/>
        <c:crossBetween val="between"/>
      </c:valAx>
      <c:spPr>
        <a:noFill/>
        <a:ln>
          <a:noFill/>
        </a:ln>
        <a:effectLst/>
      </c:spPr>
    </c:plotArea>
    <c:legend>
      <c:legendPos val="tr"/>
      <c:overlay val="1"/>
      <c:spPr>
        <a:solidFill>
          <a:schemeClr val="bg1"/>
        </a:solid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ja-JP"/>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グラフ作成!$N$5</c:f>
              <c:strCache>
                <c:ptCount val="1"/>
                <c:pt idx="0">
                  <c:v>1970年以前</c:v>
                </c:pt>
              </c:strCache>
            </c:strRef>
          </c:tx>
          <c:spPr>
            <a:solidFill>
              <a:schemeClr val="tx1"/>
            </a:solidFill>
            <a:ln>
              <a:noFill/>
            </a:ln>
            <a:effectLst/>
          </c:spPr>
          <c:invertIfNegative val="0"/>
          <c:cat>
            <c:strRef>
              <c:f>グラフ作成!$M$7:$M$43</c:f>
              <c:strCache>
                <c:ptCount val="37"/>
                <c:pt idx="0">
                  <c:v>吹田市</c:v>
                </c:pt>
                <c:pt idx="1">
                  <c:v>堺市</c:v>
                </c:pt>
                <c:pt idx="2">
                  <c:v>茨木市</c:v>
                </c:pt>
                <c:pt idx="3">
                  <c:v>豊中市</c:v>
                </c:pt>
                <c:pt idx="4">
                  <c:v>枚方市</c:v>
                </c:pt>
                <c:pt idx="5">
                  <c:v>東大阪市</c:v>
                </c:pt>
                <c:pt idx="6">
                  <c:v>高槻市</c:v>
                </c:pt>
                <c:pt idx="7">
                  <c:v>箕面市</c:v>
                </c:pt>
                <c:pt idx="8">
                  <c:v>寝屋川市</c:v>
                </c:pt>
                <c:pt idx="9">
                  <c:v>八尾市</c:v>
                </c:pt>
                <c:pt idx="10">
                  <c:v>大阪狭山市</c:v>
                </c:pt>
                <c:pt idx="11">
                  <c:v>和泉市</c:v>
                </c:pt>
                <c:pt idx="12">
                  <c:v>守口市</c:v>
                </c:pt>
                <c:pt idx="13">
                  <c:v>池田市</c:v>
                </c:pt>
                <c:pt idx="14">
                  <c:v>大東市</c:v>
                </c:pt>
                <c:pt idx="15">
                  <c:v>門真市</c:v>
                </c:pt>
                <c:pt idx="16">
                  <c:v>松原市</c:v>
                </c:pt>
                <c:pt idx="17">
                  <c:v>富田林市</c:v>
                </c:pt>
                <c:pt idx="18">
                  <c:v>柏原市</c:v>
                </c:pt>
                <c:pt idx="19">
                  <c:v>高石市</c:v>
                </c:pt>
                <c:pt idx="20">
                  <c:v>摂津市</c:v>
                </c:pt>
                <c:pt idx="21">
                  <c:v>岸和田市</c:v>
                </c:pt>
                <c:pt idx="22">
                  <c:v>泉大津市</c:v>
                </c:pt>
                <c:pt idx="23">
                  <c:v>藤井寺市</c:v>
                </c:pt>
                <c:pt idx="24">
                  <c:v>河内長野市</c:v>
                </c:pt>
                <c:pt idx="25">
                  <c:v>羽曳野市</c:v>
                </c:pt>
                <c:pt idx="26">
                  <c:v>貝塚市</c:v>
                </c:pt>
                <c:pt idx="27">
                  <c:v>交野市</c:v>
                </c:pt>
                <c:pt idx="28">
                  <c:v>泉佐野市</c:v>
                </c:pt>
                <c:pt idx="29">
                  <c:v>四條畷市</c:v>
                </c:pt>
                <c:pt idx="30">
                  <c:v>泉南市</c:v>
                </c:pt>
                <c:pt idx="31">
                  <c:v>島本町</c:v>
                </c:pt>
                <c:pt idx="32">
                  <c:v>熊取町</c:v>
                </c:pt>
                <c:pt idx="33">
                  <c:v>阪南市</c:v>
                </c:pt>
                <c:pt idx="34">
                  <c:v>岬町</c:v>
                </c:pt>
                <c:pt idx="35">
                  <c:v>忠岡町</c:v>
                </c:pt>
                <c:pt idx="36">
                  <c:v>河南町</c:v>
                </c:pt>
              </c:strCache>
            </c:strRef>
          </c:cat>
          <c:val>
            <c:numRef>
              <c:f>グラフ作成!$N$7:$N$43</c:f>
              <c:numCache>
                <c:formatCode>#,##0_);\(#,##0\)</c:formatCode>
                <c:ptCount val="37"/>
                <c:pt idx="0">
                  <c:v>1000</c:v>
                </c:pt>
                <c:pt idx="1">
                  <c:v>2200</c:v>
                </c:pt>
                <c:pt idx="2">
                  <c:v>630</c:v>
                </c:pt>
                <c:pt idx="3">
                  <c:v>560</c:v>
                </c:pt>
                <c:pt idx="4">
                  <c:v>800</c:v>
                </c:pt>
                <c:pt idx="5">
                  <c:v>50</c:v>
                </c:pt>
                <c:pt idx="6">
                  <c:v>390</c:v>
                </c:pt>
                <c:pt idx="7">
                  <c:v>270</c:v>
                </c:pt>
                <c:pt idx="8">
                  <c:v>320</c:v>
                </c:pt>
                <c:pt idx="9">
                  <c:v>90</c:v>
                </c:pt>
                <c:pt idx="10">
                  <c:v>140</c:v>
                </c:pt>
                <c:pt idx="11">
                  <c:v>190</c:v>
                </c:pt>
                <c:pt idx="12">
                  <c:v>40</c:v>
                </c:pt>
                <c:pt idx="13">
                  <c:v>80</c:v>
                </c:pt>
                <c:pt idx="14">
                  <c:v>50</c:v>
                </c:pt>
                <c:pt idx="15">
                  <c:v>0</c:v>
                </c:pt>
                <c:pt idx="16">
                  <c:v>40</c:v>
                </c:pt>
                <c:pt idx="17">
                  <c:v>220</c:v>
                </c:pt>
                <c:pt idx="18">
                  <c:v>50</c:v>
                </c:pt>
                <c:pt idx="19">
                  <c:v>30</c:v>
                </c:pt>
                <c:pt idx="20">
                  <c:v>0</c:v>
                </c:pt>
                <c:pt idx="21">
                  <c:v>30</c:v>
                </c:pt>
                <c:pt idx="22">
                  <c:v>0</c:v>
                </c:pt>
                <c:pt idx="23">
                  <c:v>0</c:v>
                </c:pt>
                <c:pt idx="24">
                  <c:v>20</c:v>
                </c:pt>
                <c:pt idx="25">
                  <c:v>10</c:v>
                </c:pt>
                <c:pt idx="26" formatCode="General">
                  <c:v>0</c:v>
                </c:pt>
                <c:pt idx="27">
                  <c:v>20</c:v>
                </c:pt>
                <c:pt idx="28">
                  <c:v>0</c:v>
                </c:pt>
                <c:pt idx="29">
                  <c:v>0</c:v>
                </c:pt>
                <c:pt idx="30">
                  <c:v>0</c:v>
                </c:pt>
                <c:pt idx="31" formatCode="General">
                  <c:v>0</c:v>
                </c:pt>
                <c:pt idx="32" formatCode="General">
                  <c:v>0</c:v>
                </c:pt>
                <c:pt idx="33">
                  <c:v>0</c:v>
                </c:pt>
                <c:pt idx="34" formatCode="General">
                  <c:v>0</c:v>
                </c:pt>
                <c:pt idx="35" formatCode="General">
                  <c:v>0</c:v>
                </c:pt>
                <c:pt idx="36" formatCode="General">
                  <c:v>0</c:v>
                </c:pt>
              </c:numCache>
            </c:numRef>
          </c:val>
          <c:extLst>
            <c:ext xmlns:c16="http://schemas.microsoft.com/office/drawing/2014/chart" uri="{C3380CC4-5D6E-409C-BE32-E72D297353CC}">
              <c16:uniqueId val="{00000000-AEF5-4755-B789-08BE97708596}"/>
            </c:ext>
          </c:extLst>
        </c:ser>
        <c:ser>
          <c:idx val="1"/>
          <c:order val="1"/>
          <c:tx>
            <c:strRef>
              <c:f>グラフ作成!$O$5</c:f>
              <c:strCache>
                <c:ptCount val="1"/>
                <c:pt idx="0">
                  <c:v>1971～1980年</c:v>
                </c:pt>
              </c:strCache>
            </c:strRef>
          </c:tx>
          <c:spPr>
            <a:pattFill prst="pct60">
              <a:fgClr>
                <a:srgbClr val="FF0000"/>
              </a:fgClr>
              <a:bgClr>
                <a:schemeClr val="bg1"/>
              </a:bgClr>
            </a:pattFill>
            <a:ln>
              <a:noFill/>
            </a:ln>
            <a:effectLst/>
          </c:spPr>
          <c:invertIfNegative val="0"/>
          <c:cat>
            <c:strRef>
              <c:f>グラフ作成!$M$7:$M$43</c:f>
              <c:strCache>
                <c:ptCount val="37"/>
                <c:pt idx="0">
                  <c:v>吹田市</c:v>
                </c:pt>
                <c:pt idx="1">
                  <c:v>堺市</c:v>
                </c:pt>
                <c:pt idx="2">
                  <c:v>茨木市</c:v>
                </c:pt>
                <c:pt idx="3">
                  <c:v>豊中市</c:v>
                </c:pt>
                <c:pt idx="4">
                  <c:v>枚方市</c:v>
                </c:pt>
                <c:pt idx="5">
                  <c:v>東大阪市</c:v>
                </c:pt>
                <c:pt idx="6">
                  <c:v>高槻市</c:v>
                </c:pt>
                <c:pt idx="7">
                  <c:v>箕面市</c:v>
                </c:pt>
                <c:pt idx="8">
                  <c:v>寝屋川市</c:v>
                </c:pt>
                <c:pt idx="9">
                  <c:v>八尾市</c:v>
                </c:pt>
                <c:pt idx="10">
                  <c:v>大阪狭山市</c:v>
                </c:pt>
                <c:pt idx="11">
                  <c:v>和泉市</c:v>
                </c:pt>
                <c:pt idx="12">
                  <c:v>守口市</c:v>
                </c:pt>
                <c:pt idx="13">
                  <c:v>池田市</c:v>
                </c:pt>
                <c:pt idx="14">
                  <c:v>大東市</c:v>
                </c:pt>
                <c:pt idx="15">
                  <c:v>門真市</c:v>
                </c:pt>
                <c:pt idx="16">
                  <c:v>松原市</c:v>
                </c:pt>
                <c:pt idx="17">
                  <c:v>富田林市</c:v>
                </c:pt>
                <c:pt idx="18">
                  <c:v>柏原市</c:v>
                </c:pt>
                <c:pt idx="19">
                  <c:v>高石市</c:v>
                </c:pt>
                <c:pt idx="20">
                  <c:v>摂津市</c:v>
                </c:pt>
                <c:pt idx="21">
                  <c:v>岸和田市</c:v>
                </c:pt>
                <c:pt idx="22">
                  <c:v>泉大津市</c:v>
                </c:pt>
                <c:pt idx="23">
                  <c:v>藤井寺市</c:v>
                </c:pt>
                <c:pt idx="24">
                  <c:v>河内長野市</c:v>
                </c:pt>
                <c:pt idx="25">
                  <c:v>羽曳野市</c:v>
                </c:pt>
                <c:pt idx="26">
                  <c:v>貝塚市</c:v>
                </c:pt>
                <c:pt idx="27">
                  <c:v>交野市</c:v>
                </c:pt>
                <c:pt idx="28">
                  <c:v>泉佐野市</c:v>
                </c:pt>
                <c:pt idx="29">
                  <c:v>四條畷市</c:v>
                </c:pt>
                <c:pt idx="30">
                  <c:v>泉南市</c:v>
                </c:pt>
                <c:pt idx="31">
                  <c:v>島本町</c:v>
                </c:pt>
                <c:pt idx="32">
                  <c:v>熊取町</c:v>
                </c:pt>
                <c:pt idx="33">
                  <c:v>阪南市</c:v>
                </c:pt>
                <c:pt idx="34">
                  <c:v>岬町</c:v>
                </c:pt>
                <c:pt idx="35">
                  <c:v>忠岡町</c:v>
                </c:pt>
                <c:pt idx="36">
                  <c:v>河南町</c:v>
                </c:pt>
              </c:strCache>
            </c:strRef>
          </c:cat>
          <c:val>
            <c:numRef>
              <c:f>グラフ作成!$O$7:$O$43</c:f>
              <c:numCache>
                <c:formatCode>#,##0_);\(#,##0\)</c:formatCode>
                <c:ptCount val="37"/>
                <c:pt idx="0">
                  <c:v>10360</c:v>
                </c:pt>
                <c:pt idx="1">
                  <c:v>8100</c:v>
                </c:pt>
                <c:pt idx="2">
                  <c:v>8510</c:v>
                </c:pt>
                <c:pt idx="3">
                  <c:v>7870</c:v>
                </c:pt>
                <c:pt idx="4">
                  <c:v>5810</c:v>
                </c:pt>
                <c:pt idx="5">
                  <c:v>4460</c:v>
                </c:pt>
                <c:pt idx="6">
                  <c:v>3660</c:v>
                </c:pt>
                <c:pt idx="7">
                  <c:v>3670</c:v>
                </c:pt>
                <c:pt idx="8">
                  <c:v>2730</c:v>
                </c:pt>
                <c:pt idx="9">
                  <c:v>1900</c:v>
                </c:pt>
                <c:pt idx="10">
                  <c:v>1250</c:v>
                </c:pt>
                <c:pt idx="11">
                  <c:v>1110</c:v>
                </c:pt>
                <c:pt idx="12">
                  <c:v>1100</c:v>
                </c:pt>
                <c:pt idx="13">
                  <c:v>530</c:v>
                </c:pt>
                <c:pt idx="14">
                  <c:v>500</c:v>
                </c:pt>
                <c:pt idx="15">
                  <c:v>530</c:v>
                </c:pt>
                <c:pt idx="16">
                  <c:v>440</c:v>
                </c:pt>
                <c:pt idx="17">
                  <c:v>220</c:v>
                </c:pt>
                <c:pt idx="18">
                  <c:v>280</c:v>
                </c:pt>
                <c:pt idx="19">
                  <c:v>280</c:v>
                </c:pt>
                <c:pt idx="20">
                  <c:v>290</c:v>
                </c:pt>
                <c:pt idx="21">
                  <c:v>250</c:v>
                </c:pt>
                <c:pt idx="22">
                  <c:v>270</c:v>
                </c:pt>
                <c:pt idx="23">
                  <c:v>240</c:v>
                </c:pt>
                <c:pt idx="24">
                  <c:v>130</c:v>
                </c:pt>
                <c:pt idx="25">
                  <c:v>140</c:v>
                </c:pt>
                <c:pt idx="26">
                  <c:v>140</c:v>
                </c:pt>
                <c:pt idx="27">
                  <c:v>90</c:v>
                </c:pt>
                <c:pt idx="28">
                  <c:v>90</c:v>
                </c:pt>
                <c:pt idx="29">
                  <c:v>40</c:v>
                </c:pt>
                <c:pt idx="30">
                  <c:v>10</c:v>
                </c:pt>
                <c:pt idx="31" formatCode="General">
                  <c:v>0</c:v>
                </c:pt>
                <c:pt idx="32" formatCode="General">
                  <c:v>0</c:v>
                </c:pt>
                <c:pt idx="33">
                  <c:v>0</c:v>
                </c:pt>
                <c:pt idx="34" formatCode="General">
                  <c:v>0</c:v>
                </c:pt>
                <c:pt idx="35" formatCode="General">
                  <c:v>0</c:v>
                </c:pt>
                <c:pt idx="36" formatCode="General">
                  <c:v>0</c:v>
                </c:pt>
              </c:numCache>
            </c:numRef>
          </c:val>
          <c:extLst>
            <c:ext xmlns:c16="http://schemas.microsoft.com/office/drawing/2014/chart" uri="{C3380CC4-5D6E-409C-BE32-E72D297353CC}">
              <c16:uniqueId val="{00000001-AEF5-4755-B789-08BE97708596}"/>
            </c:ext>
          </c:extLst>
        </c:ser>
        <c:dLbls>
          <c:showLegendKey val="0"/>
          <c:showVal val="0"/>
          <c:showCatName val="0"/>
          <c:showSerName val="0"/>
          <c:showPercent val="0"/>
          <c:showBubbleSize val="0"/>
        </c:dLbls>
        <c:gapWidth val="150"/>
        <c:overlap val="100"/>
        <c:axId val="1167748352"/>
        <c:axId val="1167739232"/>
      </c:barChart>
      <c:catAx>
        <c:axId val="11677483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vert="eaVert" wrap="square" anchor="ctr" anchorCtr="1"/>
          <a:lstStyle/>
          <a:p>
            <a:pPr>
              <a:defRPr sz="900" b="0" i="0" u="none" strike="noStrike" kern="1200" baseline="0">
                <a:solidFill>
                  <a:schemeClr val="tx1"/>
                </a:solidFill>
                <a:latin typeface="+mn-lt"/>
                <a:ea typeface="+mn-ea"/>
                <a:cs typeface="+mn-cs"/>
              </a:defRPr>
            </a:pPr>
            <a:endParaRPr lang="ja-JP"/>
          </a:p>
        </c:txPr>
        <c:crossAx val="1167739232"/>
        <c:crosses val="autoZero"/>
        <c:auto val="1"/>
        <c:lblAlgn val="ctr"/>
        <c:lblOffset val="100"/>
        <c:noMultiLvlLbl val="0"/>
      </c:catAx>
      <c:valAx>
        <c:axId val="1167739232"/>
        <c:scaling>
          <c:orientation val="minMax"/>
        </c:scaling>
        <c:delete val="0"/>
        <c:axPos val="l"/>
        <c:majorGridlines>
          <c:spPr>
            <a:ln w="9525" cap="flat" cmpd="sng" algn="ctr">
              <a:solidFill>
                <a:schemeClr val="tx1">
                  <a:lumMod val="15000"/>
                  <a:lumOff val="85000"/>
                </a:schemeClr>
              </a:solidFill>
              <a:round/>
            </a:ln>
            <a:effectLst/>
          </c:spPr>
        </c:majorGridlines>
        <c:numFmt formatCode="#,##0_);\(#,##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1167748352"/>
        <c:crosses val="autoZero"/>
        <c:crossBetween val="between"/>
        <c:majorUnit val="1000"/>
      </c:valAx>
      <c:spPr>
        <a:noFill/>
        <a:ln>
          <a:noFill/>
        </a:ln>
        <a:effectLst/>
      </c:spPr>
    </c:plotArea>
    <c:legend>
      <c:legendPos val="tr"/>
      <c:layout>
        <c:manualLayout>
          <c:xMode val="edge"/>
          <c:yMode val="edge"/>
          <c:x val="0.81806055830706892"/>
          <c:y val="4.2367227115025351E-2"/>
          <c:w val="0.14585246885787184"/>
          <c:h val="0.11582377012721289"/>
        </c:manualLayout>
      </c:layout>
      <c:overlay val="1"/>
      <c:spPr>
        <a:solidFill>
          <a:schemeClr val="bg1"/>
        </a:solid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ja-JP"/>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グラフ作成!$N$5</c:f>
              <c:strCache>
                <c:ptCount val="1"/>
                <c:pt idx="0">
                  <c:v>1970年以前</c:v>
                </c:pt>
              </c:strCache>
            </c:strRef>
          </c:tx>
          <c:spPr>
            <a:solidFill>
              <a:schemeClr val="tx1"/>
            </a:solidFill>
            <a:ln>
              <a:noFill/>
            </a:ln>
            <a:effectLst/>
          </c:spPr>
          <c:invertIfNegative val="0"/>
          <c:cat>
            <c:strRef>
              <c:f>グラフ作成!$M$6</c:f>
              <c:strCache>
                <c:ptCount val="1"/>
                <c:pt idx="0">
                  <c:v>大阪市</c:v>
                </c:pt>
              </c:strCache>
            </c:strRef>
          </c:cat>
          <c:val>
            <c:numRef>
              <c:f>グラフ作成!$N$6</c:f>
              <c:numCache>
                <c:formatCode>#,##0_);\(#,##0\)</c:formatCode>
                <c:ptCount val="1"/>
                <c:pt idx="0">
                  <c:v>4800</c:v>
                </c:pt>
              </c:numCache>
            </c:numRef>
          </c:val>
          <c:extLst>
            <c:ext xmlns:c16="http://schemas.microsoft.com/office/drawing/2014/chart" uri="{C3380CC4-5D6E-409C-BE32-E72D297353CC}">
              <c16:uniqueId val="{00000000-2A8D-4BAC-9617-E32A6B7824F1}"/>
            </c:ext>
          </c:extLst>
        </c:ser>
        <c:ser>
          <c:idx val="1"/>
          <c:order val="1"/>
          <c:tx>
            <c:strRef>
              <c:f>グラフ作成!$O$5</c:f>
              <c:strCache>
                <c:ptCount val="1"/>
                <c:pt idx="0">
                  <c:v>1971～1980年</c:v>
                </c:pt>
              </c:strCache>
            </c:strRef>
          </c:tx>
          <c:spPr>
            <a:pattFill prst="pct60">
              <a:fgClr>
                <a:srgbClr val="FF0000"/>
              </a:fgClr>
              <a:bgClr>
                <a:schemeClr val="bg1"/>
              </a:bgClr>
            </a:pattFill>
            <a:ln>
              <a:noFill/>
            </a:ln>
            <a:effectLst/>
          </c:spPr>
          <c:invertIfNegative val="0"/>
          <c:cat>
            <c:strRef>
              <c:f>グラフ作成!$M$6</c:f>
              <c:strCache>
                <c:ptCount val="1"/>
                <c:pt idx="0">
                  <c:v>大阪市</c:v>
                </c:pt>
              </c:strCache>
            </c:strRef>
          </c:cat>
          <c:val>
            <c:numRef>
              <c:f>グラフ作成!$O$6</c:f>
              <c:numCache>
                <c:formatCode>#,##0_);\(#,##0\)</c:formatCode>
                <c:ptCount val="1"/>
                <c:pt idx="0">
                  <c:v>48100</c:v>
                </c:pt>
              </c:numCache>
            </c:numRef>
          </c:val>
          <c:extLst>
            <c:ext xmlns:c16="http://schemas.microsoft.com/office/drawing/2014/chart" uri="{C3380CC4-5D6E-409C-BE32-E72D297353CC}">
              <c16:uniqueId val="{00000001-2A8D-4BAC-9617-E32A6B7824F1}"/>
            </c:ext>
          </c:extLst>
        </c:ser>
        <c:dLbls>
          <c:showLegendKey val="0"/>
          <c:showVal val="0"/>
          <c:showCatName val="0"/>
          <c:showSerName val="0"/>
          <c:showPercent val="0"/>
          <c:showBubbleSize val="0"/>
        </c:dLbls>
        <c:gapWidth val="150"/>
        <c:overlap val="100"/>
        <c:axId val="1167732032"/>
        <c:axId val="1167732512"/>
      </c:barChart>
      <c:catAx>
        <c:axId val="11677320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vert="eaVert" wrap="square" anchor="ctr" anchorCtr="1"/>
          <a:lstStyle/>
          <a:p>
            <a:pPr>
              <a:defRPr sz="900" b="0" i="0" u="none" strike="noStrike" kern="1200" baseline="0">
                <a:solidFill>
                  <a:schemeClr val="tx1"/>
                </a:solidFill>
                <a:latin typeface="+mn-lt"/>
                <a:ea typeface="+mn-ea"/>
                <a:cs typeface="+mn-cs"/>
              </a:defRPr>
            </a:pPr>
            <a:endParaRPr lang="ja-JP"/>
          </a:p>
        </c:txPr>
        <c:crossAx val="1167732512"/>
        <c:crosses val="autoZero"/>
        <c:auto val="1"/>
        <c:lblAlgn val="ctr"/>
        <c:lblOffset val="100"/>
        <c:noMultiLvlLbl val="0"/>
      </c:catAx>
      <c:valAx>
        <c:axId val="1167732512"/>
        <c:scaling>
          <c:orientation val="minMax"/>
        </c:scaling>
        <c:delete val="0"/>
        <c:axPos val="l"/>
        <c:majorGridlines>
          <c:spPr>
            <a:ln w="9525" cap="flat" cmpd="sng" algn="ctr">
              <a:solidFill>
                <a:schemeClr val="tx1">
                  <a:lumMod val="15000"/>
                  <a:lumOff val="85000"/>
                </a:schemeClr>
              </a:solidFill>
              <a:round/>
            </a:ln>
            <a:effectLst/>
          </c:spPr>
        </c:majorGridlines>
        <c:numFmt formatCode="#,##0_);\(#,##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11677320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ja-JP"/>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9900481189851273E-2"/>
          <c:y val="0.11378848728246319"/>
          <c:w val="0.87232174103237092"/>
          <c:h val="0.64908821638259073"/>
        </c:manualLayout>
      </c:layout>
      <c:barChart>
        <c:barDir val="col"/>
        <c:grouping val="percentStacked"/>
        <c:varyColors val="0"/>
        <c:ser>
          <c:idx val="0"/>
          <c:order val="0"/>
          <c:tx>
            <c:strRef>
              <c:f>グラフ用!$F$7</c:f>
              <c:strCache>
                <c:ptCount val="1"/>
                <c:pt idx="0">
                  <c:v>１～２階建</c:v>
                </c:pt>
              </c:strCache>
            </c:strRef>
          </c:tx>
          <c:spPr>
            <a:solidFill>
              <a:schemeClr val="accent1"/>
            </a:solidFill>
            <a:ln>
              <a:noFill/>
            </a:ln>
            <a:effectLst/>
          </c:spPr>
          <c:invertIfNegative val="0"/>
          <c:cat>
            <c:strRef>
              <c:f>グラフ用!$G$6:$L$6</c:f>
              <c:strCache>
                <c:ptCount val="6"/>
                <c:pt idx="0">
                  <c:v>1970年以前</c:v>
                </c:pt>
                <c:pt idx="1">
                  <c:v>1971～1980年</c:v>
                </c:pt>
                <c:pt idx="2">
                  <c:v>1981～1990年</c:v>
                </c:pt>
                <c:pt idx="3">
                  <c:v>1991～2000年</c:v>
                </c:pt>
                <c:pt idx="4">
                  <c:v>2001～2010年</c:v>
                </c:pt>
                <c:pt idx="5">
                  <c:v>2011～2023年9月</c:v>
                </c:pt>
              </c:strCache>
            </c:strRef>
          </c:cat>
          <c:val>
            <c:numRef>
              <c:f>グラフ用!$G$7:$L$7</c:f>
              <c:numCache>
                <c:formatCode>#,##0_);\(#,##0\)</c:formatCode>
                <c:ptCount val="6"/>
                <c:pt idx="0">
                  <c:v>500</c:v>
                </c:pt>
                <c:pt idx="1">
                  <c:v>800</c:v>
                </c:pt>
                <c:pt idx="2">
                  <c:v>900</c:v>
                </c:pt>
                <c:pt idx="3">
                  <c:v>700</c:v>
                </c:pt>
                <c:pt idx="4">
                  <c:v>800</c:v>
                </c:pt>
                <c:pt idx="5">
                  <c:v>700</c:v>
                </c:pt>
              </c:numCache>
            </c:numRef>
          </c:val>
          <c:extLst>
            <c:ext xmlns:c16="http://schemas.microsoft.com/office/drawing/2014/chart" uri="{C3380CC4-5D6E-409C-BE32-E72D297353CC}">
              <c16:uniqueId val="{00000000-EA81-4075-852F-8CFC951A9BA4}"/>
            </c:ext>
          </c:extLst>
        </c:ser>
        <c:ser>
          <c:idx val="1"/>
          <c:order val="1"/>
          <c:tx>
            <c:strRef>
              <c:f>グラフ用!$F$8</c:f>
              <c:strCache>
                <c:ptCount val="1"/>
                <c:pt idx="0">
                  <c:v>３～５階建</c:v>
                </c:pt>
              </c:strCache>
            </c:strRef>
          </c:tx>
          <c:spPr>
            <a:solidFill>
              <a:schemeClr val="accent2"/>
            </a:solidFill>
            <a:ln>
              <a:noFill/>
            </a:ln>
            <a:effectLst/>
          </c:spPr>
          <c:invertIfNegative val="0"/>
          <c:cat>
            <c:strRef>
              <c:f>グラフ用!$G$6:$L$6</c:f>
              <c:strCache>
                <c:ptCount val="6"/>
                <c:pt idx="0">
                  <c:v>1970年以前</c:v>
                </c:pt>
                <c:pt idx="1">
                  <c:v>1971～1980年</c:v>
                </c:pt>
                <c:pt idx="2">
                  <c:v>1981～1990年</c:v>
                </c:pt>
                <c:pt idx="3">
                  <c:v>1991～2000年</c:v>
                </c:pt>
                <c:pt idx="4">
                  <c:v>2001～2010年</c:v>
                </c:pt>
                <c:pt idx="5">
                  <c:v>2011～2023年9月</c:v>
                </c:pt>
              </c:strCache>
            </c:strRef>
          </c:cat>
          <c:val>
            <c:numRef>
              <c:f>グラフ用!$G$8:$L$8</c:f>
              <c:numCache>
                <c:formatCode>#,##0_);\(#,##0\)</c:formatCode>
                <c:ptCount val="6"/>
                <c:pt idx="0">
                  <c:v>5500</c:v>
                </c:pt>
                <c:pt idx="1">
                  <c:v>25400</c:v>
                </c:pt>
                <c:pt idx="2">
                  <c:v>19800</c:v>
                </c:pt>
                <c:pt idx="3">
                  <c:v>14300</c:v>
                </c:pt>
                <c:pt idx="4">
                  <c:v>7800</c:v>
                </c:pt>
                <c:pt idx="5">
                  <c:v>7400</c:v>
                </c:pt>
              </c:numCache>
            </c:numRef>
          </c:val>
          <c:extLst>
            <c:ext xmlns:c16="http://schemas.microsoft.com/office/drawing/2014/chart" uri="{C3380CC4-5D6E-409C-BE32-E72D297353CC}">
              <c16:uniqueId val="{00000001-EA81-4075-852F-8CFC951A9BA4}"/>
            </c:ext>
          </c:extLst>
        </c:ser>
        <c:ser>
          <c:idx val="2"/>
          <c:order val="2"/>
          <c:tx>
            <c:strRef>
              <c:f>グラフ用!$F$9</c:f>
              <c:strCache>
                <c:ptCount val="1"/>
                <c:pt idx="0">
                  <c:v>６～10階建</c:v>
                </c:pt>
              </c:strCache>
            </c:strRef>
          </c:tx>
          <c:spPr>
            <a:solidFill>
              <a:schemeClr val="accent3"/>
            </a:solidFill>
            <a:ln>
              <a:noFill/>
            </a:ln>
            <a:effectLst/>
          </c:spPr>
          <c:invertIfNegative val="0"/>
          <c:cat>
            <c:strRef>
              <c:f>グラフ用!$G$6:$L$6</c:f>
              <c:strCache>
                <c:ptCount val="6"/>
                <c:pt idx="0">
                  <c:v>1970年以前</c:v>
                </c:pt>
                <c:pt idx="1">
                  <c:v>1971～1980年</c:v>
                </c:pt>
                <c:pt idx="2">
                  <c:v>1981～1990年</c:v>
                </c:pt>
                <c:pt idx="3">
                  <c:v>1991～2000年</c:v>
                </c:pt>
                <c:pt idx="4">
                  <c:v>2001～2010年</c:v>
                </c:pt>
                <c:pt idx="5">
                  <c:v>2011～2023年9月</c:v>
                </c:pt>
              </c:strCache>
            </c:strRef>
          </c:cat>
          <c:val>
            <c:numRef>
              <c:f>グラフ用!$G$9:$L$9</c:f>
              <c:numCache>
                <c:formatCode>#,##0_);\(#,##0\)</c:formatCode>
                <c:ptCount val="6"/>
                <c:pt idx="0">
                  <c:v>2700</c:v>
                </c:pt>
                <c:pt idx="1">
                  <c:v>40300</c:v>
                </c:pt>
                <c:pt idx="2">
                  <c:v>43600</c:v>
                </c:pt>
                <c:pt idx="3">
                  <c:v>53600</c:v>
                </c:pt>
                <c:pt idx="4">
                  <c:v>40800</c:v>
                </c:pt>
                <c:pt idx="5">
                  <c:v>27600</c:v>
                </c:pt>
              </c:numCache>
            </c:numRef>
          </c:val>
          <c:extLst>
            <c:ext xmlns:c16="http://schemas.microsoft.com/office/drawing/2014/chart" uri="{C3380CC4-5D6E-409C-BE32-E72D297353CC}">
              <c16:uniqueId val="{00000002-EA81-4075-852F-8CFC951A9BA4}"/>
            </c:ext>
          </c:extLst>
        </c:ser>
        <c:ser>
          <c:idx val="3"/>
          <c:order val="3"/>
          <c:tx>
            <c:strRef>
              <c:f>グラフ用!$F$10</c:f>
              <c:strCache>
                <c:ptCount val="1"/>
                <c:pt idx="0">
                  <c:v>11階建以上</c:v>
                </c:pt>
              </c:strCache>
            </c:strRef>
          </c:tx>
          <c:spPr>
            <a:solidFill>
              <a:schemeClr val="tx1">
                <a:lumMod val="65000"/>
                <a:lumOff val="35000"/>
              </a:schemeClr>
            </a:solidFill>
            <a:ln>
              <a:noFill/>
            </a:ln>
            <a:effectLst/>
          </c:spPr>
          <c:invertIfNegative val="0"/>
          <c:cat>
            <c:strRef>
              <c:f>グラフ用!$G$6:$L$6</c:f>
              <c:strCache>
                <c:ptCount val="6"/>
                <c:pt idx="0">
                  <c:v>1970年以前</c:v>
                </c:pt>
                <c:pt idx="1">
                  <c:v>1971～1980年</c:v>
                </c:pt>
                <c:pt idx="2">
                  <c:v>1981～1990年</c:v>
                </c:pt>
                <c:pt idx="3">
                  <c:v>1991～2000年</c:v>
                </c:pt>
                <c:pt idx="4">
                  <c:v>2001～2010年</c:v>
                </c:pt>
                <c:pt idx="5">
                  <c:v>2011～2023年9月</c:v>
                </c:pt>
              </c:strCache>
            </c:strRef>
          </c:cat>
          <c:val>
            <c:numRef>
              <c:f>グラフ用!$G$10:$L$10</c:f>
              <c:numCache>
                <c:formatCode>#,##0_);\(#,##0\)</c:formatCode>
                <c:ptCount val="6"/>
                <c:pt idx="0">
                  <c:v>3500</c:v>
                </c:pt>
                <c:pt idx="1">
                  <c:v>47900</c:v>
                </c:pt>
                <c:pt idx="2">
                  <c:v>65100</c:v>
                </c:pt>
                <c:pt idx="3">
                  <c:v>66100</c:v>
                </c:pt>
                <c:pt idx="4">
                  <c:v>127600</c:v>
                </c:pt>
                <c:pt idx="5">
                  <c:v>109800</c:v>
                </c:pt>
              </c:numCache>
            </c:numRef>
          </c:val>
          <c:extLst>
            <c:ext xmlns:c16="http://schemas.microsoft.com/office/drawing/2014/chart" uri="{C3380CC4-5D6E-409C-BE32-E72D297353CC}">
              <c16:uniqueId val="{00000003-EA81-4075-852F-8CFC951A9BA4}"/>
            </c:ext>
          </c:extLst>
        </c:ser>
        <c:dLbls>
          <c:showLegendKey val="0"/>
          <c:showVal val="0"/>
          <c:showCatName val="0"/>
          <c:showSerName val="0"/>
          <c:showPercent val="0"/>
          <c:showBubbleSize val="0"/>
        </c:dLbls>
        <c:gapWidth val="150"/>
        <c:overlap val="100"/>
        <c:axId val="1264453696"/>
        <c:axId val="1264464512"/>
      </c:barChart>
      <c:catAx>
        <c:axId val="12644536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264464512"/>
        <c:crosses val="autoZero"/>
        <c:auto val="1"/>
        <c:lblAlgn val="ctr"/>
        <c:lblOffset val="100"/>
        <c:noMultiLvlLbl val="0"/>
      </c:catAx>
      <c:valAx>
        <c:axId val="126446451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264453696"/>
        <c:crosses val="autoZero"/>
        <c:crossBetween val="between"/>
      </c:valAx>
      <c:spPr>
        <a:noFill/>
        <a:ln>
          <a:noFill/>
        </a:ln>
        <a:effectLst/>
      </c:spPr>
    </c:plotArea>
    <c:legend>
      <c:legendPos val="b"/>
      <c:layout>
        <c:manualLayout>
          <c:xMode val="edge"/>
          <c:yMode val="edge"/>
          <c:x val="0.14785909576673736"/>
          <c:y val="3.9443738769793464E-2"/>
          <c:w val="0.73262029746281709"/>
          <c:h val="5.647629889637290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グラフ用!$F$7</c:f>
              <c:strCache>
                <c:ptCount val="1"/>
                <c:pt idx="0">
                  <c:v>１～２階建</c:v>
                </c:pt>
              </c:strCache>
            </c:strRef>
          </c:tx>
          <c:spPr>
            <a:solidFill>
              <a:schemeClr val="accent1"/>
            </a:solidFill>
            <a:ln>
              <a:noFill/>
            </a:ln>
            <a:effectLst/>
          </c:spPr>
          <c:invertIfNegative val="0"/>
          <c:cat>
            <c:strRef>
              <c:f>グラフ用!$G$6:$L$6</c:f>
              <c:strCache>
                <c:ptCount val="6"/>
                <c:pt idx="0">
                  <c:v>1970年以前</c:v>
                </c:pt>
                <c:pt idx="1">
                  <c:v>1971～1980年</c:v>
                </c:pt>
                <c:pt idx="2">
                  <c:v>1981～1990年</c:v>
                </c:pt>
                <c:pt idx="3">
                  <c:v>1991～2000年</c:v>
                </c:pt>
                <c:pt idx="4">
                  <c:v>2001～2010年</c:v>
                </c:pt>
                <c:pt idx="5">
                  <c:v>2011～2023年9月</c:v>
                </c:pt>
              </c:strCache>
            </c:strRef>
          </c:cat>
          <c:val>
            <c:numRef>
              <c:f>グラフ用!$G$7:$L$7</c:f>
              <c:numCache>
                <c:formatCode>#,##0_);\(#,##0\)</c:formatCode>
                <c:ptCount val="6"/>
                <c:pt idx="0">
                  <c:v>500</c:v>
                </c:pt>
                <c:pt idx="1">
                  <c:v>800</c:v>
                </c:pt>
                <c:pt idx="2">
                  <c:v>900</c:v>
                </c:pt>
                <c:pt idx="3">
                  <c:v>700</c:v>
                </c:pt>
                <c:pt idx="4">
                  <c:v>800</c:v>
                </c:pt>
                <c:pt idx="5">
                  <c:v>700</c:v>
                </c:pt>
              </c:numCache>
            </c:numRef>
          </c:val>
          <c:extLst>
            <c:ext xmlns:c16="http://schemas.microsoft.com/office/drawing/2014/chart" uri="{C3380CC4-5D6E-409C-BE32-E72D297353CC}">
              <c16:uniqueId val="{00000000-950B-49C5-81E8-02098603A710}"/>
            </c:ext>
          </c:extLst>
        </c:ser>
        <c:ser>
          <c:idx val="1"/>
          <c:order val="1"/>
          <c:tx>
            <c:strRef>
              <c:f>グラフ用!$F$8</c:f>
              <c:strCache>
                <c:ptCount val="1"/>
                <c:pt idx="0">
                  <c:v>３～５階建</c:v>
                </c:pt>
              </c:strCache>
            </c:strRef>
          </c:tx>
          <c:spPr>
            <a:solidFill>
              <a:schemeClr val="accent2"/>
            </a:solidFill>
            <a:ln>
              <a:noFill/>
            </a:ln>
            <a:effectLst/>
          </c:spPr>
          <c:invertIfNegative val="0"/>
          <c:cat>
            <c:strRef>
              <c:f>グラフ用!$G$6:$L$6</c:f>
              <c:strCache>
                <c:ptCount val="6"/>
                <c:pt idx="0">
                  <c:v>1970年以前</c:v>
                </c:pt>
                <c:pt idx="1">
                  <c:v>1971～1980年</c:v>
                </c:pt>
                <c:pt idx="2">
                  <c:v>1981～1990年</c:v>
                </c:pt>
                <c:pt idx="3">
                  <c:v>1991～2000年</c:v>
                </c:pt>
                <c:pt idx="4">
                  <c:v>2001～2010年</c:v>
                </c:pt>
                <c:pt idx="5">
                  <c:v>2011～2023年9月</c:v>
                </c:pt>
              </c:strCache>
            </c:strRef>
          </c:cat>
          <c:val>
            <c:numRef>
              <c:f>グラフ用!$G$8:$L$8</c:f>
              <c:numCache>
                <c:formatCode>#,##0_);\(#,##0\)</c:formatCode>
                <c:ptCount val="6"/>
                <c:pt idx="0">
                  <c:v>5500</c:v>
                </c:pt>
                <c:pt idx="1">
                  <c:v>25400</c:v>
                </c:pt>
                <c:pt idx="2">
                  <c:v>19800</c:v>
                </c:pt>
                <c:pt idx="3">
                  <c:v>14300</c:v>
                </c:pt>
                <c:pt idx="4">
                  <c:v>7800</c:v>
                </c:pt>
                <c:pt idx="5">
                  <c:v>7400</c:v>
                </c:pt>
              </c:numCache>
            </c:numRef>
          </c:val>
          <c:extLst>
            <c:ext xmlns:c16="http://schemas.microsoft.com/office/drawing/2014/chart" uri="{C3380CC4-5D6E-409C-BE32-E72D297353CC}">
              <c16:uniqueId val="{00000001-950B-49C5-81E8-02098603A710}"/>
            </c:ext>
          </c:extLst>
        </c:ser>
        <c:ser>
          <c:idx val="2"/>
          <c:order val="2"/>
          <c:tx>
            <c:strRef>
              <c:f>グラフ用!$F$9</c:f>
              <c:strCache>
                <c:ptCount val="1"/>
                <c:pt idx="0">
                  <c:v>６～10階建</c:v>
                </c:pt>
              </c:strCache>
            </c:strRef>
          </c:tx>
          <c:spPr>
            <a:solidFill>
              <a:schemeClr val="accent3"/>
            </a:solidFill>
            <a:ln>
              <a:noFill/>
            </a:ln>
            <a:effectLst/>
          </c:spPr>
          <c:invertIfNegative val="0"/>
          <c:cat>
            <c:strRef>
              <c:f>グラフ用!$G$6:$L$6</c:f>
              <c:strCache>
                <c:ptCount val="6"/>
                <c:pt idx="0">
                  <c:v>1970年以前</c:v>
                </c:pt>
                <c:pt idx="1">
                  <c:v>1971～1980年</c:v>
                </c:pt>
                <c:pt idx="2">
                  <c:v>1981～1990年</c:v>
                </c:pt>
                <c:pt idx="3">
                  <c:v>1991～2000年</c:v>
                </c:pt>
                <c:pt idx="4">
                  <c:v>2001～2010年</c:v>
                </c:pt>
                <c:pt idx="5">
                  <c:v>2011～2023年9月</c:v>
                </c:pt>
              </c:strCache>
            </c:strRef>
          </c:cat>
          <c:val>
            <c:numRef>
              <c:f>グラフ用!$G$9:$L$9</c:f>
              <c:numCache>
                <c:formatCode>#,##0_);\(#,##0\)</c:formatCode>
                <c:ptCount val="6"/>
                <c:pt idx="0">
                  <c:v>2700</c:v>
                </c:pt>
                <c:pt idx="1">
                  <c:v>40300</c:v>
                </c:pt>
                <c:pt idx="2">
                  <c:v>43600</c:v>
                </c:pt>
                <c:pt idx="3">
                  <c:v>53600</c:v>
                </c:pt>
                <c:pt idx="4">
                  <c:v>40800</c:v>
                </c:pt>
                <c:pt idx="5">
                  <c:v>27600</c:v>
                </c:pt>
              </c:numCache>
            </c:numRef>
          </c:val>
          <c:extLst>
            <c:ext xmlns:c16="http://schemas.microsoft.com/office/drawing/2014/chart" uri="{C3380CC4-5D6E-409C-BE32-E72D297353CC}">
              <c16:uniqueId val="{00000002-950B-49C5-81E8-02098603A710}"/>
            </c:ext>
          </c:extLst>
        </c:ser>
        <c:ser>
          <c:idx val="3"/>
          <c:order val="3"/>
          <c:tx>
            <c:strRef>
              <c:f>グラフ用!$F$10</c:f>
              <c:strCache>
                <c:ptCount val="1"/>
                <c:pt idx="0">
                  <c:v>11階建以上</c:v>
                </c:pt>
              </c:strCache>
            </c:strRef>
          </c:tx>
          <c:spPr>
            <a:solidFill>
              <a:schemeClr val="tx1">
                <a:lumMod val="65000"/>
                <a:lumOff val="35000"/>
              </a:schemeClr>
            </a:solidFill>
            <a:ln>
              <a:noFill/>
            </a:ln>
            <a:effectLst/>
          </c:spPr>
          <c:invertIfNegative val="0"/>
          <c:cat>
            <c:strRef>
              <c:f>グラフ用!$G$6:$L$6</c:f>
              <c:strCache>
                <c:ptCount val="6"/>
                <c:pt idx="0">
                  <c:v>1970年以前</c:v>
                </c:pt>
                <c:pt idx="1">
                  <c:v>1971～1980年</c:v>
                </c:pt>
                <c:pt idx="2">
                  <c:v>1981～1990年</c:v>
                </c:pt>
                <c:pt idx="3">
                  <c:v>1991～2000年</c:v>
                </c:pt>
                <c:pt idx="4">
                  <c:v>2001～2010年</c:v>
                </c:pt>
                <c:pt idx="5">
                  <c:v>2011～2023年9月</c:v>
                </c:pt>
              </c:strCache>
            </c:strRef>
          </c:cat>
          <c:val>
            <c:numRef>
              <c:f>グラフ用!$G$10:$L$10</c:f>
              <c:numCache>
                <c:formatCode>#,##0_);\(#,##0\)</c:formatCode>
                <c:ptCount val="6"/>
                <c:pt idx="0">
                  <c:v>3500</c:v>
                </c:pt>
                <c:pt idx="1">
                  <c:v>47900</c:v>
                </c:pt>
                <c:pt idx="2">
                  <c:v>65100</c:v>
                </c:pt>
                <c:pt idx="3">
                  <c:v>66100</c:v>
                </c:pt>
                <c:pt idx="4">
                  <c:v>127600</c:v>
                </c:pt>
                <c:pt idx="5">
                  <c:v>109800</c:v>
                </c:pt>
              </c:numCache>
            </c:numRef>
          </c:val>
          <c:extLst>
            <c:ext xmlns:c16="http://schemas.microsoft.com/office/drawing/2014/chart" uri="{C3380CC4-5D6E-409C-BE32-E72D297353CC}">
              <c16:uniqueId val="{00000003-950B-49C5-81E8-02098603A710}"/>
            </c:ext>
          </c:extLst>
        </c:ser>
        <c:dLbls>
          <c:showLegendKey val="0"/>
          <c:showVal val="0"/>
          <c:showCatName val="0"/>
          <c:showSerName val="0"/>
          <c:showPercent val="0"/>
          <c:showBubbleSize val="0"/>
        </c:dLbls>
        <c:gapWidth val="219"/>
        <c:overlap val="-27"/>
        <c:axId val="1442652320"/>
        <c:axId val="1396400192"/>
      </c:barChart>
      <c:catAx>
        <c:axId val="14426523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396400192"/>
        <c:crosses val="autoZero"/>
        <c:auto val="1"/>
        <c:lblAlgn val="ctr"/>
        <c:lblOffset val="100"/>
        <c:noMultiLvlLbl val="0"/>
      </c:catAx>
      <c:valAx>
        <c:axId val="1396400192"/>
        <c:scaling>
          <c:orientation val="minMax"/>
        </c:scaling>
        <c:delete val="0"/>
        <c:axPos val="l"/>
        <c:majorGridlines>
          <c:spPr>
            <a:ln w="9525" cap="flat" cmpd="sng" algn="ctr">
              <a:solidFill>
                <a:schemeClr val="tx1">
                  <a:lumMod val="15000"/>
                  <a:lumOff val="85000"/>
                </a:schemeClr>
              </a:solidFill>
              <a:round/>
            </a:ln>
            <a:effectLst/>
          </c:spPr>
        </c:majorGridlines>
        <c:numFmt formatCode="#,##0_);\(#,##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442652320"/>
        <c:crosses val="autoZero"/>
        <c:crossBetween val="between"/>
      </c:valAx>
      <c:spPr>
        <a:noFill/>
        <a:ln>
          <a:noFill/>
        </a:ln>
        <a:effectLst/>
      </c:spPr>
    </c:plotArea>
    <c:legend>
      <c:legendPos val="b"/>
      <c:layout>
        <c:manualLayout>
          <c:xMode val="edge"/>
          <c:yMode val="edge"/>
          <c:x val="0.11774069632024474"/>
          <c:y val="3.0599935143468336E-2"/>
          <c:w val="0.21873140857392825"/>
          <c:h val="0.2401625838436862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8091290455562055E-2"/>
          <c:y val="3.6181550573966208E-2"/>
          <c:w val="0.73877019554601964"/>
          <c:h val="0.82374442082389432"/>
        </c:manualLayout>
      </c:layout>
      <c:barChart>
        <c:barDir val="col"/>
        <c:grouping val="stacked"/>
        <c:varyColors val="0"/>
        <c:ser>
          <c:idx val="6"/>
          <c:order val="0"/>
          <c:tx>
            <c:strRef>
              <c:f>'★世帯主の年齢（完成年次別）'!$I$28</c:f>
              <c:strCache>
                <c:ptCount val="1"/>
                <c:pt idx="0">
                  <c:v>不明</c:v>
                </c:pt>
              </c:strCache>
            </c:strRef>
          </c:tx>
          <c:spPr>
            <a:solidFill>
              <a:schemeClr val="tx1"/>
            </a:solidFill>
            <a:ln w="3175">
              <a:solidFill>
                <a:schemeClr val="tx1"/>
              </a:solid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0-BC3C-4725-8F7F-ADC1B81612C0}"/>
                </c:ext>
              </c:extLst>
            </c:dLbl>
            <c:dLbl>
              <c:idx val="1"/>
              <c:delete val="1"/>
              <c:extLst>
                <c:ext xmlns:c15="http://schemas.microsoft.com/office/drawing/2012/chart" uri="{CE6537A1-D6FC-4f65-9D91-7224C49458BB}"/>
                <c:ext xmlns:c16="http://schemas.microsoft.com/office/drawing/2014/chart" uri="{C3380CC4-5D6E-409C-BE32-E72D297353CC}">
                  <c16:uniqueId val="{00000001-BC3C-4725-8F7F-ADC1B81612C0}"/>
                </c:ext>
              </c:extLst>
            </c:dLbl>
            <c:dLbl>
              <c:idx val="2"/>
              <c:delete val="1"/>
              <c:extLst>
                <c:ext xmlns:c15="http://schemas.microsoft.com/office/drawing/2012/chart" uri="{CE6537A1-D6FC-4f65-9D91-7224C49458BB}"/>
                <c:ext xmlns:c16="http://schemas.microsoft.com/office/drawing/2014/chart" uri="{C3380CC4-5D6E-409C-BE32-E72D297353CC}">
                  <c16:uniqueId val="{00000002-BC3C-4725-8F7F-ADC1B81612C0}"/>
                </c:ext>
              </c:extLst>
            </c:dLbl>
            <c:dLbl>
              <c:idx val="3"/>
              <c:delete val="1"/>
              <c:extLst>
                <c:ext xmlns:c15="http://schemas.microsoft.com/office/drawing/2012/chart" uri="{CE6537A1-D6FC-4f65-9D91-7224C49458BB}"/>
                <c:ext xmlns:c16="http://schemas.microsoft.com/office/drawing/2014/chart" uri="{C3380CC4-5D6E-409C-BE32-E72D297353CC}">
                  <c16:uniqueId val="{00000003-BC3C-4725-8F7F-ADC1B81612C0}"/>
                </c:ext>
              </c:extLst>
            </c:dLbl>
            <c:dLbl>
              <c:idx val="4"/>
              <c:layout>
                <c:manualLayout>
                  <c:x val="5.2019399804032716E-2"/>
                  <c:y val="-6.9636451328826589E-3"/>
                </c:manualLayout>
              </c:layout>
              <c:spPr>
                <a:solidFill>
                  <a:sysClr val="window" lastClr="FFFFFF"/>
                </a:solidFill>
                <a:ln>
                  <a:no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ja-JP"/>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ext>
                <c:ext xmlns:c16="http://schemas.microsoft.com/office/drawing/2014/chart" uri="{C3380CC4-5D6E-409C-BE32-E72D297353CC}">
                  <c16:uniqueId val="{00000004-BC3C-4725-8F7F-ADC1B81612C0}"/>
                </c:ext>
              </c:extLst>
            </c:dLbl>
            <c:spPr>
              <a:solidFill>
                <a:sysClr val="window" lastClr="FFFFFF"/>
              </a:solidFill>
              <a:ln>
                <a:no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borderCallout2">
                    <a:avLst/>
                  </a:prstGeom>
                  <a:noFill/>
                  <a:ln>
                    <a:noFill/>
                  </a:ln>
                </c15:spPr>
                <c15:showLeaderLines val="0"/>
              </c:ext>
            </c:extLst>
          </c:dLbls>
          <c:cat>
            <c:strRef>
              <c:f>'★世帯主の年齢（完成年次別）'!$J$21:$N$21</c:f>
              <c:strCache>
                <c:ptCount val="5"/>
                <c:pt idx="0">
                  <c:v>昭和59年以前
（1984年以前）
N=55</c:v>
                </c:pt>
                <c:pt idx="1">
                  <c:v>昭和60年～平成6年
（1985～1994年）
N=14</c:v>
                </c:pt>
                <c:pt idx="2">
                  <c:v>平成7年～平成16年
（1995～2004年）
N=56</c:v>
                </c:pt>
                <c:pt idx="3">
                  <c:v>平成17年～平成26年
（2005～2014年）
N=31</c:v>
                </c:pt>
                <c:pt idx="4">
                  <c:v>平成27年以降
（2015年以降）
N=28</c:v>
                </c:pt>
              </c:strCache>
            </c:strRef>
          </c:cat>
          <c:val>
            <c:numRef>
              <c:f>'★世帯主の年齢（完成年次別）'!$J$28:$N$28</c:f>
              <c:numCache>
                <c:formatCode>0.0_ </c:formatCode>
                <c:ptCount val="5"/>
                <c:pt idx="0">
                  <c:v>0</c:v>
                </c:pt>
                <c:pt idx="1">
                  <c:v>0</c:v>
                </c:pt>
                <c:pt idx="2">
                  <c:v>0</c:v>
                </c:pt>
                <c:pt idx="3">
                  <c:v>0</c:v>
                </c:pt>
                <c:pt idx="4">
                  <c:v>3.5714285714285712</c:v>
                </c:pt>
              </c:numCache>
            </c:numRef>
          </c:val>
          <c:extLst>
            <c:ext xmlns:c16="http://schemas.microsoft.com/office/drawing/2014/chart" uri="{C3380CC4-5D6E-409C-BE32-E72D297353CC}">
              <c16:uniqueId val="{00000005-BC3C-4725-8F7F-ADC1B81612C0}"/>
            </c:ext>
          </c:extLst>
        </c:ser>
        <c:ser>
          <c:idx val="5"/>
          <c:order val="1"/>
          <c:tx>
            <c:strRef>
              <c:f>'★世帯主の年齢（完成年次別）'!$I$27</c:f>
              <c:strCache>
                <c:ptCount val="1"/>
                <c:pt idx="0">
                  <c:v>70歳代以上</c:v>
                </c:pt>
              </c:strCache>
            </c:strRef>
          </c:tx>
          <c:spPr>
            <a:pattFill prst="ltVert">
              <a:fgClr>
                <a:schemeClr val="tx1"/>
              </a:fgClr>
              <a:bgClr>
                <a:schemeClr val="accent2">
                  <a:lumMod val="40000"/>
                  <a:lumOff val="60000"/>
                </a:schemeClr>
              </a:bgClr>
            </a:pattFill>
            <a:ln w="3175">
              <a:solidFill>
                <a:schemeClr val="tx1"/>
              </a:solidFill>
            </a:ln>
            <a:effectLst/>
          </c:spPr>
          <c:invertIfNegative val="0"/>
          <c:dLbls>
            <c:spPr>
              <a:solidFill>
                <a:sysClr val="window" lastClr="FFFFFF"/>
              </a:solidFill>
              <a:ln>
                <a:no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0"/>
              </c:ext>
            </c:extLst>
          </c:dLbls>
          <c:cat>
            <c:strRef>
              <c:f>'★世帯主の年齢（完成年次別）'!$J$21:$N$21</c:f>
              <c:strCache>
                <c:ptCount val="5"/>
                <c:pt idx="0">
                  <c:v>昭和59年以前
（1984年以前）
N=55</c:v>
                </c:pt>
                <c:pt idx="1">
                  <c:v>昭和60年～平成6年
（1985～1994年）
N=14</c:v>
                </c:pt>
                <c:pt idx="2">
                  <c:v>平成7年～平成16年
（1995～2004年）
N=56</c:v>
                </c:pt>
                <c:pt idx="3">
                  <c:v>平成17年～平成26年
（2005～2014年）
N=31</c:v>
                </c:pt>
                <c:pt idx="4">
                  <c:v>平成27年以降
（2015年以降）
N=28</c:v>
                </c:pt>
              </c:strCache>
            </c:strRef>
          </c:cat>
          <c:val>
            <c:numRef>
              <c:f>'★世帯主の年齢（完成年次別）'!$J$27:$N$27</c:f>
              <c:numCache>
                <c:formatCode>0.0_ </c:formatCode>
                <c:ptCount val="5"/>
                <c:pt idx="0">
                  <c:v>49.090909090909093</c:v>
                </c:pt>
                <c:pt idx="1">
                  <c:v>14.285714285714285</c:v>
                </c:pt>
                <c:pt idx="2">
                  <c:v>16.071428571428573</c:v>
                </c:pt>
                <c:pt idx="3">
                  <c:v>12.903225806451612</c:v>
                </c:pt>
                <c:pt idx="4">
                  <c:v>14.285714285714285</c:v>
                </c:pt>
              </c:numCache>
            </c:numRef>
          </c:val>
          <c:extLst>
            <c:ext xmlns:c16="http://schemas.microsoft.com/office/drawing/2014/chart" uri="{C3380CC4-5D6E-409C-BE32-E72D297353CC}">
              <c16:uniqueId val="{00000006-BC3C-4725-8F7F-ADC1B81612C0}"/>
            </c:ext>
          </c:extLst>
        </c:ser>
        <c:ser>
          <c:idx val="4"/>
          <c:order val="2"/>
          <c:tx>
            <c:strRef>
              <c:f>'★世帯主の年齢（完成年次別）'!$I$26</c:f>
              <c:strCache>
                <c:ptCount val="1"/>
                <c:pt idx="0">
                  <c:v>60歳代</c:v>
                </c:pt>
              </c:strCache>
            </c:strRef>
          </c:tx>
          <c:spPr>
            <a:solidFill>
              <a:schemeClr val="accent6">
                <a:lumMod val="60000"/>
                <a:lumOff val="40000"/>
              </a:schemeClr>
            </a:solidFill>
            <a:ln w="3175">
              <a:solidFill>
                <a:schemeClr val="tx1"/>
              </a:solidFill>
            </a:ln>
            <a:effectLst/>
          </c:spPr>
          <c:invertIfNegative val="0"/>
          <c:dLbls>
            <c:spPr>
              <a:solidFill>
                <a:sysClr val="window" lastClr="FFFFFF"/>
              </a:solidFill>
              <a:ln>
                <a:no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0"/>
              </c:ext>
            </c:extLst>
          </c:dLbls>
          <c:cat>
            <c:strRef>
              <c:f>'★世帯主の年齢（完成年次別）'!$J$21:$N$21</c:f>
              <c:strCache>
                <c:ptCount val="5"/>
                <c:pt idx="0">
                  <c:v>昭和59年以前
（1984年以前）
N=55</c:v>
                </c:pt>
                <c:pt idx="1">
                  <c:v>昭和60年～平成6年
（1985～1994年）
N=14</c:v>
                </c:pt>
                <c:pt idx="2">
                  <c:v>平成7年～平成16年
（1995～2004年）
N=56</c:v>
                </c:pt>
                <c:pt idx="3">
                  <c:v>平成17年～平成26年
（2005～2014年）
N=31</c:v>
                </c:pt>
                <c:pt idx="4">
                  <c:v>平成27年以降
（2015年以降）
N=28</c:v>
                </c:pt>
              </c:strCache>
            </c:strRef>
          </c:cat>
          <c:val>
            <c:numRef>
              <c:f>'★世帯主の年齢（完成年次別）'!$J$26:$N$26</c:f>
              <c:numCache>
                <c:formatCode>0.0_ </c:formatCode>
                <c:ptCount val="5"/>
                <c:pt idx="0">
                  <c:v>18.181818181818183</c:v>
                </c:pt>
                <c:pt idx="1">
                  <c:v>42.857142857142854</c:v>
                </c:pt>
                <c:pt idx="2">
                  <c:v>28.571428571428569</c:v>
                </c:pt>
                <c:pt idx="3">
                  <c:v>25.806451612903224</c:v>
                </c:pt>
                <c:pt idx="4">
                  <c:v>10.714285714285714</c:v>
                </c:pt>
              </c:numCache>
            </c:numRef>
          </c:val>
          <c:extLst>
            <c:ext xmlns:c16="http://schemas.microsoft.com/office/drawing/2014/chart" uri="{C3380CC4-5D6E-409C-BE32-E72D297353CC}">
              <c16:uniqueId val="{00000007-BC3C-4725-8F7F-ADC1B81612C0}"/>
            </c:ext>
          </c:extLst>
        </c:ser>
        <c:ser>
          <c:idx val="3"/>
          <c:order val="3"/>
          <c:tx>
            <c:strRef>
              <c:f>'★世帯主の年齢（完成年次別）'!$I$25</c:f>
              <c:strCache>
                <c:ptCount val="1"/>
                <c:pt idx="0">
                  <c:v>50歳代</c:v>
                </c:pt>
              </c:strCache>
            </c:strRef>
          </c:tx>
          <c:spPr>
            <a:pattFill prst="pct5">
              <a:fgClr>
                <a:schemeClr val="tx1"/>
              </a:fgClr>
              <a:bgClr>
                <a:schemeClr val="accent1">
                  <a:lumMod val="60000"/>
                  <a:lumOff val="40000"/>
                </a:schemeClr>
              </a:bgClr>
            </a:pattFill>
            <a:ln w="3175">
              <a:solidFill>
                <a:schemeClr val="tx1"/>
              </a:solidFill>
            </a:ln>
            <a:effectLst/>
          </c:spPr>
          <c:invertIfNegative val="0"/>
          <c:dLbls>
            <c:spPr>
              <a:solidFill>
                <a:sysClr val="window" lastClr="FFFFFF"/>
              </a:solidFill>
              <a:ln>
                <a:no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0"/>
              </c:ext>
            </c:extLst>
          </c:dLbls>
          <c:cat>
            <c:strRef>
              <c:f>'★世帯主の年齢（完成年次別）'!$J$21:$N$21</c:f>
              <c:strCache>
                <c:ptCount val="5"/>
                <c:pt idx="0">
                  <c:v>昭和59年以前
（1984年以前）
N=55</c:v>
                </c:pt>
                <c:pt idx="1">
                  <c:v>昭和60年～平成6年
（1985～1994年）
N=14</c:v>
                </c:pt>
                <c:pt idx="2">
                  <c:v>平成7年～平成16年
（1995～2004年）
N=56</c:v>
                </c:pt>
                <c:pt idx="3">
                  <c:v>平成17年～平成26年
（2005～2014年）
N=31</c:v>
                </c:pt>
                <c:pt idx="4">
                  <c:v>平成27年以降
（2015年以降）
N=28</c:v>
                </c:pt>
              </c:strCache>
            </c:strRef>
          </c:cat>
          <c:val>
            <c:numRef>
              <c:f>'★世帯主の年齢（完成年次別）'!$J$25:$N$25</c:f>
              <c:numCache>
                <c:formatCode>0.0_ </c:formatCode>
                <c:ptCount val="5"/>
                <c:pt idx="0">
                  <c:v>18.181818181818183</c:v>
                </c:pt>
                <c:pt idx="1">
                  <c:v>28.571428571428569</c:v>
                </c:pt>
                <c:pt idx="2">
                  <c:v>37.5</c:v>
                </c:pt>
                <c:pt idx="3">
                  <c:v>32.258064516129032</c:v>
                </c:pt>
                <c:pt idx="4">
                  <c:v>17.857142857142858</c:v>
                </c:pt>
              </c:numCache>
            </c:numRef>
          </c:val>
          <c:extLst>
            <c:ext xmlns:c16="http://schemas.microsoft.com/office/drawing/2014/chart" uri="{C3380CC4-5D6E-409C-BE32-E72D297353CC}">
              <c16:uniqueId val="{00000008-BC3C-4725-8F7F-ADC1B81612C0}"/>
            </c:ext>
          </c:extLst>
        </c:ser>
        <c:ser>
          <c:idx val="2"/>
          <c:order val="4"/>
          <c:tx>
            <c:strRef>
              <c:f>'★世帯主の年齢（完成年次別）'!$I$24</c:f>
              <c:strCache>
                <c:ptCount val="1"/>
                <c:pt idx="0">
                  <c:v>40歳代</c:v>
                </c:pt>
              </c:strCache>
            </c:strRef>
          </c:tx>
          <c:spPr>
            <a:solidFill>
              <a:schemeClr val="accent4">
                <a:lumMod val="40000"/>
                <a:lumOff val="60000"/>
              </a:schemeClr>
            </a:solidFill>
            <a:ln w="3175">
              <a:solidFill>
                <a:schemeClr val="tx1"/>
              </a:solidFill>
            </a:ln>
            <a:effectLst/>
          </c:spPr>
          <c:invertIfNegative val="0"/>
          <c:dLbls>
            <c:dLbl>
              <c:idx val="1"/>
              <c:layout>
                <c:manualLayout>
                  <c:x val="5.2284960338066025E-2"/>
                  <c:y val="2.6617598870768287E-3"/>
                </c:manualLayout>
              </c:layout>
              <c:spPr>
                <a:solidFill>
                  <a:sysClr val="window" lastClr="FFFFFF"/>
                </a:solidFill>
                <a:ln>
                  <a:no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ja-JP"/>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borderCallout2">
                      <a:avLst/>
                    </a:prstGeom>
                    <a:noFill/>
                    <a:ln>
                      <a:noFill/>
                    </a:ln>
                  </c15:spPr>
                </c:ext>
                <c:ext xmlns:c16="http://schemas.microsoft.com/office/drawing/2014/chart" uri="{C3380CC4-5D6E-409C-BE32-E72D297353CC}">
                  <c16:uniqueId val="{00000009-BC3C-4725-8F7F-ADC1B81612C0}"/>
                </c:ext>
              </c:extLst>
            </c:dLbl>
            <c:spPr>
              <a:solidFill>
                <a:sysClr val="window" lastClr="FFFFFF"/>
              </a:solidFill>
              <a:ln>
                <a:no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0"/>
              </c:ext>
            </c:extLst>
          </c:dLbls>
          <c:cat>
            <c:strRef>
              <c:f>'★世帯主の年齢（完成年次別）'!$J$21:$N$21</c:f>
              <c:strCache>
                <c:ptCount val="5"/>
                <c:pt idx="0">
                  <c:v>昭和59年以前
（1984年以前）
N=55</c:v>
                </c:pt>
                <c:pt idx="1">
                  <c:v>昭和60年～平成6年
（1985～1994年）
N=14</c:v>
                </c:pt>
                <c:pt idx="2">
                  <c:v>平成7年～平成16年
（1995～2004年）
N=56</c:v>
                </c:pt>
                <c:pt idx="3">
                  <c:v>平成17年～平成26年
（2005～2014年）
N=31</c:v>
                </c:pt>
                <c:pt idx="4">
                  <c:v>平成27年以降
（2015年以降）
N=28</c:v>
                </c:pt>
              </c:strCache>
            </c:strRef>
          </c:cat>
          <c:val>
            <c:numRef>
              <c:f>'★世帯主の年齢（完成年次別）'!$J$24:$N$24</c:f>
              <c:numCache>
                <c:formatCode>0.0_ </c:formatCode>
                <c:ptCount val="5"/>
                <c:pt idx="0">
                  <c:v>10.909090909090908</c:v>
                </c:pt>
                <c:pt idx="1">
                  <c:v>0</c:v>
                </c:pt>
                <c:pt idx="2">
                  <c:v>14.285714285714285</c:v>
                </c:pt>
                <c:pt idx="3">
                  <c:v>25.806451612903224</c:v>
                </c:pt>
                <c:pt idx="4">
                  <c:v>25</c:v>
                </c:pt>
              </c:numCache>
            </c:numRef>
          </c:val>
          <c:extLst>
            <c:ext xmlns:c16="http://schemas.microsoft.com/office/drawing/2014/chart" uri="{C3380CC4-5D6E-409C-BE32-E72D297353CC}">
              <c16:uniqueId val="{0000000A-BC3C-4725-8F7F-ADC1B81612C0}"/>
            </c:ext>
          </c:extLst>
        </c:ser>
        <c:ser>
          <c:idx val="0"/>
          <c:order val="5"/>
          <c:tx>
            <c:strRef>
              <c:f>'★世帯主の年齢（完成年次別）'!$I$23</c:f>
              <c:strCache>
                <c:ptCount val="1"/>
                <c:pt idx="0">
                  <c:v>30歳代</c:v>
                </c:pt>
              </c:strCache>
            </c:strRef>
          </c:tx>
          <c:spPr>
            <a:pattFill prst="ltDnDiag">
              <a:fgClr>
                <a:schemeClr val="tx1"/>
              </a:fgClr>
              <a:bgClr>
                <a:schemeClr val="bg1"/>
              </a:bgClr>
            </a:pattFill>
            <a:ln w="3175">
              <a:solidFill>
                <a:schemeClr val="tx1"/>
              </a:solidFill>
            </a:ln>
            <a:effectLst/>
          </c:spPr>
          <c:invertIfNegative val="0"/>
          <c:dLbls>
            <c:dLbl>
              <c:idx val="0"/>
              <c:layout>
                <c:manualLayout>
                  <c:x val="7.0557396488857449E-2"/>
                  <c:y val="2.6852437865622227E-2"/>
                </c:manualLayout>
              </c:layout>
              <c:spPr>
                <a:solidFill>
                  <a:prstClr val="white"/>
                </a:solidFill>
                <a:ln>
                  <a:no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ja-JP"/>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borderCallout2">
                      <a:avLst/>
                    </a:prstGeom>
                    <a:noFill/>
                    <a:ln>
                      <a:noFill/>
                    </a:ln>
                  </c15:spPr>
                </c:ext>
                <c:ext xmlns:c16="http://schemas.microsoft.com/office/drawing/2014/chart" uri="{C3380CC4-5D6E-409C-BE32-E72D297353CC}">
                  <c16:uniqueId val="{0000000B-BC3C-4725-8F7F-ADC1B81612C0}"/>
                </c:ext>
              </c:extLst>
            </c:dLbl>
            <c:dLbl>
              <c:idx val="1"/>
              <c:spPr>
                <a:solidFill>
                  <a:schemeClr val="bg1"/>
                </a:solidFill>
                <a:ln>
                  <a:no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ja-JP"/>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ext>
                <c:ext xmlns:c16="http://schemas.microsoft.com/office/drawing/2014/chart" uri="{C3380CC4-5D6E-409C-BE32-E72D297353CC}">
                  <c16:uniqueId val="{0000000C-BC3C-4725-8F7F-ADC1B81612C0}"/>
                </c:ext>
              </c:extLst>
            </c:dLbl>
            <c:dLbl>
              <c:idx val="2"/>
              <c:layout>
                <c:manualLayout>
                  <c:x val="7.5476983593540395E-2"/>
                  <c:y val="2.254726117879804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BC3C-4725-8F7F-ADC1B81612C0}"/>
                </c:ext>
              </c:extLst>
            </c:dLbl>
            <c:dLbl>
              <c:idx val="3"/>
              <c:layout>
                <c:manualLayout>
                  <c:x val="6.4419775164290857E-2"/>
                  <c:y val="2.41832283197912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BC3C-4725-8F7F-ADC1B81612C0}"/>
                </c:ext>
              </c:extLst>
            </c:dLbl>
            <c:dLbl>
              <c:idx val="4"/>
              <c:spPr>
                <a:solidFill>
                  <a:schemeClr val="bg1"/>
                </a:solidFill>
                <a:ln>
                  <a:no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ja-JP"/>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ext>
                <c:ext xmlns:c16="http://schemas.microsoft.com/office/drawing/2014/chart" uri="{C3380CC4-5D6E-409C-BE32-E72D297353CC}">
                  <c16:uniqueId val="{0000000F-BC3C-4725-8F7F-ADC1B81612C0}"/>
                </c:ext>
              </c:extLst>
            </c:dLbl>
            <c:spPr>
              <a:noFill/>
              <a:ln>
                <a:no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borderCallout2">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'★世帯主の年齢（完成年次別）'!$J$21:$N$21</c:f>
              <c:strCache>
                <c:ptCount val="5"/>
                <c:pt idx="0">
                  <c:v>昭和59年以前
（1984年以前）
N=55</c:v>
                </c:pt>
                <c:pt idx="1">
                  <c:v>昭和60年～平成6年
（1985～1994年）
N=14</c:v>
                </c:pt>
                <c:pt idx="2">
                  <c:v>平成7年～平成16年
（1995～2004年）
N=56</c:v>
                </c:pt>
                <c:pt idx="3">
                  <c:v>平成17年～平成26年
（2005～2014年）
N=31</c:v>
                </c:pt>
                <c:pt idx="4">
                  <c:v>平成27年以降
（2015年以降）
N=28</c:v>
                </c:pt>
              </c:strCache>
            </c:strRef>
          </c:cat>
          <c:val>
            <c:numRef>
              <c:f>'★世帯主の年齢（完成年次別）'!$J$23:$N$23</c:f>
              <c:numCache>
                <c:formatCode>0.0_ </c:formatCode>
                <c:ptCount val="5"/>
                <c:pt idx="0">
                  <c:v>3.6363636363636362</c:v>
                </c:pt>
                <c:pt idx="1">
                  <c:v>14.285714285714285</c:v>
                </c:pt>
                <c:pt idx="2">
                  <c:v>3.5714285714285712</c:v>
                </c:pt>
                <c:pt idx="3">
                  <c:v>3.225806451612903</c:v>
                </c:pt>
                <c:pt idx="4">
                  <c:v>28.571428571428569</c:v>
                </c:pt>
              </c:numCache>
            </c:numRef>
          </c:val>
          <c:extLst>
            <c:ext xmlns:c16="http://schemas.microsoft.com/office/drawing/2014/chart" uri="{C3380CC4-5D6E-409C-BE32-E72D297353CC}">
              <c16:uniqueId val="{00000010-BC3C-4725-8F7F-ADC1B81612C0}"/>
            </c:ext>
          </c:extLst>
        </c:ser>
        <c:ser>
          <c:idx val="1"/>
          <c:order val="6"/>
          <c:tx>
            <c:strRef>
              <c:f>'★世帯主の年齢（完成年次別）'!$I$22</c:f>
              <c:strCache>
                <c:ptCount val="1"/>
                <c:pt idx="0">
                  <c:v>30歳未満</c:v>
                </c:pt>
              </c:strCache>
            </c:strRef>
          </c:tx>
          <c:spPr>
            <a:solidFill>
              <a:schemeClr val="bg1">
                <a:lumMod val="65000"/>
              </a:schemeClr>
            </a:solidFill>
            <a:ln>
              <a:solidFill>
                <a:schemeClr val="tx1"/>
              </a:solidFill>
            </a:ln>
            <a:effectLst/>
          </c:spPr>
          <c:invertIfNegative val="0"/>
          <c:cat>
            <c:strRef>
              <c:f>'★世帯主の年齢（完成年次別）'!$J$21:$N$21</c:f>
              <c:strCache>
                <c:ptCount val="5"/>
                <c:pt idx="0">
                  <c:v>昭和59年以前
（1984年以前）
N=55</c:v>
                </c:pt>
                <c:pt idx="1">
                  <c:v>昭和60年～平成6年
（1985～1994年）
N=14</c:v>
                </c:pt>
                <c:pt idx="2">
                  <c:v>平成7年～平成16年
（1995～2004年）
N=56</c:v>
                </c:pt>
                <c:pt idx="3">
                  <c:v>平成17年～平成26年
（2005～2014年）
N=31</c:v>
                </c:pt>
                <c:pt idx="4">
                  <c:v>平成27年以降
（2015年以降）
N=28</c:v>
                </c:pt>
              </c:strCache>
            </c:strRef>
          </c:cat>
          <c:val>
            <c:numRef>
              <c:f>'★世帯主の年齢（完成年次別）'!$J$22:$N$22</c:f>
              <c:numCache>
                <c:formatCode>0.0_ </c:formatCode>
                <c:ptCount val="5"/>
                <c:pt idx="0">
                  <c:v>0</c:v>
                </c:pt>
                <c:pt idx="1">
                  <c:v>0</c:v>
                </c:pt>
                <c:pt idx="2">
                  <c:v>0</c:v>
                </c:pt>
                <c:pt idx="3">
                  <c:v>0</c:v>
                </c:pt>
                <c:pt idx="4">
                  <c:v>0</c:v>
                </c:pt>
              </c:numCache>
            </c:numRef>
          </c:val>
          <c:extLst>
            <c:ext xmlns:c16="http://schemas.microsoft.com/office/drawing/2014/chart" uri="{C3380CC4-5D6E-409C-BE32-E72D297353CC}">
              <c16:uniqueId val="{00000015-BC3C-4725-8F7F-ADC1B81612C0}"/>
            </c:ext>
          </c:extLst>
        </c:ser>
        <c:dLbls>
          <c:showLegendKey val="0"/>
          <c:showVal val="0"/>
          <c:showCatName val="0"/>
          <c:showSerName val="0"/>
          <c:showPercent val="0"/>
          <c:showBubbleSize val="0"/>
        </c:dLbls>
        <c:gapWidth val="150"/>
        <c:overlap val="100"/>
        <c:axId val="595925808"/>
        <c:axId val="595919568"/>
      </c:barChart>
      <c:catAx>
        <c:axId val="59592580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ja-JP"/>
          </a:p>
        </c:txPr>
        <c:crossAx val="595919568"/>
        <c:crosses val="autoZero"/>
        <c:auto val="1"/>
        <c:lblAlgn val="ctr"/>
        <c:lblOffset val="100"/>
        <c:noMultiLvlLbl val="0"/>
      </c:catAx>
      <c:valAx>
        <c:axId val="595919568"/>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0"/>
        <c:majorTickMark val="out"/>
        <c:minorTickMark val="in"/>
        <c:tickLblPos val="nextTo"/>
        <c:spPr>
          <a:noFill/>
          <a:ln w="3175">
            <a:solidFill>
              <a:schemeClr val="bg1">
                <a:lumMod val="65000"/>
              </a:scheme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595925808"/>
        <c:crosses val="autoZero"/>
        <c:crossBetween val="between"/>
      </c:valAx>
      <c:spPr>
        <a:noFill/>
        <a:ln w="3175">
          <a:solidFill>
            <a:schemeClr val="tx1"/>
          </a:solidFill>
        </a:ln>
        <a:effectLst/>
      </c:spPr>
    </c:plotArea>
    <c:legend>
      <c:legendPos val="r"/>
      <c:legendEntry>
        <c:idx val="0"/>
        <c:delete val="1"/>
      </c:legendEntry>
      <c:layout>
        <c:manualLayout>
          <c:xMode val="edge"/>
          <c:yMode val="edge"/>
          <c:x val="0.8232178320837702"/>
          <c:y val="0.20377348711606943"/>
          <c:w val="0.16651898184345409"/>
          <c:h val="0.48938434956407545"/>
        </c:manualLayout>
      </c:layout>
      <c:overlay val="0"/>
      <c:spPr>
        <a:noFill/>
        <a:ln w="3175">
          <a:solidFill>
            <a:schemeClr val="tx1"/>
          </a:solid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chart>
  <c:spPr>
    <a:noFill/>
    <a:ln w="3175" cap="flat" cmpd="sng" algn="ctr">
      <a:solidFill>
        <a:schemeClr val="bg1">
          <a:lumMod val="65000"/>
        </a:schemeClr>
      </a:solidFill>
      <a:round/>
    </a:ln>
    <a:effectLst/>
  </c:spPr>
  <c:txPr>
    <a:bodyPr/>
    <a:lstStyle/>
    <a:p>
      <a:pPr>
        <a:defRPr/>
      </a:pPr>
      <a:endParaRPr lang="ja-JP"/>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662727249147113"/>
          <c:y val="0.17875381950132174"/>
          <c:w val="0.7024620790677546"/>
          <c:h val="0.74459828888656077"/>
        </c:manualLayout>
      </c:layout>
      <c:pieChart>
        <c:varyColors val="1"/>
        <c:ser>
          <c:idx val="0"/>
          <c:order val="0"/>
          <c:spPr>
            <a:solidFill>
              <a:schemeClr val="accent2">
                <a:lumMod val="20000"/>
                <a:lumOff val="80000"/>
              </a:schemeClr>
            </a:solidFill>
            <a:ln w="9525">
              <a:solidFill>
                <a:schemeClr val="tx1"/>
              </a:solidFill>
            </a:ln>
            <a:effectLst/>
          </c:spPr>
          <c:dPt>
            <c:idx val="0"/>
            <c:bubble3D val="0"/>
            <c:spPr>
              <a:solidFill>
                <a:schemeClr val="accent2">
                  <a:lumMod val="20000"/>
                  <a:lumOff val="80000"/>
                </a:schemeClr>
              </a:solidFill>
              <a:ln w="9525">
                <a:solidFill>
                  <a:schemeClr val="tx1"/>
                </a:solidFill>
              </a:ln>
              <a:effectLst/>
            </c:spPr>
            <c:extLst>
              <c:ext xmlns:c16="http://schemas.microsoft.com/office/drawing/2014/chart" uri="{C3380CC4-5D6E-409C-BE32-E72D297353CC}">
                <c16:uniqueId val="{00000001-4DAB-421D-80EC-99F94EA50B0D}"/>
              </c:ext>
            </c:extLst>
          </c:dPt>
          <c:dPt>
            <c:idx val="1"/>
            <c:bubble3D val="0"/>
            <c:spPr>
              <a:solidFill>
                <a:schemeClr val="accent2">
                  <a:lumMod val="20000"/>
                  <a:lumOff val="80000"/>
                </a:schemeClr>
              </a:solidFill>
              <a:ln w="9525">
                <a:solidFill>
                  <a:schemeClr val="tx1"/>
                </a:solidFill>
              </a:ln>
              <a:effectLst/>
            </c:spPr>
            <c:extLst>
              <c:ext xmlns:c16="http://schemas.microsoft.com/office/drawing/2014/chart" uri="{C3380CC4-5D6E-409C-BE32-E72D297353CC}">
                <c16:uniqueId val="{00000003-4DAB-421D-80EC-99F94EA50B0D}"/>
              </c:ext>
            </c:extLst>
          </c:dPt>
          <c:dPt>
            <c:idx val="2"/>
            <c:bubble3D val="0"/>
            <c:spPr>
              <a:solidFill>
                <a:schemeClr val="accent4">
                  <a:lumMod val="40000"/>
                  <a:lumOff val="60000"/>
                </a:schemeClr>
              </a:solidFill>
              <a:ln w="9525">
                <a:solidFill>
                  <a:schemeClr val="tx1"/>
                </a:solidFill>
              </a:ln>
              <a:effectLst/>
            </c:spPr>
            <c:extLst>
              <c:ext xmlns:c16="http://schemas.microsoft.com/office/drawing/2014/chart" uri="{C3380CC4-5D6E-409C-BE32-E72D297353CC}">
                <c16:uniqueId val="{00000005-4DAB-421D-80EC-99F94EA50B0D}"/>
              </c:ext>
            </c:extLst>
          </c:dPt>
          <c:dPt>
            <c:idx val="3"/>
            <c:bubble3D val="0"/>
            <c:spPr>
              <a:pattFill prst="pct5">
                <a:fgClr>
                  <a:schemeClr val="tx1"/>
                </a:fgClr>
                <a:bgClr>
                  <a:schemeClr val="accent1">
                    <a:lumMod val="60000"/>
                    <a:lumOff val="40000"/>
                  </a:schemeClr>
                </a:bgClr>
              </a:pattFill>
              <a:ln w="9525">
                <a:solidFill>
                  <a:schemeClr val="tx1"/>
                </a:solidFill>
              </a:ln>
              <a:effectLst/>
            </c:spPr>
            <c:extLst>
              <c:ext xmlns:c16="http://schemas.microsoft.com/office/drawing/2014/chart" uri="{C3380CC4-5D6E-409C-BE32-E72D297353CC}">
                <c16:uniqueId val="{00000007-4DAB-421D-80EC-99F94EA50B0D}"/>
              </c:ext>
            </c:extLst>
          </c:dPt>
          <c:dPt>
            <c:idx val="4"/>
            <c:bubble3D val="0"/>
            <c:spPr>
              <a:solidFill>
                <a:schemeClr val="accent6">
                  <a:lumMod val="60000"/>
                  <a:lumOff val="40000"/>
                </a:schemeClr>
              </a:solidFill>
              <a:ln w="9525">
                <a:solidFill>
                  <a:schemeClr val="tx1"/>
                </a:solidFill>
              </a:ln>
              <a:effectLst/>
            </c:spPr>
            <c:extLst>
              <c:ext xmlns:c16="http://schemas.microsoft.com/office/drawing/2014/chart" uri="{C3380CC4-5D6E-409C-BE32-E72D297353CC}">
                <c16:uniqueId val="{00000009-4DAB-421D-80EC-99F94EA50B0D}"/>
              </c:ext>
            </c:extLst>
          </c:dPt>
          <c:dPt>
            <c:idx val="5"/>
            <c:bubble3D val="0"/>
            <c:spPr>
              <a:pattFill prst="ltVert">
                <a:fgClr>
                  <a:schemeClr val="tx1"/>
                </a:fgClr>
                <a:bgClr>
                  <a:schemeClr val="accent2">
                    <a:lumMod val="60000"/>
                    <a:lumOff val="40000"/>
                  </a:schemeClr>
                </a:bgClr>
              </a:pattFill>
              <a:ln w="9525">
                <a:solidFill>
                  <a:schemeClr val="tx1"/>
                </a:solidFill>
              </a:ln>
              <a:effectLst/>
            </c:spPr>
            <c:extLst>
              <c:ext xmlns:c16="http://schemas.microsoft.com/office/drawing/2014/chart" uri="{C3380CC4-5D6E-409C-BE32-E72D297353CC}">
                <c16:uniqueId val="{0000000B-4DAB-421D-80EC-99F94EA50B0D}"/>
              </c:ext>
            </c:extLst>
          </c:dPt>
          <c:dPt>
            <c:idx val="6"/>
            <c:bubble3D val="0"/>
            <c:spPr>
              <a:solidFill>
                <a:schemeClr val="tx1"/>
              </a:solidFill>
              <a:ln w="9525">
                <a:solidFill>
                  <a:schemeClr val="tx1"/>
                </a:solidFill>
              </a:ln>
              <a:effectLst/>
            </c:spPr>
            <c:extLst>
              <c:ext xmlns:c16="http://schemas.microsoft.com/office/drawing/2014/chart" uri="{C3380CC4-5D6E-409C-BE32-E72D297353CC}">
                <c16:uniqueId val="{0000000D-4DAB-421D-80EC-99F94EA50B0D}"/>
              </c:ext>
            </c:extLst>
          </c:dPt>
          <c:dLbls>
            <c:dLbl>
              <c:idx val="0"/>
              <c:layout>
                <c:manualLayout>
                  <c:x val="0.24711569454368412"/>
                  <c:y val="-8.0357664478252336E-2"/>
                </c:manualLayout>
              </c:layout>
              <c:tx>
                <c:rich>
                  <a:bodyPr rot="0" spcFirstLastPara="1" vertOverflow="ellipsis" vert="horz" wrap="square" lIns="38100" tIns="19050" rIns="38100" bIns="19050" anchor="ctr" anchorCtr="1">
                    <a:noAutofit/>
                  </a:bodyPr>
                  <a:lstStyle/>
                  <a:p>
                    <a:pPr>
                      <a:defRPr sz="1050" b="0" i="0" u="none" strike="noStrike" kern="1200" baseline="0">
                        <a:solidFill>
                          <a:sysClr val="windowText" lastClr="000000"/>
                        </a:solidFill>
                        <a:latin typeface="Meiryo UI" panose="020B0604030504040204" pitchFamily="50" charset="-128"/>
                        <a:ea typeface="Meiryo UI" panose="020B0604030504040204" pitchFamily="50" charset="-128"/>
                        <a:cs typeface="+mn-cs"/>
                      </a:defRPr>
                    </a:pPr>
                    <a:fld id="{6B77A3CB-2FF8-4218-A1A0-76FE2C3A5A09}" type="CATEGORYNAME">
                      <a:rPr lang="ja-JP" altLang="en-US" sz="1050" b="0" smtClean="0">
                        <a:latin typeface="Meiryo UI" panose="020B0604030504040204" pitchFamily="50" charset="-128"/>
                        <a:ea typeface="Meiryo UI" panose="020B0604030504040204" pitchFamily="50" charset="-128"/>
                      </a:rPr>
                      <a:pPr>
                        <a:defRPr sz="1050" b="0">
                          <a:solidFill>
                            <a:sysClr val="windowText" lastClr="000000"/>
                          </a:solidFill>
                          <a:latin typeface="Meiryo UI" panose="020B0604030504040204" pitchFamily="50" charset="-128"/>
                          <a:ea typeface="Meiryo UI" panose="020B0604030504040204" pitchFamily="50" charset="-128"/>
                        </a:defRPr>
                      </a:pPr>
                      <a:t>[分類名]</a:t>
                    </a:fld>
                    <a:r>
                      <a:rPr lang="ja-JP" altLang="en-US" sz="1050" b="0" baseline="0" dirty="0">
                        <a:latin typeface="Meiryo UI" panose="020B0604030504040204" pitchFamily="50" charset="-128"/>
                        <a:ea typeface="Meiryo UI" panose="020B0604030504040204" pitchFamily="50" charset="-128"/>
                      </a:rPr>
                      <a:t> </a:t>
                    </a:r>
                    <a:fld id="{F80D0443-F510-400E-AA72-930F2DD6E18A}" type="PERCENTAGE">
                      <a:rPr lang="en-US" altLang="ja-JP" sz="1050" b="0" baseline="0" smtClean="0">
                        <a:latin typeface="Meiryo UI" panose="020B0604030504040204" pitchFamily="50" charset="-128"/>
                        <a:ea typeface="Meiryo UI" panose="020B0604030504040204" pitchFamily="50" charset="-128"/>
                      </a:rPr>
                      <a:pPr>
                        <a:defRPr sz="1050" b="0">
                          <a:solidFill>
                            <a:sysClr val="windowText" lastClr="000000"/>
                          </a:solidFill>
                          <a:latin typeface="Meiryo UI" panose="020B0604030504040204" pitchFamily="50" charset="-128"/>
                          <a:ea typeface="Meiryo UI" panose="020B0604030504040204" pitchFamily="50" charset="-128"/>
                        </a:defRPr>
                      </a:pPr>
                      <a:t>[パーセンテージ]</a:t>
                    </a:fld>
                    <a:endParaRPr lang="ja-JP" altLang="en-US" sz="1050" b="0" baseline="0" dirty="0">
                      <a:latin typeface="Meiryo UI" panose="020B0604030504040204" pitchFamily="50" charset="-128"/>
                      <a:ea typeface="Meiryo UI" panose="020B0604030504040204" pitchFamily="50" charset="-128"/>
                    </a:endParaRPr>
                  </a:p>
                </c:rich>
              </c:tx>
              <c:spPr>
                <a:noFill/>
                <a:ln>
                  <a:noFill/>
                </a:ln>
                <a:effectLst/>
              </c:spPr>
              <c:txPr>
                <a:bodyPr rot="0" spcFirstLastPara="1" vertOverflow="ellipsis" vert="horz" wrap="square" lIns="38100" tIns="19050" rIns="38100" bIns="19050" anchor="ctr" anchorCtr="1">
                  <a:noAutofit/>
                </a:bodyPr>
                <a:lstStyle/>
                <a:p>
                  <a:pPr>
                    <a:defRPr sz="1050" b="0" i="0" u="none" strike="noStrike" kern="1200" baseline="0">
                      <a:solidFill>
                        <a:sysClr val="windowText" lastClr="000000"/>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1"/>
              <c:showBubbleSize val="0"/>
              <c:extLst>
                <c:ext xmlns:c15="http://schemas.microsoft.com/office/drawing/2012/chart" uri="{CE6537A1-D6FC-4f65-9D91-7224C49458BB}">
                  <c15:layout>
                    <c:manualLayout>
                      <c:w val="0.37616708201447652"/>
                      <c:h val="0.1017489020692712"/>
                    </c:manualLayout>
                  </c15:layout>
                  <c15:dlblFieldTable/>
                  <c15:showDataLabelsRange val="0"/>
                </c:ext>
                <c:ext xmlns:c16="http://schemas.microsoft.com/office/drawing/2014/chart" uri="{C3380CC4-5D6E-409C-BE32-E72D297353CC}">
                  <c16:uniqueId val="{00000001-4DAB-421D-80EC-99F94EA50B0D}"/>
                </c:ext>
              </c:extLst>
            </c:dLbl>
            <c:dLbl>
              <c:idx val="1"/>
              <c:layout>
                <c:manualLayout>
                  <c:x val="0.14917877453223366"/>
                  <c:y val="3.1362204121114609E-2"/>
                </c:manualLayout>
              </c:layout>
              <c:tx>
                <c:rich>
                  <a:bodyPr/>
                  <a:lstStyle/>
                  <a:p>
                    <a:fld id="{13075BC9-3452-4815-B6A5-A0790ACD1253}" type="CATEGORYNAME">
                      <a:rPr lang="ja-JP" altLang="en-US"/>
                      <a:pPr/>
                      <a:t>[分類名]</a:t>
                    </a:fld>
                    <a:r>
                      <a:rPr lang="ja-JP" altLang="en-US" baseline="0" dirty="0"/>
                      <a:t> </a:t>
                    </a:r>
                    <a:fld id="{6522CEE4-9AE1-4445-BFA5-ADEE0C1614FC}" type="PERCENTAGE">
                      <a:rPr lang="en-US" altLang="ja-JP" baseline="0"/>
                      <a:pPr/>
                      <a:t>[パーセンテージ]</a:t>
                    </a:fld>
                    <a:endParaRPr lang="ja-JP" altLang="en-US" baseline="0" dirty="0"/>
                  </a:p>
                </c:rich>
              </c:tx>
              <c:dLblPos val="bestFit"/>
              <c:showLegendKey val="0"/>
              <c:showVal val="0"/>
              <c:showCatName val="1"/>
              <c:showSerName val="0"/>
              <c:showPercent val="1"/>
              <c:showBubbleSize val="0"/>
              <c:extLst>
                <c:ext xmlns:c15="http://schemas.microsoft.com/office/drawing/2012/chart" uri="{CE6537A1-D6FC-4f65-9D91-7224C49458BB}">
                  <c15:layout>
                    <c:manualLayout>
                      <c:w val="0.24730239247138175"/>
                      <c:h val="0.11452323499960565"/>
                    </c:manualLayout>
                  </c15:layout>
                  <c15:dlblFieldTable/>
                  <c15:showDataLabelsRange val="0"/>
                </c:ext>
                <c:ext xmlns:c16="http://schemas.microsoft.com/office/drawing/2014/chart" uri="{C3380CC4-5D6E-409C-BE32-E72D297353CC}">
                  <c16:uniqueId val="{00000003-4DAB-421D-80EC-99F94EA50B0D}"/>
                </c:ext>
              </c:extLst>
            </c:dLbl>
            <c:dLbl>
              <c:idx val="2"/>
              <c:layout>
                <c:manualLayout>
                  <c:x val="-6.6654307101753404E-3"/>
                  <c:y val="6.49347306622228E-2"/>
                </c:manualLayout>
              </c:layout>
              <c:tx>
                <c:rich>
                  <a:bodyPr rot="0" spcFirstLastPara="1" vertOverflow="ellipsis" vert="horz" wrap="square" lIns="38100" tIns="19050" rIns="38100" bIns="19050" anchor="ctr" anchorCtr="1">
                    <a:noAutofit/>
                  </a:bodyPr>
                  <a:lstStyle/>
                  <a:p>
                    <a:pPr>
                      <a:defRPr sz="1050" b="0" i="0" u="none" strike="noStrike" kern="1200" baseline="0">
                        <a:solidFill>
                          <a:sysClr val="windowText" lastClr="000000"/>
                        </a:solidFill>
                        <a:latin typeface="Meiryo UI" panose="020B0604030504040204" pitchFamily="50" charset="-128"/>
                        <a:ea typeface="Meiryo UI" panose="020B0604030504040204" pitchFamily="50" charset="-128"/>
                        <a:cs typeface="+mn-cs"/>
                      </a:defRPr>
                    </a:pPr>
                    <a:fld id="{71FED4BF-C858-4C3D-AEC0-7961713E80DE}" type="CATEGORYNAME">
                      <a:rPr lang="ja-JP" altLang="en-US"/>
                      <a:pPr>
                        <a:defRPr sz="1050" b="0">
                          <a:solidFill>
                            <a:sysClr val="windowText" lastClr="000000"/>
                          </a:solidFill>
                          <a:latin typeface="Meiryo UI" panose="020B0604030504040204" pitchFamily="50" charset="-128"/>
                          <a:ea typeface="Meiryo UI" panose="020B0604030504040204" pitchFamily="50" charset="-128"/>
                        </a:defRPr>
                      </a:pPr>
                      <a:t>[分類名]</a:t>
                    </a:fld>
                    <a:r>
                      <a:rPr lang="en-US" altLang="ja-JP" baseline="0"/>
                      <a:t>,</a:t>
                    </a:r>
                  </a:p>
                  <a:p>
                    <a:pPr>
                      <a:defRPr sz="1050" b="0">
                        <a:solidFill>
                          <a:sysClr val="windowText" lastClr="000000"/>
                        </a:solidFill>
                        <a:latin typeface="Meiryo UI" panose="020B0604030504040204" pitchFamily="50" charset="-128"/>
                        <a:ea typeface="Meiryo UI" panose="020B0604030504040204" pitchFamily="50" charset="-128"/>
                      </a:defRPr>
                    </a:pPr>
                    <a:fld id="{83AAA442-88FD-4055-8266-601B521DD29F}" type="PERCENTAGE">
                      <a:rPr lang="en-US" altLang="ja-JP" baseline="0"/>
                      <a:pPr>
                        <a:defRPr sz="1050" b="0">
                          <a:solidFill>
                            <a:sysClr val="windowText" lastClr="000000"/>
                          </a:solidFill>
                          <a:latin typeface="Meiryo UI" panose="020B0604030504040204" pitchFamily="50" charset="-128"/>
                          <a:ea typeface="Meiryo UI" panose="020B0604030504040204" pitchFamily="50" charset="-128"/>
                        </a:defRPr>
                      </a:pPr>
                      <a:t>[パーセンテージ]</a:t>
                    </a:fld>
                    <a:endParaRPr lang="ja-JP" altLang="en-US"/>
                  </a:p>
                </c:rich>
              </c:tx>
              <c:spPr>
                <a:noFill/>
                <a:ln>
                  <a:noFill/>
                </a:ln>
                <a:effectLst/>
              </c:spPr>
              <c:txPr>
                <a:bodyPr rot="0" spcFirstLastPara="1" vertOverflow="ellipsis" vert="horz" wrap="square" lIns="38100" tIns="19050" rIns="38100" bIns="19050" anchor="ctr" anchorCtr="1">
                  <a:noAutofit/>
                </a:bodyPr>
                <a:lstStyle/>
                <a:p>
                  <a:pPr>
                    <a:defRPr sz="1050" b="0" i="0" u="none" strike="noStrike" kern="1200" baseline="0">
                      <a:solidFill>
                        <a:sysClr val="windowText" lastClr="000000"/>
                      </a:solidFill>
                      <a:latin typeface="Meiryo UI" panose="020B0604030504040204" pitchFamily="50" charset="-128"/>
                      <a:ea typeface="Meiryo UI"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layout>
                    <c:manualLayout>
                      <c:w val="0.21467445540066976"/>
                      <c:h val="0.19120051723529166"/>
                    </c:manualLayout>
                  </c15:layout>
                  <c15:dlblFieldTable/>
                  <c15:showDataLabelsRange val="0"/>
                </c:ext>
                <c:ext xmlns:c16="http://schemas.microsoft.com/office/drawing/2014/chart" uri="{C3380CC4-5D6E-409C-BE32-E72D297353CC}">
                  <c16:uniqueId val="{00000005-4DAB-421D-80EC-99F94EA50B0D}"/>
                </c:ext>
              </c:extLst>
            </c:dLbl>
            <c:dLbl>
              <c:idx val="3"/>
              <c:layout>
                <c:manualLayout>
                  <c:x val="2.8984212815929639E-2"/>
                  <c:y val="-7.3079869940189723E-2"/>
                </c:manualLayout>
              </c:layout>
              <c:tx>
                <c:rich>
                  <a:bodyPr/>
                  <a:lstStyle/>
                  <a:p>
                    <a:fld id="{33CC9E58-E2FA-464F-9917-85FB399BB3C2}" type="CATEGORYNAME">
                      <a:rPr lang="ja-JP" altLang="en-US"/>
                      <a:pPr/>
                      <a:t>[分類名]</a:t>
                    </a:fld>
                    <a:endParaRPr lang="ja-JP" altLang="en-US" baseline="0"/>
                  </a:p>
                  <a:p>
                    <a:r>
                      <a:rPr lang="ja-JP" altLang="en-US" baseline="0"/>
                      <a:t> </a:t>
                    </a:r>
                    <a:fld id="{CCC81CF0-6ECF-4CF0-BAE6-0C3FD5E09149}" type="PERCENTAGE">
                      <a:rPr lang="en-US" altLang="ja-JP" baseline="0"/>
                      <a:pPr/>
                      <a:t>[パーセンテージ]</a:t>
                    </a:fld>
                    <a:endParaRPr lang="ja-JP" altLang="en-US" baseline="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4DAB-421D-80EC-99F94EA50B0D}"/>
                </c:ext>
              </c:extLst>
            </c:dLbl>
            <c:dLbl>
              <c:idx val="4"/>
              <c:layout>
                <c:manualLayout>
                  <c:x val="8.0174929167295905E-2"/>
                  <c:y val="-9.2688565175959164E-2"/>
                </c:manualLayout>
              </c:layout>
              <c:tx>
                <c:rich>
                  <a:bodyPr rot="0" spcFirstLastPara="1" vertOverflow="ellipsis" vert="horz" wrap="square" lIns="38100" tIns="19050" rIns="38100" bIns="19050" anchor="ctr" anchorCtr="1">
                    <a:noAutofit/>
                  </a:bodyPr>
                  <a:lstStyle/>
                  <a:p>
                    <a:pPr>
                      <a:defRPr sz="1050" b="0" i="0" u="none" strike="noStrike" kern="1200" baseline="0">
                        <a:solidFill>
                          <a:sysClr val="windowText" lastClr="000000"/>
                        </a:solidFill>
                        <a:latin typeface="Meiryo UI" panose="020B0604030504040204" pitchFamily="50" charset="-128"/>
                        <a:ea typeface="Meiryo UI" panose="020B0604030504040204" pitchFamily="50" charset="-128"/>
                        <a:cs typeface="+mn-cs"/>
                      </a:defRPr>
                    </a:pPr>
                    <a:fld id="{FE45E987-66AE-4D1B-BCCD-0F6C04860809}" type="CATEGORYNAME">
                      <a:rPr lang="ja-JP" altLang="en-US"/>
                      <a:pPr>
                        <a:defRPr sz="1050" b="0">
                          <a:solidFill>
                            <a:sysClr val="windowText" lastClr="000000"/>
                          </a:solidFill>
                          <a:latin typeface="Meiryo UI" panose="020B0604030504040204" pitchFamily="50" charset="-128"/>
                          <a:ea typeface="Meiryo UI" panose="020B0604030504040204" pitchFamily="50" charset="-128"/>
                        </a:defRPr>
                      </a:pPr>
                      <a:t>[分類名]</a:t>
                    </a:fld>
                    <a:endParaRPr lang="ja-JP" altLang="en-US" baseline="0"/>
                  </a:p>
                  <a:p>
                    <a:pPr>
                      <a:defRPr sz="1050" b="0">
                        <a:solidFill>
                          <a:sysClr val="windowText" lastClr="000000"/>
                        </a:solidFill>
                        <a:latin typeface="Meiryo UI" panose="020B0604030504040204" pitchFamily="50" charset="-128"/>
                        <a:ea typeface="Meiryo UI" panose="020B0604030504040204" pitchFamily="50" charset="-128"/>
                      </a:defRPr>
                    </a:pPr>
                    <a:fld id="{FFF8AF0A-FAAA-42AD-9B79-6C6566478548}" type="PERCENTAGE">
                      <a:rPr lang="en-US" altLang="ja-JP" baseline="0"/>
                      <a:pPr>
                        <a:defRPr sz="1050" b="0">
                          <a:solidFill>
                            <a:sysClr val="windowText" lastClr="000000"/>
                          </a:solidFill>
                          <a:latin typeface="Meiryo UI" panose="020B0604030504040204" pitchFamily="50" charset="-128"/>
                          <a:ea typeface="Meiryo UI" panose="020B0604030504040204" pitchFamily="50" charset="-128"/>
                        </a:defRPr>
                      </a:pPr>
                      <a:t>[パーセンテージ]</a:t>
                    </a:fld>
                    <a:endParaRPr lang="ja-JP" altLang="en-US"/>
                  </a:p>
                </c:rich>
              </c:tx>
              <c:spPr>
                <a:noFill/>
                <a:ln>
                  <a:noFill/>
                </a:ln>
                <a:effectLst/>
              </c:spPr>
              <c:txPr>
                <a:bodyPr rot="0" spcFirstLastPara="1" vertOverflow="ellipsis" vert="horz" wrap="square" lIns="38100" tIns="19050" rIns="38100" bIns="19050" anchor="ctr" anchorCtr="1">
                  <a:noAutofit/>
                </a:bodyPr>
                <a:lstStyle/>
                <a:p>
                  <a:pPr>
                    <a:defRPr sz="1050" b="0" i="0" u="none" strike="noStrike" kern="1200" baseline="0">
                      <a:solidFill>
                        <a:sysClr val="windowText" lastClr="000000"/>
                      </a:solidFill>
                      <a:latin typeface="Meiryo UI" panose="020B0604030504040204" pitchFamily="50" charset="-128"/>
                      <a:ea typeface="Meiryo UI"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layout>
                    <c:manualLayout>
                      <c:w val="0.24418309076587247"/>
                      <c:h val="0.24633330767222703"/>
                    </c:manualLayout>
                  </c15:layout>
                  <c15:dlblFieldTable/>
                  <c15:showDataLabelsRange val="0"/>
                </c:ext>
                <c:ext xmlns:c16="http://schemas.microsoft.com/office/drawing/2014/chart" uri="{C3380CC4-5D6E-409C-BE32-E72D297353CC}">
                  <c16:uniqueId val="{00000009-4DAB-421D-80EC-99F94EA50B0D}"/>
                </c:ext>
              </c:extLst>
            </c:dLbl>
            <c:dLbl>
              <c:idx val="5"/>
              <c:layout>
                <c:manualLayout>
                  <c:x val="5.5574592053907676E-3"/>
                  <c:y val="0.11404022349473009"/>
                </c:manualLayout>
              </c:layout>
              <c:tx>
                <c:rich>
                  <a:bodyPr/>
                  <a:lstStyle/>
                  <a:p>
                    <a:fld id="{D3DCAA65-1EA0-4531-AAC2-3758A68DA421}" type="CATEGORYNAME">
                      <a:rPr lang="ja-JP" altLang="en-US" smtClean="0"/>
                      <a:pPr/>
                      <a:t>[分類名]</a:t>
                    </a:fld>
                    <a:fld id="{1E3A6D49-0F73-4726-856E-55FB4E0A124C}" type="PERCENTAGE">
                      <a:rPr lang="en-US" altLang="ja-JP" baseline="0" smtClean="0"/>
                      <a:pPr/>
                      <a:t>[パーセンテージ]</a:t>
                    </a:fld>
                    <a:endParaRPr lang="ja-JP" altLang="en-US"/>
                  </a:p>
                </c:rich>
              </c:tx>
              <c:dLblPos val="bestFit"/>
              <c:showLegendKey val="0"/>
              <c:showVal val="0"/>
              <c:showCatName val="1"/>
              <c:showSerName val="0"/>
              <c:showPercent val="1"/>
              <c:showBubbleSize val="0"/>
              <c:extLst>
                <c:ext xmlns:c15="http://schemas.microsoft.com/office/drawing/2012/chart" uri="{CE6537A1-D6FC-4f65-9D91-7224C49458BB}">
                  <c15:layout>
                    <c:manualLayout>
                      <c:w val="0.27253978669368406"/>
                      <c:h val="0.21002748445825264"/>
                    </c:manualLayout>
                  </c15:layout>
                  <c15:dlblFieldTable/>
                  <c15:showDataLabelsRange val="0"/>
                </c:ext>
                <c:ext xmlns:c16="http://schemas.microsoft.com/office/drawing/2014/chart" uri="{C3380CC4-5D6E-409C-BE32-E72D297353CC}">
                  <c16:uniqueId val="{0000000B-4DAB-421D-80EC-99F94EA50B0D}"/>
                </c:ext>
              </c:extLst>
            </c:dLbl>
            <c:dLbl>
              <c:idx val="6"/>
              <c:layout>
                <c:manualLayout>
                  <c:x val="-0.30568749422406349"/>
                  <c:y val="-4.438482571698104E-2"/>
                </c:manualLayout>
              </c:layout>
              <c:tx>
                <c:rich>
                  <a:bodyPr/>
                  <a:lstStyle/>
                  <a:p>
                    <a:fld id="{A96913C9-2340-4E2E-B58B-37DE410FAC77}" type="CATEGORYNAME">
                      <a:rPr lang="ja-JP" altLang="en-US"/>
                      <a:pPr/>
                      <a:t>[分類名]</a:t>
                    </a:fld>
                    <a:r>
                      <a:rPr lang="ja-JP" altLang="en-US" baseline="0"/>
                      <a:t> </a:t>
                    </a:r>
                    <a:fld id="{FA0E0C2A-7218-4DE2-B495-B3976D6A98F8}" type="PERCENTAGE">
                      <a:rPr lang="en-US" altLang="ja-JP" baseline="0"/>
                      <a:pPr/>
                      <a:t>[パーセンテージ]</a:t>
                    </a:fld>
                    <a:endParaRPr lang="ja-JP" altLang="en-US" baseline="0"/>
                  </a:p>
                </c:rich>
              </c:tx>
              <c:dLblPos val="bestFit"/>
              <c:showLegendKey val="0"/>
              <c:showVal val="0"/>
              <c:showCatName val="1"/>
              <c:showSerName val="0"/>
              <c:showPercent val="1"/>
              <c:showBubbleSize val="0"/>
              <c:extLst>
                <c:ext xmlns:c15="http://schemas.microsoft.com/office/drawing/2012/chart" uri="{CE6537A1-D6FC-4f65-9D91-7224C49458BB}">
                  <c15:layout>
                    <c:manualLayout>
                      <c:w val="0.26472803821376062"/>
                      <c:h val="6.5644775813577652E-2"/>
                    </c:manualLayout>
                  </c15:layout>
                  <c15:dlblFieldTable/>
                  <c15:showDataLabelsRange val="0"/>
                </c:ext>
                <c:ext xmlns:c16="http://schemas.microsoft.com/office/drawing/2014/chart" uri="{C3380CC4-5D6E-409C-BE32-E72D297353CC}">
                  <c16:uniqueId val="{0000000D-4DAB-421D-80EC-99F94EA50B0D}"/>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ysClr val="windowText" lastClr="000000"/>
                    </a:solidFill>
                    <a:latin typeface="Meiryo UI" panose="020B0604030504040204" pitchFamily="50" charset="-128"/>
                    <a:ea typeface="Meiryo UI" panose="020B0604030504040204" pitchFamily="50" charset="-128"/>
                    <a:cs typeface="+mn-cs"/>
                  </a:defRPr>
                </a:pPr>
                <a:endParaRPr lang="ja-JP"/>
              </a:p>
            </c:txPr>
            <c:dLblPos val="inEnd"/>
            <c:showLegendKey val="0"/>
            <c:showVal val="1"/>
            <c:showCatName val="1"/>
            <c:showSerName val="0"/>
            <c:showPercent val="1"/>
            <c:showBubbleSize val="0"/>
            <c:showLeaderLines val="1"/>
            <c:leaderLines>
              <c:spPr>
                <a:ln w="9525">
                  <a:solidFill>
                    <a:schemeClr val="bg1">
                      <a:lumMod val="50000"/>
                    </a:schemeClr>
                  </a:solidFill>
                </a:ln>
                <a:effectLst/>
              </c:spPr>
            </c:leaderLines>
            <c:extLst>
              <c:ext xmlns:c15="http://schemas.microsoft.com/office/drawing/2012/chart" uri="{CE6537A1-D6FC-4f65-9D91-7224C49458BB}"/>
            </c:extLst>
          </c:dLbls>
          <c:cat>
            <c:strRef>
              <c:f>大阪府!$D$6:$D$12</c:f>
              <c:strCache>
                <c:ptCount val="7"/>
                <c:pt idx="0">
                  <c:v>30歳未満</c:v>
                </c:pt>
                <c:pt idx="1">
                  <c:v>30歳代</c:v>
                </c:pt>
                <c:pt idx="2">
                  <c:v>40歳代</c:v>
                </c:pt>
                <c:pt idx="3">
                  <c:v>50歳代</c:v>
                </c:pt>
                <c:pt idx="4">
                  <c:v>60歳代</c:v>
                </c:pt>
                <c:pt idx="5">
                  <c:v>70歳代以上</c:v>
                </c:pt>
                <c:pt idx="6">
                  <c:v>不明</c:v>
                </c:pt>
              </c:strCache>
            </c:strRef>
          </c:cat>
          <c:val>
            <c:numRef>
              <c:f>大阪府!$E$6:$E$12</c:f>
              <c:numCache>
                <c:formatCode>General</c:formatCode>
                <c:ptCount val="7"/>
                <c:pt idx="0">
                  <c:v>0</c:v>
                </c:pt>
                <c:pt idx="1">
                  <c:v>15</c:v>
                </c:pt>
                <c:pt idx="2">
                  <c:v>30</c:v>
                </c:pt>
                <c:pt idx="3">
                  <c:v>50</c:v>
                </c:pt>
                <c:pt idx="4">
                  <c:v>46</c:v>
                </c:pt>
                <c:pt idx="5">
                  <c:v>47</c:v>
                </c:pt>
                <c:pt idx="6">
                  <c:v>1</c:v>
                </c:pt>
              </c:numCache>
            </c:numRef>
          </c:val>
          <c:extLst>
            <c:ext xmlns:c16="http://schemas.microsoft.com/office/drawing/2014/chart" uri="{C3380CC4-5D6E-409C-BE32-E72D297353CC}">
              <c16:uniqueId val="{0000000E-4DAB-421D-80EC-99F94EA50B0D}"/>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w="9525" cap="flat" cmpd="sng" algn="ctr">
      <a:solidFill>
        <a:schemeClr val="bg1">
          <a:lumMod val="65000"/>
        </a:schemeClr>
      </a:solidFill>
      <a:round/>
    </a:ln>
    <a:effectLst/>
  </c:spPr>
  <c:txPr>
    <a:bodyPr/>
    <a:lstStyle/>
    <a:p>
      <a:pPr>
        <a:defRPr/>
      </a:pPr>
      <a:endParaRPr lang="ja-JP"/>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withinLinear" id="16">
  <a:schemeClr val="accent3"/>
</cs:colorStyle>
</file>

<file path=ppt/charts/colors12.xml><?xml version="1.0" encoding="utf-8"?>
<cs:colorStyle xmlns:cs="http://schemas.microsoft.com/office/drawing/2012/chartStyle" xmlns:a="http://schemas.openxmlformats.org/drawingml/2006/main" meth="withinLinearReversed" id="23">
  <a:schemeClr val="accent3"/>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60">
  <cs:axisTitle>
    <cs:lnRef idx="0"/>
    <cs:fillRef idx="0"/>
    <cs:effectRef idx="0"/>
    <cs:fontRef idx="minor">
      <a:schemeClr val="lt1"/>
    </cs:fontRef>
    <cs:defRPr sz="900" b="1" kern="1200"/>
  </cs:axisTitle>
  <cs:categoryAxis>
    <cs:lnRef idx="0">
      <cs:styleClr val="0"/>
    </cs:lnRef>
    <cs:fillRef idx="0"/>
    <cs:effectRef idx="0"/>
    <cs:fontRef idx="minor">
      <a:schemeClr val="lt1"/>
    </cs:fontRef>
    <cs:spPr>
      <a:ln w="3175" cap="flat" cmpd="sng" algn="ctr">
        <a:solidFill>
          <a:schemeClr val="phClr">
            <a:lumMod val="60000"/>
            <a:lumOff val="40000"/>
          </a:schemeClr>
        </a:solidFill>
        <a:round/>
      </a:ln>
    </cs:spPr>
    <cs:defRPr sz="800" kern="1200" cap="all" spc="150" normalizeH="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000" kern="1200"/>
  </cs:chartArea>
  <cs:dataLabel>
    <cs:lnRef idx="0">
      <cs:styleClr val="0"/>
    </cs:lnRef>
    <cs:fillRef idx="0"/>
    <cs:effectRef idx="0"/>
    <cs:fontRef idx="minor">
      <cs:styleClr val="0"/>
    </cs:fontRef>
    <cs:defRPr sz="900" b="1" kern="1200"/>
  </cs:dataLabel>
  <cs:dataLabelCallout>
    <cs:lnRef idx="0">
      <cs:styleClr val="0"/>
    </cs:lnRef>
    <cs:fillRef idx="0"/>
    <cs:effectRef idx="0"/>
    <cs:fontRef idx="minor">
      <cs:styleClr val="0"/>
    </cs:fontRef>
    <cs:spPr>
      <a:solidFill>
        <a:schemeClr val="lt1"/>
      </a:solidFill>
      <a:ln>
        <a:solidFill>
          <a:schemeClr val="phClr"/>
        </a:solidFill>
      </a:ln>
    </cs:spPr>
    <cs:defRPr sz="900" b="1" kern="1200"/>
    <cs:bodyPr rot="0" spcFirstLastPara="1" vertOverflow="clip" horzOverflow="clip" vert="horz" wrap="square" lIns="36576" tIns="18288" rIns="36576" bIns="18288" anchor="ctr" anchorCtr="1">
      <a:spAutoFit/>
    </cs:bodyPr>
  </cs:dataLabelCallout>
  <cs:dataPoint>
    <cs:lnRef idx="0">
      <cs:styleClr val="0"/>
    </cs:lnRef>
    <cs:fillRef idx="0"/>
    <cs:effectRef idx="0"/>
    <cs:fontRef idx="minor">
      <a:schemeClr val="dk1"/>
    </cs:fontRef>
    <cs:spPr>
      <a:solidFill>
        <a:schemeClr val="lt1"/>
      </a:solidFill>
      <a:ln w="19050">
        <a:solidFill>
          <a:schemeClr val="phClr"/>
        </a:solidFill>
      </a:ln>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900"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styleClr val="0"/>
    </cs:lnRef>
    <cs:fillRef idx="0"/>
    <cs:effectRef idx="0"/>
    <cs:fontRef idx="minor">
      <a:schemeClr val="dk1"/>
    </cs:fontRef>
    <cs:spPr>
      <a:ln w="9525">
        <a:solidFill>
          <a:schemeClr val="phClr">
            <a:lumMod val="60000"/>
            <a:lumOff val="40000"/>
          </a:schemeClr>
        </a:solidFill>
        <a:prstDash val="dash"/>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900"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500"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900"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900"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0.92691</cdr:x>
      <cdr:y>0.03217</cdr:y>
    </cdr:from>
    <cdr:to>
      <cdr:x>0.99286</cdr:x>
      <cdr:y>0.07809</cdr:y>
    </cdr:to>
    <cdr:sp macro="" textlink="">
      <cdr:nvSpPr>
        <cdr:cNvPr id="3073" name="Rectangle 1"/>
        <cdr:cNvSpPr>
          <a:spLocks xmlns:a="http://schemas.openxmlformats.org/drawingml/2006/main" noChangeArrowheads="1"/>
        </cdr:cNvSpPr>
      </cdr:nvSpPr>
      <cdr:spPr bwMode="auto">
        <a:xfrm xmlns:a="http://schemas.openxmlformats.org/drawingml/2006/main">
          <a:off x="7940937" y="157352"/>
          <a:ext cx="565001" cy="224586"/>
        </a:xfrm>
        <a:prstGeom xmlns:a="http://schemas.openxmlformats.org/drawingml/2006/main" prst="rect">
          <a:avLst/>
        </a:prstGeom>
        <a:noFill xmlns:a="http://schemas.openxmlformats.org/drawingml/2006/main"/>
        <a:ln xmlns:a="http://schemas.openxmlformats.org/drawingml/2006/main">
          <a:noFill/>
        </a:ln>
      </cdr:spPr>
      <cdr:txBody>
        <a:bodyPr xmlns:a="http://schemas.openxmlformats.org/drawingml/2006/main" vertOverflow="clip" wrap="square" lIns="27432" tIns="18288" rIns="0" bIns="0" anchor="t" upright="1"/>
        <a:lstStyle xmlns:a="http://schemas.openxmlformats.org/drawingml/2006/main"/>
        <a:p xmlns:a="http://schemas.openxmlformats.org/drawingml/2006/main">
          <a:pPr algn="l" rtl="0">
            <a:defRPr sz="1000"/>
          </a:pPr>
          <a:r>
            <a:rPr lang="ja-JP" altLang="en-US" sz="1000" b="1" i="0" u="none" strike="noStrike" baseline="0" dirty="0">
              <a:solidFill>
                <a:srgbClr val="000000"/>
              </a:solidFill>
              <a:latin typeface="ＭＳ Ｐゴシック"/>
              <a:ea typeface="ＭＳ Ｐゴシック"/>
            </a:rPr>
            <a:t>（万戸）</a:t>
          </a:r>
        </a:p>
      </cdr:txBody>
    </cdr:sp>
  </cdr:relSizeAnchor>
  <cdr:relSizeAnchor xmlns:cdr="http://schemas.openxmlformats.org/drawingml/2006/chartDrawing">
    <cdr:from>
      <cdr:x>0.01097</cdr:x>
      <cdr:y>0.02475</cdr:y>
    </cdr:from>
    <cdr:to>
      <cdr:x>0.0777</cdr:x>
      <cdr:y>0.06325</cdr:y>
    </cdr:to>
    <cdr:sp macro="" textlink="">
      <cdr:nvSpPr>
        <cdr:cNvPr id="3074" name="Rectangle 2"/>
        <cdr:cNvSpPr>
          <a:spLocks xmlns:a="http://schemas.openxmlformats.org/drawingml/2006/main" noChangeArrowheads="1"/>
        </cdr:cNvSpPr>
      </cdr:nvSpPr>
      <cdr:spPr bwMode="auto">
        <a:xfrm xmlns:a="http://schemas.openxmlformats.org/drawingml/2006/main">
          <a:off x="94011" y="121060"/>
          <a:ext cx="571683" cy="188297"/>
        </a:xfrm>
        <a:prstGeom xmlns:a="http://schemas.openxmlformats.org/drawingml/2006/main" prst="rect">
          <a:avLst/>
        </a:prstGeom>
        <a:noFill xmlns:a="http://schemas.openxmlformats.org/drawingml/2006/main"/>
        <a:ln xmlns:a="http://schemas.openxmlformats.org/drawingml/2006/main">
          <a:noFill/>
        </a:ln>
      </cdr:spPr>
      <cdr:txBody>
        <a:bodyPr xmlns:a="http://schemas.openxmlformats.org/drawingml/2006/main" vertOverflow="clip" wrap="square" lIns="27432" tIns="18288" rIns="0" bIns="0" anchor="t" upright="1"/>
        <a:lstStyle xmlns:a="http://schemas.openxmlformats.org/drawingml/2006/main"/>
        <a:p xmlns:a="http://schemas.openxmlformats.org/drawingml/2006/main">
          <a:pPr algn="l" rtl="0">
            <a:defRPr sz="1000"/>
          </a:pPr>
          <a:r>
            <a:rPr lang="ja-JP" altLang="en-US" sz="1000" b="1" i="0" u="none" strike="noStrike" baseline="0" dirty="0">
              <a:solidFill>
                <a:srgbClr val="000000"/>
              </a:solidFill>
              <a:latin typeface="ＭＳ Ｐゴシック"/>
              <a:ea typeface="ＭＳ Ｐゴシック"/>
            </a:rPr>
            <a:t>（万戸）</a:t>
          </a:r>
        </a:p>
      </cdr:txBody>
    </cdr:sp>
  </cdr:relSizeAnchor>
  <cdr:relSizeAnchor xmlns:cdr="http://schemas.openxmlformats.org/drawingml/2006/chartDrawing">
    <cdr:from>
      <cdr:x>0.81368</cdr:x>
      <cdr:y>0.17919</cdr:y>
    </cdr:from>
    <cdr:to>
      <cdr:x>0.91657</cdr:x>
      <cdr:y>0.29732</cdr:y>
    </cdr:to>
    <cdr:grpSp>
      <cdr:nvGrpSpPr>
        <cdr:cNvPr id="30" name="Group 22">
          <a:extLst xmlns:a="http://schemas.openxmlformats.org/drawingml/2006/main">
            <a:ext uri="{FF2B5EF4-FFF2-40B4-BE49-F238E27FC236}">
              <a16:creationId xmlns:a16="http://schemas.microsoft.com/office/drawing/2014/main" id="{0BC86300-29C5-46B8-B398-81C2D08C3263}"/>
            </a:ext>
          </a:extLst>
        </cdr:cNvPr>
        <cdr:cNvGrpSpPr>
          <a:grpSpLocks xmlns:a="http://schemas.openxmlformats.org/drawingml/2006/main"/>
        </cdr:cNvGrpSpPr>
      </cdr:nvGrpSpPr>
      <cdr:grpSpPr bwMode="auto">
        <a:xfrm xmlns:a="http://schemas.openxmlformats.org/drawingml/2006/main">
          <a:off x="6970880" y="804692"/>
          <a:ext cx="881469" cy="530489"/>
          <a:chOff x="5840023" y="2047946"/>
          <a:chExt cx="1228035" cy="1290289"/>
        </a:xfrm>
      </cdr:grpSpPr>
      <cdr:sp macro="" textlink="">
        <cdr:nvSpPr>
          <cdr:cNvPr id="3081" name="Rectangle 9"/>
          <cdr:cNvSpPr>
            <a:spLocks xmlns:a="http://schemas.openxmlformats.org/drawingml/2006/main" noChangeArrowheads="1"/>
          </cdr:cNvSpPr>
        </cdr:nvSpPr>
        <cdr:spPr bwMode="auto">
          <a:xfrm xmlns:a="http://schemas.openxmlformats.org/drawingml/2006/main">
            <a:off x="5840023" y="2585315"/>
            <a:ext cx="1228035" cy="752920"/>
          </a:xfrm>
          <a:prstGeom xmlns:a="http://schemas.openxmlformats.org/drawingml/2006/main" prst="rect">
            <a:avLst/>
          </a:prstGeom>
          <a:solidFill xmlns:a="http://schemas.openxmlformats.org/drawingml/2006/main">
            <a:srgbClr xmlns:mc="http://schemas.openxmlformats.org/markup-compatibility/2006" xmlns:a14="http://schemas.microsoft.com/office/drawing/2010/main" val="FFFFFF" mc:Ignorable="a14" a14:legacySpreadsheetColorIndex="65"/>
          </a:solidFill>
          <a:ln xmlns:a="http://schemas.openxmlformats.org/drawingml/2006/main" w="9525">
            <a:solidFill>
              <a:srgbClr xmlns:mc="http://schemas.openxmlformats.org/markup-compatibility/2006" xmlns:a14="http://schemas.microsoft.com/office/drawing/2010/main" val="000000" mc:Ignorable="a14" a14:legacySpreadsheetColorIndex="64"/>
            </a:solidFill>
            <a:miter lim="800000"/>
            <a:headEnd/>
            <a:tailEnd/>
          </a:ln>
        </cdr:spPr>
        <cdr:txBody>
          <a:bodyPr xmlns:a="http://schemas.openxmlformats.org/drawingml/2006/main" vertOverflow="clip" wrap="square" lIns="36576" tIns="22860" rIns="36576" bIns="0" anchor="t" upright="1"/>
          <a:lstStyle xmlns:a="http://schemas.openxmlformats.org/drawingml/2006/main"/>
          <a:p xmlns:a="http://schemas.openxmlformats.org/drawingml/2006/main">
            <a:pPr algn="ctr" rtl="0">
              <a:lnSpc>
                <a:spcPts val="900"/>
              </a:lnSpc>
              <a:defRPr sz="1000"/>
            </a:pPr>
            <a:r>
              <a:rPr lang="ja-JP" altLang="en-US" sz="800" b="0" i="1" u="none" strike="noStrike" baseline="0" dirty="0">
                <a:solidFill>
                  <a:srgbClr val="000000"/>
                </a:solidFill>
                <a:latin typeface="ＭＳ Ｐゴシック"/>
                <a:ea typeface="ＭＳ Ｐゴシック"/>
              </a:rPr>
              <a:t>ストック戸数</a:t>
            </a:r>
            <a:endParaRPr lang="en-US" altLang="ja-JP" sz="800" b="0" i="1" u="none" strike="noStrike" baseline="0" dirty="0">
              <a:solidFill>
                <a:srgbClr val="000000"/>
              </a:solidFill>
              <a:latin typeface="ＭＳ Ｐゴシック"/>
              <a:ea typeface="ＭＳ Ｐゴシック"/>
            </a:endParaRPr>
          </a:p>
          <a:p xmlns:a="http://schemas.openxmlformats.org/drawingml/2006/main">
            <a:pPr algn="ctr" rtl="0">
              <a:lnSpc>
                <a:spcPts val="900"/>
              </a:lnSpc>
              <a:defRPr sz="1000"/>
            </a:pPr>
            <a:r>
              <a:rPr lang="ja-JP" altLang="en-US" sz="800" b="0" i="1" u="none" strike="noStrike" baseline="0" dirty="0">
                <a:solidFill>
                  <a:srgbClr val="000000"/>
                </a:solidFill>
                <a:latin typeface="ＭＳ Ｐゴシック"/>
                <a:ea typeface="ＭＳ Ｐゴシック"/>
              </a:rPr>
              <a:t>［右目盛り］</a:t>
            </a:r>
          </a:p>
        </cdr:txBody>
      </cdr:sp>
      <cdr:sp macro="" textlink="">
        <cdr:nvSpPr>
          <cdr:cNvPr id="3083" name="Line 11"/>
          <cdr:cNvSpPr>
            <a:spLocks xmlns:a="http://schemas.openxmlformats.org/drawingml/2006/main" noChangeShapeType="1"/>
          </cdr:cNvSpPr>
        </cdr:nvSpPr>
        <cdr:spPr bwMode="auto">
          <a:xfrm xmlns:a="http://schemas.openxmlformats.org/drawingml/2006/main">
            <a:off x="5896310" y="2047946"/>
            <a:ext cx="336685" cy="523658"/>
          </a:xfrm>
          <a:prstGeom xmlns:a="http://schemas.openxmlformats.org/drawingml/2006/main" prst="line">
            <a:avLst/>
          </a:prstGeom>
          <a:noFill xmlns:a="http://schemas.openxmlformats.org/drawingml/2006/main"/>
          <a:ln xmlns:a="http://schemas.openxmlformats.org/drawingml/2006/main" w="9525">
            <a:solidFill>
              <a:srgbClr xmlns:mc="http://schemas.openxmlformats.org/markup-compatibility/2006" xmlns:a14="http://schemas.microsoft.com/office/drawing/2010/main" val="000000" mc:Ignorable="a14" a14:legacySpreadsheetColorIndex="64"/>
            </a:solidFill>
            <a:round/>
            <a:headEnd/>
            <a:tailEnd/>
          </a:ln>
        </cdr:spPr>
        <cdr:txBody>
          <a:bodyPr xmlns:a="http://schemas.openxmlformats.org/drawingml/2006/main"/>
          <a:lstStyle xmlns:a="http://schemas.openxmlformats.org/drawingml/2006/main"/>
          <a:p xmlns:a="http://schemas.openxmlformats.org/drawingml/2006/main">
            <a:endParaRPr lang="ja-JP" altLang="en-US" sz="800"/>
          </a:p>
        </cdr:txBody>
      </cdr:sp>
    </cdr:grpSp>
  </cdr:relSizeAnchor>
  <cdr:relSizeAnchor xmlns:cdr="http://schemas.openxmlformats.org/drawingml/2006/chartDrawing">
    <cdr:from>
      <cdr:x>0.07668</cdr:x>
      <cdr:y>0.506</cdr:y>
    </cdr:from>
    <cdr:to>
      <cdr:x>0.17514</cdr:x>
      <cdr:y>0.56935</cdr:y>
    </cdr:to>
    <cdr:sp macro="" textlink="">
      <cdr:nvSpPr>
        <cdr:cNvPr id="3089" name="Rectangle 17"/>
        <cdr:cNvSpPr>
          <a:spLocks xmlns:a="http://schemas.openxmlformats.org/drawingml/2006/main" noChangeArrowheads="1"/>
        </cdr:cNvSpPr>
      </cdr:nvSpPr>
      <cdr:spPr bwMode="auto">
        <a:xfrm xmlns:a="http://schemas.openxmlformats.org/drawingml/2006/main">
          <a:off x="504057" y="2195347"/>
          <a:ext cx="647271" cy="274854"/>
        </a:xfrm>
        <a:prstGeom xmlns:a="http://schemas.openxmlformats.org/drawingml/2006/main" prst="rect">
          <a:avLst/>
        </a:prstGeom>
        <a:solidFill xmlns:a="http://schemas.openxmlformats.org/drawingml/2006/main">
          <a:srgbClr xmlns:mc="http://schemas.openxmlformats.org/markup-compatibility/2006" xmlns:a14="http://schemas.microsoft.com/office/drawing/2010/main" val="FFFFFF" mc:Ignorable="a14" a14:legacySpreadsheetColorIndex="65"/>
        </a:solidFill>
        <a:ln xmlns:a="http://schemas.openxmlformats.org/drawingml/2006/main" w="9525">
          <a:solidFill>
            <a:srgbClr xmlns:mc="http://schemas.openxmlformats.org/markup-compatibility/2006" xmlns:a14="http://schemas.microsoft.com/office/drawing/2010/main" val="000000" mc:Ignorable="a14" a14:legacySpreadsheetColorIndex="64"/>
          </a:solidFill>
          <a:miter lim="800000"/>
          <a:headEnd/>
          <a:tailEnd/>
        </a:ln>
      </cdr:spPr>
      <cdr:txBody>
        <a:bodyPr xmlns:a="http://schemas.openxmlformats.org/drawingml/2006/main" vertOverflow="clip" wrap="square" lIns="36576" tIns="22860" rIns="36576" bIns="0" anchor="t" upright="1"/>
        <a:lstStyle xmlns:a="http://schemas.openxmlformats.org/drawingml/2006/main"/>
        <a:p xmlns:a="http://schemas.openxmlformats.org/drawingml/2006/main">
          <a:pPr algn="ctr" rtl="0">
            <a:lnSpc>
              <a:spcPts val="800"/>
            </a:lnSpc>
            <a:defRPr sz="1000"/>
          </a:pPr>
          <a:r>
            <a:rPr lang="ja-JP" altLang="en-US" sz="700" b="0" i="1" u="none" strike="noStrike" baseline="0" dirty="0">
              <a:solidFill>
                <a:srgbClr val="000000"/>
              </a:solidFill>
              <a:latin typeface="ＭＳ Ｐゴシック"/>
              <a:ea typeface="ＭＳ Ｐゴシック"/>
            </a:rPr>
            <a:t>新規供給戸数</a:t>
          </a:r>
          <a:endParaRPr lang="en-US" altLang="ja-JP" sz="700" b="0" i="1" u="none" strike="noStrike" baseline="0" dirty="0">
            <a:solidFill>
              <a:srgbClr val="000000"/>
            </a:solidFill>
            <a:latin typeface="ＭＳ Ｐゴシック"/>
            <a:ea typeface="ＭＳ Ｐゴシック"/>
          </a:endParaRPr>
        </a:p>
        <a:p xmlns:a="http://schemas.openxmlformats.org/drawingml/2006/main">
          <a:pPr algn="ctr" rtl="0">
            <a:lnSpc>
              <a:spcPts val="800"/>
            </a:lnSpc>
            <a:defRPr sz="1000"/>
          </a:pPr>
          <a:r>
            <a:rPr lang="en-US" altLang="ja-JP" sz="700" b="0" i="1" u="none" strike="noStrike" baseline="0" dirty="0">
              <a:solidFill>
                <a:srgbClr val="000000"/>
              </a:solidFill>
              <a:latin typeface="ＭＳ Ｐゴシック"/>
              <a:ea typeface="ＭＳ Ｐゴシック"/>
            </a:rPr>
            <a:t>[ </a:t>
          </a:r>
          <a:r>
            <a:rPr lang="ja-JP" altLang="en-US" sz="700" b="0" i="1" u="none" strike="noStrike" baseline="0" dirty="0">
              <a:solidFill>
                <a:srgbClr val="000000"/>
              </a:solidFill>
              <a:latin typeface="ＭＳ Ｐゴシック"/>
              <a:ea typeface="ＭＳ Ｐゴシック"/>
            </a:rPr>
            <a:t>左目盛り］</a:t>
          </a:r>
          <a:endParaRPr lang="en-US" altLang="ja-JP" sz="700" b="0" i="1" u="none" strike="noStrike" baseline="0" dirty="0">
            <a:solidFill>
              <a:srgbClr val="000000"/>
            </a:solidFill>
            <a:latin typeface="ＭＳ Ｐゴシック"/>
            <a:ea typeface="ＭＳ Ｐゴシック"/>
          </a:endParaRPr>
        </a:p>
      </cdr:txBody>
    </cdr:sp>
  </cdr:relSizeAnchor>
  <cdr:relSizeAnchor xmlns:cdr="http://schemas.openxmlformats.org/drawingml/2006/chartDrawing">
    <cdr:from>
      <cdr:x>0.17465</cdr:x>
      <cdr:y>0.52133</cdr:y>
    </cdr:from>
    <cdr:to>
      <cdr:x>0.19717</cdr:x>
      <cdr:y>0.55276</cdr:y>
    </cdr:to>
    <cdr:sp macro="" textlink="">
      <cdr:nvSpPr>
        <cdr:cNvPr id="3090" name="Line 18"/>
        <cdr:cNvSpPr>
          <a:spLocks xmlns:a="http://schemas.openxmlformats.org/drawingml/2006/main" noChangeShapeType="1"/>
        </cdr:cNvSpPr>
      </cdr:nvSpPr>
      <cdr:spPr bwMode="auto">
        <a:xfrm xmlns:a="http://schemas.openxmlformats.org/drawingml/2006/main">
          <a:off x="1148106" y="2261855"/>
          <a:ext cx="148039" cy="136337"/>
        </a:xfrm>
        <a:prstGeom xmlns:a="http://schemas.openxmlformats.org/drawingml/2006/main" prst="line">
          <a:avLst/>
        </a:prstGeom>
        <a:noFill xmlns:a="http://schemas.openxmlformats.org/drawingml/2006/main"/>
        <a:ln xmlns:a="http://schemas.openxmlformats.org/drawingml/2006/main" w="9525">
          <a:solidFill>
            <a:srgbClr xmlns:mc="http://schemas.openxmlformats.org/markup-compatibility/2006" xmlns:a14="http://schemas.microsoft.com/office/drawing/2010/main" val="000000" mc:Ignorable="a14" a14:legacySpreadsheetColorIndex="64"/>
          </a:solidFill>
          <a:round/>
          <a:headEnd/>
          <a:tailEnd/>
        </a:ln>
      </cdr:spPr>
      <cdr:txBody>
        <a:bodyPr xmlns:a="http://schemas.openxmlformats.org/drawingml/2006/main"/>
        <a:lstStyle xmlns:a="http://schemas.openxmlformats.org/drawingml/2006/main"/>
        <a:p xmlns:a="http://schemas.openxmlformats.org/drawingml/2006/main">
          <a:pPr>
            <a:lnSpc>
              <a:spcPts val="800"/>
            </a:lnSpc>
          </a:pPr>
          <a:endParaRPr lang="ja-JP" altLang="en-US" sz="800"/>
        </a:p>
      </cdr:txBody>
    </cdr:sp>
  </cdr:relSizeAnchor>
  <cdr:relSizeAnchor xmlns:cdr="http://schemas.openxmlformats.org/drawingml/2006/chartDrawing">
    <cdr:from>
      <cdr:x>0.46708</cdr:x>
      <cdr:y>0.20524</cdr:y>
    </cdr:from>
    <cdr:to>
      <cdr:x>0.46708</cdr:x>
      <cdr:y>0.66594</cdr:y>
    </cdr:to>
    <cdr:cxnSp macro="">
      <cdr:nvCxnSpPr>
        <cdr:cNvPr id="3" name="直線コネクタ 2">
          <a:extLst xmlns:a="http://schemas.openxmlformats.org/drawingml/2006/main">
            <a:ext uri="{FF2B5EF4-FFF2-40B4-BE49-F238E27FC236}">
              <a16:creationId xmlns:a16="http://schemas.microsoft.com/office/drawing/2014/main" id="{14115428-0547-4F8A-876D-81AFE6C16342}"/>
            </a:ext>
          </a:extLst>
        </cdr:cNvPr>
        <cdr:cNvCxnSpPr/>
      </cdr:nvCxnSpPr>
      <cdr:spPr>
        <a:xfrm xmlns:a="http://schemas.openxmlformats.org/drawingml/2006/main">
          <a:off x="3070437" y="890453"/>
          <a:ext cx="1" cy="1998806"/>
        </a:xfrm>
        <a:prstGeom xmlns:a="http://schemas.openxmlformats.org/drawingml/2006/main" prst="line">
          <a:avLst/>
        </a:prstGeom>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0.31767</cdr:x>
      <cdr:y>0.21453</cdr:y>
    </cdr:from>
    <cdr:to>
      <cdr:x>0.31767</cdr:x>
      <cdr:y>0.56603</cdr:y>
    </cdr:to>
    <cdr:cxnSp macro="">
      <cdr:nvCxnSpPr>
        <cdr:cNvPr id="4" name="直線コネクタ 3">
          <a:extLst xmlns:a="http://schemas.openxmlformats.org/drawingml/2006/main">
            <a:ext uri="{FF2B5EF4-FFF2-40B4-BE49-F238E27FC236}">
              <a16:creationId xmlns:a16="http://schemas.microsoft.com/office/drawing/2014/main" id="{A1B7150A-6B2A-4570-9DE1-46A90C6D85F1}"/>
            </a:ext>
          </a:extLst>
        </cdr:cNvPr>
        <cdr:cNvCxnSpPr/>
      </cdr:nvCxnSpPr>
      <cdr:spPr>
        <a:xfrm xmlns:a="http://schemas.openxmlformats.org/drawingml/2006/main" flipV="1">
          <a:off x="2088232" y="930764"/>
          <a:ext cx="0" cy="1525030"/>
        </a:xfrm>
        <a:prstGeom xmlns:a="http://schemas.openxmlformats.org/drawingml/2006/main" prst="line">
          <a:avLst/>
        </a:prstGeom>
        <a:ln xmlns:a="http://schemas.openxmlformats.org/drawingml/2006/main">
          <a:solidFill>
            <a:sysClr val="windowText" lastClr="0000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0.00241</cdr:x>
      <cdr:y>9.01209E-5</cdr:y>
    </cdr:from>
    <cdr:to>
      <cdr:x>0.56941</cdr:x>
      <cdr:y>0.25019</cdr:y>
    </cdr:to>
    <cdr:grpSp>
      <cdr:nvGrpSpPr>
        <cdr:cNvPr id="34" name="Group 24">
          <a:extLst xmlns:a="http://schemas.openxmlformats.org/drawingml/2006/main">
            <a:ext uri="{FF2B5EF4-FFF2-40B4-BE49-F238E27FC236}">
              <a16:creationId xmlns:a16="http://schemas.microsoft.com/office/drawing/2014/main" id="{831035BC-BEEA-4B35-A898-AD29A5E04AC8}"/>
            </a:ext>
          </a:extLst>
        </cdr:cNvPr>
        <cdr:cNvGrpSpPr>
          <a:grpSpLocks xmlns:a="http://schemas.openxmlformats.org/drawingml/2006/main"/>
        </cdr:cNvGrpSpPr>
      </cdr:nvGrpSpPr>
      <cdr:grpSpPr bwMode="auto">
        <a:xfrm xmlns:a="http://schemas.openxmlformats.org/drawingml/2006/main">
          <a:off x="20647" y="405"/>
          <a:ext cx="4857547" cy="1123128"/>
          <a:chOff x="2400310" y="25083"/>
          <a:chExt cx="6648105" cy="1919247"/>
        </a:xfrm>
      </cdr:grpSpPr>
      <cdr:sp macro="" textlink="">
        <cdr:nvSpPr>
          <cdr:cNvPr id="3076" name="Rectangle 4"/>
          <cdr:cNvSpPr>
            <a:spLocks xmlns:a="http://schemas.openxmlformats.org/drawingml/2006/main" noChangeArrowheads="1"/>
          </cdr:cNvSpPr>
        </cdr:nvSpPr>
        <cdr:spPr bwMode="auto">
          <a:xfrm xmlns:a="http://schemas.openxmlformats.org/drawingml/2006/main">
            <a:off x="6738919" y="1348876"/>
            <a:ext cx="2309496" cy="595454"/>
          </a:xfrm>
          <a:prstGeom xmlns:a="http://schemas.openxmlformats.org/drawingml/2006/main" prst="rect">
            <a:avLst/>
          </a:prstGeom>
          <a:solidFill xmlns:a="http://schemas.openxmlformats.org/drawingml/2006/main">
            <a:srgbClr xmlns:mc="http://schemas.openxmlformats.org/markup-compatibility/2006" xmlns:a14="http://schemas.microsoft.com/office/drawing/2010/main" val="FFFF00" mc:Ignorable="a14" a14:legacySpreadsheetColorIndex="13"/>
          </a:solidFill>
          <a:ln xmlns:a="http://schemas.openxmlformats.org/drawingml/2006/main" w="9525">
            <a:solidFill>
              <a:srgbClr xmlns:mc="http://schemas.openxmlformats.org/markup-compatibility/2006" xmlns:a14="http://schemas.microsoft.com/office/drawing/2010/main" val="000000" mc:Ignorable="a14" a14:legacySpreadsheetColorIndex="64"/>
            </a:solidFill>
            <a:miter lim="800000"/>
            <a:headEnd/>
            <a:tailEnd/>
          </a:ln>
        </cdr:spPr>
        <cdr:txBody>
          <a:bodyPr xmlns:a="http://schemas.openxmlformats.org/drawingml/2006/main" vertOverflow="clip" wrap="square" lIns="45720" tIns="22860" rIns="0" bIns="0" anchor="t" upright="1"/>
          <a:lstStyle xmlns:a="http://schemas.openxmlformats.org/drawingml/2006/main"/>
          <a:p xmlns:a="http://schemas.openxmlformats.org/drawingml/2006/main">
            <a:pPr algn="l" rtl="0">
              <a:lnSpc>
                <a:spcPts val="1200"/>
              </a:lnSpc>
              <a:defRPr sz="1000"/>
            </a:pPr>
            <a:r>
              <a:rPr lang="ja-JP" altLang="en-US" sz="1100" b="1" i="0" u="none" strike="noStrike" baseline="0" dirty="0">
                <a:solidFill>
                  <a:srgbClr val="000000"/>
                </a:solidFill>
                <a:latin typeface="ＭＳ Ｐゴシック"/>
                <a:ea typeface="ＭＳ Ｐゴシック"/>
              </a:rPr>
              <a:t>築30年以上</a:t>
            </a:r>
            <a:r>
              <a:rPr lang="ja-JP" altLang="en-US" sz="1100" b="1" i="0" u="none" strike="noStrike" baseline="0" dirty="0">
                <a:solidFill>
                  <a:srgbClr val="FF0000"/>
                </a:solidFill>
                <a:latin typeface="ＭＳ Ｐゴシック"/>
                <a:ea typeface="ＭＳ Ｐゴシック"/>
              </a:rPr>
              <a:t>（～</a:t>
            </a:r>
            <a:r>
              <a:rPr lang="en-US" altLang="ja-JP" sz="1100" b="1" i="0" u="none" strike="noStrike" baseline="0" dirty="0">
                <a:solidFill>
                  <a:srgbClr val="FF0000"/>
                </a:solidFill>
                <a:latin typeface="ＭＳ Ｐゴシック"/>
                <a:ea typeface="ＭＳ Ｐゴシック"/>
              </a:rPr>
              <a:t>H6</a:t>
            </a:r>
            <a:r>
              <a:rPr lang="ja-JP" altLang="en-US" sz="1100" b="1" i="0" u="none" strike="noStrike" baseline="0" dirty="0">
                <a:solidFill>
                  <a:srgbClr val="FF0000"/>
                </a:solidFill>
                <a:latin typeface="ＭＳ Ｐゴシック"/>
                <a:ea typeface="ＭＳ Ｐゴシック"/>
              </a:rPr>
              <a:t>）以前</a:t>
            </a:r>
            <a:endParaRPr lang="en-US" altLang="ja-JP" sz="1100" b="1" i="0" u="none" strike="noStrike" baseline="0" dirty="0">
              <a:solidFill>
                <a:srgbClr val="FF0000"/>
              </a:solidFill>
              <a:latin typeface="ＭＳ Ｐゴシック"/>
              <a:ea typeface="ＭＳ Ｐゴシック"/>
            </a:endParaRPr>
          </a:p>
          <a:p xmlns:a="http://schemas.openxmlformats.org/drawingml/2006/main">
            <a:pPr algn="l" rtl="0">
              <a:lnSpc>
                <a:spcPts val="1200"/>
              </a:lnSpc>
              <a:defRPr sz="1000"/>
            </a:pPr>
            <a:r>
              <a:rPr lang="ja-JP" altLang="en-US" sz="1100" b="1" i="0" u="none" strike="noStrike" baseline="0" dirty="0">
                <a:solidFill>
                  <a:srgbClr val="FF0000"/>
                </a:solidFill>
                <a:latin typeface="ＭＳ Ｐゴシック"/>
                <a:ea typeface="ＭＳ Ｐゴシック"/>
              </a:rPr>
              <a:t>約</a:t>
            </a:r>
            <a:r>
              <a:rPr lang="en-US" altLang="ja-JP" sz="1100" b="1" i="0" u="none" strike="noStrike" baseline="0" dirty="0">
                <a:solidFill>
                  <a:srgbClr val="FF0000"/>
                </a:solidFill>
                <a:latin typeface="ＭＳ Ｐゴシック"/>
                <a:ea typeface="ＭＳ Ｐゴシック"/>
              </a:rPr>
              <a:t>31</a:t>
            </a:r>
            <a:r>
              <a:rPr lang="ja-JP" altLang="en-US" sz="1100" b="1" i="0" u="none" strike="noStrike" baseline="0" dirty="0">
                <a:solidFill>
                  <a:srgbClr val="FF0000"/>
                </a:solidFill>
                <a:latin typeface="ＭＳ Ｐゴシック"/>
                <a:ea typeface="ＭＳ Ｐゴシック"/>
              </a:rPr>
              <a:t>万戸</a:t>
            </a:r>
          </a:p>
        </cdr:txBody>
      </cdr:sp>
      <cdr:sp macro="" textlink="">
        <cdr:nvSpPr>
          <cdr:cNvPr id="3084" name="Line 12"/>
          <cdr:cNvSpPr>
            <a:spLocks xmlns:a="http://schemas.openxmlformats.org/drawingml/2006/main" noChangeShapeType="1"/>
          </cdr:cNvSpPr>
        </cdr:nvSpPr>
        <cdr:spPr bwMode="auto">
          <a:xfrm xmlns:a="http://schemas.openxmlformats.org/drawingml/2006/main" flipH="1">
            <a:off x="2400310" y="25083"/>
            <a:ext cx="0" cy="0"/>
          </a:xfrm>
          <a:prstGeom xmlns:a="http://schemas.openxmlformats.org/drawingml/2006/main" prst="line">
            <a:avLst/>
          </a:prstGeom>
          <a:noFill xmlns:a="http://schemas.openxmlformats.org/drawingml/2006/main"/>
          <a:ln xmlns:a="http://schemas.openxmlformats.org/drawingml/2006/main" w="9525">
            <a:solidFill>
              <a:srgbClr xmlns:mc="http://schemas.openxmlformats.org/markup-compatibility/2006" xmlns:a14="http://schemas.microsoft.com/office/drawing/2010/main" val="000000" mc:Ignorable="a14" a14:legacySpreadsheetColorIndex="64"/>
            </a:solidFill>
            <a:round/>
            <a:headEnd/>
            <a:tailEnd/>
          </a:ln>
        </cdr:spPr>
        <cdr:txBody>
          <a:bodyPr xmlns:a="http://schemas.openxmlformats.org/drawingml/2006/main"/>
          <a:lstStyle xmlns:a="http://schemas.openxmlformats.org/drawingml/2006/main"/>
          <a:p xmlns:a="http://schemas.openxmlformats.org/drawingml/2006/main">
            <a:endParaRPr lang="ja-JP" altLang="en-US"/>
          </a:p>
        </cdr:txBody>
      </cdr:sp>
    </cdr:grpSp>
  </cdr:relSizeAnchor>
  <cdr:relSizeAnchor xmlns:cdr="http://schemas.openxmlformats.org/drawingml/2006/chartDrawing">
    <cdr:from>
      <cdr:x>0.26968</cdr:x>
      <cdr:y>0.29752</cdr:y>
    </cdr:from>
    <cdr:to>
      <cdr:x>0.26968</cdr:x>
      <cdr:y>0.59626</cdr:y>
    </cdr:to>
    <cdr:cxnSp macro="">
      <cdr:nvCxnSpPr>
        <cdr:cNvPr id="35" name="直線コネクタ 34">
          <a:extLst xmlns:a="http://schemas.openxmlformats.org/drawingml/2006/main">
            <a:ext uri="{FF2B5EF4-FFF2-40B4-BE49-F238E27FC236}">
              <a16:creationId xmlns:a16="http://schemas.microsoft.com/office/drawing/2014/main" id="{60EB0928-3445-4B12-84C8-B08FE1EC9332}"/>
            </a:ext>
          </a:extLst>
        </cdr:cNvPr>
        <cdr:cNvCxnSpPr/>
      </cdr:nvCxnSpPr>
      <cdr:spPr>
        <a:xfrm xmlns:a="http://schemas.openxmlformats.org/drawingml/2006/main" flipV="1">
          <a:off x="1772816" y="1290804"/>
          <a:ext cx="0" cy="1296144"/>
        </a:xfrm>
        <a:prstGeom xmlns:a="http://schemas.openxmlformats.org/drawingml/2006/main" prst="line">
          <a:avLst/>
        </a:prstGeom>
        <a:ln xmlns:a="http://schemas.openxmlformats.org/drawingml/2006/main">
          <a:solidFill>
            <a:sysClr val="windowText" lastClr="0000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0.10954</cdr:x>
      <cdr:y>0.27201</cdr:y>
    </cdr:from>
    <cdr:to>
      <cdr:x>0.30465</cdr:x>
      <cdr:y>0.34884</cdr:y>
    </cdr:to>
    <cdr:sp macro="" textlink="">
      <cdr:nvSpPr>
        <cdr:cNvPr id="3077" name="Rectangle 5"/>
        <cdr:cNvSpPr>
          <a:spLocks xmlns:a="http://schemas.openxmlformats.org/drawingml/2006/main" noChangeArrowheads="1"/>
        </cdr:cNvSpPr>
      </cdr:nvSpPr>
      <cdr:spPr bwMode="auto">
        <a:xfrm xmlns:a="http://schemas.openxmlformats.org/drawingml/2006/main">
          <a:off x="720080" y="1180126"/>
          <a:ext cx="1282576" cy="333375"/>
        </a:xfrm>
        <a:prstGeom xmlns:a="http://schemas.openxmlformats.org/drawingml/2006/main" prst="rect">
          <a:avLst/>
        </a:prstGeom>
        <a:solidFill xmlns:a="http://schemas.openxmlformats.org/drawingml/2006/main">
          <a:srgbClr xmlns:mc="http://schemas.openxmlformats.org/markup-compatibility/2006" xmlns:a14="http://schemas.microsoft.com/office/drawing/2010/main" val="FFFF00" mc:Ignorable="a14" a14:legacySpreadsheetColorIndex="13"/>
        </a:solidFill>
        <a:ln xmlns:a="http://schemas.openxmlformats.org/drawingml/2006/main" w="9525">
          <a:solidFill>
            <a:srgbClr xmlns:mc="http://schemas.openxmlformats.org/markup-compatibility/2006" xmlns:a14="http://schemas.microsoft.com/office/drawing/2010/main" val="000000" mc:Ignorable="a14" a14:legacySpreadsheetColorIndex="64"/>
          </a:solidFill>
          <a:miter lim="800000"/>
          <a:headEnd/>
          <a:tailEnd/>
        </a:ln>
      </cdr:spPr>
      <cdr:txBody>
        <a:bodyPr xmlns:a="http://schemas.openxmlformats.org/drawingml/2006/main" vertOverflow="clip" wrap="square" lIns="45720" tIns="22860" rIns="0" bIns="0" anchor="t" upright="1"/>
        <a:lstStyle xmlns:a="http://schemas.openxmlformats.org/drawingml/2006/main"/>
        <a:p xmlns:a="http://schemas.openxmlformats.org/drawingml/2006/main">
          <a:pPr algn="l" rtl="0">
            <a:lnSpc>
              <a:spcPts val="1200"/>
            </a:lnSpc>
            <a:defRPr sz="1000"/>
          </a:pPr>
          <a:r>
            <a:rPr lang="ja-JP" altLang="en-US" sz="1100" b="1" i="0" u="none" strike="noStrike" baseline="0" dirty="0">
              <a:solidFill>
                <a:srgbClr val="000000"/>
              </a:solidFill>
              <a:latin typeface="ＭＳ Ｐゴシック"/>
              <a:ea typeface="ＭＳ Ｐゴシック"/>
            </a:rPr>
            <a:t>新耐震基準（S56）以前</a:t>
          </a:r>
        </a:p>
        <a:p xmlns:a="http://schemas.openxmlformats.org/drawingml/2006/main">
          <a:pPr algn="l" rtl="0">
            <a:lnSpc>
              <a:spcPts val="1200"/>
            </a:lnSpc>
            <a:defRPr sz="1000"/>
          </a:pPr>
          <a:r>
            <a:rPr lang="ja-JP" altLang="en-US" sz="1100" b="1" i="0" u="none" strike="noStrike" baseline="0" dirty="0">
              <a:solidFill>
                <a:srgbClr val="000000"/>
              </a:solidFill>
              <a:latin typeface="ＭＳ Ｐゴシック"/>
              <a:ea typeface="ＭＳ Ｐゴシック"/>
            </a:rPr>
            <a:t>約15万戸</a:t>
          </a:r>
        </a:p>
      </cdr:txBody>
    </cdr:sp>
  </cdr:relSizeAnchor>
  <cdr:relSizeAnchor xmlns:cdr="http://schemas.openxmlformats.org/drawingml/2006/chartDrawing">
    <cdr:from>
      <cdr:x>0.16431</cdr:x>
      <cdr:y>0.17321</cdr:y>
    </cdr:from>
    <cdr:to>
      <cdr:x>0.36148</cdr:x>
      <cdr:y>0.25277</cdr:y>
    </cdr:to>
    <cdr:grpSp>
      <cdr:nvGrpSpPr>
        <cdr:cNvPr id="33" name="Group 23">
          <a:extLst xmlns:a="http://schemas.openxmlformats.org/drawingml/2006/main">
            <a:ext uri="{FF2B5EF4-FFF2-40B4-BE49-F238E27FC236}">
              <a16:creationId xmlns:a16="http://schemas.microsoft.com/office/drawing/2014/main" id="{17D92AD4-E7C4-4BF7-AC87-C9927A6C72D4}"/>
            </a:ext>
          </a:extLst>
        </cdr:cNvPr>
        <cdr:cNvGrpSpPr>
          <a:grpSpLocks xmlns:a="http://schemas.openxmlformats.org/drawingml/2006/main"/>
        </cdr:cNvGrpSpPr>
      </cdr:nvGrpSpPr>
      <cdr:grpSpPr bwMode="auto">
        <a:xfrm xmlns:a="http://schemas.openxmlformats.org/drawingml/2006/main">
          <a:off x="1407661" y="777838"/>
          <a:ext cx="1689175" cy="357281"/>
          <a:chOff x="3934145" y="-17128"/>
          <a:chExt cx="2837357" cy="436939"/>
        </a:xfrm>
      </cdr:grpSpPr>
      <cdr:sp macro="" textlink="">
        <cdr:nvSpPr>
          <cdr:cNvPr id="19" name="Rectangle 5"/>
          <cdr:cNvSpPr>
            <a:spLocks xmlns:a="http://schemas.openxmlformats.org/drawingml/2006/main" noChangeArrowheads="1"/>
          </cdr:cNvSpPr>
        </cdr:nvSpPr>
        <cdr:spPr bwMode="auto">
          <a:xfrm xmlns:a="http://schemas.openxmlformats.org/drawingml/2006/main">
            <a:off x="3934145" y="-17128"/>
            <a:ext cx="2837357" cy="436939"/>
          </a:xfrm>
          <a:prstGeom xmlns:a="http://schemas.openxmlformats.org/drawingml/2006/main" prst="rect">
            <a:avLst/>
          </a:prstGeom>
          <a:solidFill xmlns:a="http://schemas.openxmlformats.org/drawingml/2006/main">
            <a:srgbClr xmlns:mc="http://schemas.openxmlformats.org/markup-compatibility/2006" xmlns:a14="http://schemas.microsoft.com/office/drawing/2010/main" val="FFFF00" mc:Ignorable="a14" a14:legacySpreadsheetColorIndex="13"/>
          </a:solidFill>
          <a:ln xmlns:a="http://schemas.openxmlformats.org/drawingml/2006/main" w="9525">
            <a:solidFill>
              <a:srgbClr xmlns:mc="http://schemas.openxmlformats.org/markup-compatibility/2006" xmlns:a14="http://schemas.microsoft.com/office/drawing/2010/main" val="000000" mc:Ignorable="a14" a14:legacySpreadsheetColorIndex="64"/>
            </a:solidFill>
            <a:miter lim="800000"/>
            <a:headEnd/>
            <a:tailEnd/>
          </a:ln>
        </cdr:spPr>
        <cdr:txBody>
          <a:bodyPr xmlns:a="http://schemas.openxmlformats.org/drawingml/2006/main" vertOverflow="clip" wrap="square" lIns="45720" tIns="22860" rIns="0" bIns="0" anchor="t" upright="1"/>
          <a:lstStyle xmlns:a="http://schemas.openxmlformats.org/drawingml/2006/main"/>
          <a:p xmlns:a="http://schemas.openxmlformats.org/drawingml/2006/main">
            <a:pPr algn="l" rtl="0">
              <a:lnSpc>
                <a:spcPts val="1200"/>
              </a:lnSpc>
              <a:defRPr sz="1000"/>
            </a:pPr>
            <a:r>
              <a:rPr lang="ja-JP" altLang="en-US" sz="1100" b="1" i="0" u="none" strike="noStrike" baseline="0" dirty="0">
                <a:solidFill>
                  <a:srgbClr val="000000"/>
                </a:solidFill>
                <a:latin typeface="ＭＳ Ｐゴシック"/>
                <a:ea typeface="ＭＳ Ｐゴシック"/>
              </a:rPr>
              <a:t>築</a:t>
            </a:r>
            <a:r>
              <a:rPr lang="en-US" altLang="ja-JP" sz="1100" b="1" i="0" u="none" strike="noStrike" baseline="0" dirty="0">
                <a:solidFill>
                  <a:srgbClr val="000000"/>
                </a:solidFill>
                <a:latin typeface="ＭＳ Ｐゴシック"/>
                <a:ea typeface="ＭＳ Ｐゴシック"/>
              </a:rPr>
              <a:t>40</a:t>
            </a:r>
            <a:r>
              <a:rPr lang="ja-JP" altLang="en-US" sz="1100" b="1" i="0" u="none" strike="noStrike" baseline="0" dirty="0">
                <a:solidFill>
                  <a:srgbClr val="000000"/>
                </a:solidFill>
                <a:latin typeface="ＭＳ Ｐゴシック"/>
                <a:ea typeface="ＭＳ Ｐゴシック"/>
              </a:rPr>
              <a:t>年以上</a:t>
            </a:r>
            <a:r>
              <a:rPr lang="ja-JP" altLang="en-US" sz="1100" b="1" i="0" u="none" strike="noStrike" baseline="0" dirty="0">
                <a:solidFill>
                  <a:srgbClr val="FF0000"/>
                </a:solidFill>
                <a:latin typeface="ＭＳ Ｐゴシック"/>
                <a:ea typeface="ＭＳ Ｐゴシック"/>
              </a:rPr>
              <a:t>（～S5</a:t>
            </a:r>
            <a:r>
              <a:rPr lang="en-US" altLang="ja-JP" sz="1100" b="1" i="0" u="none" strike="noStrike" baseline="0" dirty="0">
                <a:solidFill>
                  <a:srgbClr val="FF0000"/>
                </a:solidFill>
                <a:latin typeface="ＭＳ Ｐゴシック"/>
                <a:ea typeface="ＭＳ Ｐゴシック"/>
              </a:rPr>
              <a:t>9</a:t>
            </a:r>
            <a:r>
              <a:rPr lang="ja-JP" altLang="en-US" sz="1100" b="1" i="0" u="none" strike="noStrike" baseline="0" dirty="0">
                <a:solidFill>
                  <a:srgbClr val="FF0000"/>
                </a:solidFill>
                <a:latin typeface="ＭＳ Ｐゴシック"/>
                <a:ea typeface="ＭＳ Ｐゴシック"/>
              </a:rPr>
              <a:t>）以前</a:t>
            </a:r>
          </a:p>
          <a:p xmlns:a="http://schemas.openxmlformats.org/drawingml/2006/main">
            <a:pPr algn="l" rtl="0">
              <a:lnSpc>
                <a:spcPts val="1200"/>
              </a:lnSpc>
              <a:defRPr sz="1000"/>
            </a:pPr>
            <a:r>
              <a:rPr lang="ja-JP" altLang="en-US" sz="1100" b="1" i="0" u="none" strike="noStrike" baseline="0" dirty="0">
                <a:solidFill>
                  <a:srgbClr val="FF0000"/>
                </a:solidFill>
                <a:latin typeface="ＭＳ Ｐゴシック"/>
                <a:ea typeface="ＭＳ Ｐゴシック"/>
              </a:rPr>
              <a:t>約</a:t>
            </a:r>
            <a:r>
              <a:rPr lang="en-US" altLang="ja-JP" sz="1100" b="1" i="0" u="none" strike="noStrike" baseline="0" dirty="0">
                <a:solidFill>
                  <a:srgbClr val="FF0000"/>
                </a:solidFill>
                <a:latin typeface="ＭＳ Ｐゴシック"/>
                <a:ea typeface="ＭＳ Ｐゴシック"/>
              </a:rPr>
              <a:t>20</a:t>
            </a:r>
            <a:r>
              <a:rPr lang="ja-JP" altLang="en-US" sz="1100" b="1" i="0" u="none" strike="noStrike" baseline="0" dirty="0">
                <a:solidFill>
                  <a:srgbClr val="FF0000"/>
                </a:solidFill>
                <a:latin typeface="ＭＳ Ｐゴシック"/>
                <a:ea typeface="ＭＳ Ｐゴシック"/>
              </a:rPr>
              <a:t>万戸</a:t>
            </a:r>
          </a:p>
        </cdr:txBody>
      </cdr:sp>
    </cdr:grpSp>
  </cdr:relSizeAnchor>
</c:userShapes>
</file>

<file path=ppt/drawings/drawing2.xml><?xml version="1.0" encoding="utf-8"?>
<c:userShapes xmlns:c="http://schemas.openxmlformats.org/drawingml/2006/chart">
  <cdr:relSizeAnchor xmlns:cdr="http://schemas.openxmlformats.org/drawingml/2006/chartDrawing">
    <cdr:from>
      <cdr:x>0</cdr:x>
      <cdr:y>0.04337</cdr:y>
    </cdr:from>
    <cdr:to>
      <cdr:x>0.12371</cdr:x>
      <cdr:y>0.11515</cdr:y>
    </cdr:to>
    <cdr:sp macro="" textlink="">
      <cdr:nvSpPr>
        <cdr:cNvPr id="4" name="テキスト ボックス 24"/>
        <cdr:cNvSpPr txBox="1"/>
      </cdr:nvSpPr>
      <cdr:spPr>
        <a:xfrm xmlns:a="http://schemas.openxmlformats.org/drawingml/2006/main">
          <a:off x="-900113" y="163830"/>
          <a:ext cx="668020" cy="271145"/>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ctr"/>
        <a:lstStyle xmlns:a="http://schemas.openxmlformats.org/drawingml/2006/main"/>
        <a:p xmlns:a="http://schemas.openxmlformats.org/drawingml/2006/main">
          <a:pPr algn="just"/>
          <a:r>
            <a:rPr lang="ja-JP" sz="700" kern="100" dirty="0">
              <a:effectLst/>
              <a:latin typeface="Calibri 本文"/>
              <a:ea typeface="游明朝" panose="02020400000000000000" pitchFamily="18" charset="-128"/>
              <a:cs typeface="Times New Roman" panose="02020603050405020304" pitchFamily="18" charset="0"/>
            </a:rPr>
            <a:t>（％）</a:t>
          </a:r>
          <a:endParaRPr lang="ja-JP" sz="1050" kern="100" dirty="0">
            <a:effectLst/>
            <a:ea typeface="游明朝" panose="02020400000000000000" pitchFamily="18" charset="-128"/>
            <a:cs typeface="Times New Roman" panose="02020603050405020304" pitchFamily="18" charset="0"/>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0.71667</cdr:x>
      <cdr:y>0.88838</cdr:y>
    </cdr:from>
    <cdr:to>
      <cdr:x>1</cdr:x>
      <cdr:y>1</cdr:y>
    </cdr:to>
    <cdr:sp macro="" textlink="">
      <cdr:nvSpPr>
        <cdr:cNvPr id="2" name="テキスト ボックス 1"/>
        <cdr:cNvSpPr txBox="1"/>
      </cdr:nvSpPr>
      <cdr:spPr>
        <a:xfrm xmlns:a="http://schemas.openxmlformats.org/drawingml/2006/main">
          <a:off x="2624843" y="3069614"/>
          <a:ext cx="1037712" cy="38568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altLang="ja-JP" sz="1400" dirty="0"/>
            <a:t>N=189</a:t>
          </a:r>
        </a:p>
        <a:p xmlns:a="http://schemas.openxmlformats.org/drawingml/2006/main">
          <a:endParaRPr lang="en-US" altLang="ja-JP" sz="1400" dirty="0"/>
        </a:p>
        <a:p xmlns:a="http://schemas.openxmlformats.org/drawingml/2006/main">
          <a:endParaRPr lang="ja-JP" altLang="en-US" sz="1400" dirty="0"/>
        </a:p>
      </cdr:txBody>
    </cdr:sp>
  </cdr:relSizeAnchor>
</c:userShapes>
</file>

<file path=ppt/drawings/drawing4.xml><?xml version="1.0" encoding="utf-8"?>
<c:userShapes xmlns:c="http://schemas.openxmlformats.org/drawingml/2006/chart">
  <cdr:relSizeAnchor xmlns:cdr="http://schemas.openxmlformats.org/drawingml/2006/chartDrawing">
    <cdr:from>
      <cdr:x>0.53543</cdr:x>
      <cdr:y>0.01709</cdr:y>
    </cdr:from>
    <cdr:to>
      <cdr:x>0.95317</cdr:x>
      <cdr:y>0.62366</cdr:y>
    </cdr:to>
    <cdr:sp macro="" textlink="">
      <cdr:nvSpPr>
        <cdr:cNvPr id="2" name="正方形/長方形 1">
          <a:extLst xmlns:a="http://schemas.openxmlformats.org/drawingml/2006/main">
            <a:ext uri="{FF2B5EF4-FFF2-40B4-BE49-F238E27FC236}">
              <a16:creationId xmlns:a16="http://schemas.microsoft.com/office/drawing/2014/main" id="{19AEADB1-DB22-4826-B893-2F72A9580126}"/>
            </a:ext>
          </a:extLst>
        </cdr:cNvPr>
        <cdr:cNvSpPr/>
      </cdr:nvSpPr>
      <cdr:spPr>
        <a:xfrm xmlns:a="http://schemas.openxmlformats.org/drawingml/2006/main">
          <a:off x="2342413" y="69178"/>
          <a:ext cx="1827565" cy="2455984"/>
        </a:xfrm>
        <a:prstGeom xmlns:a="http://schemas.openxmlformats.org/drawingml/2006/main" prst="rect">
          <a:avLst/>
        </a:prstGeom>
        <a:noFill xmlns:a="http://schemas.openxmlformats.org/drawingml/2006/main"/>
        <a:ln xmlns:a="http://schemas.openxmlformats.org/drawingml/2006/main">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ja-JP"/>
        </a:p>
      </cdr:txBody>
    </cdr:sp>
  </cdr:relSizeAnchor>
  <cdr:relSizeAnchor xmlns:cdr="http://schemas.openxmlformats.org/drawingml/2006/chartDrawing">
    <cdr:from>
      <cdr:x>0.68991</cdr:x>
      <cdr:y>0.64393</cdr:y>
    </cdr:from>
    <cdr:to>
      <cdr:x>0.85015</cdr:x>
      <cdr:y>0.71052</cdr:y>
    </cdr:to>
    <cdr:sp macro="" textlink="">
      <cdr:nvSpPr>
        <cdr:cNvPr id="4" name="テキスト ボックス 3">
          <a:extLst xmlns:a="http://schemas.openxmlformats.org/drawingml/2006/main">
            <a:ext uri="{FF2B5EF4-FFF2-40B4-BE49-F238E27FC236}">
              <a16:creationId xmlns:a16="http://schemas.microsoft.com/office/drawing/2014/main" id="{BCBF62BC-DB8E-4107-BAF4-370E03148160}"/>
            </a:ext>
          </a:extLst>
        </cdr:cNvPr>
        <cdr:cNvSpPr txBox="1"/>
      </cdr:nvSpPr>
      <cdr:spPr>
        <a:xfrm xmlns:a="http://schemas.openxmlformats.org/drawingml/2006/main">
          <a:off x="3018248" y="2684960"/>
          <a:ext cx="701040" cy="277671"/>
        </a:xfrm>
        <a:prstGeom xmlns:a="http://schemas.openxmlformats.org/drawingml/2006/main" prst="rect">
          <a:avLst/>
        </a:prstGeom>
        <a:ln xmlns:a="http://schemas.openxmlformats.org/drawingml/2006/main">
          <a:solidFill>
            <a:srgbClr val="FF0000"/>
          </a:solidFill>
        </a:ln>
      </cdr:spPr>
      <cdr:txBody>
        <a:bodyPr xmlns:a="http://schemas.openxmlformats.org/drawingml/2006/main" vertOverflow="clip" wrap="square" rtlCol="0"/>
        <a:lstStyle xmlns:a="http://schemas.openxmlformats.org/drawingml/2006/main"/>
        <a:p xmlns:a="http://schemas.openxmlformats.org/drawingml/2006/main">
          <a:pPr algn="r"/>
          <a:r>
            <a:rPr lang="en-US" altLang="ja-JP" sz="1100" dirty="0">
              <a:solidFill>
                <a:srgbClr val="FF0000"/>
              </a:solidFill>
              <a:latin typeface="Meiryo UI" panose="020B0604030504040204" pitchFamily="50" charset="-128"/>
              <a:ea typeface="Meiryo UI" panose="020B0604030504040204" pitchFamily="50" charset="-128"/>
            </a:rPr>
            <a:t>15.3</a:t>
          </a:r>
          <a:r>
            <a:rPr lang="ja-JP" altLang="en-US" sz="1100" dirty="0">
              <a:solidFill>
                <a:srgbClr val="FF0000"/>
              </a:solidFill>
              <a:latin typeface="Meiryo UI" panose="020B0604030504040204" pitchFamily="50" charset="-128"/>
              <a:ea typeface="Meiryo UI" panose="020B0604030504040204" pitchFamily="50" charset="-128"/>
            </a:rPr>
            <a:t>％</a:t>
          </a:r>
        </a:p>
      </cdr:txBody>
    </cdr:sp>
  </cdr:relSizeAnchor>
</c:userShapes>
</file>

<file path=ppt/drawings/drawing5.xml><?xml version="1.0" encoding="utf-8"?>
<c:userShapes xmlns:c="http://schemas.openxmlformats.org/drawingml/2006/chart">
  <cdr:relSizeAnchor xmlns:cdr="http://schemas.openxmlformats.org/drawingml/2006/chartDrawing">
    <cdr:from>
      <cdr:x>0.39991</cdr:x>
      <cdr:y>0.84619</cdr:y>
    </cdr:from>
    <cdr:to>
      <cdr:x>0.62934</cdr:x>
      <cdr:y>0.93748</cdr:y>
    </cdr:to>
    <cdr:sp macro="" textlink="">
      <cdr:nvSpPr>
        <cdr:cNvPr id="2" name="テキスト ボックス 1">
          <a:extLst xmlns:a="http://schemas.openxmlformats.org/drawingml/2006/main">
            <a:ext uri="{FF2B5EF4-FFF2-40B4-BE49-F238E27FC236}">
              <a16:creationId xmlns:a16="http://schemas.microsoft.com/office/drawing/2014/main" id="{9072DC17-FEE0-4AFF-8F89-A66E99D36852}"/>
            </a:ext>
          </a:extLst>
        </cdr:cNvPr>
        <cdr:cNvSpPr txBox="1"/>
      </cdr:nvSpPr>
      <cdr:spPr>
        <a:xfrm xmlns:a="http://schemas.openxmlformats.org/drawingml/2006/main">
          <a:off x="1593834" y="3319488"/>
          <a:ext cx="914400" cy="35814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43</a:t>
          </a:r>
          <a:r>
            <a:rPr lang="ja-JP" altLang="en-US" sz="1400" dirty="0">
              <a:latin typeface="Meiryo UI" panose="020B0604030504040204" pitchFamily="50" charset="-128"/>
              <a:ea typeface="Meiryo UI" panose="020B0604030504040204" pitchFamily="50" charset="-128"/>
            </a:rPr>
            <a:t>）</a:t>
          </a:r>
        </a:p>
      </cdr:txBody>
    </cdr:sp>
  </cdr:relSizeAnchor>
  <cdr:relSizeAnchor xmlns:cdr="http://schemas.openxmlformats.org/drawingml/2006/chartDrawing">
    <cdr:from>
      <cdr:x>0.24473</cdr:x>
      <cdr:y>0.11838</cdr:y>
    </cdr:from>
    <cdr:to>
      <cdr:x>0.42253</cdr:x>
      <cdr:y>0.20967</cdr:y>
    </cdr:to>
    <cdr:sp macro="" textlink="">
      <cdr:nvSpPr>
        <cdr:cNvPr id="3" name="テキスト ボックス 2">
          <a:extLst xmlns:a="http://schemas.openxmlformats.org/drawingml/2006/main">
            <a:ext uri="{FF2B5EF4-FFF2-40B4-BE49-F238E27FC236}">
              <a16:creationId xmlns:a16="http://schemas.microsoft.com/office/drawing/2014/main" id="{4852795E-99A5-4249-B730-3898B04ADC66}"/>
            </a:ext>
          </a:extLst>
        </cdr:cNvPr>
        <cdr:cNvSpPr txBox="1"/>
      </cdr:nvSpPr>
      <cdr:spPr>
        <a:xfrm xmlns:a="http://schemas.openxmlformats.org/drawingml/2006/main">
          <a:off x="975360" y="464384"/>
          <a:ext cx="708660" cy="35814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3</a:t>
          </a:r>
          <a:r>
            <a:rPr lang="ja-JP" altLang="en-US" sz="1400" dirty="0">
              <a:latin typeface="Meiryo UI" panose="020B0604030504040204" pitchFamily="50" charset="-128"/>
              <a:ea typeface="Meiryo UI" panose="020B0604030504040204" pitchFamily="50" charset="-128"/>
            </a:rPr>
            <a:t>）</a:t>
          </a:r>
        </a:p>
      </cdr:txBody>
    </cdr:sp>
  </cdr:relSizeAnchor>
  <cdr:relSizeAnchor xmlns:cdr="http://schemas.openxmlformats.org/drawingml/2006/chartDrawing">
    <cdr:from>
      <cdr:x>0.75138</cdr:x>
      <cdr:y>0.88576</cdr:y>
    </cdr:from>
    <cdr:to>
      <cdr:x>0.98081</cdr:x>
      <cdr:y>0.97706</cdr:y>
    </cdr:to>
    <cdr:sp macro="" textlink="">
      <cdr:nvSpPr>
        <cdr:cNvPr id="4" name="テキスト ボックス 3">
          <a:extLst xmlns:a="http://schemas.openxmlformats.org/drawingml/2006/main">
            <a:ext uri="{FF2B5EF4-FFF2-40B4-BE49-F238E27FC236}">
              <a16:creationId xmlns:a16="http://schemas.microsoft.com/office/drawing/2014/main" id="{1C6992E7-F85A-4174-A671-C20B06EDBA07}"/>
            </a:ext>
          </a:extLst>
        </cdr:cNvPr>
        <cdr:cNvSpPr txBox="1"/>
      </cdr:nvSpPr>
      <cdr:spPr>
        <a:xfrm xmlns:a="http://schemas.openxmlformats.org/drawingml/2006/main">
          <a:off x="2994660" y="3474720"/>
          <a:ext cx="914400" cy="35814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altLang="ja-JP" sz="1400" dirty="0">
              <a:latin typeface="Meiryo UI" panose="020B0604030504040204" pitchFamily="50" charset="-128"/>
              <a:ea typeface="Meiryo UI" panose="020B0604030504040204" pitchFamily="50" charset="-128"/>
            </a:rPr>
            <a:t>S</a:t>
          </a:r>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46</a:t>
          </a:r>
          <a:endParaRPr lang="ja-JP" altLang="en-US" sz="1400" dirty="0">
            <a:latin typeface="Meiryo UI" panose="020B0604030504040204" pitchFamily="50" charset="-128"/>
            <a:ea typeface="Meiryo UI" panose="020B0604030504040204" pitchFamily="50" charset="-128"/>
          </a:endParaRPr>
        </a:p>
      </cdr:txBody>
    </cdr:sp>
  </cdr:relSizeAnchor>
</c:userShapes>
</file>

<file path=ppt/drawings/drawing6.xml><?xml version="1.0" encoding="utf-8"?>
<c:userShapes xmlns:c="http://schemas.openxmlformats.org/drawingml/2006/chart">
  <cdr:relSizeAnchor xmlns:cdr="http://schemas.openxmlformats.org/drawingml/2006/chartDrawing">
    <cdr:from>
      <cdr:x>0.74959</cdr:x>
      <cdr:y>0.89482</cdr:y>
    </cdr:from>
    <cdr:to>
      <cdr:x>0.97465</cdr:x>
      <cdr:y>0.98612</cdr:y>
    </cdr:to>
    <cdr:sp macro="" textlink="">
      <cdr:nvSpPr>
        <cdr:cNvPr id="2" name="テキスト ボックス 1">
          <a:extLst xmlns:a="http://schemas.openxmlformats.org/drawingml/2006/main">
            <a:ext uri="{FF2B5EF4-FFF2-40B4-BE49-F238E27FC236}">
              <a16:creationId xmlns:a16="http://schemas.microsoft.com/office/drawing/2014/main" id="{53426770-0E50-405B-BDB2-06448AB94494}"/>
            </a:ext>
          </a:extLst>
        </cdr:cNvPr>
        <cdr:cNvSpPr txBox="1"/>
      </cdr:nvSpPr>
      <cdr:spPr>
        <a:xfrm xmlns:a="http://schemas.openxmlformats.org/drawingml/2006/main">
          <a:off x="3045460" y="3510280"/>
          <a:ext cx="914400" cy="35814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altLang="ja-JP" sz="1400" dirty="0">
              <a:latin typeface="Meiryo UI" panose="020B0604030504040204" pitchFamily="50" charset="-128"/>
              <a:ea typeface="Meiryo UI" panose="020B0604030504040204" pitchFamily="50" charset="-128"/>
            </a:rPr>
            <a:t>S</a:t>
          </a:r>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46</a:t>
          </a:r>
          <a:endParaRPr lang="ja-JP" altLang="en-US" sz="1400" dirty="0">
            <a:latin typeface="Meiryo UI" panose="020B0604030504040204" pitchFamily="50" charset="-128"/>
            <a:ea typeface="Meiryo UI" panose="020B0604030504040204" pitchFamily="50" charset="-128"/>
          </a:endParaRPr>
        </a:p>
      </cdr:txBody>
    </cdr:sp>
  </cdr:relSizeAnchor>
  <cdr:relSizeAnchor xmlns:cdr="http://schemas.openxmlformats.org/drawingml/2006/chartDrawing">
    <cdr:from>
      <cdr:x>0.42512</cdr:x>
      <cdr:y>0.86014</cdr:y>
    </cdr:from>
    <cdr:to>
      <cdr:x>0.65019</cdr:x>
      <cdr:y>0.95144</cdr:y>
    </cdr:to>
    <cdr:sp macro="" textlink="">
      <cdr:nvSpPr>
        <cdr:cNvPr id="3" name="テキスト ボックス 1">
          <a:extLst xmlns:a="http://schemas.openxmlformats.org/drawingml/2006/main">
            <a:ext uri="{FF2B5EF4-FFF2-40B4-BE49-F238E27FC236}">
              <a16:creationId xmlns:a16="http://schemas.microsoft.com/office/drawing/2014/main" id="{F1AB998D-D8D8-4F5C-8AF6-E8964DF9CC72}"/>
            </a:ext>
          </a:extLst>
        </cdr:cNvPr>
        <cdr:cNvSpPr txBox="1"/>
      </cdr:nvSpPr>
      <cdr:spPr>
        <a:xfrm xmlns:a="http://schemas.openxmlformats.org/drawingml/2006/main">
          <a:off x="1727200" y="3374230"/>
          <a:ext cx="914400" cy="35814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44</a:t>
          </a:r>
          <a:r>
            <a:rPr lang="ja-JP" altLang="en-US" sz="1400" dirty="0">
              <a:latin typeface="Meiryo UI" panose="020B0604030504040204" pitchFamily="50" charset="-128"/>
              <a:ea typeface="Meiryo UI" panose="020B0604030504040204" pitchFamily="50" charset="-128"/>
            </a:rPr>
            <a:t>）</a:t>
          </a:r>
        </a:p>
      </cdr:txBody>
    </cdr:sp>
  </cdr:relSizeAnchor>
  <cdr:relSizeAnchor xmlns:cdr="http://schemas.openxmlformats.org/drawingml/2006/chartDrawing">
    <cdr:from>
      <cdr:x>0.27494</cdr:x>
      <cdr:y>0.11645</cdr:y>
    </cdr:from>
    <cdr:to>
      <cdr:x>0.5</cdr:x>
      <cdr:y>0.20775</cdr:y>
    </cdr:to>
    <cdr:sp macro="" textlink="">
      <cdr:nvSpPr>
        <cdr:cNvPr id="4" name="テキスト ボックス 2">
          <a:extLst xmlns:a="http://schemas.openxmlformats.org/drawingml/2006/main">
            <a:ext uri="{FF2B5EF4-FFF2-40B4-BE49-F238E27FC236}">
              <a16:creationId xmlns:a16="http://schemas.microsoft.com/office/drawing/2014/main" id="{F86B3E69-AD32-42E8-8709-B02328BE30A1}"/>
            </a:ext>
          </a:extLst>
        </cdr:cNvPr>
        <cdr:cNvSpPr txBox="1"/>
      </cdr:nvSpPr>
      <cdr:spPr>
        <a:xfrm xmlns:a="http://schemas.openxmlformats.org/drawingml/2006/main">
          <a:off x="1117017" y="456826"/>
          <a:ext cx="914400" cy="35814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2</a:t>
          </a:r>
          <a:r>
            <a:rPr lang="ja-JP" altLang="en-US" sz="1400" dirty="0">
              <a:latin typeface="Meiryo UI" panose="020B0604030504040204" pitchFamily="50" charset="-128"/>
              <a:ea typeface="Meiryo UI" panose="020B0604030504040204" pitchFamily="50" charset="-128"/>
            </a:rPr>
            <a:t>）</a:t>
          </a:r>
        </a:p>
      </cdr:txBody>
    </cdr:sp>
  </cdr:relSizeAnchor>
</c:userShapes>
</file>

<file path=ppt/drawings/drawing7.xml><?xml version="1.0" encoding="utf-8"?>
<c:userShapes xmlns:c="http://schemas.openxmlformats.org/drawingml/2006/chart">
  <cdr:relSizeAnchor xmlns:cdr="http://schemas.openxmlformats.org/drawingml/2006/chartDrawing">
    <cdr:from>
      <cdr:x>0.47478</cdr:x>
      <cdr:y>0.86884</cdr:y>
    </cdr:from>
    <cdr:to>
      <cdr:x>0.71152</cdr:x>
      <cdr:y>0.96254</cdr:y>
    </cdr:to>
    <cdr:sp macro="" textlink="">
      <cdr:nvSpPr>
        <cdr:cNvPr id="2" name="テキスト ボックス 1">
          <a:extLst xmlns:a="http://schemas.openxmlformats.org/drawingml/2006/main">
            <a:ext uri="{FF2B5EF4-FFF2-40B4-BE49-F238E27FC236}">
              <a16:creationId xmlns:a16="http://schemas.microsoft.com/office/drawing/2014/main" id="{07B1946D-7294-4553-9E4B-75ADF777297C}"/>
            </a:ext>
          </a:extLst>
        </cdr:cNvPr>
        <cdr:cNvSpPr txBox="1"/>
      </cdr:nvSpPr>
      <cdr:spPr>
        <a:xfrm xmlns:a="http://schemas.openxmlformats.org/drawingml/2006/main">
          <a:off x="1833880" y="3320710"/>
          <a:ext cx="914400" cy="35814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42</a:t>
          </a:r>
          <a:r>
            <a:rPr lang="ja-JP" altLang="en-US" sz="1400" dirty="0">
              <a:latin typeface="Meiryo UI" panose="020B0604030504040204" pitchFamily="50" charset="-128"/>
              <a:ea typeface="Meiryo UI" panose="020B0604030504040204" pitchFamily="50" charset="-128"/>
            </a:rPr>
            <a:t>）</a:t>
          </a:r>
        </a:p>
      </cdr:txBody>
    </cdr:sp>
  </cdr:relSizeAnchor>
  <cdr:relSizeAnchor xmlns:cdr="http://schemas.openxmlformats.org/drawingml/2006/chartDrawing">
    <cdr:from>
      <cdr:x>0.23608</cdr:x>
      <cdr:y>0.08196</cdr:y>
    </cdr:from>
    <cdr:to>
      <cdr:x>0.47281</cdr:x>
      <cdr:y>0.17567</cdr:y>
    </cdr:to>
    <cdr:sp macro="" textlink="">
      <cdr:nvSpPr>
        <cdr:cNvPr id="3" name="テキスト ボックス 2">
          <a:extLst xmlns:a="http://schemas.openxmlformats.org/drawingml/2006/main">
            <a:ext uri="{FF2B5EF4-FFF2-40B4-BE49-F238E27FC236}">
              <a16:creationId xmlns:a16="http://schemas.microsoft.com/office/drawing/2014/main" id="{1FCC3CDA-6D4E-4F60-94BF-56F0DA14C50E}"/>
            </a:ext>
          </a:extLst>
        </cdr:cNvPr>
        <cdr:cNvSpPr txBox="1"/>
      </cdr:nvSpPr>
      <cdr:spPr>
        <a:xfrm xmlns:a="http://schemas.openxmlformats.org/drawingml/2006/main">
          <a:off x="911860" y="313267"/>
          <a:ext cx="914400" cy="35814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4</a:t>
          </a:r>
          <a:r>
            <a:rPr lang="ja-JP" altLang="en-US" sz="1400" dirty="0">
              <a:latin typeface="Meiryo UI" panose="020B0604030504040204" pitchFamily="50" charset="-128"/>
              <a:ea typeface="Meiryo UI" panose="020B0604030504040204" pitchFamily="50" charset="-128"/>
            </a:rPr>
            <a:t>）</a:t>
          </a:r>
        </a:p>
      </cdr:txBody>
    </cdr:sp>
  </cdr:relSizeAnchor>
  <cdr:relSizeAnchor xmlns:cdr="http://schemas.openxmlformats.org/drawingml/2006/chartDrawing">
    <cdr:from>
      <cdr:x>0.76327</cdr:x>
      <cdr:y>0.9063</cdr:y>
    </cdr:from>
    <cdr:to>
      <cdr:x>1</cdr:x>
      <cdr:y>1</cdr:y>
    </cdr:to>
    <cdr:sp macro="" textlink="">
      <cdr:nvSpPr>
        <cdr:cNvPr id="4" name="テキスト ボックス 3">
          <a:extLst xmlns:a="http://schemas.openxmlformats.org/drawingml/2006/main">
            <a:ext uri="{FF2B5EF4-FFF2-40B4-BE49-F238E27FC236}">
              <a16:creationId xmlns:a16="http://schemas.microsoft.com/office/drawing/2014/main" id="{D13639B3-260C-40CC-A178-3F169F062E65}"/>
            </a:ext>
          </a:extLst>
        </cdr:cNvPr>
        <cdr:cNvSpPr txBox="1"/>
      </cdr:nvSpPr>
      <cdr:spPr>
        <a:xfrm xmlns:a="http://schemas.openxmlformats.org/drawingml/2006/main">
          <a:off x="3045460" y="3525520"/>
          <a:ext cx="914400" cy="35814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altLang="ja-JP" sz="1400" dirty="0">
              <a:latin typeface="Meiryo UI" panose="020B0604030504040204" pitchFamily="50" charset="-128"/>
              <a:ea typeface="Meiryo UI" panose="020B0604030504040204" pitchFamily="50" charset="-128"/>
            </a:rPr>
            <a:t>S</a:t>
          </a:r>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46</a:t>
          </a:r>
          <a:endParaRPr lang="ja-JP" altLang="en-US" sz="1400" dirty="0">
            <a:latin typeface="Meiryo UI" panose="020B0604030504040204" pitchFamily="50" charset="-128"/>
            <a:ea typeface="Meiryo UI" panose="020B0604030504040204" pitchFamily="50" charset="-128"/>
          </a:endParaRPr>
        </a:p>
      </cdr:txBody>
    </cdr:sp>
  </cdr:relSizeAnchor>
</c:userShapes>
</file>

<file path=ppt/drawings/drawing8.xml><?xml version="1.0" encoding="utf-8"?>
<c:userShapes xmlns:c="http://schemas.openxmlformats.org/drawingml/2006/chart">
  <cdr:relSizeAnchor xmlns:cdr="http://schemas.openxmlformats.org/drawingml/2006/chartDrawing">
    <cdr:from>
      <cdr:x>0.78496</cdr:x>
      <cdr:y>0.68906</cdr:y>
    </cdr:from>
    <cdr:to>
      <cdr:x>1</cdr:x>
      <cdr:y>0.78277</cdr:y>
    </cdr:to>
    <cdr:sp macro="" textlink="">
      <cdr:nvSpPr>
        <cdr:cNvPr id="2" name="テキスト ボックス 1">
          <a:extLst xmlns:a="http://schemas.openxmlformats.org/drawingml/2006/main">
            <a:ext uri="{FF2B5EF4-FFF2-40B4-BE49-F238E27FC236}">
              <a16:creationId xmlns:a16="http://schemas.microsoft.com/office/drawing/2014/main" id="{B450DB6A-A50D-4794-B54E-9FB137D172B2}"/>
            </a:ext>
          </a:extLst>
        </cdr:cNvPr>
        <cdr:cNvSpPr txBox="1"/>
      </cdr:nvSpPr>
      <cdr:spPr>
        <a:xfrm xmlns:a="http://schemas.openxmlformats.org/drawingml/2006/main">
          <a:off x="3337915" y="2633604"/>
          <a:ext cx="914400" cy="35814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altLang="ja-JP" sz="1400" dirty="0">
              <a:latin typeface="Meiryo UI" panose="020B0604030504040204" pitchFamily="50" charset="-128"/>
              <a:ea typeface="Meiryo UI" panose="020B0604030504040204" pitchFamily="50" charset="-128"/>
            </a:rPr>
            <a:t>S</a:t>
          </a:r>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46</a:t>
          </a:r>
          <a:endParaRPr lang="ja-JP" altLang="en-US" sz="1400" dirty="0">
            <a:latin typeface="Meiryo UI" panose="020B0604030504040204" pitchFamily="50" charset="-128"/>
            <a:ea typeface="Meiryo UI" panose="020B0604030504040204" pitchFamily="50" charset="-128"/>
          </a:endParaRPr>
        </a:p>
      </cdr:txBody>
    </cdr:sp>
  </cdr:relSizeAnchor>
  <cdr:relSizeAnchor xmlns:cdr="http://schemas.openxmlformats.org/drawingml/2006/chartDrawing">
    <cdr:from>
      <cdr:x>0.75263</cdr:x>
      <cdr:y>0.4429</cdr:y>
    </cdr:from>
    <cdr:to>
      <cdr:x>0.9337</cdr:x>
      <cdr:y>0.53661</cdr:y>
    </cdr:to>
    <cdr:sp macro="" textlink="">
      <cdr:nvSpPr>
        <cdr:cNvPr id="3" name="テキスト ボックス 1">
          <a:extLst xmlns:a="http://schemas.openxmlformats.org/drawingml/2006/main">
            <a:ext uri="{FF2B5EF4-FFF2-40B4-BE49-F238E27FC236}">
              <a16:creationId xmlns:a16="http://schemas.microsoft.com/office/drawing/2014/main" id="{491F45C5-746F-4D25-B337-8EABCC0854CE}"/>
            </a:ext>
          </a:extLst>
        </cdr:cNvPr>
        <cdr:cNvSpPr txBox="1"/>
      </cdr:nvSpPr>
      <cdr:spPr>
        <a:xfrm xmlns:a="http://schemas.openxmlformats.org/drawingml/2006/main">
          <a:off x="3200401" y="1692777"/>
          <a:ext cx="769974" cy="35814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26</a:t>
          </a:r>
          <a:r>
            <a:rPr lang="ja-JP" altLang="en-US" sz="1400" dirty="0">
              <a:latin typeface="Meiryo UI" panose="020B0604030504040204" pitchFamily="50" charset="-128"/>
              <a:ea typeface="Meiryo UI" panose="020B0604030504040204" pitchFamily="50" charset="-128"/>
            </a:rPr>
            <a:t>）</a:t>
          </a:r>
        </a:p>
      </cdr:txBody>
    </cdr:sp>
  </cdr:relSizeAnchor>
  <cdr:relSizeAnchor xmlns:cdr="http://schemas.openxmlformats.org/drawingml/2006/chartDrawing">
    <cdr:from>
      <cdr:x>0.40737</cdr:x>
      <cdr:y>0.08821</cdr:y>
    </cdr:from>
    <cdr:to>
      <cdr:x>0.62241</cdr:x>
      <cdr:y>0.18192</cdr:y>
    </cdr:to>
    <cdr:sp macro="" textlink="">
      <cdr:nvSpPr>
        <cdr:cNvPr id="4" name="テキスト ボックス 1">
          <a:extLst xmlns:a="http://schemas.openxmlformats.org/drawingml/2006/main">
            <a:ext uri="{FF2B5EF4-FFF2-40B4-BE49-F238E27FC236}">
              <a16:creationId xmlns:a16="http://schemas.microsoft.com/office/drawing/2014/main" id="{491F45C5-746F-4D25-B337-8EABCC0854CE}"/>
            </a:ext>
          </a:extLst>
        </cdr:cNvPr>
        <cdr:cNvSpPr txBox="1"/>
      </cdr:nvSpPr>
      <cdr:spPr>
        <a:xfrm xmlns:a="http://schemas.openxmlformats.org/drawingml/2006/main">
          <a:off x="1732280" y="337143"/>
          <a:ext cx="914400" cy="35814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3</a:t>
          </a:r>
          <a:r>
            <a:rPr lang="ja-JP" altLang="en-US" sz="1400" dirty="0">
              <a:latin typeface="Meiryo UI" panose="020B0604030504040204" pitchFamily="50" charset="-128"/>
              <a:ea typeface="Meiryo UI" panose="020B0604030504040204" pitchFamily="50" charset="-128"/>
            </a:rPr>
            <a:t>）</a:t>
          </a:r>
        </a:p>
      </cdr:txBody>
    </cdr:sp>
  </cdr:relSizeAnchor>
  <cdr:relSizeAnchor xmlns:cdr="http://schemas.openxmlformats.org/drawingml/2006/chartDrawing">
    <cdr:from>
      <cdr:x>0.25267</cdr:x>
      <cdr:y>0.66414</cdr:y>
    </cdr:from>
    <cdr:to>
      <cdr:x>0.43374</cdr:x>
      <cdr:y>0.75785</cdr:y>
    </cdr:to>
    <cdr:sp macro="" textlink="">
      <cdr:nvSpPr>
        <cdr:cNvPr id="5" name="テキスト ボックス 1">
          <a:extLst xmlns:a="http://schemas.openxmlformats.org/drawingml/2006/main">
            <a:ext uri="{FF2B5EF4-FFF2-40B4-BE49-F238E27FC236}">
              <a16:creationId xmlns:a16="http://schemas.microsoft.com/office/drawing/2014/main" id="{8206AC55-221E-4C95-A406-AD23B6FE3BF3}"/>
            </a:ext>
          </a:extLst>
        </cdr:cNvPr>
        <cdr:cNvSpPr txBox="1"/>
      </cdr:nvSpPr>
      <cdr:spPr>
        <a:xfrm xmlns:a="http://schemas.openxmlformats.org/drawingml/2006/main">
          <a:off x="1074421" y="2538370"/>
          <a:ext cx="769974" cy="35814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4</a:t>
          </a:r>
          <a:r>
            <a:rPr lang="ja-JP" altLang="en-US" sz="1400" dirty="0">
              <a:latin typeface="Meiryo UI" panose="020B0604030504040204" pitchFamily="50" charset="-128"/>
              <a:ea typeface="Meiryo UI" panose="020B0604030504040204" pitchFamily="50" charset="-128"/>
            </a:rPr>
            <a:t>）</a:t>
          </a:r>
        </a:p>
      </cdr:txBody>
    </cdr:sp>
  </cdr:relSizeAnchor>
  <cdr:relSizeAnchor xmlns:cdr="http://schemas.openxmlformats.org/drawingml/2006/chartDrawing">
    <cdr:from>
      <cdr:x>0.13858</cdr:x>
      <cdr:y>0.35544</cdr:y>
    </cdr:from>
    <cdr:to>
      <cdr:x>0.35361</cdr:x>
      <cdr:y>0.44915</cdr:y>
    </cdr:to>
    <cdr:sp macro="" textlink="">
      <cdr:nvSpPr>
        <cdr:cNvPr id="6" name="テキスト ボックス 1">
          <a:extLst xmlns:a="http://schemas.openxmlformats.org/drawingml/2006/main">
            <a:ext uri="{FF2B5EF4-FFF2-40B4-BE49-F238E27FC236}">
              <a16:creationId xmlns:a16="http://schemas.microsoft.com/office/drawing/2014/main" id="{E0936056-F09C-479F-90D7-1CDBD54285B7}"/>
            </a:ext>
          </a:extLst>
        </cdr:cNvPr>
        <cdr:cNvSpPr txBox="1"/>
      </cdr:nvSpPr>
      <cdr:spPr>
        <a:xfrm xmlns:a="http://schemas.openxmlformats.org/drawingml/2006/main">
          <a:off x="589280" y="1358513"/>
          <a:ext cx="914400" cy="35814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13</a:t>
          </a:r>
          <a:r>
            <a:rPr lang="ja-JP" altLang="en-US" sz="1400" dirty="0">
              <a:latin typeface="Meiryo UI" panose="020B0604030504040204" pitchFamily="50" charset="-128"/>
              <a:ea typeface="Meiryo UI" panose="020B0604030504040204" pitchFamily="50" charset="-128"/>
            </a:rPr>
            <a:t>）</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46884735-F30F-40F2-BF75-2719DF6308AE}" type="datetimeFigureOut">
              <a:rPr kumimoji="1" lang="ja-JP" altLang="en-US" smtClean="0"/>
              <a:t>2026/1/19</a:t>
            </a:fld>
            <a:endParaRPr kumimoji="1" lang="ja-JP" altLang="en-US"/>
          </a:p>
        </p:txBody>
      </p:sp>
      <p:sp>
        <p:nvSpPr>
          <p:cNvPr id="4" name="スライド イメージ プレースホルダー 3"/>
          <p:cNvSpPr>
            <a:spLocks noGrp="1" noRot="1" noChangeAspect="1"/>
          </p:cNvSpPr>
          <p:nvPr>
            <p:ph type="sldImg" idx="2"/>
          </p:nvPr>
        </p:nvSpPr>
        <p:spPr>
          <a:xfrm>
            <a:off x="1168400" y="1243013"/>
            <a:ext cx="447040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A95C8F68-E7A2-4483-B612-9AA5E8ED48F3}" type="slidenum">
              <a:rPr kumimoji="1" lang="ja-JP" altLang="en-US" smtClean="0"/>
              <a:t>‹#›</a:t>
            </a:fld>
            <a:endParaRPr kumimoji="1" lang="ja-JP" altLang="en-US"/>
          </a:p>
        </p:txBody>
      </p:sp>
    </p:spTree>
    <p:extLst>
      <p:ext uri="{BB962C8B-B14F-4D97-AF65-F5344CB8AC3E}">
        <p14:creationId xmlns:p14="http://schemas.microsoft.com/office/powerpoint/2010/main" val="94821463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09D21DC5-D80C-4C37-9BE9-875FC8176424}" type="datetimeFigureOut">
              <a:rPr kumimoji="1" lang="ja-JP" altLang="en-US" smtClean="0"/>
              <a:t>2026/1/19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FF3909B-ADCA-4062-9A07-67C8501017EA}" type="slidenum">
              <a:rPr kumimoji="1" lang="ja-JP" altLang="en-US" smtClean="0"/>
              <a:t>‹#›</a:t>
            </a:fld>
            <a:endParaRPr kumimoji="1" lang="ja-JP" altLang="en-US"/>
          </a:p>
        </p:txBody>
      </p:sp>
    </p:spTree>
    <p:extLst>
      <p:ext uri="{BB962C8B-B14F-4D97-AF65-F5344CB8AC3E}">
        <p14:creationId xmlns:p14="http://schemas.microsoft.com/office/powerpoint/2010/main" val="35925360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9D21DC5-D80C-4C37-9BE9-875FC8176424}" type="datetimeFigureOut">
              <a:rPr kumimoji="1" lang="ja-JP" altLang="en-US" smtClean="0"/>
              <a:t>2026/1/19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FF3909B-ADCA-4062-9A07-67C8501017EA}" type="slidenum">
              <a:rPr kumimoji="1" lang="ja-JP" altLang="en-US" smtClean="0"/>
              <a:t>‹#›</a:t>
            </a:fld>
            <a:endParaRPr kumimoji="1" lang="ja-JP" altLang="en-US"/>
          </a:p>
        </p:txBody>
      </p:sp>
    </p:spTree>
    <p:extLst>
      <p:ext uri="{BB962C8B-B14F-4D97-AF65-F5344CB8AC3E}">
        <p14:creationId xmlns:p14="http://schemas.microsoft.com/office/powerpoint/2010/main" val="22194707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9D21DC5-D80C-4C37-9BE9-875FC8176424}" type="datetimeFigureOut">
              <a:rPr kumimoji="1" lang="ja-JP" altLang="en-US" smtClean="0"/>
              <a:t>2026/1/19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FF3909B-ADCA-4062-9A07-67C8501017EA}" type="slidenum">
              <a:rPr kumimoji="1" lang="ja-JP" altLang="en-US" smtClean="0"/>
              <a:t>‹#›</a:t>
            </a:fld>
            <a:endParaRPr kumimoji="1" lang="ja-JP" altLang="en-US"/>
          </a:p>
        </p:txBody>
      </p:sp>
    </p:spTree>
    <p:extLst>
      <p:ext uri="{BB962C8B-B14F-4D97-AF65-F5344CB8AC3E}">
        <p14:creationId xmlns:p14="http://schemas.microsoft.com/office/powerpoint/2010/main" val="3889508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9D21DC5-D80C-4C37-9BE9-875FC8176424}" type="datetimeFigureOut">
              <a:rPr kumimoji="1" lang="ja-JP" altLang="en-US" smtClean="0"/>
              <a:t>2026/1/19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FF3909B-ADCA-4062-9A07-67C8501017EA}" type="slidenum">
              <a:rPr kumimoji="1" lang="ja-JP" altLang="en-US" smtClean="0"/>
              <a:t>‹#›</a:t>
            </a:fld>
            <a:endParaRPr kumimoji="1" lang="ja-JP" altLang="en-US"/>
          </a:p>
        </p:txBody>
      </p:sp>
    </p:spTree>
    <p:extLst>
      <p:ext uri="{BB962C8B-B14F-4D97-AF65-F5344CB8AC3E}">
        <p14:creationId xmlns:p14="http://schemas.microsoft.com/office/powerpoint/2010/main" val="514827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9D21DC5-D80C-4C37-9BE9-875FC8176424}" type="datetimeFigureOut">
              <a:rPr kumimoji="1" lang="ja-JP" altLang="en-US" smtClean="0"/>
              <a:t>2026/1/19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FF3909B-ADCA-4062-9A07-67C8501017EA}" type="slidenum">
              <a:rPr kumimoji="1" lang="ja-JP" altLang="en-US" smtClean="0"/>
              <a:t>‹#›</a:t>
            </a:fld>
            <a:endParaRPr kumimoji="1" lang="ja-JP" altLang="en-US"/>
          </a:p>
        </p:txBody>
      </p:sp>
    </p:spTree>
    <p:extLst>
      <p:ext uri="{BB962C8B-B14F-4D97-AF65-F5344CB8AC3E}">
        <p14:creationId xmlns:p14="http://schemas.microsoft.com/office/powerpoint/2010/main" val="6463020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09D21DC5-D80C-4C37-9BE9-875FC8176424}" type="datetimeFigureOut">
              <a:rPr kumimoji="1" lang="ja-JP" altLang="en-US" smtClean="0"/>
              <a:t>2026/1/19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FF3909B-ADCA-4062-9A07-67C8501017EA}" type="slidenum">
              <a:rPr kumimoji="1" lang="ja-JP" altLang="en-US" smtClean="0"/>
              <a:t>‹#›</a:t>
            </a:fld>
            <a:endParaRPr kumimoji="1" lang="ja-JP" altLang="en-US"/>
          </a:p>
        </p:txBody>
      </p:sp>
    </p:spTree>
    <p:extLst>
      <p:ext uri="{BB962C8B-B14F-4D97-AF65-F5344CB8AC3E}">
        <p14:creationId xmlns:p14="http://schemas.microsoft.com/office/powerpoint/2010/main" val="36237317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09D21DC5-D80C-4C37-9BE9-875FC8176424}" type="datetimeFigureOut">
              <a:rPr kumimoji="1" lang="ja-JP" altLang="en-US" smtClean="0"/>
              <a:t>2026/1/19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3FF3909B-ADCA-4062-9A07-67C8501017EA}" type="slidenum">
              <a:rPr kumimoji="1" lang="ja-JP" altLang="en-US" smtClean="0"/>
              <a:t>‹#›</a:t>
            </a:fld>
            <a:endParaRPr kumimoji="1" lang="ja-JP" altLang="en-US"/>
          </a:p>
        </p:txBody>
      </p:sp>
    </p:spTree>
    <p:extLst>
      <p:ext uri="{BB962C8B-B14F-4D97-AF65-F5344CB8AC3E}">
        <p14:creationId xmlns:p14="http://schemas.microsoft.com/office/powerpoint/2010/main" val="35458972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09D21DC5-D80C-4C37-9BE9-875FC8176424}" type="datetimeFigureOut">
              <a:rPr kumimoji="1" lang="ja-JP" altLang="en-US" smtClean="0"/>
              <a:t>2026/1/19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3FF3909B-ADCA-4062-9A07-67C8501017EA}" type="slidenum">
              <a:rPr kumimoji="1" lang="ja-JP" altLang="en-US" smtClean="0"/>
              <a:t>‹#›</a:t>
            </a:fld>
            <a:endParaRPr kumimoji="1" lang="ja-JP" altLang="en-US"/>
          </a:p>
        </p:txBody>
      </p:sp>
    </p:spTree>
    <p:extLst>
      <p:ext uri="{BB962C8B-B14F-4D97-AF65-F5344CB8AC3E}">
        <p14:creationId xmlns:p14="http://schemas.microsoft.com/office/powerpoint/2010/main" val="1096466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D21DC5-D80C-4C37-9BE9-875FC8176424}" type="datetimeFigureOut">
              <a:rPr kumimoji="1" lang="ja-JP" altLang="en-US" smtClean="0"/>
              <a:t>2026/1/19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3FF3909B-ADCA-4062-9A07-67C8501017EA}" type="slidenum">
              <a:rPr kumimoji="1" lang="ja-JP" altLang="en-US" smtClean="0"/>
              <a:t>‹#›</a:t>
            </a:fld>
            <a:endParaRPr kumimoji="1" lang="ja-JP" altLang="en-US"/>
          </a:p>
        </p:txBody>
      </p:sp>
    </p:spTree>
    <p:extLst>
      <p:ext uri="{BB962C8B-B14F-4D97-AF65-F5344CB8AC3E}">
        <p14:creationId xmlns:p14="http://schemas.microsoft.com/office/powerpoint/2010/main" val="29091563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9D21DC5-D80C-4C37-9BE9-875FC8176424}" type="datetimeFigureOut">
              <a:rPr kumimoji="1" lang="ja-JP" altLang="en-US" smtClean="0"/>
              <a:t>2026/1/19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FF3909B-ADCA-4062-9A07-67C8501017EA}" type="slidenum">
              <a:rPr kumimoji="1" lang="ja-JP" altLang="en-US" smtClean="0"/>
              <a:t>‹#›</a:t>
            </a:fld>
            <a:endParaRPr kumimoji="1" lang="ja-JP" altLang="en-US"/>
          </a:p>
        </p:txBody>
      </p:sp>
    </p:spTree>
    <p:extLst>
      <p:ext uri="{BB962C8B-B14F-4D97-AF65-F5344CB8AC3E}">
        <p14:creationId xmlns:p14="http://schemas.microsoft.com/office/powerpoint/2010/main" val="9906990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9D21DC5-D80C-4C37-9BE9-875FC8176424}" type="datetimeFigureOut">
              <a:rPr kumimoji="1" lang="ja-JP" altLang="en-US" smtClean="0"/>
              <a:t>2026/1/19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FF3909B-ADCA-4062-9A07-67C8501017EA}" type="slidenum">
              <a:rPr kumimoji="1" lang="ja-JP" altLang="en-US" smtClean="0"/>
              <a:t>‹#›</a:t>
            </a:fld>
            <a:endParaRPr kumimoji="1" lang="ja-JP" altLang="en-US"/>
          </a:p>
        </p:txBody>
      </p:sp>
    </p:spTree>
    <p:extLst>
      <p:ext uri="{BB962C8B-B14F-4D97-AF65-F5344CB8AC3E}">
        <p14:creationId xmlns:p14="http://schemas.microsoft.com/office/powerpoint/2010/main" val="1869646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D21DC5-D80C-4C37-9BE9-875FC8176424}" type="datetimeFigureOut">
              <a:rPr kumimoji="1" lang="ja-JP" altLang="en-US" smtClean="0"/>
              <a:t>2026/1/19</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F3909B-ADCA-4062-9A07-67C8501017EA}" type="slidenum">
              <a:rPr kumimoji="1" lang="ja-JP" altLang="en-US" smtClean="0"/>
              <a:t>‹#›</a:t>
            </a:fld>
            <a:endParaRPr kumimoji="1" lang="ja-JP" altLang="en-US"/>
          </a:p>
        </p:txBody>
      </p:sp>
    </p:spTree>
    <p:extLst>
      <p:ext uri="{BB962C8B-B14F-4D97-AF65-F5344CB8AC3E}">
        <p14:creationId xmlns:p14="http://schemas.microsoft.com/office/powerpoint/2010/main" val="19504851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chart" Target="../charts/chart15.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2" Type="http://schemas.openxmlformats.org/officeDocument/2006/relationships/image" Target="../media/image11.tmp"/><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2.tmp"/><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721659" y="2443823"/>
            <a:ext cx="7700682" cy="2308324"/>
          </a:xfrm>
          <a:prstGeom prst="rect">
            <a:avLst/>
          </a:prstGeom>
          <a:noFill/>
        </p:spPr>
        <p:txBody>
          <a:bodyPr wrap="square" rtlCol="0">
            <a:spAutoFit/>
          </a:bodyPr>
          <a:lstStyle/>
          <a:p>
            <a:pPr algn="ctr"/>
            <a:endParaRPr kumimoji="1" lang="en-US" altLang="ja-JP" sz="3600" dirty="0">
              <a:latin typeface="Meiryo UI" panose="020B0604030504040204" pitchFamily="50" charset="-128"/>
              <a:ea typeface="Meiryo UI" panose="020B0604030504040204" pitchFamily="50" charset="-128"/>
            </a:endParaRPr>
          </a:p>
          <a:p>
            <a:pPr algn="ctr"/>
            <a:r>
              <a:rPr kumimoji="1" lang="ja-JP" altLang="en-US" sz="3600" dirty="0">
                <a:latin typeface="Meiryo UI" panose="020B0604030504040204" pitchFamily="50" charset="-128"/>
                <a:ea typeface="Meiryo UI" panose="020B0604030504040204" pitchFamily="50" charset="-128"/>
              </a:rPr>
              <a:t>大阪府の分譲マンションの現状</a:t>
            </a:r>
            <a:endParaRPr kumimoji="1" lang="en-US" altLang="ja-JP" sz="3600" dirty="0">
              <a:latin typeface="Meiryo UI" panose="020B0604030504040204" pitchFamily="50" charset="-128"/>
              <a:ea typeface="Meiryo UI" panose="020B0604030504040204" pitchFamily="50" charset="-128"/>
            </a:endParaRPr>
          </a:p>
          <a:p>
            <a:pPr algn="ctr"/>
            <a:endParaRPr kumimoji="1" lang="en-US" altLang="ja-JP" sz="3600" dirty="0">
              <a:latin typeface="Meiryo UI" panose="020B0604030504040204" pitchFamily="50" charset="-128"/>
              <a:ea typeface="Meiryo UI" panose="020B0604030504040204" pitchFamily="50" charset="-128"/>
            </a:endParaRPr>
          </a:p>
          <a:p>
            <a:pPr algn="ctr"/>
            <a:endParaRPr kumimoji="1" lang="en-US" altLang="ja-JP" sz="3600" dirty="0">
              <a:latin typeface="Meiryo UI" panose="020B0604030504040204" pitchFamily="50" charset="-128"/>
              <a:ea typeface="Meiryo UI" panose="020B0604030504040204" pitchFamily="50" charset="-128"/>
            </a:endParaRPr>
          </a:p>
        </p:txBody>
      </p:sp>
      <p:sp>
        <p:nvSpPr>
          <p:cNvPr id="5" name="テキスト ボックス 4"/>
          <p:cNvSpPr txBox="1"/>
          <p:nvPr/>
        </p:nvSpPr>
        <p:spPr>
          <a:xfrm>
            <a:off x="7315200" y="321972"/>
            <a:ext cx="1443834" cy="461665"/>
          </a:xfrm>
          <a:prstGeom prst="rect">
            <a:avLst/>
          </a:prstGeom>
          <a:noFill/>
          <a:ln>
            <a:solidFill>
              <a:schemeClr val="tx1"/>
            </a:solidFill>
          </a:ln>
        </p:spPr>
        <p:txBody>
          <a:bodyPr wrap="square" rtlCol="0">
            <a:spAutoFit/>
          </a:bodyPr>
          <a:lstStyle/>
          <a:p>
            <a:pPr algn="ctr"/>
            <a:r>
              <a:rPr kumimoji="1" lang="ja-JP" altLang="en-US" sz="2400" dirty="0">
                <a:latin typeface="Meiryo UI" panose="020B0604030504040204" pitchFamily="50" charset="-128"/>
                <a:ea typeface="Meiryo UI" panose="020B0604030504040204" pitchFamily="50" charset="-128"/>
              </a:rPr>
              <a:t>資料２</a:t>
            </a:r>
          </a:p>
        </p:txBody>
      </p:sp>
      <p:sp>
        <p:nvSpPr>
          <p:cNvPr id="6" name="テキスト ボックス 5">
            <a:extLst>
              <a:ext uri="{FF2B5EF4-FFF2-40B4-BE49-F238E27FC236}">
                <a16:creationId xmlns:a16="http://schemas.microsoft.com/office/drawing/2014/main" id="{1EBFE3CE-E80D-4D8E-A409-10A68ABCE9F5}"/>
              </a:ext>
            </a:extLst>
          </p:cNvPr>
          <p:cNvSpPr txBox="1"/>
          <p:nvPr/>
        </p:nvSpPr>
        <p:spPr>
          <a:xfrm>
            <a:off x="8655567" y="6412334"/>
            <a:ext cx="415498" cy="369332"/>
          </a:xfrm>
          <a:prstGeom prst="rect">
            <a:avLst/>
          </a:prstGeom>
          <a:noFill/>
          <a:ln>
            <a:solidFill>
              <a:schemeClr val="tx1"/>
            </a:solidFill>
          </a:ln>
        </p:spPr>
        <p:txBody>
          <a:bodyPr wrap="none" rtlCol="0">
            <a:spAutoFit/>
          </a:bodyPr>
          <a:lstStyle/>
          <a:p>
            <a:r>
              <a:rPr kumimoji="1" lang="ja-JP" altLang="en-US" dirty="0"/>
              <a:t>１</a:t>
            </a:r>
          </a:p>
        </p:txBody>
      </p:sp>
    </p:spTree>
    <p:extLst>
      <p:ext uri="{BB962C8B-B14F-4D97-AF65-F5344CB8AC3E}">
        <p14:creationId xmlns:p14="http://schemas.microsoft.com/office/powerpoint/2010/main" val="17711011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latin typeface="Meiryo UI" panose="020B0604030504040204" pitchFamily="50" charset="-128"/>
                <a:ea typeface="Meiryo UI" panose="020B0604030504040204" pitchFamily="50" charset="-128"/>
              </a:rPr>
              <a:t>　大阪府のマンションの管理の現状（町村域）</a:t>
            </a:r>
          </a:p>
        </p:txBody>
      </p:sp>
      <p:sp>
        <p:nvSpPr>
          <p:cNvPr id="14" name="テキスト ボックス 13">
            <a:extLst>
              <a:ext uri="{FF2B5EF4-FFF2-40B4-BE49-F238E27FC236}">
                <a16:creationId xmlns:a16="http://schemas.microsoft.com/office/drawing/2014/main" id="{D363A767-6315-4A57-8356-72B4091B56DF}"/>
              </a:ext>
            </a:extLst>
          </p:cNvPr>
          <p:cNvSpPr txBox="1"/>
          <p:nvPr/>
        </p:nvSpPr>
        <p:spPr>
          <a:xfrm>
            <a:off x="8652795"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10</a:t>
            </a:r>
            <a:endParaRPr kumimoji="1" lang="ja-JP" altLang="en-US" dirty="0"/>
          </a:p>
        </p:txBody>
      </p:sp>
      <p:sp>
        <p:nvSpPr>
          <p:cNvPr id="6" name="正方形/長方形 5">
            <a:extLst>
              <a:ext uri="{FF2B5EF4-FFF2-40B4-BE49-F238E27FC236}">
                <a16:creationId xmlns:a16="http://schemas.microsoft.com/office/drawing/2014/main" id="{8744DF06-5718-45A7-B4CA-2CB34D9C38B4}"/>
              </a:ext>
            </a:extLst>
          </p:cNvPr>
          <p:cNvSpPr/>
          <p:nvPr/>
        </p:nvSpPr>
        <p:spPr>
          <a:xfrm>
            <a:off x="288449" y="660674"/>
            <a:ext cx="8567102" cy="689186"/>
          </a:xfrm>
          <a:prstGeom prst="rect">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solidFill>
                  <a:schemeClr val="tx1"/>
                </a:solidFill>
                <a:latin typeface="Meiryo UI" panose="020B0604030504040204" pitchFamily="50" charset="-128"/>
                <a:ea typeface="Meiryo UI" panose="020B0604030504040204" pitchFamily="50" charset="-128"/>
              </a:rPr>
              <a:t>○管理組合については、ありが</a:t>
            </a:r>
            <a:r>
              <a:rPr kumimoji="1" lang="en-US" altLang="ja-JP" dirty="0">
                <a:solidFill>
                  <a:schemeClr val="tx1"/>
                </a:solidFill>
                <a:latin typeface="Meiryo UI" panose="020B0604030504040204" pitchFamily="50" charset="-128"/>
                <a:ea typeface="Meiryo UI" panose="020B0604030504040204" pitchFamily="50" charset="-128"/>
              </a:rPr>
              <a:t>93.5</a:t>
            </a:r>
            <a:r>
              <a:rPr kumimoji="1" lang="ja-JP" altLang="en-US" dirty="0">
                <a:solidFill>
                  <a:schemeClr val="tx1"/>
                </a:solidFill>
                <a:latin typeface="Meiryo UI" panose="020B0604030504040204" pitchFamily="50" charset="-128"/>
                <a:ea typeface="Meiryo UI" panose="020B0604030504040204" pitchFamily="50" charset="-128"/>
              </a:rPr>
              <a:t>％を占めている。</a:t>
            </a:r>
            <a:r>
              <a:rPr kumimoji="1" lang="ja-JP" altLang="en-US" b="1" u="sng" dirty="0">
                <a:solidFill>
                  <a:srgbClr val="FF0000"/>
                </a:solidFill>
                <a:latin typeface="Meiryo UI" panose="020B0604030504040204" pitchFamily="50" charset="-128"/>
                <a:ea typeface="Meiryo UI" panose="020B0604030504040204" pitchFamily="50" charset="-128"/>
              </a:rPr>
              <a:t>管理組合がないマンションは３件</a:t>
            </a:r>
            <a:r>
              <a:rPr kumimoji="1" lang="ja-JP" altLang="en-US" dirty="0">
                <a:solidFill>
                  <a:schemeClr val="tx1"/>
                </a:solidFill>
                <a:latin typeface="Meiryo UI" panose="020B0604030504040204" pitchFamily="50" charset="-128"/>
                <a:ea typeface="Meiryo UI" panose="020B0604030504040204" pitchFamily="50" charset="-128"/>
              </a:rPr>
              <a:t>。</a:t>
            </a:r>
            <a:endParaRPr kumimoji="1" lang="en-US" altLang="ja-JP" spc="-140" dirty="0">
              <a:solidFill>
                <a:schemeClr val="tx1"/>
              </a:solidFill>
              <a:latin typeface="Meiryo UI" panose="020B0604030504040204" pitchFamily="50" charset="-128"/>
              <a:ea typeface="Meiryo UI" panose="020B0604030504040204" pitchFamily="50" charset="-128"/>
            </a:endParaRPr>
          </a:p>
          <a:p>
            <a:r>
              <a:rPr kumimoji="1" lang="ja-JP" altLang="en-US" dirty="0">
                <a:solidFill>
                  <a:schemeClr val="tx1"/>
                </a:solidFill>
                <a:latin typeface="Meiryo UI" panose="020B0604030504040204" pitchFamily="50" charset="-128"/>
                <a:ea typeface="Meiryo UI" panose="020B0604030504040204" pitchFamily="50" charset="-128"/>
              </a:rPr>
              <a:t>○管理規約については、ありが</a:t>
            </a:r>
            <a:r>
              <a:rPr kumimoji="1" lang="en-US" altLang="ja-JP" dirty="0">
                <a:solidFill>
                  <a:schemeClr val="tx1"/>
                </a:solidFill>
                <a:latin typeface="Meiryo UI" panose="020B0604030504040204" pitchFamily="50" charset="-128"/>
                <a:ea typeface="Meiryo UI" panose="020B0604030504040204" pitchFamily="50" charset="-128"/>
              </a:rPr>
              <a:t>95.7</a:t>
            </a:r>
            <a:r>
              <a:rPr kumimoji="1" lang="ja-JP" altLang="en-US" dirty="0">
                <a:solidFill>
                  <a:schemeClr val="tx1"/>
                </a:solidFill>
                <a:latin typeface="Meiryo UI" panose="020B0604030504040204" pitchFamily="50" charset="-128"/>
                <a:ea typeface="Meiryo UI" panose="020B0604030504040204" pitchFamily="50" charset="-128"/>
              </a:rPr>
              <a:t>％を占めている。</a:t>
            </a:r>
            <a:r>
              <a:rPr kumimoji="1" lang="ja-JP" altLang="en-US" b="1" u="sng" dirty="0">
                <a:solidFill>
                  <a:srgbClr val="FF0000"/>
                </a:solidFill>
                <a:latin typeface="Meiryo UI" panose="020B0604030504040204" pitchFamily="50" charset="-128"/>
                <a:ea typeface="Meiryo UI" panose="020B0604030504040204" pitchFamily="50" charset="-128"/>
              </a:rPr>
              <a:t>管理規約がないマンションは２件</a:t>
            </a:r>
            <a:r>
              <a:rPr kumimoji="1" lang="ja-JP" altLang="en-US" dirty="0">
                <a:solidFill>
                  <a:schemeClr val="tx1"/>
                </a:solidFill>
                <a:latin typeface="Meiryo UI" panose="020B0604030504040204" pitchFamily="50" charset="-128"/>
                <a:ea typeface="Meiryo UI" panose="020B0604030504040204" pitchFamily="50" charset="-128"/>
              </a:rPr>
              <a:t>。</a:t>
            </a:r>
            <a:endParaRPr kumimoji="1" lang="en-US" altLang="ja-JP" spc="-140" dirty="0">
              <a:solidFill>
                <a:schemeClr val="tx1"/>
              </a:solidFill>
              <a:latin typeface="Meiryo UI" panose="020B0604030504040204" pitchFamily="50" charset="-128"/>
              <a:ea typeface="Meiryo UI" panose="020B0604030504040204" pitchFamily="50" charset="-128"/>
            </a:endParaRPr>
          </a:p>
        </p:txBody>
      </p:sp>
      <p:sp>
        <p:nvSpPr>
          <p:cNvPr id="13" name="テキスト ボックス 12">
            <a:extLst>
              <a:ext uri="{FF2B5EF4-FFF2-40B4-BE49-F238E27FC236}">
                <a16:creationId xmlns:a16="http://schemas.microsoft.com/office/drawing/2014/main" id="{6144AE1F-B4C7-4F30-ABA2-871053399802}"/>
              </a:ext>
            </a:extLst>
          </p:cNvPr>
          <p:cNvSpPr txBox="1"/>
          <p:nvPr/>
        </p:nvSpPr>
        <p:spPr>
          <a:xfrm>
            <a:off x="288449" y="1669527"/>
            <a:ext cx="4256690" cy="307777"/>
          </a:xfrm>
          <a:prstGeom prst="rect">
            <a:avLst/>
          </a:prstGeom>
          <a:noFill/>
        </p:spPr>
        <p:txBody>
          <a:bodyPr wrap="square">
            <a:spAutoFit/>
          </a:bodyPr>
          <a:lstStyle/>
          <a:p>
            <a:pPr marL="179996" indent="-457189" algn="just" defTabSz="914379">
              <a:defRPr/>
            </a:pPr>
            <a:r>
              <a:rPr lang="ja-JP" altLang="en-US" sz="1400" b="1" dirty="0">
                <a:solidFill>
                  <a:prstClr val="black"/>
                </a:solidFill>
                <a:latin typeface="Meiryo UI"/>
                <a:ea typeface="Meiryo UI"/>
              </a:rPr>
              <a:t>■管理組合の有無</a:t>
            </a:r>
            <a:endParaRPr lang="en-US" altLang="ja-JP" sz="1400" b="1" dirty="0">
              <a:solidFill>
                <a:prstClr val="black"/>
              </a:solidFill>
              <a:latin typeface="Meiryo UI"/>
              <a:ea typeface="Meiryo UI"/>
            </a:endParaRPr>
          </a:p>
        </p:txBody>
      </p:sp>
      <p:sp>
        <p:nvSpPr>
          <p:cNvPr id="15" name="テキスト ボックス 14">
            <a:extLst>
              <a:ext uri="{FF2B5EF4-FFF2-40B4-BE49-F238E27FC236}">
                <a16:creationId xmlns:a16="http://schemas.microsoft.com/office/drawing/2014/main" id="{8593B7B5-1AE7-4295-9D9C-4D2AB6D6661F}"/>
              </a:ext>
            </a:extLst>
          </p:cNvPr>
          <p:cNvSpPr txBox="1"/>
          <p:nvPr/>
        </p:nvSpPr>
        <p:spPr>
          <a:xfrm>
            <a:off x="4731842" y="1669527"/>
            <a:ext cx="4256690" cy="307777"/>
          </a:xfrm>
          <a:prstGeom prst="rect">
            <a:avLst/>
          </a:prstGeom>
          <a:noFill/>
        </p:spPr>
        <p:txBody>
          <a:bodyPr wrap="square">
            <a:spAutoFit/>
          </a:bodyPr>
          <a:lstStyle/>
          <a:p>
            <a:pPr marL="179996" indent="-457189" algn="just" defTabSz="914379">
              <a:defRPr/>
            </a:pPr>
            <a:r>
              <a:rPr lang="ja-JP" altLang="en-US" sz="1400" b="1" dirty="0">
                <a:solidFill>
                  <a:prstClr val="black"/>
                </a:solidFill>
                <a:latin typeface="Meiryo UI"/>
                <a:ea typeface="Meiryo UI"/>
              </a:rPr>
              <a:t>■管理規約の有無</a:t>
            </a:r>
            <a:endParaRPr lang="en-US" altLang="ja-JP" sz="1400" b="1" dirty="0">
              <a:solidFill>
                <a:prstClr val="black"/>
              </a:solidFill>
              <a:latin typeface="Meiryo UI"/>
              <a:ea typeface="Meiryo UI"/>
            </a:endParaRPr>
          </a:p>
        </p:txBody>
      </p:sp>
      <p:graphicFrame>
        <p:nvGraphicFramePr>
          <p:cNvPr id="16" name="グラフ 15">
            <a:extLst>
              <a:ext uri="{FF2B5EF4-FFF2-40B4-BE49-F238E27FC236}">
                <a16:creationId xmlns:a16="http://schemas.microsoft.com/office/drawing/2014/main" id="{810DED41-80A9-4F6D-84CA-3E726B6BF94B}"/>
              </a:ext>
            </a:extLst>
          </p:cNvPr>
          <p:cNvGraphicFramePr>
            <a:graphicFrameLocks/>
          </p:cNvGraphicFramePr>
          <p:nvPr>
            <p:extLst>
              <p:ext uri="{D42A27DB-BD31-4B8C-83A1-F6EECF244321}">
                <p14:modId xmlns:p14="http://schemas.microsoft.com/office/powerpoint/2010/main" val="2647236097"/>
              </p:ext>
            </p:extLst>
          </p:nvPr>
        </p:nvGraphicFramePr>
        <p:xfrm>
          <a:off x="365760" y="2202180"/>
          <a:ext cx="3985524" cy="392287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グラフ 16">
            <a:extLst>
              <a:ext uri="{FF2B5EF4-FFF2-40B4-BE49-F238E27FC236}">
                <a16:creationId xmlns:a16="http://schemas.microsoft.com/office/drawing/2014/main" id="{B82EF2B2-7286-48A0-B17D-1A00C9735B2F}"/>
              </a:ext>
            </a:extLst>
          </p:cNvPr>
          <p:cNvGraphicFramePr>
            <a:graphicFrameLocks/>
          </p:cNvGraphicFramePr>
          <p:nvPr>
            <p:extLst>
              <p:ext uri="{D42A27DB-BD31-4B8C-83A1-F6EECF244321}">
                <p14:modId xmlns:p14="http://schemas.microsoft.com/office/powerpoint/2010/main" val="2562713485"/>
              </p:ext>
            </p:extLst>
          </p:nvPr>
        </p:nvGraphicFramePr>
        <p:xfrm>
          <a:off x="4792716" y="2202180"/>
          <a:ext cx="4062835" cy="3922870"/>
        </p:xfrm>
        <a:graphic>
          <a:graphicData uri="http://schemas.openxmlformats.org/drawingml/2006/chart">
            <c:chart xmlns:c="http://schemas.openxmlformats.org/drawingml/2006/chart" xmlns:r="http://schemas.openxmlformats.org/officeDocument/2006/relationships" r:id="rId3"/>
          </a:graphicData>
        </a:graphic>
      </p:graphicFrame>
      <p:sp>
        <p:nvSpPr>
          <p:cNvPr id="19" name="テキスト ボックス 18">
            <a:extLst>
              <a:ext uri="{FF2B5EF4-FFF2-40B4-BE49-F238E27FC236}">
                <a16:creationId xmlns:a16="http://schemas.microsoft.com/office/drawing/2014/main" id="{E64DA724-C829-4BF7-A168-19442DA73972}"/>
              </a:ext>
            </a:extLst>
          </p:cNvPr>
          <p:cNvSpPr txBox="1"/>
          <p:nvPr/>
        </p:nvSpPr>
        <p:spPr>
          <a:xfrm>
            <a:off x="319685" y="6267026"/>
            <a:ext cx="8824315" cy="246221"/>
          </a:xfrm>
          <a:prstGeom prst="rect">
            <a:avLst/>
          </a:prstGeom>
          <a:noFill/>
        </p:spPr>
        <p:txBody>
          <a:bodyPr wrap="square" rtlCol="0">
            <a:spAutoFit/>
          </a:bodyPr>
          <a:lstStyle/>
          <a:p>
            <a:r>
              <a:rPr kumimoji="1" lang="ja-JP" altLang="en-US" sz="1000" dirty="0">
                <a:latin typeface="Meiryo UI" panose="020B0604030504040204" pitchFamily="50" charset="-128"/>
                <a:ea typeface="Meiryo UI" panose="020B0604030504040204" pitchFamily="50" charset="-128"/>
              </a:rPr>
              <a:t>出典：町村域分譲マンション実態調査（</a:t>
            </a:r>
            <a:r>
              <a:rPr kumimoji="1" lang="en-US" altLang="ja-JP" sz="1000" dirty="0">
                <a:latin typeface="Meiryo UI" panose="020B0604030504040204" pitchFamily="50" charset="-128"/>
                <a:ea typeface="Meiryo UI" panose="020B0604030504040204" pitchFamily="50" charset="-128"/>
              </a:rPr>
              <a:t>R5</a:t>
            </a:r>
            <a:r>
              <a:rPr kumimoji="1" lang="ja-JP" altLang="en-US" sz="1000" dirty="0">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R6</a:t>
            </a:r>
            <a:r>
              <a:rPr kumimoji="1" lang="ja-JP" altLang="en-US" sz="1000" dirty="0">
                <a:latin typeface="Meiryo UI" panose="020B0604030504040204" pitchFamily="50" charset="-128"/>
                <a:ea typeface="Meiryo UI" panose="020B0604030504040204" pitchFamily="50" charset="-128"/>
              </a:rPr>
              <a:t>）（大阪府）</a:t>
            </a:r>
            <a:endParaRPr kumimoji="1" lang="en-US" altLang="ja-JP" sz="10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764459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latin typeface="Meiryo UI" panose="020B0604030504040204" pitchFamily="50" charset="-128"/>
                <a:ea typeface="Meiryo UI" panose="020B0604030504040204" pitchFamily="50" charset="-128"/>
              </a:rPr>
              <a:t>　大阪府のマンションの管理の現状（町村域）</a:t>
            </a:r>
          </a:p>
        </p:txBody>
      </p:sp>
      <p:sp>
        <p:nvSpPr>
          <p:cNvPr id="14" name="テキスト ボックス 13">
            <a:extLst>
              <a:ext uri="{FF2B5EF4-FFF2-40B4-BE49-F238E27FC236}">
                <a16:creationId xmlns:a16="http://schemas.microsoft.com/office/drawing/2014/main" id="{D363A767-6315-4A57-8356-72B4091B56DF}"/>
              </a:ext>
            </a:extLst>
          </p:cNvPr>
          <p:cNvSpPr txBox="1"/>
          <p:nvPr/>
        </p:nvSpPr>
        <p:spPr>
          <a:xfrm>
            <a:off x="8652795"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11</a:t>
            </a:r>
            <a:endParaRPr kumimoji="1" lang="ja-JP" altLang="en-US" dirty="0"/>
          </a:p>
        </p:txBody>
      </p:sp>
      <p:sp>
        <p:nvSpPr>
          <p:cNvPr id="11" name="テキスト ボックス 10">
            <a:extLst>
              <a:ext uri="{FF2B5EF4-FFF2-40B4-BE49-F238E27FC236}">
                <a16:creationId xmlns:a16="http://schemas.microsoft.com/office/drawing/2014/main" id="{5C74C19A-418B-4738-844D-48B8F3717165}"/>
              </a:ext>
            </a:extLst>
          </p:cNvPr>
          <p:cNvSpPr txBox="1"/>
          <p:nvPr/>
        </p:nvSpPr>
        <p:spPr>
          <a:xfrm>
            <a:off x="4532586" y="1509025"/>
            <a:ext cx="4611414" cy="523220"/>
          </a:xfrm>
          <a:prstGeom prst="rect">
            <a:avLst/>
          </a:prstGeom>
          <a:noFill/>
        </p:spPr>
        <p:txBody>
          <a:bodyPr wrap="square">
            <a:spAutoFit/>
          </a:bodyPr>
          <a:lstStyle/>
          <a:p>
            <a:pPr marL="179996" indent="-457189" algn="just" defTabSz="914379">
              <a:defRPr/>
            </a:pPr>
            <a:r>
              <a:rPr lang="ja-JP" altLang="en-US" sz="1400" b="1" dirty="0">
                <a:solidFill>
                  <a:prstClr val="black"/>
                </a:solidFill>
                <a:latin typeface="Meiryo UI"/>
                <a:ea typeface="Meiryo UI"/>
              </a:rPr>
              <a:t>■</a:t>
            </a:r>
            <a:r>
              <a:rPr lang="en-US" altLang="ja-JP" sz="1400" b="1" dirty="0">
                <a:solidFill>
                  <a:prstClr val="black"/>
                </a:solidFill>
                <a:latin typeface="Meiryo UI"/>
                <a:ea typeface="Meiryo UI"/>
              </a:rPr>
              <a:t>25</a:t>
            </a:r>
            <a:r>
              <a:rPr lang="ja-JP" altLang="en-US" sz="1400" b="1" dirty="0">
                <a:solidFill>
                  <a:prstClr val="black"/>
                </a:solidFill>
                <a:latin typeface="Meiryo UI"/>
                <a:ea typeface="Meiryo UI"/>
              </a:rPr>
              <a:t>年以上の長期修繕計画に基づく</a:t>
            </a:r>
            <a:endParaRPr lang="en-US" altLang="ja-JP" sz="1400" b="1" dirty="0">
              <a:solidFill>
                <a:prstClr val="black"/>
              </a:solidFill>
              <a:latin typeface="Meiryo UI"/>
              <a:ea typeface="Meiryo UI"/>
            </a:endParaRPr>
          </a:p>
          <a:p>
            <a:pPr marL="179996" indent="-457189" algn="just" defTabSz="914379">
              <a:defRPr/>
            </a:pPr>
            <a:r>
              <a:rPr lang="ja-JP" altLang="en-US" sz="1400" b="1" dirty="0">
                <a:solidFill>
                  <a:prstClr val="black"/>
                </a:solidFill>
                <a:latin typeface="Meiryo UI"/>
                <a:ea typeface="Meiryo UI"/>
              </a:rPr>
              <a:t>　</a:t>
            </a:r>
            <a:r>
              <a:rPr lang="en-US" altLang="ja-JP" sz="1400" b="1" dirty="0">
                <a:solidFill>
                  <a:prstClr val="black"/>
                </a:solidFill>
                <a:latin typeface="Meiryo UI"/>
                <a:ea typeface="Meiryo UI"/>
              </a:rPr>
              <a:t> </a:t>
            </a:r>
            <a:r>
              <a:rPr lang="ja-JP" altLang="en-US" sz="1400" b="1" dirty="0">
                <a:solidFill>
                  <a:prstClr val="black"/>
                </a:solidFill>
                <a:latin typeface="Meiryo UI"/>
                <a:ea typeface="Meiryo UI"/>
              </a:rPr>
              <a:t>修繕積立金を設定している管理組合の割合</a:t>
            </a:r>
            <a:endParaRPr lang="en-US" altLang="ja-JP" sz="1400" b="1" dirty="0">
              <a:solidFill>
                <a:prstClr val="black"/>
              </a:solidFill>
              <a:latin typeface="Meiryo UI"/>
              <a:ea typeface="Meiryo UI"/>
            </a:endParaRPr>
          </a:p>
        </p:txBody>
      </p:sp>
      <p:sp>
        <p:nvSpPr>
          <p:cNvPr id="12" name="テキスト ボックス 11">
            <a:extLst>
              <a:ext uri="{FF2B5EF4-FFF2-40B4-BE49-F238E27FC236}">
                <a16:creationId xmlns:a16="http://schemas.microsoft.com/office/drawing/2014/main" id="{F007EFE7-7165-45F1-A750-48B4E6946A15}"/>
              </a:ext>
            </a:extLst>
          </p:cNvPr>
          <p:cNvSpPr txBox="1"/>
          <p:nvPr/>
        </p:nvSpPr>
        <p:spPr>
          <a:xfrm>
            <a:off x="208893" y="1522522"/>
            <a:ext cx="4118013" cy="307777"/>
          </a:xfrm>
          <a:prstGeom prst="rect">
            <a:avLst/>
          </a:prstGeom>
          <a:noFill/>
        </p:spPr>
        <p:txBody>
          <a:bodyPr wrap="square">
            <a:spAutoFit/>
          </a:bodyPr>
          <a:lstStyle/>
          <a:p>
            <a:pPr marL="179996" indent="-457189" algn="just" defTabSz="914379">
              <a:defRPr/>
            </a:pPr>
            <a:r>
              <a:rPr lang="ja-JP" altLang="en-US" sz="1400" b="1" dirty="0">
                <a:solidFill>
                  <a:prstClr val="black"/>
                </a:solidFill>
                <a:latin typeface="Meiryo UI"/>
                <a:ea typeface="Meiryo UI"/>
              </a:rPr>
              <a:t>■長期修繕計画の作成状況</a:t>
            </a:r>
            <a:endParaRPr lang="en-US" altLang="ja-JP" sz="1400" b="1" dirty="0">
              <a:solidFill>
                <a:prstClr val="black"/>
              </a:solidFill>
              <a:latin typeface="Meiryo UI"/>
              <a:ea typeface="Meiryo UI"/>
            </a:endParaRPr>
          </a:p>
        </p:txBody>
      </p:sp>
      <p:sp>
        <p:nvSpPr>
          <p:cNvPr id="13" name="正方形/長方形 12">
            <a:extLst>
              <a:ext uri="{FF2B5EF4-FFF2-40B4-BE49-F238E27FC236}">
                <a16:creationId xmlns:a16="http://schemas.microsoft.com/office/drawing/2014/main" id="{CEBD1A2F-8161-4BA0-8A16-DA1D2B752E39}"/>
              </a:ext>
            </a:extLst>
          </p:cNvPr>
          <p:cNvSpPr/>
          <p:nvPr/>
        </p:nvSpPr>
        <p:spPr>
          <a:xfrm>
            <a:off x="288448" y="590974"/>
            <a:ext cx="8783051" cy="772743"/>
          </a:xfrm>
          <a:prstGeom prst="rect">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solidFill>
                  <a:schemeClr val="tx1"/>
                </a:solidFill>
                <a:latin typeface="Meiryo UI" panose="020B0604030504040204" pitchFamily="50" charset="-128"/>
                <a:ea typeface="Meiryo UI" panose="020B0604030504040204" pitchFamily="50" charset="-128"/>
              </a:rPr>
              <a:t>〇長期修繕計画を作成している管理組合の割合は</a:t>
            </a:r>
            <a:r>
              <a:rPr kumimoji="1" lang="en-US" altLang="ja-JP" dirty="0">
                <a:solidFill>
                  <a:schemeClr val="tx1"/>
                </a:solidFill>
                <a:latin typeface="Meiryo UI" panose="020B0604030504040204" pitchFamily="50" charset="-128"/>
                <a:ea typeface="Meiryo UI" panose="020B0604030504040204" pitchFamily="50" charset="-128"/>
              </a:rPr>
              <a:t>91.3</a:t>
            </a:r>
            <a:r>
              <a:rPr kumimoji="1" lang="ja-JP" altLang="en-US" dirty="0">
                <a:solidFill>
                  <a:schemeClr val="tx1"/>
                </a:solidFill>
                <a:latin typeface="Meiryo UI" panose="020B0604030504040204" pitchFamily="50" charset="-128"/>
                <a:ea typeface="Meiryo UI" panose="020B0604030504040204" pitchFamily="50" charset="-128"/>
              </a:rPr>
              <a:t>％。</a:t>
            </a:r>
            <a:endParaRPr kumimoji="1" lang="en-US" altLang="ja-JP" dirty="0">
              <a:solidFill>
                <a:schemeClr val="tx1"/>
              </a:solidFill>
              <a:latin typeface="Meiryo UI" panose="020B0604030504040204" pitchFamily="50" charset="-128"/>
              <a:ea typeface="Meiryo UI" panose="020B0604030504040204" pitchFamily="50" charset="-128"/>
            </a:endParaRPr>
          </a:p>
          <a:p>
            <a:r>
              <a:rPr kumimoji="1" lang="ja-JP" altLang="en-US" dirty="0">
                <a:solidFill>
                  <a:schemeClr val="tx1"/>
                </a:solidFill>
                <a:latin typeface="Meiryo UI" panose="020B0604030504040204" pitchFamily="50" charset="-128"/>
                <a:ea typeface="Meiryo UI" panose="020B0604030504040204" pitchFamily="50" charset="-128"/>
              </a:rPr>
              <a:t>〇</a:t>
            </a:r>
            <a:r>
              <a:rPr kumimoji="1" lang="en-US" altLang="ja-JP" b="1" u="sng" dirty="0">
                <a:solidFill>
                  <a:srgbClr val="FF0000"/>
                </a:solidFill>
                <a:latin typeface="Meiryo UI" panose="020B0604030504040204" pitchFamily="50" charset="-128"/>
                <a:ea typeface="Meiryo UI" panose="020B0604030504040204" pitchFamily="50" charset="-128"/>
              </a:rPr>
              <a:t>25</a:t>
            </a:r>
            <a:r>
              <a:rPr kumimoji="1" lang="ja-JP" altLang="en-US" b="1" u="sng" dirty="0">
                <a:solidFill>
                  <a:srgbClr val="FF0000"/>
                </a:solidFill>
                <a:latin typeface="Meiryo UI" panose="020B0604030504040204" pitchFamily="50" charset="-128"/>
                <a:ea typeface="Meiryo UI" panose="020B0604030504040204" pitchFamily="50" charset="-128"/>
              </a:rPr>
              <a:t>年以上の長期修繕計画に基づく修繕積立金を設定</a:t>
            </a:r>
            <a:r>
              <a:rPr kumimoji="1" lang="ja-JP" altLang="en-US" dirty="0">
                <a:solidFill>
                  <a:schemeClr val="tx1"/>
                </a:solidFill>
                <a:latin typeface="Meiryo UI" panose="020B0604030504040204" pitchFamily="50" charset="-128"/>
                <a:ea typeface="Meiryo UI" panose="020B0604030504040204" pitchFamily="50" charset="-128"/>
              </a:rPr>
              <a:t>している管理組合の割合は</a:t>
            </a:r>
            <a:r>
              <a:rPr kumimoji="1" lang="en-US" altLang="ja-JP" b="1" u="sng" dirty="0">
                <a:solidFill>
                  <a:srgbClr val="FF0000"/>
                </a:solidFill>
                <a:latin typeface="Meiryo UI" panose="020B0604030504040204" pitchFamily="50" charset="-128"/>
                <a:ea typeface="Meiryo UI" panose="020B0604030504040204" pitchFamily="50" charset="-128"/>
              </a:rPr>
              <a:t>56.5</a:t>
            </a:r>
            <a:r>
              <a:rPr kumimoji="1" lang="ja-JP" altLang="en-US" b="1" u="sng" dirty="0">
                <a:solidFill>
                  <a:srgbClr val="FF0000"/>
                </a:solidFill>
                <a:latin typeface="Meiryo UI" panose="020B0604030504040204" pitchFamily="50" charset="-128"/>
                <a:ea typeface="Meiryo UI" panose="020B0604030504040204" pitchFamily="50" charset="-128"/>
              </a:rPr>
              <a:t>％</a:t>
            </a:r>
            <a:r>
              <a:rPr kumimoji="1" lang="ja-JP" altLang="en-US" dirty="0">
                <a:solidFill>
                  <a:schemeClr val="tx1"/>
                </a:solidFill>
                <a:latin typeface="Meiryo UI" panose="020B0604030504040204" pitchFamily="50" charset="-128"/>
                <a:ea typeface="Meiryo UI" panose="020B0604030504040204" pitchFamily="50" charset="-128"/>
              </a:rPr>
              <a:t>。</a:t>
            </a:r>
            <a:endParaRPr kumimoji="1" lang="en-US" altLang="ja-JP" dirty="0">
              <a:solidFill>
                <a:schemeClr val="tx1"/>
              </a:solidFill>
              <a:latin typeface="Meiryo UI" panose="020B0604030504040204" pitchFamily="50" charset="-128"/>
              <a:ea typeface="Meiryo UI" panose="020B0604030504040204" pitchFamily="50" charset="-128"/>
            </a:endParaRPr>
          </a:p>
        </p:txBody>
      </p:sp>
      <p:sp>
        <p:nvSpPr>
          <p:cNvPr id="15" name="テキスト ボックス 14">
            <a:extLst>
              <a:ext uri="{FF2B5EF4-FFF2-40B4-BE49-F238E27FC236}">
                <a16:creationId xmlns:a16="http://schemas.microsoft.com/office/drawing/2014/main" id="{B9CED62F-2F9B-4F98-A3EE-5BC5AB5D71F3}"/>
              </a:ext>
            </a:extLst>
          </p:cNvPr>
          <p:cNvSpPr txBox="1"/>
          <p:nvPr/>
        </p:nvSpPr>
        <p:spPr>
          <a:xfrm>
            <a:off x="319685" y="6267026"/>
            <a:ext cx="8824315" cy="246221"/>
          </a:xfrm>
          <a:prstGeom prst="rect">
            <a:avLst/>
          </a:prstGeom>
          <a:noFill/>
        </p:spPr>
        <p:txBody>
          <a:bodyPr wrap="square" rtlCol="0">
            <a:spAutoFit/>
          </a:bodyPr>
          <a:lstStyle/>
          <a:p>
            <a:r>
              <a:rPr kumimoji="1" lang="ja-JP" altLang="en-US" sz="1000" dirty="0">
                <a:latin typeface="Meiryo UI" panose="020B0604030504040204" pitchFamily="50" charset="-128"/>
                <a:ea typeface="Meiryo UI" panose="020B0604030504040204" pitchFamily="50" charset="-128"/>
              </a:rPr>
              <a:t>出典：町村域分譲マンション実態調査（</a:t>
            </a:r>
            <a:r>
              <a:rPr kumimoji="1" lang="en-US" altLang="ja-JP" sz="1000" dirty="0">
                <a:latin typeface="Meiryo UI" panose="020B0604030504040204" pitchFamily="50" charset="-128"/>
                <a:ea typeface="Meiryo UI" panose="020B0604030504040204" pitchFamily="50" charset="-128"/>
              </a:rPr>
              <a:t>R5</a:t>
            </a:r>
            <a:r>
              <a:rPr kumimoji="1" lang="ja-JP" altLang="en-US" sz="1000" dirty="0">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R6</a:t>
            </a:r>
            <a:r>
              <a:rPr kumimoji="1" lang="ja-JP" altLang="en-US" sz="1000" dirty="0">
                <a:latin typeface="Meiryo UI" panose="020B0604030504040204" pitchFamily="50" charset="-128"/>
                <a:ea typeface="Meiryo UI" panose="020B0604030504040204" pitchFamily="50" charset="-128"/>
              </a:rPr>
              <a:t>）（大阪府）</a:t>
            </a:r>
            <a:endParaRPr kumimoji="1" lang="en-US" altLang="ja-JP" sz="1000" dirty="0">
              <a:latin typeface="Meiryo UI" panose="020B0604030504040204" pitchFamily="50" charset="-128"/>
              <a:ea typeface="Meiryo UI" panose="020B0604030504040204" pitchFamily="50" charset="-128"/>
            </a:endParaRPr>
          </a:p>
        </p:txBody>
      </p:sp>
      <p:graphicFrame>
        <p:nvGraphicFramePr>
          <p:cNvPr id="16" name="グラフ 15">
            <a:extLst>
              <a:ext uri="{FF2B5EF4-FFF2-40B4-BE49-F238E27FC236}">
                <a16:creationId xmlns:a16="http://schemas.microsoft.com/office/drawing/2014/main" id="{AC2AB075-30EC-469B-83CE-EF62DBF9ED63}"/>
              </a:ext>
            </a:extLst>
          </p:cNvPr>
          <p:cNvGraphicFramePr>
            <a:graphicFrameLocks/>
          </p:cNvGraphicFramePr>
          <p:nvPr>
            <p:extLst>
              <p:ext uri="{D42A27DB-BD31-4B8C-83A1-F6EECF244321}">
                <p14:modId xmlns:p14="http://schemas.microsoft.com/office/powerpoint/2010/main" val="2515116029"/>
              </p:ext>
            </p:extLst>
          </p:nvPr>
        </p:nvGraphicFramePr>
        <p:xfrm>
          <a:off x="319685" y="2098718"/>
          <a:ext cx="3862550" cy="382202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0" name="グラフ 19">
            <a:extLst>
              <a:ext uri="{FF2B5EF4-FFF2-40B4-BE49-F238E27FC236}">
                <a16:creationId xmlns:a16="http://schemas.microsoft.com/office/drawing/2014/main" id="{F41B6C23-F36C-4DC2-91A4-B589642BD1EC}"/>
              </a:ext>
            </a:extLst>
          </p:cNvPr>
          <p:cNvGraphicFramePr>
            <a:graphicFrameLocks/>
          </p:cNvGraphicFramePr>
          <p:nvPr>
            <p:extLst>
              <p:ext uri="{D42A27DB-BD31-4B8C-83A1-F6EECF244321}">
                <p14:modId xmlns:p14="http://schemas.microsoft.com/office/powerpoint/2010/main" val="3486984209"/>
              </p:ext>
            </p:extLst>
          </p:nvPr>
        </p:nvGraphicFramePr>
        <p:xfrm>
          <a:off x="4571999" y="2098718"/>
          <a:ext cx="4252315" cy="382202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613781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latin typeface="Meiryo UI" panose="020B0604030504040204" pitchFamily="50" charset="-128"/>
                <a:ea typeface="Meiryo UI" panose="020B0604030504040204" pitchFamily="50" charset="-128"/>
              </a:rPr>
              <a:t>　大阪府分譲マンション管理適正化及び再生円滑化基本計画（</a:t>
            </a:r>
            <a:r>
              <a:rPr kumimoji="1" lang="en-US" altLang="ja-JP" sz="2000" b="1" dirty="0">
                <a:latin typeface="Meiryo UI" panose="020B0604030504040204" pitchFamily="50" charset="-128"/>
                <a:ea typeface="Meiryo UI" panose="020B0604030504040204" pitchFamily="50" charset="-128"/>
              </a:rPr>
              <a:t>R4.4</a:t>
            </a:r>
            <a:r>
              <a:rPr kumimoji="1" lang="ja-JP" altLang="en-US" sz="2000" b="1" dirty="0">
                <a:latin typeface="Meiryo UI" panose="020B0604030504040204" pitchFamily="50" charset="-128"/>
                <a:ea typeface="Meiryo UI" panose="020B0604030504040204" pitchFamily="50" charset="-128"/>
              </a:rPr>
              <a:t>）</a:t>
            </a:r>
          </a:p>
        </p:txBody>
      </p:sp>
      <p:sp>
        <p:nvSpPr>
          <p:cNvPr id="539" name="正方形/長方形 538">
            <a:extLst>
              <a:ext uri="{FF2B5EF4-FFF2-40B4-BE49-F238E27FC236}">
                <a16:creationId xmlns:a16="http://schemas.microsoft.com/office/drawing/2014/main" id="{4665FCFD-B60F-453B-95FF-3541013E45F5}"/>
              </a:ext>
            </a:extLst>
          </p:cNvPr>
          <p:cNvSpPr/>
          <p:nvPr/>
        </p:nvSpPr>
        <p:spPr>
          <a:xfrm>
            <a:off x="123931" y="1820917"/>
            <a:ext cx="8820000" cy="3467209"/>
          </a:xfrm>
          <a:prstGeom prst="rect">
            <a:avLst/>
          </a:prstGeom>
          <a:noFill/>
          <a:ln w="12700" cap="flat" cmpd="sng" algn="ctr">
            <a:solidFill>
              <a:sysClr val="windowText" lastClr="000000"/>
            </a:solidFill>
            <a:prstDash val="solid"/>
            <a:miter lim="800000"/>
          </a:ln>
          <a:effectLst/>
        </p:spPr>
        <p:txBody>
          <a:bodyPr rtlCol="0" anchor="ctr"/>
          <a:lstStyle/>
          <a:p>
            <a:pPr algn="ctr" defTabSz="342900">
              <a:defRPr/>
            </a:pPr>
            <a:endParaRPr kumimoji="0" lang="ja-JP" altLang="en-US" sz="1350" kern="0">
              <a:solidFill>
                <a:prstClr val="white"/>
              </a:solidFill>
              <a:latin typeface="Calibri" panose="020F0502020204030204"/>
              <a:ea typeface="游ゴシック" panose="020B0400000000000000" pitchFamily="50" charset="-128"/>
            </a:endParaRPr>
          </a:p>
        </p:txBody>
      </p:sp>
      <p:sp>
        <p:nvSpPr>
          <p:cNvPr id="540" name="テキスト ボックス 539">
            <a:extLst>
              <a:ext uri="{FF2B5EF4-FFF2-40B4-BE49-F238E27FC236}">
                <a16:creationId xmlns:a16="http://schemas.microsoft.com/office/drawing/2014/main" id="{0F0865B9-9EC3-40BA-9FB9-4E4FABF6D4AF}"/>
              </a:ext>
            </a:extLst>
          </p:cNvPr>
          <p:cNvSpPr txBox="1"/>
          <p:nvPr/>
        </p:nvSpPr>
        <p:spPr>
          <a:xfrm>
            <a:off x="123932" y="1668866"/>
            <a:ext cx="3935690" cy="369332"/>
          </a:xfrm>
          <a:prstGeom prst="rect">
            <a:avLst/>
          </a:prstGeom>
          <a:solidFill>
            <a:srgbClr val="7030A0"/>
          </a:solidFill>
          <a:ln>
            <a:solidFill>
              <a:schemeClr val="accent6">
                <a:lumMod val="50000"/>
              </a:schemeClr>
            </a:solidFill>
          </a:ln>
        </p:spPr>
        <p:txBody>
          <a:bodyPr wrap="square" rtlCol="0">
            <a:spAutoFit/>
          </a:bodyPr>
          <a:lstStyle/>
          <a:p>
            <a:pPr defTabSz="342900">
              <a:defRPr/>
            </a:pPr>
            <a:r>
              <a:rPr kumimoji="0" lang="ja-JP" altLang="en-US" b="1" kern="0" dirty="0">
                <a:solidFill>
                  <a:prstClr val="white"/>
                </a:solidFill>
                <a:latin typeface="Meiryo UI" panose="020B0604030504040204" pitchFamily="50" charset="-128"/>
                <a:ea typeface="Meiryo UI" panose="020B0604030504040204" pitchFamily="50" charset="-128"/>
              </a:rPr>
              <a:t>管理適正化及び再生円滑化の考え方</a:t>
            </a:r>
            <a:endParaRPr kumimoji="0" lang="en-US" altLang="ja-JP" b="1" kern="0" dirty="0">
              <a:solidFill>
                <a:prstClr val="white"/>
              </a:solidFill>
              <a:latin typeface="Meiryo UI" panose="020B0604030504040204" pitchFamily="50" charset="-128"/>
              <a:ea typeface="Meiryo UI" panose="020B0604030504040204" pitchFamily="50" charset="-128"/>
            </a:endParaRPr>
          </a:p>
        </p:txBody>
      </p:sp>
      <p:sp>
        <p:nvSpPr>
          <p:cNvPr id="541" name="テキスト ボックス 540">
            <a:extLst>
              <a:ext uri="{FF2B5EF4-FFF2-40B4-BE49-F238E27FC236}">
                <a16:creationId xmlns:a16="http://schemas.microsoft.com/office/drawing/2014/main" id="{62C117E2-CAEF-403F-B851-63FD26BE2A22}"/>
              </a:ext>
            </a:extLst>
          </p:cNvPr>
          <p:cNvSpPr txBox="1"/>
          <p:nvPr/>
        </p:nvSpPr>
        <p:spPr>
          <a:xfrm>
            <a:off x="235031" y="2133568"/>
            <a:ext cx="1989186" cy="2067233"/>
          </a:xfrm>
          <a:prstGeom prst="rect">
            <a:avLst/>
          </a:prstGeom>
          <a:solidFill>
            <a:schemeClr val="bg1">
              <a:alpha val="62000"/>
            </a:schemeClr>
          </a:solidFill>
          <a:ln w="25400" cmpd="dbl">
            <a:solidFill>
              <a:sysClr val="windowText" lastClr="000000"/>
            </a:solidFill>
          </a:ln>
        </p:spPr>
        <p:txBody>
          <a:bodyPr wrap="square" rtlCol="0">
            <a:spAutoFit/>
          </a:bodyPr>
          <a:lstStyle/>
          <a:p>
            <a:pPr defTabSz="342900">
              <a:lnSpc>
                <a:spcPts val="1700"/>
              </a:lnSpc>
            </a:pPr>
            <a:r>
              <a:rPr lang="en-US" altLang="ja-JP" sz="1200" b="1" spc="-75" dirty="0">
                <a:solidFill>
                  <a:prstClr val="black"/>
                </a:solidFill>
                <a:latin typeface="Meiryo UI" panose="020B0604030504040204" pitchFamily="50" charset="-128"/>
                <a:ea typeface="Meiryo UI" panose="020B0604030504040204" pitchFamily="50" charset="-128"/>
              </a:rPr>
              <a:t>【</a:t>
            </a:r>
            <a:r>
              <a:rPr lang="ja-JP" altLang="en-US" sz="1200" b="1" spc="-75" dirty="0">
                <a:solidFill>
                  <a:prstClr val="black"/>
                </a:solidFill>
                <a:latin typeface="Meiryo UI" panose="020B0604030504040204" pitchFamily="50" charset="-128"/>
                <a:ea typeface="Meiryo UI" panose="020B0604030504040204" pitchFamily="50" charset="-128"/>
              </a:rPr>
              <a:t>主なポイント</a:t>
            </a:r>
            <a:r>
              <a:rPr lang="en-US" altLang="ja-JP" sz="1200" b="1" spc="-75" dirty="0">
                <a:solidFill>
                  <a:prstClr val="black"/>
                </a:solidFill>
                <a:latin typeface="Meiryo UI" panose="020B0604030504040204" pitchFamily="50" charset="-128"/>
                <a:ea typeface="Meiryo UI" panose="020B0604030504040204" pitchFamily="50" charset="-128"/>
              </a:rPr>
              <a:t>】</a:t>
            </a:r>
          </a:p>
          <a:p>
            <a:pPr defTabSz="342900">
              <a:lnSpc>
                <a:spcPts val="1700"/>
              </a:lnSpc>
            </a:pPr>
            <a:r>
              <a:rPr lang="ja-JP" altLang="en-US" sz="1200" b="1" dirty="0">
                <a:solidFill>
                  <a:prstClr val="black"/>
                </a:solidFill>
                <a:latin typeface="Meiryo UI" panose="020B0604030504040204" pitchFamily="50" charset="-128"/>
                <a:ea typeface="Meiryo UI" panose="020B0604030504040204" pitchFamily="50" charset="-128"/>
              </a:rPr>
              <a:t>〇地方公共団体による</a:t>
            </a:r>
            <a:endParaRPr lang="en-US" altLang="ja-JP" sz="1200" b="1" dirty="0">
              <a:solidFill>
                <a:prstClr val="black"/>
              </a:solidFill>
              <a:latin typeface="Meiryo UI" panose="020B0604030504040204" pitchFamily="50" charset="-128"/>
              <a:ea typeface="Meiryo UI" panose="020B0604030504040204" pitchFamily="50" charset="-128"/>
            </a:endParaRPr>
          </a:p>
          <a:p>
            <a:pPr defTabSz="342900">
              <a:lnSpc>
                <a:spcPts val="1700"/>
              </a:lnSpc>
            </a:pPr>
            <a:r>
              <a:rPr lang="ja-JP" altLang="en-US" sz="1200" b="1" dirty="0">
                <a:solidFill>
                  <a:prstClr val="black"/>
                </a:solidFill>
                <a:latin typeface="Meiryo UI" panose="020B0604030504040204" pitchFamily="50" charset="-128"/>
                <a:ea typeface="Meiryo UI" panose="020B0604030504040204" pitchFamily="50" charset="-128"/>
              </a:rPr>
              <a:t>　実態調査</a:t>
            </a:r>
            <a:endParaRPr lang="en-US" altLang="ja-JP" sz="1200" b="1" dirty="0">
              <a:solidFill>
                <a:prstClr val="black"/>
              </a:solidFill>
              <a:latin typeface="Meiryo UI" panose="020B0604030504040204" pitchFamily="50" charset="-128"/>
              <a:ea typeface="Meiryo UI" panose="020B0604030504040204" pitchFamily="50" charset="-128"/>
            </a:endParaRPr>
          </a:p>
          <a:p>
            <a:pPr defTabSz="342900"/>
            <a:endParaRPr lang="en-US" altLang="ja-JP" sz="400" b="1" dirty="0">
              <a:solidFill>
                <a:prstClr val="black"/>
              </a:solidFill>
              <a:latin typeface="Meiryo UI" panose="020B0604030504040204" pitchFamily="50" charset="-128"/>
              <a:ea typeface="Meiryo UI" panose="020B0604030504040204" pitchFamily="50" charset="-128"/>
            </a:endParaRPr>
          </a:p>
          <a:p>
            <a:pPr defTabSz="342900">
              <a:lnSpc>
                <a:spcPts val="1700"/>
              </a:lnSpc>
            </a:pPr>
            <a:r>
              <a:rPr lang="ja-JP" altLang="en-US" sz="1200" b="1" dirty="0">
                <a:solidFill>
                  <a:prstClr val="black"/>
                </a:solidFill>
                <a:latin typeface="Meiryo UI" panose="020B0604030504040204" pitchFamily="50" charset="-128"/>
                <a:ea typeface="Meiryo UI" panose="020B0604030504040204" pitchFamily="50" charset="-128"/>
              </a:rPr>
              <a:t>〇分譲時点から</a:t>
            </a:r>
            <a:endParaRPr lang="en-US" altLang="ja-JP" sz="1200" b="1" dirty="0">
              <a:solidFill>
                <a:prstClr val="black"/>
              </a:solidFill>
              <a:latin typeface="Meiryo UI" panose="020B0604030504040204" pitchFamily="50" charset="-128"/>
              <a:ea typeface="Meiryo UI" panose="020B0604030504040204" pitchFamily="50" charset="-128"/>
            </a:endParaRPr>
          </a:p>
          <a:p>
            <a:pPr defTabSz="342900">
              <a:lnSpc>
                <a:spcPts val="1700"/>
              </a:lnSpc>
            </a:pPr>
            <a:r>
              <a:rPr lang="ja-JP" altLang="en-US" sz="1200" b="1" dirty="0">
                <a:solidFill>
                  <a:prstClr val="black"/>
                </a:solidFill>
                <a:latin typeface="Meiryo UI" panose="020B0604030504040204" pitchFamily="50" charset="-128"/>
                <a:ea typeface="Meiryo UI" panose="020B0604030504040204" pitchFamily="50" charset="-128"/>
              </a:rPr>
              <a:t>　適切な管理の推進</a:t>
            </a:r>
            <a:endParaRPr lang="en-US" altLang="ja-JP" sz="1200" b="1" dirty="0">
              <a:solidFill>
                <a:prstClr val="black"/>
              </a:solidFill>
              <a:latin typeface="Meiryo UI" panose="020B0604030504040204" pitchFamily="50" charset="-128"/>
              <a:ea typeface="Meiryo UI" panose="020B0604030504040204" pitchFamily="50" charset="-128"/>
            </a:endParaRPr>
          </a:p>
          <a:p>
            <a:pPr defTabSz="342900"/>
            <a:endParaRPr lang="en-US" altLang="ja-JP" sz="400" b="1" dirty="0">
              <a:solidFill>
                <a:prstClr val="black"/>
              </a:solidFill>
              <a:latin typeface="Meiryo UI" panose="020B0604030504040204" pitchFamily="50" charset="-128"/>
              <a:ea typeface="Meiryo UI" panose="020B0604030504040204" pitchFamily="50" charset="-128"/>
            </a:endParaRPr>
          </a:p>
          <a:p>
            <a:pPr defTabSz="342900">
              <a:lnSpc>
                <a:spcPts val="1700"/>
              </a:lnSpc>
            </a:pPr>
            <a:r>
              <a:rPr lang="ja-JP" altLang="en-US" sz="1200" b="1" dirty="0">
                <a:solidFill>
                  <a:prstClr val="black"/>
                </a:solidFill>
                <a:latin typeface="Meiryo UI" panose="020B0604030504040204" pitchFamily="50" charset="-128"/>
                <a:ea typeface="Meiryo UI" panose="020B0604030504040204" pitchFamily="50" charset="-128"/>
              </a:rPr>
              <a:t>〇管理組合の自律的で</a:t>
            </a:r>
            <a:endParaRPr lang="en-US" altLang="ja-JP" sz="1200" b="1" dirty="0">
              <a:solidFill>
                <a:prstClr val="black"/>
              </a:solidFill>
              <a:latin typeface="Meiryo UI" panose="020B0604030504040204" pitchFamily="50" charset="-128"/>
              <a:ea typeface="Meiryo UI" panose="020B0604030504040204" pitchFamily="50" charset="-128"/>
            </a:endParaRPr>
          </a:p>
          <a:p>
            <a:pPr defTabSz="342900">
              <a:lnSpc>
                <a:spcPts val="1700"/>
              </a:lnSpc>
            </a:pPr>
            <a:r>
              <a:rPr lang="ja-JP" altLang="en-US" sz="1200" b="1" dirty="0">
                <a:solidFill>
                  <a:prstClr val="black"/>
                </a:solidFill>
                <a:latin typeface="Meiryo UI" panose="020B0604030504040204" pitchFamily="50" charset="-128"/>
                <a:ea typeface="Meiryo UI" panose="020B0604030504040204" pitchFamily="50" charset="-128"/>
              </a:rPr>
              <a:t>　適切な管理の促進</a:t>
            </a:r>
            <a:endParaRPr lang="en-US" altLang="ja-JP" sz="1200" b="1" dirty="0">
              <a:solidFill>
                <a:prstClr val="black"/>
              </a:solidFill>
              <a:latin typeface="Meiryo UI" panose="020B0604030504040204" pitchFamily="50" charset="-128"/>
              <a:ea typeface="Meiryo UI" panose="020B0604030504040204" pitchFamily="50" charset="-128"/>
            </a:endParaRPr>
          </a:p>
          <a:p>
            <a:pPr defTabSz="342900"/>
            <a:endParaRPr lang="en-US" altLang="ja-JP" sz="400" b="1" dirty="0">
              <a:solidFill>
                <a:prstClr val="black"/>
              </a:solidFill>
              <a:latin typeface="Meiryo UI" panose="020B0604030504040204" pitchFamily="50" charset="-128"/>
              <a:ea typeface="Meiryo UI" panose="020B0604030504040204" pitchFamily="50" charset="-128"/>
            </a:endParaRPr>
          </a:p>
          <a:p>
            <a:pPr defTabSz="342900">
              <a:lnSpc>
                <a:spcPts val="1700"/>
              </a:lnSpc>
            </a:pPr>
            <a:r>
              <a:rPr lang="ja-JP" altLang="en-US" sz="1200" b="1" dirty="0">
                <a:solidFill>
                  <a:prstClr val="black"/>
                </a:solidFill>
                <a:latin typeface="Meiryo UI" panose="020B0604030504040204" pitchFamily="50" charset="-128"/>
                <a:ea typeface="Meiryo UI" panose="020B0604030504040204" pitchFamily="50" charset="-128"/>
              </a:rPr>
              <a:t>〇再生の円滑化の推進</a:t>
            </a:r>
            <a:endParaRPr lang="en-US" altLang="ja-JP" sz="1200" b="1" dirty="0">
              <a:solidFill>
                <a:prstClr val="black"/>
              </a:solidFill>
              <a:latin typeface="Meiryo UI" panose="020B0604030504040204" pitchFamily="50" charset="-128"/>
              <a:ea typeface="Meiryo UI" panose="020B0604030504040204" pitchFamily="50" charset="-128"/>
            </a:endParaRPr>
          </a:p>
        </p:txBody>
      </p:sp>
      <p:sp>
        <p:nvSpPr>
          <p:cNvPr id="542" name="正方形/長方形 541">
            <a:extLst>
              <a:ext uri="{FF2B5EF4-FFF2-40B4-BE49-F238E27FC236}">
                <a16:creationId xmlns:a16="http://schemas.microsoft.com/office/drawing/2014/main" id="{B1BDE176-F6CF-4F96-9A14-ECDF69C798BC}"/>
              </a:ext>
            </a:extLst>
          </p:cNvPr>
          <p:cNvSpPr/>
          <p:nvPr/>
        </p:nvSpPr>
        <p:spPr>
          <a:xfrm>
            <a:off x="123931" y="5589702"/>
            <a:ext cx="8820000" cy="1041661"/>
          </a:xfrm>
          <a:prstGeom prst="rect">
            <a:avLst/>
          </a:prstGeom>
          <a:noFill/>
          <a:ln w="12700" cap="flat" cmpd="sng" algn="ctr">
            <a:solidFill>
              <a:sysClr val="windowText" lastClr="000000"/>
            </a:solidFill>
            <a:prstDash val="solid"/>
            <a:miter lim="800000"/>
          </a:ln>
          <a:effectLst/>
        </p:spPr>
        <p:txBody>
          <a:bodyPr rtlCol="0" anchor="ctr"/>
          <a:lstStyle/>
          <a:p>
            <a:pPr algn="ctr" defTabSz="342900">
              <a:defRPr/>
            </a:pPr>
            <a:endParaRPr kumimoji="0" lang="ja-JP" altLang="en-US" sz="1350" kern="0">
              <a:solidFill>
                <a:prstClr val="white"/>
              </a:solidFill>
              <a:latin typeface="Calibri" panose="020F0502020204030204"/>
              <a:ea typeface="游ゴシック" panose="020B0400000000000000" pitchFamily="50" charset="-128"/>
            </a:endParaRPr>
          </a:p>
        </p:txBody>
      </p:sp>
      <p:sp>
        <p:nvSpPr>
          <p:cNvPr id="543" name="テキスト ボックス 542">
            <a:extLst>
              <a:ext uri="{FF2B5EF4-FFF2-40B4-BE49-F238E27FC236}">
                <a16:creationId xmlns:a16="http://schemas.microsoft.com/office/drawing/2014/main" id="{A2F2054F-325F-4785-AFEF-C252A27E9FE0}"/>
              </a:ext>
            </a:extLst>
          </p:cNvPr>
          <p:cNvSpPr txBox="1"/>
          <p:nvPr/>
        </p:nvSpPr>
        <p:spPr>
          <a:xfrm>
            <a:off x="123931" y="5438429"/>
            <a:ext cx="1967163" cy="369332"/>
          </a:xfrm>
          <a:prstGeom prst="rect">
            <a:avLst/>
          </a:prstGeom>
          <a:solidFill>
            <a:srgbClr val="7030A0"/>
          </a:solidFill>
          <a:ln>
            <a:solidFill>
              <a:schemeClr val="accent6">
                <a:lumMod val="50000"/>
              </a:schemeClr>
            </a:solidFill>
          </a:ln>
        </p:spPr>
        <p:txBody>
          <a:bodyPr wrap="square" rtlCol="0">
            <a:spAutoFit/>
          </a:bodyPr>
          <a:lstStyle/>
          <a:p>
            <a:pPr defTabSz="342900">
              <a:defRPr/>
            </a:pPr>
            <a:r>
              <a:rPr kumimoji="0" lang="ja-JP" altLang="en-US" b="1" kern="0" dirty="0">
                <a:solidFill>
                  <a:prstClr val="white"/>
                </a:solidFill>
                <a:latin typeface="Meiryo UI" panose="020B0604030504040204" pitchFamily="50" charset="-128"/>
                <a:ea typeface="Meiryo UI" panose="020B0604030504040204" pitchFamily="50" charset="-128"/>
              </a:rPr>
              <a:t>計画期間と目標</a:t>
            </a:r>
            <a:endParaRPr kumimoji="0" lang="en-US" altLang="ja-JP" b="1" kern="0" dirty="0">
              <a:solidFill>
                <a:prstClr val="white"/>
              </a:solidFill>
              <a:latin typeface="Meiryo UI" panose="020B0604030504040204" pitchFamily="50" charset="-128"/>
              <a:ea typeface="Meiryo UI" panose="020B0604030504040204" pitchFamily="50" charset="-128"/>
            </a:endParaRPr>
          </a:p>
        </p:txBody>
      </p:sp>
      <p:sp>
        <p:nvSpPr>
          <p:cNvPr id="544" name="テキスト ボックス 543">
            <a:extLst>
              <a:ext uri="{FF2B5EF4-FFF2-40B4-BE49-F238E27FC236}">
                <a16:creationId xmlns:a16="http://schemas.microsoft.com/office/drawing/2014/main" id="{27E79F1F-D181-4820-B366-B653B95B2856}"/>
              </a:ext>
            </a:extLst>
          </p:cNvPr>
          <p:cNvSpPr txBox="1"/>
          <p:nvPr/>
        </p:nvSpPr>
        <p:spPr>
          <a:xfrm>
            <a:off x="346352" y="5827559"/>
            <a:ext cx="3101183" cy="584775"/>
          </a:xfrm>
          <a:prstGeom prst="rect">
            <a:avLst/>
          </a:prstGeom>
          <a:noFill/>
        </p:spPr>
        <p:txBody>
          <a:bodyPr wrap="square" rtlCol="0">
            <a:spAutoFit/>
          </a:bodyPr>
          <a:lstStyle/>
          <a:p>
            <a:pPr defTabSz="342900"/>
            <a:r>
              <a:rPr kumimoji="0" lang="ja-JP" altLang="en-US" sz="1600" b="1" dirty="0">
                <a:solidFill>
                  <a:prstClr val="black"/>
                </a:solidFill>
                <a:latin typeface="Meiryo UI" panose="020B0604030504040204" pitchFamily="50" charset="-128"/>
                <a:ea typeface="Meiryo UI" panose="020B0604030504040204" pitchFamily="50" charset="-128"/>
              </a:rPr>
              <a:t>計画期間</a:t>
            </a:r>
            <a:r>
              <a:rPr kumimoji="0" lang="ja-JP" altLang="en-US" sz="1600" dirty="0">
                <a:solidFill>
                  <a:prstClr val="black"/>
                </a:solidFill>
                <a:latin typeface="Meiryo UI" panose="020B0604030504040204" pitchFamily="50" charset="-128"/>
                <a:ea typeface="Meiryo UI" panose="020B0604030504040204" pitchFamily="50" charset="-128"/>
              </a:rPr>
              <a:t>　</a:t>
            </a:r>
            <a:endParaRPr kumimoji="0" lang="en-US" altLang="ja-JP" sz="1600" dirty="0">
              <a:solidFill>
                <a:prstClr val="black"/>
              </a:solidFill>
              <a:latin typeface="Meiryo UI" panose="020B0604030504040204" pitchFamily="50" charset="-128"/>
              <a:ea typeface="Meiryo UI" panose="020B0604030504040204" pitchFamily="50" charset="-128"/>
            </a:endParaRPr>
          </a:p>
          <a:p>
            <a:pPr defTabSz="342900"/>
            <a:r>
              <a:rPr lang="ja-JP" altLang="en-US" sz="1600" dirty="0">
                <a:solidFill>
                  <a:prstClr val="black"/>
                </a:solidFill>
                <a:latin typeface="Meiryo UI" panose="020B0604030504040204" pitchFamily="50" charset="-128"/>
                <a:ea typeface="Meiryo UI" panose="020B0604030504040204" pitchFamily="50" charset="-128"/>
              </a:rPr>
              <a:t>　</a:t>
            </a:r>
            <a:r>
              <a:rPr kumimoji="0" lang="ja-JP" altLang="en-US" sz="1600" dirty="0">
                <a:solidFill>
                  <a:prstClr val="black"/>
                </a:solidFill>
                <a:latin typeface="Meiryo UI" panose="020B0604030504040204" pitchFamily="50" charset="-128"/>
                <a:ea typeface="Meiryo UI" panose="020B0604030504040204" pitchFamily="50" charset="-128"/>
              </a:rPr>
              <a:t>令和４～</a:t>
            </a:r>
            <a:r>
              <a:rPr kumimoji="0" lang="en-US" altLang="ja-JP" sz="1600" dirty="0">
                <a:solidFill>
                  <a:prstClr val="black"/>
                </a:solidFill>
                <a:latin typeface="Meiryo UI" panose="020B0604030504040204" pitchFamily="50" charset="-128"/>
                <a:ea typeface="Meiryo UI" panose="020B0604030504040204" pitchFamily="50" charset="-128"/>
              </a:rPr>
              <a:t>12</a:t>
            </a:r>
            <a:r>
              <a:rPr kumimoji="0" lang="ja-JP" altLang="en-US" sz="1600" dirty="0">
                <a:solidFill>
                  <a:prstClr val="black"/>
                </a:solidFill>
                <a:latin typeface="Meiryo UI" panose="020B0604030504040204" pitchFamily="50" charset="-128"/>
                <a:ea typeface="Meiryo UI" panose="020B0604030504040204" pitchFamily="50" charset="-128"/>
              </a:rPr>
              <a:t>年度</a:t>
            </a:r>
            <a:endParaRPr kumimoji="0" lang="en-US" altLang="ja-JP" sz="1600" spc="-98" dirty="0">
              <a:solidFill>
                <a:prstClr val="black"/>
              </a:solidFill>
              <a:latin typeface="Meiryo UI" panose="020B0604030504040204" pitchFamily="50" charset="-128"/>
              <a:ea typeface="Meiryo UI" panose="020B0604030504040204" pitchFamily="50" charset="-128"/>
            </a:endParaRPr>
          </a:p>
        </p:txBody>
      </p:sp>
      <p:sp>
        <p:nvSpPr>
          <p:cNvPr id="545" name="テキスト ボックス 544">
            <a:extLst>
              <a:ext uri="{FF2B5EF4-FFF2-40B4-BE49-F238E27FC236}">
                <a16:creationId xmlns:a16="http://schemas.microsoft.com/office/drawing/2014/main" id="{7A73847F-8FC7-491E-BC4D-0781408D36B4}"/>
              </a:ext>
            </a:extLst>
          </p:cNvPr>
          <p:cNvSpPr txBox="1"/>
          <p:nvPr/>
        </p:nvSpPr>
        <p:spPr>
          <a:xfrm>
            <a:off x="2720133" y="5807761"/>
            <a:ext cx="5968974" cy="861774"/>
          </a:xfrm>
          <a:prstGeom prst="rect">
            <a:avLst/>
          </a:prstGeom>
          <a:noFill/>
        </p:spPr>
        <p:txBody>
          <a:bodyPr wrap="square" rtlCol="0">
            <a:spAutoFit/>
          </a:bodyPr>
          <a:lstStyle/>
          <a:p>
            <a:pPr defTabSz="342900"/>
            <a:r>
              <a:rPr kumimoji="0" lang="ja-JP" altLang="en-US" sz="1600" b="1" dirty="0">
                <a:solidFill>
                  <a:prstClr val="black"/>
                </a:solidFill>
                <a:latin typeface="Meiryo UI" panose="020B0604030504040204" pitchFamily="50" charset="-128"/>
                <a:ea typeface="Meiryo UI" panose="020B0604030504040204" pitchFamily="50" charset="-128"/>
              </a:rPr>
              <a:t>目標</a:t>
            </a:r>
            <a:r>
              <a:rPr kumimoji="0" lang="ja-JP" altLang="en-US" sz="1600" dirty="0">
                <a:solidFill>
                  <a:prstClr val="black"/>
                </a:solidFill>
                <a:latin typeface="Meiryo UI" panose="020B0604030504040204" pitchFamily="50" charset="-128"/>
                <a:ea typeface="Meiryo UI" panose="020B0604030504040204" pitchFamily="50" charset="-128"/>
              </a:rPr>
              <a:t>　</a:t>
            </a:r>
            <a:r>
              <a:rPr kumimoji="0" lang="en-US" altLang="ja-JP" sz="1600" dirty="0">
                <a:solidFill>
                  <a:prstClr val="black"/>
                </a:solidFill>
                <a:latin typeface="Meiryo UI" panose="020B0604030504040204" pitchFamily="50" charset="-128"/>
                <a:ea typeface="Meiryo UI" panose="020B0604030504040204" pitchFamily="50" charset="-128"/>
              </a:rPr>
              <a:t>25</a:t>
            </a:r>
            <a:r>
              <a:rPr kumimoji="0" lang="ja-JP" altLang="en-US" sz="1600" dirty="0">
                <a:solidFill>
                  <a:prstClr val="black"/>
                </a:solidFill>
                <a:latin typeface="Meiryo UI" panose="020B0604030504040204" pitchFamily="50" charset="-128"/>
                <a:ea typeface="Meiryo UI" panose="020B0604030504040204" pitchFamily="50" charset="-128"/>
              </a:rPr>
              <a:t>年以上の長期修繕計画に基づく修繕積立金額を</a:t>
            </a:r>
            <a:endParaRPr kumimoji="0" lang="en-US" altLang="ja-JP" sz="1600" dirty="0">
              <a:solidFill>
                <a:prstClr val="black"/>
              </a:solidFill>
              <a:latin typeface="Meiryo UI" panose="020B0604030504040204" pitchFamily="50" charset="-128"/>
              <a:ea typeface="Meiryo UI" panose="020B0604030504040204" pitchFamily="50" charset="-128"/>
            </a:endParaRPr>
          </a:p>
          <a:p>
            <a:pPr defTabSz="342900"/>
            <a:r>
              <a:rPr lang="ja-JP" altLang="en-US" sz="1600" dirty="0">
                <a:solidFill>
                  <a:prstClr val="black"/>
                </a:solidFill>
                <a:latin typeface="Meiryo UI" panose="020B0604030504040204" pitchFamily="50" charset="-128"/>
                <a:ea typeface="Meiryo UI" panose="020B0604030504040204" pitchFamily="50" charset="-128"/>
              </a:rPr>
              <a:t>　　　　</a:t>
            </a:r>
            <a:r>
              <a:rPr kumimoji="0" lang="ja-JP" altLang="en-US" sz="1600" dirty="0">
                <a:solidFill>
                  <a:prstClr val="black"/>
                </a:solidFill>
                <a:latin typeface="Meiryo UI" panose="020B0604030504040204" pitchFamily="50" charset="-128"/>
                <a:ea typeface="Meiryo UI" panose="020B0604030504040204" pitchFamily="50" charset="-128"/>
              </a:rPr>
              <a:t>設定</a:t>
            </a:r>
            <a:r>
              <a:rPr lang="ja-JP" altLang="en-US" sz="1600" dirty="0">
                <a:solidFill>
                  <a:prstClr val="black"/>
                </a:solidFill>
                <a:latin typeface="Meiryo UI" panose="020B0604030504040204" pitchFamily="50" charset="-128"/>
                <a:ea typeface="Meiryo UI" panose="020B0604030504040204" pitchFamily="50" charset="-128"/>
              </a:rPr>
              <a:t>し</a:t>
            </a:r>
            <a:r>
              <a:rPr kumimoji="0" lang="ja-JP" altLang="en-US" sz="1600" dirty="0">
                <a:solidFill>
                  <a:prstClr val="black"/>
                </a:solidFill>
                <a:latin typeface="Meiryo UI" panose="020B0604030504040204" pitchFamily="50" charset="-128"/>
                <a:ea typeface="Meiryo UI" panose="020B0604030504040204" pitchFamily="50" charset="-128"/>
              </a:rPr>
              <a:t>ている分譲マンション管理組合の割合</a:t>
            </a:r>
            <a:endParaRPr kumimoji="0" lang="en-US" altLang="ja-JP" sz="1600" dirty="0">
              <a:solidFill>
                <a:prstClr val="black"/>
              </a:solidFill>
              <a:latin typeface="Meiryo UI" panose="020B0604030504040204" pitchFamily="50" charset="-128"/>
              <a:ea typeface="Meiryo UI" panose="020B0604030504040204" pitchFamily="50" charset="-128"/>
            </a:endParaRPr>
          </a:p>
          <a:p>
            <a:pPr defTabSz="342900"/>
            <a:r>
              <a:rPr kumimoji="0" lang="ja-JP" altLang="en-US" sz="1600" dirty="0">
                <a:solidFill>
                  <a:prstClr val="black"/>
                </a:solidFill>
                <a:latin typeface="Meiryo UI" panose="020B0604030504040204" pitchFamily="50" charset="-128"/>
                <a:ea typeface="Meiryo UI" panose="020B0604030504040204" pitchFamily="50" charset="-128"/>
              </a:rPr>
              <a:t>　　　　</a:t>
            </a:r>
            <a:r>
              <a:rPr kumimoji="0" lang="en-US" altLang="ja-JP" sz="1600" spc="-8" dirty="0">
                <a:solidFill>
                  <a:prstClr val="black"/>
                </a:solidFill>
                <a:latin typeface="Meiryo UI" panose="020B0604030504040204" pitchFamily="50" charset="-128"/>
                <a:ea typeface="Meiryo UI" panose="020B0604030504040204" pitchFamily="50" charset="-128"/>
              </a:rPr>
              <a:t>60%</a:t>
            </a:r>
            <a:r>
              <a:rPr kumimoji="0" lang="ja-JP" altLang="en-US" sz="1600" spc="-8" dirty="0">
                <a:solidFill>
                  <a:prstClr val="black"/>
                </a:solidFill>
                <a:latin typeface="Meiryo UI" panose="020B0604030504040204" pitchFamily="50" charset="-128"/>
                <a:ea typeface="Meiryo UI" panose="020B0604030504040204" pitchFamily="50" charset="-128"/>
              </a:rPr>
              <a:t>（平成</a:t>
            </a:r>
            <a:r>
              <a:rPr kumimoji="0" lang="en-US" altLang="ja-JP" sz="1600" spc="-8" dirty="0">
                <a:solidFill>
                  <a:prstClr val="black"/>
                </a:solidFill>
                <a:latin typeface="Meiryo UI" panose="020B0604030504040204" pitchFamily="50" charset="-128"/>
                <a:ea typeface="Meiryo UI" panose="020B0604030504040204" pitchFamily="50" charset="-128"/>
              </a:rPr>
              <a:t>30</a:t>
            </a:r>
            <a:r>
              <a:rPr kumimoji="0" lang="ja-JP" altLang="en-US" sz="1600" spc="-8" dirty="0">
                <a:solidFill>
                  <a:prstClr val="black"/>
                </a:solidFill>
                <a:latin typeface="Meiryo UI" panose="020B0604030504040204" pitchFamily="50" charset="-128"/>
                <a:ea typeface="Meiryo UI" panose="020B0604030504040204" pitchFamily="50" charset="-128"/>
              </a:rPr>
              <a:t>）⇒</a:t>
            </a:r>
            <a:r>
              <a:rPr kumimoji="0" lang="en-US" altLang="ja-JP" sz="1600" spc="-8" dirty="0">
                <a:solidFill>
                  <a:prstClr val="black"/>
                </a:solidFill>
                <a:latin typeface="Meiryo UI" panose="020B0604030504040204" pitchFamily="50" charset="-128"/>
                <a:ea typeface="Meiryo UI" panose="020B0604030504040204" pitchFamily="50" charset="-128"/>
              </a:rPr>
              <a:t>75</a:t>
            </a:r>
            <a:r>
              <a:rPr kumimoji="0" lang="ja-JP" altLang="en-US" sz="1600" spc="-8" dirty="0">
                <a:solidFill>
                  <a:prstClr val="black"/>
                </a:solidFill>
                <a:latin typeface="Meiryo UI" panose="020B0604030504040204" pitchFamily="50" charset="-128"/>
                <a:ea typeface="Meiryo UI" panose="020B0604030504040204" pitchFamily="50" charset="-128"/>
              </a:rPr>
              <a:t>％（令和</a:t>
            </a:r>
            <a:r>
              <a:rPr kumimoji="0" lang="en-US" altLang="ja-JP" sz="1600" spc="-8" dirty="0">
                <a:solidFill>
                  <a:prstClr val="black"/>
                </a:solidFill>
                <a:latin typeface="Meiryo UI" panose="020B0604030504040204" pitchFamily="50" charset="-128"/>
                <a:ea typeface="Meiryo UI" panose="020B0604030504040204" pitchFamily="50" charset="-128"/>
              </a:rPr>
              <a:t>12</a:t>
            </a:r>
            <a:r>
              <a:rPr kumimoji="0" lang="ja-JP" altLang="en-US" sz="1600" spc="-8" dirty="0">
                <a:solidFill>
                  <a:prstClr val="black"/>
                </a:solidFill>
                <a:latin typeface="Meiryo UI" panose="020B0604030504040204" pitchFamily="50" charset="-128"/>
                <a:ea typeface="Meiryo UI" panose="020B0604030504040204" pitchFamily="50" charset="-128"/>
              </a:rPr>
              <a:t>）</a:t>
            </a:r>
            <a:endParaRPr kumimoji="0" lang="en-US" altLang="ja-JP" sz="1600" spc="-8" dirty="0">
              <a:solidFill>
                <a:prstClr val="black"/>
              </a:solidFill>
              <a:latin typeface="Meiryo UI" panose="020B0604030504040204" pitchFamily="50" charset="-128"/>
              <a:ea typeface="Meiryo UI" panose="020B0604030504040204" pitchFamily="50" charset="-128"/>
            </a:endParaRPr>
          </a:p>
        </p:txBody>
      </p:sp>
      <p:grpSp>
        <p:nvGrpSpPr>
          <p:cNvPr id="546" name="グループ化 545">
            <a:extLst>
              <a:ext uri="{FF2B5EF4-FFF2-40B4-BE49-F238E27FC236}">
                <a16:creationId xmlns:a16="http://schemas.microsoft.com/office/drawing/2014/main" id="{7B3FE305-2E87-415B-9694-4EF37AE30B34}"/>
              </a:ext>
            </a:extLst>
          </p:cNvPr>
          <p:cNvGrpSpPr/>
          <p:nvPr/>
        </p:nvGrpSpPr>
        <p:grpSpPr>
          <a:xfrm>
            <a:off x="2224217" y="2090930"/>
            <a:ext cx="6598013" cy="3099965"/>
            <a:chOff x="2323063" y="1724082"/>
            <a:chExt cx="6614768" cy="3107837"/>
          </a:xfrm>
        </p:grpSpPr>
        <p:pic>
          <p:nvPicPr>
            <p:cNvPr id="547" name="図 546">
              <a:extLst>
                <a:ext uri="{FF2B5EF4-FFF2-40B4-BE49-F238E27FC236}">
                  <a16:creationId xmlns:a16="http://schemas.microsoft.com/office/drawing/2014/main" id="{397A1204-F223-4810-B518-B430560D1135}"/>
                </a:ext>
              </a:extLst>
            </p:cNvPr>
            <p:cNvPicPr>
              <a:picLocks noChangeAspect="1"/>
            </p:cNvPicPr>
            <p:nvPr/>
          </p:nvPicPr>
          <p:blipFill>
            <a:blip r:embed="rId2"/>
            <a:stretch>
              <a:fillRect/>
            </a:stretch>
          </p:blipFill>
          <p:spPr>
            <a:xfrm>
              <a:off x="2323063" y="1724082"/>
              <a:ext cx="6614768" cy="3107837"/>
            </a:xfrm>
            <a:prstGeom prst="rect">
              <a:avLst/>
            </a:prstGeom>
          </p:spPr>
        </p:pic>
        <p:grpSp>
          <p:nvGrpSpPr>
            <p:cNvPr id="548" name="グループ化 547">
              <a:extLst>
                <a:ext uri="{FF2B5EF4-FFF2-40B4-BE49-F238E27FC236}">
                  <a16:creationId xmlns:a16="http://schemas.microsoft.com/office/drawing/2014/main" id="{2F69A808-4E0C-4D58-8966-1EC0914DF2C7}"/>
                </a:ext>
              </a:extLst>
            </p:cNvPr>
            <p:cNvGrpSpPr/>
            <p:nvPr/>
          </p:nvGrpSpPr>
          <p:grpSpPr>
            <a:xfrm>
              <a:off x="5058457" y="4243850"/>
              <a:ext cx="486952" cy="281038"/>
              <a:chOff x="6744609" y="4515485"/>
              <a:chExt cx="649269" cy="374718"/>
            </a:xfrm>
          </p:grpSpPr>
          <p:sp>
            <p:nvSpPr>
              <p:cNvPr id="552" name="テキスト ボックス 551">
                <a:extLst>
                  <a:ext uri="{FF2B5EF4-FFF2-40B4-BE49-F238E27FC236}">
                    <a16:creationId xmlns:a16="http://schemas.microsoft.com/office/drawing/2014/main" id="{2F2EDAC9-4038-46DC-BC7C-D611B6D5482D}"/>
                  </a:ext>
                </a:extLst>
              </p:cNvPr>
              <p:cNvSpPr txBox="1"/>
              <p:nvPr/>
            </p:nvSpPr>
            <p:spPr>
              <a:xfrm>
                <a:off x="6856622" y="4582428"/>
                <a:ext cx="306369" cy="307775"/>
              </a:xfrm>
              <a:prstGeom prst="rect">
                <a:avLst/>
              </a:prstGeom>
              <a:solidFill>
                <a:schemeClr val="bg1"/>
              </a:solidFill>
            </p:spPr>
            <p:txBody>
              <a:bodyPr wrap="square" rtlCol="0">
                <a:spAutoFit/>
              </a:bodyPr>
              <a:lstStyle/>
              <a:p>
                <a:endParaRPr lang="ja-JP" altLang="en-US" sz="900" dirty="0"/>
              </a:p>
            </p:txBody>
          </p:sp>
          <p:sp>
            <p:nvSpPr>
              <p:cNvPr id="553" name="テキスト ボックス 552">
                <a:extLst>
                  <a:ext uri="{FF2B5EF4-FFF2-40B4-BE49-F238E27FC236}">
                    <a16:creationId xmlns:a16="http://schemas.microsoft.com/office/drawing/2014/main" id="{EEC1A4CD-62BE-4832-B4E2-285458E536B2}"/>
                  </a:ext>
                </a:extLst>
              </p:cNvPr>
              <p:cNvSpPr txBox="1"/>
              <p:nvPr/>
            </p:nvSpPr>
            <p:spPr>
              <a:xfrm>
                <a:off x="6744609" y="4515485"/>
                <a:ext cx="649269" cy="292389"/>
              </a:xfrm>
              <a:prstGeom prst="rect">
                <a:avLst/>
              </a:prstGeom>
              <a:noFill/>
            </p:spPr>
            <p:txBody>
              <a:bodyPr wrap="square" rtlCol="0">
                <a:spAutoFit/>
              </a:bodyPr>
              <a:lstStyle/>
              <a:p>
                <a:r>
                  <a:rPr lang="ja-JP" altLang="en-US" sz="825" dirty="0">
                    <a:latin typeface="Meiryo UI" panose="020B0604030504040204" pitchFamily="50" charset="-128"/>
                    <a:ea typeface="Meiryo UI" panose="020B0604030504040204" pitchFamily="50" charset="-128"/>
                  </a:rPr>
                  <a:t>実施</a:t>
                </a:r>
              </a:p>
            </p:txBody>
          </p:sp>
        </p:grpSp>
        <p:grpSp>
          <p:nvGrpSpPr>
            <p:cNvPr id="549" name="グループ化 548">
              <a:extLst>
                <a:ext uri="{FF2B5EF4-FFF2-40B4-BE49-F238E27FC236}">
                  <a16:creationId xmlns:a16="http://schemas.microsoft.com/office/drawing/2014/main" id="{D61A3056-2754-46C5-A92F-B58A9FFD8E4C}"/>
                </a:ext>
              </a:extLst>
            </p:cNvPr>
            <p:cNvGrpSpPr/>
            <p:nvPr/>
          </p:nvGrpSpPr>
          <p:grpSpPr>
            <a:xfrm>
              <a:off x="7318422" y="4567073"/>
              <a:ext cx="486952" cy="219291"/>
              <a:chOff x="6765775" y="4530133"/>
              <a:chExt cx="649269" cy="292387"/>
            </a:xfrm>
          </p:grpSpPr>
          <p:sp>
            <p:nvSpPr>
              <p:cNvPr id="550" name="テキスト ボックス 549">
                <a:extLst>
                  <a:ext uri="{FF2B5EF4-FFF2-40B4-BE49-F238E27FC236}">
                    <a16:creationId xmlns:a16="http://schemas.microsoft.com/office/drawing/2014/main" id="{E8D4511B-F941-4042-9BAB-6413D6D50B66}"/>
                  </a:ext>
                </a:extLst>
              </p:cNvPr>
              <p:cNvSpPr txBox="1"/>
              <p:nvPr/>
            </p:nvSpPr>
            <p:spPr>
              <a:xfrm>
                <a:off x="6865088" y="4582427"/>
                <a:ext cx="307024" cy="182881"/>
              </a:xfrm>
              <a:prstGeom prst="rect">
                <a:avLst/>
              </a:prstGeom>
              <a:solidFill>
                <a:schemeClr val="bg1"/>
              </a:solidFill>
            </p:spPr>
            <p:txBody>
              <a:bodyPr wrap="square" rtlCol="0">
                <a:spAutoFit/>
              </a:bodyPr>
              <a:lstStyle/>
              <a:p>
                <a:endParaRPr lang="ja-JP" altLang="en-US" sz="900" dirty="0"/>
              </a:p>
            </p:txBody>
          </p:sp>
          <p:sp>
            <p:nvSpPr>
              <p:cNvPr id="551" name="テキスト ボックス 550">
                <a:extLst>
                  <a:ext uri="{FF2B5EF4-FFF2-40B4-BE49-F238E27FC236}">
                    <a16:creationId xmlns:a16="http://schemas.microsoft.com/office/drawing/2014/main" id="{5724B039-A11F-440F-A87C-3241A1777013}"/>
                  </a:ext>
                </a:extLst>
              </p:cNvPr>
              <p:cNvSpPr txBox="1"/>
              <p:nvPr/>
            </p:nvSpPr>
            <p:spPr>
              <a:xfrm>
                <a:off x="6765775" y="4530133"/>
                <a:ext cx="649269" cy="292387"/>
              </a:xfrm>
              <a:prstGeom prst="rect">
                <a:avLst/>
              </a:prstGeom>
              <a:noFill/>
            </p:spPr>
            <p:txBody>
              <a:bodyPr wrap="square" rtlCol="0">
                <a:spAutoFit/>
              </a:bodyPr>
              <a:lstStyle/>
              <a:p>
                <a:r>
                  <a:rPr lang="ja-JP" altLang="en-US" sz="825" dirty="0">
                    <a:latin typeface="Meiryo UI" panose="020B0604030504040204" pitchFamily="50" charset="-128"/>
                    <a:ea typeface="Meiryo UI" panose="020B0604030504040204" pitchFamily="50" charset="-128"/>
                  </a:rPr>
                  <a:t>実施</a:t>
                </a:r>
              </a:p>
            </p:txBody>
          </p:sp>
        </p:grpSp>
      </p:grpSp>
      <p:sp>
        <p:nvSpPr>
          <p:cNvPr id="14" name="テキスト ボックス 13">
            <a:extLst>
              <a:ext uri="{FF2B5EF4-FFF2-40B4-BE49-F238E27FC236}">
                <a16:creationId xmlns:a16="http://schemas.microsoft.com/office/drawing/2014/main" id="{D363A767-6315-4A57-8356-72B4091B56DF}"/>
              </a:ext>
            </a:extLst>
          </p:cNvPr>
          <p:cNvSpPr txBox="1"/>
          <p:nvPr/>
        </p:nvSpPr>
        <p:spPr>
          <a:xfrm>
            <a:off x="8652795"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12</a:t>
            </a:r>
            <a:endParaRPr kumimoji="1" lang="ja-JP" altLang="en-US" dirty="0"/>
          </a:p>
        </p:txBody>
      </p:sp>
      <p:sp>
        <p:nvSpPr>
          <p:cNvPr id="19" name="正方形/長方形 18">
            <a:extLst>
              <a:ext uri="{FF2B5EF4-FFF2-40B4-BE49-F238E27FC236}">
                <a16:creationId xmlns:a16="http://schemas.microsoft.com/office/drawing/2014/main" id="{FD6FE1D8-A818-43B1-B26D-25D9B761D753}"/>
              </a:ext>
            </a:extLst>
          </p:cNvPr>
          <p:cNvSpPr/>
          <p:nvPr/>
        </p:nvSpPr>
        <p:spPr>
          <a:xfrm>
            <a:off x="123931" y="715600"/>
            <a:ext cx="8820000" cy="647013"/>
          </a:xfrm>
          <a:prstGeom prst="rect">
            <a:avLst/>
          </a:prstGeom>
          <a:noFill/>
          <a:ln w="12700" cap="flat" cmpd="sng" algn="ctr">
            <a:solidFill>
              <a:sysClr val="windowText" lastClr="000000"/>
            </a:solidFill>
            <a:prstDash val="solid"/>
            <a:miter lim="800000"/>
          </a:ln>
          <a:effectLst/>
        </p:spPr>
        <p:txBody>
          <a:bodyPr rtlCol="0" anchor="ctr"/>
          <a:lstStyle/>
          <a:p>
            <a:pPr algn="ctr" defTabSz="342900">
              <a:defRPr/>
            </a:pPr>
            <a:endParaRPr kumimoji="0" lang="ja-JP" altLang="en-US" sz="1350" kern="0">
              <a:solidFill>
                <a:prstClr val="white"/>
              </a:solidFill>
              <a:latin typeface="Calibri" panose="020F0502020204030204"/>
              <a:ea typeface="游ゴシック" panose="020B0400000000000000" pitchFamily="50" charset="-128"/>
            </a:endParaRPr>
          </a:p>
        </p:txBody>
      </p:sp>
      <p:sp>
        <p:nvSpPr>
          <p:cNvPr id="20" name="テキスト ボックス 19">
            <a:extLst>
              <a:ext uri="{FF2B5EF4-FFF2-40B4-BE49-F238E27FC236}">
                <a16:creationId xmlns:a16="http://schemas.microsoft.com/office/drawing/2014/main" id="{C1816130-82BB-4A01-B09E-F8009EE2A9D3}"/>
              </a:ext>
            </a:extLst>
          </p:cNvPr>
          <p:cNvSpPr txBox="1"/>
          <p:nvPr/>
        </p:nvSpPr>
        <p:spPr>
          <a:xfrm>
            <a:off x="123931" y="761723"/>
            <a:ext cx="8908969" cy="584775"/>
          </a:xfrm>
          <a:prstGeom prst="rect">
            <a:avLst/>
          </a:prstGeom>
          <a:noFill/>
        </p:spPr>
        <p:txBody>
          <a:bodyPr wrap="square" rtlCol="0">
            <a:spAutoFit/>
          </a:bodyPr>
          <a:lstStyle/>
          <a:p>
            <a:pPr defTabSz="342900"/>
            <a:r>
              <a:rPr kumimoji="0" lang="ja-JP" altLang="en-US" sz="1600" dirty="0">
                <a:solidFill>
                  <a:prstClr val="black"/>
                </a:solidFill>
                <a:latin typeface="Meiryo UI" panose="020B0604030504040204" pitchFamily="50" charset="-128"/>
                <a:ea typeface="Meiryo UI" panose="020B0604030504040204" pitchFamily="50" charset="-128"/>
              </a:rPr>
              <a:t>○市がマンション管理適正化推進計画を策定する際の指針となるよう、</a:t>
            </a:r>
            <a:r>
              <a:rPr kumimoji="0" lang="ja-JP" altLang="en-US" sz="1600" b="1" dirty="0">
                <a:solidFill>
                  <a:prstClr val="black"/>
                </a:solidFill>
                <a:latin typeface="Meiryo UI" panose="020B0604030504040204" pitchFamily="50" charset="-128"/>
                <a:ea typeface="Meiryo UI" panose="020B0604030504040204" pitchFamily="50" charset="-128"/>
              </a:rPr>
              <a:t>府全域の分譲マンションの</a:t>
            </a:r>
            <a:endParaRPr kumimoji="0" lang="en-US" altLang="ja-JP" sz="1600" b="1" dirty="0">
              <a:solidFill>
                <a:prstClr val="black"/>
              </a:solidFill>
              <a:latin typeface="Meiryo UI" panose="020B0604030504040204" pitchFamily="50" charset="-128"/>
              <a:ea typeface="Meiryo UI" panose="020B0604030504040204" pitchFamily="50" charset="-128"/>
            </a:endParaRPr>
          </a:p>
          <a:p>
            <a:pPr defTabSz="342900"/>
            <a:r>
              <a:rPr lang="ja-JP" altLang="en-US" sz="1600" b="1" dirty="0">
                <a:solidFill>
                  <a:prstClr val="black"/>
                </a:solidFill>
                <a:latin typeface="Meiryo UI" panose="020B0604030504040204" pitchFamily="50" charset="-128"/>
                <a:ea typeface="Meiryo UI" panose="020B0604030504040204" pitchFamily="50" charset="-128"/>
              </a:rPr>
              <a:t>   </a:t>
            </a:r>
            <a:r>
              <a:rPr kumimoji="0" lang="ja-JP" altLang="en-US" sz="1600" b="1" dirty="0">
                <a:solidFill>
                  <a:prstClr val="black"/>
                </a:solidFill>
                <a:latin typeface="Meiryo UI" panose="020B0604030504040204" pitchFamily="50" charset="-128"/>
                <a:ea typeface="Meiryo UI" panose="020B0604030504040204" pitchFamily="50" charset="-128"/>
              </a:rPr>
              <a:t>管理適正化及び再生円滑化の考え方を示す</a:t>
            </a:r>
            <a:r>
              <a:rPr kumimoji="0" lang="ja-JP" altLang="en-US" sz="1600" dirty="0">
                <a:solidFill>
                  <a:prstClr val="black"/>
                </a:solidFill>
                <a:latin typeface="Meiryo UI" panose="020B0604030504040204" pitchFamily="50" charset="-128"/>
                <a:ea typeface="Meiryo UI" panose="020B0604030504040204" pitchFamily="50" charset="-128"/>
              </a:rPr>
              <a:t>とともに、</a:t>
            </a:r>
            <a:r>
              <a:rPr kumimoji="0" lang="ja-JP" altLang="en-US" sz="1600" b="1" dirty="0">
                <a:solidFill>
                  <a:prstClr val="black"/>
                </a:solidFill>
                <a:latin typeface="Meiryo UI" panose="020B0604030504040204" pitchFamily="50" charset="-128"/>
                <a:ea typeface="Meiryo UI" panose="020B0604030504040204" pitchFamily="50" charset="-128"/>
              </a:rPr>
              <a:t>町村域のマンション管理適正化推進計画</a:t>
            </a:r>
            <a:r>
              <a:rPr kumimoji="0" lang="ja-JP" altLang="en-US" sz="1600" dirty="0">
                <a:solidFill>
                  <a:prstClr val="black"/>
                </a:solidFill>
                <a:latin typeface="Meiryo UI" panose="020B0604030504040204" pitchFamily="50" charset="-128"/>
                <a:ea typeface="Meiryo UI" panose="020B0604030504040204" pitchFamily="50" charset="-128"/>
              </a:rPr>
              <a:t>を策定</a:t>
            </a:r>
          </a:p>
        </p:txBody>
      </p:sp>
    </p:spTree>
    <p:extLst>
      <p:ext uri="{BB962C8B-B14F-4D97-AF65-F5344CB8AC3E}">
        <p14:creationId xmlns:p14="http://schemas.microsoft.com/office/powerpoint/2010/main" val="3689022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33016422-84FE-400A-8EB1-931D2EF0842A}"/>
              </a:ext>
            </a:extLst>
          </p:cNvPr>
          <p:cNvSpPr txBox="1"/>
          <p:nvPr/>
        </p:nvSpPr>
        <p:spPr>
          <a:xfrm>
            <a:off x="50582" y="2882937"/>
            <a:ext cx="3930212" cy="307777"/>
          </a:xfrm>
          <a:prstGeom prst="rect">
            <a:avLst/>
          </a:prstGeom>
          <a:noFill/>
        </p:spPr>
        <p:txBody>
          <a:bodyPr wrap="square" rtlCol="0">
            <a:spAutoFit/>
          </a:bodyPr>
          <a:lstStyle/>
          <a:p>
            <a:r>
              <a:rPr kumimoji="1" lang="ja-JP" altLang="en-US" sz="1400" dirty="0">
                <a:latin typeface="Meiryo UI" panose="020B0604030504040204" pitchFamily="50" charset="-128"/>
                <a:ea typeface="Meiryo UI" panose="020B0604030504040204" pitchFamily="50" charset="-128"/>
              </a:rPr>
              <a:t>■抽出したマンション：大阪府内のマンション６棟</a:t>
            </a:r>
            <a:endParaRPr kumimoji="1" lang="en-US" altLang="ja-JP" sz="1400" dirty="0">
              <a:latin typeface="Meiryo UI" panose="020B0604030504040204" pitchFamily="50" charset="-128"/>
              <a:ea typeface="Meiryo UI" panose="020B0604030504040204" pitchFamily="50" charset="-128"/>
            </a:endParaRPr>
          </a:p>
        </p:txBody>
      </p:sp>
      <p:graphicFrame>
        <p:nvGraphicFramePr>
          <p:cNvPr id="10" name="表 10">
            <a:extLst>
              <a:ext uri="{FF2B5EF4-FFF2-40B4-BE49-F238E27FC236}">
                <a16:creationId xmlns:a16="http://schemas.microsoft.com/office/drawing/2014/main" id="{26A064A4-BDE0-4B45-AE10-177FBB28AB2D}"/>
              </a:ext>
            </a:extLst>
          </p:cNvPr>
          <p:cNvGraphicFramePr>
            <a:graphicFrameLocks noGrp="1"/>
          </p:cNvGraphicFramePr>
          <p:nvPr>
            <p:extLst>
              <p:ext uri="{D42A27DB-BD31-4B8C-83A1-F6EECF244321}">
                <p14:modId xmlns:p14="http://schemas.microsoft.com/office/powerpoint/2010/main" val="1649373955"/>
              </p:ext>
            </p:extLst>
          </p:nvPr>
        </p:nvGraphicFramePr>
        <p:xfrm>
          <a:off x="196413" y="3240890"/>
          <a:ext cx="8715593" cy="3129472"/>
        </p:xfrm>
        <a:graphic>
          <a:graphicData uri="http://schemas.openxmlformats.org/drawingml/2006/table">
            <a:tbl>
              <a:tblPr firstRow="1" bandRow="1">
                <a:tableStyleId>{5C22544A-7EE6-4342-B048-85BDC9FD1C3A}</a:tableStyleId>
              </a:tblPr>
              <a:tblGrid>
                <a:gridCol w="596350">
                  <a:extLst>
                    <a:ext uri="{9D8B030D-6E8A-4147-A177-3AD203B41FA5}">
                      <a16:colId xmlns:a16="http://schemas.microsoft.com/office/drawing/2014/main" val="606778"/>
                    </a:ext>
                  </a:extLst>
                </a:gridCol>
                <a:gridCol w="1202945">
                  <a:extLst>
                    <a:ext uri="{9D8B030D-6E8A-4147-A177-3AD203B41FA5}">
                      <a16:colId xmlns:a16="http://schemas.microsoft.com/office/drawing/2014/main" val="430265817"/>
                    </a:ext>
                  </a:extLst>
                </a:gridCol>
                <a:gridCol w="756745">
                  <a:extLst>
                    <a:ext uri="{9D8B030D-6E8A-4147-A177-3AD203B41FA5}">
                      <a16:colId xmlns:a16="http://schemas.microsoft.com/office/drawing/2014/main" val="868853525"/>
                    </a:ext>
                  </a:extLst>
                </a:gridCol>
                <a:gridCol w="4572000">
                  <a:extLst>
                    <a:ext uri="{9D8B030D-6E8A-4147-A177-3AD203B41FA5}">
                      <a16:colId xmlns:a16="http://schemas.microsoft.com/office/drawing/2014/main" val="4281257621"/>
                    </a:ext>
                  </a:extLst>
                </a:gridCol>
                <a:gridCol w="1587553">
                  <a:extLst>
                    <a:ext uri="{9D8B030D-6E8A-4147-A177-3AD203B41FA5}">
                      <a16:colId xmlns:a16="http://schemas.microsoft.com/office/drawing/2014/main" val="1116849488"/>
                    </a:ext>
                  </a:extLst>
                </a:gridCol>
              </a:tblGrid>
              <a:tr h="376419">
                <a:tc>
                  <a:txBody>
                    <a:bodyPr/>
                    <a:lstStyle/>
                    <a:p>
                      <a:pPr algn="ctr"/>
                      <a:r>
                        <a:rPr kumimoji="1" lang="ja-JP" altLang="en-US" sz="1200" b="0" dirty="0">
                          <a:latin typeface="Meiryo UI" panose="020B0604030504040204" pitchFamily="50" charset="-128"/>
                          <a:ea typeface="Meiryo UI" panose="020B0604030504040204" pitchFamily="50" charset="-128"/>
                        </a:rPr>
                        <a:t>分類</a:t>
                      </a:r>
                    </a:p>
                  </a:txBody>
                  <a:tcPr anchor="ctr"/>
                </a:tc>
                <a:tc>
                  <a:txBody>
                    <a:bodyPr/>
                    <a:lstStyle/>
                    <a:p>
                      <a:pPr algn="ctr"/>
                      <a:r>
                        <a:rPr kumimoji="1" lang="ja-JP" altLang="en-US" sz="1200" b="0" dirty="0">
                          <a:latin typeface="Meiryo UI" panose="020B0604030504040204" pitchFamily="50" charset="-128"/>
                          <a:ea typeface="Meiryo UI" panose="020B0604030504040204" pitchFamily="50" charset="-128"/>
                        </a:rPr>
                        <a:t>抽出に使用した</a:t>
                      </a:r>
                      <a:endParaRPr kumimoji="1" lang="en-US" altLang="ja-JP" sz="1200" b="0" dirty="0">
                        <a:latin typeface="Meiryo UI" panose="020B0604030504040204" pitchFamily="50" charset="-128"/>
                        <a:ea typeface="Meiryo UI" panose="020B0604030504040204" pitchFamily="50" charset="-128"/>
                      </a:endParaRPr>
                    </a:p>
                    <a:p>
                      <a:pPr algn="ctr"/>
                      <a:r>
                        <a:rPr kumimoji="1" lang="ja-JP" altLang="en-US" sz="1200" b="0" dirty="0">
                          <a:latin typeface="Meiryo UI" panose="020B0604030504040204" pitchFamily="50" charset="-128"/>
                          <a:ea typeface="Meiryo UI" panose="020B0604030504040204" pitchFamily="50" charset="-128"/>
                        </a:rPr>
                        <a:t>データ等</a:t>
                      </a:r>
                    </a:p>
                  </a:txBody>
                  <a:tcPr anchor="ctr"/>
                </a:tc>
                <a:tc>
                  <a:txBody>
                    <a:bodyPr/>
                    <a:lstStyle/>
                    <a:p>
                      <a:pPr algn="ctr"/>
                      <a:r>
                        <a:rPr kumimoji="1" lang="ja-JP" altLang="en-US" sz="1200" b="0" dirty="0">
                          <a:latin typeface="Meiryo UI" panose="020B0604030504040204" pitchFamily="50" charset="-128"/>
                          <a:ea typeface="Meiryo UI" panose="020B0604030504040204" pitchFamily="50" charset="-128"/>
                        </a:rPr>
                        <a:t>立地</a:t>
                      </a:r>
                    </a:p>
                  </a:txBody>
                  <a:tcPr anchor="ctr"/>
                </a:tc>
                <a:tc>
                  <a:txBody>
                    <a:bodyPr/>
                    <a:lstStyle/>
                    <a:p>
                      <a:pPr algn="ctr"/>
                      <a:r>
                        <a:rPr kumimoji="1" lang="ja-JP" altLang="en-US" sz="1200" b="0" dirty="0">
                          <a:latin typeface="Meiryo UI" panose="020B0604030504040204" pitchFamily="50" charset="-128"/>
                          <a:ea typeface="Meiryo UI" panose="020B0604030504040204" pitchFamily="50" charset="-128"/>
                        </a:rPr>
                        <a:t>内容</a:t>
                      </a:r>
                    </a:p>
                  </a:txBody>
                  <a:tcPr anchor="ctr"/>
                </a:tc>
                <a:tc>
                  <a:txBody>
                    <a:bodyPr/>
                    <a:lstStyle/>
                    <a:p>
                      <a:pPr algn="ctr"/>
                      <a:r>
                        <a:rPr kumimoji="1" lang="ja-JP" altLang="en-US" sz="1200" b="0" dirty="0">
                          <a:latin typeface="Meiryo UI" panose="020B0604030504040204" pitchFamily="50" charset="-128"/>
                          <a:ea typeface="Meiryo UI" panose="020B0604030504040204" pitchFamily="50" charset="-128"/>
                        </a:rPr>
                        <a:t>備考</a:t>
                      </a:r>
                    </a:p>
                  </a:txBody>
                  <a:tcPr anchor="ctr"/>
                </a:tc>
                <a:extLst>
                  <a:ext uri="{0D108BD9-81ED-4DB2-BD59-A6C34878D82A}">
                    <a16:rowId xmlns:a16="http://schemas.microsoft.com/office/drawing/2014/main" val="3472485806"/>
                  </a:ext>
                </a:extLst>
              </a:tr>
              <a:tr h="371850">
                <a:tc rowSpan="3">
                  <a:txBody>
                    <a:bodyPr/>
                    <a:lstStyle/>
                    <a:p>
                      <a:r>
                        <a:rPr kumimoji="1" lang="ja-JP" altLang="en-US" sz="1400" b="0" dirty="0">
                          <a:latin typeface="Meiryo UI" panose="020B0604030504040204" pitchFamily="50" charset="-128"/>
                          <a:ea typeface="Meiryo UI" panose="020B0604030504040204" pitchFamily="50" charset="-128"/>
                        </a:rPr>
                        <a:t>ソフト</a:t>
                      </a:r>
                    </a:p>
                  </a:txBody>
                  <a:tcPr anchor="ctr"/>
                </a:tc>
                <a:tc>
                  <a:txBody>
                    <a:bodyPr/>
                    <a:lstStyle/>
                    <a:p>
                      <a:r>
                        <a:rPr kumimoji="1" lang="ja-JP" altLang="en-US" sz="1400" b="0" dirty="0">
                          <a:latin typeface="Meiryo UI" panose="020B0604030504040204" pitchFamily="50" charset="-128"/>
                          <a:ea typeface="Meiryo UI" panose="020B0604030504040204" pitchFamily="50" charset="-128"/>
                        </a:rPr>
                        <a:t>既往調査</a:t>
                      </a:r>
                    </a:p>
                  </a:txBody>
                  <a:tcPr anchor="ctr"/>
                </a:tc>
                <a:tc>
                  <a:txBody>
                    <a:bodyPr/>
                    <a:lstStyle/>
                    <a:p>
                      <a:r>
                        <a:rPr kumimoji="1" lang="ja-JP" altLang="en-US" sz="1400" b="0" dirty="0">
                          <a:latin typeface="Meiryo UI" panose="020B0604030504040204" pitchFamily="50" charset="-128"/>
                          <a:ea typeface="Meiryo UI" panose="020B0604030504040204" pitchFamily="50" charset="-128"/>
                        </a:rPr>
                        <a:t>市街地</a:t>
                      </a:r>
                    </a:p>
                  </a:txBody>
                  <a:tcPr anchor="ctr"/>
                </a:tc>
                <a:tc>
                  <a:txBody>
                    <a:bodyPr/>
                    <a:lstStyle/>
                    <a:p>
                      <a:r>
                        <a:rPr kumimoji="1" lang="ja-JP" altLang="en-US" sz="1400" b="0" dirty="0">
                          <a:latin typeface="Meiryo UI" panose="020B0604030504040204" pitchFamily="50" charset="-128"/>
                          <a:ea typeface="Meiryo UI" panose="020B0604030504040204" pitchFamily="50" charset="-128"/>
                        </a:rPr>
                        <a:t>管理組合がなく、長期修繕計画・修繕積立金のないマンション</a:t>
                      </a:r>
                    </a:p>
                  </a:txBody>
                  <a:tcPr anchor="ctr"/>
                </a:tc>
                <a:tc>
                  <a:txBody>
                    <a:bodyPr/>
                    <a:lstStyle/>
                    <a:p>
                      <a:endParaRPr kumimoji="1" lang="ja-JP" altLang="en-US" sz="1400" b="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1328397260"/>
                  </a:ext>
                </a:extLst>
              </a:tr>
              <a:tr h="412601">
                <a:tc vMerge="1">
                  <a:txBody>
                    <a:bodyPr/>
                    <a:lstStyle/>
                    <a:p>
                      <a:endParaRPr kumimoji="1" lang="ja-JP" altLang="en-US" sz="1050" dirty="0"/>
                    </a:p>
                  </a:txBody>
                  <a:tcPr/>
                </a:tc>
                <a:tc>
                  <a:txBody>
                    <a:bodyPr/>
                    <a:lstStyle/>
                    <a:p>
                      <a:r>
                        <a:rPr kumimoji="1" lang="ja-JP" altLang="en-US" sz="1400" b="0" dirty="0">
                          <a:latin typeface="Meiryo UI" panose="020B0604030504040204" pitchFamily="50" charset="-128"/>
                          <a:ea typeface="Meiryo UI" panose="020B0604030504040204" pitchFamily="50" charset="-128"/>
                        </a:rPr>
                        <a:t>既往調査</a:t>
                      </a:r>
                    </a:p>
                  </a:txBody>
                  <a:tcPr anchor="ctr"/>
                </a:tc>
                <a:tc>
                  <a:txBody>
                    <a:bodyPr/>
                    <a:lstStyle/>
                    <a:p>
                      <a:r>
                        <a:rPr kumimoji="1" lang="ja-JP" altLang="en-US" sz="1400" b="0" dirty="0">
                          <a:latin typeface="Meiryo UI" panose="020B0604030504040204" pitchFamily="50" charset="-128"/>
                          <a:ea typeface="Meiryo UI" panose="020B0604030504040204" pitchFamily="50" charset="-128"/>
                        </a:rPr>
                        <a:t>市街地</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dirty="0">
                          <a:latin typeface="Meiryo UI" panose="020B0604030504040204" pitchFamily="50" charset="-128"/>
                          <a:ea typeface="Meiryo UI" panose="020B0604030504040204" pitchFamily="50" charset="-128"/>
                        </a:rPr>
                        <a:t>長期修繕計画・修繕積立金のないマンション</a:t>
                      </a:r>
                      <a:endParaRPr kumimoji="1" lang="en-US" altLang="ja-JP" sz="1400" b="0" dirty="0">
                        <a:latin typeface="Meiryo UI" panose="020B0604030504040204" pitchFamily="50" charset="-128"/>
                        <a:ea typeface="Meiryo UI" panose="020B0604030504040204" pitchFamily="50" charset="-128"/>
                      </a:endParaRPr>
                    </a:p>
                  </a:txBody>
                  <a:tcPr anchor="ctr"/>
                </a:tc>
                <a:tc>
                  <a:txBody>
                    <a:bodyPr/>
                    <a:lstStyle/>
                    <a:p>
                      <a:endParaRPr kumimoji="1" lang="ja-JP" altLang="en-US" sz="1400" b="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770192521"/>
                  </a:ext>
                </a:extLst>
              </a:tr>
              <a:tr h="412601">
                <a:tc vMerge="1">
                  <a:txBody>
                    <a:bodyPr/>
                    <a:lstStyle/>
                    <a:p>
                      <a:endParaRPr kumimoji="1" lang="ja-JP" altLang="en-US" sz="1050" dirty="0"/>
                    </a:p>
                  </a:txBody>
                  <a:tcPr/>
                </a:tc>
                <a:tc>
                  <a:txBody>
                    <a:bodyPr/>
                    <a:lstStyle/>
                    <a:p>
                      <a:r>
                        <a:rPr kumimoji="1" lang="ja-JP" altLang="en-US" sz="1400" b="0" dirty="0">
                          <a:latin typeface="Meiryo UI" panose="020B0604030504040204" pitchFamily="50" charset="-128"/>
                          <a:ea typeface="Meiryo UI" panose="020B0604030504040204" pitchFamily="50" charset="-128"/>
                        </a:rPr>
                        <a:t>既往研究</a:t>
                      </a:r>
                      <a:endParaRPr kumimoji="1" lang="en-US" altLang="ja-JP" sz="1400" b="0" dirty="0">
                        <a:latin typeface="Meiryo UI" panose="020B0604030504040204" pitchFamily="50" charset="-128"/>
                        <a:ea typeface="Meiryo UI" panose="020B0604030504040204" pitchFamily="50" charset="-128"/>
                      </a:endParaRPr>
                    </a:p>
                    <a:p>
                      <a:r>
                        <a:rPr kumimoji="1" lang="ja-JP" altLang="en-US" sz="1400" b="0" dirty="0">
                          <a:latin typeface="Meiryo UI" panose="020B0604030504040204" pitchFamily="50" charset="-128"/>
                          <a:ea typeface="Meiryo UI" panose="020B0604030504040204" pitchFamily="50" charset="-128"/>
                        </a:rPr>
                        <a:t>不動産情報</a:t>
                      </a:r>
                    </a:p>
                  </a:txBody>
                  <a:tcPr anchor="ctr"/>
                </a:tc>
                <a:tc>
                  <a:txBody>
                    <a:bodyPr/>
                    <a:lstStyle/>
                    <a:p>
                      <a:r>
                        <a:rPr kumimoji="1" lang="ja-JP" altLang="en-US" sz="1400" b="0" dirty="0">
                          <a:latin typeface="Meiryo UI" panose="020B0604030504040204" pitchFamily="50" charset="-128"/>
                          <a:ea typeface="Meiryo UI" panose="020B0604030504040204" pitchFamily="50" charset="-128"/>
                        </a:rPr>
                        <a:t>郊外</a:t>
                      </a:r>
                    </a:p>
                  </a:txBody>
                  <a:tcPr anchor="ctr"/>
                </a:tc>
                <a:tc>
                  <a:txBody>
                    <a:bodyPr/>
                    <a:lstStyle/>
                    <a:p>
                      <a:r>
                        <a:rPr kumimoji="1" lang="ja-JP" altLang="en-US" sz="1400" b="0" dirty="0">
                          <a:latin typeface="Meiryo UI" panose="020B0604030504040204" pitchFamily="50" charset="-128"/>
                          <a:ea typeface="Meiryo UI" panose="020B0604030504040204" pitchFamily="50" charset="-128"/>
                        </a:rPr>
                        <a:t>管理規約、管理費等の規定がないと推定されるマンション</a:t>
                      </a:r>
                    </a:p>
                  </a:txBody>
                  <a:tcPr anchor="ctr"/>
                </a:tc>
                <a:tc>
                  <a:txBody>
                    <a:bodyPr/>
                    <a:lstStyle/>
                    <a:p>
                      <a:r>
                        <a:rPr kumimoji="1" lang="ja-JP" altLang="en-US" sz="1400" b="0" dirty="0">
                          <a:latin typeface="Meiryo UI" panose="020B0604030504040204" pitchFamily="50" charset="-128"/>
                          <a:ea typeface="Meiryo UI" panose="020B0604030504040204" pitchFamily="50" charset="-128"/>
                        </a:rPr>
                        <a:t>リゾート型</a:t>
                      </a:r>
                      <a:endParaRPr kumimoji="1" lang="en-US" altLang="ja-JP" sz="1400" b="0" dirty="0">
                        <a:latin typeface="Meiryo UI" panose="020B0604030504040204" pitchFamily="50" charset="-128"/>
                        <a:ea typeface="Meiryo UI" panose="020B0604030504040204" pitchFamily="50" charset="-128"/>
                      </a:endParaRPr>
                    </a:p>
                    <a:p>
                      <a:r>
                        <a:rPr kumimoji="1" lang="ja-JP" altLang="en-US" sz="1400" b="0" dirty="0">
                          <a:latin typeface="Meiryo UI" panose="020B0604030504040204" pitchFamily="50" charset="-128"/>
                          <a:ea typeface="Meiryo UI" panose="020B0604030504040204" pitchFamily="50" charset="-128"/>
                        </a:rPr>
                        <a:t>釣り道具等の倉庫としての利用が想定</a:t>
                      </a:r>
                      <a:endParaRPr kumimoji="1" lang="en-US" altLang="ja-JP" sz="1400" b="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1671393155"/>
                  </a:ext>
                </a:extLst>
              </a:tr>
              <a:tr h="412601">
                <a:tc rowSpan="3">
                  <a:txBody>
                    <a:bodyPr/>
                    <a:lstStyle/>
                    <a:p>
                      <a:r>
                        <a:rPr kumimoji="1" lang="ja-JP" altLang="en-US" sz="1400" b="0" dirty="0">
                          <a:latin typeface="Meiryo UI" panose="020B0604030504040204" pitchFamily="50" charset="-128"/>
                          <a:ea typeface="Meiryo UI" panose="020B0604030504040204" pitchFamily="50" charset="-128"/>
                        </a:rPr>
                        <a:t>ハード</a:t>
                      </a:r>
                    </a:p>
                  </a:txBody>
                  <a:tcPr anchor="ctr"/>
                </a:tc>
                <a:tc>
                  <a:txBody>
                    <a:bodyPr/>
                    <a:lstStyle/>
                    <a:p>
                      <a:r>
                        <a:rPr kumimoji="1" lang="ja-JP" altLang="en-US" sz="1400" b="0" dirty="0">
                          <a:latin typeface="Meiryo UI" panose="020B0604030504040204" pitchFamily="50" charset="-128"/>
                          <a:ea typeface="Meiryo UI" panose="020B0604030504040204" pitchFamily="50" charset="-128"/>
                        </a:rPr>
                        <a:t>既往調査</a:t>
                      </a:r>
                    </a:p>
                  </a:txBody>
                  <a:tcPr anchor="ctr"/>
                </a:tc>
                <a:tc>
                  <a:txBody>
                    <a:bodyPr/>
                    <a:lstStyle/>
                    <a:p>
                      <a:r>
                        <a:rPr kumimoji="1" lang="ja-JP" altLang="en-US" sz="1400" b="0" dirty="0">
                          <a:latin typeface="Meiryo UI" panose="020B0604030504040204" pitchFamily="50" charset="-128"/>
                          <a:ea typeface="Meiryo UI" panose="020B0604030504040204" pitchFamily="50" charset="-128"/>
                        </a:rPr>
                        <a:t>市街地</a:t>
                      </a:r>
                    </a:p>
                  </a:txBody>
                  <a:tcPr anchor="ctr"/>
                </a:tc>
                <a:tc>
                  <a:txBody>
                    <a:bodyPr/>
                    <a:lstStyle/>
                    <a:p>
                      <a:r>
                        <a:rPr kumimoji="1" lang="ja-JP" altLang="en-US" sz="1400" b="0" dirty="0">
                          <a:latin typeface="Meiryo UI" panose="020B0604030504040204" pitchFamily="50" charset="-128"/>
                          <a:ea typeface="Meiryo UI" panose="020B0604030504040204" pitchFamily="50" charset="-128"/>
                        </a:rPr>
                        <a:t>ハードに係る管理不適正として把握していたマンション</a:t>
                      </a:r>
                    </a:p>
                  </a:txBody>
                  <a:tcPr anchor="ctr"/>
                </a:tc>
                <a:tc>
                  <a:txBody>
                    <a:bodyPr/>
                    <a:lstStyle/>
                    <a:p>
                      <a:endParaRPr kumimoji="1" lang="ja-JP" altLang="en-US" sz="1400" b="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1940219715"/>
                  </a:ext>
                </a:extLst>
              </a:tr>
              <a:tr h="371850">
                <a:tc vMerge="1">
                  <a:txBody>
                    <a:bodyPr/>
                    <a:lstStyle/>
                    <a:p>
                      <a:endParaRPr kumimoji="1" lang="ja-JP" altLang="en-US" sz="1050" dirty="0"/>
                    </a:p>
                  </a:txBody>
                  <a:tcPr/>
                </a:tc>
                <a:tc>
                  <a:txBody>
                    <a:bodyPr/>
                    <a:lstStyle/>
                    <a:p>
                      <a:r>
                        <a:rPr kumimoji="1" lang="ja-JP" altLang="en-US" sz="1400" b="0" dirty="0">
                          <a:latin typeface="Meiryo UI" panose="020B0604030504040204" pitchFamily="50" charset="-128"/>
                          <a:ea typeface="Meiryo UI" panose="020B0604030504040204" pitchFamily="50" charset="-128"/>
                        </a:rPr>
                        <a:t>既往研究</a:t>
                      </a:r>
                    </a:p>
                  </a:txBody>
                  <a:tcPr anchor="ctr"/>
                </a:tc>
                <a:tc>
                  <a:txBody>
                    <a:bodyPr/>
                    <a:lstStyle/>
                    <a:p>
                      <a:r>
                        <a:rPr kumimoji="1" lang="ja-JP" altLang="en-US" sz="1400" b="0" dirty="0">
                          <a:latin typeface="Meiryo UI" panose="020B0604030504040204" pitchFamily="50" charset="-128"/>
                          <a:ea typeface="Meiryo UI" panose="020B0604030504040204" pitchFamily="50" charset="-128"/>
                        </a:rPr>
                        <a:t>都心</a:t>
                      </a:r>
                    </a:p>
                  </a:txBody>
                  <a:tcPr anchor="ctr"/>
                </a:tc>
                <a:tc>
                  <a:txBody>
                    <a:bodyPr/>
                    <a:lstStyle/>
                    <a:p>
                      <a:r>
                        <a:rPr kumimoji="1" lang="ja-JP" altLang="en-US" sz="1400" b="0" dirty="0">
                          <a:latin typeface="Meiryo UI" panose="020B0604030504040204" pitchFamily="50" charset="-128"/>
                          <a:ea typeface="Meiryo UI" panose="020B0604030504040204" pitchFamily="50" charset="-128"/>
                        </a:rPr>
                        <a:t>ハードに係る管理不適正として把握していたマンション</a:t>
                      </a:r>
                    </a:p>
                  </a:txBody>
                  <a:tcPr anchor="ctr"/>
                </a:tc>
                <a:tc>
                  <a:txBody>
                    <a:bodyPr/>
                    <a:lstStyle/>
                    <a:p>
                      <a:endParaRPr kumimoji="1" lang="ja-JP" altLang="en-US" sz="1400" b="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2528173720"/>
                  </a:ext>
                </a:extLst>
              </a:tr>
              <a:tr h="371850">
                <a:tc vMerge="1">
                  <a:txBody>
                    <a:bodyPr/>
                    <a:lstStyle/>
                    <a:p>
                      <a:endParaRPr kumimoji="1" lang="ja-JP" altLang="en-US" sz="1050" dirty="0"/>
                    </a:p>
                  </a:txBody>
                  <a:tcPr/>
                </a:tc>
                <a:tc>
                  <a:txBody>
                    <a:bodyPr/>
                    <a:lstStyle/>
                    <a:p>
                      <a:r>
                        <a:rPr kumimoji="1" lang="ja-JP" altLang="en-US" sz="1400" b="0" dirty="0">
                          <a:latin typeface="Meiryo UI" panose="020B0604030504040204" pitchFamily="50" charset="-128"/>
                          <a:ea typeface="Meiryo UI" panose="020B0604030504040204" pitchFamily="50" charset="-128"/>
                        </a:rPr>
                        <a:t>既往研究</a:t>
                      </a:r>
                    </a:p>
                  </a:txBody>
                  <a:tcPr anchor="ctr"/>
                </a:tc>
                <a:tc>
                  <a:txBody>
                    <a:bodyPr/>
                    <a:lstStyle/>
                    <a:p>
                      <a:r>
                        <a:rPr kumimoji="1" lang="ja-JP" altLang="en-US" sz="1400" b="0" dirty="0">
                          <a:latin typeface="Meiryo UI" panose="020B0604030504040204" pitchFamily="50" charset="-128"/>
                          <a:ea typeface="Meiryo UI" panose="020B0604030504040204" pitchFamily="50" charset="-128"/>
                        </a:rPr>
                        <a:t>都心</a:t>
                      </a:r>
                    </a:p>
                  </a:txBody>
                  <a:tcPr anchor="ctr"/>
                </a:tc>
                <a:tc>
                  <a:txBody>
                    <a:bodyPr/>
                    <a:lstStyle/>
                    <a:p>
                      <a:r>
                        <a:rPr kumimoji="1" lang="ja-JP" altLang="en-US" sz="1400" b="0" dirty="0">
                          <a:latin typeface="Meiryo UI" panose="020B0604030504040204" pitchFamily="50" charset="-128"/>
                          <a:ea typeface="Meiryo UI" panose="020B0604030504040204" pitchFamily="50" charset="-128"/>
                        </a:rPr>
                        <a:t>ハードに係る管理不適正として把握していたマンション</a:t>
                      </a:r>
                    </a:p>
                  </a:txBody>
                  <a:tcPr anchor="ctr"/>
                </a:tc>
                <a:tc>
                  <a:txBody>
                    <a:bodyPr/>
                    <a:lstStyle/>
                    <a:p>
                      <a:endParaRPr kumimoji="1" lang="ja-JP" altLang="en-US" sz="1400" b="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4279576134"/>
                  </a:ext>
                </a:extLst>
              </a:tr>
            </a:tbl>
          </a:graphicData>
        </a:graphic>
      </p:graphicFrame>
      <p:sp>
        <p:nvSpPr>
          <p:cNvPr id="7" name="テキスト ボックス 6">
            <a:extLst>
              <a:ext uri="{FF2B5EF4-FFF2-40B4-BE49-F238E27FC236}">
                <a16:creationId xmlns:a16="http://schemas.microsoft.com/office/drawing/2014/main" id="{EA38BAC2-6118-4AC3-8C15-16A7F6BED30C}"/>
              </a:ext>
            </a:extLst>
          </p:cNvPr>
          <p:cNvSpPr txBox="1"/>
          <p:nvPr/>
        </p:nvSpPr>
        <p:spPr>
          <a:xfrm>
            <a:off x="8655590"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13</a:t>
            </a:r>
            <a:endParaRPr kumimoji="1" lang="ja-JP" altLang="en-US" dirty="0"/>
          </a:p>
        </p:txBody>
      </p:sp>
      <p:sp>
        <p:nvSpPr>
          <p:cNvPr id="11" name="テキスト ボックス 10">
            <a:extLst>
              <a:ext uri="{FF2B5EF4-FFF2-40B4-BE49-F238E27FC236}">
                <a16:creationId xmlns:a16="http://schemas.microsoft.com/office/drawing/2014/main" id="{F11EC600-0637-4D2B-B9BB-DDC4E9A5BBAB}"/>
              </a:ext>
            </a:extLst>
          </p:cNvPr>
          <p:cNvSpPr txBox="1"/>
          <p:nvPr/>
        </p:nvSpPr>
        <p:spPr>
          <a:xfrm>
            <a:off x="126184" y="612136"/>
            <a:ext cx="5636113" cy="338554"/>
          </a:xfrm>
          <a:prstGeom prst="rect">
            <a:avLst/>
          </a:prstGeom>
          <a:noFill/>
        </p:spPr>
        <p:txBody>
          <a:bodyPr wrap="square">
            <a:spAutoFit/>
          </a:bodyPr>
          <a:lstStyle/>
          <a:p>
            <a:pPr marL="179996" indent="-457189" algn="just" defTabSz="914379">
              <a:defRPr/>
            </a:pPr>
            <a:r>
              <a:rPr lang="ja-JP" altLang="en-US" sz="1600" dirty="0">
                <a:solidFill>
                  <a:prstClr val="black"/>
                </a:solidFill>
                <a:latin typeface="Meiryo UI"/>
                <a:ea typeface="Meiryo UI"/>
              </a:rPr>
              <a:t>○管理不適正マンション実態調査（</a:t>
            </a:r>
            <a:r>
              <a:rPr lang="en-US" altLang="ja-JP" sz="1600" dirty="0">
                <a:solidFill>
                  <a:prstClr val="black"/>
                </a:solidFill>
                <a:latin typeface="Meiryo UI"/>
                <a:ea typeface="Meiryo UI"/>
              </a:rPr>
              <a:t>R2</a:t>
            </a:r>
            <a:r>
              <a:rPr lang="ja-JP" altLang="en-US" sz="1600" dirty="0">
                <a:solidFill>
                  <a:prstClr val="black"/>
                </a:solidFill>
                <a:latin typeface="Meiryo UI"/>
                <a:ea typeface="Meiryo UI"/>
              </a:rPr>
              <a:t>年度）</a:t>
            </a:r>
            <a:endParaRPr lang="en-US" altLang="ja-JP" sz="1600" dirty="0">
              <a:solidFill>
                <a:prstClr val="black"/>
              </a:solidFill>
              <a:latin typeface="Meiryo UI"/>
              <a:ea typeface="Meiryo UI"/>
            </a:endParaRPr>
          </a:p>
        </p:txBody>
      </p:sp>
      <p:sp>
        <p:nvSpPr>
          <p:cNvPr id="12" name="正方形/長方形 11">
            <a:extLst>
              <a:ext uri="{FF2B5EF4-FFF2-40B4-BE49-F238E27FC236}">
                <a16:creationId xmlns:a16="http://schemas.microsoft.com/office/drawing/2014/main" id="{81540AF5-626F-43FA-8446-44D3DCBBC1DC}"/>
              </a:ext>
            </a:extLst>
          </p:cNvPr>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latin typeface="Meiryo UI" panose="020B0604030504040204" pitchFamily="50" charset="-128"/>
                <a:ea typeface="Meiryo UI" panose="020B0604030504040204" pitchFamily="50" charset="-128"/>
              </a:rPr>
              <a:t>　大阪府のこれまでの取組み</a:t>
            </a:r>
          </a:p>
        </p:txBody>
      </p:sp>
      <p:sp>
        <p:nvSpPr>
          <p:cNvPr id="13" name="テキスト ボックス 12">
            <a:extLst>
              <a:ext uri="{FF2B5EF4-FFF2-40B4-BE49-F238E27FC236}">
                <a16:creationId xmlns:a16="http://schemas.microsoft.com/office/drawing/2014/main" id="{91F13A7A-2ED7-4351-B448-E74434A8E4E1}"/>
              </a:ext>
            </a:extLst>
          </p:cNvPr>
          <p:cNvSpPr txBox="1"/>
          <p:nvPr/>
        </p:nvSpPr>
        <p:spPr>
          <a:xfrm>
            <a:off x="247105" y="1015055"/>
            <a:ext cx="8896895" cy="738664"/>
          </a:xfrm>
          <a:prstGeom prst="rect">
            <a:avLst/>
          </a:prstGeom>
          <a:noFill/>
        </p:spPr>
        <p:txBody>
          <a:bodyPr wrap="square">
            <a:spAutoFit/>
          </a:bodyPr>
          <a:lstStyle/>
          <a:p>
            <a:pPr marL="179996" indent="-457189" algn="just" defTabSz="914379">
              <a:defRPr/>
            </a:pPr>
            <a:r>
              <a:rPr lang="ja-JP" altLang="en-US" sz="1400" dirty="0">
                <a:solidFill>
                  <a:prstClr val="black"/>
                </a:solidFill>
                <a:latin typeface="Meiryo UI"/>
                <a:ea typeface="Meiryo UI"/>
              </a:rPr>
              <a:t>　</a:t>
            </a:r>
            <a:r>
              <a:rPr lang="en-US" altLang="ja-JP" sz="1400" dirty="0">
                <a:solidFill>
                  <a:prstClr val="black"/>
                </a:solidFill>
                <a:latin typeface="Meiryo UI"/>
                <a:ea typeface="Meiryo UI"/>
              </a:rPr>
              <a:t>【</a:t>
            </a:r>
            <a:r>
              <a:rPr lang="ja-JP" altLang="en-US" sz="1400" dirty="0">
                <a:solidFill>
                  <a:prstClr val="black"/>
                </a:solidFill>
                <a:latin typeface="Meiryo UI"/>
                <a:ea typeface="Meiryo UI"/>
              </a:rPr>
              <a:t>概　要</a:t>
            </a:r>
            <a:r>
              <a:rPr lang="en-US" altLang="ja-JP" sz="1400" dirty="0">
                <a:solidFill>
                  <a:prstClr val="black"/>
                </a:solidFill>
                <a:latin typeface="Meiryo UI"/>
                <a:ea typeface="Meiryo UI"/>
              </a:rPr>
              <a:t>】</a:t>
            </a:r>
            <a:r>
              <a:rPr lang="ja-JP" altLang="en-US" sz="1400" dirty="0">
                <a:solidFill>
                  <a:prstClr val="black"/>
                </a:solidFill>
                <a:latin typeface="Meiryo UI"/>
                <a:ea typeface="Meiryo UI"/>
              </a:rPr>
              <a:t>　マンション管理適正化推進計画の策定や分譲マンションの管理適正化の推進を図るための施策の検討にあたり、　</a:t>
            </a:r>
            <a:endParaRPr lang="en-US" altLang="ja-JP" sz="1400" dirty="0">
              <a:solidFill>
                <a:prstClr val="black"/>
              </a:solidFill>
              <a:latin typeface="Meiryo UI"/>
              <a:ea typeface="Meiryo UI"/>
            </a:endParaRPr>
          </a:p>
          <a:p>
            <a:pPr marL="179996" indent="-457189" algn="just" defTabSz="914379">
              <a:defRPr/>
            </a:pPr>
            <a:r>
              <a:rPr lang="ja-JP" altLang="en-US" sz="1400" dirty="0">
                <a:solidFill>
                  <a:prstClr val="black"/>
                </a:solidFill>
                <a:latin typeface="Meiryo UI"/>
                <a:ea typeface="Meiryo UI"/>
              </a:rPr>
              <a:t>　　　　　　　分譲マンションが管理不適正となる要因や管理不適正となった場合の適正化す心を図るうえでの課題を明確に</a:t>
            </a:r>
            <a:endParaRPr lang="en-US" altLang="ja-JP" sz="1400" dirty="0">
              <a:solidFill>
                <a:prstClr val="black"/>
              </a:solidFill>
              <a:latin typeface="Meiryo UI"/>
              <a:ea typeface="Meiryo UI"/>
            </a:endParaRPr>
          </a:p>
          <a:p>
            <a:pPr marL="179996" indent="-457189" algn="just" defTabSz="914379">
              <a:defRPr/>
            </a:pPr>
            <a:r>
              <a:rPr lang="ja-JP" altLang="en-US" sz="1400" dirty="0">
                <a:solidFill>
                  <a:prstClr val="black"/>
                </a:solidFill>
                <a:latin typeface="Meiryo UI"/>
                <a:ea typeface="Meiryo UI"/>
              </a:rPr>
              <a:t>　　　　　　　するために、具体的な分譲マンションを抽出し、その管理実態について詳細な調査を実施。</a:t>
            </a:r>
            <a:endParaRPr lang="en-US" altLang="ja-JP" sz="1400" dirty="0">
              <a:solidFill>
                <a:prstClr val="black"/>
              </a:solidFill>
              <a:latin typeface="Meiryo UI"/>
              <a:ea typeface="Meiryo UI"/>
            </a:endParaRPr>
          </a:p>
        </p:txBody>
      </p:sp>
      <p:sp>
        <p:nvSpPr>
          <p:cNvPr id="14" name="テキスト ボックス 13">
            <a:extLst>
              <a:ext uri="{FF2B5EF4-FFF2-40B4-BE49-F238E27FC236}">
                <a16:creationId xmlns:a16="http://schemas.microsoft.com/office/drawing/2014/main" id="{EDC2AA70-C8AF-40D6-8C6E-460F45A73379}"/>
              </a:ext>
            </a:extLst>
          </p:cNvPr>
          <p:cNvSpPr txBox="1"/>
          <p:nvPr/>
        </p:nvSpPr>
        <p:spPr>
          <a:xfrm>
            <a:off x="247105" y="1803564"/>
            <a:ext cx="8896895" cy="954107"/>
          </a:xfrm>
          <a:prstGeom prst="rect">
            <a:avLst/>
          </a:prstGeom>
          <a:noFill/>
        </p:spPr>
        <p:txBody>
          <a:bodyPr wrap="square">
            <a:spAutoFit/>
          </a:bodyPr>
          <a:lstStyle/>
          <a:p>
            <a:pPr marL="179996" indent="-457189" algn="just" defTabSz="914379">
              <a:defRPr/>
            </a:pPr>
            <a:r>
              <a:rPr lang="ja-JP" altLang="en-US" sz="1400" dirty="0">
                <a:solidFill>
                  <a:prstClr val="black"/>
                </a:solidFill>
                <a:latin typeface="Meiryo UI"/>
                <a:ea typeface="Meiryo UI"/>
              </a:rPr>
              <a:t>　</a:t>
            </a:r>
            <a:r>
              <a:rPr lang="en-US" altLang="ja-JP" sz="1400" dirty="0">
                <a:solidFill>
                  <a:prstClr val="black"/>
                </a:solidFill>
                <a:latin typeface="Meiryo UI"/>
                <a:ea typeface="Meiryo UI"/>
              </a:rPr>
              <a:t>【</a:t>
            </a:r>
            <a:r>
              <a:rPr lang="ja-JP" altLang="en-US" sz="1400" dirty="0">
                <a:solidFill>
                  <a:prstClr val="black"/>
                </a:solidFill>
                <a:latin typeface="Meiryo UI"/>
                <a:ea typeface="Meiryo UI"/>
              </a:rPr>
              <a:t>調査内容</a:t>
            </a:r>
            <a:r>
              <a:rPr lang="en-US" altLang="ja-JP" sz="1400" dirty="0">
                <a:solidFill>
                  <a:prstClr val="black"/>
                </a:solidFill>
                <a:latin typeface="Meiryo UI"/>
                <a:ea typeface="Meiryo UI"/>
              </a:rPr>
              <a:t>】 </a:t>
            </a:r>
            <a:r>
              <a:rPr kumimoji="1" lang="ja-JP" altLang="en-US" sz="1400" dirty="0">
                <a:solidFill>
                  <a:prstClr val="black"/>
                </a:solidFill>
                <a:latin typeface="Meiryo UI" panose="020B0604030504040204" pitchFamily="50" charset="-128"/>
                <a:ea typeface="Meiryo UI" panose="020B0604030504040204" pitchFamily="50" charset="-128"/>
              </a:rPr>
              <a:t>・</a:t>
            </a:r>
            <a:r>
              <a:rPr kumimoji="1" lang="ja-JP" altLang="en-US" sz="1400" dirty="0">
                <a:latin typeface="Meiryo UI" panose="020B0604030504040204" pitchFamily="50" charset="-128"/>
                <a:ea typeface="Meiryo UI" panose="020B0604030504040204" pitchFamily="50" charset="-128"/>
              </a:rPr>
              <a:t>法定図書調査（登記簿、建築計画概要書）　 </a:t>
            </a:r>
            <a:endParaRPr kumimoji="1" lang="en-US" altLang="ja-JP" sz="1400" dirty="0">
              <a:latin typeface="Meiryo UI" panose="020B0604030504040204" pitchFamily="50" charset="-128"/>
              <a:ea typeface="Meiryo UI" panose="020B0604030504040204" pitchFamily="50" charset="-128"/>
            </a:endParaRPr>
          </a:p>
          <a:p>
            <a:pPr marL="179996" indent="-457189" algn="just" defTabSz="914379">
              <a:defRPr/>
            </a:pPr>
            <a:r>
              <a:rPr kumimoji="1" lang="en-US" altLang="ja-JP" sz="1400" dirty="0">
                <a:latin typeface="Meiryo UI" panose="020B0604030504040204" pitchFamily="50" charset="-128"/>
                <a:ea typeface="Meiryo UI" panose="020B0604030504040204" pitchFamily="50" charset="-128"/>
              </a:rPr>
              <a:t>              </a:t>
            </a:r>
            <a:r>
              <a:rPr kumimoji="1" lang="ja-JP" altLang="en-US" sz="1400" dirty="0">
                <a:latin typeface="Meiryo UI" panose="020B0604030504040204" pitchFamily="50" charset="-128"/>
                <a:ea typeface="Meiryo UI" panose="020B0604030504040204" pitchFamily="50" charset="-128"/>
              </a:rPr>
              <a:t>　  ・目視による現地調査</a:t>
            </a:r>
            <a:endParaRPr kumimoji="1" lang="en-US" altLang="ja-JP" sz="1400" dirty="0">
              <a:latin typeface="Meiryo UI" panose="020B0604030504040204" pitchFamily="50" charset="-128"/>
              <a:ea typeface="Meiryo UI" panose="020B0604030504040204" pitchFamily="50" charset="-128"/>
            </a:endParaRPr>
          </a:p>
          <a:p>
            <a:pPr marL="179996" indent="-457189" algn="just" defTabSz="914379">
              <a:defRPr/>
            </a:pPr>
            <a:r>
              <a:rPr kumimoji="1" lang="en-US" altLang="ja-JP" sz="1400" dirty="0">
                <a:latin typeface="Meiryo UI" panose="020B0604030504040204" pitchFamily="50" charset="-128"/>
                <a:ea typeface="Meiryo UI" panose="020B0604030504040204" pitchFamily="50" charset="-128"/>
              </a:rPr>
              <a:t>                  </a:t>
            </a:r>
            <a:r>
              <a:rPr kumimoji="1" lang="ja-JP" altLang="en-US" sz="1400" dirty="0">
                <a:latin typeface="Meiryo UI" panose="020B0604030504040204" pitchFamily="50" charset="-128"/>
                <a:ea typeface="Meiryo UI" panose="020B0604030504040204" pitchFamily="50" charset="-128"/>
              </a:rPr>
              <a:t>・全住戸へのヒアリング調査</a:t>
            </a:r>
            <a:endParaRPr kumimoji="1" lang="en-US" altLang="ja-JP" sz="1400" dirty="0">
              <a:latin typeface="Meiryo UI" panose="020B0604030504040204" pitchFamily="50" charset="-128"/>
              <a:ea typeface="Meiryo UI" panose="020B0604030504040204" pitchFamily="50" charset="-128"/>
            </a:endParaRPr>
          </a:p>
          <a:p>
            <a:pPr marL="179996" indent="-457189" algn="just" defTabSz="914379">
              <a:defRPr/>
            </a:pPr>
            <a:r>
              <a:rPr kumimoji="1" lang="ja-JP" altLang="en-US" sz="1400" dirty="0">
                <a:latin typeface="Meiryo UI" panose="020B0604030504040204" pitchFamily="50" charset="-128"/>
                <a:ea typeface="Meiryo UI" panose="020B0604030504040204" pitchFamily="50" charset="-128"/>
              </a:rPr>
              <a:t>　　　　　　　　  ・ヒアリングできなかった区分所有者、賃借人にポスティング又は郵送でアンケート調査　　</a:t>
            </a:r>
            <a:r>
              <a:rPr lang="ja-JP" altLang="en-US" sz="1400" dirty="0">
                <a:solidFill>
                  <a:prstClr val="black"/>
                </a:solidFill>
                <a:latin typeface="Meiryo UI"/>
                <a:ea typeface="Meiryo UI"/>
              </a:rPr>
              <a:t>　</a:t>
            </a:r>
            <a:endParaRPr lang="en-US" altLang="ja-JP" sz="1400" dirty="0">
              <a:solidFill>
                <a:prstClr val="black"/>
              </a:solidFill>
              <a:latin typeface="Meiryo UI"/>
              <a:ea typeface="Meiryo UI"/>
            </a:endParaRPr>
          </a:p>
        </p:txBody>
      </p:sp>
      <p:sp>
        <p:nvSpPr>
          <p:cNvPr id="15" name="正方形/長方形 14">
            <a:extLst>
              <a:ext uri="{FF2B5EF4-FFF2-40B4-BE49-F238E27FC236}">
                <a16:creationId xmlns:a16="http://schemas.microsoft.com/office/drawing/2014/main" id="{0B46CCEE-372B-4295-AD3D-B59731E63243}"/>
              </a:ext>
            </a:extLst>
          </p:cNvPr>
          <p:cNvSpPr/>
          <p:nvPr/>
        </p:nvSpPr>
        <p:spPr>
          <a:xfrm>
            <a:off x="145723" y="596876"/>
            <a:ext cx="8816974" cy="2160795"/>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7569082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EA38BAC2-6118-4AC3-8C15-16A7F6BED30C}"/>
              </a:ext>
            </a:extLst>
          </p:cNvPr>
          <p:cNvSpPr txBox="1"/>
          <p:nvPr/>
        </p:nvSpPr>
        <p:spPr>
          <a:xfrm>
            <a:off x="8655590"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14</a:t>
            </a:r>
            <a:endParaRPr kumimoji="1" lang="ja-JP" altLang="en-US" dirty="0"/>
          </a:p>
        </p:txBody>
      </p:sp>
      <p:sp>
        <p:nvSpPr>
          <p:cNvPr id="11" name="テキスト ボックス 10">
            <a:extLst>
              <a:ext uri="{FF2B5EF4-FFF2-40B4-BE49-F238E27FC236}">
                <a16:creationId xmlns:a16="http://schemas.microsoft.com/office/drawing/2014/main" id="{F11EC600-0637-4D2B-B9BB-DDC4E9A5BBAB}"/>
              </a:ext>
            </a:extLst>
          </p:cNvPr>
          <p:cNvSpPr txBox="1"/>
          <p:nvPr/>
        </p:nvSpPr>
        <p:spPr>
          <a:xfrm>
            <a:off x="126184" y="612136"/>
            <a:ext cx="5636113" cy="338554"/>
          </a:xfrm>
          <a:prstGeom prst="rect">
            <a:avLst/>
          </a:prstGeom>
          <a:noFill/>
        </p:spPr>
        <p:txBody>
          <a:bodyPr wrap="square">
            <a:spAutoFit/>
          </a:bodyPr>
          <a:lstStyle/>
          <a:p>
            <a:pPr marL="179996" indent="-457189" algn="just" defTabSz="914379">
              <a:defRPr/>
            </a:pPr>
            <a:r>
              <a:rPr lang="ja-JP" altLang="en-US" sz="1600" dirty="0">
                <a:solidFill>
                  <a:prstClr val="black"/>
                </a:solidFill>
                <a:latin typeface="Meiryo UI"/>
                <a:ea typeface="Meiryo UI"/>
              </a:rPr>
              <a:t>○管理不適正マンション実態調査（</a:t>
            </a:r>
            <a:r>
              <a:rPr lang="en-US" altLang="ja-JP" sz="1600" dirty="0">
                <a:solidFill>
                  <a:prstClr val="black"/>
                </a:solidFill>
                <a:latin typeface="Meiryo UI"/>
                <a:ea typeface="Meiryo UI"/>
              </a:rPr>
              <a:t>R2</a:t>
            </a:r>
            <a:r>
              <a:rPr lang="ja-JP" altLang="en-US" sz="1600" dirty="0">
                <a:solidFill>
                  <a:prstClr val="black"/>
                </a:solidFill>
                <a:latin typeface="Meiryo UI"/>
                <a:ea typeface="Meiryo UI"/>
              </a:rPr>
              <a:t>年度）</a:t>
            </a:r>
            <a:endParaRPr lang="en-US" altLang="ja-JP" sz="1600" dirty="0">
              <a:solidFill>
                <a:prstClr val="black"/>
              </a:solidFill>
              <a:latin typeface="Meiryo UI"/>
              <a:ea typeface="Meiryo UI"/>
            </a:endParaRPr>
          </a:p>
        </p:txBody>
      </p:sp>
      <p:sp>
        <p:nvSpPr>
          <p:cNvPr id="12" name="正方形/長方形 11">
            <a:extLst>
              <a:ext uri="{FF2B5EF4-FFF2-40B4-BE49-F238E27FC236}">
                <a16:creationId xmlns:a16="http://schemas.microsoft.com/office/drawing/2014/main" id="{81540AF5-626F-43FA-8446-44D3DCBBC1DC}"/>
              </a:ext>
            </a:extLst>
          </p:cNvPr>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latin typeface="Meiryo UI" panose="020B0604030504040204" pitchFamily="50" charset="-128"/>
                <a:ea typeface="Meiryo UI" panose="020B0604030504040204" pitchFamily="50" charset="-128"/>
              </a:rPr>
              <a:t>　大阪府のこれまでの取組み</a:t>
            </a:r>
          </a:p>
        </p:txBody>
      </p:sp>
      <p:sp>
        <p:nvSpPr>
          <p:cNvPr id="16" name="テキスト ボックス 15">
            <a:extLst>
              <a:ext uri="{FF2B5EF4-FFF2-40B4-BE49-F238E27FC236}">
                <a16:creationId xmlns:a16="http://schemas.microsoft.com/office/drawing/2014/main" id="{8552E7EF-9841-4176-9999-5DEBD012739D}"/>
              </a:ext>
            </a:extLst>
          </p:cNvPr>
          <p:cNvSpPr txBox="1"/>
          <p:nvPr/>
        </p:nvSpPr>
        <p:spPr>
          <a:xfrm>
            <a:off x="345055" y="1091468"/>
            <a:ext cx="8605009" cy="307777"/>
          </a:xfrm>
          <a:prstGeom prst="rect">
            <a:avLst/>
          </a:prstGeom>
          <a:noFill/>
        </p:spPr>
        <p:txBody>
          <a:bodyPr wrap="square" rtlCol="0">
            <a:spAutoFit/>
          </a:bodyPr>
          <a:lstStyle/>
          <a:p>
            <a:r>
              <a:rPr kumimoji="1" lang="ja-JP" altLang="en-US" sz="1400" dirty="0">
                <a:latin typeface="Meiryo UI" panose="020B0604030504040204" pitchFamily="50" charset="-128"/>
                <a:ea typeface="Meiryo UI" panose="020B0604030504040204" pitchFamily="50" charset="-128"/>
              </a:rPr>
              <a:t>■調査結果及び既往研究による管理不適正となる要因</a:t>
            </a:r>
            <a:endParaRPr kumimoji="1" lang="en-US" altLang="ja-JP" sz="1400" dirty="0">
              <a:latin typeface="Meiryo UI" panose="020B0604030504040204" pitchFamily="50" charset="-128"/>
              <a:ea typeface="Meiryo UI" panose="020B0604030504040204" pitchFamily="50" charset="-128"/>
            </a:endParaRPr>
          </a:p>
        </p:txBody>
      </p:sp>
      <p:graphicFrame>
        <p:nvGraphicFramePr>
          <p:cNvPr id="17" name="表 16">
            <a:extLst>
              <a:ext uri="{FF2B5EF4-FFF2-40B4-BE49-F238E27FC236}">
                <a16:creationId xmlns:a16="http://schemas.microsoft.com/office/drawing/2014/main" id="{F1117B71-A982-459D-82D6-23E43EE98C3D}"/>
              </a:ext>
            </a:extLst>
          </p:cNvPr>
          <p:cNvGraphicFramePr>
            <a:graphicFrameLocks noGrp="1"/>
          </p:cNvGraphicFramePr>
          <p:nvPr>
            <p:extLst>
              <p:ext uri="{D42A27DB-BD31-4B8C-83A1-F6EECF244321}">
                <p14:modId xmlns:p14="http://schemas.microsoft.com/office/powerpoint/2010/main" val="113553416"/>
              </p:ext>
            </p:extLst>
          </p:nvPr>
        </p:nvGraphicFramePr>
        <p:xfrm>
          <a:off x="525936" y="1522761"/>
          <a:ext cx="8243248" cy="4723103"/>
        </p:xfrm>
        <a:graphic>
          <a:graphicData uri="http://schemas.openxmlformats.org/drawingml/2006/table">
            <a:tbl>
              <a:tblPr firstRow="1" firstCol="1" bandRow="1">
                <a:tableStyleId>{5C22544A-7EE6-4342-B048-85BDC9FD1C3A}</a:tableStyleId>
              </a:tblPr>
              <a:tblGrid>
                <a:gridCol w="8243248">
                  <a:extLst>
                    <a:ext uri="{9D8B030D-6E8A-4147-A177-3AD203B41FA5}">
                      <a16:colId xmlns:a16="http://schemas.microsoft.com/office/drawing/2014/main" val="3527881947"/>
                    </a:ext>
                  </a:extLst>
                </a:gridCol>
              </a:tblGrid>
              <a:tr h="419783">
                <a:tc>
                  <a:txBody>
                    <a:bodyPr/>
                    <a:lstStyle/>
                    <a:p>
                      <a:pPr algn="ctr">
                        <a:spcAft>
                          <a:spcPts val="0"/>
                        </a:spcAft>
                      </a:pPr>
                      <a:r>
                        <a:rPr lang="ja-JP" sz="1400" kern="100" dirty="0">
                          <a:solidFill>
                            <a:schemeClr val="tx1"/>
                          </a:solidFill>
                          <a:effectLst/>
                          <a:latin typeface="Meiryo UI" panose="020B0604030504040204" pitchFamily="50" charset="-128"/>
                          <a:ea typeface="Meiryo UI" panose="020B0604030504040204" pitchFamily="50" charset="-128"/>
                        </a:rPr>
                        <a:t>管理不適正の要因</a:t>
                      </a:r>
                      <a:endParaRPr lang="ja-JP" sz="14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val="228385039"/>
                  </a:ext>
                </a:extLst>
              </a:tr>
              <a:tr h="307380">
                <a:tc>
                  <a:txBody>
                    <a:bodyPr/>
                    <a:lstStyle/>
                    <a:p>
                      <a:pPr marL="266700" indent="-266700" algn="l">
                        <a:spcAft>
                          <a:spcPts val="0"/>
                        </a:spcAft>
                      </a:pPr>
                      <a:r>
                        <a:rPr lang="ja-JP" sz="1600" b="0" kern="100" dirty="0">
                          <a:solidFill>
                            <a:schemeClr val="tx1"/>
                          </a:solidFill>
                          <a:effectLst/>
                          <a:latin typeface="Meiryo UI" panose="020B0604030504040204" pitchFamily="50" charset="-128"/>
                          <a:ea typeface="Meiryo UI" panose="020B0604030504040204" pitchFamily="50" charset="-128"/>
                        </a:rPr>
                        <a:t>１）分譲時の未整備（管理組合の未設立</a:t>
                      </a:r>
                      <a:r>
                        <a:rPr lang="ja-JP" altLang="en-US" sz="1600" b="0" kern="100" dirty="0">
                          <a:solidFill>
                            <a:schemeClr val="tx1"/>
                          </a:solidFill>
                          <a:effectLst/>
                          <a:latin typeface="Meiryo UI" panose="020B0604030504040204" pitchFamily="50" charset="-128"/>
                          <a:ea typeface="Meiryo UI" panose="020B0604030504040204" pitchFamily="50" charset="-128"/>
                        </a:rPr>
                        <a:t>、管理規約なし</a:t>
                      </a:r>
                      <a:r>
                        <a:rPr lang="ja-JP" sz="1600" b="0" kern="100" dirty="0">
                          <a:solidFill>
                            <a:schemeClr val="tx1"/>
                          </a:solidFill>
                          <a:effectLst/>
                          <a:latin typeface="Meiryo UI" panose="020B0604030504040204" pitchFamily="50" charset="-128"/>
                          <a:ea typeface="Meiryo UI" panose="020B0604030504040204" pitchFamily="50" charset="-128"/>
                        </a:rPr>
                        <a:t>等）</a:t>
                      </a:r>
                      <a:endParaRPr lang="ja-JP" sz="16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3241539"/>
                  </a:ext>
                </a:extLst>
              </a:tr>
              <a:tr h="307380">
                <a:tc>
                  <a:txBody>
                    <a:bodyPr/>
                    <a:lstStyle/>
                    <a:p>
                      <a:pPr algn="l">
                        <a:spcAft>
                          <a:spcPts val="0"/>
                        </a:spcAft>
                      </a:pPr>
                      <a:r>
                        <a:rPr lang="ja-JP" sz="1600" b="0" kern="100" dirty="0">
                          <a:solidFill>
                            <a:schemeClr val="tx1"/>
                          </a:solidFill>
                          <a:effectLst/>
                          <a:latin typeface="Meiryo UI" panose="020B0604030504040204" pitchFamily="50" charset="-128"/>
                          <a:ea typeface="Meiryo UI" panose="020B0604030504040204" pitchFamily="50" charset="-128"/>
                        </a:rPr>
                        <a:t>２）管理に無関心な大口所有者存在</a:t>
                      </a:r>
                      <a:endParaRPr lang="ja-JP" sz="16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43343945"/>
                  </a:ext>
                </a:extLst>
              </a:tr>
              <a:tr h="307380">
                <a:tc>
                  <a:txBody>
                    <a:bodyPr/>
                    <a:lstStyle/>
                    <a:p>
                      <a:pPr algn="l">
                        <a:spcAft>
                          <a:spcPts val="0"/>
                        </a:spcAft>
                      </a:pPr>
                      <a:r>
                        <a:rPr lang="ja-JP" sz="1600" b="0" kern="100" dirty="0">
                          <a:solidFill>
                            <a:schemeClr val="tx1"/>
                          </a:solidFill>
                          <a:effectLst/>
                          <a:latin typeface="Meiryo UI" panose="020B0604030504040204" pitchFamily="50" charset="-128"/>
                          <a:ea typeface="Meiryo UI" panose="020B0604030504040204" pitchFamily="50" charset="-128"/>
                        </a:rPr>
                        <a:t>３）投資型やリゾート型での所有者の分散</a:t>
                      </a:r>
                      <a:endParaRPr lang="ja-JP" sz="16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22783364"/>
                  </a:ext>
                </a:extLst>
              </a:tr>
              <a:tr h="307380">
                <a:tc>
                  <a:txBody>
                    <a:bodyPr/>
                    <a:lstStyle/>
                    <a:p>
                      <a:pPr algn="l">
                        <a:spcAft>
                          <a:spcPts val="0"/>
                        </a:spcAft>
                      </a:pPr>
                      <a:r>
                        <a:rPr lang="ja-JP" sz="1600" b="0" kern="100" dirty="0">
                          <a:solidFill>
                            <a:schemeClr val="tx1"/>
                          </a:solidFill>
                          <a:effectLst/>
                          <a:latin typeface="Meiryo UI" panose="020B0604030504040204" pitchFamily="50" charset="-128"/>
                          <a:ea typeface="Meiryo UI" panose="020B0604030504040204" pitchFamily="50" charset="-128"/>
                        </a:rPr>
                        <a:t>４）賃借人の増加</a:t>
                      </a:r>
                      <a:endParaRPr lang="ja-JP" sz="16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61381412"/>
                  </a:ext>
                </a:extLst>
              </a:tr>
              <a:tr h="307380">
                <a:tc>
                  <a:txBody>
                    <a:bodyPr/>
                    <a:lstStyle/>
                    <a:p>
                      <a:pPr marL="266700" indent="-266700" algn="l">
                        <a:spcAft>
                          <a:spcPts val="0"/>
                        </a:spcAft>
                      </a:pPr>
                      <a:r>
                        <a:rPr lang="ja-JP" sz="1600" b="0" kern="100" dirty="0">
                          <a:solidFill>
                            <a:schemeClr val="tx1"/>
                          </a:solidFill>
                          <a:effectLst/>
                          <a:latin typeface="Meiryo UI" panose="020B0604030504040204" pitchFamily="50" charset="-128"/>
                          <a:ea typeface="Meiryo UI" panose="020B0604030504040204" pitchFamily="50" charset="-128"/>
                        </a:rPr>
                        <a:t>５）</a:t>
                      </a:r>
                      <a:r>
                        <a:rPr lang="ja-JP" altLang="en-US" sz="1600" b="0" kern="100" dirty="0">
                          <a:solidFill>
                            <a:schemeClr val="tx1"/>
                          </a:solidFill>
                          <a:effectLst/>
                          <a:latin typeface="Meiryo UI" panose="020B0604030504040204" pitchFamily="50" charset="-128"/>
                          <a:ea typeface="Meiryo UI" panose="020B0604030504040204" pitchFamily="50" charset="-128"/>
                        </a:rPr>
                        <a:t>その他居住目的以外の所有者の増加</a:t>
                      </a:r>
                      <a:endParaRPr lang="ja-JP" sz="16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15584272"/>
                  </a:ext>
                </a:extLst>
              </a:tr>
              <a:tr h="307380">
                <a:tc>
                  <a:txBody>
                    <a:bodyPr/>
                    <a:lstStyle/>
                    <a:p>
                      <a:pPr algn="l">
                        <a:spcAft>
                          <a:spcPts val="0"/>
                        </a:spcAft>
                      </a:pPr>
                      <a:r>
                        <a:rPr lang="ja-JP" sz="1600" b="0" kern="100" dirty="0">
                          <a:solidFill>
                            <a:schemeClr val="tx1"/>
                          </a:solidFill>
                          <a:effectLst/>
                          <a:latin typeface="Meiryo UI" panose="020B0604030504040204" pitchFamily="50" charset="-128"/>
                          <a:ea typeface="Meiryo UI" panose="020B0604030504040204" pitchFamily="50" charset="-128"/>
                        </a:rPr>
                        <a:t>６）</a:t>
                      </a:r>
                      <a:r>
                        <a:rPr lang="ja-JP" altLang="ja-JP" sz="1600" b="0" kern="100" dirty="0">
                          <a:solidFill>
                            <a:schemeClr val="tx1"/>
                          </a:solidFill>
                          <a:effectLst/>
                          <a:latin typeface="Meiryo UI" panose="020B0604030504040204" pitchFamily="50" charset="-128"/>
                          <a:ea typeface="Meiryo UI" panose="020B0604030504040204" pitchFamily="50" charset="-128"/>
                        </a:rPr>
                        <a:t>管理会社</a:t>
                      </a:r>
                      <a:r>
                        <a:rPr lang="ja-JP" altLang="en-US" sz="1600" b="0" kern="100" dirty="0">
                          <a:solidFill>
                            <a:schemeClr val="tx1"/>
                          </a:solidFill>
                          <a:effectLst/>
                          <a:latin typeface="Meiryo UI" panose="020B0604030504040204" pitchFamily="50" charset="-128"/>
                          <a:ea typeface="Meiryo UI" panose="020B0604030504040204" pitchFamily="50" charset="-128"/>
                        </a:rPr>
                        <a:t>等</a:t>
                      </a:r>
                      <a:r>
                        <a:rPr lang="ja-JP" altLang="ja-JP" sz="1600" b="0" kern="100" dirty="0">
                          <a:solidFill>
                            <a:schemeClr val="tx1"/>
                          </a:solidFill>
                          <a:effectLst/>
                          <a:latin typeface="Meiryo UI" panose="020B0604030504040204" pitchFamily="50" charset="-128"/>
                          <a:ea typeface="Meiryo UI" panose="020B0604030504040204" pitchFamily="50" charset="-128"/>
                        </a:rPr>
                        <a:t>の倒産</a:t>
                      </a:r>
                      <a:endParaRPr lang="ja-JP" sz="16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99957105"/>
                  </a:ext>
                </a:extLst>
              </a:tr>
              <a:tr h="307380">
                <a:tc>
                  <a:txBody>
                    <a:bodyPr/>
                    <a:lstStyle/>
                    <a:p>
                      <a:pPr marL="266700" indent="-266700" algn="l">
                        <a:spcAft>
                          <a:spcPts val="0"/>
                        </a:spcAft>
                      </a:pPr>
                      <a:r>
                        <a:rPr lang="ja-JP" sz="1600" b="0" kern="100" dirty="0">
                          <a:solidFill>
                            <a:schemeClr val="tx1"/>
                          </a:solidFill>
                          <a:effectLst/>
                          <a:latin typeface="Meiryo UI" panose="020B0604030504040204" pitchFamily="50" charset="-128"/>
                          <a:ea typeface="Meiryo UI" panose="020B0604030504040204" pitchFamily="50" charset="-128"/>
                        </a:rPr>
                        <a:t>７）</a:t>
                      </a:r>
                      <a:r>
                        <a:rPr lang="ja-JP" altLang="ja-JP" sz="1600" b="0" kern="100" dirty="0">
                          <a:solidFill>
                            <a:schemeClr val="tx1"/>
                          </a:solidFill>
                          <a:effectLst/>
                          <a:latin typeface="Meiryo UI" panose="020B0604030504040204" pitchFamily="50" charset="-128"/>
                          <a:ea typeface="Meiryo UI" panose="020B0604030504040204" pitchFamily="50" charset="-128"/>
                        </a:rPr>
                        <a:t>無秩序な増築や住戸リフォーム</a:t>
                      </a:r>
                      <a:endParaRPr lang="ja-JP" sz="16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44609955"/>
                  </a:ext>
                </a:extLst>
              </a:tr>
              <a:tr h="307380">
                <a:tc>
                  <a:txBody>
                    <a:bodyPr/>
                    <a:lstStyle/>
                    <a:p>
                      <a:pPr algn="l">
                        <a:spcAft>
                          <a:spcPts val="0"/>
                        </a:spcAft>
                      </a:pPr>
                      <a:r>
                        <a:rPr lang="ja-JP" sz="1600" b="0" kern="100" dirty="0">
                          <a:solidFill>
                            <a:schemeClr val="tx1"/>
                          </a:solidFill>
                          <a:effectLst/>
                          <a:latin typeface="Meiryo UI" panose="020B0604030504040204" pitchFamily="50" charset="-128"/>
                          <a:ea typeface="Meiryo UI" panose="020B0604030504040204" pitchFamily="50" charset="-128"/>
                        </a:rPr>
                        <a:t>８）</a:t>
                      </a:r>
                      <a:r>
                        <a:rPr lang="ja-JP" altLang="ja-JP" sz="1600" b="0" kern="100" dirty="0">
                          <a:solidFill>
                            <a:schemeClr val="tx1"/>
                          </a:solidFill>
                          <a:effectLst/>
                          <a:latin typeface="Meiryo UI" panose="020B0604030504040204" pitchFamily="50" charset="-128"/>
                          <a:ea typeface="Meiryo UI" panose="020B0604030504040204" pitchFamily="50" charset="-128"/>
                        </a:rPr>
                        <a:t>反社会的団体の</a:t>
                      </a:r>
                      <a:r>
                        <a:rPr lang="ja-JP" altLang="en-US" sz="1600" b="0" kern="100" dirty="0">
                          <a:solidFill>
                            <a:schemeClr val="tx1"/>
                          </a:solidFill>
                          <a:effectLst/>
                          <a:latin typeface="Meiryo UI" panose="020B0604030504040204" pitchFamily="50" charset="-128"/>
                          <a:ea typeface="Meiryo UI" panose="020B0604030504040204" pitchFamily="50" charset="-128"/>
                        </a:rPr>
                        <a:t>関与</a:t>
                      </a:r>
                      <a:r>
                        <a:rPr lang="ja-JP" altLang="ja-JP" sz="1600" b="0" kern="100" dirty="0">
                          <a:solidFill>
                            <a:schemeClr val="tx1"/>
                          </a:solidFill>
                          <a:effectLst/>
                          <a:latin typeface="Meiryo UI" panose="020B0604030504040204" pitchFamily="50" charset="-128"/>
                          <a:ea typeface="Meiryo UI" panose="020B0604030504040204" pitchFamily="50" charset="-128"/>
                        </a:rPr>
                        <a:t>・地上げ進行</a:t>
                      </a:r>
                      <a:endParaRPr lang="ja-JP" sz="16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4490518"/>
                  </a:ext>
                </a:extLst>
              </a:tr>
              <a:tr h="3073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0" kern="100" dirty="0">
                          <a:solidFill>
                            <a:schemeClr val="tx1"/>
                          </a:solidFill>
                          <a:effectLst/>
                          <a:latin typeface="Meiryo UI" panose="020B0604030504040204" pitchFamily="50" charset="-128"/>
                          <a:ea typeface="Meiryo UI" panose="020B0604030504040204" pitchFamily="50" charset="-128"/>
                        </a:rPr>
                        <a:t>９</a:t>
                      </a:r>
                      <a:r>
                        <a:rPr lang="ja-JP" altLang="ja-JP" sz="1600" b="0" kern="100" dirty="0">
                          <a:solidFill>
                            <a:schemeClr val="tx1"/>
                          </a:solidFill>
                          <a:effectLst/>
                          <a:latin typeface="Meiryo UI" panose="020B0604030504040204" pitchFamily="50" charset="-128"/>
                          <a:ea typeface="Meiryo UI" panose="020B0604030504040204" pitchFamily="50" charset="-128"/>
                        </a:rPr>
                        <a:t>）空</a:t>
                      </a:r>
                      <a:r>
                        <a:rPr lang="ja-JP" altLang="en-US" sz="1600" b="0" kern="100" dirty="0">
                          <a:solidFill>
                            <a:schemeClr val="tx1"/>
                          </a:solidFill>
                          <a:effectLst/>
                          <a:latin typeface="Meiryo UI" panose="020B0604030504040204" pitchFamily="50" charset="-128"/>
                          <a:ea typeface="Meiryo UI" panose="020B0604030504040204" pitchFamily="50" charset="-128"/>
                        </a:rPr>
                        <a:t>き</a:t>
                      </a:r>
                      <a:r>
                        <a:rPr lang="ja-JP" altLang="ja-JP" sz="1600" b="0" kern="100" dirty="0">
                          <a:solidFill>
                            <a:schemeClr val="tx1"/>
                          </a:solidFill>
                          <a:effectLst/>
                          <a:latin typeface="Meiryo UI" panose="020B0604030504040204" pitchFamily="50" charset="-128"/>
                          <a:ea typeface="Meiryo UI" panose="020B0604030504040204" pitchFamily="50" charset="-128"/>
                        </a:rPr>
                        <a:t>住戸の増加</a:t>
                      </a:r>
                      <a:endParaRPr lang="ja-JP" altLang="ja-JP" sz="16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40054495"/>
                  </a:ext>
                </a:extLst>
              </a:tr>
              <a:tr h="307380">
                <a:tc>
                  <a:txBody>
                    <a:bodyPr/>
                    <a:lstStyle/>
                    <a:p>
                      <a:pPr algn="l">
                        <a:spcAft>
                          <a:spcPts val="0"/>
                        </a:spcAft>
                      </a:pPr>
                      <a:r>
                        <a:rPr lang="en-US" altLang="ja-JP" sz="1600" b="0" kern="100" dirty="0">
                          <a:solidFill>
                            <a:schemeClr val="tx1"/>
                          </a:solidFill>
                          <a:effectLst/>
                          <a:latin typeface="Meiryo UI" panose="020B0604030504040204" pitchFamily="50" charset="-128"/>
                          <a:ea typeface="Meiryo UI" panose="020B0604030504040204" pitchFamily="50" charset="-128"/>
                        </a:rPr>
                        <a:t>10</a:t>
                      </a:r>
                      <a:r>
                        <a:rPr lang="ja-JP" sz="1600" b="0" kern="100" dirty="0">
                          <a:solidFill>
                            <a:schemeClr val="tx1"/>
                          </a:solidFill>
                          <a:effectLst/>
                          <a:latin typeface="Meiryo UI" panose="020B0604030504040204" pitchFamily="50" charset="-128"/>
                          <a:ea typeface="Meiryo UI" panose="020B0604030504040204" pitchFamily="50" charset="-128"/>
                        </a:rPr>
                        <a:t>）管理費・修繕積立金の不足もしくは未徴収</a:t>
                      </a:r>
                      <a:endParaRPr lang="ja-JP" sz="16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12024783"/>
                  </a:ext>
                </a:extLst>
              </a:tr>
              <a:tr h="307380">
                <a:tc>
                  <a:txBody>
                    <a:bodyPr/>
                    <a:lstStyle/>
                    <a:p>
                      <a:pPr algn="l">
                        <a:spcAft>
                          <a:spcPts val="0"/>
                        </a:spcAft>
                      </a:pPr>
                      <a:r>
                        <a:rPr lang="en-US" sz="1600" b="0" kern="100" dirty="0">
                          <a:solidFill>
                            <a:schemeClr val="tx1"/>
                          </a:solidFill>
                          <a:effectLst/>
                          <a:latin typeface="Meiryo UI" panose="020B0604030504040204" pitchFamily="50" charset="-128"/>
                          <a:ea typeface="Meiryo UI" panose="020B0604030504040204" pitchFamily="50" charset="-128"/>
                        </a:rPr>
                        <a:t>1</a:t>
                      </a:r>
                      <a:r>
                        <a:rPr lang="en-US" altLang="ja-JP" sz="1600" b="0" kern="100" dirty="0">
                          <a:solidFill>
                            <a:schemeClr val="tx1"/>
                          </a:solidFill>
                          <a:effectLst/>
                          <a:latin typeface="Meiryo UI" panose="020B0604030504040204" pitchFamily="50" charset="-128"/>
                          <a:ea typeface="Meiryo UI" panose="020B0604030504040204" pitchFamily="50" charset="-128"/>
                        </a:rPr>
                        <a:t>1</a:t>
                      </a:r>
                      <a:r>
                        <a:rPr lang="ja-JP" sz="1600" b="0" kern="100" dirty="0">
                          <a:solidFill>
                            <a:schemeClr val="tx1"/>
                          </a:solidFill>
                          <a:effectLst/>
                          <a:latin typeface="Meiryo UI" panose="020B0604030504040204" pitchFamily="50" charset="-128"/>
                          <a:ea typeface="Meiryo UI" panose="020B0604030504040204" pitchFamily="50" charset="-128"/>
                        </a:rPr>
                        <a:t>）修繕積立金の毀損・紛失</a:t>
                      </a:r>
                      <a:endParaRPr lang="ja-JP" sz="16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74514304"/>
                  </a:ext>
                </a:extLst>
              </a:tr>
              <a:tr h="307380">
                <a:tc>
                  <a:txBody>
                    <a:bodyPr/>
                    <a:lstStyle/>
                    <a:p>
                      <a:pPr algn="l">
                        <a:spcAft>
                          <a:spcPts val="0"/>
                        </a:spcAft>
                      </a:pPr>
                      <a:r>
                        <a:rPr lang="en-US" sz="1600" b="0" kern="100" dirty="0">
                          <a:solidFill>
                            <a:schemeClr val="tx1"/>
                          </a:solidFill>
                          <a:effectLst/>
                          <a:latin typeface="Meiryo UI" panose="020B0604030504040204" pitchFamily="50" charset="-128"/>
                          <a:ea typeface="Meiryo UI" panose="020B0604030504040204" pitchFamily="50" charset="-128"/>
                        </a:rPr>
                        <a:t>1</a:t>
                      </a:r>
                      <a:r>
                        <a:rPr lang="en-US" altLang="ja-JP" sz="1600" b="0" kern="100" dirty="0">
                          <a:solidFill>
                            <a:schemeClr val="tx1"/>
                          </a:solidFill>
                          <a:effectLst/>
                          <a:latin typeface="Meiryo UI" panose="020B0604030504040204" pitchFamily="50" charset="-128"/>
                          <a:ea typeface="Meiryo UI" panose="020B0604030504040204" pitchFamily="50" charset="-128"/>
                        </a:rPr>
                        <a:t>2</a:t>
                      </a:r>
                      <a:r>
                        <a:rPr lang="ja-JP" sz="1600" b="0" kern="100" dirty="0">
                          <a:solidFill>
                            <a:schemeClr val="tx1"/>
                          </a:solidFill>
                          <a:effectLst/>
                          <a:latin typeface="Meiryo UI" panose="020B0604030504040204" pitchFamily="50" charset="-128"/>
                          <a:ea typeface="Meiryo UI" panose="020B0604030504040204" pitchFamily="50" charset="-128"/>
                        </a:rPr>
                        <a:t>）低層階店舗区画の需要低迷</a:t>
                      </a:r>
                      <a:endParaRPr lang="ja-JP" sz="16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29994456"/>
                  </a:ext>
                </a:extLst>
              </a:tr>
              <a:tr h="307380">
                <a:tc>
                  <a:txBody>
                    <a:bodyPr/>
                    <a:lstStyle/>
                    <a:p>
                      <a:pPr algn="l">
                        <a:spcAft>
                          <a:spcPts val="0"/>
                        </a:spcAft>
                      </a:pPr>
                      <a:r>
                        <a:rPr lang="en-US" sz="1600" b="0" kern="100" dirty="0">
                          <a:solidFill>
                            <a:schemeClr val="tx1"/>
                          </a:solidFill>
                          <a:effectLst/>
                          <a:latin typeface="Meiryo UI" panose="020B0604030504040204" pitchFamily="50" charset="-128"/>
                          <a:ea typeface="Meiryo UI" panose="020B0604030504040204" pitchFamily="50" charset="-128"/>
                        </a:rPr>
                        <a:t>1</a:t>
                      </a:r>
                      <a:r>
                        <a:rPr lang="en-US" altLang="ja-JP" sz="1600" b="0" kern="100" dirty="0">
                          <a:solidFill>
                            <a:schemeClr val="tx1"/>
                          </a:solidFill>
                          <a:effectLst/>
                          <a:latin typeface="Meiryo UI" panose="020B0604030504040204" pitchFamily="50" charset="-128"/>
                          <a:ea typeface="Meiryo UI" panose="020B0604030504040204" pitchFamily="50" charset="-128"/>
                        </a:rPr>
                        <a:t>3</a:t>
                      </a:r>
                      <a:r>
                        <a:rPr lang="ja-JP" sz="1600" b="0" kern="100" dirty="0">
                          <a:solidFill>
                            <a:schemeClr val="tx1"/>
                          </a:solidFill>
                          <a:effectLst/>
                          <a:latin typeface="Meiryo UI" panose="020B0604030504040204" pitchFamily="50" charset="-128"/>
                          <a:ea typeface="Meiryo UI" panose="020B0604030504040204" pitchFamily="50" charset="-128"/>
                        </a:rPr>
                        <a:t>）地価下落・マンション需要の低迷</a:t>
                      </a:r>
                      <a:endParaRPr lang="ja-JP" sz="16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67215047"/>
                  </a:ext>
                </a:extLst>
              </a:tr>
              <a:tr h="307380">
                <a:tc>
                  <a:txBody>
                    <a:bodyPr/>
                    <a:lstStyle/>
                    <a:p>
                      <a:pPr algn="l">
                        <a:spcAft>
                          <a:spcPts val="0"/>
                        </a:spcAft>
                      </a:pPr>
                      <a:r>
                        <a:rPr lang="en-US" sz="1600" b="0" kern="100" dirty="0">
                          <a:solidFill>
                            <a:schemeClr val="tx1"/>
                          </a:solidFill>
                          <a:effectLst/>
                          <a:latin typeface="Meiryo UI" panose="020B0604030504040204" pitchFamily="50" charset="-128"/>
                          <a:ea typeface="Meiryo UI" panose="020B0604030504040204" pitchFamily="50" charset="-128"/>
                        </a:rPr>
                        <a:t>1</a:t>
                      </a:r>
                      <a:r>
                        <a:rPr lang="en-US" altLang="ja-JP" sz="1600" b="0" kern="100" dirty="0">
                          <a:solidFill>
                            <a:schemeClr val="tx1"/>
                          </a:solidFill>
                          <a:effectLst/>
                          <a:latin typeface="Meiryo UI" panose="020B0604030504040204" pitchFamily="50" charset="-128"/>
                          <a:ea typeface="Meiryo UI" panose="020B0604030504040204" pitchFamily="50" charset="-128"/>
                        </a:rPr>
                        <a:t>4</a:t>
                      </a:r>
                      <a:r>
                        <a:rPr lang="ja-JP" sz="1600" b="0" kern="100" dirty="0">
                          <a:solidFill>
                            <a:schemeClr val="tx1"/>
                          </a:solidFill>
                          <a:effectLst/>
                          <a:latin typeface="Meiryo UI" panose="020B0604030504040204" pitchFamily="50" charset="-128"/>
                          <a:ea typeface="Meiryo UI" panose="020B0604030504040204" pitchFamily="50" charset="-128"/>
                        </a:rPr>
                        <a:t>）災害や欠陥による過分な費用負担</a:t>
                      </a:r>
                      <a:endParaRPr lang="ja-JP" sz="16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0218190"/>
                  </a:ext>
                </a:extLst>
              </a:tr>
            </a:tbl>
          </a:graphicData>
        </a:graphic>
      </p:graphicFrame>
    </p:spTree>
    <p:extLst>
      <p:ext uri="{BB962C8B-B14F-4D97-AF65-F5344CB8AC3E}">
        <p14:creationId xmlns:p14="http://schemas.microsoft.com/office/powerpoint/2010/main" val="42736524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latin typeface="Meiryo UI" panose="020B0604030504040204" pitchFamily="50" charset="-128"/>
                <a:ea typeface="Meiryo UI" panose="020B0604030504040204" pitchFamily="50" charset="-128"/>
              </a:rPr>
              <a:t>　大阪府のこれまでの取組み</a:t>
            </a:r>
          </a:p>
        </p:txBody>
      </p:sp>
      <p:sp>
        <p:nvSpPr>
          <p:cNvPr id="15" name="テキスト ボックス 14">
            <a:extLst>
              <a:ext uri="{FF2B5EF4-FFF2-40B4-BE49-F238E27FC236}">
                <a16:creationId xmlns:a16="http://schemas.microsoft.com/office/drawing/2014/main" id="{203DB7AD-F1CB-4591-99FB-5A1423B2AC58}"/>
              </a:ext>
            </a:extLst>
          </p:cNvPr>
          <p:cNvSpPr txBox="1"/>
          <p:nvPr/>
        </p:nvSpPr>
        <p:spPr>
          <a:xfrm>
            <a:off x="126184" y="576922"/>
            <a:ext cx="4445815" cy="338554"/>
          </a:xfrm>
          <a:prstGeom prst="rect">
            <a:avLst/>
          </a:prstGeom>
          <a:noFill/>
        </p:spPr>
        <p:txBody>
          <a:bodyPr wrap="square">
            <a:spAutoFit/>
          </a:bodyPr>
          <a:lstStyle/>
          <a:p>
            <a:pPr marL="179996" indent="-457189" algn="just" defTabSz="914379">
              <a:defRPr/>
            </a:pPr>
            <a:r>
              <a:rPr lang="ja-JP" altLang="en-US" sz="1600" b="1" dirty="0">
                <a:solidFill>
                  <a:prstClr val="black"/>
                </a:solidFill>
                <a:latin typeface="Meiryo UI"/>
                <a:ea typeface="Meiryo UI"/>
              </a:rPr>
              <a:t>○実態調査（町村域　</a:t>
            </a:r>
            <a:r>
              <a:rPr lang="en-US" altLang="ja-JP" sz="1600" b="1" dirty="0">
                <a:solidFill>
                  <a:prstClr val="black"/>
                </a:solidFill>
                <a:latin typeface="Meiryo UI"/>
                <a:ea typeface="Meiryo UI"/>
              </a:rPr>
              <a:t>R5</a:t>
            </a:r>
            <a:r>
              <a:rPr lang="ja-JP" altLang="en-US" sz="1600" b="1" dirty="0">
                <a:solidFill>
                  <a:prstClr val="black"/>
                </a:solidFill>
                <a:latin typeface="Meiryo UI"/>
                <a:ea typeface="Meiryo UI"/>
              </a:rPr>
              <a:t>～</a:t>
            </a:r>
            <a:r>
              <a:rPr lang="en-US" altLang="ja-JP" sz="1600" b="1" dirty="0">
                <a:solidFill>
                  <a:prstClr val="black"/>
                </a:solidFill>
                <a:latin typeface="Meiryo UI"/>
                <a:ea typeface="Meiryo UI"/>
              </a:rPr>
              <a:t>R6</a:t>
            </a:r>
            <a:r>
              <a:rPr lang="ja-JP" altLang="en-US" sz="1600" b="1" dirty="0">
                <a:solidFill>
                  <a:prstClr val="black"/>
                </a:solidFill>
                <a:latin typeface="Meiryo UI"/>
                <a:ea typeface="Meiryo UI"/>
              </a:rPr>
              <a:t>年度）</a:t>
            </a:r>
            <a:endParaRPr lang="en-US" altLang="ja-JP" sz="1600" b="1" dirty="0">
              <a:solidFill>
                <a:prstClr val="black"/>
              </a:solidFill>
              <a:latin typeface="Meiryo UI"/>
              <a:ea typeface="Meiryo UI"/>
            </a:endParaRPr>
          </a:p>
        </p:txBody>
      </p:sp>
      <p:sp>
        <p:nvSpPr>
          <p:cNvPr id="7" name="テキスト ボックス 6">
            <a:extLst>
              <a:ext uri="{FF2B5EF4-FFF2-40B4-BE49-F238E27FC236}">
                <a16:creationId xmlns:a16="http://schemas.microsoft.com/office/drawing/2014/main" id="{5C027DD2-A9FA-4D58-B077-D0A2874B1541}"/>
              </a:ext>
            </a:extLst>
          </p:cNvPr>
          <p:cNvSpPr txBox="1"/>
          <p:nvPr/>
        </p:nvSpPr>
        <p:spPr>
          <a:xfrm>
            <a:off x="835572" y="2882608"/>
            <a:ext cx="8044463" cy="276999"/>
          </a:xfrm>
          <a:prstGeom prst="rect">
            <a:avLst/>
          </a:prstGeom>
          <a:noFill/>
        </p:spPr>
        <p:txBody>
          <a:bodyPr wrap="square" rtlCol="0">
            <a:spAutoFit/>
          </a:bodyPr>
          <a:lstStyle/>
          <a:p>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棟数、管理組合数については一部想定を含む。　</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「実態把握調査」に基づき算出、未回答マンション分は登記簿等より算出。</a:t>
            </a:r>
            <a:endParaRPr kumimoji="1" lang="en-US" altLang="ja-JP" sz="1200" dirty="0">
              <a:latin typeface="Meiryo UI" panose="020B0604030504040204" pitchFamily="50" charset="-128"/>
              <a:ea typeface="Meiryo UI" panose="020B0604030504040204" pitchFamily="50" charset="-128"/>
            </a:endParaRPr>
          </a:p>
        </p:txBody>
      </p:sp>
      <p:graphicFrame>
        <p:nvGraphicFramePr>
          <p:cNvPr id="9" name="表 8">
            <a:extLst>
              <a:ext uri="{FF2B5EF4-FFF2-40B4-BE49-F238E27FC236}">
                <a16:creationId xmlns:a16="http://schemas.microsoft.com/office/drawing/2014/main" id="{C400F05E-F8EB-444F-887E-76E8EFD2766A}"/>
              </a:ext>
            </a:extLst>
          </p:cNvPr>
          <p:cNvGraphicFramePr>
            <a:graphicFrameLocks noGrp="1"/>
          </p:cNvGraphicFramePr>
          <p:nvPr>
            <p:extLst>
              <p:ext uri="{D42A27DB-BD31-4B8C-83A1-F6EECF244321}">
                <p14:modId xmlns:p14="http://schemas.microsoft.com/office/powerpoint/2010/main" val="1057446868"/>
              </p:ext>
            </p:extLst>
          </p:nvPr>
        </p:nvGraphicFramePr>
        <p:xfrm>
          <a:off x="1040524" y="2133233"/>
          <a:ext cx="7703382" cy="667733"/>
        </p:xfrm>
        <a:graphic>
          <a:graphicData uri="http://schemas.openxmlformats.org/drawingml/2006/table">
            <a:tbl>
              <a:tblPr/>
              <a:tblGrid>
                <a:gridCol w="698351">
                  <a:extLst>
                    <a:ext uri="{9D8B030D-6E8A-4147-A177-3AD203B41FA5}">
                      <a16:colId xmlns:a16="http://schemas.microsoft.com/office/drawing/2014/main" val="1151579650"/>
                    </a:ext>
                  </a:extLst>
                </a:gridCol>
                <a:gridCol w="1181528">
                  <a:extLst>
                    <a:ext uri="{9D8B030D-6E8A-4147-A177-3AD203B41FA5}">
                      <a16:colId xmlns:a16="http://schemas.microsoft.com/office/drawing/2014/main" val="1685000405"/>
                    </a:ext>
                  </a:extLst>
                </a:gridCol>
                <a:gridCol w="1181528">
                  <a:extLst>
                    <a:ext uri="{9D8B030D-6E8A-4147-A177-3AD203B41FA5}">
                      <a16:colId xmlns:a16="http://schemas.microsoft.com/office/drawing/2014/main" val="2878857032"/>
                    </a:ext>
                  </a:extLst>
                </a:gridCol>
                <a:gridCol w="1181528">
                  <a:extLst>
                    <a:ext uri="{9D8B030D-6E8A-4147-A177-3AD203B41FA5}">
                      <a16:colId xmlns:a16="http://schemas.microsoft.com/office/drawing/2014/main" val="2046116257"/>
                    </a:ext>
                  </a:extLst>
                </a:gridCol>
                <a:gridCol w="1088693">
                  <a:extLst>
                    <a:ext uri="{9D8B030D-6E8A-4147-A177-3AD203B41FA5}">
                      <a16:colId xmlns:a16="http://schemas.microsoft.com/office/drawing/2014/main" val="3731775661"/>
                    </a:ext>
                  </a:extLst>
                </a:gridCol>
                <a:gridCol w="1185877">
                  <a:extLst>
                    <a:ext uri="{9D8B030D-6E8A-4147-A177-3AD203B41FA5}">
                      <a16:colId xmlns:a16="http://schemas.microsoft.com/office/drawing/2014/main" val="204511326"/>
                    </a:ext>
                  </a:extLst>
                </a:gridCol>
                <a:gridCol w="1185877">
                  <a:extLst>
                    <a:ext uri="{9D8B030D-6E8A-4147-A177-3AD203B41FA5}">
                      <a16:colId xmlns:a16="http://schemas.microsoft.com/office/drawing/2014/main" val="2166889775"/>
                    </a:ext>
                  </a:extLst>
                </a:gridCol>
              </a:tblGrid>
              <a:tr h="138486">
                <a:tc rowSpan="2">
                  <a:txBody>
                    <a:bodyPr/>
                    <a:lstStyle/>
                    <a:p>
                      <a:pPr algn="ctr" fontAlgn="ctr"/>
                      <a:endParaRPr 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solidFill>
                      <a:schemeClr val="bg1">
                        <a:lumMod val="95000"/>
                      </a:schemeClr>
                    </a:solidFill>
                  </a:tcPr>
                </a:tc>
                <a:tc gridSpan="3">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調査対象数</a:t>
                      </a:r>
                    </a:p>
                  </a:txBody>
                  <a:tcPr marL="7620" marR="7620" marT="7620" marB="0" anchor="ctr">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lnL w="6350" cap="flat" cmpd="sng" algn="ctr">
                      <a:solidFill>
                        <a:srgbClr val="000000"/>
                      </a:solidFill>
                      <a:prstDash val="solid"/>
                      <a:round/>
                      <a:headEnd type="none" w="med" len="med"/>
                      <a:tailEnd type="none" w="med" len="med"/>
                    </a:lnL>
                  </a:tcPr>
                </a:tc>
                <a:tc hMerge="1">
                  <a:txBody>
                    <a:bodyPr/>
                    <a:lstStyle/>
                    <a:p>
                      <a:endParaRPr kumimoji="1" lang="ja-JP" altLang="en-US"/>
                    </a:p>
                  </a:txBody>
                  <a:tcPr/>
                </a:tc>
                <a:tc rowSpan="2">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回答率</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rowSpan="2">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回答</a:t>
                      </a:r>
                      <a:br>
                        <a:rPr lang="en-US" altLang="ja-JP" sz="12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管理組合数</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rowSpan="2">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未回答</a:t>
                      </a:r>
                      <a:br>
                        <a:rPr lang="en-US" altLang="ja-JP" sz="12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管理組合数</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284416473"/>
                  </a:ext>
                </a:extLst>
              </a:tr>
              <a:tr h="0">
                <a:tc vMerge="1">
                  <a:txBody>
                    <a:bodyPr/>
                    <a:lstStyle/>
                    <a:p>
                      <a:endParaRPr kumimoji="1" lang="ja-JP" altLang="en-US"/>
                    </a:p>
                  </a:txBody>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管理組合数</a:t>
                      </a:r>
                    </a:p>
                  </a:txBody>
                  <a:tcPr marL="7620" marR="7620" marT="762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棟数</a:t>
                      </a:r>
                      <a:endParaRPr kumimoji="1" lang="ja-JP" altLang="en-US" sz="2800" dirty="0">
                        <a:latin typeface="Meiryo UI" panose="020B0604030504040204" pitchFamily="50" charset="-128"/>
                        <a:ea typeface="Meiryo UI" panose="020B0604030504040204" pitchFamily="50" charset="-128"/>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戸数</a:t>
                      </a:r>
                      <a:endParaRPr kumimoji="1" lang="ja-JP" altLang="en-US" sz="2800" dirty="0">
                        <a:latin typeface="Meiryo UI" panose="020B0604030504040204" pitchFamily="50" charset="-128"/>
                        <a:ea typeface="Meiryo UI" panose="020B0604030504040204" pitchFamily="50" charset="-128"/>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vMerge="1">
                  <a:txBody>
                    <a:bodyPr/>
                    <a:lstStyle/>
                    <a:p>
                      <a:endParaRPr kumimoji="1" lang="ja-JP" altLang="en-US"/>
                    </a:p>
                  </a:txBody>
                  <a:tcPr/>
                </a:tc>
                <a:tc vMerge="1">
                  <a:txBody>
                    <a:bodyPr/>
                    <a:lstStyle/>
                    <a:p>
                      <a:pPr algn="ctr" fontAlgn="ctr"/>
                      <a:endParaRPr lang="ja-JP" altLang="en-US" sz="1000" b="0" i="0" u="none" strike="noStrike">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75000"/>
                      </a:schemeClr>
                    </a:solidFill>
                  </a:tcPr>
                </a:tc>
                <a:tc vMerge="1">
                  <a:txBody>
                    <a:bodyPr/>
                    <a:lstStyle/>
                    <a:p>
                      <a:endParaRPr kumimoji="1" lang="ja-JP" altLang="en-US"/>
                    </a:p>
                  </a:txBody>
                  <a:tcPr/>
                </a:tc>
                <a:extLst>
                  <a:ext uri="{0D108BD9-81ED-4DB2-BD59-A6C34878D82A}">
                    <a16:rowId xmlns:a16="http://schemas.microsoft.com/office/drawing/2014/main" val="2018111364"/>
                  </a:ext>
                </a:extLst>
              </a:tr>
              <a:tr h="286733">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計</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fontAlgn="ct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50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129</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7,122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　</a:t>
                      </a: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92.0</a:t>
                      </a: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ja-JP" sz="1400" b="1" i="0" u="none" strike="noStrike">
                          <a:solidFill>
                            <a:srgbClr val="000000"/>
                          </a:solidFill>
                          <a:effectLst/>
                          <a:latin typeface="Meiryo UI" panose="020B0604030504040204" pitchFamily="50" charset="-128"/>
                          <a:ea typeface="Meiryo UI" panose="020B0604030504040204" pitchFamily="50" charset="-128"/>
                        </a:rPr>
                        <a:t>46</a:t>
                      </a:r>
                      <a:endParaRPr lang="en-US" altLang="ja-JP" sz="1400" b="1"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31188914"/>
                  </a:ext>
                </a:extLst>
              </a:tr>
            </a:tbl>
          </a:graphicData>
        </a:graphic>
      </p:graphicFrame>
      <p:sp>
        <p:nvSpPr>
          <p:cNvPr id="11" name="テキスト ボックス 10">
            <a:extLst>
              <a:ext uri="{FF2B5EF4-FFF2-40B4-BE49-F238E27FC236}">
                <a16:creationId xmlns:a16="http://schemas.microsoft.com/office/drawing/2014/main" id="{8DF76BC0-0DC9-4EB4-B56A-3E200E7A5246}"/>
              </a:ext>
            </a:extLst>
          </p:cNvPr>
          <p:cNvSpPr txBox="1"/>
          <p:nvPr/>
        </p:nvSpPr>
        <p:spPr>
          <a:xfrm>
            <a:off x="4567719" y="3233107"/>
            <a:ext cx="4294428" cy="523220"/>
          </a:xfrm>
          <a:prstGeom prst="rect">
            <a:avLst/>
          </a:prstGeom>
          <a:noFill/>
          <a:ln>
            <a:noFill/>
          </a:ln>
        </p:spPr>
        <p:txBody>
          <a:bodyPr wrap="square" rtlCol="0">
            <a:spAutoFit/>
          </a:bodyPr>
          <a:lstStyle/>
          <a:p>
            <a:r>
              <a:rPr kumimoji="1" lang="ja-JP" altLang="en-US" sz="1400" dirty="0">
                <a:latin typeface="Meiryo UI" panose="020B0604030504040204" pitchFamily="50" charset="-128"/>
                <a:ea typeface="Meiryo UI" panose="020B0604030504040204" pitchFamily="50" charset="-128"/>
              </a:rPr>
              <a:t>■計画期間</a:t>
            </a:r>
            <a:r>
              <a:rPr kumimoji="1" lang="en-US" altLang="ja-JP" sz="1400" dirty="0">
                <a:latin typeface="Meiryo UI" panose="020B0604030504040204" pitchFamily="50" charset="-128"/>
                <a:ea typeface="Meiryo UI" panose="020B0604030504040204" pitchFamily="50" charset="-128"/>
              </a:rPr>
              <a:t>25</a:t>
            </a:r>
            <a:r>
              <a:rPr kumimoji="1" lang="ja-JP" altLang="en-US" sz="1400" dirty="0">
                <a:latin typeface="Meiryo UI" panose="020B0604030504040204" pitchFamily="50" charset="-128"/>
                <a:ea typeface="Meiryo UI" panose="020B0604030504040204" pitchFamily="50" charset="-128"/>
              </a:rPr>
              <a:t>年以上の長期修繕計画に基づく</a:t>
            </a:r>
            <a:endParaRPr kumimoji="1" lang="en-US" altLang="ja-JP" sz="1400" dirty="0">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　 修繕積立金の設定割合（再掲）</a:t>
            </a:r>
          </a:p>
        </p:txBody>
      </p:sp>
      <p:sp>
        <p:nvSpPr>
          <p:cNvPr id="12" name="テキスト ボックス 11">
            <a:extLst>
              <a:ext uri="{FF2B5EF4-FFF2-40B4-BE49-F238E27FC236}">
                <a16:creationId xmlns:a16="http://schemas.microsoft.com/office/drawing/2014/main" id="{8FDFE816-370F-4641-92B9-B279F4424CDB}"/>
              </a:ext>
            </a:extLst>
          </p:cNvPr>
          <p:cNvSpPr txBox="1"/>
          <p:nvPr/>
        </p:nvSpPr>
        <p:spPr>
          <a:xfrm>
            <a:off x="40216" y="3941078"/>
            <a:ext cx="4308033" cy="1415772"/>
          </a:xfrm>
          <a:prstGeom prst="rect">
            <a:avLst/>
          </a:prstGeom>
          <a:noFill/>
        </p:spPr>
        <p:txBody>
          <a:bodyPr wrap="square" rtlCol="0">
            <a:spAutoFit/>
          </a:bodyPr>
          <a:lstStyle/>
          <a:p>
            <a:r>
              <a:rPr kumimoji="1" lang="ja-JP" altLang="en-US" sz="1050" dirty="0">
                <a:latin typeface="BIZ UDPゴシック" panose="020B0400000000000000" pitchFamily="50" charset="-128"/>
                <a:ea typeface="BIZ UDPゴシック" panose="020B0400000000000000" pitchFamily="50" charset="-128"/>
              </a:rPr>
              <a:t>  </a:t>
            </a:r>
            <a:r>
              <a:rPr kumimoji="1" lang="ja-JP" altLang="en-US" sz="1050" dirty="0">
                <a:latin typeface="Meiryo UI" panose="020B0604030504040204" pitchFamily="50" charset="-128"/>
                <a:ea typeface="Meiryo UI" panose="020B0604030504040204" pitchFamily="50" charset="-128"/>
              </a:rPr>
              <a:t>カテゴリ</a:t>
            </a:r>
            <a:endParaRPr kumimoji="1" lang="en-US" altLang="ja-JP" sz="1050" dirty="0">
              <a:latin typeface="Meiryo UI" panose="020B0604030504040204" pitchFamily="50" charset="-128"/>
              <a:ea typeface="Meiryo UI" panose="020B0604030504040204" pitchFamily="50" charset="-128"/>
            </a:endParaRPr>
          </a:p>
          <a:p>
            <a:pPr>
              <a:lnSpc>
                <a:spcPts val="500"/>
              </a:lnSpc>
            </a:pPr>
            <a:endParaRPr kumimoji="1" lang="en-US" altLang="ja-JP" sz="1000" dirty="0">
              <a:latin typeface="Meiryo UI" panose="020B0604030504040204" pitchFamily="50" charset="-128"/>
              <a:ea typeface="Meiryo UI" panose="020B0604030504040204" pitchFamily="50" charset="-128"/>
            </a:endParaRPr>
          </a:p>
          <a:p>
            <a:r>
              <a:rPr kumimoji="1" lang="ja-JP" altLang="en-US" sz="1050" dirty="0">
                <a:latin typeface="Meiryo UI" panose="020B0604030504040204" pitchFamily="50" charset="-128"/>
                <a:ea typeface="Meiryo UI" panose="020B0604030504040204" pitchFamily="50" charset="-128"/>
              </a:rPr>
              <a:t>　　</a:t>
            </a:r>
            <a:r>
              <a:rPr kumimoji="1" lang="en-US" altLang="ja-JP" sz="1050" dirty="0">
                <a:latin typeface="Meiryo UI" panose="020B0604030504040204" pitchFamily="50" charset="-128"/>
                <a:ea typeface="Meiryo UI" panose="020B0604030504040204" pitchFamily="50" charset="-128"/>
              </a:rPr>
              <a:t>A</a:t>
            </a:r>
            <a:r>
              <a:rPr kumimoji="1" lang="ja-JP" altLang="en-US" sz="1050" dirty="0">
                <a:latin typeface="Meiryo UI" panose="020B0604030504040204" pitchFamily="50" charset="-128"/>
                <a:ea typeface="Meiryo UI" panose="020B0604030504040204" pitchFamily="50" charset="-128"/>
              </a:rPr>
              <a:t>　　：　管理組合がない、管理規約がない、修繕積立金の設定がない、</a:t>
            </a:r>
            <a:endParaRPr kumimoji="1" lang="en-US" altLang="ja-JP" sz="1050" dirty="0">
              <a:latin typeface="Meiryo UI" panose="020B0604030504040204" pitchFamily="50" charset="-128"/>
              <a:ea typeface="Meiryo UI" panose="020B0604030504040204" pitchFamily="50" charset="-128"/>
            </a:endParaRPr>
          </a:p>
          <a:p>
            <a:r>
              <a:rPr kumimoji="1" lang="ja-JP" altLang="en-US" sz="1050" dirty="0">
                <a:latin typeface="Meiryo UI" panose="020B0604030504040204" pitchFamily="50" charset="-128"/>
                <a:ea typeface="Meiryo UI" panose="020B0604030504040204" pitchFamily="50" charset="-128"/>
              </a:rPr>
              <a:t>　　　　　　　のうち１つでも該当するもの</a:t>
            </a:r>
            <a:endParaRPr kumimoji="1" lang="en-US" altLang="ja-JP" sz="1050" dirty="0">
              <a:latin typeface="Meiryo UI" panose="020B0604030504040204" pitchFamily="50" charset="-128"/>
              <a:ea typeface="Meiryo UI" panose="020B0604030504040204" pitchFamily="50" charset="-128"/>
            </a:endParaRPr>
          </a:p>
          <a:p>
            <a:pPr>
              <a:lnSpc>
                <a:spcPts val="500"/>
              </a:lnSpc>
            </a:pPr>
            <a:r>
              <a:rPr kumimoji="1" lang="ja-JP" altLang="en-US" sz="1050" dirty="0">
                <a:latin typeface="Meiryo UI" panose="020B0604030504040204" pitchFamily="50" charset="-128"/>
                <a:ea typeface="Meiryo UI" panose="020B0604030504040204" pitchFamily="50" charset="-128"/>
              </a:rPr>
              <a:t>　　</a:t>
            </a:r>
            <a:endParaRPr kumimoji="1" lang="en-US" altLang="ja-JP" sz="1050" dirty="0">
              <a:latin typeface="Meiryo UI" panose="020B0604030504040204" pitchFamily="50" charset="-128"/>
              <a:ea typeface="Meiryo UI" panose="020B0604030504040204" pitchFamily="50" charset="-128"/>
            </a:endParaRPr>
          </a:p>
          <a:p>
            <a:r>
              <a:rPr kumimoji="1" lang="en-US" altLang="ja-JP" sz="1050" dirty="0">
                <a:latin typeface="Meiryo UI" panose="020B0604030504040204" pitchFamily="50" charset="-128"/>
                <a:ea typeface="Meiryo UI" panose="020B0604030504040204" pitchFamily="50" charset="-128"/>
              </a:rPr>
              <a:t>    B</a:t>
            </a:r>
            <a:r>
              <a:rPr kumimoji="1" lang="ja-JP" altLang="en-US" sz="1050" dirty="0">
                <a:latin typeface="Meiryo UI" panose="020B0604030504040204" pitchFamily="50" charset="-128"/>
                <a:ea typeface="Meiryo UI" panose="020B0604030504040204" pitchFamily="50" charset="-128"/>
              </a:rPr>
              <a:t>　　：　長期修繕計画がない（</a:t>
            </a:r>
            <a:r>
              <a:rPr kumimoji="1" lang="en-US" altLang="ja-JP" sz="1050" u="sng" dirty="0">
                <a:latin typeface="Meiryo UI" panose="020B0604030504040204" pitchFamily="50" charset="-128"/>
                <a:ea typeface="Meiryo UI" panose="020B0604030504040204" pitchFamily="50" charset="-128"/>
              </a:rPr>
              <a:t>※</a:t>
            </a:r>
            <a:r>
              <a:rPr kumimoji="1" lang="ja-JP" altLang="en-US" sz="1050" u="sng" dirty="0">
                <a:latin typeface="Meiryo UI" panose="020B0604030504040204" pitchFamily="50" charset="-128"/>
                <a:ea typeface="Meiryo UI" panose="020B0604030504040204" pitchFamily="50" charset="-128"/>
              </a:rPr>
              <a:t>カテゴリ</a:t>
            </a:r>
            <a:r>
              <a:rPr kumimoji="1" lang="en-US" altLang="ja-JP" sz="1050" u="sng" dirty="0">
                <a:latin typeface="Meiryo UI" panose="020B0604030504040204" pitchFamily="50" charset="-128"/>
                <a:ea typeface="Meiryo UI" panose="020B0604030504040204" pitchFamily="50" charset="-128"/>
              </a:rPr>
              <a:t>A</a:t>
            </a:r>
            <a:r>
              <a:rPr kumimoji="1" lang="ja-JP" altLang="en-US" sz="1050" u="sng" dirty="0">
                <a:latin typeface="Meiryo UI" panose="020B0604030504040204" pitchFamily="50" charset="-128"/>
                <a:ea typeface="Meiryo UI" panose="020B0604030504040204" pitchFamily="50" charset="-128"/>
              </a:rPr>
              <a:t>を除く</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p>
            <a:pPr>
              <a:lnSpc>
                <a:spcPts val="500"/>
              </a:lnSpc>
            </a:pPr>
            <a:r>
              <a:rPr kumimoji="1" lang="ja-JP" altLang="en-US" sz="1050" dirty="0">
                <a:latin typeface="Meiryo UI" panose="020B0604030504040204" pitchFamily="50" charset="-128"/>
                <a:ea typeface="Meiryo UI" panose="020B0604030504040204" pitchFamily="50" charset="-128"/>
              </a:rPr>
              <a:t>　</a:t>
            </a:r>
            <a:endParaRPr kumimoji="1" lang="en-US" altLang="ja-JP" sz="1050" dirty="0">
              <a:latin typeface="Meiryo UI" panose="020B0604030504040204" pitchFamily="50" charset="-128"/>
              <a:ea typeface="Meiryo UI" panose="020B0604030504040204" pitchFamily="50" charset="-128"/>
            </a:endParaRPr>
          </a:p>
          <a:p>
            <a:r>
              <a:rPr kumimoji="1" lang="en-US" altLang="ja-JP" sz="1050" dirty="0">
                <a:latin typeface="Meiryo UI" panose="020B0604030504040204" pitchFamily="50" charset="-128"/>
                <a:ea typeface="Meiryo UI" panose="020B0604030504040204" pitchFamily="50" charset="-128"/>
              </a:rPr>
              <a:t>  </a:t>
            </a:r>
            <a:r>
              <a:rPr kumimoji="1" lang="ja-JP" altLang="en-US" sz="1050" dirty="0">
                <a:latin typeface="Meiryo UI" panose="020B0604030504040204" pitchFamily="50" charset="-128"/>
                <a:ea typeface="Meiryo UI" panose="020B0604030504040204" pitchFamily="50" charset="-128"/>
              </a:rPr>
              <a:t>　</a:t>
            </a:r>
            <a:r>
              <a:rPr kumimoji="1" lang="en-US" altLang="ja-JP" sz="1050" dirty="0">
                <a:latin typeface="Meiryo UI" panose="020B0604030504040204" pitchFamily="50" charset="-128"/>
                <a:ea typeface="Meiryo UI" panose="020B0604030504040204" pitchFamily="50" charset="-128"/>
              </a:rPr>
              <a:t>C</a:t>
            </a:r>
            <a:r>
              <a:rPr kumimoji="1" lang="ja-JP" altLang="en-US" sz="1050" dirty="0">
                <a:latin typeface="Meiryo UI" panose="020B0604030504040204" pitchFamily="50" charset="-128"/>
                <a:ea typeface="Meiryo UI" panose="020B0604030504040204" pitchFamily="50" charset="-128"/>
              </a:rPr>
              <a:t>　　：　計画期間</a:t>
            </a:r>
            <a:r>
              <a:rPr kumimoji="1" lang="en-US" altLang="ja-JP" sz="1050" dirty="0">
                <a:latin typeface="Meiryo UI" panose="020B0604030504040204" pitchFamily="50" charset="-128"/>
                <a:ea typeface="Meiryo UI" panose="020B0604030504040204" pitchFamily="50" charset="-128"/>
              </a:rPr>
              <a:t>25</a:t>
            </a:r>
            <a:r>
              <a:rPr kumimoji="1" lang="ja-JP" altLang="en-US" sz="1050" dirty="0">
                <a:latin typeface="Meiryo UI" panose="020B0604030504040204" pitchFamily="50" charset="-128"/>
                <a:ea typeface="Meiryo UI" panose="020B0604030504040204" pitchFamily="50" charset="-128"/>
              </a:rPr>
              <a:t>年以上の長期修繕計画に基づく修繕積立金</a:t>
            </a:r>
            <a:endParaRPr kumimoji="1" lang="en-US" altLang="ja-JP" sz="1050" dirty="0">
              <a:latin typeface="Meiryo UI" panose="020B0604030504040204" pitchFamily="50" charset="-128"/>
              <a:ea typeface="Meiryo UI" panose="020B0604030504040204" pitchFamily="50" charset="-128"/>
            </a:endParaRPr>
          </a:p>
          <a:p>
            <a:r>
              <a:rPr kumimoji="1" lang="ja-JP" altLang="en-US" sz="1050" dirty="0">
                <a:latin typeface="Meiryo UI" panose="020B0604030504040204" pitchFamily="50" charset="-128"/>
                <a:ea typeface="Meiryo UI" panose="020B0604030504040204" pitchFamily="50" charset="-128"/>
              </a:rPr>
              <a:t>　　　　　　　の設定がない、管理規約を長期間見直ししていない、</a:t>
            </a:r>
            <a:endParaRPr kumimoji="1" lang="en-US" altLang="ja-JP" sz="1050" dirty="0">
              <a:latin typeface="Meiryo UI" panose="020B0604030504040204" pitchFamily="50" charset="-128"/>
              <a:ea typeface="Meiryo UI" panose="020B0604030504040204" pitchFamily="50" charset="-128"/>
            </a:endParaRPr>
          </a:p>
          <a:p>
            <a:r>
              <a:rPr kumimoji="1" lang="ja-JP" altLang="en-US" sz="1050" dirty="0">
                <a:latin typeface="Meiryo UI" panose="020B0604030504040204" pitchFamily="50" charset="-128"/>
                <a:ea typeface="Meiryo UI" panose="020B0604030504040204" pitchFamily="50" charset="-128"/>
              </a:rPr>
              <a:t>　　　　　　　のいずれかに該当するもの　（</a:t>
            </a:r>
            <a:r>
              <a:rPr kumimoji="1" lang="en-US" altLang="ja-JP" sz="1050" u="sng" dirty="0">
                <a:latin typeface="Meiryo UI" panose="020B0604030504040204" pitchFamily="50" charset="-128"/>
                <a:ea typeface="Meiryo UI" panose="020B0604030504040204" pitchFamily="50" charset="-128"/>
              </a:rPr>
              <a:t>※</a:t>
            </a:r>
            <a:r>
              <a:rPr kumimoji="1" lang="ja-JP" altLang="en-US" sz="1050" u="sng" dirty="0">
                <a:latin typeface="Meiryo UI" panose="020B0604030504040204" pitchFamily="50" charset="-128"/>
                <a:ea typeface="Meiryo UI" panose="020B0604030504040204" pitchFamily="50" charset="-128"/>
              </a:rPr>
              <a:t>カテゴリ</a:t>
            </a:r>
            <a:r>
              <a:rPr kumimoji="1" lang="en-US" altLang="ja-JP" sz="1050" u="sng" dirty="0">
                <a:latin typeface="Meiryo UI" panose="020B0604030504040204" pitchFamily="50" charset="-128"/>
                <a:ea typeface="Meiryo UI" panose="020B0604030504040204" pitchFamily="50" charset="-128"/>
              </a:rPr>
              <a:t>A,B</a:t>
            </a:r>
            <a:r>
              <a:rPr kumimoji="1" lang="ja-JP" altLang="en-US" sz="1050" u="sng" dirty="0">
                <a:latin typeface="Meiryo UI" panose="020B0604030504040204" pitchFamily="50" charset="-128"/>
                <a:ea typeface="Meiryo UI" panose="020B0604030504040204" pitchFamily="50" charset="-128"/>
              </a:rPr>
              <a:t>を除く</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p:txBody>
      </p:sp>
      <p:sp>
        <p:nvSpPr>
          <p:cNvPr id="13" name="テキスト ボックス 12">
            <a:extLst>
              <a:ext uri="{FF2B5EF4-FFF2-40B4-BE49-F238E27FC236}">
                <a16:creationId xmlns:a16="http://schemas.microsoft.com/office/drawing/2014/main" id="{FB78AF25-F3DE-454D-90D4-D0BC8622FD23}"/>
              </a:ext>
            </a:extLst>
          </p:cNvPr>
          <p:cNvSpPr txBox="1"/>
          <p:nvPr/>
        </p:nvSpPr>
        <p:spPr>
          <a:xfrm>
            <a:off x="0" y="3285936"/>
            <a:ext cx="2077212" cy="307777"/>
          </a:xfrm>
          <a:prstGeom prst="rect">
            <a:avLst/>
          </a:prstGeom>
          <a:noFill/>
          <a:ln>
            <a:noFill/>
          </a:ln>
        </p:spPr>
        <p:txBody>
          <a:bodyPr wrap="square" rtlCol="0">
            <a:spAutoFit/>
          </a:bodyPr>
          <a:lstStyle/>
          <a:p>
            <a:pPr algn="ctr"/>
            <a:r>
              <a:rPr kumimoji="1" lang="ja-JP" altLang="en-US" sz="1400" dirty="0">
                <a:latin typeface="Meiryo UI" panose="020B0604030504040204" pitchFamily="50" charset="-128"/>
                <a:ea typeface="Meiryo UI" panose="020B0604030504040204" pitchFamily="50" charset="-128"/>
              </a:rPr>
              <a:t>■管理不全カテゴリ分類</a:t>
            </a:r>
            <a:endParaRPr kumimoji="1" lang="en-US" altLang="ja-JP" sz="1400" dirty="0">
              <a:latin typeface="Meiryo UI" panose="020B0604030504040204" pitchFamily="50" charset="-128"/>
              <a:ea typeface="Meiryo UI" panose="020B0604030504040204" pitchFamily="50" charset="-128"/>
            </a:endParaRPr>
          </a:p>
        </p:txBody>
      </p:sp>
      <p:graphicFrame>
        <p:nvGraphicFramePr>
          <p:cNvPr id="16" name="表 15">
            <a:extLst>
              <a:ext uri="{FF2B5EF4-FFF2-40B4-BE49-F238E27FC236}">
                <a16:creationId xmlns:a16="http://schemas.microsoft.com/office/drawing/2014/main" id="{D35EA97B-A7A2-4C65-AB29-83ABD0B0ED9A}"/>
              </a:ext>
            </a:extLst>
          </p:cNvPr>
          <p:cNvGraphicFramePr>
            <a:graphicFrameLocks noGrp="1"/>
          </p:cNvGraphicFramePr>
          <p:nvPr>
            <p:extLst>
              <p:ext uri="{D42A27DB-BD31-4B8C-83A1-F6EECF244321}">
                <p14:modId xmlns:p14="http://schemas.microsoft.com/office/powerpoint/2010/main" val="3855345805"/>
              </p:ext>
            </p:extLst>
          </p:nvPr>
        </p:nvGraphicFramePr>
        <p:xfrm>
          <a:off x="252374" y="5454115"/>
          <a:ext cx="4095877" cy="992732"/>
        </p:xfrm>
        <a:graphic>
          <a:graphicData uri="http://schemas.openxmlformats.org/drawingml/2006/table">
            <a:tbl>
              <a:tblPr>
                <a:tableStyleId>{5C22544A-7EE6-4342-B048-85BDC9FD1C3A}</a:tableStyleId>
              </a:tblPr>
              <a:tblGrid>
                <a:gridCol w="299419">
                  <a:extLst>
                    <a:ext uri="{9D8B030D-6E8A-4147-A177-3AD203B41FA5}">
                      <a16:colId xmlns:a16="http://schemas.microsoft.com/office/drawing/2014/main" val="3528252811"/>
                    </a:ext>
                  </a:extLst>
                </a:gridCol>
                <a:gridCol w="646387">
                  <a:extLst>
                    <a:ext uri="{9D8B030D-6E8A-4147-A177-3AD203B41FA5}">
                      <a16:colId xmlns:a16="http://schemas.microsoft.com/office/drawing/2014/main" val="3149305108"/>
                    </a:ext>
                  </a:extLst>
                </a:gridCol>
                <a:gridCol w="646387">
                  <a:extLst>
                    <a:ext uri="{9D8B030D-6E8A-4147-A177-3AD203B41FA5}">
                      <a16:colId xmlns:a16="http://schemas.microsoft.com/office/drawing/2014/main" val="419227024"/>
                    </a:ext>
                  </a:extLst>
                </a:gridCol>
                <a:gridCol w="625921">
                  <a:extLst>
                    <a:ext uri="{9D8B030D-6E8A-4147-A177-3AD203B41FA5}">
                      <a16:colId xmlns:a16="http://schemas.microsoft.com/office/drawing/2014/main" val="3299088497"/>
                    </a:ext>
                  </a:extLst>
                </a:gridCol>
                <a:gridCol w="625921">
                  <a:extLst>
                    <a:ext uri="{9D8B030D-6E8A-4147-A177-3AD203B41FA5}">
                      <a16:colId xmlns:a16="http://schemas.microsoft.com/office/drawing/2014/main" val="3363447206"/>
                    </a:ext>
                  </a:extLst>
                </a:gridCol>
                <a:gridCol w="625921">
                  <a:extLst>
                    <a:ext uri="{9D8B030D-6E8A-4147-A177-3AD203B41FA5}">
                      <a16:colId xmlns:a16="http://schemas.microsoft.com/office/drawing/2014/main" val="3266544198"/>
                    </a:ext>
                  </a:extLst>
                </a:gridCol>
                <a:gridCol w="625921">
                  <a:extLst>
                    <a:ext uri="{9D8B030D-6E8A-4147-A177-3AD203B41FA5}">
                      <a16:colId xmlns:a16="http://schemas.microsoft.com/office/drawing/2014/main" val="2116932551"/>
                    </a:ext>
                  </a:extLst>
                </a:gridCol>
              </a:tblGrid>
              <a:tr h="170916">
                <a:tc row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rowSpan="2">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管理</a:t>
                      </a:r>
                      <a:br>
                        <a:rPr lang="en-US" altLang="ja-JP" sz="12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組合数</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rowSpan="2">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回答数</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gridSpan="4">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管理不全カテゴリ別組合数</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072571401"/>
                  </a:ext>
                </a:extLst>
              </a:tr>
              <a:tr h="297429">
                <a:tc vMerge="1">
                  <a:txBody>
                    <a:bodyPr/>
                    <a:lstStyle/>
                    <a:p>
                      <a:pPr algn="l" fontAlgn="ctr"/>
                      <a:r>
                        <a:rPr lang="ja-JP" altLang="en-US" sz="1100" u="none" strike="noStrike" dirty="0">
                          <a:effectLst/>
                        </a:rPr>
                        <a:t>　</a:t>
                      </a: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a:txBody>
                    <a:bodyPr/>
                    <a:lstStyle/>
                    <a:p>
                      <a:pPr algn="ctr" fontAlgn="ct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A</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lumMod val="75000"/>
                      </a:schemeClr>
                    </a:solidFill>
                  </a:tcPr>
                </a:tc>
                <a:tc>
                  <a:txBody>
                    <a:bodyPr/>
                    <a:lstStyle/>
                    <a:p>
                      <a:pPr algn="ctr" fontAlgn="ct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B</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fontAlgn="ct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C</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その他</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942361107"/>
                  </a:ext>
                </a:extLst>
              </a:tr>
              <a:tr h="504803">
                <a:tc>
                  <a:txBody>
                    <a:bodyPr/>
                    <a:lstStyle/>
                    <a:p>
                      <a:pPr algn="ctr" fontAlgn="ctr"/>
                      <a:r>
                        <a:rPr lang="ja-JP" altLang="en-US" sz="1400" u="none" strike="noStrike" dirty="0">
                          <a:effectLst/>
                          <a:latin typeface="Meiryo UI" panose="020B0604030504040204" pitchFamily="50" charset="-128"/>
                          <a:ea typeface="Meiryo UI" panose="020B0604030504040204" pitchFamily="50" charset="-128"/>
                        </a:rPr>
                        <a:t>計</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r" fontAlgn="ct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50</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r" fontAlgn="ct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46</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r" fontAlgn="ct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3</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r" fontAlgn="ctr"/>
                      <a:r>
                        <a:rPr lang="en-US" altLang="ja-JP" sz="1200" b="1" u="none" strike="noStrike" dirty="0">
                          <a:effectLst/>
                          <a:latin typeface="Meiryo UI" panose="020B0604030504040204" pitchFamily="50" charset="-128"/>
                          <a:ea typeface="Meiryo UI" panose="020B0604030504040204" pitchFamily="50" charset="-128"/>
                        </a:rPr>
                        <a:t>1</a:t>
                      </a:r>
                      <a:r>
                        <a:rPr lang="ja-JP" altLang="en-US" sz="1200" b="1" u="none" strike="noStrike" dirty="0">
                          <a:effectLst/>
                          <a:latin typeface="Meiryo UI" panose="020B0604030504040204" pitchFamily="50" charset="-128"/>
                          <a:ea typeface="Meiryo UI" panose="020B0604030504040204" pitchFamily="50" charset="-128"/>
                        </a:rPr>
                        <a:t>　</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r" fontAlgn="ctr"/>
                      <a:r>
                        <a:rPr lang="en-US" altLang="ja-JP" sz="1200" b="1" u="none" strike="noStrike" dirty="0">
                          <a:effectLst/>
                          <a:latin typeface="Meiryo UI" panose="020B0604030504040204" pitchFamily="50" charset="-128"/>
                          <a:ea typeface="Meiryo UI" panose="020B0604030504040204" pitchFamily="50" charset="-128"/>
                        </a:rPr>
                        <a:t>19</a:t>
                      </a:r>
                      <a:r>
                        <a:rPr lang="ja-JP" altLang="en-US" sz="1200" b="1" u="none" strike="noStrike" dirty="0">
                          <a:effectLst/>
                          <a:latin typeface="Meiryo UI" panose="020B0604030504040204" pitchFamily="50" charset="-128"/>
                          <a:ea typeface="Meiryo UI" panose="020B0604030504040204" pitchFamily="50" charset="-128"/>
                        </a:rPr>
                        <a:t>　</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r" fontAlgn="ctr"/>
                      <a:r>
                        <a:rPr lang="en-US" altLang="ja-JP" sz="1200" b="1" u="none" strike="noStrike" dirty="0">
                          <a:effectLst/>
                          <a:latin typeface="Meiryo UI" panose="020B0604030504040204" pitchFamily="50" charset="-128"/>
                          <a:ea typeface="Meiryo UI" panose="020B0604030504040204" pitchFamily="50" charset="-128"/>
                        </a:rPr>
                        <a:t>23</a:t>
                      </a:r>
                      <a:r>
                        <a:rPr lang="ja-JP" altLang="en-US" sz="1200" b="1" u="none" strike="noStrike" dirty="0">
                          <a:effectLst/>
                          <a:latin typeface="Meiryo UI" panose="020B0604030504040204" pitchFamily="50" charset="-128"/>
                          <a:ea typeface="Meiryo UI" panose="020B0604030504040204" pitchFamily="50" charset="-128"/>
                        </a:rPr>
                        <a:t>　</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1506166"/>
                  </a:ext>
                </a:extLst>
              </a:tr>
            </a:tbl>
          </a:graphicData>
        </a:graphic>
      </p:graphicFrame>
      <p:sp>
        <p:nvSpPr>
          <p:cNvPr id="17" name="正方形/長方形 16">
            <a:extLst>
              <a:ext uri="{FF2B5EF4-FFF2-40B4-BE49-F238E27FC236}">
                <a16:creationId xmlns:a16="http://schemas.microsoft.com/office/drawing/2014/main" id="{6A1DEFC7-9166-4373-AFBA-8ECC1035C51E}"/>
              </a:ext>
            </a:extLst>
          </p:cNvPr>
          <p:cNvSpPr/>
          <p:nvPr/>
        </p:nvSpPr>
        <p:spPr>
          <a:xfrm>
            <a:off x="4678469" y="3768659"/>
            <a:ext cx="4319808" cy="2844753"/>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D33519DE-FC12-44BE-8109-522CC4022266}"/>
              </a:ext>
            </a:extLst>
          </p:cNvPr>
          <p:cNvSpPr/>
          <p:nvPr/>
        </p:nvSpPr>
        <p:spPr>
          <a:xfrm>
            <a:off x="145723" y="3756327"/>
            <a:ext cx="4319808" cy="2857086"/>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D5492FA8-5694-41F9-A40B-96AD999A5AE8}"/>
              </a:ext>
            </a:extLst>
          </p:cNvPr>
          <p:cNvSpPr txBox="1"/>
          <p:nvPr/>
        </p:nvSpPr>
        <p:spPr>
          <a:xfrm>
            <a:off x="454853" y="894505"/>
            <a:ext cx="8988691" cy="307777"/>
          </a:xfrm>
          <a:prstGeom prst="rect">
            <a:avLst/>
          </a:prstGeom>
          <a:noFill/>
        </p:spPr>
        <p:txBody>
          <a:bodyPr wrap="square">
            <a:spAutoFit/>
          </a:bodyPr>
          <a:lstStyle/>
          <a:p>
            <a:pPr marL="179996" indent="-457189" algn="just" defTabSz="914379">
              <a:defRPr/>
            </a:pPr>
            <a:r>
              <a:rPr lang="ja-JP" altLang="en-US" sz="1400" dirty="0">
                <a:solidFill>
                  <a:prstClr val="black"/>
                </a:solidFill>
                <a:latin typeface="Meiryo UI"/>
                <a:ea typeface="Meiryo UI"/>
              </a:rPr>
              <a:t>　</a:t>
            </a:r>
            <a:r>
              <a:rPr lang="en-US" altLang="ja-JP" sz="1400" dirty="0">
                <a:solidFill>
                  <a:prstClr val="black"/>
                </a:solidFill>
                <a:latin typeface="Meiryo UI"/>
                <a:ea typeface="Meiryo UI"/>
              </a:rPr>
              <a:t>【</a:t>
            </a:r>
            <a:r>
              <a:rPr lang="ja-JP" altLang="en-US" sz="1400" dirty="0">
                <a:solidFill>
                  <a:prstClr val="black"/>
                </a:solidFill>
                <a:latin typeface="Meiryo UI"/>
                <a:ea typeface="Meiryo UI"/>
              </a:rPr>
              <a:t>概　要</a:t>
            </a:r>
            <a:r>
              <a:rPr lang="en-US" altLang="ja-JP" sz="1400" dirty="0">
                <a:solidFill>
                  <a:prstClr val="black"/>
                </a:solidFill>
                <a:latin typeface="Meiryo UI"/>
                <a:ea typeface="Meiryo UI"/>
              </a:rPr>
              <a:t>】</a:t>
            </a:r>
            <a:r>
              <a:rPr lang="ja-JP" altLang="en-US" sz="1400" dirty="0">
                <a:solidFill>
                  <a:prstClr val="black"/>
                </a:solidFill>
                <a:latin typeface="Meiryo UI"/>
                <a:ea typeface="Meiryo UI"/>
              </a:rPr>
              <a:t>　管理状況の把握を行うために町村域の分譲マンションの管理組合あてにアンケート調査を実施</a:t>
            </a:r>
            <a:endParaRPr lang="en-US" altLang="ja-JP" sz="1400" dirty="0">
              <a:solidFill>
                <a:prstClr val="black"/>
              </a:solidFill>
              <a:latin typeface="Meiryo UI"/>
              <a:ea typeface="Meiryo UI"/>
            </a:endParaRPr>
          </a:p>
        </p:txBody>
      </p:sp>
      <p:sp>
        <p:nvSpPr>
          <p:cNvPr id="22" name="テキスト ボックス 21">
            <a:extLst>
              <a:ext uri="{FF2B5EF4-FFF2-40B4-BE49-F238E27FC236}">
                <a16:creationId xmlns:a16="http://schemas.microsoft.com/office/drawing/2014/main" id="{3625A2CC-2E56-44CF-B3B3-968BC0F00E69}"/>
              </a:ext>
            </a:extLst>
          </p:cNvPr>
          <p:cNvSpPr txBox="1"/>
          <p:nvPr/>
        </p:nvSpPr>
        <p:spPr>
          <a:xfrm>
            <a:off x="454852" y="1185186"/>
            <a:ext cx="9051755" cy="307777"/>
          </a:xfrm>
          <a:prstGeom prst="rect">
            <a:avLst/>
          </a:prstGeom>
          <a:noFill/>
        </p:spPr>
        <p:txBody>
          <a:bodyPr wrap="square">
            <a:spAutoFit/>
          </a:bodyPr>
          <a:lstStyle/>
          <a:p>
            <a:pPr marL="179996" indent="-457189" algn="just" defTabSz="914379">
              <a:defRPr/>
            </a:pPr>
            <a:r>
              <a:rPr lang="ja-JP" altLang="en-US" sz="1400" dirty="0">
                <a:solidFill>
                  <a:prstClr val="black"/>
                </a:solidFill>
                <a:latin typeface="Meiryo UI"/>
                <a:ea typeface="Meiryo UI"/>
              </a:rPr>
              <a:t>　</a:t>
            </a:r>
            <a:r>
              <a:rPr lang="en-US" altLang="ja-JP" sz="1400" dirty="0">
                <a:solidFill>
                  <a:prstClr val="black"/>
                </a:solidFill>
                <a:latin typeface="Meiryo UI"/>
                <a:ea typeface="Meiryo UI"/>
              </a:rPr>
              <a:t>【</a:t>
            </a:r>
            <a:r>
              <a:rPr lang="ja-JP" altLang="en-US" sz="1400" dirty="0">
                <a:solidFill>
                  <a:prstClr val="black"/>
                </a:solidFill>
                <a:latin typeface="Meiryo UI"/>
                <a:ea typeface="Meiryo UI"/>
              </a:rPr>
              <a:t>対　象</a:t>
            </a:r>
            <a:r>
              <a:rPr lang="en-US" altLang="ja-JP" sz="1400" dirty="0">
                <a:solidFill>
                  <a:prstClr val="black"/>
                </a:solidFill>
                <a:latin typeface="Meiryo UI"/>
                <a:ea typeface="Meiryo UI"/>
              </a:rPr>
              <a:t>】</a:t>
            </a:r>
            <a:r>
              <a:rPr lang="ja-JP" altLang="en-US" sz="1400" dirty="0">
                <a:solidFill>
                  <a:prstClr val="black"/>
                </a:solidFill>
                <a:latin typeface="Meiryo UI"/>
                <a:ea typeface="Meiryo UI"/>
              </a:rPr>
              <a:t>　町村域にある区分所有建物で用途が住宅のもの（</a:t>
            </a:r>
            <a:r>
              <a:rPr lang="en-US" altLang="ja-JP" sz="1400" dirty="0">
                <a:solidFill>
                  <a:prstClr val="black"/>
                </a:solidFill>
                <a:latin typeface="Meiryo UI"/>
                <a:ea typeface="Meiryo UI"/>
              </a:rPr>
              <a:t>※</a:t>
            </a:r>
            <a:r>
              <a:rPr lang="ja-JP" altLang="en-US" sz="1400" dirty="0">
                <a:solidFill>
                  <a:prstClr val="black"/>
                </a:solidFill>
                <a:latin typeface="Meiryo UI"/>
                <a:ea typeface="Meiryo UI"/>
              </a:rPr>
              <a:t>長屋、</a:t>
            </a:r>
            <a:r>
              <a:rPr lang="en-US" altLang="ja-JP" sz="1400" dirty="0">
                <a:solidFill>
                  <a:prstClr val="black"/>
                </a:solidFill>
                <a:latin typeface="Meiryo UI"/>
                <a:ea typeface="Meiryo UI"/>
              </a:rPr>
              <a:t>3</a:t>
            </a:r>
            <a:r>
              <a:rPr lang="ja-JP" altLang="en-US" sz="1400" dirty="0">
                <a:solidFill>
                  <a:prstClr val="black"/>
                </a:solidFill>
                <a:latin typeface="Meiryo UI"/>
                <a:ea typeface="Meiryo UI"/>
              </a:rPr>
              <a:t>戸以下のものを除く、</a:t>
            </a:r>
            <a:r>
              <a:rPr lang="en-US" altLang="ja-JP" sz="1400" dirty="0">
                <a:solidFill>
                  <a:prstClr val="black"/>
                </a:solidFill>
                <a:latin typeface="Meiryo UI"/>
                <a:ea typeface="Meiryo UI"/>
              </a:rPr>
              <a:t>R4</a:t>
            </a:r>
            <a:r>
              <a:rPr lang="ja-JP" altLang="en-US" sz="1400" dirty="0">
                <a:solidFill>
                  <a:prstClr val="black"/>
                </a:solidFill>
                <a:latin typeface="Meiryo UI"/>
                <a:ea typeface="Meiryo UI"/>
              </a:rPr>
              <a:t>登記情報による）</a:t>
            </a:r>
            <a:endParaRPr lang="en-US" altLang="ja-JP" sz="1400" dirty="0">
              <a:solidFill>
                <a:prstClr val="black"/>
              </a:solidFill>
              <a:latin typeface="Meiryo UI"/>
              <a:ea typeface="Meiryo UI"/>
            </a:endParaRPr>
          </a:p>
        </p:txBody>
      </p:sp>
      <p:sp>
        <p:nvSpPr>
          <p:cNvPr id="23" name="テキスト ボックス 22">
            <a:extLst>
              <a:ext uri="{FF2B5EF4-FFF2-40B4-BE49-F238E27FC236}">
                <a16:creationId xmlns:a16="http://schemas.microsoft.com/office/drawing/2014/main" id="{F92F794F-07B9-45DD-9549-573638080B9B}"/>
              </a:ext>
            </a:extLst>
          </p:cNvPr>
          <p:cNvSpPr txBox="1"/>
          <p:nvPr/>
        </p:nvSpPr>
        <p:spPr>
          <a:xfrm>
            <a:off x="454852" y="1475511"/>
            <a:ext cx="8407295" cy="307777"/>
          </a:xfrm>
          <a:prstGeom prst="rect">
            <a:avLst/>
          </a:prstGeom>
          <a:noFill/>
        </p:spPr>
        <p:txBody>
          <a:bodyPr wrap="square">
            <a:spAutoFit/>
          </a:bodyPr>
          <a:lstStyle/>
          <a:p>
            <a:pPr marL="179996" indent="-457189" algn="just" defTabSz="914379">
              <a:defRPr/>
            </a:pPr>
            <a:r>
              <a:rPr lang="ja-JP" altLang="en-US" sz="1400" dirty="0">
                <a:solidFill>
                  <a:prstClr val="black"/>
                </a:solidFill>
                <a:latin typeface="Meiryo UI"/>
                <a:ea typeface="Meiryo UI"/>
              </a:rPr>
              <a:t>　</a:t>
            </a:r>
            <a:r>
              <a:rPr lang="en-US" altLang="ja-JP" sz="1400" dirty="0">
                <a:solidFill>
                  <a:prstClr val="black"/>
                </a:solidFill>
                <a:latin typeface="Meiryo UI"/>
                <a:ea typeface="Meiryo UI"/>
              </a:rPr>
              <a:t>【</a:t>
            </a:r>
            <a:r>
              <a:rPr lang="ja-JP" altLang="en-US" sz="1400" dirty="0">
                <a:solidFill>
                  <a:prstClr val="black"/>
                </a:solidFill>
                <a:latin typeface="Meiryo UI"/>
                <a:ea typeface="Meiryo UI"/>
              </a:rPr>
              <a:t>方　法</a:t>
            </a:r>
            <a:r>
              <a:rPr lang="en-US" altLang="ja-JP" sz="1400" dirty="0">
                <a:solidFill>
                  <a:prstClr val="black"/>
                </a:solidFill>
                <a:latin typeface="Meiryo UI"/>
                <a:ea typeface="Meiryo UI"/>
              </a:rPr>
              <a:t>】</a:t>
            </a:r>
            <a:r>
              <a:rPr lang="ja-JP" altLang="en-US" sz="1400" dirty="0">
                <a:solidFill>
                  <a:prstClr val="black"/>
                </a:solidFill>
                <a:latin typeface="Meiryo UI"/>
                <a:ea typeface="Meiryo UI"/>
              </a:rPr>
              <a:t>　アンケート調査票を郵送。未回答マンションに対しては、個別訪問によるヒアリング等を実施。</a:t>
            </a:r>
            <a:endParaRPr lang="en-US" altLang="ja-JP" sz="1400" dirty="0">
              <a:solidFill>
                <a:prstClr val="black"/>
              </a:solidFill>
              <a:latin typeface="Meiryo UI"/>
              <a:ea typeface="Meiryo UI"/>
            </a:endParaRPr>
          </a:p>
        </p:txBody>
      </p:sp>
      <p:graphicFrame>
        <p:nvGraphicFramePr>
          <p:cNvPr id="25" name="グラフ 24">
            <a:extLst>
              <a:ext uri="{FF2B5EF4-FFF2-40B4-BE49-F238E27FC236}">
                <a16:creationId xmlns:a16="http://schemas.microsoft.com/office/drawing/2014/main" id="{E13B4F7E-0817-41A2-9F00-F88134C8C8F5}"/>
              </a:ext>
            </a:extLst>
          </p:cNvPr>
          <p:cNvGraphicFramePr>
            <a:graphicFrameLocks/>
          </p:cNvGraphicFramePr>
          <p:nvPr>
            <p:extLst>
              <p:ext uri="{D42A27DB-BD31-4B8C-83A1-F6EECF244321}">
                <p14:modId xmlns:p14="http://schemas.microsoft.com/office/powerpoint/2010/main" val="3097916662"/>
              </p:ext>
            </p:extLst>
          </p:nvPr>
        </p:nvGraphicFramePr>
        <p:xfrm>
          <a:off x="4678468" y="3867663"/>
          <a:ext cx="4393031" cy="2738852"/>
        </p:xfrm>
        <a:graphic>
          <a:graphicData uri="http://schemas.openxmlformats.org/drawingml/2006/chart">
            <c:chart xmlns:c="http://schemas.openxmlformats.org/drawingml/2006/chart" xmlns:r="http://schemas.openxmlformats.org/officeDocument/2006/relationships" r:id="rId2"/>
          </a:graphicData>
        </a:graphic>
      </p:graphicFrame>
      <p:sp>
        <p:nvSpPr>
          <p:cNvPr id="26" name="正方形/長方形 25">
            <a:extLst>
              <a:ext uri="{FF2B5EF4-FFF2-40B4-BE49-F238E27FC236}">
                <a16:creationId xmlns:a16="http://schemas.microsoft.com/office/drawing/2014/main" id="{9AB1EB61-396B-4C4D-BC3C-AC49B02972B3}"/>
              </a:ext>
            </a:extLst>
          </p:cNvPr>
          <p:cNvSpPr/>
          <p:nvPr/>
        </p:nvSpPr>
        <p:spPr>
          <a:xfrm>
            <a:off x="7373855" y="4458371"/>
            <a:ext cx="1379948" cy="38118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ボックス 26">
            <a:extLst>
              <a:ext uri="{FF2B5EF4-FFF2-40B4-BE49-F238E27FC236}">
                <a16:creationId xmlns:a16="http://schemas.microsoft.com/office/drawing/2014/main" id="{977BC3EB-02E7-4183-A39C-3AD26059D3CC}"/>
              </a:ext>
            </a:extLst>
          </p:cNvPr>
          <p:cNvSpPr txBox="1"/>
          <p:nvPr/>
        </p:nvSpPr>
        <p:spPr>
          <a:xfrm>
            <a:off x="454852" y="1772463"/>
            <a:ext cx="6723867" cy="307777"/>
          </a:xfrm>
          <a:prstGeom prst="rect">
            <a:avLst/>
          </a:prstGeom>
          <a:noFill/>
        </p:spPr>
        <p:txBody>
          <a:bodyPr wrap="square">
            <a:spAutoFit/>
          </a:bodyPr>
          <a:lstStyle/>
          <a:p>
            <a:pPr marL="179996" indent="-457189" algn="just" defTabSz="914379">
              <a:defRPr/>
            </a:pPr>
            <a:r>
              <a:rPr lang="ja-JP" altLang="en-US" sz="1400" dirty="0">
                <a:solidFill>
                  <a:prstClr val="black"/>
                </a:solidFill>
                <a:latin typeface="Meiryo UI"/>
                <a:ea typeface="Meiryo UI"/>
              </a:rPr>
              <a:t>　</a:t>
            </a:r>
            <a:r>
              <a:rPr lang="en-US" altLang="ja-JP" sz="1400" dirty="0">
                <a:solidFill>
                  <a:prstClr val="black"/>
                </a:solidFill>
                <a:latin typeface="Meiryo UI"/>
                <a:ea typeface="Meiryo UI"/>
              </a:rPr>
              <a:t>【</a:t>
            </a:r>
            <a:r>
              <a:rPr lang="ja-JP" altLang="en-US" sz="1400" dirty="0">
                <a:solidFill>
                  <a:prstClr val="black"/>
                </a:solidFill>
                <a:latin typeface="Meiryo UI"/>
                <a:ea typeface="Meiryo UI"/>
              </a:rPr>
              <a:t>回答数</a:t>
            </a:r>
            <a:r>
              <a:rPr lang="en-US" altLang="ja-JP" sz="1400" dirty="0">
                <a:solidFill>
                  <a:prstClr val="black"/>
                </a:solidFill>
                <a:latin typeface="Meiryo UI"/>
                <a:ea typeface="Meiryo UI"/>
              </a:rPr>
              <a:t>】</a:t>
            </a:r>
            <a:r>
              <a:rPr lang="ja-JP" altLang="en-US" sz="1400" dirty="0">
                <a:solidFill>
                  <a:prstClr val="black"/>
                </a:solidFill>
                <a:latin typeface="Meiryo UI"/>
                <a:ea typeface="Meiryo UI"/>
              </a:rPr>
              <a:t>　（</a:t>
            </a:r>
            <a:r>
              <a:rPr lang="en-US" altLang="ja-JP" sz="1400" dirty="0">
                <a:solidFill>
                  <a:prstClr val="black"/>
                </a:solidFill>
                <a:latin typeface="Meiryo UI"/>
                <a:ea typeface="Meiryo UI"/>
              </a:rPr>
              <a:t>R7.11</a:t>
            </a:r>
            <a:r>
              <a:rPr lang="ja-JP" altLang="en-US" sz="1400" dirty="0">
                <a:solidFill>
                  <a:prstClr val="black"/>
                </a:solidFill>
                <a:latin typeface="Meiryo UI"/>
                <a:ea typeface="Meiryo UI"/>
              </a:rPr>
              <a:t>時点）</a:t>
            </a:r>
            <a:endParaRPr lang="en-US" altLang="ja-JP" sz="1400" dirty="0">
              <a:solidFill>
                <a:prstClr val="black"/>
              </a:solidFill>
              <a:latin typeface="Meiryo UI"/>
              <a:ea typeface="Meiryo UI"/>
            </a:endParaRPr>
          </a:p>
        </p:txBody>
      </p:sp>
      <p:sp>
        <p:nvSpPr>
          <p:cNvPr id="2" name="正方形/長方形 1">
            <a:extLst>
              <a:ext uri="{FF2B5EF4-FFF2-40B4-BE49-F238E27FC236}">
                <a16:creationId xmlns:a16="http://schemas.microsoft.com/office/drawing/2014/main" id="{35D033AB-BB44-482E-B857-B1F0840480D7}"/>
              </a:ext>
            </a:extLst>
          </p:cNvPr>
          <p:cNvSpPr/>
          <p:nvPr/>
        </p:nvSpPr>
        <p:spPr>
          <a:xfrm>
            <a:off x="145723" y="596875"/>
            <a:ext cx="8816974" cy="2591796"/>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D363A767-6315-4A57-8356-72B4091B56DF}"/>
              </a:ext>
            </a:extLst>
          </p:cNvPr>
          <p:cNvSpPr txBox="1"/>
          <p:nvPr/>
        </p:nvSpPr>
        <p:spPr>
          <a:xfrm>
            <a:off x="8652795"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15</a:t>
            </a:r>
            <a:endParaRPr kumimoji="1" lang="ja-JP" altLang="en-US" dirty="0"/>
          </a:p>
        </p:txBody>
      </p:sp>
    </p:spTree>
    <p:extLst>
      <p:ext uri="{BB962C8B-B14F-4D97-AF65-F5344CB8AC3E}">
        <p14:creationId xmlns:p14="http://schemas.microsoft.com/office/powerpoint/2010/main" val="14988121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テキスト ボックス 14">
            <a:extLst>
              <a:ext uri="{FF2B5EF4-FFF2-40B4-BE49-F238E27FC236}">
                <a16:creationId xmlns:a16="http://schemas.microsoft.com/office/drawing/2014/main" id="{203DB7AD-F1CB-4591-99FB-5A1423B2AC58}"/>
              </a:ext>
            </a:extLst>
          </p:cNvPr>
          <p:cNvSpPr txBox="1"/>
          <p:nvPr/>
        </p:nvSpPr>
        <p:spPr>
          <a:xfrm>
            <a:off x="94593" y="669353"/>
            <a:ext cx="9049407" cy="646331"/>
          </a:xfrm>
          <a:prstGeom prst="rect">
            <a:avLst/>
          </a:prstGeom>
          <a:noFill/>
        </p:spPr>
        <p:txBody>
          <a:bodyPr wrap="square">
            <a:spAutoFit/>
          </a:bodyPr>
          <a:lstStyle/>
          <a:p>
            <a:pPr marL="179996" indent="-457189" algn="just" defTabSz="914379">
              <a:defRPr/>
            </a:pPr>
            <a:r>
              <a:rPr lang="ja-JP" altLang="en-US" sz="1800" b="1" dirty="0">
                <a:solidFill>
                  <a:prstClr val="black"/>
                </a:solidFill>
                <a:latin typeface="Meiryo UI"/>
                <a:ea typeface="Meiryo UI"/>
              </a:rPr>
              <a:t>○管理適正化化専門家派遣事業（</a:t>
            </a:r>
            <a:r>
              <a:rPr lang="en-US" altLang="ja-JP" sz="1800" b="1" dirty="0">
                <a:solidFill>
                  <a:prstClr val="black"/>
                </a:solidFill>
                <a:latin typeface="Meiryo UI"/>
                <a:ea typeface="Meiryo UI"/>
              </a:rPr>
              <a:t>R4</a:t>
            </a:r>
            <a:r>
              <a:rPr lang="ja-JP" altLang="en-US" sz="1800" b="1" dirty="0">
                <a:solidFill>
                  <a:prstClr val="black"/>
                </a:solidFill>
                <a:latin typeface="Meiryo UI"/>
                <a:ea typeface="Meiryo UI"/>
              </a:rPr>
              <a:t>～</a:t>
            </a:r>
            <a:r>
              <a:rPr lang="en-US" altLang="ja-JP" sz="1800" b="1" dirty="0">
                <a:solidFill>
                  <a:prstClr val="black"/>
                </a:solidFill>
                <a:latin typeface="Meiryo UI"/>
                <a:ea typeface="Meiryo UI"/>
              </a:rPr>
              <a:t>R6</a:t>
            </a:r>
            <a:r>
              <a:rPr lang="ja-JP" altLang="en-US" sz="1800" b="1" dirty="0">
                <a:solidFill>
                  <a:prstClr val="black"/>
                </a:solidFill>
                <a:latin typeface="Meiryo UI"/>
                <a:ea typeface="Meiryo UI"/>
              </a:rPr>
              <a:t>）</a:t>
            </a:r>
            <a:endParaRPr lang="en-US" altLang="ja-JP" sz="1800" b="1" dirty="0">
              <a:solidFill>
                <a:prstClr val="black"/>
              </a:solidFill>
              <a:latin typeface="Meiryo UI"/>
              <a:ea typeface="Meiryo UI"/>
            </a:endParaRPr>
          </a:p>
          <a:p>
            <a:pPr marL="179996" indent="-457189" algn="just" defTabSz="914379">
              <a:defRPr/>
            </a:pPr>
            <a:r>
              <a:rPr lang="ja-JP" altLang="en-US" sz="1800" b="1" dirty="0">
                <a:solidFill>
                  <a:prstClr val="black"/>
                </a:solidFill>
                <a:latin typeface="Meiryo UI"/>
                <a:ea typeface="Meiryo UI"/>
              </a:rPr>
              <a:t>　（</a:t>
            </a:r>
            <a:r>
              <a:rPr lang="en-US" altLang="ja-JP" sz="1800" b="1" dirty="0">
                <a:solidFill>
                  <a:prstClr val="black"/>
                </a:solidFill>
                <a:latin typeface="Meiryo UI"/>
                <a:ea typeface="Meiryo UI"/>
              </a:rPr>
              <a:t>※</a:t>
            </a:r>
            <a:r>
              <a:rPr lang="ja-JP" altLang="en-US" sz="1800" b="1" dirty="0">
                <a:solidFill>
                  <a:prstClr val="black"/>
                </a:solidFill>
                <a:latin typeface="Meiryo UI"/>
                <a:ea typeface="Meiryo UI"/>
              </a:rPr>
              <a:t>府内の分譲マンションを対象にモデル的に実施）</a:t>
            </a:r>
            <a:endParaRPr lang="en-US" altLang="ja-JP" sz="1800" b="1" dirty="0">
              <a:solidFill>
                <a:prstClr val="black"/>
              </a:solidFill>
              <a:latin typeface="Meiryo UI"/>
              <a:ea typeface="Meiryo UI"/>
            </a:endParaRPr>
          </a:p>
        </p:txBody>
      </p:sp>
      <p:sp>
        <p:nvSpPr>
          <p:cNvPr id="7" name="正方形/長方形 6">
            <a:extLst>
              <a:ext uri="{FF2B5EF4-FFF2-40B4-BE49-F238E27FC236}">
                <a16:creationId xmlns:a16="http://schemas.microsoft.com/office/drawing/2014/main" id="{0FFE7AF9-C969-4B10-A779-FD9F66744FE8}"/>
              </a:ext>
            </a:extLst>
          </p:cNvPr>
          <p:cNvSpPr/>
          <p:nvPr/>
        </p:nvSpPr>
        <p:spPr>
          <a:xfrm>
            <a:off x="339136" y="1452918"/>
            <a:ext cx="907714" cy="378565"/>
          </a:xfrm>
          <a:prstGeom prst="rect">
            <a:avLst/>
          </a:prstGeom>
        </p:spPr>
        <p:txBody>
          <a:bodyPr wrap="square">
            <a:spAutoFit/>
          </a:bodyPr>
          <a:lstStyle/>
          <a:p>
            <a:pPr>
              <a:lnSpc>
                <a:spcPts val="2500"/>
              </a:lnSpc>
            </a:pPr>
            <a:r>
              <a:rPr lang="en-US" altLang="ja-JP" sz="1600" dirty="0">
                <a:solidFill>
                  <a:srgbClr val="000000"/>
                </a:solidFill>
                <a:latin typeface="Meiryo UI" panose="020B0604030504040204" pitchFamily="50" charset="-128"/>
                <a:ea typeface="Meiryo UI" panose="020B0604030504040204" pitchFamily="50" charset="-128"/>
              </a:rPr>
              <a:t>【</a:t>
            </a:r>
            <a:r>
              <a:rPr lang="ja-JP" altLang="en-US" sz="1600" dirty="0">
                <a:solidFill>
                  <a:srgbClr val="000000"/>
                </a:solidFill>
                <a:latin typeface="Meiryo UI" panose="020B0604030504040204" pitchFamily="50" charset="-128"/>
                <a:ea typeface="Meiryo UI" panose="020B0604030504040204" pitchFamily="50" charset="-128"/>
              </a:rPr>
              <a:t>目的</a:t>
            </a:r>
            <a:r>
              <a:rPr lang="en-US" altLang="ja-JP" sz="1600" dirty="0">
                <a:solidFill>
                  <a:srgbClr val="000000"/>
                </a:solidFill>
                <a:latin typeface="Meiryo UI" panose="020B0604030504040204" pitchFamily="50" charset="-128"/>
                <a:ea typeface="Meiryo UI" panose="020B0604030504040204" pitchFamily="50" charset="-128"/>
              </a:rPr>
              <a:t>】</a:t>
            </a:r>
          </a:p>
        </p:txBody>
      </p:sp>
      <p:sp>
        <p:nvSpPr>
          <p:cNvPr id="8" name="正方形/長方形 7">
            <a:extLst>
              <a:ext uri="{FF2B5EF4-FFF2-40B4-BE49-F238E27FC236}">
                <a16:creationId xmlns:a16="http://schemas.microsoft.com/office/drawing/2014/main" id="{2F85560F-3197-4D21-BF2B-54A6ABBCAF90}"/>
              </a:ext>
            </a:extLst>
          </p:cNvPr>
          <p:cNvSpPr/>
          <p:nvPr/>
        </p:nvSpPr>
        <p:spPr>
          <a:xfrm>
            <a:off x="614853" y="2871557"/>
            <a:ext cx="8284599" cy="689035"/>
          </a:xfrm>
          <a:prstGeom prst="rect">
            <a:avLst/>
          </a:prstGeom>
        </p:spPr>
        <p:txBody>
          <a:bodyPr wrap="square">
            <a:spAutoFit/>
          </a:bodyPr>
          <a:lstStyle/>
          <a:p>
            <a:pPr>
              <a:lnSpc>
                <a:spcPts val="2500"/>
              </a:lnSpc>
            </a:pPr>
            <a:r>
              <a:rPr lang="ja-JP" altLang="en-US" sz="1400" dirty="0">
                <a:solidFill>
                  <a:srgbClr val="000000"/>
                </a:solidFill>
                <a:latin typeface="Meiryo UI" panose="020B0604030504040204" pitchFamily="50" charset="-128"/>
                <a:ea typeface="Meiryo UI" panose="020B0604030504040204" pitchFamily="50" charset="-128"/>
              </a:rPr>
              <a:t>・管理組合が組織化されていない、又は適切に運営されていない分譲マンションに専門家（マンション管理士）を</a:t>
            </a:r>
            <a:endParaRPr lang="en-US" altLang="ja-JP" sz="1400" dirty="0">
              <a:solidFill>
                <a:srgbClr val="000000"/>
              </a:solidFill>
              <a:latin typeface="Meiryo UI" panose="020B0604030504040204" pitchFamily="50" charset="-128"/>
              <a:ea typeface="Meiryo UI" panose="020B0604030504040204" pitchFamily="50" charset="-128"/>
            </a:endParaRPr>
          </a:p>
          <a:p>
            <a:pPr>
              <a:lnSpc>
                <a:spcPts val="2500"/>
              </a:lnSpc>
            </a:pPr>
            <a:r>
              <a:rPr lang="ja-JP" altLang="en-US" sz="1400" dirty="0">
                <a:solidFill>
                  <a:srgbClr val="000000"/>
                </a:solidFill>
                <a:latin typeface="Meiryo UI" panose="020B0604030504040204" pitchFamily="50" charset="-128"/>
                <a:ea typeface="Meiryo UI" panose="020B0604030504040204" pitchFamily="50" charset="-128"/>
              </a:rPr>
              <a:t>　派遣し、管理適正化に向けて支援を実施</a:t>
            </a:r>
          </a:p>
        </p:txBody>
      </p:sp>
      <p:sp>
        <p:nvSpPr>
          <p:cNvPr id="9" name="正方形/長方形 8">
            <a:extLst>
              <a:ext uri="{FF2B5EF4-FFF2-40B4-BE49-F238E27FC236}">
                <a16:creationId xmlns:a16="http://schemas.microsoft.com/office/drawing/2014/main" id="{6D4AF25D-41EF-4F44-A60D-14BD7F981D13}"/>
              </a:ext>
            </a:extLst>
          </p:cNvPr>
          <p:cNvSpPr/>
          <p:nvPr/>
        </p:nvSpPr>
        <p:spPr>
          <a:xfrm>
            <a:off x="339137" y="2568186"/>
            <a:ext cx="1600021" cy="378565"/>
          </a:xfrm>
          <a:prstGeom prst="rect">
            <a:avLst/>
          </a:prstGeom>
        </p:spPr>
        <p:txBody>
          <a:bodyPr wrap="square">
            <a:spAutoFit/>
          </a:bodyPr>
          <a:lstStyle/>
          <a:p>
            <a:pPr>
              <a:lnSpc>
                <a:spcPts val="2500"/>
              </a:lnSpc>
            </a:pPr>
            <a:r>
              <a:rPr lang="en-US" altLang="ja-JP" sz="1600" dirty="0">
                <a:solidFill>
                  <a:srgbClr val="000000"/>
                </a:solidFill>
                <a:latin typeface="Meiryo UI" panose="020B0604030504040204" pitchFamily="50" charset="-128"/>
                <a:ea typeface="Meiryo UI" panose="020B0604030504040204" pitchFamily="50" charset="-128"/>
              </a:rPr>
              <a:t>【</a:t>
            </a:r>
            <a:r>
              <a:rPr lang="ja-JP" altLang="en-US" sz="1600" dirty="0">
                <a:solidFill>
                  <a:srgbClr val="000000"/>
                </a:solidFill>
                <a:latin typeface="Meiryo UI" panose="020B0604030504040204" pitchFamily="50" charset="-128"/>
                <a:ea typeface="Meiryo UI" panose="020B0604030504040204" pitchFamily="50" charset="-128"/>
              </a:rPr>
              <a:t>実施内容</a:t>
            </a:r>
            <a:r>
              <a:rPr lang="en-US" altLang="ja-JP" sz="1600" dirty="0">
                <a:solidFill>
                  <a:srgbClr val="000000"/>
                </a:solidFill>
                <a:latin typeface="Meiryo UI" panose="020B0604030504040204" pitchFamily="50" charset="-128"/>
                <a:ea typeface="Meiryo UI" panose="020B0604030504040204" pitchFamily="50" charset="-128"/>
              </a:rPr>
              <a:t>】</a:t>
            </a:r>
          </a:p>
        </p:txBody>
      </p:sp>
      <p:sp>
        <p:nvSpPr>
          <p:cNvPr id="12" name="正方形/長方形 11">
            <a:extLst>
              <a:ext uri="{FF2B5EF4-FFF2-40B4-BE49-F238E27FC236}">
                <a16:creationId xmlns:a16="http://schemas.microsoft.com/office/drawing/2014/main" id="{05E4AED1-EBB8-4EEE-9276-A9C562EFEC52}"/>
              </a:ext>
            </a:extLst>
          </p:cNvPr>
          <p:cNvSpPr/>
          <p:nvPr/>
        </p:nvSpPr>
        <p:spPr>
          <a:xfrm>
            <a:off x="339137" y="3741559"/>
            <a:ext cx="2924325" cy="378565"/>
          </a:xfrm>
          <a:prstGeom prst="rect">
            <a:avLst/>
          </a:prstGeom>
        </p:spPr>
        <p:txBody>
          <a:bodyPr wrap="square">
            <a:spAutoFit/>
          </a:bodyPr>
          <a:lstStyle/>
          <a:p>
            <a:pPr>
              <a:lnSpc>
                <a:spcPts val="2500"/>
              </a:lnSpc>
            </a:pPr>
            <a:r>
              <a:rPr lang="en-US" altLang="ja-JP" sz="1600" dirty="0">
                <a:solidFill>
                  <a:srgbClr val="000000"/>
                </a:solidFill>
                <a:latin typeface="Meiryo UI" panose="020B0604030504040204" pitchFamily="50" charset="-128"/>
                <a:ea typeface="Meiryo UI" panose="020B0604030504040204" pitchFamily="50" charset="-128"/>
              </a:rPr>
              <a:t>【</a:t>
            </a:r>
            <a:r>
              <a:rPr lang="ja-JP" altLang="en-US" sz="1600" dirty="0">
                <a:solidFill>
                  <a:srgbClr val="000000"/>
                </a:solidFill>
                <a:latin typeface="Meiryo UI" panose="020B0604030504040204" pitchFamily="50" charset="-128"/>
                <a:ea typeface="Meiryo UI" panose="020B0604030504040204" pitchFamily="50" charset="-128"/>
              </a:rPr>
              <a:t>対象マンションの選定方法</a:t>
            </a:r>
            <a:r>
              <a:rPr lang="en-US" altLang="ja-JP" sz="1600" dirty="0">
                <a:solidFill>
                  <a:srgbClr val="000000"/>
                </a:solidFill>
                <a:latin typeface="Meiryo UI" panose="020B0604030504040204" pitchFamily="50" charset="-128"/>
                <a:ea typeface="Meiryo UI" panose="020B0604030504040204" pitchFamily="50" charset="-128"/>
              </a:rPr>
              <a:t>】</a:t>
            </a:r>
          </a:p>
        </p:txBody>
      </p:sp>
      <p:sp>
        <p:nvSpPr>
          <p:cNvPr id="13" name="正方形/長方形 12">
            <a:extLst>
              <a:ext uri="{FF2B5EF4-FFF2-40B4-BE49-F238E27FC236}">
                <a16:creationId xmlns:a16="http://schemas.microsoft.com/office/drawing/2014/main" id="{DDF9FA13-0041-45B9-91B5-690602383671}"/>
              </a:ext>
            </a:extLst>
          </p:cNvPr>
          <p:cNvSpPr/>
          <p:nvPr/>
        </p:nvSpPr>
        <p:spPr>
          <a:xfrm>
            <a:off x="614853" y="4015408"/>
            <a:ext cx="8190010" cy="1009635"/>
          </a:xfrm>
          <a:prstGeom prst="rect">
            <a:avLst/>
          </a:prstGeom>
        </p:spPr>
        <p:txBody>
          <a:bodyPr wrap="square">
            <a:spAutoFit/>
          </a:bodyPr>
          <a:lstStyle/>
          <a:p>
            <a:pPr>
              <a:lnSpc>
                <a:spcPts val="2500"/>
              </a:lnSpc>
            </a:pPr>
            <a:r>
              <a:rPr lang="ja-JP" altLang="en-US" sz="1400" dirty="0">
                <a:solidFill>
                  <a:srgbClr val="000000"/>
                </a:solidFill>
                <a:latin typeface="Meiryo UI" panose="020B0604030504040204" pitchFamily="50" charset="-128"/>
                <a:ea typeface="Meiryo UI" panose="020B0604030504040204" pitchFamily="50" charset="-128"/>
              </a:rPr>
              <a:t>・大阪府内の分譲マンションより、</a:t>
            </a:r>
            <a:r>
              <a:rPr lang="ja-JP" altLang="en-US" sz="1400" u="sng" dirty="0">
                <a:solidFill>
                  <a:srgbClr val="000000"/>
                </a:solidFill>
                <a:latin typeface="Meiryo UI" panose="020B0604030504040204" pitchFamily="50" charset="-128"/>
                <a:ea typeface="Meiryo UI" panose="020B0604030504040204" pitchFamily="50" charset="-128"/>
              </a:rPr>
              <a:t>①府内各市町村への照会により回答のあったマンション</a:t>
            </a:r>
            <a:r>
              <a:rPr lang="ja-JP" altLang="en-US" sz="1400" dirty="0">
                <a:solidFill>
                  <a:srgbClr val="000000"/>
                </a:solidFill>
                <a:latin typeface="Meiryo UI" panose="020B0604030504040204" pitchFamily="50" charset="-128"/>
                <a:ea typeface="Meiryo UI" panose="020B0604030504040204" pitchFamily="50" charset="-128"/>
              </a:rPr>
              <a:t>と②令和２年度管理</a:t>
            </a:r>
            <a:endParaRPr lang="en-US" altLang="ja-JP" sz="1400" dirty="0">
              <a:solidFill>
                <a:srgbClr val="000000"/>
              </a:solidFill>
              <a:latin typeface="Meiryo UI" panose="020B0604030504040204" pitchFamily="50" charset="-128"/>
              <a:ea typeface="Meiryo UI" panose="020B0604030504040204" pitchFamily="50" charset="-128"/>
            </a:endParaRPr>
          </a:p>
          <a:p>
            <a:pPr>
              <a:lnSpc>
                <a:spcPts val="2500"/>
              </a:lnSpc>
            </a:pPr>
            <a:r>
              <a:rPr lang="ja-JP" altLang="en-US" sz="1400" dirty="0">
                <a:solidFill>
                  <a:srgbClr val="000000"/>
                </a:solidFill>
                <a:latin typeface="Meiryo UI" panose="020B0604030504040204" pitchFamily="50" charset="-128"/>
                <a:ea typeface="Meiryo UI" panose="020B0604030504040204" pitchFamily="50" charset="-128"/>
              </a:rPr>
              <a:t>不適正マンション実態調査の対象マンションのうち、</a:t>
            </a:r>
            <a:r>
              <a:rPr lang="ja-JP" altLang="en-US" sz="1400" u="sng" dirty="0">
                <a:solidFill>
                  <a:srgbClr val="000000"/>
                </a:solidFill>
                <a:latin typeface="Meiryo UI" panose="020B0604030504040204" pitchFamily="50" charset="-128"/>
                <a:ea typeface="Meiryo UI" panose="020B0604030504040204" pitchFamily="50" charset="-128"/>
              </a:rPr>
              <a:t>管理組合の活動実態がない</a:t>
            </a:r>
            <a:r>
              <a:rPr lang="ja-JP" altLang="en-US" sz="1400" dirty="0">
                <a:solidFill>
                  <a:srgbClr val="000000"/>
                </a:solidFill>
                <a:latin typeface="Meiryo UI" panose="020B0604030504040204" pitchFamily="50" charset="-128"/>
                <a:ea typeface="Meiryo UI" panose="020B0604030504040204" pitchFamily="50" charset="-128"/>
              </a:rPr>
              <a:t>、</a:t>
            </a:r>
            <a:r>
              <a:rPr lang="ja-JP" altLang="en-US" sz="1400" u="sng" dirty="0">
                <a:solidFill>
                  <a:srgbClr val="000000"/>
                </a:solidFill>
                <a:latin typeface="Meiryo UI" panose="020B0604030504040204" pitchFamily="50" charset="-128"/>
                <a:ea typeface="Meiryo UI" panose="020B0604030504040204" pitchFamily="50" charset="-128"/>
              </a:rPr>
              <a:t>管理規約がないと思われる</a:t>
            </a:r>
            <a:endParaRPr lang="en-US" altLang="ja-JP" sz="1400" u="sng" dirty="0">
              <a:solidFill>
                <a:srgbClr val="000000"/>
              </a:solidFill>
              <a:latin typeface="Meiryo UI" panose="020B0604030504040204" pitchFamily="50" charset="-128"/>
              <a:ea typeface="Meiryo UI" panose="020B0604030504040204" pitchFamily="50" charset="-128"/>
            </a:endParaRPr>
          </a:p>
          <a:p>
            <a:pPr>
              <a:lnSpc>
                <a:spcPts val="2500"/>
              </a:lnSpc>
            </a:pPr>
            <a:r>
              <a:rPr lang="ja-JP" altLang="en-US" sz="1400" u="sng" dirty="0">
                <a:solidFill>
                  <a:srgbClr val="000000"/>
                </a:solidFill>
                <a:latin typeface="Meiryo UI" panose="020B0604030504040204" pitchFamily="50" charset="-128"/>
                <a:ea typeface="Meiryo UI" panose="020B0604030504040204" pitchFamily="50" charset="-128"/>
              </a:rPr>
              <a:t>マンション</a:t>
            </a:r>
            <a:r>
              <a:rPr lang="ja-JP" altLang="en-US" sz="1400" dirty="0">
                <a:solidFill>
                  <a:srgbClr val="000000"/>
                </a:solidFill>
                <a:latin typeface="Meiryo UI" panose="020B0604030504040204" pitchFamily="50" charset="-128"/>
                <a:ea typeface="Meiryo UI" panose="020B0604030504040204" pitchFamily="50" charset="-128"/>
              </a:rPr>
              <a:t>を大阪府が５件選定</a:t>
            </a:r>
            <a:endParaRPr lang="en-US" altLang="ja-JP" sz="1400" dirty="0">
              <a:solidFill>
                <a:srgbClr val="000000"/>
              </a:solidFill>
              <a:latin typeface="Meiryo UI" panose="020B0604030504040204" pitchFamily="50" charset="-128"/>
              <a:ea typeface="Meiryo UI" panose="020B0604030504040204" pitchFamily="50" charset="-128"/>
            </a:endParaRPr>
          </a:p>
        </p:txBody>
      </p:sp>
      <p:sp>
        <p:nvSpPr>
          <p:cNvPr id="3" name="正方形/長方形 2">
            <a:extLst>
              <a:ext uri="{FF2B5EF4-FFF2-40B4-BE49-F238E27FC236}">
                <a16:creationId xmlns:a16="http://schemas.microsoft.com/office/drawing/2014/main" id="{5A8008A8-E0EA-49F2-81DE-C4948A29D3E9}"/>
              </a:ext>
            </a:extLst>
          </p:cNvPr>
          <p:cNvSpPr/>
          <p:nvPr/>
        </p:nvSpPr>
        <p:spPr>
          <a:xfrm>
            <a:off x="339137" y="1405959"/>
            <a:ext cx="8560316" cy="109008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p>
        </p:txBody>
      </p:sp>
      <p:sp>
        <p:nvSpPr>
          <p:cNvPr id="16" name="正方形/長方形 15">
            <a:extLst>
              <a:ext uri="{FF2B5EF4-FFF2-40B4-BE49-F238E27FC236}">
                <a16:creationId xmlns:a16="http://schemas.microsoft.com/office/drawing/2014/main" id="{6AA3FA1C-CEB6-45B0-98E4-F7B095BC2F1C}"/>
              </a:ext>
            </a:extLst>
          </p:cNvPr>
          <p:cNvSpPr/>
          <p:nvPr/>
        </p:nvSpPr>
        <p:spPr>
          <a:xfrm>
            <a:off x="339318" y="2576314"/>
            <a:ext cx="8560316" cy="104924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8AC17710-1129-4D7F-8A03-53330CA483FD}"/>
              </a:ext>
            </a:extLst>
          </p:cNvPr>
          <p:cNvSpPr/>
          <p:nvPr/>
        </p:nvSpPr>
        <p:spPr>
          <a:xfrm>
            <a:off x="339137" y="3717585"/>
            <a:ext cx="8560316" cy="131512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D363A767-6315-4A57-8356-72B4091B56DF}"/>
              </a:ext>
            </a:extLst>
          </p:cNvPr>
          <p:cNvSpPr txBox="1"/>
          <p:nvPr/>
        </p:nvSpPr>
        <p:spPr>
          <a:xfrm>
            <a:off x="8652795"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16</a:t>
            </a:r>
            <a:endParaRPr kumimoji="1" lang="ja-JP" altLang="en-US" dirty="0"/>
          </a:p>
        </p:txBody>
      </p:sp>
      <p:sp>
        <p:nvSpPr>
          <p:cNvPr id="20" name="正方形/長方形 19">
            <a:extLst>
              <a:ext uri="{FF2B5EF4-FFF2-40B4-BE49-F238E27FC236}">
                <a16:creationId xmlns:a16="http://schemas.microsoft.com/office/drawing/2014/main" id="{196E3ACB-4064-4BD4-828D-F2C6E018A1AB}"/>
              </a:ext>
            </a:extLst>
          </p:cNvPr>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latin typeface="Meiryo UI" panose="020B0604030504040204" pitchFamily="50" charset="-128"/>
                <a:ea typeface="Meiryo UI" panose="020B0604030504040204" pitchFamily="50" charset="-128"/>
              </a:rPr>
              <a:t>　大阪府のこれまでの取組み</a:t>
            </a:r>
          </a:p>
        </p:txBody>
      </p:sp>
      <p:sp>
        <p:nvSpPr>
          <p:cNvPr id="35" name="正方形/長方形 34">
            <a:extLst>
              <a:ext uri="{FF2B5EF4-FFF2-40B4-BE49-F238E27FC236}">
                <a16:creationId xmlns:a16="http://schemas.microsoft.com/office/drawing/2014/main" id="{535B94E5-51FF-4ED8-92BA-93BE7440DF5D}"/>
              </a:ext>
            </a:extLst>
          </p:cNvPr>
          <p:cNvSpPr/>
          <p:nvPr/>
        </p:nvSpPr>
        <p:spPr>
          <a:xfrm>
            <a:off x="409492" y="5131564"/>
            <a:ext cx="1651043" cy="378565"/>
          </a:xfrm>
          <a:prstGeom prst="rect">
            <a:avLst/>
          </a:prstGeom>
        </p:spPr>
        <p:txBody>
          <a:bodyPr wrap="square">
            <a:spAutoFit/>
          </a:bodyPr>
          <a:lstStyle/>
          <a:p>
            <a:pPr>
              <a:lnSpc>
                <a:spcPts val="2500"/>
              </a:lnSpc>
            </a:pPr>
            <a:r>
              <a:rPr lang="en-US" altLang="ja-JP" sz="1600" dirty="0">
                <a:solidFill>
                  <a:srgbClr val="000000"/>
                </a:solidFill>
                <a:latin typeface="Meiryo UI" panose="020B0604030504040204" pitchFamily="50" charset="-128"/>
                <a:ea typeface="Meiryo UI" panose="020B0604030504040204" pitchFamily="50" charset="-128"/>
              </a:rPr>
              <a:t>【</a:t>
            </a:r>
            <a:r>
              <a:rPr lang="ja-JP" altLang="en-US" sz="1600" dirty="0">
                <a:solidFill>
                  <a:srgbClr val="000000"/>
                </a:solidFill>
                <a:latin typeface="Meiryo UI" panose="020B0604030504040204" pitchFamily="50" charset="-128"/>
                <a:ea typeface="Meiryo UI" panose="020B0604030504040204" pitchFamily="50" charset="-128"/>
              </a:rPr>
              <a:t>事業スキーム</a:t>
            </a:r>
            <a:r>
              <a:rPr lang="en-US" altLang="ja-JP" sz="1600" dirty="0">
                <a:solidFill>
                  <a:srgbClr val="000000"/>
                </a:solidFill>
                <a:latin typeface="Meiryo UI" panose="020B0604030504040204" pitchFamily="50" charset="-128"/>
                <a:ea typeface="Meiryo UI" panose="020B0604030504040204" pitchFamily="50" charset="-128"/>
              </a:rPr>
              <a:t>】</a:t>
            </a:r>
          </a:p>
        </p:txBody>
      </p:sp>
      <p:sp>
        <p:nvSpPr>
          <p:cNvPr id="36" name="正方形/長方形 35">
            <a:extLst>
              <a:ext uri="{FF2B5EF4-FFF2-40B4-BE49-F238E27FC236}">
                <a16:creationId xmlns:a16="http://schemas.microsoft.com/office/drawing/2014/main" id="{135240D2-624A-461A-A021-049896450C35}"/>
              </a:ext>
            </a:extLst>
          </p:cNvPr>
          <p:cNvSpPr/>
          <p:nvPr/>
        </p:nvSpPr>
        <p:spPr>
          <a:xfrm>
            <a:off x="614854" y="1733848"/>
            <a:ext cx="8284599" cy="689035"/>
          </a:xfrm>
          <a:prstGeom prst="rect">
            <a:avLst/>
          </a:prstGeom>
        </p:spPr>
        <p:txBody>
          <a:bodyPr wrap="square">
            <a:spAutoFit/>
          </a:bodyPr>
          <a:lstStyle/>
          <a:p>
            <a:pPr>
              <a:lnSpc>
                <a:spcPts val="2500"/>
              </a:lnSpc>
            </a:pPr>
            <a:r>
              <a:rPr lang="ja-JP" altLang="en-US" sz="1400" dirty="0">
                <a:solidFill>
                  <a:srgbClr val="000000"/>
                </a:solidFill>
                <a:latin typeface="Meiryo UI" panose="020B0604030504040204" pitchFamily="50" charset="-128"/>
                <a:ea typeface="Meiryo UI" panose="020B0604030504040204" pitchFamily="50" charset="-128"/>
              </a:rPr>
              <a:t>・管理に課題のあるマンションの支援の経験のある専門家の育成、ノウハウの蓄積</a:t>
            </a:r>
          </a:p>
          <a:p>
            <a:pPr>
              <a:lnSpc>
                <a:spcPts val="2500"/>
              </a:lnSpc>
            </a:pPr>
            <a:r>
              <a:rPr lang="ja-JP" altLang="en-US" sz="1400" dirty="0">
                <a:solidFill>
                  <a:srgbClr val="000000"/>
                </a:solidFill>
                <a:latin typeface="Meiryo UI" panose="020B0604030504040204" pitchFamily="50" charset="-128"/>
                <a:ea typeface="Meiryo UI" panose="020B0604030504040204" pitchFamily="50" charset="-128"/>
              </a:rPr>
              <a:t>・蓄積したノウハウを府内市町村や関係団体へ共有することによる管理適正化の促進</a:t>
            </a:r>
            <a:endParaRPr lang="en-US" altLang="ja-JP" sz="1400" dirty="0">
              <a:solidFill>
                <a:srgbClr val="000000"/>
              </a:solidFill>
              <a:latin typeface="Meiryo UI" panose="020B0604030504040204" pitchFamily="50" charset="-128"/>
              <a:ea typeface="Meiryo UI" panose="020B0604030504040204" pitchFamily="50" charset="-128"/>
            </a:endParaRPr>
          </a:p>
        </p:txBody>
      </p:sp>
      <p:grpSp>
        <p:nvGrpSpPr>
          <p:cNvPr id="37" name="グループ化 36">
            <a:extLst>
              <a:ext uri="{FF2B5EF4-FFF2-40B4-BE49-F238E27FC236}">
                <a16:creationId xmlns:a16="http://schemas.microsoft.com/office/drawing/2014/main" id="{72C6FAAF-4F62-4AA2-923F-51687F334967}"/>
              </a:ext>
            </a:extLst>
          </p:cNvPr>
          <p:cNvGrpSpPr/>
          <p:nvPr/>
        </p:nvGrpSpPr>
        <p:grpSpPr>
          <a:xfrm>
            <a:off x="2416521" y="5175803"/>
            <a:ext cx="4669505" cy="1477987"/>
            <a:chOff x="5218206" y="3286485"/>
            <a:chExt cx="3557265" cy="947626"/>
          </a:xfrm>
        </p:grpSpPr>
        <p:sp>
          <p:nvSpPr>
            <p:cNvPr id="38" name="角丸四角形 51">
              <a:extLst>
                <a:ext uri="{FF2B5EF4-FFF2-40B4-BE49-F238E27FC236}">
                  <a16:creationId xmlns:a16="http://schemas.microsoft.com/office/drawing/2014/main" id="{217BEAD6-D481-415E-9533-D6A6FFBB31BB}"/>
                </a:ext>
              </a:extLst>
            </p:cNvPr>
            <p:cNvSpPr/>
            <p:nvPr/>
          </p:nvSpPr>
          <p:spPr>
            <a:xfrm>
              <a:off x="5236205" y="3286485"/>
              <a:ext cx="704383" cy="229865"/>
            </a:xfrm>
            <a:prstGeom prst="roundRect">
              <a:avLst/>
            </a:prstGeom>
            <a:solidFill>
              <a:schemeClr val="accent1">
                <a:lumMod val="7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ctr" anchorCtr="0" forceAA="0" compatLnSpc="1">
              <a:prstTxWarp prst="textNoShape">
                <a:avLst/>
              </a:prstTxWarp>
              <a:noAutofit/>
            </a:bodyPr>
            <a:lstStyle/>
            <a:p>
              <a:pPr algn="ctr"/>
              <a:r>
                <a:rPr lang="ja-JP" altLang="en-US" sz="1200" kern="100" dirty="0">
                  <a:solidFill>
                    <a:srgbClr val="FFFFFF"/>
                  </a:solidFill>
                  <a:latin typeface="BIZ UDゴシック" panose="020B0400000000000000" pitchFamily="49" charset="-128"/>
                  <a:ea typeface="BIZ UDゴシック" panose="020B0400000000000000" pitchFamily="49" charset="-128"/>
                  <a:cs typeface="Times New Roman" panose="02020603050405020304" pitchFamily="18" charset="0"/>
                </a:rPr>
                <a:t>大阪府</a:t>
              </a:r>
              <a:endParaRPr lang="ja-JP" altLang="en-US" sz="900" kern="100" dirty="0">
                <a:solidFill>
                  <a:srgbClr val="FFFFFF"/>
                </a:solidFill>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39" name="角丸四角形 52">
              <a:extLst>
                <a:ext uri="{FF2B5EF4-FFF2-40B4-BE49-F238E27FC236}">
                  <a16:creationId xmlns:a16="http://schemas.microsoft.com/office/drawing/2014/main" id="{D566C855-5AB3-4BEE-96DF-8E7DA02D7F92}"/>
                </a:ext>
              </a:extLst>
            </p:cNvPr>
            <p:cNvSpPr/>
            <p:nvPr/>
          </p:nvSpPr>
          <p:spPr>
            <a:xfrm>
              <a:off x="7482405" y="3317426"/>
              <a:ext cx="1293066" cy="215792"/>
            </a:xfrm>
            <a:prstGeom prst="roundRect">
              <a:avLst/>
            </a:prstGeom>
            <a:solidFill>
              <a:schemeClr val="accent1">
                <a:lumMod val="7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ctr" anchorCtr="0" forceAA="0" compatLnSpc="1">
              <a:prstTxWarp prst="textNoShape">
                <a:avLst/>
              </a:prstTxWarp>
              <a:noAutofit/>
            </a:bodyPr>
            <a:lstStyle/>
            <a:p>
              <a:pPr algn="ctr"/>
              <a:r>
                <a:rPr lang="ja-JP" altLang="en-US" sz="1200" kern="100" dirty="0">
                  <a:solidFill>
                    <a:srgbClr val="FFFFFF"/>
                  </a:solidFill>
                  <a:latin typeface="BIZ UDゴシック" panose="020B0400000000000000" pitchFamily="49" charset="-128"/>
                  <a:ea typeface="BIZ UDゴシック" panose="020B0400000000000000" pitchFamily="49" charset="-128"/>
                  <a:cs typeface="Times New Roman" panose="02020603050405020304" pitchFamily="18" charset="0"/>
                </a:rPr>
                <a:t>各市</a:t>
              </a:r>
              <a:endParaRPr lang="en-US" altLang="ja-JP" sz="1200" kern="100" dirty="0">
                <a:solidFill>
                  <a:srgbClr val="FFFFFF"/>
                </a:solidFill>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40" name="左右矢印 53">
              <a:extLst>
                <a:ext uri="{FF2B5EF4-FFF2-40B4-BE49-F238E27FC236}">
                  <a16:creationId xmlns:a16="http://schemas.microsoft.com/office/drawing/2014/main" id="{89FD1F19-7687-43AF-847D-56024ED603E6}"/>
                </a:ext>
              </a:extLst>
            </p:cNvPr>
            <p:cNvSpPr/>
            <p:nvPr/>
          </p:nvSpPr>
          <p:spPr>
            <a:xfrm>
              <a:off x="5981437" y="3340016"/>
              <a:ext cx="1500968" cy="215792"/>
            </a:xfrm>
            <a:prstGeom prst="leftRightArrow">
              <a:avLst/>
            </a:prstGeom>
            <a:solidFill>
              <a:schemeClr val="bg1">
                <a:lumMod val="6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ctr" anchorCtr="0" forceAA="0" compatLnSpc="1">
              <a:prstTxWarp prst="textNoShape">
                <a:avLst/>
              </a:prstTxWarp>
              <a:noAutofit/>
            </a:bodyPr>
            <a:lstStyle/>
            <a:p>
              <a:endParaRPr lang="ja-JP" altLang="en-US">
                <a:latin typeface="BIZ UDゴシック" panose="020B0400000000000000" pitchFamily="49" charset="-128"/>
                <a:ea typeface="BIZ UDゴシック" panose="020B0400000000000000" pitchFamily="49" charset="-128"/>
              </a:endParaRPr>
            </a:p>
          </p:txBody>
        </p:sp>
        <p:sp>
          <p:nvSpPr>
            <p:cNvPr id="41" name="右矢印 54">
              <a:extLst>
                <a:ext uri="{FF2B5EF4-FFF2-40B4-BE49-F238E27FC236}">
                  <a16:creationId xmlns:a16="http://schemas.microsoft.com/office/drawing/2014/main" id="{635005F6-6A92-4D8C-888B-6C504760E82B}"/>
                </a:ext>
              </a:extLst>
            </p:cNvPr>
            <p:cNvSpPr/>
            <p:nvPr/>
          </p:nvSpPr>
          <p:spPr>
            <a:xfrm rot="5400000">
              <a:off x="5454309" y="3588125"/>
              <a:ext cx="306502" cy="277982"/>
            </a:xfrm>
            <a:prstGeom prst="rightArrow">
              <a:avLst/>
            </a:prstGeom>
            <a:solidFill>
              <a:schemeClr val="bg1">
                <a:lumMod val="6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ctr" anchorCtr="0" forceAA="0" compatLnSpc="1">
              <a:prstTxWarp prst="textNoShape">
                <a:avLst/>
              </a:prstTxWarp>
              <a:noAutofit/>
            </a:bodyPr>
            <a:lstStyle/>
            <a:p>
              <a:endParaRPr lang="ja-JP" altLang="en-US">
                <a:latin typeface="BIZ UDゴシック" panose="020B0400000000000000" pitchFamily="49" charset="-128"/>
                <a:ea typeface="BIZ UDゴシック" panose="020B0400000000000000" pitchFamily="49" charset="-128"/>
              </a:endParaRPr>
            </a:p>
          </p:txBody>
        </p:sp>
        <p:sp>
          <p:nvSpPr>
            <p:cNvPr id="42" name="テキスト ボックス 41">
              <a:extLst>
                <a:ext uri="{FF2B5EF4-FFF2-40B4-BE49-F238E27FC236}">
                  <a16:creationId xmlns:a16="http://schemas.microsoft.com/office/drawing/2014/main" id="{76D4B50A-8CE8-4881-A7ED-0B7A1969B2F1}"/>
                </a:ext>
              </a:extLst>
            </p:cNvPr>
            <p:cNvSpPr txBox="1"/>
            <p:nvPr/>
          </p:nvSpPr>
          <p:spPr>
            <a:xfrm>
              <a:off x="5358539" y="3600069"/>
              <a:ext cx="380201" cy="282069"/>
            </a:xfrm>
            <a:prstGeom prst="rect">
              <a:avLst/>
            </a:prstGeom>
            <a:noFill/>
            <a:ln w="6350">
              <a:noFill/>
            </a:ln>
          </p:spPr>
          <p:txBody>
            <a:bodyPr rot="0" spcFirstLastPara="0" vert="horz" wrap="none" lIns="63305" tIns="31652" rIns="63305" bIns="31652" numCol="1" spcCol="0" rtlCol="0" fromWordArt="0" anchor="t" anchorCtr="0" forceAA="0" compatLnSpc="1">
              <a:prstTxWarp prst="textNoShape">
                <a:avLst/>
              </a:prstTxWarp>
              <a:noAutofit/>
            </a:bodyPr>
            <a:lstStyle/>
            <a:p>
              <a:pPr algn="just"/>
              <a:r>
                <a:rPr lang="ja-JP" altLang="en-US" sz="1400" kern="100" dirty="0">
                  <a:latin typeface="BIZ UDゴシック" panose="020B0400000000000000" pitchFamily="49" charset="-128"/>
                  <a:ea typeface="BIZ UDゴシック" panose="020B0400000000000000" pitchFamily="49" charset="-128"/>
                  <a:cs typeface="Times New Roman" panose="02020603050405020304" pitchFamily="18" charset="0"/>
                </a:rPr>
                <a:t>委託</a:t>
              </a:r>
              <a:endParaRPr lang="ja-JP" altLang="en-US" sz="1200" kern="100" dirty="0">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43" name="右矢印 57">
              <a:extLst>
                <a:ext uri="{FF2B5EF4-FFF2-40B4-BE49-F238E27FC236}">
                  <a16:creationId xmlns:a16="http://schemas.microsoft.com/office/drawing/2014/main" id="{D9229E1F-BACD-4FEB-906E-386E443BFEF6}"/>
                </a:ext>
              </a:extLst>
            </p:cNvPr>
            <p:cNvSpPr/>
            <p:nvPr/>
          </p:nvSpPr>
          <p:spPr>
            <a:xfrm rot="5400000">
              <a:off x="7980136" y="3590097"/>
              <a:ext cx="317124" cy="277983"/>
            </a:xfrm>
            <a:prstGeom prst="rightArrow">
              <a:avLst/>
            </a:prstGeom>
            <a:solidFill>
              <a:schemeClr val="bg1">
                <a:lumMod val="6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ctr" anchorCtr="0" forceAA="0" compatLnSpc="1">
              <a:prstTxWarp prst="textNoShape">
                <a:avLst/>
              </a:prstTxWarp>
              <a:noAutofit/>
            </a:bodyPr>
            <a:lstStyle/>
            <a:p>
              <a:endParaRPr lang="ja-JP" altLang="en-US">
                <a:latin typeface="BIZ UDゴシック" panose="020B0400000000000000" pitchFamily="49" charset="-128"/>
                <a:ea typeface="BIZ UDゴシック" panose="020B0400000000000000" pitchFamily="49" charset="-128"/>
              </a:endParaRPr>
            </a:p>
          </p:txBody>
        </p:sp>
        <p:sp>
          <p:nvSpPr>
            <p:cNvPr id="44" name="角丸四角形 58">
              <a:extLst>
                <a:ext uri="{FF2B5EF4-FFF2-40B4-BE49-F238E27FC236}">
                  <a16:creationId xmlns:a16="http://schemas.microsoft.com/office/drawing/2014/main" id="{72D337F5-90C4-4F5F-9839-A5ACA8040586}"/>
                </a:ext>
              </a:extLst>
            </p:cNvPr>
            <p:cNvSpPr/>
            <p:nvPr/>
          </p:nvSpPr>
          <p:spPr>
            <a:xfrm>
              <a:off x="7482404" y="3915014"/>
              <a:ext cx="1293067" cy="317123"/>
            </a:xfrm>
            <a:prstGeom prst="roundRect">
              <a:avLst/>
            </a:prstGeom>
            <a:solidFill>
              <a:schemeClr val="accent2">
                <a:lumMod val="20000"/>
                <a:lumOff val="80000"/>
              </a:schemeClr>
            </a:solidFill>
            <a:ln w="19050">
              <a:solidFill>
                <a:srgbClr val="C00000"/>
              </a:solidFill>
            </a:ln>
          </p:spPr>
          <p:style>
            <a:lnRef idx="2">
              <a:schemeClr val="accent2"/>
            </a:lnRef>
            <a:fillRef idx="1">
              <a:schemeClr val="lt1"/>
            </a:fillRef>
            <a:effectRef idx="0">
              <a:schemeClr val="accent2"/>
            </a:effectRef>
            <a:fontRef idx="minor">
              <a:schemeClr val="dk1"/>
            </a:fontRef>
          </p:style>
          <p:txBody>
            <a:bodyPr rot="0" spcFirstLastPara="0" vert="horz" wrap="square" lIns="63305" tIns="31652" rIns="63305" bIns="31652" numCol="1" spcCol="0" rtlCol="0" fromWordArt="0" anchor="ctr" anchorCtr="0" forceAA="0" compatLnSpc="1">
              <a:prstTxWarp prst="textNoShape">
                <a:avLst/>
              </a:prstTxWarp>
              <a:noAutofit/>
            </a:bodyPr>
            <a:lstStyle/>
            <a:p>
              <a:pPr algn="ctr">
                <a:lnSpc>
                  <a:spcPts val="1477"/>
                </a:lnSpc>
              </a:pPr>
              <a:r>
                <a:rPr lang="ja-JP" altLang="en-US" sz="12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分譲マンション</a:t>
              </a:r>
              <a:endParaRPr lang="en-US" altLang="ja-JP" sz="12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algn="ctr">
                <a:lnSpc>
                  <a:spcPts val="1477"/>
                </a:lnSpc>
              </a:pPr>
              <a:r>
                <a:rPr lang="ja-JP" altLang="en-US" sz="12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の区分所有者等</a:t>
              </a:r>
              <a:endParaRPr lang="en-US" altLang="ja-JP" sz="12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45" name="角丸四角形 59">
              <a:extLst>
                <a:ext uri="{FF2B5EF4-FFF2-40B4-BE49-F238E27FC236}">
                  <a16:creationId xmlns:a16="http://schemas.microsoft.com/office/drawing/2014/main" id="{0C05D878-5399-4411-8551-E7A03EEFC773}"/>
                </a:ext>
              </a:extLst>
            </p:cNvPr>
            <p:cNvSpPr/>
            <p:nvPr/>
          </p:nvSpPr>
          <p:spPr>
            <a:xfrm>
              <a:off x="5218206" y="3916987"/>
              <a:ext cx="716558" cy="317124"/>
            </a:xfrm>
            <a:prstGeom prst="roundRect">
              <a:avLst/>
            </a:prstGeom>
            <a:solidFill>
              <a:srgbClr val="00B05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ctr" anchorCtr="0" forceAA="0" compatLnSpc="1">
              <a:prstTxWarp prst="textNoShape">
                <a:avLst/>
              </a:prstTxWarp>
              <a:noAutofit/>
            </a:bodyPr>
            <a:lstStyle/>
            <a:p>
              <a:pPr algn="ctr"/>
              <a:r>
                <a:rPr lang="ja-JP" altLang="en-US" sz="12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委託</a:t>
              </a:r>
              <a:endParaRPr lang="en-US" altLang="ja-JP" sz="12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algn="ctr"/>
              <a:r>
                <a:rPr lang="ja-JP" altLang="en-US" sz="12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事業者</a:t>
              </a:r>
              <a:endParaRPr lang="en-US" altLang="ja-JP" sz="12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46" name="右矢印 60">
              <a:extLst>
                <a:ext uri="{FF2B5EF4-FFF2-40B4-BE49-F238E27FC236}">
                  <a16:creationId xmlns:a16="http://schemas.microsoft.com/office/drawing/2014/main" id="{1FEA587D-6C60-4607-A748-0E996CBB7355}"/>
                </a:ext>
              </a:extLst>
            </p:cNvPr>
            <p:cNvSpPr/>
            <p:nvPr/>
          </p:nvSpPr>
          <p:spPr>
            <a:xfrm>
              <a:off x="6112345" y="4039771"/>
              <a:ext cx="1292864" cy="192366"/>
            </a:xfrm>
            <a:prstGeom prst="rightArrow">
              <a:avLst/>
            </a:prstGeom>
            <a:solidFill>
              <a:srgbClr val="FF0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ctr" anchorCtr="0" forceAA="0" compatLnSpc="1">
              <a:prstTxWarp prst="textNoShape">
                <a:avLst/>
              </a:prstTxWarp>
              <a:noAutofit/>
            </a:bodyPr>
            <a:lstStyle/>
            <a:p>
              <a:endParaRPr lang="ja-JP" altLang="en-US">
                <a:latin typeface="BIZ UDゴシック" panose="020B0400000000000000" pitchFamily="49" charset="-128"/>
                <a:ea typeface="BIZ UDゴシック" panose="020B0400000000000000" pitchFamily="49" charset="-128"/>
              </a:endParaRPr>
            </a:p>
          </p:txBody>
        </p:sp>
        <p:sp>
          <p:nvSpPr>
            <p:cNvPr id="47" name="テキスト ボックス 23">
              <a:extLst>
                <a:ext uri="{FF2B5EF4-FFF2-40B4-BE49-F238E27FC236}">
                  <a16:creationId xmlns:a16="http://schemas.microsoft.com/office/drawing/2014/main" id="{1E1AA035-1C74-4D96-9793-EDBE7A48E779}"/>
                </a:ext>
              </a:extLst>
            </p:cNvPr>
            <p:cNvSpPr txBox="1"/>
            <p:nvPr/>
          </p:nvSpPr>
          <p:spPr>
            <a:xfrm>
              <a:off x="6035150" y="3900941"/>
              <a:ext cx="1516447" cy="256821"/>
            </a:xfrm>
            <a:prstGeom prst="rect">
              <a:avLst/>
            </a:prstGeom>
            <a:noFill/>
            <a:ln w="6350">
              <a:noFill/>
            </a:ln>
          </p:spPr>
          <p:txBody>
            <a:bodyPr rot="0" spcFirstLastPara="0" vert="horz" wrap="square" lIns="63305" tIns="31652" rIns="63305" bIns="31652" numCol="1" spcCol="0" rtlCol="0" fromWordArt="0" anchor="t" anchorCtr="0" forceAA="0" compatLnSpc="1">
              <a:prstTxWarp prst="textNoShape">
                <a:avLst/>
              </a:prstTxWarp>
              <a:noAutofit/>
            </a:bodyPr>
            <a:lstStyle/>
            <a:p>
              <a:pPr algn="just">
                <a:lnSpc>
                  <a:spcPts val="1500"/>
                </a:lnSpc>
              </a:pPr>
              <a:r>
                <a:rPr lang="ja-JP" altLang="en-US" sz="1200" b="1" kern="100" dirty="0">
                  <a:latin typeface="BIZ UDゴシック" panose="020B0400000000000000" pitchFamily="49" charset="-128"/>
                  <a:ea typeface="BIZ UDゴシック" panose="020B0400000000000000" pitchFamily="49" charset="-128"/>
                  <a:cs typeface="Times New Roman" panose="02020603050405020304" pitchFamily="18" charset="0"/>
                </a:rPr>
                <a:t>マンション管理士を派遣</a:t>
              </a:r>
              <a:endParaRPr lang="ja-JP" altLang="en-US" sz="1100" kern="100" dirty="0">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48" name="テキスト ボックス 11">
              <a:extLst>
                <a:ext uri="{FF2B5EF4-FFF2-40B4-BE49-F238E27FC236}">
                  <a16:creationId xmlns:a16="http://schemas.microsoft.com/office/drawing/2014/main" id="{7683402F-54AB-48CC-9217-004835BEAF40}"/>
                </a:ext>
              </a:extLst>
            </p:cNvPr>
            <p:cNvSpPr txBox="1"/>
            <p:nvPr/>
          </p:nvSpPr>
          <p:spPr>
            <a:xfrm>
              <a:off x="6466156" y="3315707"/>
              <a:ext cx="316084" cy="243938"/>
            </a:xfrm>
            <a:prstGeom prst="rect">
              <a:avLst/>
            </a:prstGeom>
            <a:noFill/>
            <a:ln w="6350">
              <a:noFill/>
            </a:ln>
          </p:spPr>
          <p:txBody>
            <a:bodyPr rot="0" spcFirstLastPara="0" vert="horz" wrap="none" lIns="63305" tIns="31652" rIns="63305" bIns="31652" numCol="1" spcCol="0" rtlCol="0" fromWordArt="0" anchor="t" anchorCtr="0" forceAA="0" compatLnSpc="1">
              <a:prstTxWarp prst="textNoShape">
                <a:avLst/>
              </a:prstTxWarp>
              <a:noAutofit/>
            </a:bodyPr>
            <a:lstStyle/>
            <a:p>
              <a:pPr algn="just"/>
              <a:r>
                <a:rPr lang="ja-JP" altLang="en-US" sz="1400" kern="100" dirty="0">
                  <a:latin typeface="BIZ UDゴシック" panose="020B0400000000000000" pitchFamily="49" charset="-128"/>
                  <a:ea typeface="BIZ UDゴシック" panose="020B0400000000000000" pitchFamily="49" charset="-128"/>
                  <a:cs typeface="Times New Roman" panose="02020603050405020304" pitchFamily="18" charset="0"/>
                </a:rPr>
                <a:t>連携</a:t>
              </a:r>
            </a:p>
          </p:txBody>
        </p:sp>
        <p:sp>
          <p:nvSpPr>
            <p:cNvPr id="49" name="テキスト ボックス 48">
              <a:extLst>
                <a:ext uri="{FF2B5EF4-FFF2-40B4-BE49-F238E27FC236}">
                  <a16:creationId xmlns:a16="http://schemas.microsoft.com/office/drawing/2014/main" id="{59B726B8-9429-4EB7-9E12-2FDE6DD3FDE4}"/>
                </a:ext>
              </a:extLst>
            </p:cNvPr>
            <p:cNvSpPr txBox="1"/>
            <p:nvPr/>
          </p:nvSpPr>
          <p:spPr>
            <a:xfrm>
              <a:off x="7363384" y="3692100"/>
              <a:ext cx="1372693" cy="134467"/>
            </a:xfrm>
            <a:prstGeom prst="rect">
              <a:avLst/>
            </a:prstGeom>
            <a:noFill/>
            <a:ln w="6350">
              <a:noFill/>
            </a:ln>
          </p:spPr>
          <p:txBody>
            <a:bodyPr rot="0" spcFirstLastPara="0" vert="horz" wrap="none" lIns="63305" tIns="31652" rIns="63305" bIns="31652" numCol="1" spcCol="0" rtlCol="0" fromWordArt="0" anchor="t" anchorCtr="0" forceAA="0" compatLnSpc="1">
              <a:prstTxWarp prst="textNoShape">
                <a:avLst/>
              </a:prstTxWarp>
              <a:noAutofit/>
            </a:bodyPr>
            <a:lstStyle/>
            <a:p>
              <a:pPr algn="r">
                <a:lnSpc>
                  <a:spcPts val="646"/>
                </a:lnSpc>
              </a:pPr>
              <a:r>
                <a:rPr lang="ja-JP" altLang="en-US" sz="1400" kern="100" dirty="0">
                  <a:latin typeface="BIZ UDゴシック" panose="020B0400000000000000" pitchFamily="49" charset="-128"/>
                  <a:ea typeface="BIZ UDゴシック" panose="020B0400000000000000" pitchFamily="49" charset="-128"/>
                  <a:cs typeface="Times New Roman" panose="02020603050405020304" pitchFamily="18" charset="0"/>
                </a:rPr>
                <a:t>連絡、助言、指導  等</a:t>
              </a:r>
            </a:p>
          </p:txBody>
        </p:sp>
      </p:grpSp>
    </p:spTree>
    <p:extLst>
      <p:ext uri="{BB962C8B-B14F-4D97-AF65-F5344CB8AC3E}">
        <p14:creationId xmlns:p14="http://schemas.microsoft.com/office/powerpoint/2010/main" val="27550741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正方形/長方形 15">
            <a:extLst>
              <a:ext uri="{FF2B5EF4-FFF2-40B4-BE49-F238E27FC236}">
                <a16:creationId xmlns:a16="http://schemas.microsoft.com/office/drawing/2014/main" id="{91E6C3E7-70F1-4077-BC3B-6F3BB3690484}"/>
              </a:ext>
            </a:extLst>
          </p:cNvPr>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latin typeface="Meiryo UI" panose="020B0604030504040204" pitchFamily="50" charset="-128"/>
                <a:ea typeface="Meiryo UI" panose="020B0604030504040204" pitchFamily="50" charset="-128"/>
              </a:rPr>
              <a:t>　大阪府のこれまでの取組み</a:t>
            </a:r>
          </a:p>
        </p:txBody>
      </p:sp>
      <p:sp>
        <p:nvSpPr>
          <p:cNvPr id="17" name="テキスト ボックス 16">
            <a:extLst>
              <a:ext uri="{FF2B5EF4-FFF2-40B4-BE49-F238E27FC236}">
                <a16:creationId xmlns:a16="http://schemas.microsoft.com/office/drawing/2014/main" id="{D88DCDE0-8955-463C-BCAF-2036E0B5D2FD}"/>
              </a:ext>
            </a:extLst>
          </p:cNvPr>
          <p:cNvSpPr txBox="1"/>
          <p:nvPr/>
        </p:nvSpPr>
        <p:spPr>
          <a:xfrm>
            <a:off x="94593" y="551206"/>
            <a:ext cx="4997669" cy="369332"/>
          </a:xfrm>
          <a:prstGeom prst="rect">
            <a:avLst/>
          </a:prstGeom>
          <a:noFill/>
        </p:spPr>
        <p:txBody>
          <a:bodyPr wrap="square">
            <a:spAutoFit/>
          </a:bodyPr>
          <a:lstStyle/>
          <a:p>
            <a:pPr marL="179996" indent="-457189" algn="just" defTabSz="914379">
              <a:defRPr/>
            </a:pPr>
            <a:r>
              <a:rPr lang="ja-JP" altLang="en-US" sz="1800" b="1" dirty="0">
                <a:solidFill>
                  <a:prstClr val="black"/>
                </a:solidFill>
                <a:latin typeface="Meiryo UI"/>
                <a:ea typeface="Meiryo UI"/>
              </a:rPr>
              <a:t>○</a:t>
            </a:r>
            <a:r>
              <a:rPr lang="ja-JP" altLang="en-US" b="1" dirty="0">
                <a:solidFill>
                  <a:prstClr val="black"/>
                </a:solidFill>
                <a:latin typeface="Meiryo UI"/>
                <a:ea typeface="Meiryo UI"/>
              </a:rPr>
              <a:t>管理適正化</a:t>
            </a:r>
            <a:r>
              <a:rPr lang="ja-JP" altLang="en-US" sz="1800" b="1" dirty="0">
                <a:solidFill>
                  <a:prstClr val="black"/>
                </a:solidFill>
                <a:latin typeface="Meiryo UI"/>
                <a:ea typeface="Meiryo UI"/>
              </a:rPr>
              <a:t>専門家派遣事業（</a:t>
            </a:r>
            <a:r>
              <a:rPr lang="en-US" altLang="ja-JP" sz="1800" b="1" dirty="0">
                <a:solidFill>
                  <a:prstClr val="black"/>
                </a:solidFill>
                <a:latin typeface="Meiryo UI"/>
                <a:ea typeface="Meiryo UI"/>
              </a:rPr>
              <a:t>R4</a:t>
            </a:r>
            <a:r>
              <a:rPr lang="ja-JP" altLang="en-US" sz="1800" b="1" dirty="0">
                <a:solidFill>
                  <a:prstClr val="black"/>
                </a:solidFill>
                <a:latin typeface="Meiryo UI"/>
                <a:ea typeface="Meiryo UI"/>
              </a:rPr>
              <a:t>～</a:t>
            </a:r>
            <a:r>
              <a:rPr lang="en-US" altLang="ja-JP" sz="1800" b="1" dirty="0">
                <a:solidFill>
                  <a:prstClr val="black"/>
                </a:solidFill>
                <a:latin typeface="Meiryo UI"/>
                <a:ea typeface="Meiryo UI"/>
              </a:rPr>
              <a:t>R6</a:t>
            </a:r>
            <a:r>
              <a:rPr lang="ja-JP" altLang="en-US" sz="1800" b="1" dirty="0">
                <a:solidFill>
                  <a:prstClr val="black"/>
                </a:solidFill>
                <a:latin typeface="Meiryo UI"/>
                <a:ea typeface="Meiryo UI"/>
              </a:rPr>
              <a:t>）</a:t>
            </a:r>
            <a:endParaRPr lang="en-US" altLang="ja-JP" sz="1800" b="1" dirty="0">
              <a:solidFill>
                <a:prstClr val="black"/>
              </a:solidFill>
              <a:latin typeface="Meiryo UI"/>
              <a:ea typeface="Meiryo UI"/>
            </a:endParaRPr>
          </a:p>
        </p:txBody>
      </p:sp>
      <p:graphicFrame>
        <p:nvGraphicFramePr>
          <p:cNvPr id="4" name="表 3">
            <a:extLst>
              <a:ext uri="{FF2B5EF4-FFF2-40B4-BE49-F238E27FC236}">
                <a16:creationId xmlns:a16="http://schemas.microsoft.com/office/drawing/2014/main" id="{BD4B3064-FD60-4A45-A9D7-29982BD0DBE2}"/>
              </a:ext>
            </a:extLst>
          </p:cNvPr>
          <p:cNvGraphicFramePr>
            <a:graphicFrameLocks noGrp="1"/>
          </p:cNvGraphicFramePr>
          <p:nvPr>
            <p:extLst>
              <p:ext uri="{D42A27DB-BD31-4B8C-83A1-F6EECF244321}">
                <p14:modId xmlns:p14="http://schemas.microsoft.com/office/powerpoint/2010/main" val="1405680306"/>
              </p:ext>
            </p:extLst>
          </p:nvPr>
        </p:nvGraphicFramePr>
        <p:xfrm>
          <a:off x="252248" y="2925636"/>
          <a:ext cx="8513381" cy="2383058"/>
        </p:xfrm>
        <a:graphic>
          <a:graphicData uri="http://schemas.openxmlformats.org/drawingml/2006/table">
            <a:tbl>
              <a:tblPr firstRow="1" bandRow="1">
                <a:tableStyleId>{5C22544A-7EE6-4342-B048-85BDC9FD1C3A}</a:tableStyleId>
              </a:tblPr>
              <a:tblGrid>
                <a:gridCol w="701566">
                  <a:extLst>
                    <a:ext uri="{9D8B030D-6E8A-4147-A177-3AD203B41FA5}">
                      <a16:colId xmlns:a16="http://schemas.microsoft.com/office/drawing/2014/main" val="2435645979"/>
                    </a:ext>
                  </a:extLst>
                </a:gridCol>
                <a:gridCol w="747114">
                  <a:extLst>
                    <a:ext uri="{9D8B030D-6E8A-4147-A177-3AD203B41FA5}">
                      <a16:colId xmlns:a16="http://schemas.microsoft.com/office/drawing/2014/main" val="1801764934"/>
                    </a:ext>
                  </a:extLst>
                </a:gridCol>
                <a:gridCol w="1009243">
                  <a:extLst>
                    <a:ext uri="{9D8B030D-6E8A-4147-A177-3AD203B41FA5}">
                      <a16:colId xmlns:a16="http://schemas.microsoft.com/office/drawing/2014/main" val="1397260330"/>
                    </a:ext>
                  </a:extLst>
                </a:gridCol>
                <a:gridCol w="1009243">
                  <a:extLst>
                    <a:ext uri="{9D8B030D-6E8A-4147-A177-3AD203B41FA5}">
                      <a16:colId xmlns:a16="http://schemas.microsoft.com/office/drawing/2014/main" val="3184837556"/>
                    </a:ext>
                  </a:extLst>
                </a:gridCol>
                <a:gridCol w="1128483">
                  <a:extLst>
                    <a:ext uri="{9D8B030D-6E8A-4147-A177-3AD203B41FA5}">
                      <a16:colId xmlns:a16="http://schemas.microsoft.com/office/drawing/2014/main" val="2651108821"/>
                    </a:ext>
                  </a:extLst>
                </a:gridCol>
                <a:gridCol w="890003">
                  <a:extLst>
                    <a:ext uri="{9D8B030D-6E8A-4147-A177-3AD203B41FA5}">
                      <a16:colId xmlns:a16="http://schemas.microsoft.com/office/drawing/2014/main" val="3920107152"/>
                    </a:ext>
                  </a:extLst>
                </a:gridCol>
                <a:gridCol w="1009243">
                  <a:extLst>
                    <a:ext uri="{9D8B030D-6E8A-4147-A177-3AD203B41FA5}">
                      <a16:colId xmlns:a16="http://schemas.microsoft.com/office/drawing/2014/main" val="2566373067"/>
                    </a:ext>
                  </a:extLst>
                </a:gridCol>
                <a:gridCol w="1009243">
                  <a:extLst>
                    <a:ext uri="{9D8B030D-6E8A-4147-A177-3AD203B41FA5}">
                      <a16:colId xmlns:a16="http://schemas.microsoft.com/office/drawing/2014/main" val="1453172993"/>
                    </a:ext>
                  </a:extLst>
                </a:gridCol>
                <a:gridCol w="1009243">
                  <a:extLst>
                    <a:ext uri="{9D8B030D-6E8A-4147-A177-3AD203B41FA5}">
                      <a16:colId xmlns:a16="http://schemas.microsoft.com/office/drawing/2014/main" val="786562375"/>
                    </a:ext>
                  </a:extLst>
                </a:gridCol>
              </a:tblGrid>
              <a:tr h="474074">
                <a:tc>
                  <a:txBody>
                    <a:bodyPr/>
                    <a:lstStyle/>
                    <a:p>
                      <a:pPr algn="ctr">
                        <a:lnSpc>
                          <a:spcPts val="1200"/>
                        </a:lnSpc>
                      </a:pPr>
                      <a:r>
                        <a:rPr lang="ja-JP" sz="1200" kern="1200" dirty="0">
                          <a:effectLst/>
                          <a:latin typeface="Meiryo UI" panose="020B0604030504040204" pitchFamily="50" charset="-128"/>
                          <a:ea typeface="Meiryo UI" panose="020B0604030504040204" pitchFamily="50" charset="-128"/>
                        </a:rPr>
                        <a:t>選定物件</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200" kern="1200" dirty="0">
                          <a:effectLst/>
                          <a:latin typeface="Meiryo UI" panose="020B0604030504040204" pitchFamily="50" charset="-128"/>
                          <a:ea typeface="Meiryo UI" panose="020B0604030504040204" pitchFamily="50" charset="-128"/>
                        </a:rPr>
                        <a:t>派遣</a:t>
                      </a:r>
                      <a:r>
                        <a:rPr lang="ja-JP" altLang="en-US" sz="1200" kern="1200" dirty="0">
                          <a:effectLst/>
                          <a:latin typeface="Meiryo UI" panose="020B0604030504040204" pitchFamily="50" charset="-128"/>
                          <a:ea typeface="Meiryo UI" panose="020B0604030504040204" pitchFamily="50" charset="-128"/>
                        </a:rPr>
                        <a:t>回数</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200" kern="1200" dirty="0">
                          <a:effectLst/>
                          <a:latin typeface="Meiryo UI" panose="020B0604030504040204" pitchFamily="50" charset="-128"/>
                          <a:ea typeface="Meiryo UI" panose="020B0604030504040204" pitchFamily="50" charset="-128"/>
                        </a:rPr>
                        <a:t>管理状況</a:t>
                      </a:r>
                      <a:endParaRPr lang="ja-JP" sz="1200" kern="100" dirty="0">
                        <a:effectLst/>
                        <a:latin typeface="Meiryo UI" panose="020B0604030504040204" pitchFamily="50" charset="-128"/>
                        <a:ea typeface="Meiryo UI" panose="020B0604030504040204" pitchFamily="50" charset="-128"/>
                      </a:endParaRPr>
                    </a:p>
                    <a:p>
                      <a:pPr algn="ctr">
                        <a:lnSpc>
                          <a:spcPts val="1200"/>
                        </a:lnSpc>
                      </a:pPr>
                      <a:r>
                        <a:rPr lang="ja-JP" sz="1200" kern="1200" dirty="0">
                          <a:effectLst/>
                          <a:latin typeface="Meiryo UI" panose="020B0604030504040204" pitchFamily="50" charset="-128"/>
                          <a:ea typeface="Meiryo UI" panose="020B0604030504040204" pitchFamily="50" charset="-128"/>
                        </a:rPr>
                        <a:t>調査</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200" kern="1200" dirty="0">
                          <a:effectLst/>
                          <a:latin typeface="Meiryo UI" panose="020B0604030504040204" pitchFamily="50" charset="-128"/>
                          <a:ea typeface="Meiryo UI" panose="020B0604030504040204" pitchFamily="50" charset="-128"/>
                        </a:rPr>
                        <a:t>劣化診断</a:t>
                      </a:r>
                      <a:endParaRPr lang="ja-JP" sz="1200" kern="100" dirty="0">
                        <a:effectLst/>
                        <a:latin typeface="Meiryo UI" panose="020B0604030504040204" pitchFamily="50" charset="-128"/>
                        <a:ea typeface="Meiryo UI" panose="020B0604030504040204" pitchFamily="50" charset="-128"/>
                      </a:endParaRPr>
                    </a:p>
                    <a:p>
                      <a:pPr algn="ctr">
                        <a:lnSpc>
                          <a:spcPts val="1200"/>
                        </a:lnSpc>
                      </a:pPr>
                      <a:r>
                        <a:rPr lang="ja-JP" sz="1200" kern="1200" dirty="0">
                          <a:effectLst/>
                          <a:latin typeface="Meiryo UI" panose="020B0604030504040204" pitchFamily="50" charset="-128"/>
                          <a:ea typeface="Meiryo UI" panose="020B0604030504040204" pitchFamily="50" charset="-128"/>
                        </a:rPr>
                        <a:t>調査</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200" kern="1200" dirty="0">
                          <a:effectLst/>
                          <a:latin typeface="Meiryo UI" panose="020B0604030504040204" pitchFamily="50" charset="-128"/>
                          <a:ea typeface="Meiryo UI" panose="020B0604030504040204" pitchFamily="50" charset="-128"/>
                        </a:rPr>
                        <a:t>区分所有者</a:t>
                      </a:r>
                      <a:endParaRPr lang="ja-JP" sz="1200" kern="100" dirty="0">
                        <a:effectLst/>
                        <a:latin typeface="Meiryo UI" panose="020B0604030504040204" pitchFamily="50" charset="-128"/>
                        <a:ea typeface="Meiryo UI" panose="020B0604030504040204" pitchFamily="50" charset="-128"/>
                      </a:endParaRPr>
                    </a:p>
                    <a:p>
                      <a:pPr algn="ctr">
                        <a:lnSpc>
                          <a:spcPts val="1200"/>
                        </a:lnSpc>
                      </a:pPr>
                      <a:r>
                        <a:rPr lang="ja-JP" sz="1200" kern="1200" dirty="0">
                          <a:effectLst/>
                          <a:latin typeface="Meiryo UI" panose="020B0604030504040204" pitchFamily="50" charset="-128"/>
                          <a:ea typeface="Meiryo UI" panose="020B0604030504040204" pitchFamily="50" charset="-128"/>
                        </a:rPr>
                        <a:t>特定等</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tc>
                  <a:txBody>
                    <a:bodyPr/>
                    <a:lstStyle/>
                    <a:p>
                      <a:pPr algn="ctr">
                        <a:lnSpc>
                          <a:spcPts val="1200"/>
                        </a:lnSpc>
                      </a:pPr>
                      <a:r>
                        <a:rPr lang="ja-JP" sz="1200" kern="1200">
                          <a:effectLst/>
                          <a:latin typeface="Meiryo UI" panose="020B0604030504040204" pitchFamily="50" charset="-128"/>
                          <a:ea typeface="Meiryo UI" panose="020B0604030504040204" pitchFamily="50" charset="-128"/>
                        </a:rPr>
                        <a:t>管理組合</a:t>
                      </a:r>
                      <a:endParaRPr lang="ja-JP" sz="1200" kern="100">
                        <a:effectLst/>
                        <a:latin typeface="Meiryo UI" panose="020B0604030504040204" pitchFamily="50" charset="-128"/>
                        <a:ea typeface="Meiryo UI" panose="020B0604030504040204" pitchFamily="50" charset="-128"/>
                      </a:endParaRPr>
                    </a:p>
                    <a:p>
                      <a:pPr algn="ctr">
                        <a:lnSpc>
                          <a:spcPts val="1200"/>
                        </a:lnSpc>
                      </a:pPr>
                      <a:r>
                        <a:rPr lang="ja-JP" sz="1200" kern="1200">
                          <a:effectLst/>
                          <a:latin typeface="Meiryo UI" panose="020B0604030504040204" pitchFamily="50" charset="-128"/>
                          <a:ea typeface="Meiryo UI" panose="020B0604030504040204" pitchFamily="50" charset="-128"/>
                        </a:rPr>
                        <a:t>設立</a:t>
                      </a:r>
                      <a:endParaRPr lang="ja-JP" sz="12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200" kern="1200" dirty="0">
                          <a:effectLst/>
                          <a:latin typeface="Meiryo UI" panose="020B0604030504040204" pitchFamily="50" charset="-128"/>
                          <a:ea typeface="Meiryo UI" panose="020B0604030504040204" pitchFamily="50" charset="-128"/>
                        </a:rPr>
                        <a:t>管理規約</a:t>
                      </a:r>
                      <a:endParaRPr lang="ja-JP" sz="1200" kern="100" dirty="0">
                        <a:effectLst/>
                        <a:latin typeface="Meiryo UI" panose="020B0604030504040204" pitchFamily="50" charset="-128"/>
                        <a:ea typeface="Meiryo UI" panose="020B0604030504040204" pitchFamily="50" charset="-128"/>
                      </a:endParaRPr>
                    </a:p>
                    <a:p>
                      <a:pPr algn="ctr">
                        <a:lnSpc>
                          <a:spcPts val="1200"/>
                        </a:lnSpc>
                      </a:pPr>
                      <a:r>
                        <a:rPr lang="ja-JP" sz="1200" kern="1200" dirty="0">
                          <a:effectLst/>
                          <a:latin typeface="Meiryo UI" panose="020B0604030504040204" pitchFamily="50" charset="-128"/>
                          <a:ea typeface="Meiryo UI" panose="020B0604030504040204" pitchFamily="50" charset="-128"/>
                        </a:rPr>
                        <a:t>策定（改訂）</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200" kern="1200" dirty="0">
                          <a:effectLst/>
                          <a:latin typeface="Meiryo UI" panose="020B0604030504040204" pitchFamily="50" charset="-128"/>
                          <a:ea typeface="Meiryo UI" panose="020B0604030504040204" pitchFamily="50" charset="-128"/>
                        </a:rPr>
                        <a:t>長期修繕</a:t>
                      </a:r>
                      <a:endParaRPr lang="ja-JP" sz="1200" kern="100" dirty="0">
                        <a:effectLst/>
                        <a:latin typeface="Meiryo UI" panose="020B0604030504040204" pitchFamily="50" charset="-128"/>
                        <a:ea typeface="Meiryo UI" panose="020B0604030504040204" pitchFamily="50" charset="-128"/>
                      </a:endParaRPr>
                    </a:p>
                    <a:p>
                      <a:pPr algn="ctr">
                        <a:lnSpc>
                          <a:spcPts val="1200"/>
                        </a:lnSpc>
                      </a:pPr>
                      <a:r>
                        <a:rPr lang="ja-JP" sz="1200" kern="1200" dirty="0">
                          <a:effectLst/>
                          <a:latin typeface="Meiryo UI" panose="020B0604030504040204" pitchFamily="50" charset="-128"/>
                          <a:ea typeface="Meiryo UI" panose="020B0604030504040204" pitchFamily="50" charset="-128"/>
                        </a:rPr>
                        <a:t>計画策定</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200" kern="1200" dirty="0">
                          <a:effectLst/>
                          <a:latin typeface="Meiryo UI" panose="020B0604030504040204" pitchFamily="50" charset="-128"/>
                          <a:ea typeface="Meiryo UI" panose="020B0604030504040204" pitchFamily="50" charset="-128"/>
                        </a:rPr>
                        <a:t>管理組合</a:t>
                      </a:r>
                      <a:endParaRPr lang="ja-JP" sz="1200" kern="100" dirty="0">
                        <a:effectLst/>
                        <a:latin typeface="Meiryo UI" panose="020B0604030504040204" pitchFamily="50" charset="-128"/>
                        <a:ea typeface="Meiryo UI" panose="020B0604030504040204" pitchFamily="50" charset="-128"/>
                      </a:endParaRPr>
                    </a:p>
                    <a:p>
                      <a:pPr algn="ctr">
                        <a:lnSpc>
                          <a:spcPts val="1200"/>
                        </a:lnSpc>
                      </a:pPr>
                      <a:r>
                        <a:rPr lang="ja-JP" sz="1200" kern="1200" dirty="0">
                          <a:effectLst/>
                          <a:latin typeface="Meiryo UI" panose="020B0604030504040204" pitchFamily="50" charset="-128"/>
                          <a:ea typeface="Meiryo UI" panose="020B0604030504040204" pitchFamily="50" charset="-128"/>
                        </a:rPr>
                        <a:t>運営自律</a:t>
                      </a:r>
                      <a:endParaRPr lang="ja-JP" sz="1200" kern="100" dirty="0">
                        <a:effectLst/>
                        <a:latin typeface="Meiryo UI" panose="020B0604030504040204" pitchFamily="50" charset="-128"/>
                        <a:ea typeface="Meiryo UI" panose="020B0604030504040204" pitchFamily="50" charset="-128"/>
                      </a:endParaRPr>
                    </a:p>
                    <a:p>
                      <a:pPr algn="ctr">
                        <a:lnSpc>
                          <a:spcPts val="1200"/>
                        </a:lnSpc>
                      </a:pPr>
                      <a:r>
                        <a:rPr lang="ja-JP" sz="1200" kern="1200" dirty="0">
                          <a:effectLst/>
                          <a:latin typeface="Meiryo UI" panose="020B0604030504040204" pitchFamily="50" charset="-128"/>
                          <a:ea typeface="Meiryo UI" panose="020B0604030504040204" pitchFamily="50" charset="-128"/>
                        </a:rPr>
                        <a:t>支援</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extLst>
                  <a:ext uri="{0D108BD9-81ED-4DB2-BD59-A6C34878D82A}">
                    <a16:rowId xmlns:a16="http://schemas.microsoft.com/office/drawing/2014/main" val="7657230"/>
                  </a:ext>
                </a:extLst>
              </a:tr>
              <a:tr h="364264">
                <a:tc>
                  <a:txBody>
                    <a:bodyPr/>
                    <a:lstStyle/>
                    <a:p>
                      <a:pPr algn="ctr">
                        <a:lnSpc>
                          <a:spcPts val="1200"/>
                        </a:lnSpc>
                      </a:pPr>
                      <a:r>
                        <a:rPr lang="en-US" sz="1400" kern="1200" dirty="0">
                          <a:effectLst/>
                          <a:latin typeface="Meiryo UI" panose="020B0604030504040204" pitchFamily="50" charset="-128"/>
                          <a:ea typeface="Meiryo UI" panose="020B0604030504040204" pitchFamily="50" charset="-128"/>
                        </a:rPr>
                        <a:t>A</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en-US" sz="1400" kern="1200" dirty="0">
                          <a:effectLst/>
                          <a:latin typeface="Meiryo UI" panose="020B0604030504040204" pitchFamily="50" charset="-128"/>
                          <a:ea typeface="Meiryo UI" panose="020B0604030504040204" pitchFamily="50" charset="-128"/>
                        </a:rPr>
                        <a:t>30</a:t>
                      </a:r>
                      <a:r>
                        <a:rPr lang="ja-JP" sz="1400" kern="1200" dirty="0">
                          <a:effectLst/>
                          <a:latin typeface="Meiryo UI" panose="020B0604030504040204" pitchFamily="50" charset="-128"/>
                          <a:ea typeface="Meiryo UI" panose="020B0604030504040204" pitchFamily="50" charset="-128"/>
                        </a:rPr>
                        <a:t>回</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1200" dirty="0">
                          <a:effectLst/>
                          <a:latin typeface="Meiryo UI" panose="020B0604030504040204" pitchFamily="50" charset="-128"/>
                          <a:ea typeface="Meiryo UI" panose="020B0604030504040204" pitchFamily="50" charset="-128"/>
                        </a:rPr>
                        <a:t>〇（</a:t>
                      </a:r>
                      <a:r>
                        <a:rPr lang="en-US" sz="1400" kern="1200" dirty="0">
                          <a:effectLst/>
                          <a:latin typeface="Meiryo UI" panose="020B0604030504040204" pitchFamily="50" charset="-128"/>
                          <a:ea typeface="Meiryo UI" panose="020B0604030504040204" pitchFamily="50" charset="-128"/>
                        </a:rPr>
                        <a:t>R4</a:t>
                      </a:r>
                      <a:r>
                        <a:rPr lang="ja-JP" sz="1400" kern="120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1200" dirty="0">
                          <a:effectLst/>
                          <a:latin typeface="Meiryo UI" panose="020B0604030504040204" pitchFamily="50" charset="-128"/>
                          <a:ea typeface="Meiryo UI" panose="020B0604030504040204" pitchFamily="50" charset="-128"/>
                        </a:rPr>
                        <a:t>〇（</a:t>
                      </a:r>
                      <a:r>
                        <a:rPr lang="en-US" sz="1400" kern="1200" dirty="0">
                          <a:effectLst/>
                          <a:latin typeface="Meiryo UI" panose="020B0604030504040204" pitchFamily="50" charset="-128"/>
                          <a:ea typeface="Meiryo UI" panose="020B0604030504040204" pitchFamily="50" charset="-128"/>
                        </a:rPr>
                        <a:t>R4</a:t>
                      </a:r>
                      <a:r>
                        <a:rPr lang="ja-JP" sz="1400" kern="120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1200">
                          <a:effectLst/>
                          <a:latin typeface="Meiryo UI" panose="020B0604030504040204" pitchFamily="50" charset="-128"/>
                          <a:ea typeface="Meiryo UI" panose="020B0604030504040204" pitchFamily="50" charset="-128"/>
                        </a:rPr>
                        <a:t>〇（</a:t>
                      </a:r>
                      <a:r>
                        <a:rPr lang="en-US" sz="1400" kern="1200">
                          <a:effectLst/>
                          <a:latin typeface="Meiryo UI" panose="020B0604030504040204" pitchFamily="50" charset="-128"/>
                          <a:ea typeface="Meiryo UI" panose="020B0604030504040204" pitchFamily="50" charset="-128"/>
                        </a:rPr>
                        <a:t>R4</a:t>
                      </a:r>
                      <a:r>
                        <a:rPr lang="ja-JP" sz="1400" kern="1200">
                          <a:effectLst/>
                          <a:latin typeface="Meiryo UI" panose="020B0604030504040204" pitchFamily="50" charset="-128"/>
                          <a:ea typeface="Meiryo UI" panose="020B0604030504040204" pitchFamily="50" charset="-128"/>
                        </a:rPr>
                        <a:t>）</a:t>
                      </a:r>
                      <a:endParaRPr lang="ja-JP" sz="14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tc>
                  <a:txBody>
                    <a:bodyPr/>
                    <a:lstStyle/>
                    <a:p>
                      <a:pPr algn="ctr">
                        <a:lnSpc>
                          <a:spcPts val="1200"/>
                        </a:lnSpc>
                      </a:pPr>
                      <a:r>
                        <a:rPr lang="ja-JP" sz="1400" kern="1200" dirty="0">
                          <a:effectLst/>
                          <a:latin typeface="Meiryo UI" panose="020B0604030504040204" pitchFamily="50" charset="-128"/>
                          <a:ea typeface="Meiryo UI" panose="020B0604030504040204" pitchFamily="50" charset="-128"/>
                        </a:rPr>
                        <a:t>〇</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1200">
                          <a:effectLst/>
                          <a:latin typeface="Meiryo UI" panose="020B0604030504040204" pitchFamily="50" charset="-128"/>
                          <a:ea typeface="Meiryo UI" panose="020B0604030504040204" pitchFamily="50" charset="-128"/>
                        </a:rPr>
                        <a:t>〇（</a:t>
                      </a:r>
                      <a:r>
                        <a:rPr lang="en-US" sz="1400" kern="1200">
                          <a:effectLst/>
                          <a:latin typeface="Meiryo UI" panose="020B0604030504040204" pitchFamily="50" charset="-128"/>
                          <a:ea typeface="Meiryo UI" panose="020B0604030504040204" pitchFamily="50" charset="-128"/>
                        </a:rPr>
                        <a:t>R4</a:t>
                      </a:r>
                      <a:r>
                        <a:rPr lang="ja-JP" sz="1400" kern="1200">
                          <a:effectLst/>
                          <a:latin typeface="Meiryo UI" panose="020B0604030504040204" pitchFamily="50" charset="-128"/>
                          <a:ea typeface="Meiryo UI" panose="020B0604030504040204" pitchFamily="50" charset="-128"/>
                        </a:rPr>
                        <a:t>）</a:t>
                      </a:r>
                      <a:endParaRPr lang="ja-JP" sz="14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1200" dirty="0">
                          <a:effectLst/>
                          <a:latin typeface="Meiryo UI" panose="020B0604030504040204" pitchFamily="50" charset="-128"/>
                          <a:ea typeface="Meiryo UI" panose="020B0604030504040204" pitchFamily="50" charset="-128"/>
                        </a:rPr>
                        <a:t>〇（</a:t>
                      </a:r>
                      <a:r>
                        <a:rPr lang="en-US" sz="1400" kern="1200" dirty="0">
                          <a:effectLst/>
                          <a:latin typeface="Meiryo UI" panose="020B0604030504040204" pitchFamily="50" charset="-128"/>
                          <a:ea typeface="Meiryo UI" panose="020B0604030504040204" pitchFamily="50" charset="-128"/>
                        </a:rPr>
                        <a:t>R5</a:t>
                      </a:r>
                      <a:r>
                        <a:rPr lang="ja-JP" sz="1400" kern="120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1200" dirty="0">
                          <a:effectLst/>
                          <a:latin typeface="Meiryo UI" panose="020B0604030504040204" pitchFamily="50" charset="-128"/>
                          <a:ea typeface="Meiryo UI" panose="020B0604030504040204" pitchFamily="50" charset="-128"/>
                        </a:rPr>
                        <a:t>〇（</a:t>
                      </a:r>
                      <a:r>
                        <a:rPr lang="en-US" sz="1400" kern="1200" dirty="0">
                          <a:effectLst/>
                          <a:latin typeface="Meiryo UI" panose="020B0604030504040204" pitchFamily="50" charset="-128"/>
                          <a:ea typeface="Meiryo UI" panose="020B0604030504040204" pitchFamily="50" charset="-128"/>
                        </a:rPr>
                        <a:t>R6</a:t>
                      </a:r>
                      <a:r>
                        <a:rPr lang="ja-JP" sz="1400" kern="120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extLst>
                  <a:ext uri="{0D108BD9-81ED-4DB2-BD59-A6C34878D82A}">
                    <a16:rowId xmlns:a16="http://schemas.microsoft.com/office/drawing/2014/main" val="3259474218"/>
                  </a:ext>
                </a:extLst>
              </a:tr>
              <a:tr h="364264">
                <a:tc>
                  <a:txBody>
                    <a:bodyPr/>
                    <a:lstStyle/>
                    <a:p>
                      <a:pPr algn="ctr">
                        <a:lnSpc>
                          <a:spcPts val="1200"/>
                        </a:lnSpc>
                      </a:pPr>
                      <a:r>
                        <a:rPr lang="en-US" sz="1400" kern="1200" dirty="0">
                          <a:effectLst/>
                          <a:latin typeface="Meiryo UI" panose="020B0604030504040204" pitchFamily="50" charset="-128"/>
                          <a:ea typeface="Meiryo UI" panose="020B0604030504040204" pitchFamily="50" charset="-128"/>
                        </a:rPr>
                        <a:t>B</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en-US" sz="1400" kern="1200" dirty="0">
                          <a:effectLst/>
                          <a:latin typeface="Meiryo UI" panose="020B0604030504040204" pitchFamily="50" charset="-128"/>
                          <a:ea typeface="Meiryo UI" panose="020B0604030504040204" pitchFamily="50" charset="-128"/>
                        </a:rPr>
                        <a:t>27</a:t>
                      </a:r>
                      <a:r>
                        <a:rPr lang="ja-JP" sz="1400" kern="1200" dirty="0">
                          <a:effectLst/>
                          <a:latin typeface="Meiryo UI" panose="020B0604030504040204" pitchFamily="50" charset="-128"/>
                          <a:ea typeface="Meiryo UI" panose="020B0604030504040204" pitchFamily="50" charset="-128"/>
                        </a:rPr>
                        <a:t>回</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1200" dirty="0">
                          <a:effectLst/>
                          <a:latin typeface="Meiryo UI" panose="020B0604030504040204" pitchFamily="50" charset="-128"/>
                          <a:ea typeface="Meiryo UI" panose="020B0604030504040204" pitchFamily="50" charset="-128"/>
                        </a:rPr>
                        <a:t>〇（</a:t>
                      </a:r>
                      <a:r>
                        <a:rPr lang="en-US" sz="1400" kern="1200" dirty="0">
                          <a:effectLst/>
                          <a:latin typeface="Meiryo UI" panose="020B0604030504040204" pitchFamily="50" charset="-128"/>
                          <a:ea typeface="Meiryo UI" panose="020B0604030504040204" pitchFamily="50" charset="-128"/>
                        </a:rPr>
                        <a:t>R4</a:t>
                      </a:r>
                      <a:r>
                        <a:rPr lang="ja-JP" sz="1400" kern="120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1200">
                          <a:effectLst/>
                          <a:latin typeface="Meiryo UI" panose="020B0604030504040204" pitchFamily="50" charset="-128"/>
                          <a:ea typeface="Meiryo UI" panose="020B0604030504040204" pitchFamily="50" charset="-128"/>
                        </a:rPr>
                        <a:t>〇（</a:t>
                      </a:r>
                      <a:r>
                        <a:rPr lang="en-US" sz="1400" kern="1200">
                          <a:effectLst/>
                          <a:latin typeface="Meiryo UI" panose="020B0604030504040204" pitchFamily="50" charset="-128"/>
                          <a:ea typeface="Meiryo UI" panose="020B0604030504040204" pitchFamily="50" charset="-128"/>
                        </a:rPr>
                        <a:t>R5</a:t>
                      </a:r>
                      <a:r>
                        <a:rPr lang="ja-JP" sz="1400" kern="1200">
                          <a:effectLst/>
                          <a:latin typeface="Meiryo UI" panose="020B0604030504040204" pitchFamily="50" charset="-128"/>
                          <a:ea typeface="Meiryo UI" panose="020B0604030504040204" pitchFamily="50" charset="-128"/>
                        </a:rPr>
                        <a:t>）</a:t>
                      </a:r>
                      <a:endParaRPr lang="ja-JP" sz="14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1200" dirty="0">
                          <a:effectLst/>
                          <a:latin typeface="Meiryo UI" panose="020B0604030504040204" pitchFamily="50" charset="-128"/>
                          <a:ea typeface="Meiryo UI" panose="020B0604030504040204" pitchFamily="50" charset="-128"/>
                        </a:rPr>
                        <a:t>〇（</a:t>
                      </a:r>
                      <a:r>
                        <a:rPr lang="en-US" sz="1400" kern="1200" dirty="0">
                          <a:effectLst/>
                          <a:latin typeface="Meiryo UI" panose="020B0604030504040204" pitchFamily="50" charset="-128"/>
                          <a:ea typeface="Meiryo UI" panose="020B0604030504040204" pitchFamily="50" charset="-128"/>
                        </a:rPr>
                        <a:t>R4</a:t>
                      </a:r>
                      <a:r>
                        <a:rPr lang="ja-JP" sz="1400" kern="120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tc>
                  <a:txBody>
                    <a:bodyPr/>
                    <a:lstStyle/>
                    <a:p>
                      <a:pPr algn="ctr">
                        <a:lnSpc>
                          <a:spcPts val="1200"/>
                        </a:lnSpc>
                      </a:pPr>
                      <a:r>
                        <a:rPr lang="ja-JP" sz="1400" kern="1200" dirty="0">
                          <a:effectLst/>
                          <a:latin typeface="Meiryo UI" panose="020B0604030504040204" pitchFamily="50" charset="-128"/>
                          <a:ea typeface="Meiryo UI" panose="020B0604030504040204" pitchFamily="50" charset="-128"/>
                        </a:rPr>
                        <a:t>〇（</a:t>
                      </a:r>
                      <a:r>
                        <a:rPr lang="en-US" sz="1400" kern="1200" dirty="0">
                          <a:effectLst/>
                          <a:latin typeface="Meiryo UI" panose="020B0604030504040204" pitchFamily="50" charset="-128"/>
                          <a:ea typeface="Meiryo UI" panose="020B0604030504040204" pitchFamily="50" charset="-128"/>
                        </a:rPr>
                        <a:t>R4</a:t>
                      </a:r>
                      <a:r>
                        <a:rPr lang="ja-JP" sz="1400" kern="120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1200">
                          <a:effectLst/>
                          <a:latin typeface="Meiryo UI" panose="020B0604030504040204" pitchFamily="50" charset="-128"/>
                          <a:ea typeface="Meiryo UI" panose="020B0604030504040204" pitchFamily="50" charset="-128"/>
                        </a:rPr>
                        <a:t>〇（</a:t>
                      </a:r>
                      <a:r>
                        <a:rPr lang="en-US" sz="1400" kern="1200">
                          <a:effectLst/>
                          <a:latin typeface="Meiryo UI" panose="020B0604030504040204" pitchFamily="50" charset="-128"/>
                          <a:ea typeface="Meiryo UI" panose="020B0604030504040204" pitchFamily="50" charset="-128"/>
                        </a:rPr>
                        <a:t>R4</a:t>
                      </a:r>
                      <a:r>
                        <a:rPr lang="ja-JP" sz="1400" kern="1200">
                          <a:effectLst/>
                          <a:latin typeface="Meiryo UI" panose="020B0604030504040204" pitchFamily="50" charset="-128"/>
                          <a:ea typeface="Meiryo UI" panose="020B0604030504040204" pitchFamily="50" charset="-128"/>
                        </a:rPr>
                        <a:t>）</a:t>
                      </a:r>
                      <a:endParaRPr lang="ja-JP" sz="14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1200">
                          <a:effectLst/>
                          <a:latin typeface="Meiryo UI" panose="020B0604030504040204" pitchFamily="50" charset="-128"/>
                          <a:ea typeface="Meiryo UI" panose="020B0604030504040204" pitchFamily="50" charset="-128"/>
                        </a:rPr>
                        <a:t>〇（</a:t>
                      </a:r>
                      <a:r>
                        <a:rPr lang="en-US" sz="1400" kern="1200">
                          <a:effectLst/>
                          <a:latin typeface="Meiryo UI" panose="020B0604030504040204" pitchFamily="50" charset="-128"/>
                          <a:ea typeface="Meiryo UI" panose="020B0604030504040204" pitchFamily="50" charset="-128"/>
                        </a:rPr>
                        <a:t>R5</a:t>
                      </a:r>
                      <a:r>
                        <a:rPr lang="ja-JP" sz="1400" kern="1200">
                          <a:effectLst/>
                          <a:latin typeface="Meiryo UI" panose="020B0604030504040204" pitchFamily="50" charset="-128"/>
                          <a:ea typeface="Meiryo UI" panose="020B0604030504040204" pitchFamily="50" charset="-128"/>
                        </a:rPr>
                        <a:t>）</a:t>
                      </a:r>
                      <a:endParaRPr lang="ja-JP" sz="14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1200" dirty="0">
                          <a:effectLst/>
                          <a:latin typeface="Meiryo UI" panose="020B0604030504040204" pitchFamily="50" charset="-128"/>
                          <a:ea typeface="Meiryo UI" panose="020B0604030504040204" pitchFamily="50" charset="-128"/>
                        </a:rPr>
                        <a:t>〇（</a:t>
                      </a:r>
                      <a:r>
                        <a:rPr lang="en-US" sz="1400" kern="1200" dirty="0">
                          <a:effectLst/>
                          <a:latin typeface="Meiryo UI" panose="020B0604030504040204" pitchFamily="50" charset="-128"/>
                          <a:ea typeface="Meiryo UI" panose="020B0604030504040204" pitchFamily="50" charset="-128"/>
                        </a:rPr>
                        <a:t>R6</a:t>
                      </a:r>
                      <a:r>
                        <a:rPr lang="ja-JP" sz="1400" kern="120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extLst>
                  <a:ext uri="{0D108BD9-81ED-4DB2-BD59-A6C34878D82A}">
                    <a16:rowId xmlns:a16="http://schemas.microsoft.com/office/drawing/2014/main" val="3150085911"/>
                  </a:ext>
                </a:extLst>
              </a:tr>
              <a:tr h="364264">
                <a:tc>
                  <a:txBody>
                    <a:bodyPr/>
                    <a:lstStyle/>
                    <a:p>
                      <a:pPr algn="ctr">
                        <a:lnSpc>
                          <a:spcPts val="1200"/>
                        </a:lnSpc>
                      </a:pPr>
                      <a:r>
                        <a:rPr lang="en-US" sz="1400" kern="1200" dirty="0">
                          <a:effectLst/>
                          <a:latin typeface="Meiryo UI" panose="020B0604030504040204" pitchFamily="50" charset="-128"/>
                          <a:ea typeface="Meiryo UI" panose="020B0604030504040204" pitchFamily="50" charset="-128"/>
                        </a:rPr>
                        <a:t>C</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en-US" sz="1400" kern="1200" dirty="0">
                          <a:effectLst/>
                          <a:latin typeface="Meiryo UI" panose="020B0604030504040204" pitchFamily="50" charset="-128"/>
                          <a:ea typeface="Meiryo UI" panose="020B0604030504040204" pitchFamily="50" charset="-128"/>
                        </a:rPr>
                        <a:t>32</a:t>
                      </a:r>
                      <a:r>
                        <a:rPr lang="ja-JP" sz="1400" kern="1200" dirty="0">
                          <a:effectLst/>
                          <a:latin typeface="Meiryo UI" panose="020B0604030504040204" pitchFamily="50" charset="-128"/>
                          <a:ea typeface="Meiryo UI" panose="020B0604030504040204" pitchFamily="50" charset="-128"/>
                        </a:rPr>
                        <a:t>回</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1200" dirty="0">
                          <a:effectLst/>
                          <a:latin typeface="Meiryo UI" panose="020B0604030504040204" pitchFamily="50" charset="-128"/>
                          <a:ea typeface="Meiryo UI" panose="020B0604030504040204" pitchFamily="50" charset="-128"/>
                        </a:rPr>
                        <a:t>〇（</a:t>
                      </a:r>
                      <a:r>
                        <a:rPr lang="en-US" sz="1400" kern="1200" dirty="0">
                          <a:effectLst/>
                          <a:latin typeface="Meiryo UI" panose="020B0604030504040204" pitchFamily="50" charset="-128"/>
                          <a:ea typeface="Meiryo UI" panose="020B0604030504040204" pitchFamily="50" charset="-128"/>
                        </a:rPr>
                        <a:t>R4</a:t>
                      </a:r>
                      <a:r>
                        <a:rPr lang="ja-JP" sz="1400" kern="120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1200" dirty="0">
                          <a:effectLst/>
                          <a:latin typeface="Meiryo UI" panose="020B0604030504040204" pitchFamily="50" charset="-128"/>
                          <a:ea typeface="Meiryo UI" panose="020B0604030504040204" pitchFamily="50" charset="-128"/>
                        </a:rPr>
                        <a:t>〇（</a:t>
                      </a:r>
                      <a:r>
                        <a:rPr lang="en-US" sz="1400" kern="1200" dirty="0">
                          <a:effectLst/>
                          <a:latin typeface="Meiryo UI" panose="020B0604030504040204" pitchFamily="50" charset="-128"/>
                          <a:ea typeface="Meiryo UI" panose="020B0604030504040204" pitchFamily="50" charset="-128"/>
                        </a:rPr>
                        <a:t>R4</a:t>
                      </a:r>
                      <a:r>
                        <a:rPr lang="ja-JP" sz="1400" kern="120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1200" dirty="0">
                          <a:effectLst/>
                          <a:latin typeface="Meiryo UI" panose="020B0604030504040204" pitchFamily="50" charset="-128"/>
                          <a:ea typeface="Meiryo UI" panose="020B0604030504040204" pitchFamily="50" charset="-128"/>
                        </a:rPr>
                        <a:t>〇（</a:t>
                      </a:r>
                      <a:r>
                        <a:rPr lang="en-US" sz="1400" kern="1200" dirty="0">
                          <a:effectLst/>
                          <a:latin typeface="Meiryo UI" panose="020B0604030504040204" pitchFamily="50" charset="-128"/>
                          <a:ea typeface="Meiryo UI" panose="020B0604030504040204" pitchFamily="50" charset="-128"/>
                        </a:rPr>
                        <a:t>R4</a:t>
                      </a:r>
                      <a:r>
                        <a:rPr lang="ja-JP" sz="1400" kern="1200" dirty="0">
                          <a:effectLst/>
                          <a:latin typeface="Meiryo UI" panose="020B0604030504040204" pitchFamily="50" charset="-128"/>
                          <a:ea typeface="Meiryo UI" panose="020B0604030504040204" pitchFamily="50" charset="-128"/>
                        </a:rPr>
                        <a:t>～</a:t>
                      </a:r>
                      <a:r>
                        <a:rPr lang="en-US" sz="1400" kern="1200" dirty="0">
                          <a:effectLst/>
                          <a:latin typeface="Meiryo UI" panose="020B0604030504040204" pitchFamily="50" charset="-128"/>
                          <a:ea typeface="Meiryo UI" panose="020B0604030504040204" pitchFamily="50" charset="-128"/>
                        </a:rPr>
                        <a:t>5</a:t>
                      </a:r>
                      <a:r>
                        <a:rPr lang="ja-JP" sz="1400" kern="120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tc>
                  <a:txBody>
                    <a:bodyPr/>
                    <a:lstStyle/>
                    <a:p>
                      <a:pPr algn="ctr">
                        <a:lnSpc>
                          <a:spcPts val="1200"/>
                        </a:lnSpc>
                      </a:pPr>
                      <a:r>
                        <a:rPr lang="ja-JP" sz="1400" kern="1200" dirty="0">
                          <a:effectLst/>
                          <a:latin typeface="Meiryo UI" panose="020B0604030504040204" pitchFamily="50" charset="-128"/>
                          <a:ea typeface="Meiryo UI" panose="020B0604030504040204" pitchFamily="50" charset="-128"/>
                        </a:rPr>
                        <a:t>〇（</a:t>
                      </a:r>
                      <a:r>
                        <a:rPr lang="en-US" sz="1400" kern="1200" dirty="0">
                          <a:effectLst/>
                          <a:latin typeface="Meiryo UI" panose="020B0604030504040204" pitchFamily="50" charset="-128"/>
                          <a:ea typeface="Meiryo UI" panose="020B0604030504040204" pitchFamily="50" charset="-128"/>
                        </a:rPr>
                        <a:t>R5</a:t>
                      </a:r>
                      <a:r>
                        <a:rPr lang="ja-JP" sz="1400" kern="120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1200" dirty="0">
                          <a:effectLst/>
                          <a:latin typeface="Meiryo UI" panose="020B0604030504040204" pitchFamily="50" charset="-128"/>
                          <a:ea typeface="Meiryo UI" panose="020B0604030504040204" pitchFamily="50" charset="-128"/>
                        </a:rPr>
                        <a:t>〇（</a:t>
                      </a:r>
                      <a:r>
                        <a:rPr lang="en-US" sz="1400" kern="1200" dirty="0">
                          <a:effectLst/>
                          <a:latin typeface="Meiryo UI" panose="020B0604030504040204" pitchFamily="50" charset="-128"/>
                          <a:ea typeface="Meiryo UI" panose="020B0604030504040204" pitchFamily="50" charset="-128"/>
                        </a:rPr>
                        <a:t>R6</a:t>
                      </a:r>
                      <a:r>
                        <a:rPr lang="ja-JP" sz="1400" kern="120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1200" dirty="0">
                          <a:effectLst/>
                          <a:latin typeface="Meiryo UI" panose="020B0604030504040204" pitchFamily="50" charset="-128"/>
                          <a:ea typeface="Meiryo UI" panose="020B0604030504040204" pitchFamily="50" charset="-128"/>
                        </a:rPr>
                        <a:t>〇（</a:t>
                      </a:r>
                      <a:r>
                        <a:rPr lang="en-US" sz="1400" kern="1200" dirty="0">
                          <a:effectLst/>
                          <a:latin typeface="Meiryo UI" panose="020B0604030504040204" pitchFamily="50" charset="-128"/>
                          <a:ea typeface="Meiryo UI" panose="020B0604030504040204" pitchFamily="50" charset="-128"/>
                        </a:rPr>
                        <a:t>R6</a:t>
                      </a:r>
                      <a:r>
                        <a:rPr lang="ja-JP" sz="1400" kern="120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extLst>
                  <a:ext uri="{0D108BD9-81ED-4DB2-BD59-A6C34878D82A}">
                    <a16:rowId xmlns:a16="http://schemas.microsoft.com/office/drawing/2014/main" val="2727483456"/>
                  </a:ext>
                </a:extLst>
              </a:tr>
              <a:tr h="364264">
                <a:tc>
                  <a:txBody>
                    <a:bodyPr/>
                    <a:lstStyle/>
                    <a:p>
                      <a:pPr algn="ctr">
                        <a:lnSpc>
                          <a:spcPts val="1200"/>
                        </a:lnSpc>
                      </a:pPr>
                      <a:r>
                        <a:rPr lang="en-US" sz="1400" kern="1200" dirty="0">
                          <a:effectLst/>
                          <a:latin typeface="Meiryo UI" panose="020B0604030504040204" pitchFamily="50" charset="-128"/>
                          <a:ea typeface="Meiryo UI" panose="020B0604030504040204" pitchFamily="50" charset="-128"/>
                        </a:rPr>
                        <a:t>D</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en-US" sz="1400" kern="1200" dirty="0">
                          <a:effectLst/>
                          <a:latin typeface="Meiryo UI" panose="020B0604030504040204" pitchFamily="50" charset="-128"/>
                          <a:ea typeface="Meiryo UI" panose="020B0604030504040204" pitchFamily="50" charset="-128"/>
                        </a:rPr>
                        <a:t>26</a:t>
                      </a:r>
                      <a:r>
                        <a:rPr lang="ja-JP" sz="1400" kern="1200" dirty="0">
                          <a:effectLst/>
                          <a:latin typeface="Meiryo UI" panose="020B0604030504040204" pitchFamily="50" charset="-128"/>
                          <a:ea typeface="Meiryo UI" panose="020B0604030504040204" pitchFamily="50" charset="-128"/>
                        </a:rPr>
                        <a:t>回</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1200" dirty="0">
                          <a:effectLst/>
                          <a:latin typeface="Meiryo UI" panose="020B0604030504040204" pitchFamily="50" charset="-128"/>
                          <a:ea typeface="Meiryo UI" panose="020B0604030504040204" pitchFamily="50" charset="-128"/>
                        </a:rPr>
                        <a:t>〇（</a:t>
                      </a:r>
                      <a:r>
                        <a:rPr lang="en-US" sz="1400" kern="1200" dirty="0">
                          <a:effectLst/>
                          <a:latin typeface="Meiryo UI" panose="020B0604030504040204" pitchFamily="50" charset="-128"/>
                          <a:ea typeface="Meiryo UI" panose="020B0604030504040204" pitchFamily="50" charset="-128"/>
                        </a:rPr>
                        <a:t>R4</a:t>
                      </a:r>
                      <a:r>
                        <a:rPr lang="ja-JP" sz="1400" kern="120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1200" dirty="0">
                          <a:effectLst/>
                          <a:latin typeface="Meiryo UI" panose="020B0604030504040204" pitchFamily="50" charset="-128"/>
                          <a:ea typeface="Meiryo UI" panose="020B0604030504040204" pitchFamily="50" charset="-128"/>
                        </a:rPr>
                        <a:t>〇（</a:t>
                      </a:r>
                      <a:r>
                        <a:rPr lang="en-US" sz="1400" kern="1200" dirty="0">
                          <a:effectLst/>
                          <a:latin typeface="Meiryo UI" panose="020B0604030504040204" pitchFamily="50" charset="-128"/>
                          <a:ea typeface="Meiryo UI" panose="020B0604030504040204" pitchFamily="50" charset="-128"/>
                        </a:rPr>
                        <a:t>R4</a:t>
                      </a:r>
                      <a:r>
                        <a:rPr lang="ja-JP" sz="1400" kern="120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1200" dirty="0">
                          <a:effectLst/>
                          <a:latin typeface="Meiryo UI" panose="020B0604030504040204" pitchFamily="50" charset="-128"/>
                          <a:ea typeface="Meiryo UI" panose="020B0604030504040204" pitchFamily="50" charset="-128"/>
                        </a:rPr>
                        <a:t>〇（</a:t>
                      </a:r>
                      <a:r>
                        <a:rPr lang="en-US" sz="1400" kern="1200" dirty="0">
                          <a:effectLst/>
                          <a:latin typeface="Meiryo UI" panose="020B0604030504040204" pitchFamily="50" charset="-128"/>
                          <a:ea typeface="Meiryo UI" panose="020B0604030504040204" pitchFamily="50" charset="-128"/>
                        </a:rPr>
                        <a:t>R4</a:t>
                      </a:r>
                      <a:r>
                        <a:rPr lang="ja-JP" sz="1400" kern="1200" dirty="0">
                          <a:effectLst/>
                          <a:latin typeface="Meiryo UI" panose="020B0604030504040204" pitchFamily="50" charset="-128"/>
                          <a:ea typeface="Meiryo UI" panose="020B0604030504040204" pitchFamily="50" charset="-128"/>
                        </a:rPr>
                        <a:t>～</a:t>
                      </a:r>
                      <a:r>
                        <a:rPr lang="en-US" sz="1400" kern="1200" dirty="0">
                          <a:effectLst/>
                          <a:latin typeface="Meiryo UI" panose="020B0604030504040204" pitchFamily="50" charset="-128"/>
                          <a:ea typeface="Meiryo UI" panose="020B0604030504040204" pitchFamily="50" charset="-128"/>
                        </a:rPr>
                        <a:t>5</a:t>
                      </a:r>
                      <a:r>
                        <a:rPr lang="ja-JP" sz="1400" kern="120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tc>
                  <a:txBody>
                    <a:bodyPr/>
                    <a:lstStyle/>
                    <a:p>
                      <a:pPr algn="ctr">
                        <a:lnSpc>
                          <a:spcPts val="1200"/>
                        </a:lnSpc>
                      </a:pPr>
                      <a:r>
                        <a:rPr lang="ja-JP" sz="1400" kern="1200" dirty="0">
                          <a:effectLst/>
                          <a:latin typeface="Meiryo UI" panose="020B0604030504040204" pitchFamily="50" charset="-128"/>
                          <a:ea typeface="Meiryo UI" panose="020B0604030504040204" pitchFamily="50" charset="-128"/>
                        </a:rPr>
                        <a:t>〇（</a:t>
                      </a:r>
                      <a:r>
                        <a:rPr lang="en-US" sz="1400" kern="1200" dirty="0">
                          <a:effectLst/>
                          <a:latin typeface="Meiryo UI" panose="020B0604030504040204" pitchFamily="50" charset="-128"/>
                          <a:ea typeface="Meiryo UI" panose="020B0604030504040204" pitchFamily="50" charset="-128"/>
                        </a:rPr>
                        <a:t>R6</a:t>
                      </a:r>
                      <a:r>
                        <a:rPr lang="ja-JP" sz="1400" kern="1200" dirty="0">
                          <a:effectLst/>
                          <a:latin typeface="Meiryo UI" panose="020B0604030504040204" pitchFamily="50" charset="-128"/>
                          <a:ea typeface="Meiryo UI" panose="020B0604030504040204" pitchFamily="50" charset="-128"/>
                        </a:rPr>
                        <a:t>）</a:t>
                      </a:r>
                      <a:r>
                        <a:rPr lang="ja-JP" sz="1400" kern="0" dirty="0">
                          <a:effectLst/>
                          <a:latin typeface="Meiryo UI" panose="020B0604030504040204" pitchFamily="50" charset="-128"/>
                          <a:ea typeface="Meiryo UI" panose="020B0604030504040204" pitchFamily="50" charset="-128"/>
                        </a:rPr>
                        <a:t> </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1200" dirty="0">
                          <a:effectLst/>
                          <a:latin typeface="Meiryo UI" panose="020B0604030504040204" pitchFamily="50" charset="-128"/>
                          <a:ea typeface="Meiryo UI" panose="020B0604030504040204" pitchFamily="50" charset="-128"/>
                        </a:rPr>
                        <a:t>〇（</a:t>
                      </a:r>
                      <a:r>
                        <a:rPr lang="en-US" sz="1400" kern="1200" dirty="0">
                          <a:effectLst/>
                          <a:latin typeface="Meiryo UI" panose="020B0604030504040204" pitchFamily="50" charset="-128"/>
                          <a:ea typeface="Meiryo UI" panose="020B0604030504040204" pitchFamily="50" charset="-128"/>
                        </a:rPr>
                        <a:t>R6</a:t>
                      </a:r>
                      <a:r>
                        <a:rPr lang="ja-JP" sz="1400" kern="120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1200" dirty="0">
                          <a:effectLst/>
                          <a:latin typeface="Meiryo UI" panose="020B0604030504040204" pitchFamily="50" charset="-128"/>
                          <a:ea typeface="Meiryo UI" panose="020B0604030504040204" pitchFamily="50" charset="-128"/>
                        </a:rPr>
                        <a:t>〇（</a:t>
                      </a:r>
                      <a:r>
                        <a:rPr lang="en-US" sz="1400" kern="1200" dirty="0">
                          <a:effectLst/>
                          <a:latin typeface="Meiryo UI" panose="020B0604030504040204" pitchFamily="50" charset="-128"/>
                          <a:ea typeface="Meiryo UI" panose="020B0604030504040204" pitchFamily="50" charset="-128"/>
                        </a:rPr>
                        <a:t>R6</a:t>
                      </a:r>
                      <a:r>
                        <a:rPr lang="ja-JP" sz="1400" kern="120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extLst>
                  <a:ext uri="{0D108BD9-81ED-4DB2-BD59-A6C34878D82A}">
                    <a16:rowId xmlns:a16="http://schemas.microsoft.com/office/drawing/2014/main" val="3600686294"/>
                  </a:ext>
                </a:extLst>
              </a:tr>
              <a:tr h="451928">
                <a:tc>
                  <a:txBody>
                    <a:bodyPr/>
                    <a:lstStyle/>
                    <a:p>
                      <a:pPr algn="ctr">
                        <a:lnSpc>
                          <a:spcPts val="1200"/>
                        </a:lnSpc>
                      </a:pPr>
                      <a:r>
                        <a:rPr lang="en-US" sz="1400" kern="1200" dirty="0">
                          <a:effectLst/>
                          <a:latin typeface="Meiryo UI" panose="020B0604030504040204" pitchFamily="50" charset="-128"/>
                          <a:ea typeface="Meiryo UI" panose="020B0604030504040204" pitchFamily="50" charset="-128"/>
                        </a:rPr>
                        <a:t>E</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en-US" sz="1400" kern="1200" dirty="0">
                          <a:effectLst/>
                          <a:latin typeface="Meiryo UI" panose="020B0604030504040204" pitchFamily="50" charset="-128"/>
                          <a:ea typeface="Meiryo UI" panose="020B0604030504040204" pitchFamily="50" charset="-128"/>
                        </a:rPr>
                        <a:t>24</a:t>
                      </a:r>
                      <a:r>
                        <a:rPr lang="ja-JP" sz="1400" kern="1200" dirty="0">
                          <a:effectLst/>
                          <a:latin typeface="Meiryo UI" panose="020B0604030504040204" pitchFamily="50" charset="-128"/>
                          <a:ea typeface="Meiryo UI" panose="020B0604030504040204" pitchFamily="50" charset="-128"/>
                        </a:rPr>
                        <a:t>回</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1200" dirty="0">
                          <a:effectLst/>
                          <a:latin typeface="Meiryo UI" panose="020B0604030504040204" pitchFamily="50" charset="-128"/>
                          <a:ea typeface="Meiryo UI" panose="020B0604030504040204" pitchFamily="50" charset="-128"/>
                        </a:rPr>
                        <a:t>〇（</a:t>
                      </a:r>
                      <a:r>
                        <a:rPr lang="en-US" sz="1400" kern="1200" dirty="0">
                          <a:effectLst/>
                          <a:latin typeface="Meiryo UI" panose="020B0604030504040204" pitchFamily="50" charset="-128"/>
                          <a:ea typeface="Meiryo UI" panose="020B0604030504040204" pitchFamily="50" charset="-128"/>
                        </a:rPr>
                        <a:t>R4</a:t>
                      </a:r>
                      <a:r>
                        <a:rPr lang="ja-JP" sz="1400" kern="120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1200" dirty="0">
                          <a:effectLst/>
                          <a:latin typeface="Meiryo UI" panose="020B0604030504040204" pitchFamily="50" charset="-128"/>
                          <a:ea typeface="Meiryo UI" panose="020B0604030504040204" pitchFamily="50" charset="-128"/>
                        </a:rPr>
                        <a:t>〇（</a:t>
                      </a:r>
                      <a:r>
                        <a:rPr lang="en-US" sz="1400" kern="1200" dirty="0">
                          <a:effectLst/>
                          <a:latin typeface="Meiryo UI" panose="020B0604030504040204" pitchFamily="50" charset="-128"/>
                          <a:ea typeface="Meiryo UI" panose="020B0604030504040204" pitchFamily="50" charset="-128"/>
                        </a:rPr>
                        <a:t>R4</a:t>
                      </a:r>
                      <a:r>
                        <a:rPr lang="ja-JP" sz="1400" kern="120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r>
                        <a:rPr lang="ja-JP" sz="1400" kern="1200" dirty="0">
                          <a:effectLst/>
                          <a:latin typeface="Meiryo UI" panose="020B0604030504040204" pitchFamily="50" charset="-128"/>
                          <a:ea typeface="Meiryo UI" panose="020B0604030504040204" pitchFamily="50" charset="-128"/>
                        </a:rPr>
                        <a:t>〇（</a:t>
                      </a:r>
                      <a:r>
                        <a:rPr lang="en-US" sz="1400" kern="1200" dirty="0">
                          <a:effectLst/>
                          <a:latin typeface="Meiryo UI" panose="020B0604030504040204" pitchFamily="50" charset="-128"/>
                          <a:ea typeface="Meiryo UI" panose="020B0604030504040204" pitchFamily="50" charset="-128"/>
                        </a:rPr>
                        <a:t>R4</a:t>
                      </a:r>
                      <a:r>
                        <a:rPr lang="ja-JP" sz="1400" kern="1200" dirty="0">
                          <a:effectLst/>
                          <a:latin typeface="Meiryo UI" panose="020B0604030504040204" pitchFamily="50" charset="-128"/>
                          <a:ea typeface="Meiryo UI" panose="020B0604030504040204" pitchFamily="50" charset="-128"/>
                        </a:rPr>
                        <a:t>～</a:t>
                      </a:r>
                      <a:r>
                        <a:rPr lang="en-US" sz="1400" kern="1200" dirty="0">
                          <a:effectLst/>
                          <a:latin typeface="Meiryo UI" panose="020B0604030504040204" pitchFamily="50" charset="-128"/>
                          <a:ea typeface="Meiryo UI" panose="020B0604030504040204" pitchFamily="50" charset="-128"/>
                        </a:rPr>
                        <a:t>6</a:t>
                      </a:r>
                      <a:r>
                        <a:rPr lang="ja-JP" sz="1400" kern="1200" dirty="0">
                          <a:effectLst/>
                          <a:latin typeface="Meiryo UI" panose="020B0604030504040204" pitchFamily="50" charset="-128"/>
                          <a:ea typeface="Meiryo UI" panose="020B0604030504040204" pitchFamily="50" charset="-128"/>
                        </a:rPr>
                        <a:t>）</a:t>
                      </a:r>
                      <a:r>
                        <a:rPr lang="ja-JP" sz="1400" dirty="0">
                          <a:effectLst/>
                          <a:latin typeface="Meiryo UI" panose="020B0604030504040204" pitchFamily="50" charset="-128"/>
                          <a:ea typeface="Meiryo UI" panose="020B0604030504040204" pitchFamily="50" charset="-128"/>
                        </a:rPr>
                        <a:t> </a:t>
                      </a:r>
                    </a:p>
                  </a:txBody>
                  <a:tcPr marL="0" marR="0" marT="0" marB="0" anchor="ctr"/>
                </a:tc>
                <a:tc>
                  <a:txBody>
                    <a:bodyPr/>
                    <a:lstStyle/>
                    <a:p>
                      <a:pPr algn="ctr">
                        <a:lnSpc>
                          <a:spcPts val="1200"/>
                        </a:lnSpc>
                      </a:pPr>
                      <a:r>
                        <a:rPr lang="ja-JP" sz="1400" kern="1200" dirty="0">
                          <a:effectLst/>
                          <a:latin typeface="Meiryo UI" panose="020B0604030504040204" pitchFamily="50" charset="-128"/>
                          <a:ea typeface="Meiryo UI" panose="020B0604030504040204" pitchFamily="50" charset="-128"/>
                        </a:rPr>
                        <a:t>〇（</a:t>
                      </a:r>
                      <a:r>
                        <a:rPr lang="en-US" sz="1400" kern="1200" dirty="0">
                          <a:effectLst/>
                          <a:latin typeface="Meiryo UI" panose="020B0604030504040204" pitchFamily="50" charset="-128"/>
                          <a:ea typeface="Meiryo UI" panose="020B0604030504040204" pitchFamily="50" charset="-128"/>
                        </a:rPr>
                        <a:t>R6</a:t>
                      </a:r>
                      <a:r>
                        <a:rPr lang="ja-JP" sz="1400" kern="120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extLst>
                  <a:ext uri="{0D108BD9-81ED-4DB2-BD59-A6C34878D82A}">
                    <a16:rowId xmlns:a16="http://schemas.microsoft.com/office/drawing/2014/main" val="3677986110"/>
                  </a:ext>
                </a:extLst>
              </a:tr>
            </a:tbl>
          </a:graphicData>
        </a:graphic>
      </p:graphicFrame>
      <p:sp>
        <p:nvSpPr>
          <p:cNvPr id="11" name="正方形/長方形 10">
            <a:extLst>
              <a:ext uri="{FF2B5EF4-FFF2-40B4-BE49-F238E27FC236}">
                <a16:creationId xmlns:a16="http://schemas.microsoft.com/office/drawing/2014/main" id="{A26BC5D5-5657-48CF-BDAA-576A0B32C1E3}"/>
              </a:ext>
            </a:extLst>
          </p:cNvPr>
          <p:cNvSpPr/>
          <p:nvPr/>
        </p:nvSpPr>
        <p:spPr>
          <a:xfrm>
            <a:off x="193037" y="5495092"/>
            <a:ext cx="1332007" cy="373500"/>
          </a:xfrm>
          <a:prstGeom prst="rect">
            <a:avLst/>
          </a:prstGeom>
        </p:spPr>
        <p:txBody>
          <a:bodyPr wrap="square">
            <a:spAutoFit/>
          </a:bodyPr>
          <a:lstStyle/>
          <a:p>
            <a:pPr>
              <a:lnSpc>
                <a:spcPts val="2500"/>
              </a:lnSpc>
            </a:pPr>
            <a:r>
              <a:rPr lang="en-US" altLang="ja-JP" sz="1600" dirty="0">
                <a:solidFill>
                  <a:srgbClr val="000000"/>
                </a:solidFill>
                <a:latin typeface="Meiryo UI" panose="020B0604030504040204" pitchFamily="50" charset="-128"/>
                <a:ea typeface="Meiryo UI" panose="020B0604030504040204" pitchFamily="50" charset="-128"/>
              </a:rPr>
              <a:t>【</a:t>
            </a:r>
            <a:r>
              <a:rPr lang="ja-JP" altLang="en-US" sz="1600" dirty="0">
                <a:solidFill>
                  <a:srgbClr val="000000"/>
                </a:solidFill>
                <a:latin typeface="Meiryo UI" panose="020B0604030504040204" pitchFamily="50" charset="-128"/>
                <a:ea typeface="Meiryo UI" panose="020B0604030504040204" pitchFamily="50" charset="-128"/>
              </a:rPr>
              <a:t>課題</a:t>
            </a:r>
            <a:r>
              <a:rPr lang="en-US" altLang="ja-JP" sz="1600" dirty="0">
                <a:solidFill>
                  <a:srgbClr val="000000"/>
                </a:solidFill>
                <a:latin typeface="Meiryo UI" panose="020B0604030504040204" pitchFamily="50" charset="-128"/>
                <a:ea typeface="Meiryo UI" panose="020B0604030504040204" pitchFamily="50" charset="-128"/>
              </a:rPr>
              <a:t>】</a:t>
            </a:r>
          </a:p>
        </p:txBody>
      </p:sp>
      <p:sp>
        <p:nvSpPr>
          <p:cNvPr id="12" name="正方形/長方形 11">
            <a:extLst>
              <a:ext uri="{FF2B5EF4-FFF2-40B4-BE49-F238E27FC236}">
                <a16:creationId xmlns:a16="http://schemas.microsoft.com/office/drawing/2014/main" id="{C2652AFC-EE77-4543-8FD0-E8C524513BA1}"/>
              </a:ext>
            </a:extLst>
          </p:cNvPr>
          <p:cNvSpPr/>
          <p:nvPr/>
        </p:nvSpPr>
        <p:spPr>
          <a:xfrm>
            <a:off x="193037" y="995410"/>
            <a:ext cx="1332007" cy="373500"/>
          </a:xfrm>
          <a:prstGeom prst="rect">
            <a:avLst/>
          </a:prstGeom>
        </p:spPr>
        <p:txBody>
          <a:bodyPr wrap="square">
            <a:spAutoFit/>
          </a:bodyPr>
          <a:lstStyle/>
          <a:p>
            <a:pPr>
              <a:lnSpc>
                <a:spcPts val="2500"/>
              </a:lnSpc>
            </a:pPr>
            <a:r>
              <a:rPr lang="en-US" altLang="ja-JP" sz="1600" dirty="0">
                <a:solidFill>
                  <a:srgbClr val="000000"/>
                </a:solidFill>
                <a:latin typeface="Meiryo UI" panose="020B0604030504040204" pitchFamily="50" charset="-128"/>
                <a:ea typeface="Meiryo UI" panose="020B0604030504040204" pitchFamily="50" charset="-128"/>
              </a:rPr>
              <a:t>【</a:t>
            </a:r>
            <a:r>
              <a:rPr lang="ja-JP" altLang="en-US" sz="1600" dirty="0">
                <a:solidFill>
                  <a:srgbClr val="000000"/>
                </a:solidFill>
                <a:latin typeface="Meiryo UI" panose="020B0604030504040204" pitchFamily="50" charset="-128"/>
                <a:ea typeface="Meiryo UI" panose="020B0604030504040204" pitchFamily="50" charset="-128"/>
              </a:rPr>
              <a:t>事業成果</a:t>
            </a:r>
            <a:r>
              <a:rPr lang="en-US" altLang="ja-JP" sz="1600" dirty="0">
                <a:solidFill>
                  <a:srgbClr val="000000"/>
                </a:solidFill>
                <a:latin typeface="Meiryo UI" panose="020B0604030504040204" pitchFamily="50" charset="-128"/>
                <a:ea typeface="Meiryo UI" panose="020B0604030504040204" pitchFamily="50" charset="-128"/>
              </a:rPr>
              <a:t>】</a:t>
            </a:r>
          </a:p>
        </p:txBody>
      </p:sp>
      <p:sp>
        <p:nvSpPr>
          <p:cNvPr id="13" name="正方形/長方形 12">
            <a:extLst>
              <a:ext uri="{FF2B5EF4-FFF2-40B4-BE49-F238E27FC236}">
                <a16:creationId xmlns:a16="http://schemas.microsoft.com/office/drawing/2014/main" id="{35DA5EEB-6478-4F3F-AE78-0817DEDB862F}"/>
              </a:ext>
            </a:extLst>
          </p:cNvPr>
          <p:cNvSpPr/>
          <p:nvPr/>
        </p:nvSpPr>
        <p:spPr>
          <a:xfrm>
            <a:off x="129975" y="5797007"/>
            <a:ext cx="8820987" cy="738664"/>
          </a:xfrm>
          <a:prstGeom prst="rect">
            <a:avLst/>
          </a:prstGeom>
        </p:spPr>
        <p:txBody>
          <a:bodyPr wrap="square">
            <a:spAutoFit/>
          </a:bodyPr>
          <a:lstStyle/>
          <a:p>
            <a:r>
              <a:rPr lang="ja-JP" altLang="en-US" sz="1400" dirty="0">
                <a:solidFill>
                  <a:srgbClr val="000000"/>
                </a:solidFill>
                <a:latin typeface="Meiryo UI" panose="020B0604030504040204" pitchFamily="50" charset="-128"/>
                <a:ea typeface="Meiryo UI" panose="020B0604030504040204" pitchFamily="50" charset="-128"/>
              </a:rPr>
              <a:t>　・支援対象のマンションの中には、当該マンションに居住していない区分所有者が多く、また、所有者不明であったり物件の</a:t>
            </a:r>
            <a:endParaRPr lang="en-US" altLang="ja-JP" sz="1400" dirty="0">
              <a:solidFill>
                <a:srgbClr val="000000"/>
              </a:solidFill>
              <a:latin typeface="Meiryo UI" panose="020B0604030504040204" pitchFamily="50" charset="-128"/>
              <a:ea typeface="Meiryo UI" panose="020B0604030504040204" pitchFamily="50" charset="-128"/>
            </a:endParaRPr>
          </a:p>
          <a:p>
            <a:r>
              <a:rPr lang="ja-JP" altLang="en-US" sz="1400" dirty="0">
                <a:solidFill>
                  <a:srgbClr val="000000"/>
                </a:solidFill>
                <a:latin typeface="Meiryo UI" panose="020B0604030504040204" pitchFamily="50" charset="-128"/>
                <a:ea typeface="Meiryo UI" panose="020B0604030504040204" pitchFamily="50" charset="-128"/>
              </a:rPr>
              <a:t>　　売却により支援中に区分所有者が変わるケースもあり、管理組合の設立支援以前の区分所有者の特定等に時間を</a:t>
            </a:r>
            <a:endParaRPr lang="en-US" altLang="ja-JP" sz="1400" dirty="0">
              <a:solidFill>
                <a:srgbClr val="000000"/>
              </a:solidFill>
              <a:latin typeface="Meiryo UI" panose="020B0604030504040204" pitchFamily="50" charset="-128"/>
              <a:ea typeface="Meiryo UI" panose="020B0604030504040204" pitchFamily="50" charset="-128"/>
            </a:endParaRPr>
          </a:p>
          <a:p>
            <a:r>
              <a:rPr lang="ja-JP" altLang="en-US" sz="1400" dirty="0">
                <a:solidFill>
                  <a:srgbClr val="000000"/>
                </a:solidFill>
                <a:latin typeface="Meiryo UI" panose="020B0604030504040204" pitchFamily="50" charset="-128"/>
                <a:ea typeface="Meiryo UI" panose="020B0604030504040204" pitchFamily="50" charset="-128"/>
              </a:rPr>
              <a:t>　　要しているものも存在。こういったマンションについては、支援が長期化する可能性がある。</a:t>
            </a:r>
          </a:p>
        </p:txBody>
      </p:sp>
      <p:sp>
        <p:nvSpPr>
          <p:cNvPr id="18" name="正方形/長方形 17">
            <a:extLst>
              <a:ext uri="{FF2B5EF4-FFF2-40B4-BE49-F238E27FC236}">
                <a16:creationId xmlns:a16="http://schemas.microsoft.com/office/drawing/2014/main" id="{6D5E0E50-208E-43B5-9663-CE88072A8603}"/>
              </a:ext>
            </a:extLst>
          </p:cNvPr>
          <p:cNvSpPr/>
          <p:nvPr/>
        </p:nvSpPr>
        <p:spPr>
          <a:xfrm>
            <a:off x="193037" y="5505687"/>
            <a:ext cx="8690831" cy="107929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D363A767-6315-4A57-8356-72B4091B56DF}"/>
              </a:ext>
            </a:extLst>
          </p:cNvPr>
          <p:cNvSpPr txBox="1"/>
          <p:nvPr/>
        </p:nvSpPr>
        <p:spPr>
          <a:xfrm>
            <a:off x="8652795"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17</a:t>
            </a:r>
            <a:endParaRPr kumimoji="1" lang="ja-JP" altLang="en-US" dirty="0"/>
          </a:p>
        </p:txBody>
      </p:sp>
      <p:sp>
        <p:nvSpPr>
          <p:cNvPr id="19" name="正方形/長方形 18">
            <a:extLst>
              <a:ext uri="{FF2B5EF4-FFF2-40B4-BE49-F238E27FC236}">
                <a16:creationId xmlns:a16="http://schemas.microsoft.com/office/drawing/2014/main" id="{4DB574A8-1762-438F-9BBB-B3B33E49A08A}"/>
              </a:ext>
            </a:extLst>
          </p:cNvPr>
          <p:cNvSpPr/>
          <p:nvPr/>
        </p:nvSpPr>
        <p:spPr>
          <a:xfrm>
            <a:off x="193037" y="995410"/>
            <a:ext cx="8690831" cy="179508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a:extLst>
              <a:ext uri="{FF2B5EF4-FFF2-40B4-BE49-F238E27FC236}">
                <a16:creationId xmlns:a16="http://schemas.microsoft.com/office/drawing/2014/main" id="{03E94823-3F72-44CB-8122-FF941127A4D4}"/>
              </a:ext>
            </a:extLst>
          </p:cNvPr>
          <p:cNvSpPr/>
          <p:nvPr/>
        </p:nvSpPr>
        <p:spPr>
          <a:xfrm>
            <a:off x="129975" y="1337077"/>
            <a:ext cx="8820987" cy="1384995"/>
          </a:xfrm>
          <a:prstGeom prst="rect">
            <a:avLst/>
          </a:prstGeom>
        </p:spPr>
        <p:txBody>
          <a:bodyPr wrap="square">
            <a:spAutoFit/>
          </a:bodyPr>
          <a:lstStyle/>
          <a:p>
            <a:r>
              <a:rPr lang="ja-JP" altLang="en-US" sz="1400" dirty="0">
                <a:solidFill>
                  <a:srgbClr val="000000"/>
                </a:solidFill>
                <a:latin typeface="Meiryo UI" panose="020B0604030504040204" pitchFamily="50" charset="-128"/>
                <a:ea typeface="Meiryo UI" panose="020B0604030504040204" pitchFamily="50" charset="-128"/>
              </a:rPr>
              <a:t>　・管理組合のなかった</a:t>
            </a:r>
            <a:r>
              <a:rPr lang="en-US" altLang="ja-JP" sz="1400" dirty="0">
                <a:solidFill>
                  <a:srgbClr val="000000"/>
                </a:solidFill>
                <a:latin typeface="Meiryo UI" panose="020B0604030504040204" pitchFamily="50" charset="-128"/>
                <a:ea typeface="Meiryo UI" panose="020B0604030504040204" pitchFamily="50" charset="-128"/>
              </a:rPr>
              <a:t>4</a:t>
            </a:r>
            <a:r>
              <a:rPr lang="ja-JP" altLang="en-US" sz="1400" dirty="0">
                <a:solidFill>
                  <a:srgbClr val="000000"/>
                </a:solidFill>
                <a:latin typeface="Meiryo UI" panose="020B0604030504040204" pitchFamily="50" charset="-128"/>
                <a:ea typeface="Meiryo UI" panose="020B0604030504040204" pitchFamily="50" charset="-128"/>
              </a:rPr>
              <a:t>件のマンションについては、区分所有者への働きかけや設立に向けた合意形成の場の提供などを</a:t>
            </a:r>
            <a:endParaRPr lang="en-US" altLang="ja-JP" sz="1400" dirty="0">
              <a:solidFill>
                <a:srgbClr val="000000"/>
              </a:solidFill>
              <a:latin typeface="Meiryo UI" panose="020B0604030504040204" pitchFamily="50" charset="-128"/>
              <a:ea typeface="Meiryo UI" panose="020B0604030504040204" pitchFamily="50" charset="-128"/>
            </a:endParaRPr>
          </a:p>
          <a:p>
            <a:r>
              <a:rPr lang="ja-JP" altLang="en-US" sz="1400" dirty="0">
                <a:solidFill>
                  <a:srgbClr val="000000"/>
                </a:solidFill>
                <a:latin typeface="Meiryo UI" panose="020B0604030504040204" pitchFamily="50" charset="-128"/>
                <a:ea typeface="Meiryo UI" panose="020B0604030504040204" pitchFamily="50" charset="-128"/>
              </a:rPr>
              <a:t>　　支援し、</a:t>
            </a:r>
            <a:r>
              <a:rPr lang="en-US" altLang="ja-JP" sz="1400" dirty="0">
                <a:solidFill>
                  <a:srgbClr val="000000"/>
                </a:solidFill>
                <a:latin typeface="Meiryo UI" panose="020B0604030504040204" pitchFamily="50" charset="-128"/>
                <a:ea typeface="Meiryo UI" panose="020B0604030504040204" pitchFamily="50" charset="-128"/>
              </a:rPr>
              <a:t>4</a:t>
            </a:r>
            <a:r>
              <a:rPr lang="ja-JP" altLang="en-US" sz="1400" dirty="0">
                <a:solidFill>
                  <a:srgbClr val="000000"/>
                </a:solidFill>
                <a:latin typeface="Meiryo UI" panose="020B0604030504040204" pitchFamily="50" charset="-128"/>
                <a:ea typeface="Meiryo UI" panose="020B0604030504040204" pitchFamily="50" charset="-128"/>
              </a:rPr>
              <a:t>件については管理組合の設立に至った。</a:t>
            </a:r>
            <a:endParaRPr lang="en-US" altLang="ja-JP" sz="1400" dirty="0">
              <a:solidFill>
                <a:srgbClr val="000000"/>
              </a:solidFill>
              <a:latin typeface="Meiryo UI" panose="020B0604030504040204" pitchFamily="50" charset="-128"/>
              <a:ea typeface="Meiryo UI" panose="020B0604030504040204" pitchFamily="50" charset="-128"/>
            </a:endParaRPr>
          </a:p>
          <a:p>
            <a:r>
              <a:rPr lang="ja-JP" altLang="en-US" sz="1400" dirty="0">
                <a:solidFill>
                  <a:srgbClr val="000000"/>
                </a:solidFill>
                <a:latin typeface="Meiryo UI" panose="020B0604030504040204" pitchFamily="50" charset="-128"/>
                <a:ea typeface="Meiryo UI" panose="020B0604030504040204" pitchFamily="50" charset="-128"/>
              </a:rPr>
              <a:t>　　また、管理規約の策定（改訂）についても、</a:t>
            </a:r>
            <a:r>
              <a:rPr lang="en-US" altLang="ja-JP" sz="1400" dirty="0">
                <a:solidFill>
                  <a:srgbClr val="000000"/>
                </a:solidFill>
                <a:latin typeface="Meiryo UI" panose="020B0604030504040204" pitchFamily="50" charset="-128"/>
                <a:ea typeface="Meiryo UI" panose="020B0604030504040204" pitchFamily="50" charset="-128"/>
              </a:rPr>
              <a:t>4</a:t>
            </a:r>
            <a:r>
              <a:rPr lang="ja-JP" altLang="en-US" sz="1400" dirty="0">
                <a:solidFill>
                  <a:srgbClr val="000000"/>
                </a:solidFill>
                <a:latin typeface="Meiryo UI" panose="020B0604030504040204" pitchFamily="50" charset="-128"/>
                <a:ea typeface="Meiryo UI" panose="020B0604030504040204" pitchFamily="50" charset="-128"/>
              </a:rPr>
              <a:t>件について国交省から示されている標準管理規約を基にそれぞれの</a:t>
            </a:r>
            <a:endParaRPr lang="en-US" altLang="ja-JP" sz="1400" dirty="0">
              <a:solidFill>
                <a:srgbClr val="000000"/>
              </a:solidFill>
              <a:latin typeface="Meiryo UI" panose="020B0604030504040204" pitchFamily="50" charset="-128"/>
              <a:ea typeface="Meiryo UI" panose="020B0604030504040204" pitchFamily="50" charset="-128"/>
            </a:endParaRPr>
          </a:p>
          <a:p>
            <a:r>
              <a:rPr lang="ja-JP" altLang="en-US" sz="1400" dirty="0">
                <a:solidFill>
                  <a:srgbClr val="000000"/>
                </a:solidFill>
                <a:latin typeface="Meiryo UI" panose="020B0604030504040204" pitchFamily="50" charset="-128"/>
                <a:ea typeface="Meiryo UI" panose="020B0604030504040204" pitchFamily="50" charset="-128"/>
              </a:rPr>
              <a:t>　　マンションの実情に応じた管理規約の策定ができた。</a:t>
            </a:r>
          </a:p>
          <a:p>
            <a:r>
              <a:rPr lang="ja-JP" altLang="en-US" sz="1400" dirty="0">
                <a:solidFill>
                  <a:srgbClr val="000000"/>
                </a:solidFill>
                <a:latin typeface="Meiryo UI" panose="020B0604030504040204" pitchFamily="50" charset="-128"/>
                <a:ea typeface="Meiryo UI" panose="020B0604030504040204" pitchFamily="50" charset="-128"/>
              </a:rPr>
              <a:t>　　上記のことから、支援前に比べて、区分所有者の意識が向上し、今後管理組合が主体となりマンションの適正管理に</a:t>
            </a:r>
            <a:endParaRPr lang="en-US" altLang="ja-JP" sz="1400" dirty="0">
              <a:solidFill>
                <a:srgbClr val="000000"/>
              </a:solidFill>
              <a:latin typeface="Meiryo UI" panose="020B0604030504040204" pitchFamily="50" charset="-128"/>
              <a:ea typeface="Meiryo UI" panose="020B0604030504040204" pitchFamily="50" charset="-128"/>
            </a:endParaRPr>
          </a:p>
          <a:p>
            <a:r>
              <a:rPr lang="ja-JP" altLang="en-US" sz="1400" dirty="0">
                <a:solidFill>
                  <a:srgbClr val="000000"/>
                </a:solidFill>
                <a:latin typeface="Meiryo UI" panose="020B0604030504040204" pitchFamily="50" charset="-128"/>
                <a:ea typeface="Meiryo UI" panose="020B0604030504040204" pitchFamily="50" charset="-128"/>
              </a:rPr>
              <a:t>　　向けた取り組みが実施される体制が整い、管理適正化の推進に一定の効果があったと考えられる。</a:t>
            </a:r>
          </a:p>
        </p:txBody>
      </p:sp>
    </p:spTree>
    <p:extLst>
      <p:ext uri="{BB962C8B-B14F-4D97-AF65-F5344CB8AC3E}">
        <p14:creationId xmlns:p14="http://schemas.microsoft.com/office/powerpoint/2010/main" val="7296515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テキスト ボックス 14">
            <a:extLst>
              <a:ext uri="{FF2B5EF4-FFF2-40B4-BE49-F238E27FC236}">
                <a16:creationId xmlns:a16="http://schemas.microsoft.com/office/drawing/2014/main" id="{203DB7AD-F1CB-4591-99FB-5A1423B2AC58}"/>
              </a:ext>
            </a:extLst>
          </p:cNvPr>
          <p:cNvSpPr txBox="1"/>
          <p:nvPr/>
        </p:nvSpPr>
        <p:spPr>
          <a:xfrm>
            <a:off x="94593" y="669353"/>
            <a:ext cx="9049407" cy="646331"/>
          </a:xfrm>
          <a:prstGeom prst="rect">
            <a:avLst/>
          </a:prstGeom>
          <a:noFill/>
        </p:spPr>
        <p:txBody>
          <a:bodyPr wrap="square">
            <a:spAutoFit/>
          </a:bodyPr>
          <a:lstStyle/>
          <a:p>
            <a:pPr marL="179996" indent="-457189" algn="just" defTabSz="914379">
              <a:defRPr/>
            </a:pPr>
            <a:r>
              <a:rPr lang="ja-JP" altLang="en-US" sz="1800" b="1" dirty="0">
                <a:solidFill>
                  <a:prstClr val="black"/>
                </a:solidFill>
                <a:latin typeface="Meiryo UI"/>
                <a:ea typeface="Meiryo UI"/>
              </a:rPr>
              <a:t>○再生円滑化専門家派遣事業（</a:t>
            </a:r>
            <a:r>
              <a:rPr lang="en-US" altLang="ja-JP" sz="1800" b="1" dirty="0">
                <a:solidFill>
                  <a:prstClr val="black"/>
                </a:solidFill>
                <a:latin typeface="Meiryo UI"/>
                <a:ea typeface="Meiryo UI"/>
              </a:rPr>
              <a:t>R4</a:t>
            </a:r>
            <a:r>
              <a:rPr lang="ja-JP" altLang="en-US" sz="1800" b="1" dirty="0">
                <a:solidFill>
                  <a:prstClr val="black"/>
                </a:solidFill>
                <a:latin typeface="Meiryo UI"/>
                <a:ea typeface="Meiryo UI"/>
              </a:rPr>
              <a:t>～</a:t>
            </a:r>
            <a:r>
              <a:rPr lang="en-US" altLang="ja-JP" sz="1800" b="1" dirty="0">
                <a:solidFill>
                  <a:prstClr val="black"/>
                </a:solidFill>
                <a:latin typeface="Meiryo UI"/>
                <a:ea typeface="Meiryo UI"/>
              </a:rPr>
              <a:t>R6</a:t>
            </a:r>
            <a:r>
              <a:rPr lang="ja-JP" altLang="en-US" sz="1800" b="1" dirty="0">
                <a:solidFill>
                  <a:prstClr val="black"/>
                </a:solidFill>
                <a:latin typeface="Meiryo UI"/>
                <a:ea typeface="Meiryo UI"/>
              </a:rPr>
              <a:t>）</a:t>
            </a:r>
            <a:endParaRPr lang="en-US" altLang="ja-JP" sz="1800" b="1" dirty="0">
              <a:solidFill>
                <a:prstClr val="black"/>
              </a:solidFill>
              <a:latin typeface="Meiryo UI"/>
              <a:ea typeface="Meiryo UI"/>
            </a:endParaRPr>
          </a:p>
          <a:p>
            <a:pPr marL="179996" indent="-457189" algn="just" defTabSz="914379">
              <a:defRPr/>
            </a:pPr>
            <a:r>
              <a:rPr lang="ja-JP" altLang="en-US" sz="1800" b="1" dirty="0">
                <a:solidFill>
                  <a:prstClr val="black"/>
                </a:solidFill>
                <a:latin typeface="Meiryo UI"/>
                <a:ea typeface="Meiryo UI"/>
              </a:rPr>
              <a:t>　（</a:t>
            </a:r>
            <a:r>
              <a:rPr lang="en-US" altLang="ja-JP" sz="1800" b="1" dirty="0">
                <a:solidFill>
                  <a:prstClr val="black"/>
                </a:solidFill>
                <a:latin typeface="Meiryo UI"/>
                <a:ea typeface="Meiryo UI"/>
              </a:rPr>
              <a:t>※</a:t>
            </a:r>
            <a:r>
              <a:rPr lang="ja-JP" altLang="en-US" sz="1800" b="1" dirty="0">
                <a:solidFill>
                  <a:prstClr val="black"/>
                </a:solidFill>
                <a:latin typeface="Meiryo UI"/>
                <a:ea typeface="Meiryo UI"/>
              </a:rPr>
              <a:t>府内の分譲マンションを対象にモデル的に実施）</a:t>
            </a:r>
            <a:endParaRPr lang="en-US" altLang="ja-JP" sz="1800" b="1" dirty="0">
              <a:solidFill>
                <a:prstClr val="black"/>
              </a:solidFill>
              <a:latin typeface="Meiryo UI"/>
              <a:ea typeface="Meiryo UI"/>
            </a:endParaRPr>
          </a:p>
        </p:txBody>
      </p:sp>
      <p:sp>
        <p:nvSpPr>
          <p:cNvPr id="5" name="正方形/長方形 4">
            <a:extLst>
              <a:ext uri="{FF2B5EF4-FFF2-40B4-BE49-F238E27FC236}">
                <a16:creationId xmlns:a16="http://schemas.microsoft.com/office/drawing/2014/main" id="{074F0753-0E40-48BA-896A-8D7AB7C4760E}"/>
              </a:ext>
            </a:extLst>
          </p:cNvPr>
          <p:cNvSpPr/>
          <p:nvPr/>
        </p:nvSpPr>
        <p:spPr>
          <a:xfrm>
            <a:off x="339138" y="1764109"/>
            <a:ext cx="8560316" cy="689035"/>
          </a:xfrm>
          <a:prstGeom prst="rect">
            <a:avLst/>
          </a:prstGeom>
        </p:spPr>
        <p:txBody>
          <a:bodyPr wrap="square">
            <a:spAutoFit/>
          </a:bodyPr>
          <a:lstStyle/>
          <a:p>
            <a:pPr>
              <a:lnSpc>
                <a:spcPts val="2500"/>
              </a:lnSpc>
            </a:pPr>
            <a:r>
              <a:rPr lang="ja-JP" altLang="en-US" sz="1400" dirty="0">
                <a:solidFill>
                  <a:srgbClr val="000000"/>
                </a:solidFill>
                <a:latin typeface="Meiryo UI" panose="020B0604030504040204" pitchFamily="50" charset="-128"/>
                <a:ea typeface="Meiryo UI" panose="020B0604030504040204" pitchFamily="50" charset="-128"/>
              </a:rPr>
              <a:t>・除却までの資金計画を含む中長期の計画策定の経験のある専門家の育成、ノウハウの蓄積</a:t>
            </a:r>
          </a:p>
          <a:p>
            <a:pPr>
              <a:lnSpc>
                <a:spcPts val="2500"/>
              </a:lnSpc>
            </a:pPr>
            <a:r>
              <a:rPr lang="ja-JP" altLang="en-US" sz="1400" dirty="0">
                <a:solidFill>
                  <a:srgbClr val="000000"/>
                </a:solidFill>
                <a:latin typeface="Meiryo UI" panose="020B0604030504040204" pitchFamily="50" charset="-128"/>
                <a:ea typeface="Meiryo UI" panose="020B0604030504040204" pitchFamily="50" charset="-128"/>
              </a:rPr>
              <a:t>・蓄積したノウハウを府内市町村や関係団体へ共有することによる再生円滑化の促進</a:t>
            </a:r>
            <a:endParaRPr lang="en-US" altLang="ja-JP" sz="1400" dirty="0">
              <a:solidFill>
                <a:srgbClr val="000000"/>
              </a:solidFill>
              <a:latin typeface="Meiryo UI" panose="020B0604030504040204" pitchFamily="50" charset="-128"/>
              <a:ea typeface="Meiryo UI" panose="020B0604030504040204" pitchFamily="50" charset="-128"/>
            </a:endParaRPr>
          </a:p>
        </p:txBody>
      </p:sp>
      <p:sp>
        <p:nvSpPr>
          <p:cNvPr id="7" name="正方形/長方形 6">
            <a:extLst>
              <a:ext uri="{FF2B5EF4-FFF2-40B4-BE49-F238E27FC236}">
                <a16:creationId xmlns:a16="http://schemas.microsoft.com/office/drawing/2014/main" id="{0FFE7AF9-C969-4B10-A779-FD9F66744FE8}"/>
              </a:ext>
            </a:extLst>
          </p:cNvPr>
          <p:cNvSpPr/>
          <p:nvPr/>
        </p:nvSpPr>
        <p:spPr>
          <a:xfrm>
            <a:off x="339138" y="1448017"/>
            <a:ext cx="907714" cy="378565"/>
          </a:xfrm>
          <a:prstGeom prst="rect">
            <a:avLst/>
          </a:prstGeom>
        </p:spPr>
        <p:txBody>
          <a:bodyPr wrap="square">
            <a:spAutoFit/>
          </a:bodyPr>
          <a:lstStyle/>
          <a:p>
            <a:pPr>
              <a:lnSpc>
                <a:spcPts val="2500"/>
              </a:lnSpc>
            </a:pPr>
            <a:r>
              <a:rPr lang="en-US" altLang="ja-JP" sz="1600" dirty="0">
                <a:solidFill>
                  <a:srgbClr val="000000"/>
                </a:solidFill>
                <a:latin typeface="Meiryo UI" panose="020B0604030504040204" pitchFamily="50" charset="-128"/>
                <a:ea typeface="Meiryo UI" panose="020B0604030504040204" pitchFamily="50" charset="-128"/>
              </a:rPr>
              <a:t>【</a:t>
            </a:r>
            <a:r>
              <a:rPr lang="ja-JP" altLang="en-US" sz="1600" dirty="0">
                <a:solidFill>
                  <a:srgbClr val="000000"/>
                </a:solidFill>
                <a:latin typeface="Meiryo UI" panose="020B0604030504040204" pitchFamily="50" charset="-128"/>
                <a:ea typeface="Meiryo UI" panose="020B0604030504040204" pitchFamily="50" charset="-128"/>
              </a:rPr>
              <a:t>目的</a:t>
            </a:r>
            <a:r>
              <a:rPr lang="en-US" altLang="ja-JP" sz="1600" dirty="0">
                <a:solidFill>
                  <a:srgbClr val="000000"/>
                </a:solidFill>
                <a:latin typeface="Meiryo UI" panose="020B0604030504040204" pitchFamily="50" charset="-128"/>
                <a:ea typeface="Meiryo UI" panose="020B0604030504040204" pitchFamily="50" charset="-128"/>
              </a:rPr>
              <a:t>】</a:t>
            </a:r>
          </a:p>
        </p:txBody>
      </p:sp>
      <p:sp>
        <p:nvSpPr>
          <p:cNvPr id="8" name="正方形/長方形 7">
            <a:extLst>
              <a:ext uri="{FF2B5EF4-FFF2-40B4-BE49-F238E27FC236}">
                <a16:creationId xmlns:a16="http://schemas.microsoft.com/office/drawing/2014/main" id="{2F85560F-3197-4D21-BF2B-54A6ABBCAF90}"/>
              </a:ext>
            </a:extLst>
          </p:cNvPr>
          <p:cNvSpPr/>
          <p:nvPr/>
        </p:nvSpPr>
        <p:spPr>
          <a:xfrm>
            <a:off x="339137" y="2928968"/>
            <a:ext cx="8560316" cy="694101"/>
          </a:xfrm>
          <a:prstGeom prst="rect">
            <a:avLst/>
          </a:prstGeom>
        </p:spPr>
        <p:txBody>
          <a:bodyPr wrap="square">
            <a:spAutoFit/>
          </a:bodyPr>
          <a:lstStyle/>
          <a:p>
            <a:pPr>
              <a:lnSpc>
                <a:spcPts val="2500"/>
              </a:lnSpc>
            </a:pPr>
            <a:r>
              <a:rPr lang="ja-JP" altLang="en-US" sz="1400" dirty="0">
                <a:solidFill>
                  <a:srgbClr val="000000"/>
                </a:solidFill>
                <a:latin typeface="Meiryo UI" panose="020B0604030504040204" pitchFamily="50" charset="-128"/>
                <a:ea typeface="Meiryo UI" panose="020B0604030504040204" pitchFamily="50" charset="-128"/>
              </a:rPr>
              <a:t>・築</a:t>
            </a:r>
            <a:r>
              <a:rPr lang="en-US" altLang="ja-JP" sz="1400" dirty="0">
                <a:solidFill>
                  <a:srgbClr val="000000"/>
                </a:solidFill>
                <a:latin typeface="Meiryo UI" panose="020B0604030504040204" pitchFamily="50" charset="-128"/>
                <a:ea typeface="Meiryo UI" panose="020B0604030504040204" pitchFamily="50" charset="-128"/>
              </a:rPr>
              <a:t>40</a:t>
            </a:r>
            <a:r>
              <a:rPr lang="ja-JP" altLang="en-US" sz="1400" dirty="0">
                <a:solidFill>
                  <a:srgbClr val="000000"/>
                </a:solidFill>
                <a:latin typeface="Meiryo UI" panose="020B0604030504040204" pitchFamily="50" charset="-128"/>
                <a:ea typeface="Meiryo UI" panose="020B0604030504040204" pitchFamily="50" charset="-128"/>
              </a:rPr>
              <a:t>年を超える分譲マンションに、マンション管理士を派遣し、マンション除却までの資金計画を含む中長期の計画策定</a:t>
            </a:r>
            <a:endParaRPr lang="en-US" altLang="ja-JP" sz="1400" dirty="0">
              <a:solidFill>
                <a:srgbClr val="000000"/>
              </a:solidFill>
              <a:latin typeface="Meiryo UI" panose="020B0604030504040204" pitchFamily="50" charset="-128"/>
              <a:ea typeface="Meiryo UI" panose="020B0604030504040204" pitchFamily="50" charset="-128"/>
            </a:endParaRPr>
          </a:p>
          <a:p>
            <a:pPr>
              <a:lnSpc>
                <a:spcPts val="2500"/>
              </a:lnSpc>
            </a:pPr>
            <a:r>
              <a:rPr lang="ja-JP" altLang="en-US" sz="1400" dirty="0">
                <a:solidFill>
                  <a:srgbClr val="000000"/>
                </a:solidFill>
                <a:latin typeface="Meiryo UI" panose="020B0604030504040204" pitchFamily="50" charset="-128"/>
                <a:ea typeface="Meiryo UI" panose="020B0604030504040204" pitchFamily="50" charset="-128"/>
              </a:rPr>
              <a:t>　などの支援を実施</a:t>
            </a:r>
          </a:p>
        </p:txBody>
      </p:sp>
      <p:sp>
        <p:nvSpPr>
          <p:cNvPr id="9" name="正方形/長方形 8">
            <a:extLst>
              <a:ext uri="{FF2B5EF4-FFF2-40B4-BE49-F238E27FC236}">
                <a16:creationId xmlns:a16="http://schemas.microsoft.com/office/drawing/2014/main" id="{6D4AF25D-41EF-4F44-A60D-14BD7F981D13}"/>
              </a:ext>
            </a:extLst>
          </p:cNvPr>
          <p:cNvSpPr/>
          <p:nvPr/>
        </p:nvSpPr>
        <p:spPr>
          <a:xfrm>
            <a:off x="339137" y="2625597"/>
            <a:ext cx="1600021" cy="378565"/>
          </a:xfrm>
          <a:prstGeom prst="rect">
            <a:avLst/>
          </a:prstGeom>
        </p:spPr>
        <p:txBody>
          <a:bodyPr wrap="square">
            <a:spAutoFit/>
          </a:bodyPr>
          <a:lstStyle/>
          <a:p>
            <a:pPr>
              <a:lnSpc>
                <a:spcPts val="2500"/>
              </a:lnSpc>
            </a:pPr>
            <a:r>
              <a:rPr lang="en-US" altLang="ja-JP" sz="1600" dirty="0">
                <a:solidFill>
                  <a:srgbClr val="000000"/>
                </a:solidFill>
                <a:latin typeface="Meiryo UI" panose="020B0604030504040204" pitchFamily="50" charset="-128"/>
                <a:ea typeface="Meiryo UI" panose="020B0604030504040204" pitchFamily="50" charset="-128"/>
              </a:rPr>
              <a:t>【</a:t>
            </a:r>
            <a:r>
              <a:rPr lang="ja-JP" altLang="en-US" sz="1600" dirty="0">
                <a:solidFill>
                  <a:srgbClr val="000000"/>
                </a:solidFill>
                <a:latin typeface="Meiryo UI" panose="020B0604030504040204" pitchFamily="50" charset="-128"/>
                <a:ea typeface="Meiryo UI" panose="020B0604030504040204" pitchFamily="50" charset="-128"/>
              </a:rPr>
              <a:t>実施内容</a:t>
            </a:r>
            <a:r>
              <a:rPr lang="en-US" altLang="ja-JP" sz="1600" dirty="0">
                <a:solidFill>
                  <a:srgbClr val="000000"/>
                </a:solidFill>
                <a:latin typeface="Meiryo UI" panose="020B0604030504040204" pitchFamily="50" charset="-128"/>
                <a:ea typeface="Meiryo UI" panose="020B0604030504040204" pitchFamily="50" charset="-128"/>
              </a:rPr>
              <a:t>】</a:t>
            </a:r>
          </a:p>
        </p:txBody>
      </p:sp>
      <p:sp>
        <p:nvSpPr>
          <p:cNvPr id="12" name="正方形/長方形 11">
            <a:extLst>
              <a:ext uri="{FF2B5EF4-FFF2-40B4-BE49-F238E27FC236}">
                <a16:creationId xmlns:a16="http://schemas.microsoft.com/office/drawing/2014/main" id="{05E4AED1-EBB8-4EEE-9276-A9C562EFEC52}"/>
              </a:ext>
            </a:extLst>
          </p:cNvPr>
          <p:cNvSpPr/>
          <p:nvPr/>
        </p:nvSpPr>
        <p:spPr>
          <a:xfrm>
            <a:off x="339137" y="3816625"/>
            <a:ext cx="2924325" cy="378565"/>
          </a:xfrm>
          <a:prstGeom prst="rect">
            <a:avLst/>
          </a:prstGeom>
        </p:spPr>
        <p:txBody>
          <a:bodyPr wrap="square">
            <a:spAutoFit/>
          </a:bodyPr>
          <a:lstStyle/>
          <a:p>
            <a:pPr>
              <a:lnSpc>
                <a:spcPts val="2500"/>
              </a:lnSpc>
            </a:pPr>
            <a:r>
              <a:rPr lang="en-US" altLang="ja-JP" sz="1600" dirty="0">
                <a:solidFill>
                  <a:srgbClr val="000000"/>
                </a:solidFill>
                <a:latin typeface="Meiryo UI" panose="020B0604030504040204" pitchFamily="50" charset="-128"/>
                <a:ea typeface="Meiryo UI" panose="020B0604030504040204" pitchFamily="50" charset="-128"/>
              </a:rPr>
              <a:t>【</a:t>
            </a:r>
            <a:r>
              <a:rPr lang="ja-JP" altLang="en-US" sz="1600" dirty="0">
                <a:solidFill>
                  <a:srgbClr val="000000"/>
                </a:solidFill>
                <a:latin typeface="Meiryo UI" panose="020B0604030504040204" pitchFamily="50" charset="-128"/>
                <a:ea typeface="Meiryo UI" panose="020B0604030504040204" pitchFamily="50" charset="-128"/>
              </a:rPr>
              <a:t>対象マンションの選定方法</a:t>
            </a:r>
            <a:r>
              <a:rPr lang="en-US" altLang="ja-JP" sz="1600" dirty="0">
                <a:solidFill>
                  <a:srgbClr val="000000"/>
                </a:solidFill>
                <a:latin typeface="Meiryo UI" panose="020B0604030504040204" pitchFamily="50" charset="-128"/>
                <a:ea typeface="Meiryo UI" panose="020B0604030504040204" pitchFamily="50" charset="-128"/>
              </a:rPr>
              <a:t>】</a:t>
            </a:r>
          </a:p>
        </p:txBody>
      </p:sp>
      <p:sp>
        <p:nvSpPr>
          <p:cNvPr id="13" name="正方形/長方形 12">
            <a:extLst>
              <a:ext uri="{FF2B5EF4-FFF2-40B4-BE49-F238E27FC236}">
                <a16:creationId xmlns:a16="http://schemas.microsoft.com/office/drawing/2014/main" id="{DDF9FA13-0041-45B9-91B5-690602383671}"/>
              </a:ext>
            </a:extLst>
          </p:cNvPr>
          <p:cNvSpPr/>
          <p:nvPr/>
        </p:nvSpPr>
        <p:spPr>
          <a:xfrm>
            <a:off x="244546" y="4140938"/>
            <a:ext cx="8057311" cy="368434"/>
          </a:xfrm>
          <a:prstGeom prst="rect">
            <a:avLst/>
          </a:prstGeom>
        </p:spPr>
        <p:txBody>
          <a:bodyPr wrap="square">
            <a:spAutoFit/>
          </a:bodyPr>
          <a:lstStyle/>
          <a:p>
            <a:pPr>
              <a:lnSpc>
                <a:spcPts val="2500"/>
              </a:lnSpc>
            </a:pPr>
            <a:r>
              <a:rPr lang="ja-JP" altLang="en-US" sz="1400" dirty="0">
                <a:solidFill>
                  <a:srgbClr val="000000"/>
                </a:solidFill>
                <a:latin typeface="Meiryo UI" panose="020B0604030504040204" pitchFamily="50" charset="-128"/>
                <a:ea typeface="Meiryo UI" panose="020B0604030504040204" pitchFamily="50" charset="-128"/>
              </a:rPr>
              <a:t>　・除却までの資金計画を含む中長期の　計画策定を検討する築</a:t>
            </a:r>
            <a:r>
              <a:rPr lang="en-US" altLang="ja-JP" sz="1400" dirty="0">
                <a:solidFill>
                  <a:srgbClr val="000000"/>
                </a:solidFill>
                <a:latin typeface="Meiryo UI" panose="020B0604030504040204" pitchFamily="50" charset="-128"/>
                <a:ea typeface="Meiryo UI" panose="020B0604030504040204" pitchFamily="50" charset="-128"/>
              </a:rPr>
              <a:t>40</a:t>
            </a:r>
            <a:r>
              <a:rPr lang="ja-JP" altLang="en-US" sz="1400" dirty="0">
                <a:solidFill>
                  <a:srgbClr val="000000"/>
                </a:solidFill>
                <a:latin typeface="Meiryo UI" panose="020B0604030504040204" pitchFamily="50" charset="-128"/>
                <a:ea typeface="Meiryo UI" panose="020B0604030504040204" pitchFamily="50" charset="-128"/>
              </a:rPr>
              <a:t>年を超えるマンションの管理組合を公募　　</a:t>
            </a:r>
          </a:p>
        </p:txBody>
      </p:sp>
      <p:sp>
        <p:nvSpPr>
          <p:cNvPr id="3" name="正方形/長方形 2">
            <a:extLst>
              <a:ext uri="{FF2B5EF4-FFF2-40B4-BE49-F238E27FC236}">
                <a16:creationId xmlns:a16="http://schemas.microsoft.com/office/drawing/2014/main" id="{5A8008A8-E0EA-49F2-81DE-C4948A29D3E9}"/>
              </a:ext>
            </a:extLst>
          </p:cNvPr>
          <p:cNvSpPr/>
          <p:nvPr/>
        </p:nvSpPr>
        <p:spPr>
          <a:xfrm>
            <a:off x="339137" y="1436220"/>
            <a:ext cx="8560316" cy="109008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p>
        </p:txBody>
      </p:sp>
      <p:sp>
        <p:nvSpPr>
          <p:cNvPr id="16" name="正方形/長方形 15">
            <a:extLst>
              <a:ext uri="{FF2B5EF4-FFF2-40B4-BE49-F238E27FC236}">
                <a16:creationId xmlns:a16="http://schemas.microsoft.com/office/drawing/2014/main" id="{6AA3FA1C-CEB6-45B0-98E4-F7B095BC2F1C}"/>
              </a:ext>
            </a:extLst>
          </p:cNvPr>
          <p:cNvSpPr/>
          <p:nvPr/>
        </p:nvSpPr>
        <p:spPr>
          <a:xfrm>
            <a:off x="339318" y="2633725"/>
            <a:ext cx="8560316" cy="104924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8AC17710-1129-4D7F-8A03-53330CA483FD}"/>
              </a:ext>
            </a:extLst>
          </p:cNvPr>
          <p:cNvSpPr/>
          <p:nvPr/>
        </p:nvSpPr>
        <p:spPr>
          <a:xfrm>
            <a:off x="339137" y="3774459"/>
            <a:ext cx="8560316" cy="78927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D363A767-6315-4A57-8356-72B4091B56DF}"/>
              </a:ext>
            </a:extLst>
          </p:cNvPr>
          <p:cNvSpPr txBox="1"/>
          <p:nvPr/>
        </p:nvSpPr>
        <p:spPr>
          <a:xfrm>
            <a:off x="8652795"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18</a:t>
            </a:r>
            <a:endParaRPr kumimoji="1" lang="ja-JP" altLang="en-US" dirty="0"/>
          </a:p>
        </p:txBody>
      </p:sp>
      <p:sp>
        <p:nvSpPr>
          <p:cNvPr id="20" name="正方形/長方形 19">
            <a:extLst>
              <a:ext uri="{FF2B5EF4-FFF2-40B4-BE49-F238E27FC236}">
                <a16:creationId xmlns:a16="http://schemas.microsoft.com/office/drawing/2014/main" id="{196E3ACB-4064-4BD4-828D-F2C6E018A1AB}"/>
              </a:ext>
            </a:extLst>
          </p:cNvPr>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latin typeface="Meiryo UI" panose="020B0604030504040204" pitchFamily="50" charset="-128"/>
                <a:ea typeface="Meiryo UI" panose="020B0604030504040204" pitchFamily="50" charset="-128"/>
              </a:rPr>
              <a:t>　大阪府のこれまでの取組み</a:t>
            </a:r>
          </a:p>
        </p:txBody>
      </p:sp>
      <p:sp>
        <p:nvSpPr>
          <p:cNvPr id="35" name="正方形/長方形 34">
            <a:extLst>
              <a:ext uri="{FF2B5EF4-FFF2-40B4-BE49-F238E27FC236}">
                <a16:creationId xmlns:a16="http://schemas.microsoft.com/office/drawing/2014/main" id="{535B94E5-51FF-4ED8-92BA-93BE7440DF5D}"/>
              </a:ext>
            </a:extLst>
          </p:cNvPr>
          <p:cNvSpPr/>
          <p:nvPr/>
        </p:nvSpPr>
        <p:spPr>
          <a:xfrm>
            <a:off x="288115" y="4684222"/>
            <a:ext cx="1651043" cy="378565"/>
          </a:xfrm>
          <a:prstGeom prst="rect">
            <a:avLst/>
          </a:prstGeom>
        </p:spPr>
        <p:txBody>
          <a:bodyPr wrap="square">
            <a:spAutoFit/>
          </a:bodyPr>
          <a:lstStyle/>
          <a:p>
            <a:pPr>
              <a:lnSpc>
                <a:spcPts val="2500"/>
              </a:lnSpc>
            </a:pPr>
            <a:r>
              <a:rPr lang="en-US" altLang="ja-JP" sz="1600" dirty="0">
                <a:solidFill>
                  <a:srgbClr val="000000"/>
                </a:solidFill>
                <a:latin typeface="Meiryo UI" panose="020B0604030504040204" pitchFamily="50" charset="-128"/>
                <a:ea typeface="Meiryo UI" panose="020B0604030504040204" pitchFamily="50" charset="-128"/>
              </a:rPr>
              <a:t>【</a:t>
            </a:r>
            <a:r>
              <a:rPr lang="ja-JP" altLang="en-US" sz="1600" dirty="0">
                <a:solidFill>
                  <a:srgbClr val="000000"/>
                </a:solidFill>
                <a:latin typeface="Meiryo UI" panose="020B0604030504040204" pitchFamily="50" charset="-128"/>
                <a:ea typeface="Meiryo UI" panose="020B0604030504040204" pitchFamily="50" charset="-128"/>
              </a:rPr>
              <a:t>事業スキーム</a:t>
            </a:r>
            <a:r>
              <a:rPr lang="en-US" altLang="ja-JP" sz="1600" dirty="0">
                <a:solidFill>
                  <a:srgbClr val="000000"/>
                </a:solidFill>
                <a:latin typeface="Meiryo UI" panose="020B0604030504040204" pitchFamily="50" charset="-128"/>
                <a:ea typeface="Meiryo UI" panose="020B0604030504040204" pitchFamily="50" charset="-128"/>
              </a:rPr>
              <a:t>】</a:t>
            </a:r>
          </a:p>
        </p:txBody>
      </p:sp>
      <p:grpSp>
        <p:nvGrpSpPr>
          <p:cNvPr id="39" name="グループ化 38">
            <a:extLst>
              <a:ext uri="{FF2B5EF4-FFF2-40B4-BE49-F238E27FC236}">
                <a16:creationId xmlns:a16="http://schemas.microsoft.com/office/drawing/2014/main" id="{2E093DF9-3457-471F-94E5-CC92A523A893}"/>
              </a:ext>
            </a:extLst>
          </p:cNvPr>
          <p:cNvGrpSpPr/>
          <p:nvPr/>
        </p:nvGrpSpPr>
        <p:grpSpPr>
          <a:xfrm>
            <a:off x="6743417" y="4684222"/>
            <a:ext cx="1318729" cy="1813740"/>
            <a:chOff x="7428913" y="2692527"/>
            <a:chExt cx="3374874" cy="4812956"/>
          </a:xfrm>
        </p:grpSpPr>
        <p:sp>
          <p:nvSpPr>
            <p:cNvPr id="40" name="正方形/長方形 39">
              <a:extLst>
                <a:ext uri="{FF2B5EF4-FFF2-40B4-BE49-F238E27FC236}">
                  <a16:creationId xmlns:a16="http://schemas.microsoft.com/office/drawing/2014/main" id="{BB63E406-6070-426B-B8F8-4B676433FC03}"/>
                </a:ext>
              </a:extLst>
            </p:cNvPr>
            <p:cNvSpPr/>
            <p:nvPr/>
          </p:nvSpPr>
          <p:spPr>
            <a:xfrm>
              <a:off x="7428913" y="2692527"/>
              <a:ext cx="3374874" cy="4812956"/>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1" name="図 40">
              <a:extLst>
                <a:ext uri="{FF2B5EF4-FFF2-40B4-BE49-F238E27FC236}">
                  <a16:creationId xmlns:a16="http://schemas.microsoft.com/office/drawing/2014/main" id="{8BCA095A-62DF-4E85-9054-F04E29DDDE94}"/>
                </a:ext>
              </a:extLst>
            </p:cNvPr>
            <p:cNvPicPr>
              <a:picLocks noChangeAspect="1"/>
            </p:cNvPicPr>
            <p:nvPr/>
          </p:nvPicPr>
          <p:blipFill>
            <a:blip r:embed="rId2"/>
            <a:stretch>
              <a:fillRect/>
            </a:stretch>
          </p:blipFill>
          <p:spPr>
            <a:xfrm>
              <a:off x="7428913" y="2768727"/>
              <a:ext cx="3374874" cy="4736756"/>
            </a:xfrm>
            <a:prstGeom prst="rect">
              <a:avLst/>
            </a:prstGeom>
          </p:spPr>
        </p:pic>
      </p:grpSp>
      <p:grpSp>
        <p:nvGrpSpPr>
          <p:cNvPr id="42" name="グループ化 41">
            <a:extLst>
              <a:ext uri="{FF2B5EF4-FFF2-40B4-BE49-F238E27FC236}">
                <a16:creationId xmlns:a16="http://schemas.microsoft.com/office/drawing/2014/main" id="{5F15764D-3C3E-4C56-B6C4-F19B9925ADEC}"/>
              </a:ext>
            </a:extLst>
          </p:cNvPr>
          <p:cNvGrpSpPr/>
          <p:nvPr/>
        </p:nvGrpSpPr>
        <p:grpSpPr>
          <a:xfrm>
            <a:off x="1865467" y="4854255"/>
            <a:ext cx="4314201" cy="1788659"/>
            <a:chOff x="5621217" y="4278381"/>
            <a:chExt cx="3814636" cy="1788659"/>
          </a:xfrm>
        </p:grpSpPr>
        <p:sp>
          <p:nvSpPr>
            <p:cNvPr id="43" name="右矢印 54">
              <a:extLst>
                <a:ext uri="{FF2B5EF4-FFF2-40B4-BE49-F238E27FC236}">
                  <a16:creationId xmlns:a16="http://schemas.microsoft.com/office/drawing/2014/main" id="{C1B4E11B-0A36-4CB7-A0FC-07FA6D30C591}"/>
                </a:ext>
              </a:extLst>
            </p:cNvPr>
            <p:cNvSpPr/>
            <p:nvPr/>
          </p:nvSpPr>
          <p:spPr>
            <a:xfrm rot="5400000">
              <a:off x="5740747" y="4882737"/>
              <a:ext cx="499595" cy="290729"/>
            </a:xfrm>
            <a:prstGeom prst="rightArrow">
              <a:avLst/>
            </a:prstGeom>
            <a:solidFill>
              <a:schemeClr val="bg1">
                <a:lumMod val="6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ctr" anchorCtr="0" forceAA="0" compatLnSpc="1">
              <a:prstTxWarp prst="textNoShape">
                <a:avLst/>
              </a:prstTxWarp>
              <a:noAutofit/>
            </a:bodyPr>
            <a:lstStyle/>
            <a:p>
              <a:endParaRPr lang="ja-JP" altLang="en-US">
                <a:latin typeface="BIZ UDゴシック" panose="020B0400000000000000" pitchFamily="49" charset="-128"/>
                <a:ea typeface="BIZ UDゴシック" panose="020B0400000000000000" pitchFamily="49" charset="-128"/>
              </a:endParaRPr>
            </a:p>
          </p:txBody>
        </p:sp>
        <p:sp>
          <p:nvSpPr>
            <p:cNvPr id="44" name="右矢印 522">
              <a:extLst>
                <a:ext uri="{FF2B5EF4-FFF2-40B4-BE49-F238E27FC236}">
                  <a16:creationId xmlns:a16="http://schemas.microsoft.com/office/drawing/2014/main" id="{8D37CE18-FFDB-410B-87C1-6C57A4A68932}"/>
                </a:ext>
              </a:extLst>
            </p:cNvPr>
            <p:cNvSpPr/>
            <p:nvPr/>
          </p:nvSpPr>
          <p:spPr>
            <a:xfrm rot="1188679">
              <a:off x="6536232" y="4740729"/>
              <a:ext cx="1794269" cy="196465"/>
            </a:xfrm>
            <a:prstGeom prst="rightArrow">
              <a:avLst>
                <a:gd name="adj1" fmla="val 50000"/>
                <a:gd name="adj2" fmla="val 125405"/>
              </a:avLst>
            </a:prstGeom>
            <a:solidFill>
              <a:schemeClr val="bg1">
                <a:lumMod val="6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600">
                <a:latin typeface="BIZ UDゴシック" panose="020B0400000000000000" pitchFamily="49" charset="-128"/>
                <a:ea typeface="BIZ UDゴシック" panose="020B0400000000000000" pitchFamily="49" charset="-128"/>
              </a:endParaRPr>
            </a:p>
          </p:txBody>
        </p:sp>
        <p:sp>
          <p:nvSpPr>
            <p:cNvPr id="45" name="右矢印 526">
              <a:extLst>
                <a:ext uri="{FF2B5EF4-FFF2-40B4-BE49-F238E27FC236}">
                  <a16:creationId xmlns:a16="http://schemas.microsoft.com/office/drawing/2014/main" id="{BF7DFAB7-859E-4393-B7ED-43021A310F61}"/>
                </a:ext>
              </a:extLst>
            </p:cNvPr>
            <p:cNvSpPr/>
            <p:nvPr/>
          </p:nvSpPr>
          <p:spPr>
            <a:xfrm rot="11951517">
              <a:off x="6513935" y="4917370"/>
              <a:ext cx="1721695" cy="181195"/>
            </a:xfrm>
            <a:prstGeom prst="rightArrow">
              <a:avLst>
                <a:gd name="adj1" fmla="val 50000"/>
                <a:gd name="adj2" fmla="val 125405"/>
              </a:avLst>
            </a:prstGeom>
            <a:solidFill>
              <a:schemeClr val="bg1">
                <a:lumMod val="6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600">
                <a:latin typeface="BIZ UDゴシック" panose="020B0400000000000000" pitchFamily="49" charset="-128"/>
                <a:ea typeface="BIZ UDゴシック" panose="020B0400000000000000" pitchFamily="49" charset="-128"/>
              </a:endParaRPr>
            </a:p>
          </p:txBody>
        </p:sp>
        <p:sp>
          <p:nvSpPr>
            <p:cNvPr id="46" name="右矢印 60">
              <a:extLst>
                <a:ext uri="{FF2B5EF4-FFF2-40B4-BE49-F238E27FC236}">
                  <a16:creationId xmlns:a16="http://schemas.microsoft.com/office/drawing/2014/main" id="{94572EFA-BF72-41CD-904E-F6112658E3A3}"/>
                </a:ext>
              </a:extLst>
            </p:cNvPr>
            <p:cNvSpPr/>
            <p:nvPr/>
          </p:nvSpPr>
          <p:spPr>
            <a:xfrm>
              <a:off x="6536070" y="5613272"/>
              <a:ext cx="1638214" cy="332944"/>
            </a:xfrm>
            <a:prstGeom prst="rightArrow">
              <a:avLst/>
            </a:prstGeom>
            <a:solidFill>
              <a:srgbClr val="FF0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ctr" anchorCtr="0" forceAA="0" compatLnSpc="1">
              <a:prstTxWarp prst="textNoShape">
                <a:avLst/>
              </a:prstTxWarp>
              <a:noAutofit/>
            </a:bodyPr>
            <a:lstStyle/>
            <a:p>
              <a:endParaRPr lang="ja-JP" altLang="en-US">
                <a:latin typeface="BIZ UDゴシック" panose="020B0400000000000000" pitchFamily="49" charset="-128"/>
                <a:ea typeface="BIZ UDゴシック" panose="020B0400000000000000" pitchFamily="49" charset="-128"/>
              </a:endParaRPr>
            </a:p>
          </p:txBody>
        </p:sp>
        <p:sp>
          <p:nvSpPr>
            <p:cNvPr id="47" name="テキスト ボックス 23">
              <a:extLst>
                <a:ext uri="{FF2B5EF4-FFF2-40B4-BE49-F238E27FC236}">
                  <a16:creationId xmlns:a16="http://schemas.microsoft.com/office/drawing/2014/main" id="{0B0B6828-47CC-470B-90CD-7DD978057AA7}"/>
                </a:ext>
              </a:extLst>
            </p:cNvPr>
            <p:cNvSpPr txBox="1"/>
            <p:nvPr/>
          </p:nvSpPr>
          <p:spPr>
            <a:xfrm>
              <a:off x="6509789" y="5374237"/>
              <a:ext cx="1769446" cy="292337"/>
            </a:xfrm>
            <a:prstGeom prst="rect">
              <a:avLst/>
            </a:prstGeom>
            <a:noFill/>
            <a:ln w="6350">
              <a:noFill/>
            </a:ln>
          </p:spPr>
          <p:txBody>
            <a:bodyPr rot="0" spcFirstLastPara="0" vert="horz" wrap="square" lIns="63305" tIns="31652" rIns="63305" bIns="31652" numCol="1" spcCol="0" rtlCol="0" fromWordArt="0" anchor="t" anchorCtr="0" forceAA="0" compatLnSpc="1">
              <a:prstTxWarp prst="textNoShape">
                <a:avLst/>
              </a:prstTxWarp>
              <a:noAutofit/>
            </a:bodyPr>
            <a:lstStyle/>
            <a:p>
              <a:pPr algn="just">
                <a:lnSpc>
                  <a:spcPts val="1500"/>
                </a:lnSpc>
              </a:pPr>
              <a:r>
                <a:rPr lang="ja-JP" altLang="en-US" sz="1200" b="1" kern="100" dirty="0">
                  <a:latin typeface="BIZ UDゴシック" panose="020B0400000000000000" pitchFamily="49" charset="-128"/>
                  <a:ea typeface="BIZ UDゴシック" panose="020B0400000000000000" pitchFamily="49" charset="-128"/>
                  <a:cs typeface="Times New Roman" panose="02020603050405020304" pitchFamily="18" charset="0"/>
                </a:rPr>
                <a:t>マンション管理士を派遣</a:t>
              </a:r>
              <a:endParaRPr lang="ja-JP" altLang="en-US" sz="1100" kern="100" dirty="0">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48" name="角丸四角形 51">
              <a:extLst>
                <a:ext uri="{FF2B5EF4-FFF2-40B4-BE49-F238E27FC236}">
                  <a16:creationId xmlns:a16="http://schemas.microsoft.com/office/drawing/2014/main" id="{20D1593C-5429-4ECC-B187-F4E8AE0D67EF}"/>
                </a:ext>
              </a:extLst>
            </p:cNvPr>
            <p:cNvSpPr/>
            <p:nvPr/>
          </p:nvSpPr>
          <p:spPr>
            <a:xfrm>
              <a:off x="5621217" y="4278381"/>
              <a:ext cx="829585" cy="374678"/>
            </a:xfrm>
            <a:prstGeom prst="roundRect">
              <a:avLst/>
            </a:prstGeom>
            <a:solidFill>
              <a:schemeClr val="accent1">
                <a:lumMod val="7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ctr" anchorCtr="0" forceAA="0" compatLnSpc="1">
              <a:prstTxWarp prst="textNoShape">
                <a:avLst/>
              </a:prstTxWarp>
              <a:noAutofit/>
            </a:bodyPr>
            <a:lstStyle/>
            <a:p>
              <a:pPr algn="ctr"/>
              <a:r>
                <a:rPr lang="ja-JP" altLang="en-US" sz="1200" kern="100" dirty="0">
                  <a:solidFill>
                    <a:srgbClr val="FFFFFF"/>
                  </a:solidFill>
                  <a:latin typeface="BIZ UDゴシック" panose="020B0400000000000000" pitchFamily="49" charset="-128"/>
                  <a:ea typeface="BIZ UDゴシック" panose="020B0400000000000000" pitchFamily="49" charset="-128"/>
                  <a:cs typeface="Times New Roman" panose="02020603050405020304" pitchFamily="18" charset="0"/>
                </a:rPr>
                <a:t>大阪府</a:t>
              </a:r>
              <a:endParaRPr lang="ja-JP" altLang="en-US" sz="900" kern="100" dirty="0">
                <a:solidFill>
                  <a:srgbClr val="FFFFFF"/>
                </a:solidFill>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49" name="テキスト ボックス 48">
              <a:extLst>
                <a:ext uri="{FF2B5EF4-FFF2-40B4-BE49-F238E27FC236}">
                  <a16:creationId xmlns:a16="http://schemas.microsoft.com/office/drawing/2014/main" id="{DA896DD4-807F-4D4C-BDE6-FEEA0A98496F}"/>
                </a:ext>
              </a:extLst>
            </p:cNvPr>
            <p:cNvSpPr txBox="1"/>
            <p:nvPr/>
          </p:nvSpPr>
          <p:spPr>
            <a:xfrm>
              <a:off x="5798128" y="4823092"/>
              <a:ext cx="397636" cy="459770"/>
            </a:xfrm>
            <a:prstGeom prst="rect">
              <a:avLst/>
            </a:prstGeom>
            <a:noFill/>
            <a:ln w="6350">
              <a:noFill/>
            </a:ln>
          </p:spPr>
          <p:txBody>
            <a:bodyPr rot="0" spcFirstLastPara="0" vert="horz" wrap="none" lIns="63305" tIns="31652" rIns="63305" bIns="31652" numCol="1" spcCol="0" rtlCol="0" fromWordArt="0" anchor="t" anchorCtr="0" forceAA="0" compatLnSpc="1">
              <a:prstTxWarp prst="textNoShape">
                <a:avLst/>
              </a:prstTxWarp>
              <a:noAutofit/>
            </a:bodyPr>
            <a:lstStyle/>
            <a:p>
              <a:pPr algn="just"/>
              <a:r>
                <a:rPr lang="ja-JP" altLang="en-US" sz="1400" kern="100" dirty="0">
                  <a:latin typeface="BIZ UDゴシック" panose="020B0400000000000000" pitchFamily="49" charset="-128"/>
                  <a:ea typeface="BIZ UDゴシック" panose="020B0400000000000000" pitchFamily="49" charset="-128"/>
                  <a:cs typeface="Times New Roman" panose="02020603050405020304" pitchFamily="18" charset="0"/>
                </a:rPr>
                <a:t>委託</a:t>
              </a:r>
              <a:endParaRPr lang="ja-JP" altLang="en-US" sz="1200" kern="100" dirty="0">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50" name="角丸四角形 58">
              <a:extLst>
                <a:ext uri="{FF2B5EF4-FFF2-40B4-BE49-F238E27FC236}">
                  <a16:creationId xmlns:a16="http://schemas.microsoft.com/office/drawing/2014/main" id="{AE585F82-AE68-4C94-995A-848D5413C6F3}"/>
                </a:ext>
              </a:extLst>
            </p:cNvPr>
            <p:cNvSpPr/>
            <p:nvPr/>
          </p:nvSpPr>
          <p:spPr>
            <a:xfrm>
              <a:off x="8269827" y="5374237"/>
              <a:ext cx="1166026" cy="692803"/>
            </a:xfrm>
            <a:prstGeom prst="roundRect">
              <a:avLst/>
            </a:prstGeom>
            <a:solidFill>
              <a:schemeClr val="accent2">
                <a:lumMod val="20000"/>
                <a:lumOff val="80000"/>
              </a:schemeClr>
            </a:solidFill>
            <a:ln w="19050">
              <a:solidFill>
                <a:srgbClr val="C00000"/>
              </a:solidFill>
            </a:ln>
          </p:spPr>
          <p:style>
            <a:lnRef idx="2">
              <a:schemeClr val="accent2"/>
            </a:lnRef>
            <a:fillRef idx="1">
              <a:schemeClr val="lt1"/>
            </a:fillRef>
            <a:effectRef idx="0">
              <a:schemeClr val="accent2"/>
            </a:effectRef>
            <a:fontRef idx="minor">
              <a:schemeClr val="dk1"/>
            </a:fontRef>
          </p:style>
          <p:txBody>
            <a:bodyPr rot="0" spcFirstLastPara="0" vert="horz" wrap="square" lIns="63305" tIns="31652" rIns="63305" bIns="31652" numCol="1" spcCol="0" rtlCol="0" fromWordArt="0" anchor="ctr" anchorCtr="0" forceAA="0" compatLnSpc="1">
              <a:prstTxWarp prst="textNoShape">
                <a:avLst/>
              </a:prstTxWarp>
              <a:noAutofit/>
            </a:bodyPr>
            <a:lstStyle/>
            <a:p>
              <a:pPr algn="ctr">
                <a:lnSpc>
                  <a:spcPts val="1477"/>
                </a:lnSpc>
              </a:pPr>
              <a:r>
                <a:rPr lang="ja-JP" altLang="en-US" sz="12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分譲マンション</a:t>
              </a:r>
              <a:endParaRPr lang="en-US" altLang="ja-JP" sz="12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algn="ctr">
                <a:lnSpc>
                  <a:spcPts val="1477"/>
                </a:lnSpc>
              </a:pPr>
              <a:r>
                <a:rPr lang="ja-JP" altLang="en-US" sz="12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の区分所有者等</a:t>
              </a:r>
              <a:endParaRPr lang="en-US" altLang="ja-JP" sz="12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51" name="角丸四角形 59">
              <a:extLst>
                <a:ext uri="{FF2B5EF4-FFF2-40B4-BE49-F238E27FC236}">
                  <a16:creationId xmlns:a16="http://schemas.microsoft.com/office/drawing/2014/main" id="{6DB473A8-ECF5-48D6-9B3C-72379257C7E0}"/>
                </a:ext>
              </a:extLst>
            </p:cNvPr>
            <p:cNvSpPr/>
            <p:nvPr/>
          </p:nvSpPr>
          <p:spPr>
            <a:xfrm>
              <a:off x="5621219" y="5337221"/>
              <a:ext cx="849110" cy="692803"/>
            </a:xfrm>
            <a:prstGeom prst="roundRect">
              <a:avLst/>
            </a:prstGeom>
            <a:solidFill>
              <a:srgbClr val="00B05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ctr" anchorCtr="0" forceAA="0" compatLnSpc="1">
              <a:prstTxWarp prst="textNoShape">
                <a:avLst/>
              </a:prstTxWarp>
              <a:noAutofit/>
            </a:bodyPr>
            <a:lstStyle/>
            <a:p>
              <a:pPr algn="ctr"/>
              <a:r>
                <a:rPr lang="ja-JP" altLang="en-US" sz="12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委託事業者</a:t>
              </a:r>
              <a:endParaRPr lang="en-US" altLang="ja-JP" sz="12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p:txBody>
        </p:sp>
      </p:grpSp>
      <p:sp>
        <p:nvSpPr>
          <p:cNvPr id="52" name="テキスト ボックス 51">
            <a:extLst>
              <a:ext uri="{FF2B5EF4-FFF2-40B4-BE49-F238E27FC236}">
                <a16:creationId xmlns:a16="http://schemas.microsoft.com/office/drawing/2014/main" id="{B1E26DE4-2FD7-4F95-90BC-53048DE99DBB}"/>
              </a:ext>
            </a:extLst>
          </p:cNvPr>
          <p:cNvSpPr txBox="1"/>
          <p:nvPr/>
        </p:nvSpPr>
        <p:spPr>
          <a:xfrm>
            <a:off x="3860204" y="5262715"/>
            <a:ext cx="1033459" cy="243998"/>
          </a:xfrm>
          <a:prstGeom prst="rect">
            <a:avLst/>
          </a:prstGeom>
          <a:noFill/>
          <a:ln w="6350">
            <a:noFill/>
          </a:ln>
        </p:spPr>
        <p:txBody>
          <a:bodyPr rot="0" spcFirstLastPara="0" vert="horz" wrap="none" lIns="63305" tIns="31652" rIns="63305" bIns="31652" numCol="1" spcCol="0" rtlCol="0" fromWordArt="0" anchor="t" anchorCtr="0" forceAA="0" compatLnSpc="1">
            <a:prstTxWarp prst="textNoShape">
              <a:avLst/>
            </a:prstTxWarp>
            <a:noAutofit/>
          </a:bodyPr>
          <a:lstStyle/>
          <a:p>
            <a:pPr algn="r">
              <a:lnSpc>
                <a:spcPts val="646"/>
              </a:lnSpc>
            </a:pPr>
            <a:r>
              <a:rPr lang="ja-JP" altLang="en-US" sz="1400" kern="100" dirty="0">
                <a:latin typeface="BIZ UDゴシック" panose="020B0400000000000000" pitchFamily="49" charset="-128"/>
                <a:ea typeface="BIZ UDゴシック" panose="020B0400000000000000" pitchFamily="49" charset="-128"/>
                <a:cs typeface="Times New Roman" panose="02020603050405020304" pitchFamily="18" charset="0"/>
              </a:rPr>
              <a:t>連絡、助言等</a:t>
            </a:r>
          </a:p>
        </p:txBody>
      </p:sp>
      <p:sp>
        <p:nvSpPr>
          <p:cNvPr id="53" name="正方形/長方形 52">
            <a:extLst>
              <a:ext uri="{FF2B5EF4-FFF2-40B4-BE49-F238E27FC236}">
                <a16:creationId xmlns:a16="http://schemas.microsoft.com/office/drawing/2014/main" id="{58769028-58FC-4797-8749-563CBE68CD48}"/>
              </a:ext>
            </a:extLst>
          </p:cNvPr>
          <p:cNvSpPr/>
          <p:nvPr/>
        </p:nvSpPr>
        <p:spPr>
          <a:xfrm>
            <a:off x="6895390" y="6412334"/>
            <a:ext cx="1651043" cy="363305"/>
          </a:xfrm>
          <a:prstGeom prst="rect">
            <a:avLst/>
          </a:prstGeom>
        </p:spPr>
        <p:txBody>
          <a:bodyPr wrap="square">
            <a:spAutoFit/>
          </a:bodyPr>
          <a:lstStyle/>
          <a:p>
            <a:pPr>
              <a:lnSpc>
                <a:spcPts val="2500"/>
              </a:lnSpc>
            </a:pPr>
            <a:r>
              <a:rPr lang="en-US" altLang="ja-JP" sz="1200" dirty="0">
                <a:solidFill>
                  <a:srgbClr val="000000"/>
                </a:solidFill>
                <a:latin typeface="Meiryo UI" panose="020B0604030504040204" pitchFamily="50" charset="-128"/>
                <a:ea typeface="Meiryo UI" panose="020B0604030504040204" pitchFamily="50" charset="-128"/>
              </a:rPr>
              <a:t>&lt;</a:t>
            </a:r>
            <a:r>
              <a:rPr lang="ja-JP" altLang="en-US" sz="1200" dirty="0">
                <a:solidFill>
                  <a:srgbClr val="000000"/>
                </a:solidFill>
                <a:latin typeface="Meiryo UI" panose="020B0604030504040204" pitchFamily="50" charset="-128"/>
                <a:ea typeface="Meiryo UI" panose="020B0604030504040204" pitchFamily="50" charset="-128"/>
              </a:rPr>
              <a:t>公募チラシ</a:t>
            </a:r>
            <a:r>
              <a:rPr lang="en-US" altLang="ja-JP" sz="1200" dirty="0">
                <a:solidFill>
                  <a:srgbClr val="000000"/>
                </a:solidFill>
                <a:latin typeface="Meiryo UI" panose="020B0604030504040204" pitchFamily="50" charset="-128"/>
                <a:ea typeface="Meiryo UI" panose="020B0604030504040204" pitchFamily="50" charset="-128"/>
              </a:rPr>
              <a:t>&gt;</a:t>
            </a:r>
          </a:p>
        </p:txBody>
      </p:sp>
    </p:spTree>
    <p:extLst>
      <p:ext uri="{BB962C8B-B14F-4D97-AF65-F5344CB8AC3E}">
        <p14:creationId xmlns:p14="http://schemas.microsoft.com/office/powerpoint/2010/main" val="24127763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正方形/長方形 15">
            <a:extLst>
              <a:ext uri="{FF2B5EF4-FFF2-40B4-BE49-F238E27FC236}">
                <a16:creationId xmlns:a16="http://schemas.microsoft.com/office/drawing/2014/main" id="{91E6C3E7-70F1-4077-BC3B-6F3BB3690484}"/>
              </a:ext>
            </a:extLst>
          </p:cNvPr>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latin typeface="Meiryo UI" panose="020B0604030504040204" pitchFamily="50" charset="-128"/>
                <a:ea typeface="Meiryo UI" panose="020B0604030504040204" pitchFamily="50" charset="-128"/>
              </a:rPr>
              <a:t>　大阪府のこれまでの取組み</a:t>
            </a:r>
          </a:p>
        </p:txBody>
      </p:sp>
      <p:sp>
        <p:nvSpPr>
          <p:cNvPr id="17" name="テキスト ボックス 16">
            <a:extLst>
              <a:ext uri="{FF2B5EF4-FFF2-40B4-BE49-F238E27FC236}">
                <a16:creationId xmlns:a16="http://schemas.microsoft.com/office/drawing/2014/main" id="{D88DCDE0-8955-463C-BCAF-2036E0B5D2FD}"/>
              </a:ext>
            </a:extLst>
          </p:cNvPr>
          <p:cNvSpPr txBox="1"/>
          <p:nvPr/>
        </p:nvSpPr>
        <p:spPr>
          <a:xfrm>
            <a:off x="94593" y="489123"/>
            <a:ext cx="4997669" cy="369332"/>
          </a:xfrm>
          <a:prstGeom prst="rect">
            <a:avLst/>
          </a:prstGeom>
          <a:noFill/>
        </p:spPr>
        <p:txBody>
          <a:bodyPr wrap="square">
            <a:spAutoFit/>
          </a:bodyPr>
          <a:lstStyle/>
          <a:p>
            <a:pPr marL="179996" indent="-457189" algn="just" defTabSz="914379">
              <a:defRPr/>
            </a:pPr>
            <a:r>
              <a:rPr lang="ja-JP" altLang="en-US" sz="1800" b="1" dirty="0">
                <a:solidFill>
                  <a:prstClr val="black"/>
                </a:solidFill>
                <a:latin typeface="Meiryo UI"/>
                <a:ea typeface="Meiryo UI"/>
              </a:rPr>
              <a:t>○再生円滑化専門家派遣事業（</a:t>
            </a:r>
            <a:r>
              <a:rPr lang="en-US" altLang="ja-JP" sz="1800" b="1" dirty="0">
                <a:solidFill>
                  <a:prstClr val="black"/>
                </a:solidFill>
                <a:latin typeface="Meiryo UI"/>
                <a:ea typeface="Meiryo UI"/>
              </a:rPr>
              <a:t>R4</a:t>
            </a:r>
            <a:r>
              <a:rPr lang="ja-JP" altLang="en-US" sz="1800" b="1" dirty="0">
                <a:solidFill>
                  <a:prstClr val="black"/>
                </a:solidFill>
                <a:latin typeface="Meiryo UI"/>
                <a:ea typeface="Meiryo UI"/>
              </a:rPr>
              <a:t>～</a:t>
            </a:r>
            <a:r>
              <a:rPr lang="en-US" altLang="ja-JP" sz="1800" b="1" dirty="0">
                <a:solidFill>
                  <a:prstClr val="black"/>
                </a:solidFill>
                <a:latin typeface="Meiryo UI"/>
                <a:ea typeface="Meiryo UI"/>
              </a:rPr>
              <a:t>R6</a:t>
            </a:r>
            <a:r>
              <a:rPr lang="ja-JP" altLang="en-US" sz="1800" b="1" dirty="0">
                <a:solidFill>
                  <a:prstClr val="black"/>
                </a:solidFill>
                <a:latin typeface="Meiryo UI"/>
                <a:ea typeface="Meiryo UI"/>
              </a:rPr>
              <a:t>）</a:t>
            </a:r>
            <a:endParaRPr lang="en-US" altLang="ja-JP" sz="1800" b="1" dirty="0">
              <a:solidFill>
                <a:prstClr val="black"/>
              </a:solidFill>
              <a:latin typeface="Meiryo UI"/>
              <a:ea typeface="Meiryo UI"/>
            </a:endParaRPr>
          </a:p>
        </p:txBody>
      </p:sp>
      <p:sp>
        <p:nvSpPr>
          <p:cNvPr id="11" name="正方形/長方形 10">
            <a:extLst>
              <a:ext uri="{FF2B5EF4-FFF2-40B4-BE49-F238E27FC236}">
                <a16:creationId xmlns:a16="http://schemas.microsoft.com/office/drawing/2014/main" id="{A26BC5D5-5657-48CF-BDAA-576A0B32C1E3}"/>
              </a:ext>
            </a:extLst>
          </p:cNvPr>
          <p:cNvSpPr/>
          <p:nvPr/>
        </p:nvSpPr>
        <p:spPr>
          <a:xfrm>
            <a:off x="177273" y="5149517"/>
            <a:ext cx="1332007" cy="373500"/>
          </a:xfrm>
          <a:prstGeom prst="rect">
            <a:avLst/>
          </a:prstGeom>
        </p:spPr>
        <p:txBody>
          <a:bodyPr wrap="square">
            <a:spAutoFit/>
          </a:bodyPr>
          <a:lstStyle/>
          <a:p>
            <a:pPr>
              <a:lnSpc>
                <a:spcPts val="2500"/>
              </a:lnSpc>
            </a:pPr>
            <a:r>
              <a:rPr lang="en-US" altLang="ja-JP" sz="1600" dirty="0">
                <a:solidFill>
                  <a:srgbClr val="000000"/>
                </a:solidFill>
                <a:latin typeface="Meiryo UI" panose="020B0604030504040204" pitchFamily="50" charset="-128"/>
                <a:ea typeface="Meiryo UI" panose="020B0604030504040204" pitchFamily="50" charset="-128"/>
              </a:rPr>
              <a:t>【</a:t>
            </a:r>
            <a:r>
              <a:rPr lang="ja-JP" altLang="en-US" sz="1600" dirty="0">
                <a:solidFill>
                  <a:srgbClr val="000000"/>
                </a:solidFill>
                <a:latin typeface="Meiryo UI" panose="020B0604030504040204" pitchFamily="50" charset="-128"/>
                <a:ea typeface="Meiryo UI" panose="020B0604030504040204" pitchFamily="50" charset="-128"/>
              </a:rPr>
              <a:t>課題</a:t>
            </a:r>
            <a:r>
              <a:rPr lang="en-US" altLang="ja-JP" sz="1600" dirty="0">
                <a:solidFill>
                  <a:srgbClr val="000000"/>
                </a:solidFill>
                <a:latin typeface="Meiryo UI" panose="020B0604030504040204" pitchFamily="50" charset="-128"/>
                <a:ea typeface="Meiryo UI" panose="020B0604030504040204" pitchFamily="50" charset="-128"/>
              </a:rPr>
              <a:t>】</a:t>
            </a:r>
          </a:p>
        </p:txBody>
      </p:sp>
      <p:sp>
        <p:nvSpPr>
          <p:cNvPr id="12" name="正方形/長方形 11">
            <a:extLst>
              <a:ext uri="{FF2B5EF4-FFF2-40B4-BE49-F238E27FC236}">
                <a16:creationId xmlns:a16="http://schemas.microsoft.com/office/drawing/2014/main" id="{C2652AFC-EE77-4543-8FD0-E8C524513BA1}"/>
              </a:ext>
            </a:extLst>
          </p:cNvPr>
          <p:cNvSpPr/>
          <p:nvPr/>
        </p:nvSpPr>
        <p:spPr>
          <a:xfrm>
            <a:off x="125943" y="915200"/>
            <a:ext cx="1332007" cy="373500"/>
          </a:xfrm>
          <a:prstGeom prst="rect">
            <a:avLst/>
          </a:prstGeom>
        </p:spPr>
        <p:txBody>
          <a:bodyPr wrap="square">
            <a:spAutoFit/>
          </a:bodyPr>
          <a:lstStyle/>
          <a:p>
            <a:pPr>
              <a:lnSpc>
                <a:spcPts val="2500"/>
              </a:lnSpc>
            </a:pPr>
            <a:r>
              <a:rPr lang="en-US" altLang="ja-JP" sz="1600" dirty="0">
                <a:solidFill>
                  <a:srgbClr val="000000"/>
                </a:solidFill>
                <a:latin typeface="Meiryo UI" panose="020B0604030504040204" pitchFamily="50" charset="-128"/>
                <a:ea typeface="Meiryo UI" panose="020B0604030504040204" pitchFamily="50" charset="-128"/>
              </a:rPr>
              <a:t>【</a:t>
            </a:r>
            <a:r>
              <a:rPr lang="ja-JP" altLang="en-US" sz="1600" dirty="0">
                <a:solidFill>
                  <a:srgbClr val="000000"/>
                </a:solidFill>
                <a:latin typeface="Meiryo UI" panose="020B0604030504040204" pitchFamily="50" charset="-128"/>
                <a:ea typeface="Meiryo UI" panose="020B0604030504040204" pitchFamily="50" charset="-128"/>
              </a:rPr>
              <a:t>事業成果</a:t>
            </a:r>
            <a:r>
              <a:rPr lang="en-US" altLang="ja-JP" sz="1600" dirty="0">
                <a:solidFill>
                  <a:srgbClr val="000000"/>
                </a:solidFill>
                <a:latin typeface="Meiryo UI" panose="020B0604030504040204" pitchFamily="50" charset="-128"/>
                <a:ea typeface="Meiryo UI" panose="020B0604030504040204" pitchFamily="50" charset="-128"/>
              </a:rPr>
              <a:t>】</a:t>
            </a:r>
          </a:p>
        </p:txBody>
      </p:sp>
      <p:sp>
        <p:nvSpPr>
          <p:cNvPr id="13" name="正方形/長方形 12">
            <a:extLst>
              <a:ext uri="{FF2B5EF4-FFF2-40B4-BE49-F238E27FC236}">
                <a16:creationId xmlns:a16="http://schemas.microsoft.com/office/drawing/2014/main" id="{35DA5EEB-6478-4F3F-AE78-0817DEDB862F}"/>
              </a:ext>
            </a:extLst>
          </p:cNvPr>
          <p:cNvSpPr/>
          <p:nvPr/>
        </p:nvSpPr>
        <p:spPr>
          <a:xfrm>
            <a:off x="177273" y="5498821"/>
            <a:ext cx="8820987" cy="1169551"/>
          </a:xfrm>
          <a:prstGeom prst="rect">
            <a:avLst/>
          </a:prstGeom>
        </p:spPr>
        <p:txBody>
          <a:bodyPr wrap="square">
            <a:spAutoFit/>
          </a:bodyPr>
          <a:lstStyle/>
          <a:p>
            <a:r>
              <a:rPr lang="ja-JP" altLang="en-US" sz="1400" dirty="0">
                <a:solidFill>
                  <a:srgbClr val="000000"/>
                </a:solidFill>
                <a:latin typeface="Meiryo UI" panose="020B0604030504040204" pitchFamily="50" charset="-128"/>
                <a:ea typeface="Meiryo UI" panose="020B0604030504040204" pitchFamily="50" charset="-128"/>
              </a:rPr>
              <a:t>　・</a:t>
            </a:r>
            <a:r>
              <a:rPr lang="ja-JP" altLang="en-US" sz="1400" dirty="0">
                <a:latin typeface="Meiryo UI" panose="020B0604030504040204" pitchFamily="50" charset="-128"/>
                <a:ea typeface="Meiryo UI" panose="020B0604030504040204" pitchFamily="50" charset="-128"/>
              </a:rPr>
              <a:t>建替え等の検討を契機に、管理適正化や長寿命化にシフトし、マンションの除却までの資金計画を含む中長期の計画</a:t>
            </a:r>
            <a:endParaRPr lang="en-US" altLang="ja-JP"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　　策定まで至るのが難しい。</a:t>
            </a:r>
            <a:endParaRPr lang="en-US" altLang="ja-JP" sz="1400" dirty="0">
              <a:latin typeface="Meiryo UI" panose="020B0604030504040204" pitchFamily="50" charset="-128"/>
              <a:ea typeface="Meiryo UI" panose="020B0604030504040204" pitchFamily="50" charset="-128"/>
            </a:endParaRPr>
          </a:p>
          <a:p>
            <a:r>
              <a:rPr lang="ja-JP" altLang="en-US" sz="1400" spc="-40" dirty="0">
                <a:latin typeface="Meiryo UI" panose="020B0604030504040204" pitchFamily="50" charset="-128"/>
                <a:ea typeface="Meiryo UI" panose="020B0604030504040204" pitchFamily="50" charset="-128"/>
              </a:rPr>
              <a:t>　・高経年マンションにおいては、区分所有者に将来的に建替えや</a:t>
            </a:r>
            <a:r>
              <a:rPr lang="ja-JP" altLang="en-US" sz="1400" spc="-50" dirty="0">
                <a:latin typeface="Meiryo UI" panose="020B0604030504040204" pitchFamily="50" charset="-128"/>
                <a:ea typeface="Meiryo UI" panose="020B0604030504040204" pitchFamily="50" charset="-128"/>
              </a:rPr>
              <a:t>除却することも含めて中長期の計画を考える必要性がある</a:t>
            </a:r>
            <a:endParaRPr lang="en-US" altLang="ja-JP" sz="1400" spc="-50" dirty="0">
              <a:latin typeface="Meiryo UI" panose="020B0604030504040204" pitchFamily="50" charset="-128"/>
              <a:ea typeface="Meiryo UI" panose="020B0604030504040204" pitchFamily="50" charset="-128"/>
            </a:endParaRPr>
          </a:p>
          <a:p>
            <a:r>
              <a:rPr lang="ja-JP" altLang="en-US" sz="1400" spc="-50" dirty="0">
                <a:latin typeface="Meiryo UI" panose="020B0604030504040204" pitchFamily="50" charset="-128"/>
                <a:ea typeface="Meiryo UI" panose="020B0604030504040204" pitchFamily="50" charset="-128"/>
              </a:rPr>
              <a:t>　　ことを</a:t>
            </a:r>
            <a:r>
              <a:rPr lang="ja-JP" altLang="en-US" sz="1400" dirty="0">
                <a:latin typeface="Meiryo UI" panose="020B0604030504040204" pitchFamily="50" charset="-128"/>
                <a:ea typeface="Meiryo UI" panose="020B0604030504040204" pitchFamily="50" charset="-128"/>
              </a:rPr>
              <a:t>理解していただけるような支援が必要。</a:t>
            </a:r>
            <a:endParaRPr lang="en-US" altLang="ja-JP" sz="1400" dirty="0">
              <a:latin typeface="Meiryo UI" panose="020B0604030504040204" pitchFamily="50" charset="-128"/>
              <a:ea typeface="Meiryo UI" panose="020B0604030504040204" pitchFamily="50" charset="-128"/>
            </a:endParaRPr>
          </a:p>
          <a:p>
            <a:endParaRPr lang="en-US" altLang="ja-JP" sz="1400" dirty="0">
              <a:latin typeface="Meiryo UI" panose="020B0604030504040204" pitchFamily="50" charset="-128"/>
              <a:ea typeface="Meiryo UI" panose="020B0604030504040204" pitchFamily="50" charset="-128"/>
            </a:endParaRPr>
          </a:p>
        </p:txBody>
      </p:sp>
      <p:sp>
        <p:nvSpPr>
          <p:cNvPr id="18" name="正方形/長方形 17">
            <a:extLst>
              <a:ext uri="{FF2B5EF4-FFF2-40B4-BE49-F238E27FC236}">
                <a16:creationId xmlns:a16="http://schemas.microsoft.com/office/drawing/2014/main" id="{6D5E0E50-208E-43B5-9663-CE88072A8603}"/>
              </a:ext>
            </a:extLst>
          </p:cNvPr>
          <p:cNvSpPr/>
          <p:nvPr/>
        </p:nvSpPr>
        <p:spPr>
          <a:xfrm>
            <a:off x="193037" y="5149517"/>
            <a:ext cx="8690831" cy="143546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D363A767-6315-4A57-8356-72B4091B56DF}"/>
              </a:ext>
            </a:extLst>
          </p:cNvPr>
          <p:cNvSpPr txBox="1"/>
          <p:nvPr/>
        </p:nvSpPr>
        <p:spPr>
          <a:xfrm>
            <a:off x="8652795"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19</a:t>
            </a:r>
            <a:endParaRPr kumimoji="1" lang="ja-JP" altLang="en-US" dirty="0"/>
          </a:p>
        </p:txBody>
      </p:sp>
      <p:sp>
        <p:nvSpPr>
          <p:cNvPr id="19" name="正方形/長方形 18">
            <a:extLst>
              <a:ext uri="{FF2B5EF4-FFF2-40B4-BE49-F238E27FC236}">
                <a16:creationId xmlns:a16="http://schemas.microsoft.com/office/drawing/2014/main" id="{4DB574A8-1762-438F-9BBB-B3B33E49A08A}"/>
              </a:ext>
            </a:extLst>
          </p:cNvPr>
          <p:cNvSpPr/>
          <p:nvPr/>
        </p:nvSpPr>
        <p:spPr>
          <a:xfrm>
            <a:off x="193037" y="915199"/>
            <a:ext cx="8690831" cy="400225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a:extLst>
              <a:ext uri="{FF2B5EF4-FFF2-40B4-BE49-F238E27FC236}">
                <a16:creationId xmlns:a16="http://schemas.microsoft.com/office/drawing/2014/main" id="{03E94823-3F72-44CB-8122-FF941127A4D4}"/>
              </a:ext>
            </a:extLst>
          </p:cNvPr>
          <p:cNvSpPr/>
          <p:nvPr/>
        </p:nvSpPr>
        <p:spPr>
          <a:xfrm>
            <a:off x="129975" y="1256867"/>
            <a:ext cx="8820987" cy="738664"/>
          </a:xfrm>
          <a:prstGeom prst="rect">
            <a:avLst/>
          </a:prstGeom>
        </p:spPr>
        <p:txBody>
          <a:bodyPr wrap="square">
            <a:spAutoFit/>
          </a:bodyPr>
          <a:lstStyle/>
          <a:p>
            <a:r>
              <a:rPr lang="ja-JP" altLang="en-US" sz="1400" dirty="0">
                <a:solidFill>
                  <a:srgbClr val="000000"/>
                </a:solidFill>
                <a:latin typeface="Meiryo UI" panose="020B0604030504040204" pitchFamily="50" charset="-128"/>
                <a:ea typeface="Meiryo UI" panose="020B0604030504040204" pitchFamily="50" charset="-128"/>
              </a:rPr>
              <a:t>　</a:t>
            </a:r>
            <a:r>
              <a:rPr lang="ja-JP" altLang="en-US" sz="1400" b="1" dirty="0">
                <a:solidFill>
                  <a:srgbClr val="000000"/>
                </a:solidFill>
                <a:latin typeface="Meiryo UI" panose="020B0604030504040204" pitchFamily="50" charset="-128"/>
                <a:ea typeface="Meiryo UI" panose="020B0604030504040204" pitchFamily="50" charset="-128"/>
              </a:rPr>
              <a:t>■</a:t>
            </a:r>
            <a:r>
              <a:rPr lang="ja-JP" altLang="en-US" sz="1400" b="1" u="sng" dirty="0">
                <a:solidFill>
                  <a:srgbClr val="000000"/>
                </a:solidFill>
                <a:latin typeface="Meiryo UI" panose="020B0604030504040204" pitchFamily="50" charset="-128"/>
                <a:ea typeface="Meiryo UI" panose="020B0604030504040204" pitchFamily="50" charset="-128"/>
              </a:rPr>
              <a:t>支援事例①（総戸数</a:t>
            </a:r>
            <a:r>
              <a:rPr lang="en-US" altLang="ja-JP" sz="1400" b="1" u="sng" dirty="0">
                <a:solidFill>
                  <a:srgbClr val="000000"/>
                </a:solidFill>
                <a:latin typeface="Meiryo UI" panose="020B0604030504040204" pitchFamily="50" charset="-128"/>
                <a:ea typeface="Meiryo UI" panose="020B0604030504040204" pitchFamily="50" charset="-128"/>
              </a:rPr>
              <a:t>22</a:t>
            </a:r>
            <a:r>
              <a:rPr lang="ja-JP" altLang="en-US" sz="1400" b="1" u="sng" dirty="0">
                <a:solidFill>
                  <a:srgbClr val="000000"/>
                </a:solidFill>
                <a:latin typeface="Meiryo UI" panose="020B0604030504040204" pitchFamily="50" charset="-128"/>
                <a:ea typeface="Meiryo UI" panose="020B0604030504040204" pitchFamily="50" charset="-128"/>
              </a:rPr>
              <a:t>戸（住戸</a:t>
            </a:r>
            <a:r>
              <a:rPr lang="en-US" altLang="ja-JP" sz="1400" b="1" u="sng" dirty="0">
                <a:solidFill>
                  <a:srgbClr val="000000"/>
                </a:solidFill>
                <a:latin typeface="Meiryo UI" panose="020B0604030504040204" pitchFamily="50" charset="-128"/>
                <a:ea typeface="Meiryo UI" panose="020B0604030504040204" pitchFamily="50" charset="-128"/>
              </a:rPr>
              <a:t>16</a:t>
            </a:r>
            <a:r>
              <a:rPr lang="ja-JP" altLang="en-US" sz="1400" b="1" u="sng" dirty="0">
                <a:solidFill>
                  <a:srgbClr val="000000"/>
                </a:solidFill>
                <a:latin typeface="Meiryo UI" panose="020B0604030504040204" pitchFamily="50" charset="-128"/>
                <a:ea typeface="Meiryo UI" panose="020B0604030504040204" pitchFamily="50" charset="-128"/>
              </a:rPr>
              <a:t>戸、店舗・事務所</a:t>
            </a:r>
            <a:r>
              <a:rPr lang="en-US" altLang="ja-JP" sz="1400" b="1" u="sng" dirty="0">
                <a:solidFill>
                  <a:srgbClr val="000000"/>
                </a:solidFill>
                <a:latin typeface="Meiryo UI" panose="020B0604030504040204" pitchFamily="50" charset="-128"/>
                <a:ea typeface="Meiryo UI" panose="020B0604030504040204" pitchFamily="50" charset="-128"/>
              </a:rPr>
              <a:t>6</a:t>
            </a:r>
            <a:r>
              <a:rPr lang="ja-JP" altLang="en-US" sz="1400" b="1" u="sng" dirty="0">
                <a:solidFill>
                  <a:srgbClr val="000000"/>
                </a:solidFill>
                <a:latin typeface="Meiryo UI" panose="020B0604030504040204" pitchFamily="50" charset="-128"/>
                <a:ea typeface="Meiryo UI" panose="020B0604030504040204" pitchFamily="50" charset="-128"/>
              </a:rPr>
              <a:t>戸）、築</a:t>
            </a:r>
            <a:r>
              <a:rPr lang="en-US" altLang="ja-JP" sz="1400" b="1" u="sng" dirty="0">
                <a:solidFill>
                  <a:srgbClr val="000000"/>
                </a:solidFill>
                <a:latin typeface="Meiryo UI" panose="020B0604030504040204" pitchFamily="50" charset="-128"/>
                <a:ea typeface="Meiryo UI" panose="020B0604030504040204" pitchFamily="50" charset="-128"/>
              </a:rPr>
              <a:t>48</a:t>
            </a:r>
            <a:r>
              <a:rPr lang="ja-JP" altLang="en-US" sz="1400" b="1" u="sng" dirty="0">
                <a:solidFill>
                  <a:srgbClr val="000000"/>
                </a:solidFill>
                <a:latin typeface="Meiryo UI" panose="020B0604030504040204" pitchFamily="50" charset="-128"/>
                <a:ea typeface="Meiryo UI" panose="020B0604030504040204" pitchFamily="50" charset="-128"/>
              </a:rPr>
              <a:t>年、自主管理）</a:t>
            </a:r>
            <a:endParaRPr lang="en-US" altLang="ja-JP" sz="1400" b="1" u="sng" dirty="0">
              <a:solidFill>
                <a:srgbClr val="000000"/>
              </a:solidFill>
              <a:latin typeface="Meiryo UI" panose="020B0604030504040204" pitchFamily="50" charset="-128"/>
              <a:ea typeface="Meiryo UI" panose="020B0604030504040204" pitchFamily="50" charset="-128"/>
            </a:endParaRPr>
          </a:p>
          <a:p>
            <a:r>
              <a:rPr lang="ja-JP" altLang="en-US" sz="1400" dirty="0">
                <a:solidFill>
                  <a:srgbClr val="000000"/>
                </a:solidFill>
                <a:latin typeface="Meiryo UI" panose="020B0604030504040204" pitchFamily="50" charset="-128"/>
                <a:ea typeface="Meiryo UI" panose="020B0604030504040204" pitchFamily="50" charset="-128"/>
              </a:rPr>
              <a:t>　　　➤支援中に管理組合の体制が変わり、新管理組合の意向により支援を終了。</a:t>
            </a:r>
            <a:endParaRPr lang="en-US" altLang="ja-JP" sz="1400" dirty="0">
              <a:solidFill>
                <a:srgbClr val="000000"/>
              </a:solidFill>
              <a:latin typeface="Meiryo UI" panose="020B0604030504040204" pitchFamily="50" charset="-128"/>
              <a:ea typeface="Meiryo UI" panose="020B0604030504040204" pitchFamily="50" charset="-128"/>
            </a:endParaRPr>
          </a:p>
          <a:p>
            <a:r>
              <a:rPr lang="ja-JP" altLang="en-US" sz="1400" dirty="0">
                <a:solidFill>
                  <a:srgbClr val="000000"/>
                </a:solidFill>
                <a:latin typeface="Meiryo UI" panose="020B0604030504040204" pitchFamily="50" charset="-128"/>
                <a:ea typeface="Meiryo UI" panose="020B0604030504040204" pitchFamily="50" charset="-128"/>
              </a:rPr>
              <a:t>　　　　 建替え等の再生ではなく、管理適正化を図る方向にシフト。</a:t>
            </a:r>
            <a:endParaRPr lang="en-US" altLang="ja-JP" sz="1400" dirty="0">
              <a:solidFill>
                <a:srgbClr val="000000"/>
              </a:solidFill>
              <a:latin typeface="Meiryo UI" panose="020B0604030504040204" pitchFamily="50" charset="-128"/>
              <a:ea typeface="Meiryo UI" panose="020B0604030504040204" pitchFamily="50" charset="-128"/>
            </a:endParaRPr>
          </a:p>
        </p:txBody>
      </p:sp>
      <p:sp>
        <p:nvSpPr>
          <p:cNvPr id="15" name="正方形/長方形 14">
            <a:extLst>
              <a:ext uri="{FF2B5EF4-FFF2-40B4-BE49-F238E27FC236}">
                <a16:creationId xmlns:a16="http://schemas.microsoft.com/office/drawing/2014/main" id="{F6A3462E-9BAF-4EDA-94A1-3CDA1394442B}"/>
              </a:ext>
            </a:extLst>
          </p:cNvPr>
          <p:cNvSpPr/>
          <p:nvPr/>
        </p:nvSpPr>
        <p:spPr>
          <a:xfrm>
            <a:off x="129975" y="1994880"/>
            <a:ext cx="9218977" cy="954107"/>
          </a:xfrm>
          <a:prstGeom prst="rect">
            <a:avLst/>
          </a:prstGeom>
        </p:spPr>
        <p:txBody>
          <a:bodyPr wrap="square">
            <a:spAutoFit/>
          </a:bodyPr>
          <a:lstStyle/>
          <a:p>
            <a:r>
              <a:rPr lang="ja-JP" altLang="en-US" sz="1400" dirty="0">
                <a:solidFill>
                  <a:srgbClr val="000000"/>
                </a:solidFill>
                <a:latin typeface="Meiryo UI" panose="020B0604030504040204" pitchFamily="50" charset="-128"/>
                <a:ea typeface="Meiryo UI" panose="020B0604030504040204" pitchFamily="50" charset="-128"/>
              </a:rPr>
              <a:t>　</a:t>
            </a:r>
            <a:r>
              <a:rPr lang="ja-JP" altLang="en-US" sz="1400" b="1" dirty="0">
                <a:solidFill>
                  <a:srgbClr val="000000"/>
                </a:solidFill>
                <a:latin typeface="Meiryo UI" panose="020B0604030504040204" pitchFamily="50" charset="-128"/>
                <a:ea typeface="Meiryo UI" panose="020B0604030504040204" pitchFamily="50" charset="-128"/>
              </a:rPr>
              <a:t>■</a:t>
            </a:r>
            <a:r>
              <a:rPr lang="ja-JP" altLang="en-US" sz="1400" b="1" u="sng" dirty="0">
                <a:solidFill>
                  <a:srgbClr val="000000"/>
                </a:solidFill>
                <a:latin typeface="Meiryo UI" panose="020B0604030504040204" pitchFamily="50" charset="-128"/>
                <a:ea typeface="Meiryo UI" panose="020B0604030504040204" pitchFamily="50" charset="-128"/>
              </a:rPr>
              <a:t>支援事例②（総戸数</a:t>
            </a:r>
            <a:r>
              <a:rPr lang="en-US" altLang="ja-JP" sz="1400" b="1" u="sng" dirty="0">
                <a:solidFill>
                  <a:srgbClr val="000000"/>
                </a:solidFill>
                <a:latin typeface="Meiryo UI" panose="020B0604030504040204" pitchFamily="50" charset="-128"/>
                <a:ea typeface="Meiryo UI" panose="020B0604030504040204" pitchFamily="50" charset="-128"/>
              </a:rPr>
              <a:t>234</a:t>
            </a:r>
            <a:r>
              <a:rPr lang="ja-JP" altLang="en-US" sz="1400" b="1" u="sng" dirty="0">
                <a:solidFill>
                  <a:srgbClr val="000000"/>
                </a:solidFill>
                <a:latin typeface="Meiryo UI" panose="020B0604030504040204" pitchFamily="50" charset="-128"/>
                <a:ea typeface="Meiryo UI" panose="020B0604030504040204" pitchFamily="50" charset="-128"/>
              </a:rPr>
              <a:t>戸、築</a:t>
            </a:r>
            <a:r>
              <a:rPr lang="en-US" altLang="ja-JP" sz="1400" b="1" u="sng" dirty="0">
                <a:solidFill>
                  <a:srgbClr val="000000"/>
                </a:solidFill>
                <a:latin typeface="Meiryo UI" panose="020B0604030504040204" pitchFamily="50" charset="-128"/>
                <a:ea typeface="Meiryo UI" panose="020B0604030504040204" pitchFamily="50" charset="-128"/>
              </a:rPr>
              <a:t>47</a:t>
            </a:r>
            <a:r>
              <a:rPr lang="ja-JP" altLang="en-US" sz="1400" b="1" u="sng" dirty="0">
                <a:solidFill>
                  <a:srgbClr val="000000"/>
                </a:solidFill>
                <a:latin typeface="Meiryo UI" panose="020B0604030504040204" pitchFamily="50" charset="-128"/>
                <a:ea typeface="Meiryo UI" panose="020B0604030504040204" pitchFamily="50" charset="-128"/>
              </a:rPr>
              <a:t>年、管理委託）</a:t>
            </a:r>
            <a:endParaRPr lang="en-US" altLang="ja-JP" sz="1400" b="1" u="sng" dirty="0">
              <a:solidFill>
                <a:srgbClr val="000000"/>
              </a:solidFill>
              <a:latin typeface="Meiryo UI" panose="020B0604030504040204" pitchFamily="50" charset="-128"/>
              <a:ea typeface="Meiryo UI" panose="020B0604030504040204" pitchFamily="50" charset="-128"/>
            </a:endParaRPr>
          </a:p>
          <a:p>
            <a:r>
              <a:rPr lang="en-US" altLang="ja-JP" sz="1400" dirty="0">
                <a:solidFill>
                  <a:srgbClr val="000000"/>
                </a:solidFill>
                <a:latin typeface="Meiryo UI" panose="020B0604030504040204" pitchFamily="50" charset="-128"/>
                <a:ea typeface="Meiryo UI" panose="020B0604030504040204" pitchFamily="50" charset="-128"/>
              </a:rPr>
              <a:t>      </a:t>
            </a:r>
            <a:r>
              <a:rPr lang="ja-JP" altLang="en-US" sz="1400" dirty="0">
                <a:solidFill>
                  <a:srgbClr val="000000"/>
                </a:solidFill>
                <a:latin typeface="Meiryo UI" panose="020B0604030504040204" pitchFamily="50" charset="-128"/>
                <a:ea typeface="Meiryo UI" panose="020B0604030504040204" pitchFamily="50" charset="-128"/>
              </a:rPr>
              <a:t>➤将来の建替え又は敷地売却を見越して、検討を開始。意見交換会等への支援を実施する中で、簡易耐震診断</a:t>
            </a:r>
            <a:endParaRPr lang="en-US" altLang="ja-JP" sz="1400" dirty="0">
              <a:solidFill>
                <a:srgbClr val="000000"/>
              </a:solidFill>
              <a:latin typeface="Meiryo UI" panose="020B0604030504040204" pitchFamily="50" charset="-128"/>
              <a:ea typeface="Meiryo UI" panose="020B0604030504040204" pitchFamily="50" charset="-128"/>
            </a:endParaRPr>
          </a:p>
          <a:p>
            <a:r>
              <a:rPr lang="ja-JP" altLang="en-US" sz="1400" dirty="0">
                <a:solidFill>
                  <a:srgbClr val="000000"/>
                </a:solidFill>
                <a:latin typeface="Meiryo UI" panose="020B0604030504040204" pitchFamily="50" charset="-128"/>
                <a:ea typeface="Meiryo UI" panose="020B0604030504040204" pitchFamily="50" charset="-128"/>
              </a:rPr>
              <a:t>　　　　　により耐震性能が一定確保されていることが示され、耐震診断の実施・長寿命化の検討を行うこととなり、管理組合</a:t>
            </a:r>
            <a:endParaRPr lang="en-US" altLang="ja-JP" sz="1400" dirty="0">
              <a:solidFill>
                <a:srgbClr val="000000"/>
              </a:solidFill>
              <a:latin typeface="Meiryo UI" panose="020B0604030504040204" pitchFamily="50" charset="-128"/>
              <a:ea typeface="Meiryo UI" panose="020B0604030504040204" pitchFamily="50" charset="-128"/>
            </a:endParaRPr>
          </a:p>
          <a:p>
            <a:r>
              <a:rPr lang="ja-JP" altLang="en-US" sz="1400" dirty="0">
                <a:solidFill>
                  <a:srgbClr val="000000"/>
                </a:solidFill>
                <a:latin typeface="Meiryo UI" panose="020B0604030504040204" pitchFamily="50" charset="-128"/>
                <a:ea typeface="Meiryo UI" panose="020B0604030504040204" pitchFamily="50" charset="-128"/>
              </a:rPr>
              <a:t>　　　　　の意向により支援を終了。</a:t>
            </a:r>
          </a:p>
        </p:txBody>
      </p:sp>
      <p:sp>
        <p:nvSpPr>
          <p:cNvPr id="20" name="正方形/長方形 19">
            <a:extLst>
              <a:ext uri="{FF2B5EF4-FFF2-40B4-BE49-F238E27FC236}">
                <a16:creationId xmlns:a16="http://schemas.microsoft.com/office/drawing/2014/main" id="{C05A7C88-AB04-413A-9B24-53274F5CBF34}"/>
              </a:ext>
            </a:extLst>
          </p:cNvPr>
          <p:cNvSpPr/>
          <p:nvPr/>
        </p:nvSpPr>
        <p:spPr>
          <a:xfrm>
            <a:off x="129975" y="2952763"/>
            <a:ext cx="8820987" cy="954107"/>
          </a:xfrm>
          <a:prstGeom prst="rect">
            <a:avLst/>
          </a:prstGeom>
        </p:spPr>
        <p:txBody>
          <a:bodyPr wrap="square">
            <a:spAutoFit/>
          </a:bodyPr>
          <a:lstStyle/>
          <a:p>
            <a:r>
              <a:rPr lang="ja-JP" altLang="en-US" sz="1400" dirty="0">
                <a:solidFill>
                  <a:srgbClr val="000000"/>
                </a:solidFill>
                <a:latin typeface="Meiryo UI" panose="020B0604030504040204" pitchFamily="50" charset="-128"/>
                <a:ea typeface="Meiryo UI" panose="020B0604030504040204" pitchFamily="50" charset="-128"/>
              </a:rPr>
              <a:t>　</a:t>
            </a:r>
            <a:r>
              <a:rPr lang="ja-JP" altLang="en-US" sz="1400" b="1" u="sng" dirty="0">
                <a:solidFill>
                  <a:srgbClr val="000000"/>
                </a:solidFill>
                <a:latin typeface="Meiryo UI" panose="020B0604030504040204" pitchFamily="50" charset="-128"/>
                <a:ea typeface="Meiryo UI" panose="020B0604030504040204" pitchFamily="50" charset="-128"/>
              </a:rPr>
              <a:t>■支援事例③（総戸数</a:t>
            </a:r>
            <a:r>
              <a:rPr lang="en-US" altLang="ja-JP" sz="1400" b="1" u="sng" dirty="0">
                <a:solidFill>
                  <a:srgbClr val="000000"/>
                </a:solidFill>
                <a:latin typeface="Meiryo UI" panose="020B0604030504040204" pitchFamily="50" charset="-128"/>
                <a:ea typeface="Meiryo UI" panose="020B0604030504040204" pitchFamily="50" charset="-128"/>
              </a:rPr>
              <a:t>50</a:t>
            </a:r>
            <a:r>
              <a:rPr lang="ja-JP" altLang="en-US" sz="1400" b="1" u="sng" dirty="0">
                <a:solidFill>
                  <a:srgbClr val="000000"/>
                </a:solidFill>
                <a:latin typeface="Meiryo UI" panose="020B0604030504040204" pitchFamily="50" charset="-128"/>
                <a:ea typeface="Meiryo UI" panose="020B0604030504040204" pitchFamily="50" charset="-128"/>
              </a:rPr>
              <a:t>戸（住宅</a:t>
            </a:r>
            <a:r>
              <a:rPr lang="en-US" altLang="ja-JP" sz="1400" b="1" u="sng" dirty="0">
                <a:solidFill>
                  <a:srgbClr val="000000"/>
                </a:solidFill>
                <a:latin typeface="Meiryo UI" panose="020B0604030504040204" pitchFamily="50" charset="-128"/>
                <a:ea typeface="Meiryo UI" panose="020B0604030504040204" pitchFamily="50" charset="-128"/>
              </a:rPr>
              <a:t>39</a:t>
            </a:r>
            <a:r>
              <a:rPr lang="ja-JP" altLang="en-US" sz="1400" b="1" u="sng" dirty="0">
                <a:solidFill>
                  <a:srgbClr val="000000"/>
                </a:solidFill>
                <a:latin typeface="Meiryo UI" panose="020B0604030504040204" pitchFamily="50" charset="-128"/>
                <a:ea typeface="Meiryo UI" panose="020B0604030504040204" pitchFamily="50" charset="-128"/>
              </a:rPr>
              <a:t>戸、店舗</a:t>
            </a:r>
            <a:r>
              <a:rPr lang="en-US" altLang="ja-JP" sz="1400" b="1" u="sng" dirty="0">
                <a:solidFill>
                  <a:srgbClr val="000000"/>
                </a:solidFill>
                <a:latin typeface="Meiryo UI" panose="020B0604030504040204" pitchFamily="50" charset="-128"/>
                <a:ea typeface="Meiryo UI" panose="020B0604030504040204" pitchFamily="50" charset="-128"/>
              </a:rPr>
              <a:t>11</a:t>
            </a:r>
            <a:r>
              <a:rPr lang="ja-JP" altLang="en-US" sz="1400" b="1" u="sng" dirty="0">
                <a:solidFill>
                  <a:srgbClr val="000000"/>
                </a:solidFill>
                <a:latin typeface="Meiryo UI" panose="020B0604030504040204" pitchFamily="50" charset="-128"/>
                <a:ea typeface="Meiryo UI" panose="020B0604030504040204" pitchFamily="50" charset="-128"/>
              </a:rPr>
              <a:t>戸）、築</a:t>
            </a:r>
            <a:r>
              <a:rPr lang="en-US" altLang="ja-JP" sz="1400" b="1" u="sng" dirty="0">
                <a:solidFill>
                  <a:srgbClr val="000000"/>
                </a:solidFill>
                <a:latin typeface="Meiryo UI" panose="020B0604030504040204" pitchFamily="50" charset="-128"/>
                <a:ea typeface="Meiryo UI" panose="020B0604030504040204" pitchFamily="50" charset="-128"/>
              </a:rPr>
              <a:t>46</a:t>
            </a:r>
            <a:r>
              <a:rPr lang="ja-JP" altLang="en-US" sz="1400" b="1" u="sng" dirty="0">
                <a:solidFill>
                  <a:srgbClr val="000000"/>
                </a:solidFill>
                <a:latin typeface="Meiryo UI" panose="020B0604030504040204" pitchFamily="50" charset="-128"/>
                <a:ea typeface="Meiryo UI" panose="020B0604030504040204" pitchFamily="50" charset="-128"/>
              </a:rPr>
              <a:t>年、管理委託）</a:t>
            </a:r>
            <a:endParaRPr lang="en-US" altLang="ja-JP" sz="1400" b="1" u="sng" dirty="0">
              <a:solidFill>
                <a:srgbClr val="000000"/>
              </a:solidFill>
              <a:latin typeface="Meiryo UI" panose="020B0604030504040204" pitchFamily="50" charset="-128"/>
              <a:ea typeface="Meiryo UI" panose="020B0604030504040204" pitchFamily="50" charset="-128"/>
            </a:endParaRPr>
          </a:p>
          <a:p>
            <a:r>
              <a:rPr lang="ja-JP" altLang="en-US" sz="1400" dirty="0">
                <a:solidFill>
                  <a:srgbClr val="000000"/>
                </a:solidFill>
                <a:latin typeface="Meiryo UI" panose="020B0604030504040204" pitchFamily="50" charset="-128"/>
                <a:ea typeface="Meiryo UI" panose="020B0604030504040204" pitchFamily="50" charset="-128"/>
              </a:rPr>
              <a:t>　　　➤理事会にて建替えを検討する動きがあり、将来の建替えを見据えた検討を開始。意見交換会等への支援を実施</a:t>
            </a:r>
            <a:endParaRPr lang="en-US" altLang="ja-JP" sz="1400" dirty="0">
              <a:solidFill>
                <a:srgbClr val="000000"/>
              </a:solidFill>
              <a:latin typeface="Meiryo UI" panose="020B0604030504040204" pitchFamily="50" charset="-128"/>
              <a:ea typeface="Meiryo UI" panose="020B0604030504040204" pitchFamily="50" charset="-128"/>
            </a:endParaRPr>
          </a:p>
          <a:p>
            <a:r>
              <a:rPr lang="ja-JP" altLang="en-US" sz="1400" dirty="0">
                <a:solidFill>
                  <a:srgbClr val="000000"/>
                </a:solidFill>
                <a:latin typeface="Meiryo UI" panose="020B0604030504040204" pitchFamily="50" charset="-128"/>
                <a:ea typeface="Meiryo UI" panose="020B0604030504040204" pitchFamily="50" charset="-128"/>
              </a:rPr>
              <a:t>　　　　 する中で、賃借人への補償や工事費について相当の負担がかかることなどから建替えに対して反対の意見が示され、　　</a:t>
            </a:r>
            <a:endParaRPr lang="en-US" altLang="ja-JP" sz="1400" dirty="0">
              <a:solidFill>
                <a:srgbClr val="000000"/>
              </a:solidFill>
              <a:latin typeface="Meiryo UI" panose="020B0604030504040204" pitchFamily="50" charset="-128"/>
              <a:ea typeface="Meiryo UI" panose="020B0604030504040204" pitchFamily="50" charset="-128"/>
            </a:endParaRPr>
          </a:p>
          <a:p>
            <a:r>
              <a:rPr lang="ja-JP" altLang="en-US" sz="1400" dirty="0">
                <a:solidFill>
                  <a:srgbClr val="000000"/>
                </a:solidFill>
                <a:latin typeface="Meiryo UI" panose="020B0604030504040204" pitchFamily="50" charset="-128"/>
                <a:ea typeface="Meiryo UI" panose="020B0604030504040204" pitchFamily="50" charset="-128"/>
              </a:rPr>
              <a:t>　　　　 管理組合として建替えを見据えた検討の中断を判断。管理組合の意向により支援を終了。</a:t>
            </a:r>
            <a:endParaRPr lang="en-US" altLang="ja-JP" sz="1400" dirty="0">
              <a:solidFill>
                <a:srgbClr val="000000"/>
              </a:solidFill>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4528956A-A1EB-4D1C-BC16-D2A8929ECF22}"/>
              </a:ext>
            </a:extLst>
          </p:cNvPr>
          <p:cNvSpPr/>
          <p:nvPr/>
        </p:nvSpPr>
        <p:spPr>
          <a:xfrm>
            <a:off x="129975" y="3923519"/>
            <a:ext cx="8820987" cy="954107"/>
          </a:xfrm>
          <a:prstGeom prst="rect">
            <a:avLst/>
          </a:prstGeom>
        </p:spPr>
        <p:txBody>
          <a:bodyPr wrap="square">
            <a:spAutoFit/>
          </a:bodyPr>
          <a:lstStyle/>
          <a:p>
            <a:r>
              <a:rPr lang="ja-JP" altLang="en-US" sz="1400" dirty="0">
                <a:solidFill>
                  <a:srgbClr val="000000"/>
                </a:solidFill>
                <a:latin typeface="Meiryo UI" panose="020B0604030504040204" pitchFamily="50" charset="-128"/>
                <a:ea typeface="Meiryo UI" panose="020B0604030504040204" pitchFamily="50" charset="-128"/>
              </a:rPr>
              <a:t>　</a:t>
            </a:r>
            <a:r>
              <a:rPr lang="ja-JP" altLang="en-US" sz="1400" b="1" u="sng" dirty="0">
                <a:solidFill>
                  <a:srgbClr val="000000"/>
                </a:solidFill>
                <a:latin typeface="Meiryo UI" panose="020B0604030504040204" pitchFamily="50" charset="-128"/>
                <a:ea typeface="Meiryo UI" panose="020B0604030504040204" pitchFamily="50" charset="-128"/>
              </a:rPr>
              <a:t>■支援事例④（総戸数</a:t>
            </a:r>
            <a:r>
              <a:rPr lang="en-US" altLang="ja-JP" sz="1400" b="1" u="sng" dirty="0">
                <a:solidFill>
                  <a:srgbClr val="000000"/>
                </a:solidFill>
                <a:latin typeface="Meiryo UI" panose="020B0604030504040204" pitchFamily="50" charset="-128"/>
                <a:ea typeface="Meiryo UI" panose="020B0604030504040204" pitchFamily="50" charset="-128"/>
              </a:rPr>
              <a:t>110</a:t>
            </a:r>
            <a:r>
              <a:rPr lang="ja-JP" altLang="en-US" sz="1400" b="1" u="sng" dirty="0">
                <a:solidFill>
                  <a:srgbClr val="000000"/>
                </a:solidFill>
                <a:latin typeface="Meiryo UI" panose="020B0604030504040204" pitchFamily="50" charset="-128"/>
                <a:ea typeface="Meiryo UI" panose="020B0604030504040204" pitchFamily="50" charset="-128"/>
              </a:rPr>
              <a:t>戸（住宅</a:t>
            </a:r>
            <a:r>
              <a:rPr lang="en-US" altLang="ja-JP" sz="1400" b="1" u="sng" dirty="0">
                <a:solidFill>
                  <a:srgbClr val="000000"/>
                </a:solidFill>
                <a:latin typeface="Meiryo UI" panose="020B0604030504040204" pitchFamily="50" charset="-128"/>
                <a:ea typeface="Meiryo UI" panose="020B0604030504040204" pitchFamily="50" charset="-128"/>
              </a:rPr>
              <a:t>110</a:t>
            </a:r>
            <a:r>
              <a:rPr lang="ja-JP" altLang="en-US" sz="1400" b="1" u="sng" dirty="0">
                <a:solidFill>
                  <a:srgbClr val="000000"/>
                </a:solidFill>
                <a:latin typeface="Meiryo UI" panose="020B0604030504040204" pitchFamily="50" charset="-128"/>
                <a:ea typeface="Meiryo UI" panose="020B0604030504040204" pitchFamily="50" charset="-128"/>
              </a:rPr>
              <a:t>戸）、築</a:t>
            </a:r>
            <a:r>
              <a:rPr lang="en-US" altLang="ja-JP" sz="1400" b="1" u="sng" dirty="0">
                <a:solidFill>
                  <a:srgbClr val="000000"/>
                </a:solidFill>
                <a:latin typeface="Meiryo UI" panose="020B0604030504040204" pitchFamily="50" charset="-128"/>
                <a:ea typeface="Meiryo UI" panose="020B0604030504040204" pitchFamily="50" charset="-128"/>
              </a:rPr>
              <a:t>46</a:t>
            </a:r>
            <a:r>
              <a:rPr lang="ja-JP" altLang="en-US" sz="1400" b="1" u="sng" dirty="0">
                <a:solidFill>
                  <a:srgbClr val="000000"/>
                </a:solidFill>
                <a:latin typeface="Meiryo UI" panose="020B0604030504040204" pitchFamily="50" charset="-128"/>
                <a:ea typeface="Meiryo UI" panose="020B0604030504040204" pitchFamily="50" charset="-128"/>
              </a:rPr>
              <a:t>年、自主管理）</a:t>
            </a:r>
            <a:endParaRPr lang="en-US" altLang="ja-JP" sz="1400" b="1" u="sng" dirty="0">
              <a:solidFill>
                <a:srgbClr val="000000"/>
              </a:solidFill>
              <a:latin typeface="Meiryo UI" panose="020B0604030504040204" pitchFamily="50" charset="-128"/>
              <a:ea typeface="Meiryo UI" panose="020B0604030504040204" pitchFamily="50" charset="-128"/>
            </a:endParaRPr>
          </a:p>
          <a:p>
            <a:r>
              <a:rPr lang="ja-JP" altLang="en-US" sz="1400" dirty="0">
                <a:solidFill>
                  <a:srgbClr val="000000"/>
                </a:solidFill>
                <a:latin typeface="Meiryo UI" panose="020B0604030504040204" pitchFamily="50" charset="-128"/>
                <a:ea typeface="Meiryo UI" panose="020B0604030504040204" pitchFamily="50" charset="-128"/>
              </a:rPr>
              <a:t>　　  ➤団地型のマンションで、建替えや除却等を検討するにあたり区分所有者の合意形成を図ることを目的に勉強会、</a:t>
            </a:r>
            <a:endParaRPr lang="en-US" altLang="ja-JP" sz="1400" dirty="0">
              <a:solidFill>
                <a:srgbClr val="000000"/>
              </a:solidFill>
              <a:latin typeface="Meiryo UI" panose="020B0604030504040204" pitchFamily="50" charset="-128"/>
              <a:ea typeface="Meiryo UI" panose="020B0604030504040204" pitchFamily="50" charset="-128"/>
            </a:endParaRPr>
          </a:p>
          <a:p>
            <a:r>
              <a:rPr lang="ja-JP" altLang="en-US" sz="1400" dirty="0">
                <a:solidFill>
                  <a:srgbClr val="000000"/>
                </a:solidFill>
                <a:latin typeface="Meiryo UI" panose="020B0604030504040204" pitchFamily="50" charset="-128"/>
                <a:ea typeface="Meiryo UI" panose="020B0604030504040204" pitchFamily="50" charset="-128"/>
              </a:rPr>
              <a:t>　　　　 区分所有者へのアンケート等の支援を実施。単棟で建替えを行う場合は、建基法</a:t>
            </a:r>
            <a:r>
              <a:rPr lang="en-US" altLang="ja-JP" sz="1400" dirty="0">
                <a:solidFill>
                  <a:srgbClr val="000000"/>
                </a:solidFill>
                <a:latin typeface="Meiryo UI" panose="020B0604030504040204" pitchFamily="50" charset="-128"/>
                <a:ea typeface="Meiryo UI" panose="020B0604030504040204" pitchFamily="50" charset="-128"/>
              </a:rPr>
              <a:t>86</a:t>
            </a:r>
            <a:r>
              <a:rPr lang="ja-JP" altLang="en-US" sz="1400" dirty="0">
                <a:solidFill>
                  <a:srgbClr val="000000"/>
                </a:solidFill>
                <a:latin typeface="Meiryo UI" panose="020B0604030504040204" pitchFamily="50" charset="-128"/>
                <a:ea typeface="Meiryo UI" panose="020B0604030504040204" pitchFamily="50" charset="-128"/>
              </a:rPr>
              <a:t>条関係や開発許可がハードル</a:t>
            </a:r>
            <a:endParaRPr lang="en-US" altLang="ja-JP" sz="1400" dirty="0">
              <a:solidFill>
                <a:srgbClr val="000000"/>
              </a:solidFill>
              <a:latin typeface="Meiryo UI" panose="020B0604030504040204" pitchFamily="50" charset="-128"/>
              <a:ea typeface="Meiryo UI" panose="020B0604030504040204" pitchFamily="50" charset="-128"/>
            </a:endParaRPr>
          </a:p>
          <a:p>
            <a:r>
              <a:rPr lang="ja-JP" altLang="en-US" sz="1400" dirty="0">
                <a:solidFill>
                  <a:srgbClr val="000000"/>
                </a:solidFill>
                <a:latin typeface="Meiryo UI" panose="020B0604030504040204" pitchFamily="50" charset="-128"/>
                <a:ea typeface="Meiryo UI" panose="020B0604030504040204" pitchFamily="50" charset="-128"/>
              </a:rPr>
              <a:t>　　　　　になることが判明。最終的に建替えや除却までの中長期的な将来計画の策定支援を行い、支援を終了。</a:t>
            </a:r>
          </a:p>
        </p:txBody>
      </p:sp>
    </p:spTree>
    <p:extLst>
      <p:ext uri="{BB962C8B-B14F-4D97-AF65-F5344CB8AC3E}">
        <p14:creationId xmlns:p14="http://schemas.microsoft.com/office/powerpoint/2010/main" val="11764639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latin typeface="Meiryo UI" panose="020B0604030504040204" pitchFamily="50" charset="-128"/>
                <a:ea typeface="Meiryo UI" panose="020B0604030504040204" pitchFamily="50" charset="-128"/>
              </a:rPr>
              <a:t>　大阪府のマンションストック数</a:t>
            </a:r>
          </a:p>
        </p:txBody>
      </p:sp>
      <p:sp>
        <p:nvSpPr>
          <p:cNvPr id="9" name="正方形/長方形 8"/>
          <p:cNvSpPr/>
          <p:nvPr/>
        </p:nvSpPr>
        <p:spPr>
          <a:xfrm>
            <a:off x="240645" y="643782"/>
            <a:ext cx="8489731" cy="814528"/>
          </a:xfrm>
          <a:prstGeom prst="rect">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600" dirty="0">
                <a:solidFill>
                  <a:schemeClr val="tx1"/>
                </a:solidFill>
                <a:latin typeface="Meiryo UI" panose="020B0604030504040204" pitchFamily="50" charset="-128"/>
                <a:ea typeface="Meiryo UI" panose="020B0604030504040204" pitchFamily="50" charset="-128"/>
              </a:rPr>
              <a:t>〇大阪府内のマンションストック数は</a:t>
            </a:r>
            <a:r>
              <a:rPr kumimoji="1" lang="ja-JP" altLang="en-US" sz="1600" b="1" u="sng" dirty="0">
                <a:solidFill>
                  <a:srgbClr val="FF0000"/>
                </a:solidFill>
                <a:latin typeface="Meiryo UI" panose="020B0604030504040204" pitchFamily="50" charset="-128"/>
                <a:ea typeface="Meiryo UI" panose="020B0604030504040204" pitchFamily="50" charset="-128"/>
              </a:rPr>
              <a:t>約</a:t>
            </a:r>
            <a:r>
              <a:rPr kumimoji="1" lang="en-US" altLang="ja-JP" sz="1600" b="1" u="sng" dirty="0">
                <a:solidFill>
                  <a:srgbClr val="FF0000"/>
                </a:solidFill>
                <a:latin typeface="Meiryo UI" panose="020B0604030504040204" pitchFamily="50" charset="-128"/>
                <a:ea typeface="Meiryo UI" panose="020B0604030504040204" pitchFamily="50" charset="-128"/>
              </a:rPr>
              <a:t>83</a:t>
            </a:r>
            <a:r>
              <a:rPr kumimoji="1" lang="ja-JP" altLang="en-US" sz="1600" b="1" u="sng" dirty="0">
                <a:solidFill>
                  <a:srgbClr val="FF0000"/>
                </a:solidFill>
                <a:latin typeface="Meiryo UI" panose="020B0604030504040204" pitchFamily="50" charset="-128"/>
                <a:ea typeface="Meiryo UI" panose="020B0604030504040204" pitchFamily="50" charset="-128"/>
              </a:rPr>
              <a:t>万戸</a:t>
            </a:r>
            <a:endParaRPr kumimoji="1" lang="en-US" altLang="ja-JP" sz="1600" dirty="0">
              <a:solidFill>
                <a:schemeClr val="tx1"/>
              </a:solidFill>
              <a:latin typeface="Meiryo UI" panose="020B0604030504040204" pitchFamily="50" charset="-128"/>
              <a:ea typeface="Meiryo UI" panose="020B0604030504040204" pitchFamily="50" charset="-128"/>
            </a:endParaRPr>
          </a:p>
          <a:p>
            <a:r>
              <a:rPr kumimoji="1" lang="ja-JP" altLang="en-US" sz="1600" dirty="0">
                <a:solidFill>
                  <a:schemeClr val="tx1"/>
                </a:solidFill>
                <a:latin typeface="Meiryo UI" panose="020B0604030504040204" pitchFamily="50" charset="-128"/>
                <a:ea typeface="Meiryo UI" panose="020B0604030504040204" pitchFamily="50" charset="-128"/>
              </a:rPr>
              <a:t>〇</a:t>
            </a:r>
            <a:r>
              <a:rPr kumimoji="1" lang="ja-JP" altLang="en-US" sz="1600" b="1" u="sng" dirty="0">
                <a:solidFill>
                  <a:srgbClr val="FF0000"/>
                </a:solidFill>
                <a:latin typeface="Meiryo UI" panose="020B0604030504040204" pitchFamily="50" charset="-128"/>
                <a:ea typeface="Meiryo UI" panose="020B0604030504040204" pitchFamily="50" charset="-128"/>
              </a:rPr>
              <a:t>築</a:t>
            </a:r>
            <a:r>
              <a:rPr kumimoji="1" lang="en-US" altLang="ja-JP" sz="1600" b="1" u="sng" dirty="0">
                <a:solidFill>
                  <a:srgbClr val="FF0000"/>
                </a:solidFill>
                <a:latin typeface="Meiryo UI" panose="020B0604030504040204" pitchFamily="50" charset="-128"/>
                <a:ea typeface="Meiryo UI" panose="020B0604030504040204" pitchFamily="50" charset="-128"/>
              </a:rPr>
              <a:t>40</a:t>
            </a:r>
            <a:r>
              <a:rPr kumimoji="1" lang="ja-JP" altLang="en-US" sz="1600" b="1" u="sng" dirty="0">
                <a:solidFill>
                  <a:srgbClr val="FF0000"/>
                </a:solidFill>
                <a:latin typeface="Meiryo UI" panose="020B0604030504040204" pitchFamily="50" charset="-128"/>
                <a:ea typeface="Meiryo UI" panose="020B0604030504040204" pitchFamily="50" charset="-128"/>
              </a:rPr>
              <a:t>年を超える</a:t>
            </a:r>
            <a:r>
              <a:rPr kumimoji="1" lang="ja-JP" altLang="en-US" sz="1600" dirty="0">
                <a:solidFill>
                  <a:schemeClr val="tx1"/>
                </a:solidFill>
                <a:latin typeface="Meiryo UI" panose="020B0604030504040204" pitchFamily="50" charset="-128"/>
                <a:ea typeface="Meiryo UI" panose="020B0604030504040204" pitchFamily="50" charset="-128"/>
              </a:rPr>
              <a:t>マンションストック数は</a:t>
            </a:r>
            <a:r>
              <a:rPr kumimoji="1" lang="ja-JP" altLang="en-US" sz="1600" b="1" u="sng" dirty="0">
                <a:solidFill>
                  <a:srgbClr val="FF0000"/>
                </a:solidFill>
                <a:latin typeface="Meiryo UI" panose="020B0604030504040204" pitchFamily="50" charset="-128"/>
                <a:ea typeface="Meiryo UI" panose="020B0604030504040204" pitchFamily="50" charset="-128"/>
              </a:rPr>
              <a:t>約</a:t>
            </a:r>
            <a:r>
              <a:rPr kumimoji="1" lang="en-US" altLang="ja-JP" sz="1600" b="1" u="sng" dirty="0">
                <a:solidFill>
                  <a:srgbClr val="FF0000"/>
                </a:solidFill>
                <a:latin typeface="Meiryo UI" panose="020B0604030504040204" pitchFamily="50" charset="-128"/>
                <a:ea typeface="Meiryo UI" panose="020B0604030504040204" pitchFamily="50" charset="-128"/>
              </a:rPr>
              <a:t>20</a:t>
            </a:r>
            <a:r>
              <a:rPr kumimoji="1" lang="ja-JP" altLang="en-US" sz="1600" b="1" u="sng" dirty="0">
                <a:solidFill>
                  <a:srgbClr val="FF0000"/>
                </a:solidFill>
                <a:latin typeface="Meiryo UI" panose="020B0604030504040204" pitchFamily="50" charset="-128"/>
                <a:ea typeface="Meiryo UI" panose="020B0604030504040204" pitchFamily="50" charset="-128"/>
              </a:rPr>
              <a:t>万戸</a:t>
            </a:r>
            <a:endParaRPr kumimoji="1" lang="en-US" altLang="ja-JP" sz="1600" b="1" u="sng" dirty="0">
              <a:solidFill>
                <a:srgbClr val="FF0000"/>
              </a:solidFill>
              <a:latin typeface="Meiryo UI" panose="020B0604030504040204" pitchFamily="50" charset="-128"/>
              <a:ea typeface="Meiryo UI" panose="020B0604030504040204" pitchFamily="50" charset="-128"/>
            </a:endParaRPr>
          </a:p>
          <a:p>
            <a:r>
              <a:rPr kumimoji="1" lang="ja-JP" altLang="en-US" sz="1600" dirty="0">
                <a:solidFill>
                  <a:schemeClr val="tx1"/>
                </a:solidFill>
                <a:latin typeface="Meiryo UI" panose="020B0604030504040204" pitchFamily="50" charset="-128"/>
                <a:ea typeface="Meiryo UI" panose="020B0604030504040204" pitchFamily="50" charset="-128"/>
              </a:rPr>
              <a:t>〇大阪府内の分譲マンションの</a:t>
            </a:r>
            <a:r>
              <a:rPr kumimoji="1" lang="ja-JP" altLang="en-US" sz="1600" b="1" u="sng" dirty="0">
                <a:solidFill>
                  <a:srgbClr val="FF0000"/>
                </a:solidFill>
                <a:latin typeface="Meiryo UI" panose="020B0604030504040204" pitchFamily="50" charset="-128"/>
                <a:ea typeface="Meiryo UI" panose="020B0604030504040204" pitchFamily="50" charset="-128"/>
              </a:rPr>
              <a:t>管理組合数</a:t>
            </a:r>
            <a:r>
              <a:rPr kumimoji="1" lang="ja-JP" altLang="en-US" sz="1600" dirty="0">
                <a:solidFill>
                  <a:schemeClr val="tx1"/>
                </a:solidFill>
                <a:latin typeface="Meiryo UI" panose="020B0604030504040204" pitchFamily="50" charset="-128"/>
                <a:ea typeface="Meiryo UI" panose="020B0604030504040204" pitchFamily="50" charset="-128"/>
              </a:rPr>
              <a:t>は</a:t>
            </a:r>
            <a:r>
              <a:rPr kumimoji="1" lang="ja-JP" altLang="en-US" sz="1600" b="1" u="sng" dirty="0">
                <a:solidFill>
                  <a:srgbClr val="FF0000"/>
                </a:solidFill>
                <a:latin typeface="Meiryo UI" panose="020B0604030504040204" pitchFamily="50" charset="-128"/>
                <a:ea typeface="Meiryo UI" panose="020B0604030504040204" pitchFamily="50" charset="-128"/>
              </a:rPr>
              <a:t>約</a:t>
            </a:r>
            <a:r>
              <a:rPr kumimoji="1" lang="en-US" altLang="ja-JP" sz="1600" b="1" u="sng" dirty="0">
                <a:solidFill>
                  <a:srgbClr val="FF0000"/>
                </a:solidFill>
                <a:latin typeface="Meiryo UI" panose="020B0604030504040204" pitchFamily="50" charset="-128"/>
                <a:ea typeface="Meiryo UI" panose="020B0604030504040204" pitchFamily="50" charset="-128"/>
              </a:rPr>
              <a:t>9,000</a:t>
            </a:r>
            <a:r>
              <a:rPr kumimoji="1" lang="ja-JP" altLang="en-US" sz="1600" b="1" u="sng" dirty="0">
                <a:solidFill>
                  <a:srgbClr val="FF0000"/>
                </a:solidFill>
                <a:latin typeface="Meiryo UI" panose="020B0604030504040204" pitchFamily="50" charset="-128"/>
                <a:ea typeface="Meiryo UI" panose="020B0604030504040204" pitchFamily="50" charset="-128"/>
              </a:rPr>
              <a:t>管理組合（推計）</a:t>
            </a:r>
          </a:p>
        </p:txBody>
      </p:sp>
      <p:sp>
        <p:nvSpPr>
          <p:cNvPr id="6" name="テキスト ボックス 5">
            <a:extLst>
              <a:ext uri="{FF2B5EF4-FFF2-40B4-BE49-F238E27FC236}">
                <a16:creationId xmlns:a16="http://schemas.microsoft.com/office/drawing/2014/main" id="{EBF80594-34B2-48C7-8EF3-675BBE66B33F}"/>
              </a:ext>
            </a:extLst>
          </p:cNvPr>
          <p:cNvSpPr txBox="1"/>
          <p:nvPr/>
        </p:nvSpPr>
        <p:spPr>
          <a:xfrm>
            <a:off x="507635" y="6055672"/>
            <a:ext cx="7307954" cy="707886"/>
          </a:xfrm>
          <a:prstGeom prst="rect">
            <a:avLst/>
          </a:prstGeom>
          <a:noFill/>
        </p:spPr>
        <p:txBody>
          <a:bodyPr wrap="square" rtlCol="0">
            <a:spAutoFit/>
          </a:bodyPr>
          <a:lstStyle/>
          <a:p>
            <a:r>
              <a:rPr kumimoji="1" lang="en-US" altLang="ja-JP" sz="1000" dirty="0">
                <a:latin typeface="Meiryo UI" panose="020B0604030504040204" pitchFamily="50" charset="-128"/>
                <a:ea typeface="Meiryo UI" panose="020B0604030504040204" pitchFamily="50" charset="-128"/>
              </a:rPr>
              <a:t>※</a:t>
            </a:r>
            <a:r>
              <a:rPr lang="ja-JP" altLang="en-US" sz="1000" dirty="0">
                <a:latin typeface="Meiryo UI" panose="020B0604030504040204" pitchFamily="50" charset="-128"/>
                <a:ea typeface="Meiryo UI" panose="020B0604030504040204" pitchFamily="50" charset="-128"/>
              </a:rPr>
              <a:t>ストック戸数は、新規供給戸数の累計等を基に、各年末時点の戸数を推計</a:t>
            </a:r>
            <a:endParaRPr lang="en-US" altLang="ja-JP" sz="1000" dirty="0">
              <a:latin typeface="Meiryo UI" panose="020B0604030504040204" pitchFamily="50" charset="-128"/>
              <a:ea typeface="Meiryo UI" panose="020B0604030504040204" pitchFamily="50" charset="-128"/>
            </a:endParaRPr>
          </a:p>
          <a:p>
            <a:r>
              <a:rPr lang="en-US" altLang="ja-JP" sz="1000" dirty="0">
                <a:latin typeface="Meiryo UI" panose="020B0604030504040204" pitchFamily="50" charset="-128"/>
                <a:ea typeface="Meiryo UI" panose="020B0604030504040204" pitchFamily="50" charset="-128"/>
              </a:rPr>
              <a:t>※</a:t>
            </a:r>
            <a:r>
              <a:rPr lang="ja-JP" altLang="en-US" sz="1000" dirty="0">
                <a:latin typeface="Meiryo UI" panose="020B0604030504040204" pitchFamily="50" charset="-128"/>
                <a:ea typeface="Meiryo UI" panose="020B0604030504040204" pitchFamily="50" charset="-128"/>
              </a:rPr>
              <a:t>管理組合数は、「マンション管理受託動向調査結果報告書」（</a:t>
            </a:r>
            <a:r>
              <a:rPr lang="en-US" altLang="ja-JP" sz="1000" dirty="0">
                <a:latin typeface="Meiryo UI" panose="020B0604030504040204" pitchFamily="50" charset="-128"/>
                <a:ea typeface="Meiryo UI" panose="020B0604030504040204" pitchFamily="50" charset="-128"/>
              </a:rPr>
              <a:t>R5.4.1</a:t>
            </a:r>
            <a:r>
              <a:rPr lang="ja-JP" altLang="en-US" sz="1000" dirty="0">
                <a:latin typeface="Meiryo UI" panose="020B0604030504040204" pitchFamily="50" charset="-128"/>
                <a:ea typeface="Meiryo UI" panose="020B0604030504040204" pitchFamily="50" charset="-128"/>
              </a:rPr>
              <a:t>時点　（一社）マンション管理業協会）をもとに推計</a:t>
            </a:r>
            <a:endParaRPr lang="en-US" altLang="ja-JP" sz="1000" dirty="0">
              <a:latin typeface="Meiryo UI" panose="020B0604030504040204" pitchFamily="50" charset="-128"/>
              <a:ea typeface="Meiryo UI" panose="020B0604030504040204" pitchFamily="50" charset="-128"/>
            </a:endParaRPr>
          </a:p>
          <a:p>
            <a:r>
              <a:rPr lang="en-US" altLang="ja-JP" sz="1000" dirty="0">
                <a:latin typeface="Meiryo UI" panose="020B0604030504040204" pitchFamily="50" charset="-128"/>
                <a:ea typeface="Meiryo UI" panose="020B0604030504040204" pitchFamily="50" charset="-128"/>
              </a:rPr>
              <a:t>※</a:t>
            </a:r>
            <a:r>
              <a:rPr lang="ja-JP" altLang="en-US" sz="1000" dirty="0">
                <a:latin typeface="Meiryo UI" panose="020B0604030504040204" pitchFamily="50" charset="-128"/>
                <a:ea typeface="Meiryo UI" panose="020B0604030504040204" pitchFamily="50" charset="-128"/>
              </a:rPr>
              <a:t>ここでいうマンションとは、中高層（</a:t>
            </a:r>
            <a:r>
              <a:rPr lang="en-US" altLang="ja-JP" sz="1000" dirty="0">
                <a:latin typeface="Meiryo UI" panose="020B0604030504040204" pitchFamily="50" charset="-128"/>
                <a:ea typeface="Meiryo UI" panose="020B0604030504040204" pitchFamily="50" charset="-128"/>
              </a:rPr>
              <a:t>3</a:t>
            </a:r>
            <a:r>
              <a:rPr lang="ja-JP" altLang="en-US" sz="1000" dirty="0">
                <a:latin typeface="Meiryo UI" panose="020B0604030504040204" pitchFamily="50" charset="-128"/>
                <a:ea typeface="Meiryo UI" panose="020B0604030504040204" pitchFamily="50" charset="-128"/>
              </a:rPr>
              <a:t>階建て以上）・分譲・共同建てで、鉄筋コンクリート、鉄骨鉄筋コンクリートまたは鉄骨造の住宅をいう</a:t>
            </a:r>
            <a:endParaRPr lang="en-US" altLang="ja-JP" sz="1000" dirty="0">
              <a:latin typeface="Meiryo UI" panose="020B0604030504040204" pitchFamily="50" charset="-128"/>
              <a:ea typeface="Meiryo UI" panose="020B0604030504040204" pitchFamily="50" charset="-128"/>
            </a:endParaRPr>
          </a:p>
          <a:p>
            <a:r>
              <a:rPr kumimoji="1" lang="ja-JP" altLang="en-US" sz="1000" dirty="0">
                <a:latin typeface="Meiryo UI" panose="020B0604030504040204" pitchFamily="50" charset="-128"/>
                <a:ea typeface="Meiryo UI" panose="020B0604030504040204" pitchFamily="50" charset="-128"/>
              </a:rPr>
              <a:t>出典：国土交通省</a:t>
            </a:r>
            <a:r>
              <a:rPr kumimoji="1" lang="zh-TW" altLang="en-US" sz="1000" dirty="0">
                <a:latin typeface="Meiryo UI" panose="020B0604030504040204" pitchFamily="50" charset="-128"/>
                <a:ea typeface="Meiryo UI" panose="020B0604030504040204" pitchFamily="50" charset="-128"/>
              </a:rPr>
              <a:t>「建築着工統計」、</a:t>
            </a:r>
            <a:r>
              <a:rPr kumimoji="1" lang="ja-JP" altLang="en-US" sz="1000" dirty="0">
                <a:latin typeface="Meiryo UI" panose="020B0604030504040204" pitchFamily="50" charset="-128"/>
                <a:ea typeface="Meiryo UI" panose="020B0604030504040204" pitchFamily="50" charset="-128"/>
              </a:rPr>
              <a:t>国土交通省</a:t>
            </a:r>
            <a:r>
              <a:rPr kumimoji="1" lang="zh-TW" altLang="en-US" sz="1000" dirty="0">
                <a:latin typeface="Meiryo UI" panose="020B0604030504040204" pitchFamily="50" charset="-128"/>
                <a:ea typeface="Meiryo UI" panose="020B0604030504040204" pitchFamily="50" charset="-128"/>
              </a:rPr>
              <a:t>「住宅着工統計」</a:t>
            </a:r>
            <a:r>
              <a:rPr kumimoji="1" lang="ja-JP" altLang="en-US" sz="1000" dirty="0">
                <a:latin typeface="Meiryo UI" panose="020B0604030504040204" pitchFamily="50" charset="-128"/>
                <a:ea typeface="Meiryo UI" panose="020B0604030504040204" pitchFamily="50" charset="-128"/>
              </a:rPr>
              <a:t>をもとに大阪府都市整備部住宅建築局居住企画課作成</a:t>
            </a:r>
            <a:endParaRPr kumimoji="1" lang="en-US" altLang="ja-JP" sz="1000" dirty="0">
              <a:latin typeface="Meiryo UI" panose="020B0604030504040204" pitchFamily="50" charset="-128"/>
              <a:ea typeface="Meiryo UI" panose="020B0604030504040204" pitchFamily="50" charset="-128"/>
            </a:endParaRPr>
          </a:p>
        </p:txBody>
      </p:sp>
      <p:sp>
        <p:nvSpPr>
          <p:cNvPr id="12" name="テキスト ボックス 11">
            <a:extLst>
              <a:ext uri="{FF2B5EF4-FFF2-40B4-BE49-F238E27FC236}">
                <a16:creationId xmlns:a16="http://schemas.microsoft.com/office/drawing/2014/main" id="{C47CD6A4-C675-4E63-B745-954051ECBBA6}"/>
              </a:ext>
            </a:extLst>
          </p:cNvPr>
          <p:cNvSpPr txBox="1"/>
          <p:nvPr/>
        </p:nvSpPr>
        <p:spPr>
          <a:xfrm>
            <a:off x="8655567" y="6412334"/>
            <a:ext cx="415498" cy="369332"/>
          </a:xfrm>
          <a:prstGeom prst="rect">
            <a:avLst/>
          </a:prstGeom>
          <a:noFill/>
          <a:ln>
            <a:solidFill>
              <a:schemeClr val="tx1"/>
            </a:solidFill>
          </a:ln>
        </p:spPr>
        <p:txBody>
          <a:bodyPr wrap="none" rtlCol="0">
            <a:spAutoFit/>
          </a:bodyPr>
          <a:lstStyle/>
          <a:p>
            <a:r>
              <a:rPr kumimoji="1" lang="ja-JP" altLang="en-US" dirty="0"/>
              <a:t>２</a:t>
            </a:r>
          </a:p>
        </p:txBody>
      </p:sp>
      <p:graphicFrame>
        <p:nvGraphicFramePr>
          <p:cNvPr id="10" name="グラフ 9">
            <a:extLst>
              <a:ext uri="{FF2B5EF4-FFF2-40B4-BE49-F238E27FC236}">
                <a16:creationId xmlns:a16="http://schemas.microsoft.com/office/drawing/2014/main" id="{6D3CB271-53C0-4610-9470-6BCEAB4D5836}"/>
              </a:ext>
            </a:extLst>
          </p:cNvPr>
          <p:cNvGraphicFramePr>
            <a:graphicFrameLocks/>
          </p:cNvGraphicFramePr>
          <p:nvPr>
            <p:extLst>
              <p:ext uri="{D42A27DB-BD31-4B8C-83A1-F6EECF244321}">
                <p14:modId xmlns:p14="http://schemas.microsoft.com/office/powerpoint/2010/main" val="2718167925"/>
              </p:ext>
            </p:extLst>
          </p:nvPr>
        </p:nvGraphicFramePr>
        <p:xfrm>
          <a:off x="413624" y="1458310"/>
          <a:ext cx="8567102" cy="449072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177867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テキスト ボックス 14">
            <a:extLst>
              <a:ext uri="{FF2B5EF4-FFF2-40B4-BE49-F238E27FC236}">
                <a16:creationId xmlns:a16="http://schemas.microsoft.com/office/drawing/2014/main" id="{203DB7AD-F1CB-4591-99FB-5A1423B2AC58}"/>
              </a:ext>
            </a:extLst>
          </p:cNvPr>
          <p:cNvSpPr txBox="1"/>
          <p:nvPr/>
        </p:nvSpPr>
        <p:spPr>
          <a:xfrm>
            <a:off x="94593" y="669353"/>
            <a:ext cx="9049407" cy="369332"/>
          </a:xfrm>
          <a:prstGeom prst="rect">
            <a:avLst/>
          </a:prstGeom>
          <a:noFill/>
        </p:spPr>
        <p:txBody>
          <a:bodyPr wrap="square">
            <a:spAutoFit/>
          </a:bodyPr>
          <a:lstStyle/>
          <a:p>
            <a:pPr marL="179996" indent="-457189" algn="just" defTabSz="914379">
              <a:defRPr/>
            </a:pPr>
            <a:r>
              <a:rPr lang="ja-JP" altLang="en-US" sz="1800" b="1" dirty="0">
                <a:solidFill>
                  <a:prstClr val="black"/>
                </a:solidFill>
                <a:latin typeface="Meiryo UI"/>
                <a:ea typeface="Meiryo UI"/>
              </a:rPr>
              <a:t>○管理適正化専門家派遣事業</a:t>
            </a:r>
            <a:r>
              <a:rPr lang="en-US" altLang="ja-JP" sz="1800" b="1" dirty="0">
                <a:solidFill>
                  <a:prstClr val="black"/>
                </a:solidFill>
                <a:latin typeface="Meiryo UI"/>
                <a:ea typeface="Meiryo UI"/>
              </a:rPr>
              <a:t>【</a:t>
            </a:r>
            <a:r>
              <a:rPr lang="ja-JP" altLang="en-US" sz="1800" b="1" dirty="0">
                <a:solidFill>
                  <a:prstClr val="black"/>
                </a:solidFill>
                <a:latin typeface="Meiryo UI"/>
                <a:ea typeface="Meiryo UI"/>
              </a:rPr>
              <a:t>町村域</a:t>
            </a:r>
            <a:r>
              <a:rPr lang="en-US" altLang="ja-JP" sz="1800" b="1" dirty="0">
                <a:solidFill>
                  <a:prstClr val="black"/>
                </a:solidFill>
                <a:latin typeface="Meiryo UI"/>
                <a:ea typeface="Meiryo UI"/>
              </a:rPr>
              <a:t>】</a:t>
            </a:r>
            <a:r>
              <a:rPr lang="ja-JP" altLang="en-US" sz="1800" b="1" dirty="0">
                <a:solidFill>
                  <a:prstClr val="black"/>
                </a:solidFill>
                <a:latin typeface="Meiryo UI"/>
                <a:ea typeface="Meiryo UI"/>
              </a:rPr>
              <a:t>（</a:t>
            </a:r>
            <a:r>
              <a:rPr lang="en-US" altLang="ja-JP" sz="1800" b="1" dirty="0">
                <a:solidFill>
                  <a:prstClr val="black"/>
                </a:solidFill>
                <a:latin typeface="Meiryo UI"/>
                <a:ea typeface="Meiryo UI"/>
              </a:rPr>
              <a:t>R</a:t>
            </a:r>
            <a:r>
              <a:rPr lang="ja-JP" altLang="en-US" sz="1800" b="1" dirty="0">
                <a:solidFill>
                  <a:prstClr val="black"/>
                </a:solidFill>
                <a:latin typeface="Meiryo UI"/>
                <a:ea typeface="Meiryo UI"/>
              </a:rPr>
              <a:t>７～）</a:t>
            </a:r>
            <a:endParaRPr lang="en-US" altLang="ja-JP" sz="1800" b="1" dirty="0">
              <a:solidFill>
                <a:prstClr val="black"/>
              </a:solidFill>
              <a:latin typeface="Meiryo UI"/>
              <a:ea typeface="Meiryo UI"/>
            </a:endParaRPr>
          </a:p>
        </p:txBody>
      </p:sp>
      <p:sp>
        <p:nvSpPr>
          <p:cNvPr id="7" name="正方形/長方形 6">
            <a:extLst>
              <a:ext uri="{FF2B5EF4-FFF2-40B4-BE49-F238E27FC236}">
                <a16:creationId xmlns:a16="http://schemas.microsoft.com/office/drawing/2014/main" id="{0FFE7AF9-C969-4B10-A779-FD9F66744FE8}"/>
              </a:ext>
            </a:extLst>
          </p:cNvPr>
          <p:cNvSpPr/>
          <p:nvPr/>
        </p:nvSpPr>
        <p:spPr>
          <a:xfrm>
            <a:off x="339138" y="1172645"/>
            <a:ext cx="907714" cy="378565"/>
          </a:xfrm>
          <a:prstGeom prst="rect">
            <a:avLst/>
          </a:prstGeom>
        </p:spPr>
        <p:txBody>
          <a:bodyPr wrap="square">
            <a:spAutoFit/>
          </a:bodyPr>
          <a:lstStyle/>
          <a:p>
            <a:pPr>
              <a:lnSpc>
                <a:spcPts val="2500"/>
              </a:lnSpc>
            </a:pPr>
            <a:r>
              <a:rPr lang="en-US" altLang="ja-JP" sz="1600" dirty="0">
                <a:solidFill>
                  <a:srgbClr val="000000"/>
                </a:solidFill>
                <a:latin typeface="Meiryo UI" panose="020B0604030504040204" pitchFamily="50" charset="-128"/>
                <a:ea typeface="Meiryo UI" panose="020B0604030504040204" pitchFamily="50" charset="-128"/>
              </a:rPr>
              <a:t>【</a:t>
            </a:r>
            <a:r>
              <a:rPr lang="ja-JP" altLang="en-US" sz="1600" dirty="0">
                <a:solidFill>
                  <a:srgbClr val="000000"/>
                </a:solidFill>
                <a:latin typeface="Meiryo UI" panose="020B0604030504040204" pitchFamily="50" charset="-128"/>
                <a:ea typeface="Meiryo UI" panose="020B0604030504040204" pitchFamily="50" charset="-128"/>
              </a:rPr>
              <a:t>目的</a:t>
            </a:r>
            <a:r>
              <a:rPr lang="en-US" altLang="ja-JP" sz="1600" dirty="0">
                <a:solidFill>
                  <a:srgbClr val="000000"/>
                </a:solidFill>
                <a:latin typeface="Meiryo UI" panose="020B0604030504040204" pitchFamily="50" charset="-128"/>
                <a:ea typeface="Meiryo UI" panose="020B0604030504040204" pitchFamily="50" charset="-128"/>
              </a:rPr>
              <a:t>】</a:t>
            </a:r>
          </a:p>
        </p:txBody>
      </p:sp>
      <p:sp>
        <p:nvSpPr>
          <p:cNvPr id="8" name="正方形/長方形 7">
            <a:extLst>
              <a:ext uri="{FF2B5EF4-FFF2-40B4-BE49-F238E27FC236}">
                <a16:creationId xmlns:a16="http://schemas.microsoft.com/office/drawing/2014/main" id="{2F85560F-3197-4D21-BF2B-54A6ABBCAF90}"/>
              </a:ext>
            </a:extLst>
          </p:cNvPr>
          <p:cNvSpPr/>
          <p:nvPr/>
        </p:nvSpPr>
        <p:spPr>
          <a:xfrm>
            <a:off x="339137" y="2668340"/>
            <a:ext cx="8560316" cy="694101"/>
          </a:xfrm>
          <a:prstGeom prst="rect">
            <a:avLst/>
          </a:prstGeom>
        </p:spPr>
        <p:txBody>
          <a:bodyPr wrap="square">
            <a:spAutoFit/>
          </a:bodyPr>
          <a:lstStyle/>
          <a:p>
            <a:pPr>
              <a:lnSpc>
                <a:spcPts val="2500"/>
              </a:lnSpc>
            </a:pPr>
            <a:r>
              <a:rPr lang="ja-JP" altLang="en-US" sz="1400" dirty="0">
                <a:solidFill>
                  <a:srgbClr val="000000"/>
                </a:solidFill>
                <a:latin typeface="Meiryo UI" panose="020B0604030504040204" pitchFamily="50" charset="-128"/>
                <a:ea typeface="Meiryo UI" panose="020B0604030504040204" pitchFamily="50" charset="-128"/>
              </a:rPr>
              <a:t>・管理組合が組織化されていない、又は適切に運営されていない分譲マンションに専門家（マンション管理士）を派遣し、　</a:t>
            </a:r>
            <a:endParaRPr lang="en-US" altLang="ja-JP" sz="1400" dirty="0">
              <a:solidFill>
                <a:srgbClr val="000000"/>
              </a:solidFill>
              <a:latin typeface="Meiryo UI" panose="020B0604030504040204" pitchFamily="50" charset="-128"/>
              <a:ea typeface="Meiryo UI" panose="020B0604030504040204" pitchFamily="50" charset="-128"/>
            </a:endParaRPr>
          </a:p>
          <a:p>
            <a:pPr>
              <a:lnSpc>
                <a:spcPts val="2500"/>
              </a:lnSpc>
            </a:pPr>
            <a:r>
              <a:rPr lang="ja-JP" altLang="en-US" sz="1400" dirty="0">
                <a:solidFill>
                  <a:srgbClr val="000000"/>
                </a:solidFill>
                <a:latin typeface="Meiryo UI" panose="020B0604030504040204" pitchFamily="50" charset="-128"/>
                <a:ea typeface="Meiryo UI" panose="020B0604030504040204" pitchFamily="50" charset="-128"/>
              </a:rPr>
              <a:t>　管理適正化に向けて支援を実施</a:t>
            </a:r>
          </a:p>
        </p:txBody>
      </p:sp>
      <p:sp>
        <p:nvSpPr>
          <p:cNvPr id="9" name="正方形/長方形 8">
            <a:extLst>
              <a:ext uri="{FF2B5EF4-FFF2-40B4-BE49-F238E27FC236}">
                <a16:creationId xmlns:a16="http://schemas.microsoft.com/office/drawing/2014/main" id="{6D4AF25D-41EF-4F44-A60D-14BD7F981D13}"/>
              </a:ext>
            </a:extLst>
          </p:cNvPr>
          <p:cNvSpPr/>
          <p:nvPr/>
        </p:nvSpPr>
        <p:spPr>
          <a:xfrm>
            <a:off x="339137" y="2364969"/>
            <a:ext cx="1600021" cy="378565"/>
          </a:xfrm>
          <a:prstGeom prst="rect">
            <a:avLst/>
          </a:prstGeom>
        </p:spPr>
        <p:txBody>
          <a:bodyPr wrap="square">
            <a:spAutoFit/>
          </a:bodyPr>
          <a:lstStyle/>
          <a:p>
            <a:pPr>
              <a:lnSpc>
                <a:spcPts val="2500"/>
              </a:lnSpc>
            </a:pPr>
            <a:r>
              <a:rPr lang="en-US" altLang="ja-JP" sz="1600" dirty="0">
                <a:solidFill>
                  <a:srgbClr val="000000"/>
                </a:solidFill>
                <a:latin typeface="Meiryo UI" panose="020B0604030504040204" pitchFamily="50" charset="-128"/>
                <a:ea typeface="Meiryo UI" panose="020B0604030504040204" pitchFamily="50" charset="-128"/>
              </a:rPr>
              <a:t>【</a:t>
            </a:r>
            <a:r>
              <a:rPr lang="ja-JP" altLang="en-US" sz="1600" dirty="0">
                <a:solidFill>
                  <a:srgbClr val="000000"/>
                </a:solidFill>
                <a:latin typeface="Meiryo UI" panose="020B0604030504040204" pitchFamily="50" charset="-128"/>
                <a:ea typeface="Meiryo UI" panose="020B0604030504040204" pitchFamily="50" charset="-128"/>
              </a:rPr>
              <a:t>実施内容</a:t>
            </a:r>
            <a:r>
              <a:rPr lang="en-US" altLang="ja-JP" sz="1600" dirty="0">
                <a:solidFill>
                  <a:srgbClr val="000000"/>
                </a:solidFill>
                <a:latin typeface="Meiryo UI" panose="020B0604030504040204" pitchFamily="50" charset="-128"/>
                <a:ea typeface="Meiryo UI" panose="020B0604030504040204" pitchFamily="50" charset="-128"/>
              </a:rPr>
              <a:t>】</a:t>
            </a:r>
          </a:p>
        </p:txBody>
      </p:sp>
      <p:sp>
        <p:nvSpPr>
          <p:cNvPr id="12" name="正方形/長方形 11">
            <a:extLst>
              <a:ext uri="{FF2B5EF4-FFF2-40B4-BE49-F238E27FC236}">
                <a16:creationId xmlns:a16="http://schemas.microsoft.com/office/drawing/2014/main" id="{05E4AED1-EBB8-4EEE-9276-A9C562EFEC52}"/>
              </a:ext>
            </a:extLst>
          </p:cNvPr>
          <p:cNvSpPr/>
          <p:nvPr/>
        </p:nvSpPr>
        <p:spPr>
          <a:xfrm>
            <a:off x="339137" y="3572296"/>
            <a:ext cx="2924325" cy="378565"/>
          </a:xfrm>
          <a:prstGeom prst="rect">
            <a:avLst/>
          </a:prstGeom>
        </p:spPr>
        <p:txBody>
          <a:bodyPr wrap="square">
            <a:spAutoFit/>
          </a:bodyPr>
          <a:lstStyle/>
          <a:p>
            <a:pPr>
              <a:lnSpc>
                <a:spcPts val="2500"/>
              </a:lnSpc>
            </a:pPr>
            <a:r>
              <a:rPr lang="en-US" altLang="ja-JP" sz="1600" dirty="0">
                <a:solidFill>
                  <a:srgbClr val="000000"/>
                </a:solidFill>
                <a:latin typeface="Meiryo UI" panose="020B0604030504040204" pitchFamily="50" charset="-128"/>
                <a:ea typeface="Meiryo UI" panose="020B0604030504040204" pitchFamily="50" charset="-128"/>
              </a:rPr>
              <a:t>【</a:t>
            </a:r>
            <a:r>
              <a:rPr lang="ja-JP" altLang="en-US" sz="1600" dirty="0">
                <a:solidFill>
                  <a:srgbClr val="000000"/>
                </a:solidFill>
                <a:latin typeface="Meiryo UI" panose="020B0604030504040204" pitchFamily="50" charset="-128"/>
                <a:ea typeface="Meiryo UI" panose="020B0604030504040204" pitchFamily="50" charset="-128"/>
              </a:rPr>
              <a:t>対象マンションの選定方法</a:t>
            </a:r>
            <a:r>
              <a:rPr lang="en-US" altLang="ja-JP" sz="1600" dirty="0">
                <a:solidFill>
                  <a:srgbClr val="000000"/>
                </a:solidFill>
                <a:latin typeface="Meiryo UI" panose="020B0604030504040204" pitchFamily="50" charset="-128"/>
                <a:ea typeface="Meiryo UI" panose="020B0604030504040204" pitchFamily="50" charset="-128"/>
              </a:rPr>
              <a:t>】</a:t>
            </a:r>
          </a:p>
        </p:txBody>
      </p:sp>
      <p:sp>
        <p:nvSpPr>
          <p:cNvPr id="13" name="正方形/長方形 12">
            <a:extLst>
              <a:ext uri="{FF2B5EF4-FFF2-40B4-BE49-F238E27FC236}">
                <a16:creationId xmlns:a16="http://schemas.microsoft.com/office/drawing/2014/main" id="{DDF9FA13-0041-45B9-91B5-690602383671}"/>
              </a:ext>
            </a:extLst>
          </p:cNvPr>
          <p:cNvSpPr/>
          <p:nvPr/>
        </p:nvSpPr>
        <p:spPr>
          <a:xfrm>
            <a:off x="244547" y="3896609"/>
            <a:ext cx="8560316" cy="689035"/>
          </a:xfrm>
          <a:prstGeom prst="rect">
            <a:avLst/>
          </a:prstGeom>
        </p:spPr>
        <p:txBody>
          <a:bodyPr wrap="square">
            <a:spAutoFit/>
          </a:bodyPr>
          <a:lstStyle/>
          <a:p>
            <a:pPr>
              <a:lnSpc>
                <a:spcPts val="2500"/>
              </a:lnSpc>
            </a:pPr>
            <a:r>
              <a:rPr lang="ja-JP" altLang="en-US" sz="1400" dirty="0">
                <a:solidFill>
                  <a:srgbClr val="000000"/>
                </a:solidFill>
                <a:latin typeface="Meiryo UI" panose="020B0604030504040204" pitchFamily="50" charset="-128"/>
                <a:ea typeface="Meiryo UI" panose="020B0604030504040204" pitchFamily="50" charset="-128"/>
              </a:rPr>
              <a:t>　・令和５年度～６年度にかけて実施した町村域の分譲マンション実態調査により、</a:t>
            </a:r>
            <a:r>
              <a:rPr lang="ja-JP" altLang="en-US" sz="1400" u="sng" dirty="0">
                <a:solidFill>
                  <a:srgbClr val="000000"/>
                </a:solidFill>
                <a:latin typeface="Meiryo UI" panose="020B0604030504040204" pitchFamily="50" charset="-128"/>
                <a:ea typeface="Meiryo UI" panose="020B0604030504040204" pitchFamily="50" charset="-128"/>
              </a:rPr>
              <a:t>①管理組合がない</a:t>
            </a:r>
            <a:r>
              <a:rPr lang="ja-JP" altLang="en-US" sz="1400" dirty="0">
                <a:solidFill>
                  <a:srgbClr val="000000"/>
                </a:solidFill>
                <a:latin typeface="Meiryo UI" panose="020B0604030504040204" pitchFamily="50" charset="-128"/>
                <a:ea typeface="Meiryo UI" panose="020B0604030504040204" pitchFamily="50" charset="-128"/>
              </a:rPr>
              <a:t>、</a:t>
            </a:r>
            <a:r>
              <a:rPr lang="ja-JP" altLang="en-US" sz="1400" u="sng" dirty="0">
                <a:solidFill>
                  <a:srgbClr val="000000"/>
                </a:solidFill>
                <a:latin typeface="Meiryo UI" panose="020B0604030504040204" pitchFamily="50" charset="-128"/>
                <a:ea typeface="Meiryo UI" panose="020B0604030504040204" pitchFamily="50" charset="-128"/>
              </a:rPr>
              <a:t>②管理規約が</a:t>
            </a:r>
            <a:endParaRPr lang="en-US" altLang="ja-JP" sz="1400" u="sng" dirty="0">
              <a:solidFill>
                <a:srgbClr val="000000"/>
              </a:solidFill>
              <a:latin typeface="Meiryo UI" panose="020B0604030504040204" pitchFamily="50" charset="-128"/>
              <a:ea typeface="Meiryo UI" panose="020B0604030504040204" pitchFamily="50" charset="-128"/>
            </a:endParaRPr>
          </a:p>
          <a:p>
            <a:pPr>
              <a:lnSpc>
                <a:spcPts val="2500"/>
              </a:lnSpc>
            </a:pPr>
            <a:r>
              <a:rPr lang="ja-JP" altLang="en-US" sz="1400" dirty="0">
                <a:solidFill>
                  <a:srgbClr val="000000"/>
                </a:solidFill>
                <a:latin typeface="Meiryo UI" panose="020B0604030504040204" pitchFamily="50" charset="-128"/>
                <a:ea typeface="Meiryo UI" panose="020B0604030504040204" pitchFamily="50" charset="-128"/>
              </a:rPr>
              <a:t>　 </a:t>
            </a:r>
            <a:r>
              <a:rPr lang="ja-JP" altLang="en-US" sz="1400" u="sng" dirty="0">
                <a:solidFill>
                  <a:srgbClr val="000000"/>
                </a:solidFill>
                <a:latin typeface="Meiryo UI" panose="020B0604030504040204" pitchFamily="50" charset="-128"/>
                <a:ea typeface="Meiryo UI" panose="020B0604030504040204" pitchFamily="50" charset="-128"/>
              </a:rPr>
              <a:t>ない</a:t>
            </a:r>
            <a:r>
              <a:rPr lang="ja-JP" altLang="en-US" sz="1400" dirty="0">
                <a:solidFill>
                  <a:srgbClr val="000000"/>
                </a:solidFill>
                <a:latin typeface="Meiryo UI" panose="020B0604030504040204" pitchFamily="50" charset="-128"/>
                <a:ea typeface="Meiryo UI" panose="020B0604030504040204" pitchFamily="50" charset="-128"/>
              </a:rPr>
              <a:t>、</a:t>
            </a:r>
            <a:r>
              <a:rPr lang="ja-JP" altLang="en-US" sz="1400" u="sng" dirty="0">
                <a:solidFill>
                  <a:srgbClr val="000000"/>
                </a:solidFill>
                <a:latin typeface="Meiryo UI" panose="020B0604030504040204" pitchFamily="50" charset="-128"/>
                <a:ea typeface="Meiryo UI" panose="020B0604030504040204" pitchFamily="50" charset="-128"/>
              </a:rPr>
              <a:t>③修繕積立金の設定がない</a:t>
            </a:r>
            <a:r>
              <a:rPr lang="ja-JP" altLang="en-US" sz="1400" dirty="0">
                <a:solidFill>
                  <a:srgbClr val="000000"/>
                </a:solidFill>
                <a:latin typeface="Meiryo UI" panose="020B0604030504040204" pitchFamily="50" charset="-128"/>
                <a:ea typeface="Meiryo UI" panose="020B0604030504040204" pitchFamily="50" charset="-128"/>
              </a:rPr>
              <a:t>、</a:t>
            </a:r>
            <a:r>
              <a:rPr lang="ja-JP" altLang="en-US" sz="1400" u="sng" dirty="0">
                <a:solidFill>
                  <a:srgbClr val="000000"/>
                </a:solidFill>
                <a:latin typeface="Meiryo UI" panose="020B0604030504040204" pitchFamily="50" charset="-128"/>
                <a:ea typeface="Meiryo UI" panose="020B0604030504040204" pitchFamily="50" charset="-128"/>
              </a:rPr>
              <a:t>④長期修繕計画がない</a:t>
            </a:r>
            <a:r>
              <a:rPr lang="ja-JP" altLang="en-US" sz="1400" dirty="0">
                <a:solidFill>
                  <a:srgbClr val="000000"/>
                </a:solidFill>
                <a:latin typeface="Meiryo UI" panose="020B0604030504040204" pitchFamily="50" charset="-128"/>
                <a:ea typeface="Meiryo UI" panose="020B0604030504040204" pitchFamily="50" charset="-128"/>
              </a:rPr>
              <a:t>と思われるマンションを選定。</a:t>
            </a:r>
          </a:p>
        </p:txBody>
      </p:sp>
      <p:sp>
        <p:nvSpPr>
          <p:cNvPr id="3" name="正方形/長方形 2">
            <a:extLst>
              <a:ext uri="{FF2B5EF4-FFF2-40B4-BE49-F238E27FC236}">
                <a16:creationId xmlns:a16="http://schemas.microsoft.com/office/drawing/2014/main" id="{5A8008A8-E0EA-49F2-81DE-C4948A29D3E9}"/>
              </a:ext>
            </a:extLst>
          </p:cNvPr>
          <p:cNvSpPr/>
          <p:nvPr/>
        </p:nvSpPr>
        <p:spPr>
          <a:xfrm>
            <a:off x="339137" y="1160848"/>
            <a:ext cx="8560316" cy="109008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p>
        </p:txBody>
      </p:sp>
      <p:sp>
        <p:nvSpPr>
          <p:cNvPr id="16" name="正方形/長方形 15">
            <a:extLst>
              <a:ext uri="{FF2B5EF4-FFF2-40B4-BE49-F238E27FC236}">
                <a16:creationId xmlns:a16="http://schemas.microsoft.com/office/drawing/2014/main" id="{6AA3FA1C-CEB6-45B0-98E4-F7B095BC2F1C}"/>
              </a:ext>
            </a:extLst>
          </p:cNvPr>
          <p:cNvSpPr/>
          <p:nvPr/>
        </p:nvSpPr>
        <p:spPr>
          <a:xfrm>
            <a:off x="339318" y="2373097"/>
            <a:ext cx="8560316" cy="104924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8AC17710-1129-4D7F-8A03-53330CA483FD}"/>
              </a:ext>
            </a:extLst>
          </p:cNvPr>
          <p:cNvSpPr/>
          <p:nvPr/>
        </p:nvSpPr>
        <p:spPr>
          <a:xfrm>
            <a:off x="339137" y="3530130"/>
            <a:ext cx="8560316" cy="11288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D363A767-6315-4A57-8356-72B4091B56DF}"/>
              </a:ext>
            </a:extLst>
          </p:cNvPr>
          <p:cNvSpPr txBox="1"/>
          <p:nvPr/>
        </p:nvSpPr>
        <p:spPr>
          <a:xfrm>
            <a:off x="8652795"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20</a:t>
            </a:r>
            <a:endParaRPr kumimoji="1" lang="ja-JP" altLang="en-US" dirty="0"/>
          </a:p>
        </p:txBody>
      </p:sp>
      <p:sp>
        <p:nvSpPr>
          <p:cNvPr id="20" name="正方形/長方形 19">
            <a:extLst>
              <a:ext uri="{FF2B5EF4-FFF2-40B4-BE49-F238E27FC236}">
                <a16:creationId xmlns:a16="http://schemas.microsoft.com/office/drawing/2014/main" id="{196E3ACB-4064-4BD4-828D-F2C6E018A1AB}"/>
              </a:ext>
            </a:extLst>
          </p:cNvPr>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latin typeface="Meiryo UI" panose="020B0604030504040204" pitchFamily="50" charset="-128"/>
                <a:ea typeface="Meiryo UI" panose="020B0604030504040204" pitchFamily="50" charset="-128"/>
              </a:rPr>
              <a:t>　大阪府のこれまでの取組み</a:t>
            </a:r>
          </a:p>
        </p:txBody>
      </p:sp>
      <p:sp>
        <p:nvSpPr>
          <p:cNvPr id="35" name="正方形/長方形 34">
            <a:extLst>
              <a:ext uri="{FF2B5EF4-FFF2-40B4-BE49-F238E27FC236}">
                <a16:creationId xmlns:a16="http://schemas.microsoft.com/office/drawing/2014/main" id="{535B94E5-51FF-4ED8-92BA-93BE7440DF5D}"/>
              </a:ext>
            </a:extLst>
          </p:cNvPr>
          <p:cNvSpPr/>
          <p:nvPr/>
        </p:nvSpPr>
        <p:spPr>
          <a:xfrm>
            <a:off x="421330" y="5039670"/>
            <a:ext cx="1651043" cy="378565"/>
          </a:xfrm>
          <a:prstGeom prst="rect">
            <a:avLst/>
          </a:prstGeom>
        </p:spPr>
        <p:txBody>
          <a:bodyPr wrap="square">
            <a:spAutoFit/>
          </a:bodyPr>
          <a:lstStyle/>
          <a:p>
            <a:pPr>
              <a:lnSpc>
                <a:spcPts val="2500"/>
              </a:lnSpc>
            </a:pPr>
            <a:r>
              <a:rPr lang="en-US" altLang="ja-JP" sz="1600" dirty="0">
                <a:solidFill>
                  <a:srgbClr val="000000"/>
                </a:solidFill>
                <a:latin typeface="Meiryo UI" panose="020B0604030504040204" pitchFamily="50" charset="-128"/>
                <a:ea typeface="Meiryo UI" panose="020B0604030504040204" pitchFamily="50" charset="-128"/>
              </a:rPr>
              <a:t>【</a:t>
            </a:r>
            <a:r>
              <a:rPr lang="ja-JP" altLang="en-US" sz="1600" dirty="0">
                <a:solidFill>
                  <a:srgbClr val="000000"/>
                </a:solidFill>
                <a:latin typeface="Meiryo UI" panose="020B0604030504040204" pitchFamily="50" charset="-128"/>
                <a:ea typeface="Meiryo UI" panose="020B0604030504040204" pitchFamily="50" charset="-128"/>
              </a:rPr>
              <a:t>事業スキーム</a:t>
            </a:r>
            <a:r>
              <a:rPr lang="en-US" altLang="ja-JP" sz="1600" dirty="0">
                <a:solidFill>
                  <a:srgbClr val="000000"/>
                </a:solidFill>
                <a:latin typeface="Meiryo UI" panose="020B0604030504040204" pitchFamily="50" charset="-128"/>
                <a:ea typeface="Meiryo UI" panose="020B0604030504040204" pitchFamily="50" charset="-128"/>
              </a:rPr>
              <a:t>】</a:t>
            </a:r>
          </a:p>
        </p:txBody>
      </p:sp>
      <p:sp>
        <p:nvSpPr>
          <p:cNvPr id="36" name="正方形/長方形 35">
            <a:extLst>
              <a:ext uri="{FF2B5EF4-FFF2-40B4-BE49-F238E27FC236}">
                <a16:creationId xmlns:a16="http://schemas.microsoft.com/office/drawing/2014/main" id="{135240D2-624A-461A-A021-049896450C35}"/>
              </a:ext>
            </a:extLst>
          </p:cNvPr>
          <p:cNvSpPr/>
          <p:nvPr/>
        </p:nvSpPr>
        <p:spPr>
          <a:xfrm>
            <a:off x="339138" y="1488737"/>
            <a:ext cx="8560316" cy="689035"/>
          </a:xfrm>
          <a:prstGeom prst="rect">
            <a:avLst/>
          </a:prstGeom>
        </p:spPr>
        <p:txBody>
          <a:bodyPr wrap="square">
            <a:spAutoFit/>
          </a:bodyPr>
          <a:lstStyle/>
          <a:p>
            <a:pPr>
              <a:lnSpc>
                <a:spcPts val="2500"/>
              </a:lnSpc>
            </a:pPr>
            <a:r>
              <a:rPr lang="ja-JP" altLang="en-US" sz="1400" dirty="0">
                <a:latin typeface="Meiryo UI" panose="020B0604030504040204" pitchFamily="50" charset="-128"/>
                <a:ea typeface="Meiryo UI" panose="020B0604030504040204" pitchFamily="50" charset="-128"/>
              </a:rPr>
              <a:t>・大阪府に権限のある町村域の分譲マンションの管理適正化を図るとともに、市町村や専門家等関係団体への情報</a:t>
            </a:r>
            <a:endParaRPr lang="en-US" altLang="ja-JP" sz="1400" dirty="0">
              <a:latin typeface="Meiryo UI" panose="020B0604030504040204" pitchFamily="50" charset="-128"/>
              <a:ea typeface="Meiryo UI" panose="020B0604030504040204" pitchFamily="50" charset="-128"/>
            </a:endParaRPr>
          </a:p>
          <a:p>
            <a:pPr>
              <a:lnSpc>
                <a:spcPts val="2500"/>
              </a:lnSpc>
            </a:pPr>
            <a:r>
              <a:rPr lang="ja-JP" altLang="en-US" sz="1400" dirty="0">
                <a:latin typeface="Meiryo UI" panose="020B0604030504040204" pitchFamily="50" charset="-128"/>
                <a:ea typeface="Meiryo UI" panose="020B0604030504040204" pitchFamily="50" charset="-128"/>
              </a:rPr>
              <a:t>　提供を行うなど自事業を通じて得られたノウハウの横展開を行う 。</a:t>
            </a:r>
          </a:p>
        </p:txBody>
      </p:sp>
      <p:grpSp>
        <p:nvGrpSpPr>
          <p:cNvPr id="37" name="グループ化 36">
            <a:extLst>
              <a:ext uri="{FF2B5EF4-FFF2-40B4-BE49-F238E27FC236}">
                <a16:creationId xmlns:a16="http://schemas.microsoft.com/office/drawing/2014/main" id="{72C6FAAF-4F62-4AA2-923F-51687F334967}"/>
              </a:ext>
            </a:extLst>
          </p:cNvPr>
          <p:cNvGrpSpPr/>
          <p:nvPr/>
        </p:nvGrpSpPr>
        <p:grpSpPr>
          <a:xfrm>
            <a:off x="2416521" y="5135650"/>
            <a:ext cx="4669505" cy="1518141"/>
            <a:chOff x="5218206" y="3260740"/>
            <a:chExt cx="3557265" cy="973371"/>
          </a:xfrm>
        </p:grpSpPr>
        <p:sp>
          <p:nvSpPr>
            <p:cNvPr id="38" name="角丸四角形 51">
              <a:extLst>
                <a:ext uri="{FF2B5EF4-FFF2-40B4-BE49-F238E27FC236}">
                  <a16:creationId xmlns:a16="http://schemas.microsoft.com/office/drawing/2014/main" id="{217BEAD6-D481-415E-9533-D6A6FFBB31BB}"/>
                </a:ext>
              </a:extLst>
            </p:cNvPr>
            <p:cNvSpPr/>
            <p:nvPr/>
          </p:nvSpPr>
          <p:spPr>
            <a:xfrm>
              <a:off x="5236205" y="3286485"/>
              <a:ext cx="704383" cy="229865"/>
            </a:xfrm>
            <a:prstGeom prst="roundRect">
              <a:avLst/>
            </a:prstGeom>
            <a:solidFill>
              <a:schemeClr val="accent1">
                <a:lumMod val="7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ctr" anchorCtr="0" forceAA="0" compatLnSpc="1">
              <a:prstTxWarp prst="textNoShape">
                <a:avLst/>
              </a:prstTxWarp>
              <a:noAutofit/>
            </a:bodyPr>
            <a:lstStyle/>
            <a:p>
              <a:pPr algn="ctr"/>
              <a:r>
                <a:rPr lang="ja-JP" altLang="en-US" sz="1200" kern="100" dirty="0">
                  <a:solidFill>
                    <a:srgbClr val="FFFFFF"/>
                  </a:solidFill>
                  <a:latin typeface="BIZ UDゴシック" panose="020B0400000000000000" pitchFamily="49" charset="-128"/>
                  <a:ea typeface="BIZ UDゴシック" panose="020B0400000000000000" pitchFamily="49" charset="-128"/>
                  <a:cs typeface="Times New Roman" panose="02020603050405020304" pitchFamily="18" charset="0"/>
                </a:rPr>
                <a:t>大阪府</a:t>
              </a:r>
              <a:endParaRPr lang="ja-JP" altLang="en-US" sz="900" kern="100" dirty="0">
                <a:solidFill>
                  <a:srgbClr val="FFFFFF"/>
                </a:solidFill>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39" name="角丸四角形 52">
              <a:extLst>
                <a:ext uri="{FF2B5EF4-FFF2-40B4-BE49-F238E27FC236}">
                  <a16:creationId xmlns:a16="http://schemas.microsoft.com/office/drawing/2014/main" id="{D566C855-5AB3-4BEE-96DF-8E7DA02D7F92}"/>
                </a:ext>
              </a:extLst>
            </p:cNvPr>
            <p:cNvSpPr/>
            <p:nvPr/>
          </p:nvSpPr>
          <p:spPr>
            <a:xfrm>
              <a:off x="7482405" y="3287421"/>
              <a:ext cx="1293066" cy="215792"/>
            </a:xfrm>
            <a:prstGeom prst="roundRect">
              <a:avLst/>
            </a:prstGeom>
            <a:solidFill>
              <a:schemeClr val="accent1">
                <a:lumMod val="7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ctr" anchorCtr="0" forceAA="0" compatLnSpc="1">
              <a:prstTxWarp prst="textNoShape">
                <a:avLst/>
              </a:prstTxWarp>
              <a:noAutofit/>
            </a:bodyPr>
            <a:lstStyle/>
            <a:p>
              <a:pPr algn="ctr"/>
              <a:r>
                <a:rPr lang="ja-JP" altLang="en-US" sz="1200" kern="100" dirty="0">
                  <a:solidFill>
                    <a:srgbClr val="FFFFFF"/>
                  </a:solidFill>
                  <a:latin typeface="BIZ UDゴシック" panose="020B0400000000000000" pitchFamily="49" charset="-128"/>
                  <a:ea typeface="BIZ UDゴシック" panose="020B0400000000000000" pitchFamily="49" charset="-128"/>
                  <a:cs typeface="Times New Roman" panose="02020603050405020304" pitchFamily="18" charset="0"/>
                </a:rPr>
                <a:t>各町村</a:t>
              </a:r>
              <a:endParaRPr lang="en-US" altLang="ja-JP" sz="1200" kern="100" dirty="0">
                <a:solidFill>
                  <a:srgbClr val="FFFFFF"/>
                </a:solidFill>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40" name="左右矢印 53">
              <a:extLst>
                <a:ext uri="{FF2B5EF4-FFF2-40B4-BE49-F238E27FC236}">
                  <a16:creationId xmlns:a16="http://schemas.microsoft.com/office/drawing/2014/main" id="{89FD1F19-7687-43AF-847D-56024ED603E6}"/>
                </a:ext>
              </a:extLst>
            </p:cNvPr>
            <p:cNvSpPr/>
            <p:nvPr/>
          </p:nvSpPr>
          <p:spPr>
            <a:xfrm>
              <a:off x="5981437" y="3285049"/>
              <a:ext cx="1500968" cy="215792"/>
            </a:xfrm>
            <a:prstGeom prst="leftRightArrow">
              <a:avLst/>
            </a:prstGeom>
            <a:solidFill>
              <a:schemeClr val="bg1">
                <a:lumMod val="6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ctr" anchorCtr="0" forceAA="0" compatLnSpc="1">
              <a:prstTxWarp prst="textNoShape">
                <a:avLst/>
              </a:prstTxWarp>
              <a:noAutofit/>
            </a:bodyPr>
            <a:lstStyle/>
            <a:p>
              <a:endParaRPr lang="ja-JP" altLang="en-US">
                <a:latin typeface="BIZ UDゴシック" panose="020B0400000000000000" pitchFamily="49" charset="-128"/>
                <a:ea typeface="BIZ UDゴシック" panose="020B0400000000000000" pitchFamily="49" charset="-128"/>
              </a:endParaRPr>
            </a:p>
          </p:txBody>
        </p:sp>
        <p:sp>
          <p:nvSpPr>
            <p:cNvPr id="41" name="右矢印 54">
              <a:extLst>
                <a:ext uri="{FF2B5EF4-FFF2-40B4-BE49-F238E27FC236}">
                  <a16:creationId xmlns:a16="http://schemas.microsoft.com/office/drawing/2014/main" id="{635005F6-6A92-4D8C-888B-6C504760E82B}"/>
                </a:ext>
              </a:extLst>
            </p:cNvPr>
            <p:cNvSpPr/>
            <p:nvPr/>
          </p:nvSpPr>
          <p:spPr>
            <a:xfrm rot="5400000">
              <a:off x="5454309" y="3588125"/>
              <a:ext cx="306502" cy="277982"/>
            </a:xfrm>
            <a:prstGeom prst="rightArrow">
              <a:avLst/>
            </a:prstGeom>
            <a:solidFill>
              <a:schemeClr val="bg1">
                <a:lumMod val="6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ctr" anchorCtr="0" forceAA="0" compatLnSpc="1">
              <a:prstTxWarp prst="textNoShape">
                <a:avLst/>
              </a:prstTxWarp>
              <a:noAutofit/>
            </a:bodyPr>
            <a:lstStyle/>
            <a:p>
              <a:endParaRPr lang="ja-JP" altLang="en-US">
                <a:latin typeface="BIZ UDゴシック" panose="020B0400000000000000" pitchFamily="49" charset="-128"/>
                <a:ea typeface="BIZ UDゴシック" panose="020B0400000000000000" pitchFamily="49" charset="-128"/>
              </a:endParaRPr>
            </a:p>
          </p:txBody>
        </p:sp>
        <p:sp>
          <p:nvSpPr>
            <p:cNvPr id="42" name="テキスト ボックス 41">
              <a:extLst>
                <a:ext uri="{FF2B5EF4-FFF2-40B4-BE49-F238E27FC236}">
                  <a16:creationId xmlns:a16="http://schemas.microsoft.com/office/drawing/2014/main" id="{76D4B50A-8CE8-4881-A7ED-0B7A1969B2F1}"/>
                </a:ext>
              </a:extLst>
            </p:cNvPr>
            <p:cNvSpPr txBox="1"/>
            <p:nvPr/>
          </p:nvSpPr>
          <p:spPr>
            <a:xfrm>
              <a:off x="5358539" y="3600069"/>
              <a:ext cx="380201" cy="282069"/>
            </a:xfrm>
            <a:prstGeom prst="rect">
              <a:avLst/>
            </a:prstGeom>
            <a:noFill/>
            <a:ln w="6350">
              <a:noFill/>
            </a:ln>
          </p:spPr>
          <p:txBody>
            <a:bodyPr rot="0" spcFirstLastPara="0" vert="horz" wrap="none" lIns="63305" tIns="31652" rIns="63305" bIns="31652" numCol="1" spcCol="0" rtlCol="0" fromWordArt="0" anchor="t" anchorCtr="0" forceAA="0" compatLnSpc="1">
              <a:prstTxWarp prst="textNoShape">
                <a:avLst/>
              </a:prstTxWarp>
              <a:noAutofit/>
            </a:bodyPr>
            <a:lstStyle/>
            <a:p>
              <a:pPr algn="just"/>
              <a:r>
                <a:rPr lang="ja-JP" altLang="en-US" sz="1400" kern="100" dirty="0">
                  <a:latin typeface="BIZ UDゴシック" panose="020B0400000000000000" pitchFamily="49" charset="-128"/>
                  <a:ea typeface="BIZ UDゴシック" panose="020B0400000000000000" pitchFamily="49" charset="-128"/>
                  <a:cs typeface="Times New Roman" panose="02020603050405020304" pitchFamily="18" charset="0"/>
                </a:rPr>
                <a:t>委託</a:t>
              </a:r>
              <a:endParaRPr lang="ja-JP" altLang="en-US" sz="1200" kern="100" dirty="0">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43" name="右矢印 57">
              <a:extLst>
                <a:ext uri="{FF2B5EF4-FFF2-40B4-BE49-F238E27FC236}">
                  <a16:creationId xmlns:a16="http://schemas.microsoft.com/office/drawing/2014/main" id="{D9229E1F-BACD-4FEB-906E-386E443BFEF6}"/>
                </a:ext>
              </a:extLst>
            </p:cNvPr>
            <p:cNvSpPr/>
            <p:nvPr/>
          </p:nvSpPr>
          <p:spPr>
            <a:xfrm rot="1110711">
              <a:off x="5989872" y="3636721"/>
              <a:ext cx="1381069" cy="161220"/>
            </a:xfrm>
            <a:prstGeom prst="rightArrow">
              <a:avLst/>
            </a:prstGeom>
            <a:solidFill>
              <a:schemeClr val="bg1">
                <a:lumMod val="6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ctr" anchorCtr="0" forceAA="0" compatLnSpc="1">
              <a:prstTxWarp prst="textNoShape">
                <a:avLst/>
              </a:prstTxWarp>
              <a:noAutofit/>
            </a:bodyPr>
            <a:lstStyle/>
            <a:p>
              <a:endParaRPr lang="ja-JP" altLang="en-US">
                <a:latin typeface="BIZ UDゴシック" panose="020B0400000000000000" pitchFamily="49" charset="-128"/>
                <a:ea typeface="BIZ UDゴシック" panose="020B0400000000000000" pitchFamily="49" charset="-128"/>
              </a:endParaRPr>
            </a:p>
          </p:txBody>
        </p:sp>
        <p:sp>
          <p:nvSpPr>
            <p:cNvPr id="44" name="角丸四角形 58">
              <a:extLst>
                <a:ext uri="{FF2B5EF4-FFF2-40B4-BE49-F238E27FC236}">
                  <a16:creationId xmlns:a16="http://schemas.microsoft.com/office/drawing/2014/main" id="{72D337F5-90C4-4F5F-9839-A5ACA8040586}"/>
                </a:ext>
              </a:extLst>
            </p:cNvPr>
            <p:cNvSpPr/>
            <p:nvPr/>
          </p:nvSpPr>
          <p:spPr>
            <a:xfrm>
              <a:off x="7482404" y="3915014"/>
              <a:ext cx="1293067" cy="317123"/>
            </a:xfrm>
            <a:prstGeom prst="roundRect">
              <a:avLst/>
            </a:prstGeom>
            <a:solidFill>
              <a:schemeClr val="accent2">
                <a:lumMod val="20000"/>
                <a:lumOff val="80000"/>
              </a:schemeClr>
            </a:solidFill>
            <a:ln w="19050">
              <a:solidFill>
                <a:srgbClr val="C00000"/>
              </a:solidFill>
            </a:ln>
          </p:spPr>
          <p:style>
            <a:lnRef idx="2">
              <a:schemeClr val="accent2"/>
            </a:lnRef>
            <a:fillRef idx="1">
              <a:schemeClr val="lt1"/>
            </a:fillRef>
            <a:effectRef idx="0">
              <a:schemeClr val="accent2"/>
            </a:effectRef>
            <a:fontRef idx="minor">
              <a:schemeClr val="dk1"/>
            </a:fontRef>
          </p:style>
          <p:txBody>
            <a:bodyPr rot="0" spcFirstLastPara="0" vert="horz" wrap="square" lIns="63305" tIns="31652" rIns="63305" bIns="31652" numCol="1" spcCol="0" rtlCol="0" fromWordArt="0" anchor="ctr" anchorCtr="0" forceAA="0" compatLnSpc="1">
              <a:prstTxWarp prst="textNoShape">
                <a:avLst/>
              </a:prstTxWarp>
              <a:noAutofit/>
            </a:bodyPr>
            <a:lstStyle/>
            <a:p>
              <a:pPr algn="ctr">
                <a:lnSpc>
                  <a:spcPts val="1477"/>
                </a:lnSpc>
              </a:pPr>
              <a:r>
                <a:rPr lang="ja-JP" altLang="en-US" sz="12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分譲マンション</a:t>
              </a:r>
              <a:endParaRPr lang="en-US" altLang="ja-JP" sz="12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algn="ctr">
                <a:lnSpc>
                  <a:spcPts val="1477"/>
                </a:lnSpc>
              </a:pPr>
              <a:r>
                <a:rPr lang="ja-JP" altLang="en-US" sz="12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の区分所有者等</a:t>
              </a:r>
              <a:endParaRPr lang="en-US" altLang="ja-JP" sz="12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45" name="角丸四角形 59">
              <a:extLst>
                <a:ext uri="{FF2B5EF4-FFF2-40B4-BE49-F238E27FC236}">
                  <a16:creationId xmlns:a16="http://schemas.microsoft.com/office/drawing/2014/main" id="{0C05D878-5399-4411-8551-E7A03EEFC773}"/>
                </a:ext>
              </a:extLst>
            </p:cNvPr>
            <p:cNvSpPr/>
            <p:nvPr/>
          </p:nvSpPr>
          <p:spPr>
            <a:xfrm>
              <a:off x="5218206" y="3916987"/>
              <a:ext cx="716558" cy="317124"/>
            </a:xfrm>
            <a:prstGeom prst="roundRect">
              <a:avLst/>
            </a:prstGeom>
            <a:solidFill>
              <a:srgbClr val="00B05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ctr" anchorCtr="0" forceAA="0" compatLnSpc="1">
              <a:prstTxWarp prst="textNoShape">
                <a:avLst/>
              </a:prstTxWarp>
              <a:noAutofit/>
            </a:bodyPr>
            <a:lstStyle/>
            <a:p>
              <a:pPr algn="ctr"/>
              <a:r>
                <a:rPr lang="ja-JP" altLang="en-US" sz="12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委託</a:t>
              </a:r>
              <a:endParaRPr lang="en-US" altLang="ja-JP" sz="12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algn="ctr"/>
              <a:r>
                <a:rPr lang="ja-JP" altLang="en-US" sz="12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事業者</a:t>
              </a:r>
              <a:endParaRPr lang="en-US" altLang="ja-JP" sz="12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46" name="右矢印 60">
              <a:extLst>
                <a:ext uri="{FF2B5EF4-FFF2-40B4-BE49-F238E27FC236}">
                  <a16:creationId xmlns:a16="http://schemas.microsoft.com/office/drawing/2014/main" id="{1FEA587D-6C60-4607-A748-0E996CBB7355}"/>
                </a:ext>
              </a:extLst>
            </p:cNvPr>
            <p:cNvSpPr/>
            <p:nvPr/>
          </p:nvSpPr>
          <p:spPr>
            <a:xfrm>
              <a:off x="6112345" y="4039771"/>
              <a:ext cx="1292864" cy="192366"/>
            </a:xfrm>
            <a:prstGeom prst="rightArrow">
              <a:avLst/>
            </a:prstGeom>
            <a:solidFill>
              <a:srgbClr val="FF0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ctr" anchorCtr="0" forceAA="0" compatLnSpc="1">
              <a:prstTxWarp prst="textNoShape">
                <a:avLst/>
              </a:prstTxWarp>
              <a:noAutofit/>
            </a:bodyPr>
            <a:lstStyle/>
            <a:p>
              <a:endParaRPr lang="ja-JP" altLang="en-US">
                <a:latin typeface="BIZ UDゴシック" panose="020B0400000000000000" pitchFamily="49" charset="-128"/>
                <a:ea typeface="BIZ UDゴシック" panose="020B0400000000000000" pitchFamily="49" charset="-128"/>
              </a:endParaRPr>
            </a:p>
          </p:txBody>
        </p:sp>
        <p:sp>
          <p:nvSpPr>
            <p:cNvPr id="47" name="テキスト ボックス 23">
              <a:extLst>
                <a:ext uri="{FF2B5EF4-FFF2-40B4-BE49-F238E27FC236}">
                  <a16:creationId xmlns:a16="http://schemas.microsoft.com/office/drawing/2014/main" id="{1E1AA035-1C74-4D96-9793-EDBE7A48E779}"/>
                </a:ext>
              </a:extLst>
            </p:cNvPr>
            <p:cNvSpPr txBox="1"/>
            <p:nvPr/>
          </p:nvSpPr>
          <p:spPr>
            <a:xfrm>
              <a:off x="6035150" y="3900941"/>
              <a:ext cx="1516447" cy="256821"/>
            </a:xfrm>
            <a:prstGeom prst="rect">
              <a:avLst/>
            </a:prstGeom>
            <a:noFill/>
            <a:ln w="6350">
              <a:noFill/>
            </a:ln>
          </p:spPr>
          <p:txBody>
            <a:bodyPr rot="0" spcFirstLastPara="0" vert="horz" wrap="square" lIns="63305" tIns="31652" rIns="63305" bIns="31652" numCol="1" spcCol="0" rtlCol="0" fromWordArt="0" anchor="t" anchorCtr="0" forceAA="0" compatLnSpc="1">
              <a:prstTxWarp prst="textNoShape">
                <a:avLst/>
              </a:prstTxWarp>
              <a:noAutofit/>
            </a:bodyPr>
            <a:lstStyle/>
            <a:p>
              <a:pPr algn="just">
                <a:lnSpc>
                  <a:spcPts val="1500"/>
                </a:lnSpc>
              </a:pPr>
              <a:r>
                <a:rPr lang="ja-JP" altLang="en-US" sz="1200" b="1" kern="100" dirty="0">
                  <a:latin typeface="BIZ UDゴシック" panose="020B0400000000000000" pitchFamily="49" charset="-128"/>
                  <a:ea typeface="BIZ UDゴシック" panose="020B0400000000000000" pitchFamily="49" charset="-128"/>
                  <a:cs typeface="Times New Roman" panose="02020603050405020304" pitchFamily="18" charset="0"/>
                </a:rPr>
                <a:t>マンション管理士を派遣</a:t>
              </a:r>
              <a:endParaRPr lang="ja-JP" altLang="en-US" sz="1100" kern="100" dirty="0">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48" name="テキスト ボックス 11">
              <a:extLst>
                <a:ext uri="{FF2B5EF4-FFF2-40B4-BE49-F238E27FC236}">
                  <a16:creationId xmlns:a16="http://schemas.microsoft.com/office/drawing/2014/main" id="{7683402F-54AB-48CC-9217-004835BEAF40}"/>
                </a:ext>
              </a:extLst>
            </p:cNvPr>
            <p:cNvSpPr txBox="1"/>
            <p:nvPr/>
          </p:nvSpPr>
          <p:spPr>
            <a:xfrm>
              <a:off x="6466156" y="3260740"/>
              <a:ext cx="316084" cy="243938"/>
            </a:xfrm>
            <a:prstGeom prst="rect">
              <a:avLst/>
            </a:prstGeom>
            <a:noFill/>
            <a:ln w="6350">
              <a:noFill/>
            </a:ln>
          </p:spPr>
          <p:txBody>
            <a:bodyPr rot="0" spcFirstLastPara="0" vert="horz" wrap="none" lIns="63305" tIns="31652" rIns="63305" bIns="31652" numCol="1" spcCol="0" rtlCol="0" fromWordArt="0" anchor="t" anchorCtr="0" forceAA="0" compatLnSpc="1">
              <a:prstTxWarp prst="textNoShape">
                <a:avLst/>
              </a:prstTxWarp>
              <a:noAutofit/>
            </a:bodyPr>
            <a:lstStyle/>
            <a:p>
              <a:pPr algn="just"/>
              <a:r>
                <a:rPr lang="ja-JP" altLang="en-US" sz="1400" kern="100" dirty="0">
                  <a:latin typeface="BIZ UDゴシック" panose="020B0400000000000000" pitchFamily="49" charset="-128"/>
                  <a:ea typeface="BIZ UDゴシック" panose="020B0400000000000000" pitchFamily="49" charset="-128"/>
                  <a:cs typeface="Times New Roman" panose="02020603050405020304" pitchFamily="18" charset="0"/>
                </a:rPr>
                <a:t>連携</a:t>
              </a:r>
            </a:p>
          </p:txBody>
        </p:sp>
        <p:sp>
          <p:nvSpPr>
            <p:cNvPr id="49" name="テキスト ボックス 48">
              <a:extLst>
                <a:ext uri="{FF2B5EF4-FFF2-40B4-BE49-F238E27FC236}">
                  <a16:creationId xmlns:a16="http://schemas.microsoft.com/office/drawing/2014/main" id="{59B726B8-9429-4EB7-9E12-2FDE6DD3FDE4}"/>
                </a:ext>
              </a:extLst>
            </p:cNvPr>
            <p:cNvSpPr txBox="1"/>
            <p:nvPr/>
          </p:nvSpPr>
          <p:spPr>
            <a:xfrm>
              <a:off x="6249381" y="3702257"/>
              <a:ext cx="1372693" cy="134467"/>
            </a:xfrm>
            <a:prstGeom prst="rect">
              <a:avLst/>
            </a:prstGeom>
            <a:noFill/>
            <a:ln w="6350">
              <a:noFill/>
            </a:ln>
          </p:spPr>
          <p:txBody>
            <a:bodyPr rot="0" spcFirstLastPara="0" vert="horz" wrap="none" lIns="63305" tIns="31652" rIns="63305" bIns="31652" numCol="1" spcCol="0" rtlCol="0" fromWordArt="0" anchor="t" anchorCtr="0" forceAA="0" compatLnSpc="1">
              <a:prstTxWarp prst="textNoShape">
                <a:avLst/>
              </a:prstTxWarp>
              <a:noAutofit/>
            </a:bodyPr>
            <a:lstStyle/>
            <a:p>
              <a:pPr algn="r">
                <a:lnSpc>
                  <a:spcPts val="646"/>
                </a:lnSpc>
              </a:pPr>
              <a:r>
                <a:rPr lang="ja-JP" altLang="en-US" sz="1400" kern="100" dirty="0">
                  <a:latin typeface="BIZ UDゴシック" panose="020B0400000000000000" pitchFamily="49" charset="-128"/>
                  <a:ea typeface="BIZ UDゴシック" panose="020B0400000000000000" pitchFamily="49" charset="-128"/>
                  <a:cs typeface="Times New Roman" panose="02020603050405020304" pitchFamily="18" charset="0"/>
                </a:rPr>
                <a:t>連絡、助言、指導  等</a:t>
              </a:r>
            </a:p>
          </p:txBody>
        </p:sp>
      </p:grpSp>
    </p:spTree>
    <p:extLst>
      <p:ext uri="{BB962C8B-B14F-4D97-AF65-F5344CB8AC3E}">
        <p14:creationId xmlns:p14="http://schemas.microsoft.com/office/powerpoint/2010/main" val="13384495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テキスト ボックス 14">
            <a:extLst>
              <a:ext uri="{FF2B5EF4-FFF2-40B4-BE49-F238E27FC236}">
                <a16:creationId xmlns:a16="http://schemas.microsoft.com/office/drawing/2014/main" id="{203DB7AD-F1CB-4591-99FB-5A1423B2AC58}"/>
              </a:ext>
            </a:extLst>
          </p:cNvPr>
          <p:cNvSpPr txBox="1"/>
          <p:nvPr/>
        </p:nvSpPr>
        <p:spPr>
          <a:xfrm>
            <a:off x="94593" y="669353"/>
            <a:ext cx="9049407" cy="369332"/>
          </a:xfrm>
          <a:prstGeom prst="rect">
            <a:avLst/>
          </a:prstGeom>
          <a:noFill/>
        </p:spPr>
        <p:txBody>
          <a:bodyPr wrap="square">
            <a:spAutoFit/>
          </a:bodyPr>
          <a:lstStyle/>
          <a:p>
            <a:pPr marL="179996" indent="-457189" algn="just" defTabSz="914379">
              <a:defRPr/>
            </a:pPr>
            <a:r>
              <a:rPr lang="ja-JP" altLang="en-US" sz="1800" b="1" dirty="0">
                <a:solidFill>
                  <a:prstClr val="black"/>
                </a:solidFill>
                <a:latin typeface="Meiryo UI"/>
                <a:ea typeface="Meiryo UI"/>
              </a:rPr>
              <a:t>○個別相談会</a:t>
            </a:r>
            <a:r>
              <a:rPr lang="en-US" altLang="ja-JP" sz="1800" b="1" dirty="0">
                <a:solidFill>
                  <a:prstClr val="black"/>
                </a:solidFill>
                <a:latin typeface="Meiryo UI"/>
                <a:ea typeface="Meiryo UI"/>
              </a:rPr>
              <a:t>【</a:t>
            </a:r>
            <a:r>
              <a:rPr lang="ja-JP" altLang="en-US" sz="1800" b="1" dirty="0">
                <a:solidFill>
                  <a:prstClr val="black"/>
                </a:solidFill>
                <a:latin typeface="Meiryo UI"/>
                <a:ea typeface="Meiryo UI"/>
              </a:rPr>
              <a:t>町村域</a:t>
            </a:r>
            <a:r>
              <a:rPr lang="en-US" altLang="ja-JP" sz="1800" b="1" dirty="0">
                <a:solidFill>
                  <a:prstClr val="black"/>
                </a:solidFill>
                <a:latin typeface="Meiryo UI"/>
                <a:ea typeface="Meiryo UI"/>
              </a:rPr>
              <a:t>】</a:t>
            </a:r>
            <a:r>
              <a:rPr lang="ja-JP" altLang="en-US" sz="1800" b="1" dirty="0">
                <a:solidFill>
                  <a:prstClr val="black"/>
                </a:solidFill>
                <a:latin typeface="Meiryo UI"/>
                <a:ea typeface="Meiryo UI"/>
              </a:rPr>
              <a:t>（</a:t>
            </a:r>
            <a:r>
              <a:rPr lang="en-US" altLang="ja-JP" sz="1800" b="1" dirty="0">
                <a:solidFill>
                  <a:prstClr val="black"/>
                </a:solidFill>
                <a:latin typeface="Meiryo UI"/>
                <a:ea typeface="Meiryo UI"/>
              </a:rPr>
              <a:t>R</a:t>
            </a:r>
            <a:r>
              <a:rPr lang="ja-JP" altLang="en-US" sz="1800" b="1" dirty="0">
                <a:solidFill>
                  <a:prstClr val="black"/>
                </a:solidFill>
                <a:latin typeface="Meiryo UI"/>
                <a:ea typeface="Meiryo UI"/>
              </a:rPr>
              <a:t>７～）</a:t>
            </a:r>
            <a:endParaRPr lang="en-US" altLang="ja-JP" sz="1800" b="1" dirty="0">
              <a:solidFill>
                <a:prstClr val="black"/>
              </a:solidFill>
              <a:latin typeface="Meiryo UI"/>
              <a:ea typeface="Meiryo UI"/>
            </a:endParaRPr>
          </a:p>
        </p:txBody>
      </p:sp>
      <p:sp>
        <p:nvSpPr>
          <p:cNvPr id="7" name="正方形/長方形 6">
            <a:extLst>
              <a:ext uri="{FF2B5EF4-FFF2-40B4-BE49-F238E27FC236}">
                <a16:creationId xmlns:a16="http://schemas.microsoft.com/office/drawing/2014/main" id="{0FFE7AF9-C969-4B10-A779-FD9F66744FE8}"/>
              </a:ext>
            </a:extLst>
          </p:cNvPr>
          <p:cNvSpPr/>
          <p:nvPr/>
        </p:nvSpPr>
        <p:spPr>
          <a:xfrm>
            <a:off x="339138" y="1172645"/>
            <a:ext cx="907714" cy="378565"/>
          </a:xfrm>
          <a:prstGeom prst="rect">
            <a:avLst/>
          </a:prstGeom>
        </p:spPr>
        <p:txBody>
          <a:bodyPr wrap="square">
            <a:spAutoFit/>
          </a:bodyPr>
          <a:lstStyle/>
          <a:p>
            <a:pPr>
              <a:lnSpc>
                <a:spcPts val="2500"/>
              </a:lnSpc>
            </a:pPr>
            <a:r>
              <a:rPr lang="en-US" altLang="ja-JP" sz="1600" dirty="0">
                <a:solidFill>
                  <a:srgbClr val="000000"/>
                </a:solidFill>
                <a:latin typeface="Meiryo UI" panose="020B0604030504040204" pitchFamily="50" charset="-128"/>
                <a:ea typeface="Meiryo UI" panose="020B0604030504040204" pitchFamily="50" charset="-128"/>
              </a:rPr>
              <a:t>【</a:t>
            </a:r>
            <a:r>
              <a:rPr lang="ja-JP" altLang="en-US" sz="1600" dirty="0">
                <a:solidFill>
                  <a:srgbClr val="000000"/>
                </a:solidFill>
                <a:latin typeface="Meiryo UI" panose="020B0604030504040204" pitchFamily="50" charset="-128"/>
                <a:ea typeface="Meiryo UI" panose="020B0604030504040204" pitchFamily="50" charset="-128"/>
              </a:rPr>
              <a:t>目的</a:t>
            </a:r>
            <a:r>
              <a:rPr lang="en-US" altLang="ja-JP" sz="1600" dirty="0">
                <a:solidFill>
                  <a:srgbClr val="000000"/>
                </a:solidFill>
                <a:latin typeface="Meiryo UI" panose="020B0604030504040204" pitchFamily="50" charset="-128"/>
                <a:ea typeface="Meiryo UI" panose="020B0604030504040204" pitchFamily="50" charset="-128"/>
              </a:rPr>
              <a:t>】</a:t>
            </a:r>
          </a:p>
        </p:txBody>
      </p:sp>
      <p:sp>
        <p:nvSpPr>
          <p:cNvPr id="8" name="正方形/長方形 7">
            <a:extLst>
              <a:ext uri="{FF2B5EF4-FFF2-40B4-BE49-F238E27FC236}">
                <a16:creationId xmlns:a16="http://schemas.microsoft.com/office/drawing/2014/main" id="{2F85560F-3197-4D21-BF2B-54A6ABBCAF90}"/>
              </a:ext>
            </a:extLst>
          </p:cNvPr>
          <p:cNvSpPr/>
          <p:nvPr/>
        </p:nvSpPr>
        <p:spPr>
          <a:xfrm>
            <a:off x="339137" y="3081949"/>
            <a:ext cx="8560316" cy="1009635"/>
          </a:xfrm>
          <a:prstGeom prst="rect">
            <a:avLst/>
          </a:prstGeom>
        </p:spPr>
        <p:txBody>
          <a:bodyPr wrap="square">
            <a:spAutoFit/>
          </a:bodyPr>
          <a:lstStyle/>
          <a:p>
            <a:pPr>
              <a:lnSpc>
                <a:spcPts val="2500"/>
              </a:lnSpc>
            </a:pPr>
            <a:r>
              <a:rPr lang="ja-JP" altLang="en-US" sz="1400" dirty="0">
                <a:solidFill>
                  <a:srgbClr val="000000"/>
                </a:solidFill>
                <a:latin typeface="Meiryo UI" panose="020B0604030504040204" pitchFamily="50" charset="-128"/>
                <a:ea typeface="Meiryo UI" panose="020B0604030504040204" pitchFamily="50" charset="-128"/>
              </a:rPr>
              <a:t>　➤大阪府による情報提供　・・・・・　大阪府の取組みや管理組合に有益となる情報の提供</a:t>
            </a:r>
            <a:endParaRPr lang="en-US" altLang="ja-JP" sz="1400" dirty="0">
              <a:solidFill>
                <a:srgbClr val="000000"/>
              </a:solidFill>
              <a:latin typeface="Meiryo UI" panose="020B0604030504040204" pitchFamily="50" charset="-128"/>
              <a:ea typeface="Meiryo UI" panose="020B0604030504040204" pitchFamily="50" charset="-128"/>
            </a:endParaRPr>
          </a:p>
          <a:p>
            <a:pPr>
              <a:lnSpc>
                <a:spcPts val="2500"/>
              </a:lnSpc>
            </a:pPr>
            <a:r>
              <a:rPr lang="ja-JP" altLang="en-US" sz="1400" dirty="0">
                <a:solidFill>
                  <a:srgbClr val="000000"/>
                </a:solidFill>
                <a:latin typeface="Meiryo UI" panose="020B0604030504040204" pitchFamily="50" charset="-128"/>
                <a:ea typeface="Meiryo UI" panose="020B0604030504040204" pitchFamily="50" charset="-128"/>
              </a:rPr>
              <a:t>　➤マンション基礎セミナー　・・・・・　マンションの管理や関係法令など、分譲マンションの基礎的な内容のセミナーを実施</a:t>
            </a:r>
            <a:endParaRPr lang="en-US" altLang="ja-JP" sz="1400" dirty="0">
              <a:solidFill>
                <a:srgbClr val="000000"/>
              </a:solidFill>
              <a:latin typeface="Meiryo UI" panose="020B0604030504040204" pitchFamily="50" charset="-128"/>
              <a:ea typeface="Meiryo UI" panose="020B0604030504040204" pitchFamily="50" charset="-128"/>
            </a:endParaRPr>
          </a:p>
          <a:p>
            <a:pPr>
              <a:lnSpc>
                <a:spcPts val="2500"/>
              </a:lnSpc>
            </a:pPr>
            <a:r>
              <a:rPr lang="ja-JP" altLang="en-US" sz="1400" dirty="0">
                <a:solidFill>
                  <a:srgbClr val="000000"/>
                </a:solidFill>
                <a:latin typeface="Meiryo UI" panose="020B0604030504040204" pitchFamily="50" charset="-128"/>
                <a:ea typeface="Meiryo UI" panose="020B0604030504040204" pitchFamily="50" charset="-128"/>
              </a:rPr>
              <a:t>　➤個別相談会　・・・・・　日常の管理や大規模修繕工事、将来の建替えなどを専門家に相談してもらう機会を設定</a:t>
            </a:r>
          </a:p>
        </p:txBody>
      </p:sp>
      <p:sp>
        <p:nvSpPr>
          <p:cNvPr id="9" name="正方形/長方形 8">
            <a:extLst>
              <a:ext uri="{FF2B5EF4-FFF2-40B4-BE49-F238E27FC236}">
                <a16:creationId xmlns:a16="http://schemas.microsoft.com/office/drawing/2014/main" id="{6D4AF25D-41EF-4F44-A60D-14BD7F981D13}"/>
              </a:ext>
            </a:extLst>
          </p:cNvPr>
          <p:cNvSpPr/>
          <p:nvPr/>
        </p:nvSpPr>
        <p:spPr>
          <a:xfrm>
            <a:off x="339137" y="2758457"/>
            <a:ext cx="1600021" cy="378565"/>
          </a:xfrm>
          <a:prstGeom prst="rect">
            <a:avLst/>
          </a:prstGeom>
        </p:spPr>
        <p:txBody>
          <a:bodyPr wrap="square">
            <a:spAutoFit/>
          </a:bodyPr>
          <a:lstStyle/>
          <a:p>
            <a:pPr>
              <a:lnSpc>
                <a:spcPts val="2500"/>
              </a:lnSpc>
            </a:pPr>
            <a:r>
              <a:rPr lang="en-US" altLang="ja-JP" sz="1600" dirty="0">
                <a:solidFill>
                  <a:srgbClr val="000000"/>
                </a:solidFill>
                <a:latin typeface="Meiryo UI" panose="020B0604030504040204" pitchFamily="50" charset="-128"/>
                <a:ea typeface="Meiryo UI" panose="020B0604030504040204" pitchFamily="50" charset="-128"/>
              </a:rPr>
              <a:t>【</a:t>
            </a:r>
            <a:r>
              <a:rPr lang="ja-JP" altLang="en-US" sz="1600" dirty="0">
                <a:solidFill>
                  <a:srgbClr val="000000"/>
                </a:solidFill>
                <a:latin typeface="Meiryo UI" panose="020B0604030504040204" pitchFamily="50" charset="-128"/>
                <a:ea typeface="Meiryo UI" panose="020B0604030504040204" pitchFamily="50" charset="-128"/>
              </a:rPr>
              <a:t>実施内容</a:t>
            </a:r>
            <a:r>
              <a:rPr lang="en-US" altLang="ja-JP" sz="1600" dirty="0">
                <a:solidFill>
                  <a:srgbClr val="000000"/>
                </a:solidFill>
                <a:latin typeface="Meiryo UI" panose="020B0604030504040204" pitchFamily="50" charset="-128"/>
                <a:ea typeface="Meiryo UI" panose="020B0604030504040204" pitchFamily="50" charset="-128"/>
              </a:rPr>
              <a:t>】</a:t>
            </a:r>
          </a:p>
        </p:txBody>
      </p:sp>
      <p:sp>
        <p:nvSpPr>
          <p:cNvPr id="12" name="正方形/長方形 11">
            <a:extLst>
              <a:ext uri="{FF2B5EF4-FFF2-40B4-BE49-F238E27FC236}">
                <a16:creationId xmlns:a16="http://schemas.microsoft.com/office/drawing/2014/main" id="{05E4AED1-EBB8-4EEE-9276-A9C562EFEC52}"/>
              </a:ext>
            </a:extLst>
          </p:cNvPr>
          <p:cNvSpPr/>
          <p:nvPr/>
        </p:nvSpPr>
        <p:spPr>
          <a:xfrm>
            <a:off x="339137" y="4460804"/>
            <a:ext cx="2924325" cy="378565"/>
          </a:xfrm>
          <a:prstGeom prst="rect">
            <a:avLst/>
          </a:prstGeom>
        </p:spPr>
        <p:txBody>
          <a:bodyPr wrap="square">
            <a:spAutoFit/>
          </a:bodyPr>
          <a:lstStyle/>
          <a:p>
            <a:pPr>
              <a:lnSpc>
                <a:spcPts val="2500"/>
              </a:lnSpc>
            </a:pPr>
            <a:r>
              <a:rPr lang="en-US" altLang="ja-JP" sz="1600" dirty="0">
                <a:solidFill>
                  <a:srgbClr val="000000"/>
                </a:solidFill>
                <a:latin typeface="Meiryo UI" panose="020B0604030504040204" pitchFamily="50" charset="-128"/>
                <a:ea typeface="Meiryo UI" panose="020B0604030504040204" pitchFamily="50" charset="-128"/>
              </a:rPr>
              <a:t>【</a:t>
            </a:r>
            <a:r>
              <a:rPr lang="ja-JP" altLang="en-US" sz="1600" dirty="0">
                <a:solidFill>
                  <a:srgbClr val="000000"/>
                </a:solidFill>
                <a:latin typeface="Meiryo UI" panose="020B0604030504040204" pitchFamily="50" charset="-128"/>
                <a:ea typeface="Meiryo UI" panose="020B0604030504040204" pitchFamily="50" charset="-128"/>
              </a:rPr>
              <a:t>対象マンション</a:t>
            </a:r>
            <a:r>
              <a:rPr lang="en-US" altLang="ja-JP" sz="1600" dirty="0">
                <a:solidFill>
                  <a:srgbClr val="000000"/>
                </a:solidFill>
                <a:latin typeface="Meiryo UI" panose="020B0604030504040204" pitchFamily="50" charset="-128"/>
                <a:ea typeface="Meiryo UI" panose="020B0604030504040204" pitchFamily="50" charset="-128"/>
              </a:rPr>
              <a:t>】</a:t>
            </a:r>
          </a:p>
        </p:txBody>
      </p:sp>
      <p:sp>
        <p:nvSpPr>
          <p:cNvPr id="13" name="正方形/長方形 12">
            <a:extLst>
              <a:ext uri="{FF2B5EF4-FFF2-40B4-BE49-F238E27FC236}">
                <a16:creationId xmlns:a16="http://schemas.microsoft.com/office/drawing/2014/main" id="{DDF9FA13-0041-45B9-91B5-690602383671}"/>
              </a:ext>
            </a:extLst>
          </p:cNvPr>
          <p:cNvSpPr/>
          <p:nvPr/>
        </p:nvSpPr>
        <p:spPr>
          <a:xfrm>
            <a:off x="244547" y="4781296"/>
            <a:ext cx="8560316" cy="368434"/>
          </a:xfrm>
          <a:prstGeom prst="rect">
            <a:avLst/>
          </a:prstGeom>
        </p:spPr>
        <p:txBody>
          <a:bodyPr wrap="square">
            <a:spAutoFit/>
          </a:bodyPr>
          <a:lstStyle/>
          <a:p>
            <a:pPr>
              <a:lnSpc>
                <a:spcPts val="2500"/>
              </a:lnSpc>
            </a:pPr>
            <a:r>
              <a:rPr lang="ja-JP" altLang="en-US" sz="1400" dirty="0">
                <a:solidFill>
                  <a:srgbClr val="000000"/>
                </a:solidFill>
                <a:latin typeface="Meiryo UI" panose="020B0604030504040204" pitchFamily="50" charset="-128"/>
                <a:ea typeface="Meiryo UI" panose="020B0604030504040204" pitchFamily="50" charset="-128"/>
              </a:rPr>
              <a:t>　・町村域のマンションのうち、専門家派遣事業の対象となっているマンション以外のマンション。</a:t>
            </a:r>
          </a:p>
        </p:txBody>
      </p:sp>
      <p:sp>
        <p:nvSpPr>
          <p:cNvPr id="3" name="正方形/長方形 2">
            <a:extLst>
              <a:ext uri="{FF2B5EF4-FFF2-40B4-BE49-F238E27FC236}">
                <a16:creationId xmlns:a16="http://schemas.microsoft.com/office/drawing/2014/main" id="{5A8008A8-E0EA-49F2-81DE-C4948A29D3E9}"/>
              </a:ext>
            </a:extLst>
          </p:cNvPr>
          <p:cNvSpPr/>
          <p:nvPr/>
        </p:nvSpPr>
        <p:spPr>
          <a:xfrm>
            <a:off x="339137" y="1160848"/>
            <a:ext cx="8560316" cy="143599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p>
        </p:txBody>
      </p:sp>
      <p:sp>
        <p:nvSpPr>
          <p:cNvPr id="16" name="正方形/長方形 15">
            <a:extLst>
              <a:ext uri="{FF2B5EF4-FFF2-40B4-BE49-F238E27FC236}">
                <a16:creationId xmlns:a16="http://schemas.microsoft.com/office/drawing/2014/main" id="{6AA3FA1C-CEB6-45B0-98E4-F7B095BC2F1C}"/>
              </a:ext>
            </a:extLst>
          </p:cNvPr>
          <p:cNvSpPr/>
          <p:nvPr/>
        </p:nvSpPr>
        <p:spPr>
          <a:xfrm>
            <a:off x="339318" y="2766586"/>
            <a:ext cx="8560316" cy="149457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8AC17710-1129-4D7F-8A03-53330CA483FD}"/>
              </a:ext>
            </a:extLst>
          </p:cNvPr>
          <p:cNvSpPr/>
          <p:nvPr/>
        </p:nvSpPr>
        <p:spPr>
          <a:xfrm>
            <a:off x="339137" y="4460804"/>
            <a:ext cx="8560316" cy="76947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D363A767-6315-4A57-8356-72B4091B56DF}"/>
              </a:ext>
            </a:extLst>
          </p:cNvPr>
          <p:cNvSpPr txBox="1"/>
          <p:nvPr/>
        </p:nvSpPr>
        <p:spPr>
          <a:xfrm>
            <a:off x="8652795"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21</a:t>
            </a:r>
            <a:endParaRPr kumimoji="1" lang="ja-JP" altLang="en-US" dirty="0"/>
          </a:p>
        </p:txBody>
      </p:sp>
      <p:sp>
        <p:nvSpPr>
          <p:cNvPr id="20" name="正方形/長方形 19">
            <a:extLst>
              <a:ext uri="{FF2B5EF4-FFF2-40B4-BE49-F238E27FC236}">
                <a16:creationId xmlns:a16="http://schemas.microsoft.com/office/drawing/2014/main" id="{196E3ACB-4064-4BD4-828D-F2C6E018A1AB}"/>
              </a:ext>
            </a:extLst>
          </p:cNvPr>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latin typeface="Meiryo UI" panose="020B0604030504040204" pitchFamily="50" charset="-128"/>
                <a:ea typeface="Meiryo UI" panose="020B0604030504040204" pitchFamily="50" charset="-128"/>
              </a:rPr>
              <a:t>　大阪府のこれまでの取組み</a:t>
            </a:r>
          </a:p>
        </p:txBody>
      </p:sp>
      <p:sp>
        <p:nvSpPr>
          <p:cNvPr id="36" name="正方形/長方形 35">
            <a:extLst>
              <a:ext uri="{FF2B5EF4-FFF2-40B4-BE49-F238E27FC236}">
                <a16:creationId xmlns:a16="http://schemas.microsoft.com/office/drawing/2014/main" id="{135240D2-624A-461A-A021-049896450C35}"/>
              </a:ext>
            </a:extLst>
          </p:cNvPr>
          <p:cNvSpPr/>
          <p:nvPr/>
        </p:nvSpPr>
        <p:spPr>
          <a:xfrm>
            <a:off x="339138" y="1488737"/>
            <a:ext cx="8560316" cy="1009635"/>
          </a:xfrm>
          <a:prstGeom prst="rect">
            <a:avLst/>
          </a:prstGeom>
        </p:spPr>
        <p:txBody>
          <a:bodyPr wrap="square">
            <a:spAutoFit/>
          </a:bodyPr>
          <a:lstStyle/>
          <a:p>
            <a:pPr>
              <a:lnSpc>
                <a:spcPts val="2500"/>
              </a:lnSpc>
            </a:pPr>
            <a:r>
              <a:rPr lang="ja-JP" altLang="en-US" sz="1400" dirty="0">
                <a:latin typeface="Meiryo UI" panose="020B0604030504040204" pitchFamily="50" charset="-128"/>
                <a:ea typeface="Meiryo UI" panose="020B0604030504040204" pitchFamily="50" charset="-128"/>
              </a:rPr>
              <a:t>・大阪府に権限のある町村域の分譲マンションのうち、管理状況に課題があり、長期修繕計画が国や府の計画目標で</a:t>
            </a:r>
            <a:endParaRPr lang="en-US" altLang="ja-JP" sz="1400" dirty="0">
              <a:latin typeface="Meiryo UI" panose="020B0604030504040204" pitchFamily="50" charset="-128"/>
              <a:ea typeface="Meiryo UI" panose="020B0604030504040204" pitchFamily="50" charset="-128"/>
            </a:endParaRPr>
          </a:p>
          <a:p>
            <a:pPr>
              <a:lnSpc>
                <a:spcPts val="2500"/>
              </a:lnSpc>
            </a:pPr>
            <a:r>
              <a:rPr lang="ja-JP" altLang="en-US" sz="1400" dirty="0">
                <a:latin typeface="Meiryo UI" panose="020B0604030504040204" pitchFamily="50" charset="-128"/>
                <a:ea typeface="Meiryo UI" panose="020B0604030504040204" pitchFamily="50" charset="-128"/>
              </a:rPr>
              <a:t>　ある基準（「計画期間</a:t>
            </a:r>
            <a:r>
              <a:rPr lang="en-US" altLang="ja-JP" sz="1400" dirty="0">
                <a:latin typeface="Meiryo UI" panose="020B0604030504040204" pitchFamily="50" charset="-128"/>
                <a:ea typeface="Meiryo UI" panose="020B0604030504040204" pitchFamily="50" charset="-128"/>
              </a:rPr>
              <a:t>25</a:t>
            </a:r>
            <a:r>
              <a:rPr lang="ja-JP" altLang="en-US" sz="1400" dirty="0">
                <a:latin typeface="Meiryo UI" panose="020B0604030504040204" pitchFamily="50" charset="-128"/>
                <a:ea typeface="Meiryo UI" panose="020B0604030504040204" pitchFamily="50" charset="-128"/>
              </a:rPr>
              <a:t>年以上の長期修繕計画に基づき修繕積立金を設定している」）に満たないマンション等に</a:t>
            </a:r>
            <a:endParaRPr lang="en-US" altLang="ja-JP" sz="1400" dirty="0">
              <a:latin typeface="Meiryo UI" panose="020B0604030504040204" pitchFamily="50" charset="-128"/>
              <a:ea typeface="Meiryo UI" panose="020B0604030504040204" pitchFamily="50" charset="-128"/>
            </a:endParaRPr>
          </a:p>
          <a:p>
            <a:pPr>
              <a:lnSpc>
                <a:spcPts val="2500"/>
              </a:lnSpc>
            </a:pPr>
            <a:r>
              <a:rPr lang="ja-JP" altLang="en-US" sz="1400" dirty="0">
                <a:latin typeface="Meiryo UI" panose="020B0604030504040204" pitchFamily="50" charset="-128"/>
                <a:ea typeface="Meiryo UI" panose="020B0604030504040204" pitchFamily="50" charset="-128"/>
              </a:rPr>
              <a:t>　対して管理水準のボトムアップを図り、管理適正化を推進する。</a:t>
            </a:r>
          </a:p>
        </p:txBody>
      </p:sp>
    </p:spTree>
    <p:extLst>
      <p:ext uri="{BB962C8B-B14F-4D97-AF65-F5344CB8AC3E}">
        <p14:creationId xmlns:p14="http://schemas.microsoft.com/office/powerpoint/2010/main" val="8129570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テキスト ボックス 14">
            <a:extLst>
              <a:ext uri="{FF2B5EF4-FFF2-40B4-BE49-F238E27FC236}">
                <a16:creationId xmlns:a16="http://schemas.microsoft.com/office/drawing/2014/main" id="{203DB7AD-F1CB-4591-99FB-5A1423B2AC58}"/>
              </a:ext>
            </a:extLst>
          </p:cNvPr>
          <p:cNvSpPr txBox="1"/>
          <p:nvPr/>
        </p:nvSpPr>
        <p:spPr>
          <a:xfrm>
            <a:off x="94593" y="5135084"/>
            <a:ext cx="9049407" cy="369332"/>
          </a:xfrm>
          <a:prstGeom prst="rect">
            <a:avLst/>
          </a:prstGeom>
          <a:noFill/>
        </p:spPr>
        <p:txBody>
          <a:bodyPr wrap="square">
            <a:spAutoFit/>
          </a:bodyPr>
          <a:lstStyle/>
          <a:p>
            <a:pPr marL="179996" indent="-457189" algn="just" defTabSz="914379">
              <a:defRPr/>
            </a:pPr>
            <a:r>
              <a:rPr lang="ja-JP" altLang="en-US" b="1" dirty="0">
                <a:solidFill>
                  <a:prstClr val="black"/>
                </a:solidFill>
                <a:latin typeface="Meiryo UI"/>
                <a:ea typeface="Meiryo UI"/>
              </a:rPr>
              <a:t>〇管理計画認定取得件数</a:t>
            </a:r>
            <a:r>
              <a:rPr lang="ja-JP" altLang="en-US" sz="1200" b="1" dirty="0">
                <a:solidFill>
                  <a:prstClr val="black"/>
                </a:solidFill>
                <a:latin typeface="Meiryo UI"/>
                <a:ea typeface="Meiryo UI"/>
              </a:rPr>
              <a:t>（令和７年</a:t>
            </a:r>
            <a:r>
              <a:rPr lang="en-US" altLang="ja-JP" sz="1200" b="1" dirty="0">
                <a:solidFill>
                  <a:prstClr val="black"/>
                </a:solidFill>
                <a:latin typeface="Meiryo UI"/>
                <a:ea typeface="Meiryo UI"/>
              </a:rPr>
              <a:t>10</a:t>
            </a:r>
            <a:r>
              <a:rPr lang="ja-JP" altLang="en-US" sz="1200" b="1" dirty="0">
                <a:solidFill>
                  <a:prstClr val="black"/>
                </a:solidFill>
                <a:latin typeface="Meiryo UI"/>
                <a:ea typeface="Meiryo UI"/>
              </a:rPr>
              <a:t>月末時点）</a:t>
            </a:r>
            <a:endParaRPr lang="en-US" altLang="ja-JP" sz="1800" b="1" dirty="0">
              <a:solidFill>
                <a:prstClr val="black"/>
              </a:solidFill>
              <a:latin typeface="Meiryo UI"/>
              <a:ea typeface="Meiryo UI"/>
            </a:endParaRPr>
          </a:p>
        </p:txBody>
      </p:sp>
      <p:sp>
        <p:nvSpPr>
          <p:cNvPr id="14" name="テキスト ボックス 13">
            <a:extLst>
              <a:ext uri="{FF2B5EF4-FFF2-40B4-BE49-F238E27FC236}">
                <a16:creationId xmlns:a16="http://schemas.microsoft.com/office/drawing/2014/main" id="{D363A767-6315-4A57-8356-72B4091B56DF}"/>
              </a:ext>
            </a:extLst>
          </p:cNvPr>
          <p:cNvSpPr txBox="1"/>
          <p:nvPr/>
        </p:nvSpPr>
        <p:spPr>
          <a:xfrm>
            <a:off x="8652795"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22</a:t>
            </a:r>
            <a:endParaRPr kumimoji="1" lang="ja-JP" altLang="en-US" dirty="0"/>
          </a:p>
        </p:txBody>
      </p:sp>
      <p:sp>
        <p:nvSpPr>
          <p:cNvPr id="20" name="正方形/長方形 19">
            <a:extLst>
              <a:ext uri="{FF2B5EF4-FFF2-40B4-BE49-F238E27FC236}">
                <a16:creationId xmlns:a16="http://schemas.microsoft.com/office/drawing/2014/main" id="{196E3ACB-4064-4BD4-828D-F2C6E018A1AB}"/>
              </a:ext>
            </a:extLst>
          </p:cNvPr>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latin typeface="Meiryo UI" panose="020B0604030504040204" pitchFamily="50" charset="-128"/>
                <a:ea typeface="Meiryo UI" panose="020B0604030504040204" pitchFamily="50" charset="-128"/>
              </a:rPr>
              <a:t>　大阪府のこれまでの取組み</a:t>
            </a:r>
          </a:p>
        </p:txBody>
      </p:sp>
      <p:pic>
        <p:nvPicPr>
          <p:cNvPr id="12" name="図 11">
            <a:extLst>
              <a:ext uri="{FF2B5EF4-FFF2-40B4-BE49-F238E27FC236}">
                <a16:creationId xmlns:a16="http://schemas.microsoft.com/office/drawing/2014/main" id="{F7F2C92A-09B9-43BD-BFC1-3405426102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2251" y="1365631"/>
            <a:ext cx="7894089" cy="3609091"/>
          </a:xfrm>
          <a:prstGeom prst="rect">
            <a:avLst/>
          </a:prstGeom>
          <a:ln>
            <a:solidFill>
              <a:schemeClr val="bg1">
                <a:lumMod val="50000"/>
              </a:schemeClr>
            </a:solidFill>
          </a:ln>
        </p:spPr>
      </p:pic>
      <p:sp>
        <p:nvSpPr>
          <p:cNvPr id="16" name="テキスト ボックス 15">
            <a:extLst>
              <a:ext uri="{FF2B5EF4-FFF2-40B4-BE49-F238E27FC236}">
                <a16:creationId xmlns:a16="http://schemas.microsoft.com/office/drawing/2014/main" id="{68DE9F38-7210-4AE0-B114-B88EF7A665A1}"/>
              </a:ext>
            </a:extLst>
          </p:cNvPr>
          <p:cNvSpPr txBox="1"/>
          <p:nvPr/>
        </p:nvSpPr>
        <p:spPr>
          <a:xfrm>
            <a:off x="94593" y="510576"/>
            <a:ext cx="2420007" cy="369332"/>
          </a:xfrm>
          <a:prstGeom prst="rect">
            <a:avLst/>
          </a:prstGeom>
          <a:noFill/>
        </p:spPr>
        <p:txBody>
          <a:bodyPr wrap="square">
            <a:spAutoFit/>
          </a:bodyPr>
          <a:lstStyle/>
          <a:p>
            <a:pPr marL="179996" indent="-457189" algn="just" defTabSz="914379">
              <a:defRPr/>
            </a:pPr>
            <a:r>
              <a:rPr lang="ja-JP" altLang="en-US" b="1" dirty="0">
                <a:solidFill>
                  <a:prstClr val="black"/>
                </a:solidFill>
                <a:latin typeface="Meiryo UI"/>
                <a:ea typeface="Meiryo UI"/>
              </a:rPr>
              <a:t>〇管理計画認定制度</a:t>
            </a:r>
            <a:endParaRPr lang="en-US" altLang="ja-JP" b="1" dirty="0">
              <a:solidFill>
                <a:prstClr val="black"/>
              </a:solidFill>
              <a:latin typeface="Meiryo UI"/>
              <a:ea typeface="Meiryo UI"/>
            </a:endParaRPr>
          </a:p>
        </p:txBody>
      </p:sp>
      <p:sp>
        <p:nvSpPr>
          <p:cNvPr id="17" name="正方形/長方形 16">
            <a:extLst>
              <a:ext uri="{FF2B5EF4-FFF2-40B4-BE49-F238E27FC236}">
                <a16:creationId xmlns:a16="http://schemas.microsoft.com/office/drawing/2014/main" id="{FCC58EF4-CFA1-4A99-91C8-50AB4108B415}"/>
              </a:ext>
            </a:extLst>
          </p:cNvPr>
          <p:cNvSpPr/>
          <p:nvPr/>
        </p:nvSpPr>
        <p:spPr>
          <a:xfrm>
            <a:off x="469113" y="822782"/>
            <a:ext cx="8454170" cy="523220"/>
          </a:xfrm>
          <a:prstGeom prst="rect">
            <a:avLst/>
          </a:prstGeom>
        </p:spPr>
        <p:txBody>
          <a:bodyPr wrap="square">
            <a:spAutoFit/>
          </a:bodyPr>
          <a:lstStyle/>
          <a:p>
            <a:r>
              <a:rPr lang="ja-JP" altLang="en-US" sz="1400" dirty="0">
                <a:solidFill>
                  <a:srgbClr val="000000"/>
                </a:solidFill>
                <a:latin typeface="Meiryo UI" panose="020B0604030504040204" pitchFamily="50" charset="-128"/>
                <a:ea typeface="Meiryo UI" panose="020B0604030504040204" pitchFamily="50" charset="-128"/>
              </a:rPr>
              <a:t>・令和４年４月より、マンション管理適正化推進計画を作成した地方公共団体</a:t>
            </a:r>
            <a:r>
              <a:rPr lang="en-US" altLang="ja-JP" sz="1400" dirty="0">
                <a:solidFill>
                  <a:srgbClr val="000000"/>
                </a:solidFill>
                <a:latin typeface="Meiryo UI" panose="020B0604030504040204" pitchFamily="50" charset="-128"/>
                <a:ea typeface="Meiryo UI" panose="020B0604030504040204" pitchFamily="50" charset="-128"/>
              </a:rPr>
              <a:t>※</a:t>
            </a:r>
            <a:r>
              <a:rPr lang="ja-JP" altLang="en-US" sz="1400" dirty="0">
                <a:solidFill>
                  <a:srgbClr val="000000"/>
                </a:solidFill>
                <a:latin typeface="Meiryo UI" panose="020B0604030504040204" pitchFamily="50" charset="-128"/>
                <a:ea typeface="Meiryo UI" panose="020B0604030504040204" pitchFamily="50" charset="-128"/>
              </a:rPr>
              <a:t>において、一定の基準を満たす</a:t>
            </a:r>
            <a:endParaRPr lang="en-US" altLang="ja-JP" sz="1400" dirty="0">
              <a:solidFill>
                <a:srgbClr val="000000"/>
              </a:solidFill>
              <a:latin typeface="Meiryo UI" panose="020B0604030504040204" pitchFamily="50" charset="-128"/>
              <a:ea typeface="Meiryo UI" panose="020B0604030504040204" pitchFamily="50" charset="-128"/>
            </a:endParaRPr>
          </a:p>
          <a:p>
            <a:r>
              <a:rPr lang="ja-JP" altLang="en-US" sz="1400" dirty="0">
                <a:solidFill>
                  <a:srgbClr val="000000"/>
                </a:solidFill>
                <a:latin typeface="Meiryo UI" panose="020B0604030504040204" pitchFamily="50" charset="-128"/>
                <a:ea typeface="Meiryo UI" panose="020B0604030504040204" pitchFamily="50" charset="-128"/>
              </a:rPr>
              <a:t>　マンションの管理計画の認定が可能となる「管理計画認定制度」が開始。</a:t>
            </a:r>
            <a:r>
              <a:rPr lang="en-US" altLang="ja-JP" sz="1400" dirty="0">
                <a:solidFill>
                  <a:srgbClr val="000000"/>
                </a:solidFill>
                <a:latin typeface="Meiryo UI" panose="020B0604030504040204" pitchFamily="50" charset="-128"/>
                <a:ea typeface="Meiryo UI" panose="020B0604030504040204" pitchFamily="50" charset="-128"/>
              </a:rPr>
              <a:t> </a:t>
            </a:r>
            <a:r>
              <a:rPr lang="ja-JP" altLang="en-US" sz="1400" dirty="0">
                <a:solidFill>
                  <a:srgbClr val="000000"/>
                </a:solidFill>
                <a:latin typeface="Meiryo UI" panose="020B0604030504040204" pitchFamily="50" charset="-128"/>
                <a:ea typeface="Meiryo UI" panose="020B0604030504040204" pitchFamily="50" charset="-128"/>
              </a:rPr>
              <a:t>（</a:t>
            </a:r>
            <a:r>
              <a:rPr lang="en-US" altLang="ja-JP" sz="1400" dirty="0">
                <a:solidFill>
                  <a:srgbClr val="000000"/>
                </a:solidFill>
                <a:latin typeface="Meiryo UI" panose="020B0604030504040204" pitchFamily="50" charset="-128"/>
                <a:ea typeface="Meiryo UI" panose="020B0604030504040204" pitchFamily="50" charset="-128"/>
              </a:rPr>
              <a:t>※</a:t>
            </a:r>
            <a:r>
              <a:rPr lang="ja-JP" altLang="en-US" sz="1400" dirty="0">
                <a:solidFill>
                  <a:srgbClr val="000000"/>
                </a:solidFill>
                <a:latin typeface="Meiryo UI" panose="020B0604030504040204" pitchFamily="50" charset="-128"/>
                <a:ea typeface="Meiryo UI" panose="020B0604030504040204" pitchFamily="50" charset="-128"/>
              </a:rPr>
              <a:t>市域は市、町村域は都道府県）</a:t>
            </a:r>
            <a:endParaRPr lang="en-US" altLang="ja-JP" sz="1400" dirty="0">
              <a:solidFill>
                <a:srgbClr val="000000"/>
              </a:solidFill>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1B294951-C7E2-41FC-A511-E02767CBA619}"/>
              </a:ext>
            </a:extLst>
          </p:cNvPr>
          <p:cNvSpPr txBox="1"/>
          <p:nvPr/>
        </p:nvSpPr>
        <p:spPr>
          <a:xfrm>
            <a:off x="5083093" y="4994569"/>
            <a:ext cx="3658886" cy="253916"/>
          </a:xfrm>
          <a:prstGeom prst="rect">
            <a:avLst/>
          </a:prstGeom>
          <a:noFill/>
        </p:spPr>
        <p:txBody>
          <a:bodyPr wrap="square" rtlCol="0">
            <a:spAutoFit/>
          </a:bodyPr>
          <a:lstStyle/>
          <a:p>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出典</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管理計画認定制度説明資料より抜粋（国土交通省） </a:t>
            </a:r>
            <a:endParaRPr kumimoji="1" lang="en-US" altLang="ja-JP" sz="1050" dirty="0">
              <a:latin typeface="Meiryo UI" panose="020B0604030504040204" pitchFamily="50" charset="-128"/>
              <a:ea typeface="Meiryo UI" panose="020B0604030504040204" pitchFamily="50" charset="-128"/>
            </a:endParaRPr>
          </a:p>
        </p:txBody>
      </p:sp>
      <p:graphicFrame>
        <p:nvGraphicFramePr>
          <p:cNvPr id="13" name="表 18">
            <a:extLst>
              <a:ext uri="{FF2B5EF4-FFF2-40B4-BE49-F238E27FC236}">
                <a16:creationId xmlns:a16="http://schemas.microsoft.com/office/drawing/2014/main" id="{8F895D30-2C76-4A49-BE47-E0E9BB57719A}"/>
              </a:ext>
            </a:extLst>
          </p:cNvPr>
          <p:cNvGraphicFramePr>
            <a:graphicFrameLocks noGrp="1"/>
          </p:cNvGraphicFramePr>
          <p:nvPr>
            <p:extLst>
              <p:ext uri="{D42A27DB-BD31-4B8C-83A1-F6EECF244321}">
                <p14:modId xmlns:p14="http://schemas.microsoft.com/office/powerpoint/2010/main" val="1813574718"/>
              </p:ext>
            </p:extLst>
          </p:nvPr>
        </p:nvGraphicFramePr>
        <p:xfrm>
          <a:off x="1135117" y="5576791"/>
          <a:ext cx="7062951" cy="914400"/>
        </p:xfrm>
        <a:graphic>
          <a:graphicData uri="http://schemas.openxmlformats.org/drawingml/2006/table">
            <a:tbl>
              <a:tblPr firstRow="1" bandRow="1">
                <a:tableStyleId>{5C22544A-7EE6-4342-B048-85BDC9FD1C3A}</a:tableStyleId>
              </a:tblPr>
              <a:tblGrid>
                <a:gridCol w="4618543">
                  <a:extLst>
                    <a:ext uri="{9D8B030D-6E8A-4147-A177-3AD203B41FA5}">
                      <a16:colId xmlns:a16="http://schemas.microsoft.com/office/drawing/2014/main" val="468466466"/>
                    </a:ext>
                  </a:extLst>
                </a:gridCol>
                <a:gridCol w="2444408">
                  <a:extLst>
                    <a:ext uri="{9D8B030D-6E8A-4147-A177-3AD203B41FA5}">
                      <a16:colId xmlns:a16="http://schemas.microsoft.com/office/drawing/2014/main" val="1133043695"/>
                    </a:ext>
                  </a:extLst>
                </a:gridCol>
              </a:tblGrid>
              <a:tr h="233811">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全　　　国</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r"/>
                      <a:r>
                        <a:rPr kumimoji="1" lang="en-US" altLang="ja-JP" sz="1400" b="0" dirty="0">
                          <a:solidFill>
                            <a:schemeClr val="tx1"/>
                          </a:solidFill>
                          <a:latin typeface="Meiryo UI" panose="020B0604030504040204" pitchFamily="50" charset="-128"/>
                          <a:ea typeface="Meiryo UI" panose="020B0604030504040204" pitchFamily="50" charset="-128"/>
                        </a:rPr>
                        <a:t>3,128</a:t>
                      </a:r>
                      <a:r>
                        <a:rPr kumimoji="1" lang="ja-JP" altLang="en-US" sz="1400" b="0" dirty="0">
                          <a:solidFill>
                            <a:schemeClr val="tx1"/>
                          </a:solidFill>
                          <a:latin typeface="Meiryo UI" panose="020B0604030504040204" pitchFamily="50" charset="-128"/>
                          <a:ea typeface="Meiryo UI" panose="020B0604030504040204" pitchFamily="50" charset="-128"/>
                        </a:rPr>
                        <a:t>件</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11827949"/>
                  </a:ext>
                </a:extLst>
              </a:tr>
              <a:tr h="233811">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大阪府内全域</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r"/>
                      <a:r>
                        <a:rPr kumimoji="1" lang="en-US" altLang="ja-JP" sz="1400" b="0" dirty="0">
                          <a:solidFill>
                            <a:schemeClr val="tx1"/>
                          </a:solidFill>
                          <a:latin typeface="Meiryo UI" panose="020B0604030504040204" pitchFamily="50" charset="-128"/>
                          <a:ea typeface="Meiryo UI" panose="020B0604030504040204" pitchFamily="50" charset="-128"/>
                        </a:rPr>
                        <a:t>246</a:t>
                      </a:r>
                      <a:r>
                        <a:rPr kumimoji="1" lang="ja-JP" altLang="en-US" sz="1400" b="0" dirty="0">
                          <a:solidFill>
                            <a:schemeClr val="tx1"/>
                          </a:solidFill>
                          <a:latin typeface="Meiryo UI" panose="020B0604030504040204" pitchFamily="50" charset="-128"/>
                          <a:ea typeface="Meiryo UI" panose="020B0604030504040204" pitchFamily="50" charset="-128"/>
                        </a:rPr>
                        <a:t>件</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3983020"/>
                  </a:ext>
                </a:extLst>
              </a:tr>
              <a:tr h="233811">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町　村　域</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a:r>
                        <a:rPr kumimoji="1" lang="en-US" altLang="ja-JP" sz="1400" b="0" dirty="0">
                          <a:solidFill>
                            <a:schemeClr val="tx1"/>
                          </a:solidFill>
                          <a:latin typeface="Meiryo UI" panose="020B0604030504040204" pitchFamily="50" charset="-128"/>
                          <a:ea typeface="Meiryo UI" panose="020B0604030504040204" pitchFamily="50" charset="-128"/>
                        </a:rPr>
                        <a:t>1</a:t>
                      </a:r>
                      <a:r>
                        <a:rPr kumimoji="1" lang="ja-JP" altLang="en-US" sz="1400" b="0" dirty="0">
                          <a:solidFill>
                            <a:schemeClr val="tx1"/>
                          </a:solidFill>
                          <a:latin typeface="Meiryo UI" panose="020B0604030504040204" pitchFamily="50" charset="-128"/>
                          <a:ea typeface="Meiryo UI" panose="020B0604030504040204" pitchFamily="50" charset="-128"/>
                        </a:rPr>
                        <a:t>件</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85132882"/>
                  </a:ext>
                </a:extLst>
              </a:tr>
            </a:tbl>
          </a:graphicData>
        </a:graphic>
      </p:graphicFrame>
      <p:sp>
        <p:nvSpPr>
          <p:cNvPr id="21" name="テキスト ボックス 20">
            <a:extLst>
              <a:ext uri="{FF2B5EF4-FFF2-40B4-BE49-F238E27FC236}">
                <a16:creationId xmlns:a16="http://schemas.microsoft.com/office/drawing/2014/main" id="{4E75FF23-70B6-4D95-94A2-749174B0FE96}"/>
              </a:ext>
            </a:extLst>
          </p:cNvPr>
          <p:cNvSpPr txBox="1"/>
          <p:nvPr/>
        </p:nvSpPr>
        <p:spPr>
          <a:xfrm>
            <a:off x="3637404" y="6527750"/>
            <a:ext cx="4788027" cy="253916"/>
          </a:xfrm>
          <a:prstGeom prst="rect">
            <a:avLst/>
          </a:prstGeom>
          <a:noFill/>
        </p:spPr>
        <p:txBody>
          <a:bodyPr wrap="square" rtlCol="0">
            <a:spAutoFit/>
          </a:bodyPr>
          <a:lstStyle/>
          <a:p>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出典</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管理計画認定マンション閲覧サイト（公益社団法人マンション管理センター）</a:t>
            </a:r>
            <a:endParaRPr kumimoji="1" lang="en-US" altLang="ja-JP" sz="105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151231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latin typeface="Meiryo UI" panose="020B0604030504040204" pitchFamily="50" charset="-128"/>
                <a:ea typeface="Meiryo UI" panose="020B0604030504040204" pitchFamily="50" charset="-128"/>
              </a:rPr>
              <a:t>　大阪府分譲マンション管理建替えサポートシステム推進協議会の取組み</a:t>
            </a:r>
          </a:p>
        </p:txBody>
      </p:sp>
      <p:sp>
        <p:nvSpPr>
          <p:cNvPr id="33" name="角丸四角形 32"/>
          <p:cNvSpPr/>
          <p:nvPr/>
        </p:nvSpPr>
        <p:spPr>
          <a:xfrm>
            <a:off x="161401" y="932788"/>
            <a:ext cx="8763658" cy="5622228"/>
          </a:xfrm>
          <a:prstGeom prst="roundRect">
            <a:avLst>
              <a:gd name="adj" fmla="val 0"/>
            </a:avLst>
          </a:prstGeom>
          <a:noFill/>
        </p:spPr>
        <p:style>
          <a:lnRef idx="2">
            <a:schemeClr val="accent1"/>
          </a:lnRef>
          <a:fillRef idx="1">
            <a:schemeClr val="lt1"/>
          </a:fillRef>
          <a:effectRef idx="0">
            <a:schemeClr val="accent1"/>
          </a:effectRef>
          <a:fontRef idx="minor">
            <a:schemeClr val="dk1"/>
          </a:fontRef>
        </p:style>
        <p:txBody>
          <a:bodyPr rtlCol="0" anchor="t" anchorCtr="0"/>
          <a:lstStyle/>
          <a:p>
            <a:pPr marL="92028"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92028"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○マンションの管理や改修、建替えなどに係る</a:t>
            </a:r>
            <a:r>
              <a:rPr kumimoji="1" lang="ja-JP" altLang="en-US" sz="16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情報の提供</a:t>
            </a: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や</a:t>
            </a:r>
            <a:r>
              <a:rPr kumimoji="1" lang="ja-JP" altLang="en-US" sz="16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アドバイザーの派遣</a:t>
            </a: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などにより、</a:t>
            </a:r>
            <a:endParaRPr kumimoji="1" lang="en-US" altLang="ja-JP"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92028"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区分所有者や管理組合への支援を実施。</a:t>
            </a:r>
            <a:endParaRPr kumimoji="1" lang="en-US" altLang="ja-JP"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92028"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　</a:t>
            </a:r>
            <a:endParaRPr kumimoji="1" lang="en-US" altLang="ja-JP" sz="9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92028" marR="0" lvl="0" indent="0" algn="l" defTabSz="914400" rtl="0" eaLnBrk="0" fontAlgn="base" latinLnBrk="0" hangingPunct="0">
              <a:lnSpc>
                <a:spcPct val="100000"/>
              </a:lnSpc>
              <a:spcBef>
                <a:spcPct val="0"/>
              </a:spcBef>
              <a:spcAft>
                <a:spcPct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メンバー</a:t>
            </a:r>
            <a:r>
              <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地方公共団体（大阪府、３</a:t>
            </a:r>
            <a:r>
              <a:rPr kumimoji="1" lang="en-US" altLang="ja-JP" sz="1400" dirty="0">
                <a:solidFill>
                  <a:prstClr val="black"/>
                </a:solidFill>
                <a:latin typeface="Meiryo UI" panose="020B0604030504040204" pitchFamily="50" charset="-128"/>
                <a:ea typeface="Meiryo UI" panose="020B0604030504040204" pitchFamily="50" charset="-128"/>
              </a:rPr>
              <a:t>4</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市町）、（公財）マンション管理センター大阪支部、</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92028" lvl="0" defTabSz="914400" eaLnBrk="0" fontAlgn="base" hangingPunct="0">
              <a:spcBef>
                <a:spcPct val="0"/>
              </a:spcBef>
              <a:spcAft>
                <a:spcPct val="0"/>
              </a:spcAft>
              <a:defRPr/>
            </a:pPr>
            <a:r>
              <a:rPr kumimoji="1" lang="ja-JP" altLang="en-US" sz="1400" dirty="0">
                <a:solidFill>
                  <a:prstClr val="black"/>
                </a:solidFill>
                <a:latin typeface="Meiryo UI" panose="020B0604030504040204" pitchFamily="50" charset="-128"/>
                <a:ea typeface="Meiryo UI" panose="020B0604030504040204" pitchFamily="50" charset="-128"/>
              </a:rPr>
              <a:t>　　　　　　　</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（公社）大阪府</a:t>
            </a:r>
            <a:r>
              <a:rPr kumimoji="1" lang="ja-JP" altLang="en-US" sz="1400" dirty="0">
                <a:solidFill>
                  <a:prstClr val="black"/>
                </a:solidFill>
                <a:latin typeface="Meiryo UI" panose="020B0604030504040204" pitchFamily="50" charset="-128"/>
                <a:ea typeface="Meiryo UI" panose="020B0604030504040204" pitchFamily="50" charset="-128"/>
              </a:rPr>
              <a:t>建築士会、（</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一社）大阪府建築士事務所協会、（一社）再開発コーディネーター協会、　　　　　　　　　　　</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92028"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400" dirty="0">
                <a:solidFill>
                  <a:prstClr val="black"/>
                </a:solidFill>
                <a:latin typeface="Meiryo UI" panose="020B0604030504040204" pitchFamily="50" charset="-128"/>
                <a:ea typeface="Meiryo UI" panose="020B0604030504040204" pitchFamily="50" charset="-128"/>
              </a:rPr>
              <a:t>　　　　　　　</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（公社）日本建築家協会近畿支部、大阪司法書士会、大阪弁護士会、</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92028"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400" dirty="0">
                <a:solidFill>
                  <a:prstClr val="black"/>
                </a:solidFill>
                <a:latin typeface="Meiryo UI" panose="020B0604030504040204" pitchFamily="50" charset="-128"/>
                <a:ea typeface="Meiryo UI" panose="020B0604030504040204" pitchFamily="50" charset="-128"/>
              </a:rPr>
              <a:t>　　　　　　　</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（独）住宅金融支援機構近畿支店、（一社）大阪府マンション管理士会、大阪府住宅供給公社</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92028" marR="0" lvl="0" indent="0" algn="l" defTabSz="914400" rtl="0" eaLnBrk="0" fontAlgn="base" latinLnBrk="0" hangingPunct="0">
              <a:lnSpc>
                <a:spcPct val="100000"/>
              </a:lnSpc>
              <a:spcBef>
                <a:spcPct val="0"/>
              </a:spcBef>
              <a:spcAft>
                <a:spcPct val="0"/>
              </a:spcAft>
              <a:buClrTx/>
              <a:buSzTx/>
              <a:buFontTx/>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92028" lvl="0" defTabSz="914400" eaLnBrk="0" fontAlgn="base" hangingPunct="0">
              <a:spcBef>
                <a:spcPct val="0"/>
              </a:spcBef>
              <a:spcAft>
                <a:spcPct val="0"/>
              </a:spcAft>
              <a:defRPr/>
            </a:pPr>
            <a:r>
              <a:rPr kumimoji="1" lang="en-US" altLang="ja-JP" sz="1400" dirty="0">
                <a:solidFill>
                  <a:prstClr val="black"/>
                </a:solidFill>
                <a:latin typeface="Meiryo UI" panose="020B0604030504040204" pitchFamily="50" charset="-128"/>
                <a:ea typeface="Meiryo UI" panose="020B0604030504040204" pitchFamily="50" charset="-128"/>
              </a:rPr>
              <a:t>【</a:t>
            </a:r>
            <a:r>
              <a:rPr kumimoji="1" lang="ja-JP" altLang="en-US" sz="1400" dirty="0">
                <a:solidFill>
                  <a:prstClr val="black"/>
                </a:solidFill>
                <a:latin typeface="Meiryo UI" panose="020B0604030504040204" pitchFamily="50" charset="-128"/>
                <a:ea typeface="Meiryo UI" panose="020B0604030504040204" pitchFamily="50" charset="-128"/>
              </a:rPr>
              <a:t>事務局</a:t>
            </a:r>
            <a:r>
              <a:rPr kumimoji="1" lang="en-US" altLang="ja-JP" sz="1400" dirty="0">
                <a:solidFill>
                  <a:prstClr val="black"/>
                </a:solidFill>
                <a:latin typeface="Meiryo UI" panose="020B0604030504040204" pitchFamily="50" charset="-128"/>
                <a:ea typeface="Meiryo UI" panose="020B0604030504040204" pitchFamily="50" charset="-128"/>
              </a:rPr>
              <a:t>】</a:t>
            </a:r>
            <a:r>
              <a:rPr kumimoji="1" lang="ja-JP" altLang="en-US" sz="1400" dirty="0">
                <a:solidFill>
                  <a:prstClr val="black"/>
                </a:solidFill>
                <a:latin typeface="Meiryo UI" panose="020B0604030504040204" pitchFamily="50" charset="-128"/>
                <a:ea typeface="Meiryo UI" panose="020B0604030504040204" pitchFamily="50" charset="-128"/>
              </a:rPr>
              <a:t>　</a:t>
            </a:r>
            <a:r>
              <a:rPr lang="ja-JP" altLang="en-US" sz="1400" dirty="0">
                <a:solidFill>
                  <a:prstClr val="black"/>
                </a:solidFill>
                <a:latin typeface="Meiryo UI" panose="020B0604030504040204" pitchFamily="50" charset="-128"/>
                <a:ea typeface="Meiryo UI" panose="020B0604030504040204" pitchFamily="50" charset="-128"/>
              </a:rPr>
              <a:t>　</a:t>
            </a:r>
            <a:r>
              <a:rPr kumimoji="1" lang="ja-JP" altLang="en-US" sz="1400" dirty="0">
                <a:solidFill>
                  <a:prstClr val="black"/>
                </a:solidFill>
                <a:latin typeface="Meiryo UI" panose="020B0604030504040204" pitchFamily="50" charset="-128"/>
                <a:ea typeface="Meiryo UI" panose="020B0604030504040204" pitchFamily="50" charset="-128"/>
              </a:rPr>
              <a:t>大阪府</a:t>
            </a:r>
          </a:p>
          <a:p>
            <a:pPr marL="92028">
              <a:defRPr/>
            </a:pPr>
            <a:endPar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92028" marR="0" lvl="0" indent="0" algn="l" defTabSz="914400" rtl="0" eaLnBrk="0" fontAlgn="base" latinLnBrk="0" hangingPunct="0">
              <a:lnSpc>
                <a:spcPct val="100000"/>
              </a:lnSpc>
              <a:spcBef>
                <a:spcPct val="0"/>
              </a:spcBef>
              <a:spcAft>
                <a:spcPct val="0"/>
              </a:spcAft>
              <a:buClrTx/>
              <a:buSzTx/>
              <a:buFontTx/>
              <a:buNone/>
              <a:tabLst/>
              <a:defRPr/>
            </a:pPr>
            <a:r>
              <a:rPr kumimoji="1" lang="en-US" altLang="ja-JP" sz="1400" b="1" i="0" u="sng"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rPr>
              <a:t>【</a:t>
            </a:r>
            <a:r>
              <a:rPr kumimoji="1" lang="ja-JP" altLang="en-US" sz="1400" b="1" i="0" u="sng"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rPr>
              <a:t>主な取組み</a:t>
            </a:r>
            <a:r>
              <a:rPr kumimoji="1" lang="en-US" altLang="ja-JP" sz="1400" b="1" i="0" u="sng"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rPr>
              <a:t>】</a:t>
            </a:r>
            <a:r>
              <a:rPr kumimoji="1" lang="ja-JP" altLang="en-US" sz="1400" b="1" i="0" u="sng"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rPr>
              <a:t>　</a:t>
            </a:r>
            <a:r>
              <a:rPr lang="ja-JP" altLang="en-US" sz="1400" b="1" u="sng" dirty="0">
                <a:solidFill>
                  <a:srgbClr val="FF0000"/>
                </a:solidFill>
                <a:latin typeface="Meiryo UI" panose="020B0604030504040204" pitchFamily="50" charset="-128"/>
                <a:ea typeface="Meiryo UI" panose="020B0604030504040204" pitchFamily="50" charset="-128"/>
              </a:rPr>
              <a:t>・アドバイザー派遣（一部無料）　　　　　　</a:t>
            </a:r>
            <a:endParaRPr lang="en-US" altLang="ja-JP" sz="1400" b="1" u="sng" dirty="0">
              <a:solidFill>
                <a:srgbClr val="FF0000"/>
              </a:solidFill>
              <a:latin typeface="Meiryo UI" panose="020B0604030504040204" pitchFamily="50" charset="-128"/>
              <a:ea typeface="Meiryo UI" panose="020B0604030504040204" pitchFamily="50" charset="-128"/>
            </a:endParaRPr>
          </a:p>
          <a:p>
            <a:pPr marL="92028" lvl="0" defTabSz="914400" eaLnBrk="0" fontAlgn="base" hangingPunct="0">
              <a:spcBef>
                <a:spcPct val="0"/>
              </a:spcBef>
              <a:spcAft>
                <a:spcPct val="0"/>
              </a:spcAft>
              <a:defRPr/>
            </a:pPr>
            <a:r>
              <a:rPr kumimoji="1" lang="ja-JP" altLang="en-US" sz="1400" b="1" i="0"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rPr>
              <a:t>　　　　　　　　　　</a:t>
            </a:r>
            <a:r>
              <a:rPr kumimoji="1" lang="ja-JP" altLang="en-US" sz="1400" b="1" i="0" u="sng"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rPr>
              <a:t>・セミナー開催</a:t>
            </a:r>
            <a:endParaRPr kumimoji="1" lang="en-US" altLang="ja-JP" sz="1400" b="1" i="0" u="sng"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endParaRPr>
          </a:p>
          <a:p>
            <a:pPr marL="92028"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400" b="1" i="0"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rPr>
              <a:t>　　　　　　　　　　</a:t>
            </a:r>
            <a:r>
              <a:rPr kumimoji="1" lang="ja-JP" altLang="en-US" sz="1400" b="1" i="0" u="sng"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rPr>
              <a:t>・マンション登録制度</a:t>
            </a:r>
            <a:endParaRPr kumimoji="1" lang="en-US" altLang="ja-JP" sz="1400" b="1" i="0" u="sng"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endParaRPr>
          </a:p>
          <a:p>
            <a:pPr marL="92028"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400" b="1" dirty="0">
                <a:solidFill>
                  <a:srgbClr val="FF0000"/>
                </a:solidFill>
                <a:latin typeface="Meiryo UI" panose="020B0604030504040204" pitchFamily="50" charset="-128"/>
                <a:ea typeface="Meiryo UI" panose="020B0604030504040204" pitchFamily="50" charset="-128"/>
              </a:rPr>
              <a:t>　　　　　　　　　　　</a:t>
            </a:r>
            <a:r>
              <a:rPr kumimoji="1" lang="ja-JP" altLang="en-US" sz="1400" b="1" i="0" u="sng"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rPr>
              <a:t>（管理状況を毎年無料分析、セミナー開催等の各種情報提供、マンション管理ガイドブック贈呈）</a:t>
            </a:r>
            <a:endParaRPr kumimoji="1" lang="en-US" altLang="ja-JP" sz="1400" b="1" i="0" u="sng"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endParaRPr>
          </a:p>
          <a:p>
            <a:pPr marL="92028" marR="0" lvl="0" indent="0" algn="l" defTabSz="914400" rtl="0" eaLnBrk="0" fontAlgn="base" latinLnBrk="0" hangingPunct="0">
              <a:lnSpc>
                <a:spcPct val="100000"/>
              </a:lnSpc>
              <a:spcBef>
                <a:spcPct val="0"/>
              </a:spcBef>
              <a:spcAft>
                <a:spcPct val="0"/>
              </a:spcAft>
              <a:buClrTx/>
              <a:buSzTx/>
              <a:buFontTx/>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92028" marR="0" lvl="0" indent="0" algn="l" defTabSz="914400" rtl="0" eaLnBrk="0" fontAlgn="base" latinLnBrk="0" hangingPunct="0">
              <a:lnSpc>
                <a:spcPct val="100000"/>
              </a:lnSpc>
              <a:spcBef>
                <a:spcPct val="0"/>
              </a:spcBef>
              <a:spcAft>
                <a:spcPct val="0"/>
              </a:spcAft>
              <a:buClrTx/>
              <a:buSzTx/>
              <a:buFontTx/>
              <a:buNone/>
              <a:tabLst/>
              <a:defRPr/>
            </a:pPr>
            <a:r>
              <a:rPr kumimoji="1" lang="en-US" altLang="ja-JP" sz="1400" dirty="0">
                <a:solidFill>
                  <a:prstClr val="black"/>
                </a:solidFill>
                <a:latin typeface="Meiryo UI" panose="020B0604030504040204" pitchFamily="50" charset="-128"/>
                <a:ea typeface="Meiryo UI" panose="020B0604030504040204" pitchFamily="50" charset="-128"/>
              </a:rPr>
              <a:t>※</a:t>
            </a:r>
            <a:r>
              <a:rPr kumimoji="1" lang="ja-JP" altLang="en-US" sz="1400" dirty="0">
                <a:solidFill>
                  <a:prstClr val="black"/>
                </a:solidFill>
                <a:latin typeface="Meiryo UI" panose="020B0604030504040204" pitchFamily="50" charset="-128"/>
                <a:ea typeface="Meiryo UI" panose="020B0604030504040204" pitchFamily="50" charset="-128"/>
              </a:rPr>
              <a:t>マンション関連法の改正を踏まえ、協議会体制等の再構築を検討中</a:t>
            </a:r>
            <a:endParaRPr kumimoji="1" lang="en-US" altLang="ja-JP" sz="1400" dirty="0">
              <a:solidFill>
                <a:prstClr val="black"/>
              </a:solidFill>
              <a:latin typeface="Meiryo UI" panose="020B0604030504040204" pitchFamily="50" charset="-128"/>
              <a:ea typeface="Meiryo UI" panose="020B0604030504040204" pitchFamily="50" charset="-128"/>
            </a:endParaRPr>
          </a:p>
          <a:p>
            <a:pPr marL="92028" marR="0" lvl="0" indent="0" algn="l" defTabSz="914400" rtl="0" eaLnBrk="0" fontAlgn="base" latinLnBrk="0" hangingPunct="0">
              <a:lnSpc>
                <a:spcPct val="100000"/>
              </a:lnSpc>
              <a:spcBef>
                <a:spcPct val="0"/>
              </a:spcBef>
              <a:spcAft>
                <a:spcPct val="0"/>
              </a:spcAft>
              <a:buClrTx/>
              <a:buSzTx/>
              <a:buFontTx/>
              <a:buNone/>
              <a:tabLst/>
              <a:defRPr/>
            </a:pPr>
            <a:endParaRPr kumimoji="1" lang="en-US" altLang="ja-JP" sz="1100" dirty="0">
              <a:solidFill>
                <a:prstClr val="black"/>
              </a:solidFill>
              <a:latin typeface="Meiryo UI" panose="020B0604030504040204" pitchFamily="50" charset="-128"/>
              <a:ea typeface="Meiryo UI" panose="020B0604030504040204" pitchFamily="50" charset="-128"/>
            </a:endParaRPr>
          </a:p>
          <a:p>
            <a:pPr marL="92028"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400" dirty="0">
                <a:solidFill>
                  <a:prstClr val="black"/>
                </a:solidFill>
                <a:latin typeface="Meiryo UI" panose="020B0604030504040204" pitchFamily="50" charset="-128"/>
                <a:ea typeface="Meiryo UI" panose="020B0604030504040204" pitchFamily="50" charset="-128"/>
              </a:rPr>
              <a:t>マンション管理ガイドブック「そぉなんや！マンションシリーズ」は分野ごとに７巻作成</a:t>
            </a:r>
            <a:endParaRPr kumimoji="1" lang="en-US" altLang="ja-JP" sz="1400" dirty="0">
              <a:solidFill>
                <a:prstClr val="black"/>
              </a:solidFill>
              <a:latin typeface="Meiryo UI" panose="020B0604030504040204" pitchFamily="50" charset="-128"/>
              <a:ea typeface="Meiryo UI" panose="020B0604030504040204" pitchFamily="50" charset="-128"/>
            </a:endParaRPr>
          </a:p>
          <a:p>
            <a:pPr marL="92028" marR="0" lvl="0" indent="0" algn="l" defTabSz="914400" rtl="0" eaLnBrk="0" fontAlgn="base" latinLnBrk="0" hangingPunct="0">
              <a:lnSpc>
                <a:spcPct val="100000"/>
              </a:lnSpc>
              <a:spcBef>
                <a:spcPct val="0"/>
              </a:spcBef>
              <a:spcAft>
                <a:spcPct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92028" marR="0" lvl="0" indent="0" algn="l" defTabSz="914400" rtl="0" eaLnBrk="0" fontAlgn="base" latinLnBrk="0" hangingPunct="0">
              <a:lnSpc>
                <a:spcPct val="100000"/>
              </a:lnSpc>
              <a:spcBef>
                <a:spcPct val="0"/>
              </a:spcBef>
              <a:spcAft>
                <a:spcPct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4" name="テキスト ボックス 33"/>
          <p:cNvSpPr txBox="1"/>
          <p:nvPr/>
        </p:nvSpPr>
        <p:spPr>
          <a:xfrm>
            <a:off x="161401" y="748121"/>
            <a:ext cx="7952289" cy="369332"/>
          </a:xfrm>
          <a:prstGeom prst="rect">
            <a:avLst/>
          </a:prstGeom>
          <a:solidFill>
            <a:srgbClr val="4F81BD"/>
          </a:solidFill>
          <a:effectLst/>
        </p:spPr>
        <p:txBody>
          <a:bodyPr wrap="square" rtlCol="0" anchor="ctr" anchorCtr="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大阪府分譲マンション管理・建替えサポートシステム推進協議会の設置（</a:t>
            </a:r>
            <a:r>
              <a:rPr kumimoji="1" lang="en-US" altLang="ja-JP"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H15</a:t>
            </a:r>
            <a:r>
              <a:rPr kumimoji="1" lang="ja-JP" altLang="en-US"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a:t>
            </a:r>
            <a:endParaRPr kumimoji="1" lang="en-US" altLang="ja-JP"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pic>
        <p:nvPicPr>
          <p:cNvPr id="35" name="図 8" descr="vol3(大規模修繕).pdf - Adobe Acrobat Reader DC"/>
          <p:cNvPicPr>
            <a:picLocks noChangeAspect="1"/>
          </p:cNvPicPr>
          <p:nvPr/>
        </p:nvPicPr>
        <p:blipFill>
          <a:blip r:embed="rId2" cstate="print">
            <a:extLst>
              <a:ext uri="{28A0092B-C50C-407E-A947-70E740481C1C}">
                <a14:useLocalDpi xmlns:a14="http://schemas.microsoft.com/office/drawing/2010/main" val="0"/>
              </a:ext>
            </a:extLst>
          </a:blip>
          <a:srcRect l="38188" t="17819" r="30499" b="1729"/>
          <a:stretch>
            <a:fillRect/>
          </a:stretch>
        </p:blipFill>
        <p:spPr bwMode="auto">
          <a:xfrm>
            <a:off x="2667112" y="4739145"/>
            <a:ext cx="1236662" cy="171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図 6" descr="vol1(管理組合・規約).pdf - Adobe Acrobat Reader DC"/>
          <p:cNvPicPr>
            <a:picLocks noChangeAspect="1"/>
          </p:cNvPicPr>
          <p:nvPr/>
        </p:nvPicPr>
        <p:blipFill>
          <a:blip r:embed="rId3" cstate="print">
            <a:extLst>
              <a:ext uri="{28A0092B-C50C-407E-A947-70E740481C1C}">
                <a14:useLocalDpi xmlns:a14="http://schemas.microsoft.com/office/drawing/2010/main" val="0"/>
              </a:ext>
            </a:extLst>
          </a:blip>
          <a:srcRect l="38181" t="17424" r="30611" b="2403"/>
          <a:stretch>
            <a:fillRect/>
          </a:stretch>
        </p:blipFill>
        <p:spPr bwMode="auto">
          <a:xfrm>
            <a:off x="191076" y="4739145"/>
            <a:ext cx="1229521" cy="170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図 7" descr="vol2(マンション管理).pdf - Adobe Acrobat Reader DC"/>
          <p:cNvPicPr>
            <a:picLocks noChangeAspect="1"/>
          </p:cNvPicPr>
          <p:nvPr/>
        </p:nvPicPr>
        <p:blipFill>
          <a:blip r:embed="rId4" cstate="print">
            <a:extLst>
              <a:ext uri="{28A0092B-C50C-407E-A947-70E740481C1C}">
                <a14:useLocalDpi xmlns:a14="http://schemas.microsoft.com/office/drawing/2010/main" val="0"/>
              </a:ext>
            </a:extLst>
          </a:blip>
          <a:srcRect l="38499" t="17819" r="30499" b="266"/>
          <a:stretch>
            <a:fillRect/>
          </a:stretch>
        </p:blipFill>
        <p:spPr bwMode="auto">
          <a:xfrm>
            <a:off x="1443031" y="4739145"/>
            <a:ext cx="1201647" cy="170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図 11" descr="vol5(災害への備え).pdf - Adobe Acrobat Reader DC"/>
          <p:cNvPicPr>
            <a:picLocks noChangeAspect="1"/>
          </p:cNvPicPr>
          <p:nvPr/>
        </p:nvPicPr>
        <p:blipFill>
          <a:blip r:embed="rId5" cstate="print">
            <a:extLst>
              <a:ext uri="{28A0092B-C50C-407E-A947-70E740481C1C}">
                <a14:useLocalDpi xmlns:a14="http://schemas.microsoft.com/office/drawing/2010/main" val="0"/>
              </a:ext>
            </a:extLst>
          </a:blip>
          <a:srcRect l="38188" t="17819" r="31100" b="1729"/>
          <a:stretch>
            <a:fillRect/>
          </a:stretch>
        </p:blipFill>
        <p:spPr bwMode="auto">
          <a:xfrm>
            <a:off x="5178954" y="4739145"/>
            <a:ext cx="1212850" cy="171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図 14" descr="vol7(法律）.pdf - Adobe Acrobat Reader DC"/>
          <p:cNvPicPr>
            <a:picLocks noChangeAspect="1"/>
          </p:cNvPicPr>
          <p:nvPr/>
        </p:nvPicPr>
        <p:blipFill>
          <a:blip r:embed="rId6" cstate="print">
            <a:extLst>
              <a:ext uri="{28A0092B-C50C-407E-A947-70E740481C1C}">
                <a14:useLocalDpi xmlns:a14="http://schemas.microsoft.com/office/drawing/2010/main" val="0"/>
              </a:ext>
            </a:extLst>
          </a:blip>
          <a:srcRect l="38188" t="17819" r="30313" b="897"/>
          <a:stretch>
            <a:fillRect/>
          </a:stretch>
        </p:blipFill>
        <p:spPr bwMode="auto">
          <a:xfrm>
            <a:off x="7640865" y="4739145"/>
            <a:ext cx="1244600" cy="172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図 10" descr="vol4(建替え).pdf - Adobe Acrobat Reader DC"/>
          <p:cNvPicPr>
            <a:picLocks noChangeAspect="1"/>
          </p:cNvPicPr>
          <p:nvPr/>
        </p:nvPicPr>
        <p:blipFill>
          <a:blip r:embed="rId7" cstate="print">
            <a:extLst>
              <a:ext uri="{28A0092B-C50C-407E-A947-70E740481C1C}">
                <a14:useLocalDpi xmlns:a14="http://schemas.microsoft.com/office/drawing/2010/main" val="0"/>
              </a:ext>
            </a:extLst>
          </a:blip>
          <a:srcRect l="38333" t="17819" r="30499" b="1729"/>
          <a:stretch>
            <a:fillRect/>
          </a:stretch>
        </p:blipFill>
        <p:spPr bwMode="auto">
          <a:xfrm>
            <a:off x="3926208" y="4739145"/>
            <a:ext cx="1230312" cy="170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図 13" descr="vol6(組合運営ポイント).pdf - Adobe Acrobat Reader DC"/>
          <p:cNvPicPr>
            <a:picLocks noChangeAspect="1"/>
          </p:cNvPicPr>
          <p:nvPr/>
        </p:nvPicPr>
        <p:blipFill>
          <a:blip r:embed="rId8" cstate="print">
            <a:extLst>
              <a:ext uri="{28A0092B-C50C-407E-A947-70E740481C1C}">
                <a14:useLocalDpi xmlns:a14="http://schemas.microsoft.com/office/drawing/2010/main" val="0"/>
              </a:ext>
            </a:extLst>
          </a:blip>
          <a:srcRect l="38380" t="17818" r="30695" b="896"/>
          <a:stretch>
            <a:fillRect/>
          </a:stretch>
        </p:blipFill>
        <p:spPr bwMode="auto">
          <a:xfrm>
            <a:off x="6414238" y="4739145"/>
            <a:ext cx="1204195" cy="1705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テキスト ボックス 13">
            <a:extLst>
              <a:ext uri="{FF2B5EF4-FFF2-40B4-BE49-F238E27FC236}">
                <a16:creationId xmlns:a16="http://schemas.microsoft.com/office/drawing/2014/main" id="{D363A767-6315-4A57-8356-72B4091B56DF}"/>
              </a:ext>
            </a:extLst>
          </p:cNvPr>
          <p:cNvSpPr txBox="1"/>
          <p:nvPr/>
        </p:nvSpPr>
        <p:spPr>
          <a:xfrm>
            <a:off x="8652795"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23</a:t>
            </a:r>
          </a:p>
        </p:txBody>
      </p:sp>
    </p:spTree>
    <p:extLst>
      <p:ext uri="{BB962C8B-B14F-4D97-AF65-F5344CB8AC3E}">
        <p14:creationId xmlns:p14="http://schemas.microsoft.com/office/powerpoint/2010/main" val="18979771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latin typeface="Meiryo UI" panose="020B0604030504040204" pitchFamily="50" charset="-128"/>
                <a:ea typeface="Meiryo UI" panose="020B0604030504040204" pitchFamily="50" charset="-128"/>
              </a:rPr>
              <a:t>　マンション関連法の改正について</a:t>
            </a:r>
          </a:p>
        </p:txBody>
      </p:sp>
      <p:pic>
        <p:nvPicPr>
          <p:cNvPr id="3" name="図 2">
            <a:extLst>
              <a:ext uri="{FF2B5EF4-FFF2-40B4-BE49-F238E27FC236}">
                <a16:creationId xmlns:a16="http://schemas.microsoft.com/office/drawing/2014/main" id="{AD04D0C6-2EC0-414C-BB86-64793C0A86DC}"/>
              </a:ext>
            </a:extLst>
          </p:cNvPr>
          <p:cNvPicPr>
            <a:picLocks noChangeAspect="1"/>
          </p:cNvPicPr>
          <p:nvPr/>
        </p:nvPicPr>
        <p:blipFill rotWithShape="1">
          <a:blip r:embed="rId2">
            <a:extLst>
              <a:ext uri="{28A0092B-C50C-407E-A947-70E740481C1C}">
                <a14:useLocalDpi xmlns:a14="http://schemas.microsoft.com/office/drawing/2010/main" val="0"/>
              </a:ext>
            </a:extLst>
          </a:blip>
          <a:srcRect t="452"/>
          <a:stretch/>
        </p:blipFill>
        <p:spPr>
          <a:xfrm>
            <a:off x="307679" y="666867"/>
            <a:ext cx="8189935" cy="5662987"/>
          </a:xfrm>
          <a:prstGeom prst="rect">
            <a:avLst/>
          </a:prstGeom>
          <a:ln>
            <a:solidFill>
              <a:schemeClr val="tx1"/>
            </a:solidFill>
          </a:ln>
        </p:spPr>
      </p:pic>
      <p:sp>
        <p:nvSpPr>
          <p:cNvPr id="14" name="テキスト ボックス 13">
            <a:extLst>
              <a:ext uri="{FF2B5EF4-FFF2-40B4-BE49-F238E27FC236}">
                <a16:creationId xmlns:a16="http://schemas.microsoft.com/office/drawing/2014/main" id="{D363A767-6315-4A57-8356-72B4091B56DF}"/>
              </a:ext>
            </a:extLst>
          </p:cNvPr>
          <p:cNvSpPr txBox="1"/>
          <p:nvPr/>
        </p:nvSpPr>
        <p:spPr>
          <a:xfrm>
            <a:off x="8652795"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24</a:t>
            </a:r>
            <a:endParaRPr kumimoji="1" lang="ja-JP" altLang="en-US" dirty="0"/>
          </a:p>
        </p:txBody>
      </p:sp>
      <p:sp>
        <p:nvSpPr>
          <p:cNvPr id="5" name="テキスト ボックス 4">
            <a:extLst>
              <a:ext uri="{FF2B5EF4-FFF2-40B4-BE49-F238E27FC236}">
                <a16:creationId xmlns:a16="http://schemas.microsoft.com/office/drawing/2014/main" id="{B66C46D8-1307-41C1-98E7-6EDBCAC732F9}"/>
              </a:ext>
            </a:extLst>
          </p:cNvPr>
          <p:cNvSpPr txBox="1"/>
          <p:nvPr/>
        </p:nvSpPr>
        <p:spPr>
          <a:xfrm>
            <a:off x="85426" y="6412333"/>
            <a:ext cx="8483134" cy="415498"/>
          </a:xfrm>
          <a:prstGeom prst="rect">
            <a:avLst/>
          </a:prstGeom>
          <a:noFill/>
        </p:spPr>
        <p:txBody>
          <a:bodyPr wrap="square" rtlCol="0">
            <a:spAutoFit/>
          </a:bodyPr>
          <a:lstStyle/>
          <a:p>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出典</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老朽化マンション等の管理及び再生の円滑化等を図るための建物の区分所有等に関する法律等の一部を改正する法律（令和７年法律第</a:t>
            </a:r>
            <a:r>
              <a:rPr kumimoji="1" lang="en-US" altLang="ja-JP" sz="1050" dirty="0">
                <a:latin typeface="Meiryo UI" panose="020B0604030504040204" pitchFamily="50" charset="-128"/>
                <a:ea typeface="Meiryo UI" panose="020B0604030504040204" pitchFamily="50" charset="-128"/>
              </a:rPr>
              <a:t>47</a:t>
            </a:r>
            <a:r>
              <a:rPr kumimoji="1" lang="ja-JP" altLang="en-US" sz="1050" dirty="0">
                <a:latin typeface="Meiryo UI" panose="020B0604030504040204" pitchFamily="50" charset="-128"/>
                <a:ea typeface="Meiryo UI" panose="020B0604030504040204" pitchFamily="50" charset="-128"/>
              </a:rPr>
              <a:t>号）</a:t>
            </a:r>
            <a:endParaRPr kumimoji="1" lang="en-US" altLang="ja-JP" sz="1050" dirty="0">
              <a:latin typeface="Meiryo UI" panose="020B0604030504040204" pitchFamily="50" charset="-128"/>
              <a:ea typeface="Meiryo UI" panose="020B0604030504040204" pitchFamily="50" charset="-128"/>
            </a:endParaRPr>
          </a:p>
          <a:p>
            <a:r>
              <a:rPr kumimoji="1" lang="en-US" altLang="ja-JP" sz="1050" dirty="0">
                <a:latin typeface="Meiryo UI" panose="020B0604030504040204" pitchFamily="50" charset="-128"/>
                <a:ea typeface="Meiryo UI" panose="020B0604030504040204" pitchFamily="50" charset="-128"/>
              </a:rPr>
              <a:t>          </a:t>
            </a:r>
            <a:r>
              <a:rPr kumimoji="1" lang="ja-JP" altLang="en-US" sz="1050" dirty="0">
                <a:latin typeface="Meiryo UI" panose="020B0604030504040204" pitchFamily="50" charset="-128"/>
                <a:ea typeface="Meiryo UI" panose="020B0604030504040204" pitchFamily="50" charset="-128"/>
              </a:rPr>
              <a:t>令和</a:t>
            </a:r>
            <a:r>
              <a:rPr kumimoji="1" lang="en-US" altLang="ja-JP" sz="1050" dirty="0">
                <a:latin typeface="Meiryo UI" panose="020B0604030504040204" pitchFamily="50" charset="-128"/>
                <a:ea typeface="Meiryo UI" panose="020B0604030504040204" pitchFamily="50" charset="-128"/>
              </a:rPr>
              <a:t>7</a:t>
            </a:r>
            <a:r>
              <a:rPr kumimoji="1" lang="ja-JP" altLang="en-US" sz="1050" dirty="0">
                <a:latin typeface="Meiryo UI" panose="020B0604030504040204" pitchFamily="50" charset="-128"/>
                <a:ea typeface="Meiryo UI" panose="020B0604030504040204" pitchFamily="50" charset="-128"/>
              </a:rPr>
              <a:t>年改正の概要（国土交通省） </a:t>
            </a:r>
            <a:endParaRPr kumimoji="1" lang="en-US" altLang="ja-JP" sz="105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528371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latin typeface="Meiryo UI" panose="020B0604030504040204" pitchFamily="50" charset="-128"/>
                <a:ea typeface="Meiryo UI" panose="020B0604030504040204" pitchFamily="50" charset="-128"/>
              </a:rPr>
              <a:t>　マンション関連法の改正について</a:t>
            </a:r>
          </a:p>
        </p:txBody>
      </p:sp>
      <p:sp>
        <p:nvSpPr>
          <p:cNvPr id="14" name="テキスト ボックス 13">
            <a:extLst>
              <a:ext uri="{FF2B5EF4-FFF2-40B4-BE49-F238E27FC236}">
                <a16:creationId xmlns:a16="http://schemas.microsoft.com/office/drawing/2014/main" id="{D363A767-6315-4A57-8356-72B4091B56DF}"/>
              </a:ext>
            </a:extLst>
          </p:cNvPr>
          <p:cNvSpPr txBox="1"/>
          <p:nvPr/>
        </p:nvSpPr>
        <p:spPr>
          <a:xfrm>
            <a:off x="8652795"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25</a:t>
            </a:r>
            <a:endParaRPr kumimoji="1" lang="ja-JP" altLang="en-US" dirty="0"/>
          </a:p>
        </p:txBody>
      </p:sp>
      <p:pic>
        <p:nvPicPr>
          <p:cNvPr id="3" name="図 2">
            <a:extLst>
              <a:ext uri="{FF2B5EF4-FFF2-40B4-BE49-F238E27FC236}">
                <a16:creationId xmlns:a16="http://schemas.microsoft.com/office/drawing/2014/main" id="{4B12E82E-0893-4DED-A58E-E59C05899E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9045" y="585288"/>
            <a:ext cx="8144335" cy="5739297"/>
          </a:xfrm>
          <a:prstGeom prst="rect">
            <a:avLst/>
          </a:prstGeom>
          <a:ln>
            <a:solidFill>
              <a:schemeClr val="bg1">
                <a:lumMod val="50000"/>
              </a:schemeClr>
            </a:solidFill>
          </a:ln>
        </p:spPr>
      </p:pic>
      <p:sp>
        <p:nvSpPr>
          <p:cNvPr id="6" name="テキスト ボックス 5">
            <a:extLst>
              <a:ext uri="{FF2B5EF4-FFF2-40B4-BE49-F238E27FC236}">
                <a16:creationId xmlns:a16="http://schemas.microsoft.com/office/drawing/2014/main" id="{06828CDE-ABC2-4022-90C8-13BA2919B15A}"/>
              </a:ext>
            </a:extLst>
          </p:cNvPr>
          <p:cNvSpPr txBox="1"/>
          <p:nvPr/>
        </p:nvSpPr>
        <p:spPr>
          <a:xfrm>
            <a:off x="85426" y="6412333"/>
            <a:ext cx="8483134" cy="415498"/>
          </a:xfrm>
          <a:prstGeom prst="rect">
            <a:avLst/>
          </a:prstGeom>
          <a:noFill/>
        </p:spPr>
        <p:txBody>
          <a:bodyPr wrap="square" rtlCol="0">
            <a:spAutoFit/>
          </a:bodyPr>
          <a:lstStyle/>
          <a:p>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出典</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老朽化マンション等の管理及び再生の円滑化等を図るための建物の区分所有等に関する法律等の一部を改正する法律（令和７年法律第</a:t>
            </a:r>
            <a:r>
              <a:rPr kumimoji="1" lang="en-US" altLang="ja-JP" sz="1050" dirty="0">
                <a:latin typeface="Meiryo UI" panose="020B0604030504040204" pitchFamily="50" charset="-128"/>
                <a:ea typeface="Meiryo UI" panose="020B0604030504040204" pitchFamily="50" charset="-128"/>
              </a:rPr>
              <a:t>47</a:t>
            </a:r>
            <a:r>
              <a:rPr kumimoji="1" lang="ja-JP" altLang="en-US" sz="1050" dirty="0">
                <a:latin typeface="Meiryo UI" panose="020B0604030504040204" pitchFamily="50" charset="-128"/>
                <a:ea typeface="Meiryo UI" panose="020B0604030504040204" pitchFamily="50" charset="-128"/>
              </a:rPr>
              <a:t>号）</a:t>
            </a:r>
            <a:endParaRPr kumimoji="1" lang="en-US" altLang="ja-JP" sz="1050" dirty="0">
              <a:latin typeface="Meiryo UI" panose="020B0604030504040204" pitchFamily="50" charset="-128"/>
              <a:ea typeface="Meiryo UI" panose="020B0604030504040204" pitchFamily="50" charset="-128"/>
            </a:endParaRPr>
          </a:p>
          <a:p>
            <a:r>
              <a:rPr kumimoji="1" lang="ja-JP" altLang="en-US" sz="1050" dirty="0">
                <a:latin typeface="Meiryo UI" panose="020B0604030504040204" pitchFamily="50" charset="-128"/>
                <a:ea typeface="Meiryo UI" panose="020B0604030504040204" pitchFamily="50" charset="-128"/>
              </a:rPr>
              <a:t>　　　　　 マンション政策等の最近の動向について（国土交通省）を大阪府都市整備部住宅建築局居住企画課で一部加工 </a:t>
            </a:r>
            <a:endParaRPr kumimoji="1" lang="en-US" altLang="ja-JP" sz="1050" dirty="0">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DD13C492-0A4A-4150-A2E4-2C4D56885328}"/>
              </a:ext>
            </a:extLst>
          </p:cNvPr>
          <p:cNvSpPr txBox="1"/>
          <p:nvPr/>
        </p:nvSpPr>
        <p:spPr>
          <a:xfrm>
            <a:off x="819807" y="1820917"/>
            <a:ext cx="2317531" cy="338554"/>
          </a:xfrm>
          <a:prstGeom prst="rect">
            <a:avLst/>
          </a:prstGeom>
          <a:noFill/>
        </p:spPr>
        <p:txBody>
          <a:bodyPr wrap="square" rtlCol="0">
            <a:spAutoFit/>
          </a:bodyPr>
          <a:lstStyle/>
          <a:p>
            <a:r>
              <a:rPr kumimoji="1" lang="ja-JP" altLang="en-US" sz="1600" b="1" dirty="0">
                <a:latin typeface="Meiryo UI" panose="020B0604030504040204" pitchFamily="50" charset="-128"/>
                <a:ea typeface="Meiryo UI" panose="020B0604030504040204" pitchFamily="50" charset="-128"/>
              </a:rPr>
              <a:t>（令和</a:t>
            </a:r>
            <a:r>
              <a:rPr kumimoji="1" lang="en-US" altLang="ja-JP" sz="1600" b="1" dirty="0">
                <a:latin typeface="Meiryo UI" panose="020B0604030504040204" pitchFamily="50" charset="-128"/>
                <a:ea typeface="Meiryo UI" panose="020B0604030504040204" pitchFamily="50" charset="-128"/>
              </a:rPr>
              <a:t>7</a:t>
            </a:r>
            <a:r>
              <a:rPr kumimoji="1" lang="ja-JP" altLang="en-US" sz="1600" b="1" dirty="0">
                <a:latin typeface="Meiryo UI" panose="020B0604030504040204" pitchFamily="50" charset="-128"/>
                <a:ea typeface="Meiryo UI" panose="020B0604030504040204" pitchFamily="50" charset="-128"/>
              </a:rPr>
              <a:t>年</a:t>
            </a:r>
            <a:r>
              <a:rPr kumimoji="1" lang="en-US" altLang="ja-JP" sz="1600" b="1" dirty="0">
                <a:latin typeface="Meiryo UI" panose="020B0604030504040204" pitchFamily="50" charset="-128"/>
                <a:ea typeface="Meiryo UI" panose="020B0604030504040204" pitchFamily="50" charset="-128"/>
              </a:rPr>
              <a:t>11</a:t>
            </a:r>
            <a:r>
              <a:rPr kumimoji="1" lang="ja-JP" altLang="en-US" sz="1600" b="1" dirty="0">
                <a:latin typeface="Meiryo UI" panose="020B0604030504040204" pitchFamily="50" charset="-128"/>
                <a:ea typeface="Meiryo UI" panose="020B0604030504040204" pitchFamily="50" charset="-128"/>
              </a:rPr>
              <a:t>月</a:t>
            </a:r>
            <a:r>
              <a:rPr kumimoji="1" lang="en-US" altLang="ja-JP" sz="1600" b="1" dirty="0">
                <a:latin typeface="Meiryo UI" panose="020B0604030504040204" pitchFamily="50" charset="-128"/>
                <a:ea typeface="Meiryo UI" panose="020B0604030504040204" pitchFamily="50" charset="-128"/>
              </a:rPr>
              <a:t>28</a:t>
            </a:r>
            <a:r>
              <a:rPr kumimoji="1" lang="ja-JP" altLang="en-US" sz="1600" b="1" dirty="0">
                <a:latin typeface="Meiryo UI" panose="020B0604030504040204" pitchFamily="50" charset="-128"/>
                <a:ea typeface="Meiryo UI" panose="020B0604030504040204" pitchFamily="50" charset="-128"/>
              </a:rPr>
              <a:t>日）</a:t>
            </a:r>
          </a:p>
        </p:txBody>
      </p:sp>
    </p:spTree>
    <p:extLst>
      <p:ext uri="{BB962C8B-B14F-4D97-AF65-F5344CB8AC3E}">
        <p14:creationId xmlns:p14="http://schemas.microsoft.com/office/powerpoint/2010/main" val="13184961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5437A-6F77-4F2A-048E-133A445ADB01}"/>
            </a:ext>
          </a:extLst>
        </p:cNvPr>
        <p:cNvGrpSpPr/>
        <p:nvPr/>
      </p:nvGrpSpPr>
      <p:grpSpPr>
        <a:xfrm>
          <a:off x="0" y="0"/>
          <a:ext cx="0" cy="0"/>
          <a:chOff x="0" y="0"/>
          <a:chExt cx="0" cy="0"/>
        </a:xfrm>
      </p:grpSpPr>
      <p:sp>
        <p:nvSpPr>
          <p:cNvPr id="75" name="正方形/長方形 74">
            <a:extLst>
              <a:ext uri="{FF2B5EF4-FFF2-40B4-BE49-F238E27FC236}">
                <a16:creationId xmlns:a16="http://schemas.microsoft.com/office/drawing/2014/main" id="{0E8315C8-5E07-7962-2873-87D27CBC5856}"/>
              </a:ext>
            </a:extLst>
          </p:cNvPr>
          <p:cNvSpPr/>
          <p:nvPr/>
        </p:nvSpPr>
        <p:spPr>
          <a:xfrm>
            <a:off x="1795447" y="5484046"/>
            <a:ext cx="150827" cy="368803"/>
          </a:xfrm>
          <a:prstGeom prst="rect">
            <a:avLst/>
          </a:prstGeom>
          <a:solidFill>
            <a:srgbClr val="FFFF00">
              <a:alpha val="50000"/>
            </a:srgb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6" name="正方形/長方形 75">
            <a:extLst>
              <a:ext uri="{FF2B5EF4-FFF2-40B4-BE49-F238E27FC236}">
                <a16:creationId xmlns:a16="http://schemas.microsoft.com/office/drawing/2014/main" id="{CE5E4A0A-2B1D-1593-785B-766343D5254D}"/>
              </a:ext>
            </a:extLst>
          </p:cNvPr>
          <p:cNvSpPr/>
          <p:nvPr/>
        </p:nvSpPr>
        <p:spPr>
          <a:xfrm>
            <a:off x="1988321" y="5484046"/>
            <a:ext cx="150827" cy="368803"/>
          </a:xfrm>
          <a:prstGeom prst="rect">
            <a:avLst/>
          </a:prstGeom>
          <a:solidFill>
            <a:srgbClr val="FFFF00">
              <a:alpha val="50000"/>
            </a:srgb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7" name="正方形/長方形 76">
            <a:extLst>
              <a:ext uri="{FF2B5EF4-FFF2-40B4-BE49-F238E27FC236}">
                <a16:creationId xmlns:a16="http://schemas.microsoft.com/office/drawing/2014/main" id="{945FD608-42A4-5836-C465-5363EBB11BF7}"/>
              </a:ext>
            </a:extLst>
          </p:cNvPr>
          <p:cNvSpPr/>
          <p:nvPr/>
        </p:nvSpPr>
        <p:spPr>
          <a:xfrm>
            <a:off x="2540181" y="5484045"/>
            <a:ext cx="150827" cy="368803"/>
          </a:xfrm>
          <a:prstGeom prst="rect">
            <a:avLst/>
          </a:prstGeom>
          <a:solidFill>
            <a:srgbClr val="FFFF00">
              <a:alpha val="50000"/>
            </a:srgb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8" name="正方形/長方形 77">
            <a:extLst>
              <a:ext uri="{FF2B5EF4-FFF2-40B4-BE49-F238E27FC236}">
                <a16:creationId xmlns:a16="http://schemas.microsoft.com/office/drawing/2014/main" id="{AF929188-C520-826E-70F6-5DF4B04F2678}"/>
              </a:ext>
            </a:extLst>
          </p:cNvPr>
          <p:cNvSpPr/>
          <p:nvPr/>
        </p:nvSpPr>
        <p:spPr>
          <a:xfrm>
            <a:off x="2172077" y="5482414"/>
            <a:ext cx="150827" cy="490279"/>
          </a:xfrm>
          <a:prstGeom prst="rect">
            <a:avLst/>
          </a:prstGeom>
          <a:solidFill>
            <a:srgbClr val="FFFF00">
              <a:alpha val="50000"/>
            </a:srgb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9" name="正方形/長方形 78">
            <a:extLst>
              <a:ext uri="{FF2B5EF4-FFF2-40B4-BE49-F238E27FC236}">
                <a16:creationId xmlns:a16="http://schemas.microsoft.com/office/drawing/2014/main" id="{40D76782-FFA3-AB7F-42E0-83400CC3428C}"/>
              </a:ext>
            </a:extLst>
          </p:cNvPr>
          <p:cNvSpPr/>
          <p:nvPr/>
        </p:nvSpPr>
        <p:spPr>
          <a:xfrm>
            <a:off x="2913610" y="5482414"/>
            <a:ext cx="150827" cy="490279"/>
          </a:xfrm>
          <a:prstGeom prst="rect">
            <a:avLst/>
          </a:prstGeom>
          <a:solidFill>
            <a:srgbClr val="FFFF00">
              <a:alpha val="50000"/>
            </a:srgb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0" name="正方形/長方形 79">
            <a:extLst>
              <a:ext uri="{FF2B5EF4-FFF2-40B4-BE49-F238E27FC236}">
                <a16:creationId xmlns:a16="http://schemas.microsoft.com/office/drawing/2014/main" id="{3893657D-9A49-4559-F763-14CB5946C4C7}"/>
              </a:ext>
            </a:extLst>
          </p:cNvPr>
          <p:cNvSpPr/>
          <p:nvPr/>
        </p:nvSpPr>
        <p:spPr>
          <a:xfrm>
            <a:off x="2741778" y="5484044"/>
            <a:ext cx="150827" cy="368803"/>
          </a:xfrm>
          <a:prstGeom prst="rect">
            <a:avLst/>
          </a:prstGeom>
          <a:solidFill>
            <a:srgbClr val="FFFF00">
              <a:alpha val="50000"/>
            </a:srgb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1" name="正方形/長方形 80">
            <a:extLst>
              <a:ext uri="{FF2B5EF4-FFF2-40B4-BE49-F238E27FC236}">
                <a16:creationId xmlns:a16="http://schemas.microsoft.com/office/drawing/2014/main" id="{FE81A647-2426-DA79-2824-5E2F86AB633A}"/>
              </a:ext>
            </a:extLst>
          </p:cNvPr>
          <p:cNvSpPr/>
          <p:nvPr/>
        </p:nvSpPr>
        <p:spPr>
          <a:xfrm>
            <a:off x="3292974" y="5482414"/>
            <a:ext cx="150827" cy="368803"/>
          </a:xfrm>
          <a:prstGeom prst="rect">
            <a:avLst/>
          </a:prstGeom>
          <a:solidFill>
            <a:srgbClr val="FFFF00">
              <a:alpha val="50000"/>
            </a:srgb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正方形/長方形 66">
            <a:extLst>
              <a:ext uri="{FF2B5EF4-FFF2-40B4-BE49-F238E27FC236}">
                <a16:creationId xmlns:a16="http://schemas.microsoft.com/office/drawing/2014/main" id="{6503AE92-9230-85FE-DE99-E8C9E19AEF57}"/>
              </a:ext>
            </a:extLst>
          </p:cNvPr>
          <p:cNvSpPr/>
          <p:nvPr/>
        </p:nvSpPr>
        <p:spPr>
          <a:xfrm>
            <a:off x="1617658" y="5484046"/>
            <a:ext cx="150827" cy="368803"/>
          </a:xfrm>
          <a:prstGeom prst="rect">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正方形/長方形 65">
            <a:extLst>
              <a:ext uri="{FF2B5EF4-FFF2-40B4-BE49-F238E27FC236}">
                <a16:creationId xmlns:a16="http://schemas.microsoft.com/office/drawing/2014/main" id="{D1A6108E-7499-1D82-AC07-B97E9F3AFC6D}"/>
              </a:ext>
            </a:extLst>
          </p:cNvPr>
          <p:cNvSpPr/>
          <p:nvPr/>
        </p:nvSpPr>
        <p:spPr>
          <a:xfrm>
            <a:off x="703421" y="5484047"/>
            <a:ext cx="150827" cy="368803"/>
          </a:xfrm>
          <a:prstGeom prst="rect">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2" name="グラフ 1">
            <a:extLst>
              <a:ext uri="{FF2B5EF4-FFF2-40B4-BE49-F238E27FC236}">
                <a16:creationId xmlns:a16="http://schemas.microsoft.com/office/drawing/2014/main" id="{9DF325EA-0ACD-A3DA-36F4-9FF7208F0149}"/>
              </a:ext>
            </a:extLst>
          </p:cNvPr>
          <p:cNvGraphicFramePr>
            <a:graphicFrameLocks/>
          </p:cNvGraphicFramePr>
          <p:nvPr/>
        </p:nvGraphicFramePr>
        <p:xfrm>
          <a:off x="119990" y="1535527"/>
          <a:ext cx="885600" cy="4388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グラフ 2">
            <a:extLst>
              <a:ext uri="{FF2B5EF4-FFF2-40B4-BE49-F238E27FC236}">
                <a16:creationId xmlns:a16="http://schemas.microsoft.com/office/drawing/2014/main" id="{89F66D84-038C-0A97-EAF4-F1B9FB803E88}"/>
              </a:ext>
            </a:extLst>
          </p:cNvPr>
          <p:cNvGraphicFramePr>
            <a:graphicFrameLocks/>
          </p:cNvGraphicFramePr>
          <p:nvPr/>
        </p:nvGraphicFramePr>
        <p:xfrm>
          <a:off x="1082040" y="1526041"/>
          <a:ext cx="7783200" cy="4622400"/>
        </p:xfrm>
        <a:graphic>
          <a:graphicData uri="http://schemas.openxmlformats.org/drawingml/2006/chart">
            <c:chart xmlns:c="http://schemas.openxmlformats.org/drawingml/2006/chart" xmlns:r="http://schemas.openxmlformats.org/officeDocument/2006/relationships" r:id="rId3"/>
          </a:graphicData>
        </a:graphic>
      </p:graphicFrame>
      <p:sp>
        <p:nvSpPr>
          <p:cNvPr id="9" name="正方形/長方形 8">
            <a:extLst>
              <a:ext uri="{FF2B5EF4-FFF2-40B4-BE49-F238E27FC236}">
                <a16:creationId xmlns:a16="http://schemas.microsoft.com/office/drawing/2014/main" id="{E58D98CA-CC53-5C97-895D-675EB0F6CBED}"/>
              </a:ext>
            </a:extLst>
          </p:cNvPr>
          <p:cNvSpPr/>
          <p:nvPr/>
        </p:nvSpPr>
        <p:spPr>
          <a:xfrm>
            <a:off x="296214" y="710973"/>
            <a:ext cx="8567102" cy="667907"/>
          </a:xfrm>
          <a:prstGeom prst="rect">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600" dirty="0">
                <a:solidFill>
                  <a:schemeClr val="tx1"/>
                </a:solidFill>
                <a:latin typeface="Meiryo UI" panose="020B0604030504040204" pitchFamily="50" charset="-128"/>
                <a:ea typeface="Meiryo UI" panose="020B0604030504040204" pitchFamily="50" charset="-128"/>
              </a:rPr>
              <a:t>〇</a:t>
            </a:r>
            <a:r>
              <a:rPr kumimoji="1" lang="ja-JP" altLang="en-US" sz="1600" b="1" u="sng" dirty="0">
                <a:solidFill>
                  <a:srgbClr val="FF0000"/>
                </a:solidFill>
                <a:latin typeface="Meiryo UI" panose="020B0604030504040204" pitchFamily="50" charset="-128"/>
                <a:ea typeface="Meiryo UI" panose="020B0604030504040204" pitchFamily="50" charset="-128"/>
              </a:rPr>
              <a:t>政令市、中核市、茨木市、和泉市、守口市、箕面市が１万戸以上</a:t>
            </a:r>
            <a:endParaRPr kumimoji="1" lang="en-US" altLang="ja-JP" sz="1600" b="1" u="sng" dirty="0">
              <a:solidFill>
                <a:srgbClr val="FF0000"/>
              </a:solidFill>
              <a:latin typeface="Meiryo UI" panose="020B0604030504040204" pitchFamily="50" charset="-128"/>
              <a:ea typeface="Meiryo UI" panose="020B0604030504040204" pitchFamily="50" charset="-128"/>
            </a:endParaRPr>
          </a:p>
          <a:p>
            <a:r>
              <a:rPr kumimoji="1" lang="ja-JP" altLang="en-US" sz="1600" dirty="0">
                <a:solidFill>
                  <a:schemeClr val="tx1"/>
                </a:solidFill>
                <a:latin typeface="Meiryo UI" panose="020B0604030504040204" pitchFamily="50" charset="-128"/>
                <a:ea typeface="Meiryo UI" panose="020B0604030504040204" pitchFamily="50" charset="-128"/>
              </a:rPr>
              <a:t>〇市町村ごとでばらつきが大きい</a:t>
            </a:r>
          </a:p>
        </p:txBody>
      </p:sp>
      <p:sp>
        <p:nvSpPr>
          <p:cNvPr id="33" name="テキスト ボックス 32">
            <a:extLst>
              <a:ext uri="{FF2B5EF4-FFF2-40B4-BE49-F238E27FC236}">
                <a16:creationId xmlns:a16="http://schemas.microsoft.com/office/drawing/2014/main" id="{C4B4E4D1-A372-CC03-69D4-B82C7271C9AD}"/>
              </a:ext>
            </a:extLst>
          </p:cNvPr>
          <p:cNvSpPr txBox="1"/>
          <p:nvPr/>
        </p:nvSpPr>
        <p:spPr>
          <a:xfrm>
            <a:off x="342513" y="6002359"/>
            <a:ext cx="3304268" cy="400110"/>
          </a:xfrm>
          <a:prstGeom prst="rect">
            <a:avLst/>
          </a:prstGeom>
          <a:noFill/>
        </p:spPr>
        <p:txBody>
          <a:bodyPr wrap="square" rtlCol="0">
            <a:spAutoFit/>
          </a:bodyPr>
          <a:lstStyle/>
          <a:p>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共同住宅で持ち家の戸数</a:t>
            </a:r>
            <a:endParaRPr kumimoji="1" lang="en-US" altLang="ja-JP" sz="1000" dirty="0">
              <a:latin typeface="Meiryo UI" panose="020B0604030504040204" pitchFamily="50" charset="-128"/>
              <a:ea typeface="Meiryo UI" panose="020B0604030504040204" pitchFamily="50" charset="-128"/>
            </a:endParaRPr>
          </a:p>
          <a:p>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戸数に居住世帯のないもの及び分譲貸しは含まれていない。</a:t>
            </a:r>
            <a:endParaRPr kumimoji="1" lang="en-US" altLang="ja-JP" sz="1000" dirty="0">
              <a:latin typeface="Meiryo UI" panose="020B0604030504040204" pitchFamily="50" charset="-128"/>
              <a:ea typeface="Meiryo UI" panose="020B0604030504040204" pitchFamily="50" charset="-128"/>
            </a:endParaRPr>
          </a:p>
        </p:txBody>
      </p:sp>
      <p:sp>
        <p:nvSpPr>
          <p:cNvPr id="30" name="テキスト ボックス 29">
            <a:extLst>
              <a:ext uri="{FF2B5EF4-FFF2-40B4-BE49-F238E27FC236}">
                <a16:creationId xmlns:a16="http://schemas.microsoft.com/office/drawing/2014/main" id="{F5201DC2-702B-EE04-7C36-E2A81C85856F}"/>
              </a:ext>
            </a:extLst>
          </p:cNvPr>
          <p:cNvSpPr txBox="1"/>
          <p:nvPr/>
        </p:nvSpPr>
        <p:spPr>
          <a:xfrm>
            <a:off x="8641051" y="6412334"/>
            <a:ext cx="415498" cy="369332"/>
          </a:xfrm>
          <a:prstGeom prst="rect">
            <a:avLst/>
          </a:prstGeom>
          <a:noFill/>
          <a:ln>
            <a:solidFill>
              <a:schemeClr val="tx1"/>
            </a:solidFill>
          </a:ln>
        </p:spPr>
        <p:txBody>
          <a:bodyPr wrap="none" rtlCol="0">
            <a:spAutoFit/>
          </a:bodyPr>
          <a:lstStyle/>
          <a:p>
            <a:r>
              <a:rPr kumimoji="1" lang="ja-JP" altLang="en-US" dirty="0"/>
              <a:t>３</a:t>
            </a:r>
          </a:p>
        </p:txBody>
      </p:sp>
      <p:sp>
        <p:nvSpPr>
          <p:cNvPr id="60" name="テキスト ボックス 59">
            <a:extLst>
              <a:ext uri="{FF2B5EF4-FFF2-40B4-BE49-F238E27FC236}">
                <a16:creationId xmlns:a16="http://schemas.microsoft.com/office/drawing/2014/main" id="{8102049C-9CA5-FEB8-11A4-815A519114F3}"/>
              </a:ext>
            </a:extLst>
          </p:cNvPr>
          <p:cNvSpPr txBox="1"/>
          <p:nvPr/>
        </p:nvSpPr>
        <p:spPr>
          <a:xfrm>
            <a:off x="1028499" y="1402479"/>
            <a:ext cx="607859" cy="261610"/>
          </a:xfrm>
          <a:prstGeom prst="rect">
            <a:avLst/>
          </a:prstGeom>
          <a:noFill/>
        </p:spPr>
        <p:txBody>
          <a:bodyPr wrap="none" rtlCol="0">
            <a:spAutoFit/>
          </a:bodyPr>
          <a:lstStyle/>
          <a:p>
            <a:r>
              <a:rPr kumimoji="1" lang="ja-JP" altLang="en-US" sz="1050" dirty="0"/>
              <a:t>（戸）</a:t>
            </a:r>
          </a:p>
        </p:txBody>
      </p:sp>
      <p:cxnSp>
        <p:nvCxnSpPr>
          <p:cNvPr id="38" name="直線コネクタ 37">
            <a:extLst>
              <a:ext uri="{FF2B5EF4-FFF2-40B4-BE49-F238E27FC236}">
                <a16:creationId xmlns:a16="http://schemas.microsoft.com/office/drawing/2014/main" id="{C38AF52B-9F5D-7CA7-CBC6-F4316C1328EB}"/>
              </a:ext>
            </a:extLst>
          </p:cNvPr>
          <p:cNvCxnSpPr>
            <a:cxnSpLocks/>
          </p:cNvCxnSpPr>
          <p:nvPr/>
        </p:nvCxnSpPr>
        <p:spPr>
          <a:xfrm flipH="1">
            <a:off x="857250" y="5420619"/>
            <a:ext cx="741379" cy="0"/>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テキスト ボックス 86">
            <a:extLst>
              <a:ext uri="{FF2B5EF4-FFF2-40B4-BE49-F238E27FC236}">
                <a16:creationId xmlns:a16="http://schemas.microsoft.com/office/drawing/2014/main" id="{0E00C608-B9AB-8952-8768-351692E371FD}"/>
              </a:ext>
            </a:extLst>
          </p:cNvPr>
          <p:cNvSpPr txBox="1"/>
          <p:nvPr/>
        </p:nvSpPr>
        <p:spPr>
          <a:xfrm>
            <a:off x="104815" y="1402479"/>
            <a:ext cx="607859" cy="261610"/>
          </a:xfrm>
          <a:prstGeom prst="rect">
            <a:avLst/>
          </a:prstGeom>
          <a:noFill/>
        </p:spPr>
        <p:txBody>
          <a:bodyPr wrap="none" rtlCol="0">
            <a:spAutoFit/>
          </a:bodyPr>
          <a:lstStyle/>
          <a:p>
            <a:r>
              <a:rPr kumimoji="1" lang="ja-JP" altLang="en-US" sz="1050" dirty="0"/>
              <a:t>（戸）</a:t>
            </a:r>
          </a:p>
        </p:txBody>
      </p:sp>
      <p:cxnSp>
        <p:nvCxnSpPr>
          <p:cNvPr id="41" name="直線コネクタ 40">
            <a:extLst>
              <a:ext uri="{FF2B5EF4-FFF2-40B4-BE49-F238E27FC236}">
                <a16:creationId xmlns:a16="http://schemas.microsoft.com/office/drawing/2014/main" id="{8FEF8E46-BE75-D929-EC1E-71538B2F7DE6}"/>
              </a:ext>
            </a:extLst>
          </p:cNvPr>
          <p:cNvCxnSpPr>
            <a:cxnSpLocks/>
          </p:cNvCxnSpPr>
          <p:nvPr/>
        </p:nvCxnSpPr>
        <p:spPr>
          <a:xfrm flipV="1">
            <a:off x="854248" y="1664089"/>
            <a:ext cx="725329" cy="3101338"/>
          </a:xfrm>
          <a:prstGeom prst="line">
            <a:avLst/>
          </a:prstGeom>
          <a:ln>
            <a:solidFill>
              <a:schemeClr val="tx1"/>
            </a:solidFill>
            <a:prstDash val="sysDot"/>
          </a:ln>
        </p:spPr>
        <p:style>
          <a:lnRef idx="1">
            <a:schemeClr val="dk1"/>
          </a:lnRef>
          <a:fillRef idx="0">
            <a:schemeClr val="dk1"/>
          </a:fillRef>
          <a:effectRef idx="0">
            <a:schemeClr val="dk1"/>
          </a:effectRef>
          <a:fontRef idx="minor">
            <a:schemeClr val="tx1"/>
          </a:fontRef>
        </p:style>
      </p:cxnSp>
      <p:grpSp>
        <p:nvGrpSpPr>
          <p:cNvPr id="89" name="グループ化 88">
            <a:extLst>
              <a:ext uri="{FF2B5EF4-FFF2-40B4-BE49-F238E27FC236}">
                <a16:creationId xmlns:a16="http://schemas.microsoft.com/office/drawing/2014/main" id="{8716C162-7A09-CF47-9DC1-02FEC426F1B2}"/>
              </a:ext>
            </a:extLst>
          </p:cNvPr>
          <p:cNvGrpSpPr/>
          <p:nvPr/>
        </p:nvGrpSpPr>
        <p:grpSpPr>
          <a:xfrm>
            <a:off x="8061960" y="3558277"/>
            <a:ext cx="582987" cy="945931"/>
            <a:chOff x="8280327" y="3429000"/>
            <a:chExt cx="582987" cy="945931"/>
          </a:xfrm>
        </p:grpSpPr>
        <p:sp>
          <p:nvSpPr>
            <p:cNvPr id="88" name="正方形/長方形 87">
              <a:extLst>
                <a:ext uri="{FF2B5EF4-FFF2-40B4-BE49-F238E27FC236}">
                  <a16:creationId xmlns:a16="http://schemas.microsoft.com/office/drawing/2014/main" id="{BF7B3DF9-688B-C808-550A-27A70A0E7266}"/>
                </a:ext>
              </a:extLst>
            </p:cNvPr>
            <p:cNvSpPr/>
            <p:nvPr/>
          </p:nvSpPr>
          <p:spPr>
            <a:xfrm>
              <a:off x="8286750" y="3429000"/>
              <a:ext cx="576564" cy="9459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4" name="グループ化 23">
              <a:extLst>
                <a:ext uri="{FF2B5EF4-FFF2-40B4-BE49-F238E27FC236}">
                  <a16:creationId xmlns:a16="http://schemas.microsoft.com/office/drawing/2014/main" id="{71D1E8EF-07B9-FEA8-756C-372E8A18E56E}"/>
                </a:ext>
              </a:extLst>
            </p:cNvPr>
            <p:cNvGrpSpPr/>
            <p:nvPr/>
          </p:nvGrpSpPr>
          <p:grpSpPr>
            <a:xfrm>
              <a:off x="8280327" y="3519951"/>
              <a:ext cx="582987" cy="854980"/>
              <a:chOff x="194707" y="2571247"/>
              <a:chExt cx="582987" cy="854980"/>
            </a:xfrm>
          </p:grpSpPr>
          <p:sp>
            <p:nvSpPr>
              <p:cNvPr id="82" name="正方形/長方形 81">
                <a:extLst>
                  <a:ext uri="{FF2B5EF4-FFF2-40B4-BE49-F238E27FC236}">
                    <a16:creationId xmlns:a16="http://schemas.microsoft.com/office/drawing/2014/main" id="{3E8AFE5F-B4C9-2B2D-1F60-E15D6D46DECF}"/>
                  </a:ext>
                </a:extLst>
              </p:cNvPr>
              <p:cNvSpPr/>
              <p:nvPr/>
            </p:nvSpPr>
            <p:spPr>
              <a:xfrm>
                <a:off x="533261" y="2571247"/>
                <a:ext cx="165100" cy="368803"/>
              </a:xfrm>
              <a:prstGeom prst="rect">
                <a:avLst/>
              </a:prstGeom>
              <a:solidFill>
                <a:srgbClr val="FFFF00">
                  <a:alpha val="50000"/>
                </a:srgb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3" name="正方形/長方形 82">
                <a:extLst>
                  <a:ext uri="{FF2B5EF4-FFF2-40B4-BE49-F238E27FC236}">
                    <a16:creationId xmlns:a16="http://schemas.microsoft.com/office/drawing/2014/main" id="{3ECD337C-BBA3-250A-C4A0-99132FA8F9B1}"/>
                  </a:ext>
                </a:extLst>
              </p:cNvPr>
              <p:cNvSpPr/>
              <p:nvPr/>
            </p:nvSpPr>
            <p:spPr>
              <a:xfrm>
                <a:off x="295413" y="2571248"/>
                <a:ext cx="165100" cy="368803"/>
              </a:xfrm>
              <a:prstGeom prst="rect">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B81D5CB9-C40A-5E27-53D0-5E40B4881D3D}"/>
                  </a:ext>
                </a:extLst>
              </p:cNvPr>
              <p:cNvSpPr txBox="1"/>
              <p:nvPr/>
            </p:nvSpPr>
            <p:spPr>
              <a:xfrm>
                <a:off x="194707" y="2949173"/>
                <a:ext cx="338554" cy="477054"/>
              </a:xfrm>
              <a:prstGeom prst="rect">
                <a:avLst/>
              </a:prstGeom>
              <a:noFill/>
            </p:spPr>
            <p:txBody>
              <a:bodyPr vert="eaVert" wrap="none" rtlCol="0">
                <a:spAutoFit/>
              </a:bodyPr>
              <a:lstStyle/>
              <a:p>
                <a:r>
                  <a:rPr kumimoji="1" lang="ja-JP" altLang="en-US" sz="1000" dirty="0"/>
                  <a:t>政令市</a:t>
                </a:r>
              </a:p>
            </p:txBody>
          </p:sp>
          <p:sp>
            <p:nvSpPr>
              <p:cNvPr id="84" name="テキスト ボックス 83">
                <a:extLst>
                  <a:ext uri="{FF2B5EF4-FFF2-40B4-BE49-F238E27FC236}">
                    <a16:creationId xmlns:a16="http://schemas.microsoft.com/office/drawing/2014/main" id="{872636A7-DDB8-673D-1CBB-53BE921753BE}"/>
                  </a:ext>
                </a:extLst>
              </p:cNvPr>
              <p:cNvSpPr txBox="1"/>
              <p:nvPr/>
            </p:nvSpPr>
            <p:spPr>
              <a:xfrm>
                <a:off x="439140" y="2949173"/>
                <a:ext cx="338554" cy="477054"/>
              </a:xfrm>
              <a:prstGeom prst="rect">
                <a:avLst/>
              </a:prstGeom>
              <a:noFill/>
            </p:spPr>
            <p:txBody>
              <a:bodyPr vert="eaVert" wrap="none" rtlCol="0">
                <a:spAutoFit/>
              </a:bodyPr>
              <a:lstStyle/>
              <a:p>
                <a:r>
                  <a:rPr kumimoji="1" lang="ja-JP" altLang="en-US" sz="1000" dirty="0"/>
                  <a:t>中核市</a:t>
                </a:r>
              </a:p>
            </p:txBody>
          </p:sp>
        </p:grpSp>
      </p:grpSp>
      <p:cxnSp>
        <p:nvCxnSpPr>
          <p:cNvPr id="34" name="直線コネクタ 33">
            <a:extLst>
              <a:ext uri="{FF2B5EF4-FFF2-40B4-BE49-F238E27FC236}">
                <a16:creationId xmlns:a16="http://schemas.microsoft.com/office/drawing/2014/main" id="{D05C01AA-D472-BA9E-3F52-754A79D40187}"/>
              </a:ext>
            </a:extLst>
          </p:cNvPr>
          <p:cNvCxnSpPr/>
          <p:nvPr/>
        </p:nvCxnSpPr>
        <p:spPr>
          <a:xfrm>
            <a:off x="3848477" y="1603392"/>
            <a:ext cx="0" cy="4554305"/>
          </a:xfrm>
          <a:prstGeom prst="line">
            <a:avLst/>
          </a:prstGeom>
          <a:ln w="222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5" name="矢印: 右 34">
            <a:extLst>
              <a:ext uri="{FF2B5EF4-FFF2-40B4-BE49-F238E27FC236}">
                <a16:creationId xmlns:a16="http://schemas.microsoft.com/office/drawing/2014/main" id="{DAF5DCF0-041C-F24B-BB4A-2CE972C8CAB2}"/>
              </a:ext>
            </a:extLst>
          </p:cNvPr>
          <p:cNvSpPr/>
          <p:nvPr/>
        </p:nvSpPr>
        <p:spPr>
          <a:xfrm flipH="1">
            <a:off x="2834420" y="1457312"/>
            <a:ext cx="1014057" cy="526634"/>
          </a:xfrm>
          <a:prstGeom prst="right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t>1</a:t>
            </a:r>
            <a:r>
              <a:rPr kumimoji="1" lang="ja-JP" altLang="en-US" sz="1200" b="1" dirty="0"/>
              <a:t>万戸以上</a:t>
            </a:r>
          </a:p>
        </p:txBody>
      </p:sp>
      <p:sp>
        <p:nvSpPr>
          <p:cNvPr id="90" name="テキスト ボックス 89">
            <a:extLst>
              <a:ext uri="{FF2B5EF4-FFF2-40B4-BE49-F238E27FC236}">
                <a16:creationId xmlns:a16="http://schemas.microsoft.com/office/drawing/2014/main" id="{01FB767D-F9F2-B52C-ADEE-0471E8A66ABB}"/>
              </a:ext>
            </a:extLst>
          </p:cNvPr>
          <p:cNvSpPr txBox="1"/>
          <p:nvPr/>
        </p:nvSpPr>
        <p:spPr>
          <a:xfrm>
            <a:off x="342513" y="6353647"/>
            <a:ext cx="7967233" cy="400110"/>
          </a:xfrm>
          <a:prstGeom prst="rect">
            <a:avLst/>
          </a:prstGeom>
          <a:noFill/>
        </p:spPr>
        <p:txBody>
          <a:bodyPr wrap="square" rtlCol="0">
            <a:spAutoFit/>
          </a:bodyPr>
          <a:lstStyle/>
          <a:p>
            <a:r>
              <a:rPr kumimoji="1" lang="ja-JP" altLang="en-US" sz="1000" dirty="0">
                <a:latin typeface="Meiryo UI" panose="020B0604030504040204" pitchFamily="50" charset="-128"/>
                <a:ea typeface="Meiryo UI" panose="020B0604030504040204" pitchFamily="50" charset="-128"/>
              </a:rPr>
              <a:t>出典：１　市については、総務省「令和</a:t>
            </a:r>
            <a:r>
              <a:rPr kumimoji="1" lang="en-US" altLang="ja-JP" sz="1000" dirty="0">
                <a:latin typeface="Meiryo UI" panose="020B0604030504040204" pitchFamily="50" charset="-128"/>
                <a:ea typeface="Meiryo UI" panose="020B0604030504040204" pitchFamily="50" charset="-128"/>
              </a:rPr>
              <a:t>5</a:t>
            </a:r>
            <a:r>
              <a:rPr kumimoji="1" lang="ja-JP" altLang="en-US" sz="1000" dirty="0">
                <a:latin typeface="Meiryo UI" panose="020B0604030504040204" pitchFamily="50" charset="-128"/>
                <a:ea typeface="Meiryo UI" panose="020B0604030504040204" pitchFamily="50" charset="-128"/>
              </a:rPr>
              <a:t>年住宅土地統計調査」第９－１表をもとに大阪府都市整備部住宅建築局居住企画課作成</a:t>
            </a:r>
            <a:endParaRPr kumimoji="1" lang="en-US" altLang="ja-JP" sz="1000" dirty="0">
              <a:latin typeface="Meiryo UI" panose="020B0604030504040204" pitchFamily="50" charset="-128"/>
              <a:ea typeface="Meiryo UI" panose="020B0604030504040204" pitchFamily="50" charset="-128"/>
            </a:endParaRPr>
          </a:p>
          <a:p>
            <a:r>
              <a:rPr kumimoji="1" lang="ja-JP" altLang="en-US" sz="1000" dirty="0">
                <a:latin typeface="Meiryo UI" panose="020B0604030504040204" pitchFamily="50" charset="-128"/>
                <a:ea typeface="Meiryo UI" panose="020B0604030504040204" pitchFamily="50" charset="-128"/>
              </a:rPr>
              <a:t>　　　２　町については、令和</a:t>
            </a:r>
            <a:r>
              <a:rPr kumimoji="1" lang="en-US" altLang="ja-JP" sz="1000" dirty="0">
                <a:latin typeface="Meiryo UI" panose="020B0604030504040204" pitchFamily="50" charset="-128"/>
                <a:ea typeface="Meiryo UI" panose="020B0604030504040204" pitchFamily="50" charset="-128"/>
              </a:rPr>
              <a:t>5</a:t>
            </a:r>
            <a:r>
              <a:rPr kumimoji="1" lang="ja-JP" altLang="en-US" sz="1000" dirty="0">
                <a:latin typeface="Meiryo UI" panose="020B0604030504040204" pitchFamily="50" charset="-128"/>
                <a:ea typeface="Meiryo UI" panose="020B0604030504040204" pitchFamily="50" charset="-128"/>
              </a:rPr>
              <a:t>年住宅土地統計調査大阪府独自集計より大阪府都市整備部住宅建築局居住企画課作成</a:t>
            </a:r>
            <a:endParaRPr kumimoji="1" lang="en-US" altLang="ja-JP" sz="1000" dirty="0">
              <a:latin typeface="Meiryo UI" panose="020B0604030504040204" pitchFamily="50" charset="-128"/>
              <a:ea typeface="Meiryo UI" panose="020B0604030504040204" pitchFamily="50" charset="-128"/>
            </a:endParaRPr>
          </a:p>
        </p:txBody>
      </p:sp>
      <p:sp>
        <p:nvSpPr>
          <p:cNvPr id="32" name="正方形/長方形 31">
            <a:extLst>
              <a:ext uri="{FF2B5EF4-FFF2-40B4-BE49-F238E27FC236}">
                <a16:creationId xmlns:a16="http://schemas.microsoft.com/office/drawing/2014/main" id="{16EE67BC-B8A2-5388-965D-73F4A7C1DE4F}"/>
              </a:ext>
            </a:extLst>
          </p:cNvPr>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latin typeface="Meiryo UI" panose="020B0604030504040204" pitchFamily="50" charset="-128"/>
                <a:ea typeface="Meiryo UI" panose="020B0604030504040204" pitchFamily="50" charset="-128"/>
              </a:rPr>
              <a:t>　大阪府内の市町村別のマンション戸数</a:t>
            </a:r>
          </a:p>
        </p:txBody>
      </p:sp>
    </p:spTree>
    <p:extLst>
      <p:ext uri="{BB962C8B-B14F-4D97-AF65-F5344CB8AC3E}">
        <p14:creationId xmlns:p14="http://schemas.microsoft.com/office/powerpoint/2010/main" val="5032879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7FB2F8-E7A6-1B7C-496D-F12997251DC9}"/>
            </a:ext>
          </a:extLst>
        </p:cNvPr>
        <p:cNvGrpSpPr/>
        <p:nvPr/>
      </p:nvGrpSpPr>
      <p:grpSpPr>
        <a:xfrm>
          <a:off x="0" y="0"/>
          <a:ext cx="0" cy="0"/>
          <a:chOff x="0" y="0"/>
          <a:chExt cx="0" cy="0"/>
        </a:xfrm>
      </p:grpSpPr>
      <p:sp>
        <p:nvSpPr>
          <p:cNvPr id="38" name="正方形/長方形 37">
            <a:extLst>
              <a:ext uri="{FF2B5EF4-FFF2-40B4-BE49-F238E27FC236}">
                <a16:creationId xmlns:a16="http://schemas.microsoft.com/office/drawing/2014/main" id="{2CE41512-73A8-D334-7294-AB12E072BB26}"/>
              </a:ext>
            </a:extLst>
          </p:cNvPr>
          <p:cNvSpPr/>
          <p:nvPr/>
        </p:nvSpPr>
        <p:spPr>
          <a:xfrm>
            <a:off x="2172374" y="5420954"/>
            <a:ext cx="146051" cy="398821"/>
          </a:xfrm>
          <a:prstGeom prst="rect">
            <a:avLst/>
          </a:prstGeom>
          <a:solidFill>
            <a:srgbClr val="FFFF00">
              <a:alpha val="50000"/>
            </a:srgb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正方形/長方形 38">
            <a:extLst>
              <a:ext uri="{FF2B5EF4-FFF2-40B4-BE49-F238E27FC236}">
                <a16:creationId xmlns:a16="http://schemas.microsoft.com/office/drawing/2014/main" id="{EEDA7E1A-B1F7-6588-6342-56739C38A15A}"/>
              </a:ext>
            </a:extLst>
          </p:cNvPr>
          <p:cNvSpPr/>
          <p:nvPr/>
        </p:nvSpPr>
        <p:spPr>
          <a:xfrm>
            <a:off x="2357611" y="5420954"/>
            <a:ext cx="146051" cy="398821"/>
          </a:xfrm>
          <a:prstGeom prst="rect">
            <a:avLst/>
          </a:prstGeom>
          <a:solidFill>
            <a:srgbClr val="FFFF00">
              <a:alpha val="50000"/>
            </a:srgb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正方形/長方形 39">
            <a:extLst>
              <a:ext uri="{FF2B5EF4-FFF2-40B4-BE49-F238E27FC236}">
                <a16:creationId xmlns:a16="http://schemas.microsoft.com/office/drawing/2014/main" id="{B51C714D-D8EF-46C5-B5A9-E90741770E44}"/>
              </a:ext>
            </a:extLst>
          </p:cNvPr>
          <p:cNvSpPr/>
          <p:nvPr/>
        </p:nvSpPr>
        <p:spPr>
          <a:xfrm>
            <a:off x="2561761" y="5420954"/>
            <a:ext cx="146051" cy="497246"/>
          </a:xfrm>
          <a:prstGeom prst="rect">
            <a:avLst/>
          </a:prstGeom>
          <a:solidFill>
            <a:srgbClr val="FFFF00">
              <a:alpha val="50000"/>
            </a:srgb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正方形/長方形 40">
            <a:extLst>
              <a:ext uri="{FF2B5EF4-FFF2-40B4-BE49-F238E27FC236}">
                <a16:creationId xmlns:a16="http://schemas.microsoft.com/office/drawing/2014/main" id="{E68B8C33-144C-A978-886E-7C5E79463C9E}"/>
              </a:ext>
            </a:extLst>
          </p:cNvPr>
          <p:cNvSpPr/>
          <p:nvPr/>
        </p:nvSpPr>
        <p:spPr>
          <a:xfrm>
            <a:off x="3140286" y="5420954"/>
            <a:ext cx="146051" cy="497246"/>
          </a:xfrm>
          <a:prstGeom prst="rect">
            <a:avLst/>
          </a:prstGeom>
          <a:solidFill>
            <a:srgbClr val="FFFF00">
              <a:alpha val="50000"/>
            </a:srgb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正方形/長方形 41">
            <a:extLst>
              <a:ext uri="{FF2B5EF4-FFF2-40B4-BE49-F238E27FC236}">
                <a16:creationId xmlns:a16="http://schemas.microsoft.com/office/drawing/2014/main" id="{DEEEF265-7C09-CB2B-49BF-8D4A3C5088CD}"/>
              </a:ext>
            </a:extLst>
          </p:cNvPr>
          <p:cNvSpPr/>
          <p:nvPr/>
        </p:nvSpPr>
        <p:spPr>
          <a:xfrm>
            <a:off x="3326750" y="5420954"/>
            <a:ext cx="146051" cy="398821"/>
          </a:xfrm>
          <a:prstGeom prst="rect">
            <a:avLst/>
          </a:prstGeom>
          <a:solidFill>
            <a:srgbClr val="FFFF00">
              <a:alpha val="50000"/>
            </a:srgb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正方形/長方形 42">
            <a:extLst>
              <a:ext uri="{FF2B5EF4-FFF2-40B4-BE49-F238E27FC236}">
                <a16:creationId xmlns:a16="http://schemas.microsoft.com/office/drawing/2014/main" id="{C438E7FB-8F66-B002-6646-852DDB77975B}"/>
              </a:ext>
            </a:extLst>
          </p:cNvPr>
          <p:cNvSpPr/>
          <p:nvPr/>
        </p:nvSpPr>
        <p:spPr>
          <a:xfrm>
            <a:off x="2746998" y="5420954"/>
            <a:ext cx="146051" cy="398821"/>
          </a:xfrm>
          <a:prstGeom prst="rect">
            <a:avLst/>
          </a:prstGeom>
          <a:solidFill>
            <a:srgbClr val="FFFF00">
              <a:alpha val="50000"/>
            </a:srgb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正方形/長方形 43">
            <a:extLst>
              <a:ext uri="{FF2B5EF4-FFF2-40B4-BE49-F238E27FC236}">
                <a16:creationId xmlns:a16="http://schemas.microsoft.com/office/drawing/2014/main" id="{6B6BDE82-9785-CDB7-0F1E-B9DDDA776C9A}"/>
              </a:ext>
            </a:extLst>
          </p:cNvPr>
          <p:cNvSpPr/>
          <p:nvPr/>
        </p:nvSpPr>
        <p:spPr>
          <a:xfrm>
            <a:off x="1784334" y="5425716"/>
            <a:ext cx="149197" cy="398821"/>
          </a:xfrm>
          <a:prstGeom prst="rect">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正方形/長方形 36">
            <a:extLst>
              <a:ext uri="{FF2B5EF4-FFF2-40B4-BE49-F238E27FC236}">
                <a16:creationId xmlns:a16="http://schemas.microsoft.com/office/drawing/2014/main" id="{3B28C03B-0908-FF93-8AE6-573E6F668F52}"/>
              </a:ext>
            </a:extLst>
          </p:cNvPr>
          <p:cNvSpPr/>
          <p:nvPr/>
        </p:nvSpPr>
        <p:spPr>
          <a:xfrm>
            <a:off x="1593849" y="5420954"/>
            <a:ext cx="146051" cy="398821"/>
          </a:xfrm>
          <a:prstGeom prst="rect">
            <a:avLst/>
          </a:prstGeom>
          <a:solidFill>
            <a:srgbClr val="FFFF00">
              <a:alpha val="50000"/>
            </a:srgb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8" name="グラフ 7">
            <a:extLst>
              <a:ext uri="{FF2B5EF4-FFF2-40B4-BE49-F238E27FC236}">
                <a16:creationId xmlns:a16="http://schemas.microsoft.com/office/drawing/2014/main" id="{33DB024A-77F9-043B-B058-6940836E5D44}"/>
              </a:ext>
            </a:extLst>
          </p:cNvPr>
          <p:cNvGraphicFramePr>
            <a:graphicFrameLocks/>
          </p:cNvGraphicFramePr>
          <p:nvPr/>
        </p:nvGraphicFramePr>
        <p:xfrm>
          <a:off x="1063962" y="1600222"/>
          <a:ext cx="7995600" cy="4496400"/>
        </p:xfrm>
        <a:graphic>
          <a:graphicData uri="http://schemas.openxmlformats.org/drawingml/2006/chart">
            <c:chart xmlns:c="http://schemas.openxmlformats.org/drawingml/2006/chart" xmlns:r="http://schemas.openxmlformats.org/officeDocument/2006/relationships" r:id="rId2"/>
          </a:graphicData>
        </a:graphic>
      </p:graphicFrame>
      <p:sp>
        <p:nvSpPr>
          <p:cNvPr id="45" name="正方形/長方形 44">
            <a:extLst>
              <a:ext uri="{FF2B5EF4-FFF2-40B4-BE49-F238E27FC236}">
                <a16:creationId xmlns:a16="http://schemas.microsoft.com/office/drawing/2014/main" id="{054B65C2-792E-BE06-D21E-6B9C640EB2C7}"/>
              </a:ext>
            </a:extLst>
          </p:cNvPr>
          <p:cNvSpPr/>
          <p:nvPr/>
        </p:nvSpPr>
        <p:spPr>
          <a:xfrm>
            <a:off x="831973" y="5420954"/>
            <a:ext cx="149197" cy="398821"/>
          </a:xfrm>
          <a:prstGeom prst="rect">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6" name="グラフ 5">
            <a:extLst>
              <a:ext uri="{FF2B5EF4-FFF2-40B4-BE49-F238E27FC236}">
                <a16:creationId xmlns:a16="http://schemas.microsoft.com/office/drawing/2014/main" id="{5D7EB5A3-384B-2091-D20A-8D189A5BDF65}"/>
              </a:ext>
            </a:extLst>
          </p:cNvPr>
          <p:cNvGraphicFramePr>
            <a:graphicFrameLocks/>
          </p:cNvGraphicFramePr>
          <p:nvPr/>
        </p:nvGraphicFramePr>
        <p:xfrm>
          <a:off x="297620" y="1562945"/>
          <a:ext cx="817200" cy="4305600"/>
        </p:xfrm>
        <a:graphic>
          <a:graphicData uri="http://schemas.openxmlformats.org/drawingml/2006/chart">
            <c:chart xmlns:c="http://schemas.openxmlformats.org/drawingml/2006/chart" xmlns:r="http://schemas.openxmlformats.org/officeDocument/2006/relationships" r:id="rId3"/>
          </a:graphicData>
        </a:graphic>
      </p:graphicFrame>
      <p:sp>
        <p:nvSpPr>
          <p:cNvPr id="4" name="正方形/長方形 3">
            <a:extLst>
              <a:ext uri="{FF2B5EF4-FFF2-40B4-BE49-F238E27FC236}">
                <a16:creationId xmlns:a16="http://schemas.microsoft.com/office/drawing/2014/main" id="{AC6A286E-1ADA-73C0-F845-255935A7DFF0}"/>
              </a:ext>
            </a:extLst>
          </p:cNvPr>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latin typeface="Meiryo UI" panose="020B0604030504040204" pitchFamily="50" charset="-128"/>
                <a:ea typeface="Meiryo UI" panose="020B0604030504040204" pitchFamily="50" charset="-128"/>
              </a:rPr>
              <a:t>　大阪府内の市町村別</a:t>
            </a:r>
            <a:r>
              <a:rPr kumimoji="1" lang="en-US" altLang="ja-JP" sz="2000" b="1" dirty="0">
                <a:latin typeface="Meiryo UI" panose="020B0604030504040204" pitchFamily="50" charset="-128"/>
                <a:ea typeface="Meiryo UI" panose="020B0604030504040204" pitchFamily="50" charset="-128"/>
              </a:rPr>
              <a:t>1980</a:t>
            </a:r>
            <a:r>
              <a:rPr kumimoji="1" lang="ja-JP" altLang="en-US" sz="2000" b="1" dirty="0">
                <a:latin typeface="Meiryo UI" panose="020B0604030504040204" pitchFamily="50" charset="-128"/>
                <a:ea typeface="Meiryo UI" panose="020B0604030504040204" pitchFamily="50" charset="-128"/>
              </a:rPr>
              <a:t>年以前のマンション戸数</a:t>
            </a:r>
          </a:p>
        </p:txBody>
      </p:sp>
      <p:sp>
        <p:nvSpPr>
          <p:cNvPr id="9" name="正方形/長方形 8">
            <a:extLst>
              <a:ext uri="{FF2B5EF4-FFF2-40B4-BE49-F238E27FC236}">
                <a16:creationId xmlns:a16="http://schemas.microsoft.com/office/drawing/2014/main" id="{DD7D62CF-7699-C74D-9F60-00E87C031D27}"/>
              </a:ext>
            </a:extLst>
          </p:cNvPr>
          <p:cNvSpPr/>
          <p:nvPr/>
        </p:nvSpPr>
        <p:spPr>
          <a:xfrm>
            <a:off x="296214" y="687387"/>
            <a:ext cx="8567102" cy="684235"/>
          </a:xfrm>
          <a:prstGeom prst="rect">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6000" indent="-432000"/>
            <a:r>
              <a:rPr kumimoji="1" lang="ja-JP" altLang="en-US" sz="1600" dirty="0">
                <a:solidFill>
                  <a:schemeClr val="tx1"/>
                </a:solidFill>
                <a:latin typeface="Meiryo UI" panose="020B0604030504040204" pitchFamily="50" charset="-128"/>
                <a:ea typeface="Meiryo UI" panose="020B0604030504040204" pitchFamily="50" charset="-128"/>
              </a:rPr>
              <a:t>○</a:t>
            </a:r>
            <a:r>
              <a:rPr kumimoji="1" lang="en-US" altLang="ja-JP" sz="1600" b="1" u="sng" dirty="0">
                <a:solidFill>
                  <a:srgbClr val="FF0000"/>
                </a:solidFill>
                <a:latin typeface="Meiryo UI" panose="020B0604030504040204" pitchFamily="50" charset="-128"/>
                <a:ea typeface="Meiryo UI" panose="020B0604030504040204" pitchFamily="50" charset="-128"/>
              </a:rPr>
              <a:t>1980</a:t>
            </a:r>
            <a:r>
              <a:rPr kumimoji="1" lang="ja-JP" altLang="en-US" sz="1600" b="1" u="sng" dirty="0">
                <a:solidFill>
                  <a:srgbClr val="FF0000"/>
                </a:solidFill>
                <a:latin typeface="Meiryo UI" panose="020B0604030504040204" pitchFamily="50" charset="-128"/>
                <a:ea typeface="Meiryo UI" panose="020B0604030504040204" pitchFamily="50" charset="-128"/>
              </a:rPr>
              <a:t>年以前</a:t>
            </a:r>
            <a:r>
              <a:rPr kumimoji="1" lang="ja-JP" altLang="en-US" sz="1600" dirty="0">
                <a:solidFill>
                  <a:schemeClr val="tx1"/>
                </a:solidFill>
                <a:latin typeface="Meiryo UI" panose="020B0604030504040204" pitchFamily="50" charset="-128"/>
                <a:ea typeface="Meiryo UI" panose="020B0604030504040204" pitchFamily="50" charset="-128"/>
              </a:rPr>
              <a:t>のマンションは、</a:t>
            </a:r>
            <a:r>
              <a:rPr kumimoji="1" lang="ja-JP" altLang="en-US" sz="1600" b="1" u="sng" dirty="0">
                <a:solidFill>
                  <a:srgbClr val="FF0000"/>
                </a:solidFill>
                <a:latin typeface="Meiryo UI" panose="020B0604030504040204" pitchFamily="50" charset="-128"/>
                <a:ea typeface="Meiryo UI" panose="020B0604030504040204" pitchFamily="50" charset="-128"/>
              </a:rPr>
              <a:t>多い順から大阪市、吹田市、堺市、茨木市、豊中市、枚方市、</a:t>
            </a:r>
            <a:endParaRPr kumimoji="1" lang="en-US" altLang="ja-JP" sz="1600" b="1" u="sng" dirty="0">
              <a:solidFill>
                <a:srgbClr val="FF0000"/>
              </a:solidFill>
              <a:latin typeface="Meiryo UI" panose="020B0604030504040204" pitchFamily="50" charset="-128"/>
              <a:ea typeface="Meiryo UI" panose="020B0604030504040204" pitchFamily="50" charset="-128"/>
            </a:endParaRPr>
          </a:p>
          <a:p>
            <a:pPr marL="216000" indent="-432000"/>
            <a:r>
              <a:rPr kumimoji="1" lang="ja-JP" altLang="en-US" sz="1600" b="1" dirty="0">
                <a:solidFill>
                  <a:srgbClr val="FF0000"/>
                </a:solidFill>
                <a:latin typeface="Meiryo UI" panose="020B0604030504040204" pitchFamily="50" charset="-128"/>
                <a:ea typeface="Meiryo UI" panose="020B0604030504040204" pitchFamily="50" charset="-128"/>
              </a:rPr>
              <a:t>　 </a:t>
            </a:r>
            <a:r>
              <a:rPr kumimoji="1" lang="ja-JP" altLang="en-US" sz="1600" b="1" u="sng" dirty="0">
                <a:solidFill>
                  <a:srgbClr val="FF0000"/>
                </a:solidFill>
                <a:latin typeface="Meiryo UI" panose="020B0604030504040204" pitchFamily="50" charset="-128"/>
                <a:ea typeface="Meiryo UI" panose="020B0604030504040204" pitchFamily="50" charset="-128"/>
              </a:rPr>
              <a:t>東大阪市、高槻市、箕面市、寝屋川市、八尾市</a:t>
            </a:r>
          </a:p>
        </p:txBody>
      </p:sp>
      <p:sp>
        <p:nvSpPr>
          <p:cNvPr id="31" name="テキスト ボックス 30">
            <a:extLst>
              <a:ext uri="{FF2B5EF4-FFF2-40B4-BE49-F238E27FC236}">
                <a16:creationId xmlns:a16="http://schemas.microsoft.com/office/drawing/2014/main" id="{68DA60BC-E3F0-FA6B-A574-D0D662417B79}"/>
              </a:ext>
            </a:extLst>
          </p:cNvPr>
          <p:cNvSpPr txBox="1"/>
          <p:nvPr/>
        </p:nvSpPr>
        <p:spPr>
          <a:xfrm>
            <a:off x="339160" y="6361588"/>
            <a:ext cx="8073448" cy="400110"/>
          </a:xfrm>
          <a:prstGeom prst="rect">
            <a:avLst/>
          </a:prstGeom>
          <a:noFill/>
        </p:spPr>
        <p:txBody>
          <a:bodyPr wrap="square" rtlCol="0">
            <a:spAutoFit/>
          </a:bodyPr>
          <a:lstStyle/>
          <a:p>
            <a:r>
              <a:rPr kumimoji="1" lang="ja-JP" altLang="en-US" sz="1000" dirty="0">
                <a:latin typeface="Meiryo UI" panose="020B0604030504040204" pitchFamily="50" charset="-128"/>
                <a:ea typeface="Meiryo UI" panose="020B0604030504040204" pitchFamily="50" charset="-128"/>
              </a:rPr>
              <a:t>出典：１　市については、総務省「令和</a:t>
            </a:r>
            <a:r>
              <a:rPr kumimoji="1" lang="en-US" altLang="ja-JP" sz="1000" dirty="0">
                <a:latin typeface="Meiryo UI" panose="020B0604030504040204" pitchFamily="50" charset="-128"/>
                <a:ea typeface="Meiryo UI" panose="020B0604030504040204" pitchFamily="50" charset="-128"/>
              </a:rPr>
              <a:t>5</a:t>
            </a:r>
            <a:r>
              <a:rPr kumimoji="1" lang="ja-JP" altLang="en-US" sz="1000" dirty="0">
                <a:latin typeface="Meiryo UI" panose="020B0604030504040204" pitchFamily="50" charset="-128"/>
                <a:ea typeface="Meiryo UI" panose="020B0604030504040204" pitchFamily="50" charset="-128"/>
              </a:rPr>
              <a:t>年住宅土地統計調査」第９－１表をもとに大阪府都市整備部住宅建築局居住企画課作成</a:t>
            </a:r>
            <a:endParaRPr kumimoji="1" lang="en-US" altLang="ja-JP" sz="1000" dirty="0">
              <a:latin typeface="Meiryo UI" panose="020B0604030504040204" pitchFamily="50" charset="-128"/>
              <a:ea typeface="Meiryo UI" panose="020B0604030504040204" pitchFamily="50" charset="-128"/>
            </a:endParaRPr>
          </a:p>
          <a:p>
            <a:r>
              <a:rPr kumimoji="1" lang="ja-JP" altLang="en-US" sz="1000" dirty="0">
                <a:latin typeface="Meiryo UI" panose="020B0604030504040204" pitchFamily="50" charset="-128"/>
                <a:ea typeface="Meiryo UI" panose="020B0604030504040204" pitchFamily="50" charset="-128"/>
              </a:rPr>
              <a:t>　　　２　町については、令和</a:t>
            </a:r>
            <a:r>
              <a:rPr kumimoji="1" lang="en-US" altLang="ja-JP" sz="1000" dirty="0">
                <a:latin typeface="Meiryo UI" panose="020B0604030504040204" pitchFamily="50" charset="-128"/>
                <a:ea typeface="Meiryo UI" panose="020B0604030504040204" pitchFamily="50" charset="-128"/>
              </a:rPr>
              <a:t>5</a:t>
            </a:r>
            <a:r>
              <a:rPr kumimoji="1" lang="ja-JP" altLang="en-US" sz="1000" dirty="0">
                <a:latin typeface="Meiryo UI" panose="020B0604030504040204" pitchFamily="50" charset="-128"/>
                <a:ea typeface="Meiryo UI" panose="020B0604030504040204" pitchFamily="50" charset="-128"/>
              </a:rPr>
              <a:t>年住宅土地統計調査大阪府独自集計より大阪府都市整備部住宅建築局居住企画課作成</a:t>
            </a:r>
            <a:endParaRPr kumimoji="1" lang="en-US" altLang="ja-JP" sz="1000" dirty="0">
              <a:latin typeface="Meiryo UI" panose="020B0604030504040204" pitchFamily="50" charset="-128"/>
              <a:ea typeface="Meiryo UI" panose="020B0604030504040204" pitchFamily="50" charset="-128"/>
            </a:endParaRPr>
          </a:p>
        </p:txBody>
      </p:sp>
      <p:sp>
        <p:nvSpPr>
          <p:cNvPr id="33" name="テキスト ボックス 32">
            <a:extLst>
              <a:ext uri="{FF2B5EF4-FFF2-40B4-BE49-F238E27FC236}">
                <a16:creationId xmlns:a16="http://schemas.microsoft.com/office/drawing/2014/main" id="{472AE5B8-6310-5F85-6823-7FD16ED71C48}"/>
              </a:ext>
            </a:extLst>
          </p:cNvPr>
          <p:cNvSpPr txBox="1"/>
          <p:nvPr/>
        </p:nvSpPr>
        <p:spPr>
          <a:xfrm>
            <a:off x="339160" y="6000827"/>
            <a:ext cx="4556895" cy="400110"/>
          </a:xfrm>
          <a:prstGeom prst="rect">
            <a:avLst/>
          </a:prstGeom>
          <a:noFill/>
        </p:spPr>
        <p:txBody>
          <a:bodyPr wrap="square" rtlCol="0">
            <a:spAutoFit/>
          </a:bodyPr>
          <a:lstStyle/>
          <a:p>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共同住宅で持ち家の戸数</a:t>
            </a:r>
            <a:endParaRPr kumimoji="1" lang="en-US" altLang="ja-JP" sz="1000" dirty="0">
              <a:latin typeface="Meiryo UI" panose="020B0604030504040204" pitchFamily="50" charset="-128"/>
              <a:ea typeface="Meiryo UI" panose="020B0604030504040204" pitchFamily="50" charset="-128"/>
            </a:endParaRPr>
          </a:p>
          <a:p>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戸数に居住世帯のないもの及び分譲貸しは含まれていない。</a:t>
            </a:r>
            <a:endParaRPr kumimoji="1" lang="en-US" altLang="ja-JP" sz="1000" dirty="0">
              <a:latin typeface="Meiryo UI" panose="020B0604030504040204" pitchFamily="50" charset="-128"/>
              <a:ea typeface="Meiryo UI" panose="020B0604030504040204" pitchFamily="50" charset="-128"/>
            </a:endParaRPr>
          </a:p>
        </p:txBody>
      </p:sp>
      <p:sp>
        <p:nvSpPr>
          <p:cNvPr id="28" name="テキスト ボックス 27">
            <a:extLst>
              <a:ext uri="{FF2B5EF4-FFF2-40B4-BE49-F238E27FC236}">
                <a16:creationId xmlns:a16="http://schemas.microsoft.com/office/drawing/2014/main" id="{1D48C975-C7F4-F987-F689-43BA0C48CB59}"/>
              </a:ext>
            </a:extLst>
          </p:cNvPr>
          <p:cNvSpPr txBox="1"/>
          <p:nvPr/>
        </p:nvSpPr>
        <p:spPr>
          <a:xfrm>
            <a:off x="8644064" y="6412334"/>
            <a:ext cx="415498" cy="369332"/>
          </a:xfrm>
          <a:prstGeom prst="rect">
            <a:avLst/>
          </a:prstGeom>
          <a:noFill/>
          <a:ln>
            <a:solidFill>
              <a:schemeClr val="tx1"/>
            </a:solidFill>
          </a:ln>
        </p:spPr>
        <p:txBody>
          <a:bodyPr wrap="none" rtlCol="0">
            <a:spAutoFit/>
          </a:bodyPr>
          <a:lstStyle/>
          <a:p>
            <a:r>
              <a:rPr kumimoji="1" lang="ja-JP" altLang="en-US" dirty="0"/>
              <a:t>４</a:t>
            </a:r>
          </a:p>
        </p:txBody>
      </p:sp>
      <p:grpSp>
        <p:nvGrpSpPr>
          <p:cNvPr id="3" name="グループ化 2">
            <a:extLst>
              <a:ext uri="{FF2B5EF4-FFF2-40B4-BE49-F238E27FC236}">
                <a16:creationId xmlns:a16="http://schemas.microsoft.com/office/drawing/2014/main" id="{08998453-8145-7D46-908E-0804E806C9A6}"/>
              </a:ext>
            </a:extLst>
          </p:cNvPr>
          <p:cNvGrpSpPr/>
          <p:nvPr/>
        </p:nvGrpSpPr>
        <p:grpSpPr>
          <a:xfrm>
            <a:off x="8146802" y="2519144"/>
            <a:ext cx="582987" cy="1195863"/>
            <a:chOff x="8076317" y="2455712"/>
            <a:chExt cx="582987" cy="1195863"/>
          </a:xfrm>
        </p:grpSpPr>
        <p:sp>
          <p:nvSpPr>
            <p:cNvPr id="36" name="正方形/長方形 35">
              <a:extLst>
                <a:ext uri="{FF2B5EF4-FFF2-40B4-BE49-F238E27FC236}">
                  <a16:creationId xmlns:a16="http://schemas.microsoft.com/office/drawing/2014/main" id="{A0C9DF3F-4D0A-5BE5-A000-923FB6B22C73}"/>
                </a:ext>
              </a:extLst>
            </p:cNvPr>
            <p:cNvSpPr/>
            <p:nvPr/>
          </p:nvSpPr>
          <p:spPr>
            <a:xfrm>
              <a:off x="8076317" y="2455712"/>
              <a:ext cx="582987" cy="1195863"/>
            </a:xfrm>
            <a:prstGeom prst="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正方形/長方形 24">
              <a:extLst>
                <a:ext uri="{FF2B5EF4-FFF2-40B4-BE49-F238E27FC236}">
                  <a16:creationId xmlns:a16="http://schemas.microsoft.com/office/drawing/2014/main" id="{BE6DDD4C-8DDE-8547-2112-9E90CF5EB689}"/>
                </a:ext>
              </a:extLst>
            </p:cNvPr>
            <p:cNvSpPr/>
            <p:nvPr/>
          </p:nvSpPr>
          <p:spPr>
            <a:xfrm>
              <a:off x="8414871" y="2760484"/>
              <a:ext cx="165100" cy="368803"/>
            </a:xfrm>
            <a:prstGeom prst="rect">
              <a:avLst/>
            </a:prstGeom>
            <a:solidFill>
              <a:srgbClr val="FFFF00">
                <a:alpha val="50000"/>
              </a:srgb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正方形/長方形 25">
              <a:extLst>
                <a:ext uri="{FF2B5EF4-FFF2-40B4-BE49-F238E27FC236}">
                  <a16:creationId xmlns:a16="http://schemas.microsoft.com/office/drawing/2014/main" id="{AECF76F8-F354-7042-0D01-D4762EAC7EF2}"/>
                </a:ext>
              </a:extLst>
            </p:cNvPr>
            <p:cNvSpPr/>
            <p:nvPr/>
          </p:nvSpPr>
          <p:spPr>
            <a:xfrm>
              <a:off x="8177023" y="2760485"/>
              <a:ext cx="165100" cy="368803"/>
            </a:xfrm>
            <a:prstGeom prst="rect">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ボックス 26">
              <a:extLst>
                <a:ext uri="{FF2B5EF4-FFF2-40B4-BE49-F238E27FC236}">
                  <a16:creationId xmlns:a16="http://schemas.microsoft.com/office/drawing/2014/main" id="{08A2C91F-7D54-1758-6041-E11D3BC30028}"/>
                </a:ext>
              </a:extLst>
            </p:cNvPr>
            <p:cNvSpPr txBox="1"/>
            <p:nvPr/>
          </p:nvSpPr>
          <p:spPr>
            <a:xfrm>
              <a:off x="8076317" y="3138410"/>
              <a:ext cx="338554" cy="477054"/>
            </a:xfrm>
            <a:prstGeom prst="rect">
              <a:avLst/>
            </a:prstGeom>
            <a:noFill/>
          </p:spPr>
          <p:txBody>
            <a:bodyPr vert="eaVert" wrap="none" rtlCol="0">
              <a:spAutoFit/>
            </a:bodyPr>
            <a:lstStyle/>
            <a:p>
              <a:r>
                <a:rPr kumimoji="1" lang="ja-JP" altLang="en-US" sz="1000" dirty="0"/>
                <a:t>政令市</a:t>
              </a:r>
            </a:p>
          </p:txBody>
        </p:sp>
        <p:sp>
          <p:nvSpPr>
            <p:cNvPr id="32" name="テキスト ボックス 31">
              <a:extLst>
                <a:ext uri="{FF2B5EF4-FFF2-40B4-BE49-F238E27FC236}">
                  <a16:creationId xmlns:a16="http://schemas.microsoft.com/office/drawing/2014/main" id="{8F210955-9B21-9458-D93C-CC22A5D50A82}"/>
                </a:ext>
              </a:extLst>
            </p:cNvPr>
            <p:cNvSpPr txBox="1"/>
            <p:nvPr/>
          </p:nvSpPr>
          <p:spPr>
            <a:xfrm>
              <a:off x="8320750" y="3138410"/>
              <a:ext cx="338554" cy="477054"/>
            </a:xfrm>
            <a:prstGeom prst="rect">
              <a:avLst/>
            </a:prstGeom>
            <a:noFill/>
          </p:spPr>
          <p:txBody>
            <a:bodyPr vert="eaVert" wrap="none" rtlCol="0">
              <a:spAutoFit/>
            </a:bodyPr>
            <a:lstStyle/>
            <a:p>
              <a:r>
                <a:rPr kumimoji="1" lang="ja-JP" altLang="en-US" sz="1000" dirty="0"/>
                <a:t>中核市</a:t>
              </a:r>
            </a:p>
          </p:txBody>
        </p:sp>
        <p:sp>
          <p:nvSpPr>
            <p:cNvPr id="35" name="テキスト ボックス 34">
              <a:extLst>
                <a:ext uri="{FF2B5EF4-FFF2-40B4-BE49-F238E27FC236}">
                  <a16:creationId xmlns:a16="http://schemas.microsoft.com/office/drawing/2014/main" id="{746F1DFA-4A6F-24EB-B02D-4C4DD82C15C1}"/>
                </a:ext>
              </a:extLst>
            </p:cNvPr>
            <p:cNvSpPr txBox="1"/>
            <p:nvPr/>
          </p:nvSpPr>
          <p:spPr>
            <a:xfrm>
              <a:off x="8145460" y="2455712"/>
              <a:ext cx="184731" cy="253916"/>
            </a:xfrm>
            <a:prstGeom prst="rect">
              <a:avLst/>
            </a:prstGeom>
            <a:noFill/>
          </p:spPr>
          <p:txBody>
            <a:bodyPr wrap="none" rtlCol="0">
              <a:spAutoFit/>
            </a:bodyPr>
            <a:lstStyle/>
            <a:p>
              <a:endParaRPr kumimoji="1" lang="ja-JP" altLang="en-US" sz="1050" b="1" dirty="0"/>
            </a:p>
          </p:txBody>
        </p:sp>
      </p:grpSp>
      <p:sp>
        <p:nvSpPr>
          <p:cNvPr id="7" name="テキスト ボックス 6">
            <a:extLst>
              <a:ext uri="{FF2B5EF4-FFF2-40B4-BE49-F238E27FC236}">
                <a16:creationId xmlns:a16="http://schemas.microsoft.com/office/drawing/2014/main" id="{64781D7B-8589-115C-7DC5-C43C6F507553}"/>
              </a:ext>
            </a:extLst>
          </p:cNvPr>
          <p:cNvSpPr txBox="1"/>
          <p:nvPr/>
        </p:nvSpPr>
        <p:spPr>
          <a:xfrm>
            <a:off x="225641" y="1422987"/>
            <a:ext cx="607859" cy="261610"/>
          </a:xfrm>
          <a:prstGeom prst="rect">
            <a:avLst/>
          </a:prstGeom>
          <a:noFill/>
        </p:spPr>
        <p:txBody>
          <a:bodyPr wrap="none" rtlCol="0">
            <a:spAutoFit/>
          </a:bodyPr>
          <a:lstStyle/>
          <a:p>
            <a:r>
              <a:rPr kumimoji="1" lang="ja-JP" altLang="en-US" sz="1050" dirty="0"/>
              <a:t>（戸）</a:t>
            </a:r>
          </a:p>
        </p:txBody>
      </p:sp>
      <p:sp>
        <p:nvSpPr>
          <p:cNvPr id="10" name="テキスト ボックス 9">
            <a:extLst>
              <a:ext uri="{FF2B5EF4-FFF2-40B4-BE49-F238E27FC236}">
                <a16:creationId xmlns:a16="http://schemas.microsoft.com/office/drawing/2014/main" id="{FD3F0E83-3064-9F51-8890-8BE0C58B4EA0}"/>
              </a:ext>
            </a:extLst>
          </p:cNvPr>
          <p:cNvSpPr txBox="1"/>
          <p:nvPr/>
        </p:nvSpPr>
        <p:spPr>
          <a:xfrm>
            <a:off x="981170" y="1430663"/>
            <a:ext cx="607859" cy="261610"/>
          </a:xfrm>
          <a:prstGeom prst="rect">
            <a:avLst/>
          </a:prstGeom>
          <a:noFill/>
        </p:spPr>
        <p:txBody>
          <a:bodyPr wrap="none" rtlCol="0">
            <a:spAutoFit/>
          </a:bodyPr>
          <a:lstStyle/>
          <a:p>
            <a:r>
              <a:rPr kumimoji="1" lang="ja-JP" altLang="en-US" sz="1050" dirty="0"/>
              <a:t>（戸）</a:t>
            </a:r>
          </a:p>
        </p:txBody>
      </p:sp>
    </p:spTree>
    <p:extLst>
      <p:ext uri="{BB962C8B-B14F-4D97-AF65-F5344CB8AC3E}">
        <p14:creationId xmlns:p14="http://schemas.microsoft.com/office/powerpoint/2010/main" val="3979818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グラフ 16">
            <a:extLst>
              <a:ext uri="{FF2B5EF4-FFF2-40B4-BE49-F238E27FC236}">
                <a16:creationId xmlns:a16="http://schemas.microsoft.com/office/drawing/2014/main" id="{38B4B9CC-A7C0-47DE-987E-595FD836A879}"/>
              </a:ext>
            </a:extLst>
          </p:cNvPr>
          <p:cNvGraphicFramePr>
            <a:graphicFrameLocks/>
          </p:cNvGraphicFramePr>
          <p:nvPr>
            <p:extLst>
              <p:ext uri="{D42A27DB-BD31-4B8C-83A1-F6EECF244321}">
                <p14:modId xmlns:p14="http://schemas.microsoft.com/office/powerpoint/2010/main" val="4192403525"/>
              </p:ext>
            </p:extLst>
          </p:nvPr>
        </p:nvGraphicFramePr>
        <p:xfrm>
          <a:off x="4710538" y="1974853"/>
          <a:ext cx="3850138" cy="3949727"/>
        </p:xfrm>
        <a:graphic>
          <a:graphicData uri="http://schemas.openxmlformats.org/drawingml/2006/chart">
            <c:chart xmlns:c="http://schemas.openxmlformats.org/drawingml/2006/chart" xmlns:r="http://schemas.openxmlformats.org/officeDocument/2006/relationships" r:id="rId2"/>
          </a:graphicData>
        </a:graphic>
      </p:graphicFrame>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latin typeface="Meiryo UI" panose="020B0604030504040204" pitchFamily="50" charset="-128"/>
                <a:ea typeface="Meiryo UI" panose="020B0604030504040204" pitchFamily="50" charset="-128"/>
              </a:rPr>
              <a:t>　大阪府内の建築時期別・階数別のマンション戸数</a:t>
            </a:r>
          </a:p>
        </p:txBody>
      </p:sp>
      <p:sp>
        <p:nvSpPr>
          <p:cNvPr id="9" name="正方形/長方形 8"/>
          <p:cNvSpPr/>
          <p:nvPr/>
        </p:nvSpPr>
        <p:spPr>
          <a:xfrm>
            <a:off x="296214" y="750888"/>
            <a:ext cx="8567102" cy="497541"/>
          </a:xfrm>
          <a:prstGeom prst="rect">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600" dirty="0">
                <a:solidFill>
                  <a:schemeClr val="tx1"/>
                </a:solidFill>
                <a:latin typeface="Meiryo UI" panose="020B0604030504040204" pitchFamily="50" charset="-128"/>
                <a:ea typeface="Meiryo UI" panose="020B0604030504040204" pitchFamily="50" charset="-128"/>
              </a:rPr>
              <a:t>○</a:t>
            </a:r>
            <a:r>
              <a:rPr kumimoji="1" lang="en-US" altLang="ja-JP" sz="1600" dirty="0">
                <a:solidFill>
                  <a:schemeClr val="tx1"/>
                </a:solidFill>
                <a:latin typeface="Meiryo UI" panose="020B0604030504040204" pitchFamily="50" charset="-128"/>
                <a:ea typeface="Meiryo UI" panose="020B0604030504040204" pitchFamily="50" charset="-128"/>
              </a:rPr>
              <a:t>1971</a:t>
            </a:r>
            <a:r>
              <a:rPr kumimoji="1" lang="ja-JP" altLang="en-US" sz="1600" dirty="0">
                <a:solidFill>
                  <a:schemeClr val="tx1"/>
                </a:solidFill>
                <a:latin typeface="Meiryo UI" panose="020B0604030504040204" pitchFamily="50" charset="-128"/>
                <a:ea typeface="Meiryo UI" panose="020B0604030504040204" pitchFamily="50" charset="-128"/>
              </a:rPr>
              <a:t>年以降、</a:t>
            </a:r>
            <a:r>
              <a:rPr kumimoji="1" lang="en-US" altLang="ja-JP" sz="1600" b="1" u="sng" dirty="0">
                <a:solidFill>
                  <a:srgbClr val="FF0000"/>
                </a:solidFill>
                <a:latin typeface="Meiryo UI" panose="020B0604030504040204" pitchFamily="50" charset="-128"/>
                <a:ea typeface="Meiryo UI" panose="020B0604030504040204" pitchFamily="50" charset="-128"/>
              </a:rPr>
              <a:t>11</a:t>
            </a:r>
            <a:r>
              <a:rPr kumimoji="1" lang="ja-JP" altLang="en-US" sz="1600" b="1" u="sng" dirty="0">
                <a:solidFill>
                  <a:srgbClr val="FF0000"/>
                </a:solidFill>
                <a:latin typeface="Meiryo UI" panose="020B0604030504040204" pitchFamily="50" charset="-128"/>
                <a:ea typeface="Meiryo UI" panose="020B0604030504040204" pitchFamily="50" charset="-128"/>
              </a:rPr>
              <a:t>階建以上の大規模なマンションが一番多く、その割合は増加傾向</a:t>
            </a:r>
            <a:r>
              <a:rPr kumimoji="1" lang="ja-JP" altLang="en-US" sz="1600" dirty="0">
                <a:solidFill>
                  <a:schemeClr val="tx1"/>
                </a:solidFill>
                <a:latin typeface="Meiryo UI" panose="020B0604030504040204" pitchFamily="50" charset="-128"/>
                <a:ea typeface="Meiryo UI" panose="020B0604030504040204" pitchFamily="50" charset="-128"/>
              </a:rPr>
              <a:t>にある</a:t>
            </a:r>
            <a:endParaRPr kumimoji="1" lang="en-US" altLang="ja-JP" sz="1600" dirty="0">
              <a:solidFill>
                <a:schemeClr val="tx1"/>
              </a:solidFill>
              <a:latin typeface="Meiryo UI" panose="020B0604030504040204" pitchFamily="50" charset="-128"/>
              <a:ea typeface="Meiryo UI" panose="020B0604030504040204" pitchFamily="50" charset="-128"/>
            </a:endParaRPr>
          </a:p>
        </p:txBody>
      </p:sp>
      <p:sp>
        <p:nvSpPr>
          <p:cNvPr id="31" name="テキスト ボックス 30">
            <a:extLst>
              <a:ext uri="{FF2B5EF4-FFF2-40B4-BE49-F238E27FC236}">
                <a16:creationId xmlns:a16="http://schemas.microsoft.com/office/drawing/2014/main" id="{3A64E6E0-A4E6-4001-BFC2-14A343FBB2B8}"/>
              </a:ext>
            </a:extLst>
          </p:cNvPr>
          <p:cNvSpPr txBox="1"/>
          <p:nvPr/>
        </p:nvSpPr>
        <p:spPr>
          <a:xfrm>
            <a:off x="367292" y="6442781"/>
            <a:ext cx="6372257" cy="246221"/>
          </a:xfrm>
          <a:prstGeom prst="rect">
            <a:avLst/>
          </a:prstGeom>
          <a:noFill/>
        </p:spPr>
        <p:txBody>
          <a:bodyPr wrap="none" rtlCol="0">
            <a:spAutoFit/>
          </a:bodyPr>
          <a:lstStyle/>
          <a:p>
            <a:r>
              <a:rPr kumimoji="1" lang="ja-JP" altLang="en-US" sz="1000" dirty="0">
                <a:latin typeface="Meiryo UI" panose="020B0604030504040204" pitchFamily="50" charset="-128"/>
                <a:ea typeface="Meiryo UI" panose="020B0604030504040204" pitchFamily="50" charset="-128"/>
              </a:rPr>
              <a:t>出典：総務省「令和５年住宅土地統計調査　第９－１表」　をもとに大阪府都市整備部住宅建築局居住企画課作成</a:t>
            </a:r>
            <a:endParaRPr kumimoji="1" lang="en-US" altLang="ja-JP" sz="1000" dirty="0">
              <a:latin typeface="Meiryo UI" panose="020B0604030504040204" pitchFamily="50" charset="-128"/>
              <a:ea typeface="Meiryo UI" panose="020B0604030504040204" pitchFamily="50" charset="-128"/>
            </a:endParaRPr>
          </a:p>
        </p:txBody>
      </p:sp>
      <p:sp>
        <p:nvSpPr>
          <p:cNvPr id="60" name="テキスト ボックス 59">
            <a:extLst>
              <a:ext uri="{FF2B5EF4-FFF2-40B4-BE49-F238E27FC236}">
                <a16:creationId xmlns:a16="http://schemas.microsoft.com/office/drawing/2014/main" id="{2DE6895E-683E-4DC7-B604-B291C1154F59}"/>
              </a:ext>
            </a:extLst>
          </p:cNvPr>
          <p:cNvSpPr txBox="1"/>
          <p:nvPr/>
        </p:nvSpPr>
        <p:spPr>
          <a:xfrm>
            <a:off x="296214" y="1780461"/>
            <a:ext cx="607859" cy="261610"/>
          </a:xfrm>
          <a:prstGeom prst="rect">
            <a:avLst/>
          </a:prstGeom>
          <a:noFill/>
        </p:spPr>
        <p:txBody>
          <a:bodyPr wrap="none" rtlCol="0">
            <a:spAutoFit/>
          </a:bodyPr>
          <a:lstStyle/>
          <a:p>
            <a:r>
              <a:rPr kumimoji="1" lang="ja-JP" altLang="en-US" sz="1050" dirty="0"/>
              <a:t>（戸）</a:t>
            </a:r>
          </a:p>
        </p:txBody>
      </p:sp>
      <p:sp>
        <p:nvSpPr>
          <p:cNvPr id="10" name="テキスト ボックス 9">
            <a:extLst>
              <a:ext uri="{FF2B5EF4-FFF2-40B4-BE49-F238E27FC236}">
                <a16:creationId xmlns:a16="http://schemas.microsoft.com/office/drawing/2014/main" id="{3D16C564-353E-4C59-ABBC-1DB07D206BC2}"/>
              </a:ext>
            </a:extLst>
          </p:cNvPr>
          <p:cNvSpPr txBox="1"/>
          <p:nvPr/>
        </p:nvSpPr>
        <p:spPr>
          <a:xfrm>
            <a:off x="367292" y="6026105"/>
            <a:ext cx="3547617" cy="400110"/>
          </a:xfrm>
          <a:prstGeom prst="rect">
            <a:avLst/>
          </a:prstGeom>
          <a:noFill/>
        </p:spPr>
        <p:txBody>
          <a:bodyPr wrap="square" rtlCol="0">
            <a:spAutoFit/>
          </a:bodyPr>
          <a:lstStyle/>
          <a:p>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共同住宅で持ち家の戸数。</a:t>
            </a:r>
            <a:endParaRPr kumimoji="1" lang="en-US" altLang="ja-JP" sz="1000" dirty="0">
              <a:latin typeface="Meiryo UI" panose="020B0604030504040204" pitchFamily="50" charset="-128"/>
              <a:ea typeface="Meiryo UI" panose="020B0604030504040204" pitchFamily="50" charset="-128"/>
            </a:endParaRPr>
          </a:p>
          <a:p>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戸数に居住世帯のないもの及び分譲貸しは含まれていない。</a:t>
            </a:r>
            <a:endParaRPr kumimoji="1" lang="ja-JP" altLang="en-US" sz="700" dirty="0">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6FDA70EA-2370-4EA0-A5F6-13CA170C5110}"/>
              </a:ext>
            </a:extLst>
          </p:cNvPr>
          <p:cNvSpPr txBox="1"/>
          <p:nvPr/>
        </p:nvSpPr>
        <p:spPr>
          <a:xfrm>
            <a:off x="-88506" y="5222064"/>
            <a:ext cx="992579" cy="253916"/>
          </a:xfrm>
          <a:prstGeom prst="rect">
            <a:avLst/>
          </a:prstGeom>
          <a:noFill/>
        </p:spPr>
        <p:txBody>
          <a:bodyPr wrap="none" rtlCol="0">
            <a:spAutoFit/>
          </a:bodyPr>
          <a:lstStyle/>
          <a:p>
            <a:r>
              <a:rPr kumimoji="1" lang="ja-JP" altLang="en-US" sz="1050" dirty="0">
                <a:latin typeface="Meiryo UI" panose="020B0604030504040204" pitchFamily="50" charset="-128"/>
                <a:ea typeface="Meiryo UI" panose="020B0604030504040204" pitchFamily="50" charset="-128"/>
              </a:rPr>
              <a:t>（建築時期）</a:t>
            </a:r>
          </a:p>
        </p:txBody>
      </p:sp>
      <p:sp>
        <p:nvSpPr>
          <p:cNvPr id="14" name="テキスト ボックス 13">
            <a:extLst>
              <a:ext uri="{FF2B5EF4-FFF2-40B4-BE49-F238E27FC236}">
                <a16:creationId xmlns:a16="http://schemas.microsoft.com/office/drawing/2014/main" id="{55E2C354-544D-45BC-86CF-8C999D6BF662}"/>
              </a:ext>
            </a:extLst>
          </p:cNvPr>
          <p:cNvSpPr txBox="1"/>
          <p:nvPr/>
        </p:nvSpPr>
        <p:spPr>
          <a:xfrm>
            <a:off x="8187997" y="5222064"/>
            <a:ext cx="992579" cy="253916"/>
          </a:xfrm>
          <a:prstGeom prst="rect">
            <a:avLst/>
          </a:prstGeom>
          <a:noFill/>
        </p:spPr>
        <p:txBody>
          <a:bodyPr wrap="none" rtlCol="0">
            <a:spAutoFit/>
          </a:bodyPr>
          <a:lstStyle/>
          <a:p>
            <a:r>
              <a:rPr kumimoji="1" lang="ja-JP" altLang="en-US" sz="1050" dirty="0">
                <a:latin typeface="Meiryo UI" panose="020B0604030504040204" pitchFamily="50" charset="-128"/>
                <a:ea typeface="Meiryo UI" panose="020B0604030504040204" pitchFamily="50" charset="-128"/>
              </a:rPr>
              <a:t>（建築時期）</a:t>
            </a:r>
          </a:p>
        </p:txBody>
      </p:sp>
      <p:sp>
        <p:nvSpPr>
          <p:cNvPr id="6" name="矢印: 右 5">
            <a:extLst>
              <a:ext uri="{FF2B5EF4-FFF2-40B4-BE49-F238E27FC236}">
                <a16:creationId xmlns:a16="http://schemas.microsoft.com/office/drawing/2014/main" id="{001E7109-879E-49D5-BB84-63D96A403FF9}"/>
              </a:ext>
            </a:extLst>
          </p:cNvPr>
          <p:cNvSpPr/>
          <p:nvPr/>
        </p:nvSpPr>
        <p:spPr>
          <a:xfrm rot="1441083">
            <a:off x="5302564" y="3450806"/>
            <a:ext cx="3021193" cy="587892"/>
          </a:xfrm>
          <a:prstGeom prst="rightArrow">
            <a:avLst/>
          </a:prstGeom>
          <a:solidFill>
            <a:srgbClr val="FF0000">
              <a:alpha val="10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5A649655-ADBF-4416-A3C9-6EDAFADCC65C}"/>
              </a:ext>
            </a:extLst>
          </p:cNvPr>
          <p:cNvSpPr txBox="1"/>
          <p:nvPr/>
        </p:nvSpPr>
        <p:spPr>
          <a:xfrm>
            <a:off x="367292" y="1479571"/>
            <a:ext cx="3102131" cy="307777"/>
          </a:xfrm>
          <a:prstGeom prst="rect">
            <a:avLst/>
          </a:prstGeom>
          <a:noFill/>
        </p:spPr>
        <p:txBody>
          <a:bodyPr wrap="none" rtlCol="0">
            <a:spAutoFit/>
          </a:bodyPr>
          <a:lstStyle/>
          <a:p>
            <a:r>
              <a:rPr kumimoji="1" lang="ja-JP" altLang="en-US" sz="1400" b="1" dirty="0">
                <a:latin typeface="Meiryo UI" panose="020B0604030504040204" pitchFamily="50" charset="-128"/>
                <a:ea typeface="Meiryo UI" panose="020B0604030504040204" pitchFamily="50" charset="-128"/>
              </a:rPr>
              <a:t>■建築時期別・階数別のマンション戸数</a:t>
            </a:r>
            <a:endParaRPr kumimoji="1" lang="ja-JP" altLang="en-US" sz="1400" b="1" dirty="0"/>
          </a:p>
        </p:txBody>
      </p:sp>
      <p:sp>
        <p:nvSpPr>
          <p:cNvPr id="18" name="テキスト ボックス 17">
            <a:extLst>
              <a:ext uri="{FF2B5EF4-FFF2-40B4-BE49-F238E27FC236}">
                <a16:creationId xmlns:a16="http://schemas.microsoft.com/office/drawing/2014/main" id="{9980D1BB-F394-4357-8F4C-9B31818AA6DF}"/>
              </a:ext>
            </a:extLst>
          </p:cNvPr>
          <p:cNvSpPr txBox="1"/>
          <p:nvPr/>
        </p:nvSpPr>
        <p:spPr>
          <a:xfrm>
            <a:off x="4579765" y="1472684"/>
            <a:ext cx="3461204" cy="307777"/>
          </a:xfrm>
          <a:prstGeom prst="rect">
            <a:avLst/>
          </a:prstGeom>
          <a:noFill/>
        </p:spPr>
        <p:txBody>
          <a:bodyPr wrap="none" rtlCol="0">
            <a:spAutoFit/>
          </a:bodyPr>
          <a:lstStyle/>
          <a:p>
            <a:r>
              <a:rPr kumimoji="1" lang="ja-JP" altLang="en-US" sz="1400" b="1" dirty="0">
                <a:latin typeface="Meiryo UI" panose="020B0604030504040204" pitchFamily="50" charset="-128"/>
                <a:ea typeface="Meiryo UI" panose="020B0604030504040204" pitchFamily="50" charset="-128"/>
              </a:rPr>
              <a:t>■建築時期別・階数別のマンション戸数割合</a:t>
            </a:r>
            <a:endParaRPr kumimoji="1" lang="ja-JP" altLang="en-US" sz="1400" b="1" dirty="0"/>
          </a:p>
        </p:txBody>
      </p:sp>
      <p:sp>
        <p:nvSpPr>
          <p:cNvPr id="19" name="テキスト ボックス 18">
            <a:extLst>
              <a:ext uri="{FF2B5EF4-FFF2-40B4-BE49-F238E27FC236}">
                <a16:creationId xmlns:a16="http://schemas.microsoft.com/office/drawing/2014/main" id="{1D200CAD-9678-4CED-ACA7-6A08E6F0AB75}"/>
              </a:ext>
            </a:extLst>
          </p:cNvPr>
          <p:cNvSpPr txBox="1"/>
          <p:nvPr/>
        </p:nvSpPr>
        <p:spPr>
          <a:xfrm>
            <a:off x="8655567" y="6412334"/>
            <a:ext cx="415498" cy="369332"/>
          </a:xfrm>
          <a:prstGeom prst="rect">
            <a:avLst/>
          </a:prstGeom>
          <a:noFill/>
          <a:ln>
            <a:solidFill>
              <a:schemeClr val="tx1"/>
            </a:solidFill>
          </a:ln>
        </p:spPr>
        <p:txBody>
          <a:bodyPr wrap="none" rtlCol="0">
            <a:spAutoFit/>
          </a:bodyPr>
          <a:lstStyle/>
          <a:p>
            <a:r>
              <a:rPr kumimoji="1" lang="ja-JP" altLang="en-US" dirty="0"/>
              <a:t>５</a:t>
            </a:r>
          </a:p>
        </p:txBody>
      </p:sp>
      <p:graphicFrame>
        <p:nvGraphicFramePr>
          <p:cNvPr id="16" name="グラフ 15">
            <a:extLst>
              <a:ext uri="{FF2B5EF4-FFF2-40B4-BE49-F238E27FC236}">
                <a16:creationId xmlns:a16="http://schemas.microsoft.com/office/drawing/2014/main" id="{6371A958-6BA9-4D95-A21F-ED1B3B23CB77}"/>
              </a:ext>
            </a:extLst>
          </p:cNvPr>
          <p:cNvGraphicFramePr>
            <a:graphicFrameLocks/>
          </p:cNvGraphicFramePr>
          <p:nvPr>
            <p:extLst>
              <p:ext uri="{D42A27DB-BD31-4B8C-83A1-F6EECF244321}">
                <p14:modId xmlns:p14="http://schemas.microsoft.com/office/powerpoint/2010/main" val="940683470"/>
              </p:ext>
            </p:extLst>
          </p:nvPr>
        </p:nvGraphicFramePr>
        <p:xfrm>
          <a:off x="367292" y="2261912"/>
          <a:ext cx="4152778" cy="394972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51688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グラフ 32">
            <a:extLst>
              <a:ext uri="{FF2B5EF4-FFF2-40B4-BE49-F238E27FC236}">
                <a16:creationId xmlns:a16="http://schemas.microsoft.com/office/drawing/2014/main" id="{55DFD19F-328A-41F0-889F-57B161947907}"/>
              </a:ext>
            </a:extLst>
          </p:cNvPr>
          <p:cNvGraphicFramePr/>
          <p:nvPr>
            <p:extLst>
              <p:ext uri="{D42A27DB-BD31-4B8C-83A1-F6EECF244321}">
                <p14:modId xmlns:p14="http://schemas.microsoft.com/office/powerpoint/2010/main" val="2944569479"/>
              </p:ext>
            </p:extLst>
          </p:nvPr>
        </p:nvGraphicFramePr>
        <p:xfrm>
          <a:off x="4060389" y="1859760"/>
          <a:ext cx="4949730" cy="4283359"/>
        </p:xfrm>
        <a:graphic>
          <a:graphicData uri="http://schemas.openxmlformats.org/drawingml/2006/chart">
            <c:chart xmlns:c="http://schemas.openxmlformats.org/drawingml/2006/chart" xmlns:r="http://schemas.openxmlformats.org/officeDocument/2006/relationships" r:id="rId2"/>
          </a:graphicData>
        </a:graphic>
      </p:graphicFrame>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latin typeface="Meiryo UI" panose="020B0604030504040204" pitchFamily="50" charset="-128"/>
                <a:ea typeface="Meiryo UI" panose="020B0604030504040204" pitchFamily="50" charset="-128"/>
              </a:rPr>
              <a:t>　大阪府のマンションの世帯主年齢の状況</a:t>
            </a:r>
          </a:p>
        </p:txBody>
      </p:sp>
      <p:sp>
        <p:nvSpPr>
          <p:cNvPr id="9" name="正方形/長方形 8"/>
          <p:cNvSpPr/>
          <p:nvPr/>
        </p:nvSpPr>
        <p:spPr>
          <a:xfrm>
            <a:off x="288449" y="590974"/>
            <a:ext cx="8567102" cy="619759"/>
          </a:xfrm>
          <a:prstGeom prst="rect">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solidFill>
                  <a:schemeClr val="tx1"/>
                </a:solidFill>
                <a:latin typeface="Meiryo UI" panose="020B0604030504040204" pitchFamily="50" charset="-128"/>
                <a:ea typeface="Meiryo UI" panose="020B0604030504040204" pitchFamily="50" charset="-128"/>
              </a:rPr>
              <a:t>〇大阪府内のマンションの</a:t>
            </a:r>
            <a:r>
              <a:rPr kumimoji="1" lang="ja-JP" altLang="en-US" b="1" u="sng" dirty="0">
                <a:solidFill>
                  <a:srgbClr val="FF0000"/>
                </a:solidFill>
                <a:latin typeface="Meiryo UI" panose="020B0604030504040204" pitchFamily="50" charset="-128"/>
                <a:ea typeface="Meiryo UI" panose="020B0604030504040204" pitchFamily="50" charset="-128"/>
              </a:rPr>
              <a:t>世帯主の半数以上は</a:t>
            </a:r>
            <a:r>
              <a:rPr kumimoji="1" lang="en-US" altLang="ja-JP" b="1" u="sng" dirty="0">
                <a:solidFill>
                  <a:srgbClr val="FF0000"/>
                </a:solidFill>
                <a:latin typeface="Meiryo UI" panose="020B0604030504040204" pitchFamily="50" charset="-128"/>
                <a:ea typeface="Meiryo UI" panose="020B0604030504040204" pitchFamily="50" charset="-128"/>
              </a:rPr>
              <a:t>60</a:t>
            </a:r>
            <a:r>
              <a:rPr kumimoji="1" lang="ja-JP" altLang="en-US" b="1" u="sng" dirty="0">
                <a:solidFill>
                  <a:srgbClr val="FF0000"/>
                </a:solidFill>
                <a:latin typeface="Meiryo UI" panose="020B0604030504040204" pitchFamily="50" charset="-128"/>
                <a:ea typeface="Meiryo UI" panose="020B0604030504040204" pitchFamily="50" charset="-128"/>
              </a:rPr>
              <a:t>歳代以上</a:t>
            </a:r>
            <a:endParaRPr kumimoji="1" lang="en-US" altLang="ja-JP" dirty="0">
              <a:solidFill>
                <a:schemeClr val="tx1"/>
              </a:solidFill>
              <a:latin typeface="Meiryo UI" panose="020B0604030504040204" pitchFamily="50" charset="-128"/>
              <a:ea typeface="Meiryo UI" panose="020B0604030504040204" pitchFamily="50" charset="-128"/>
            </a:endParaRPr>
          </a:p>
          <a:p>
            <a:r>
              <a:rPr kumimoji="1" lang="ja-JP" altLang="en-US" dirty="0">
                <a:solidFill>
                  <a:schemeClr val="tx1"/>
                </a:solidFill>
                <a:latin typeface="Meiryo UI" panose="020B0604030504040204" pitchFamily="50" charset="-128"/>
                <a:ea typeface="Meiryo UI" panose="020B0604030504040204" pitchFamily="50" charset="-128"/>
              </a:rPr>
              <a:t>○</a:t>
            </a:r>
            <a:r>
              <a:rPr kumimoji="1" lang="ja-JP" altLang="en-US" b="1" u="sng" dirty="0">
                <a:solidFill>
                  <a:srgbClr val="FF0000"/>
                </a:solidFill>
                <a:latin typeface="Meiryo UI" panose="020B0604030504040204" pitchFamily="50" charset="-128"/>
                <a:ea typeface="Meiryo UI" panose="020B0604030504040204" pitchFamily="50" charset="-128"/>
              </a:rPr>
              <a:t>完成年次が古いマンション</a:t>
            </a:r>
            <a:r>
              <a:rPr kumimoji="1" lang="ja-JP" altLang="en-US" dirty="0">
                <a:solidFill>
                  <a:schemeClr val="tx1"/>
                </a:solidFill>
                <a:latin typeface="Meiryo UI" panose="020B0604030504040204" pitchFamily="50" charset="-128"/>
                <a:ea typeface="Meiryo UI" panose="020B0604030504040204" pitchFamily="50" charset="-128"/>
              </a:rPr>
              <a:t>ほど</a:t>
            </a:r>
            <a:r>
              <a:rPr kumimoji="1" lang="en-US" altLang="ja-JP" b="1" u="sng" dirty="0">
                <a:solidFill>
                  <a:srgbClr val="FF0000"/>
                </a:solidFill>
                <a:latin typeface="Meiryo UI" panose="020B0604030504040204" pitchFamily="50" charset="-128"/>
                <a:ea typeface="Meiryo UI" panose="020B0604030504040204" pitchFamily="50" charset="-128"/>
              </a:rPr>
              <a:t>70</a:t>
            </a:r>
            <a:r>
              <a:rPr kumimoji="1" lang="ja-JP" altLang="en-US" b="1" u="sng" dirty="0">
                <a:solidFill>
                  <a:srgbClr val="FF0000"/>
                </a:solidFill>
                <a:latin typeface="Meiryo UI" panose="020B0604030504040204" pitchFamily="50" charset="-128"/>
                <a:ea typeface="Meiryo UI" panose="020B0604030504040204" pitchFamily="50" charset="-128"/>
              </a:rPr>
              <a:t>歳以上の割合が大きく</a:t>
            </a:r>
            <a:r>
              <a:rPr kumimoji="1" lang="ja-JP" altLang="en-US" dirty="0">
                <a:solidFill>
                  <a:schemeClr val="tx1"/>
                </a:solidFill>
                <a:latin typeface="Meiryo UI" panose="020B0604030504040204" pitchFamily="50" charset="-128"/>
                <a:ea typeface="Meiryo UI" panose="020B0604030504040204" pitchFamily="50" charset="-128"/>
              </a:rPr>
              <a:t>なっている</a:t>
            </a:r>
            <a:endParaRPr kumimoji="1" lang="en-US" altLang="ja-JP" spc="-140" dirty="0">
              <a:solidFill>
                <a:schemeClr val="tx1"/>
              </a:solidFill>
              <a:latin typeface="Meiryo UI" panose="020B0604030504040204" pitchFamily="50" charset="-128"/>
              <a:ea typeface="Meiryo UI" panose="020B0604030504040204" pitchFamily="50" charset="-128"/>
            </a:endParaRPr>
          </a:p>
        </p:txBody>
      </p:sp>
      <p:sp>
        <p:nvSpPr>
          <p:cNvPr id="32" name="テキスト ボックス 31">
            <a:extLst>
              <a:ext uri="{FF2B5EF4-FFF2-40B4-BE49-F238E27FC236}">
                <a16:creationId xmlns:a16="http://schemas.microsoft.com/office/drawing/2014/main" id="{18EC4FB2-B3E0-47DE-8600-0C5D7167175C}"/>
              </a:ext>
            </a:extLst>
          </p:cNvPr>
          <p:cNvSpPr txBox="1"/>
          <p:nvPr/>
        </p:nvSpPr>
        <p:spPr>
          <a:xfrm>
            <a:off x="122343" y="6200541"/>
            <a:ext cx="8824315" cy="400110"/>
          </a:xfrm>
          <a:prstGeom prst="rect">
            <a:avLst/>
          </a:prstGeom>
          <a:noFill/>
        </p:spPr>
        <p:txBody>
          <a:bodyPr wrap="square" rtlCol="0">
            <a:spAutoFit/>
          </a:bodyPr>
          <a:lstStyle/>
          <a:p>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いずれも四捨五入等により合計しても</a:t>
            </a:r>
            <a:r>
              <a:rPr kumimoji="1" lang="en-US" altLang="ja-JP" sz="1000" dirty="0">
                <a:latin typeface="Meiryo UI" panose="020B0604030504040204" pitchFamily="50" charset="-128"/>
                <a:ea typeface="Meiryo UI" panose="020B0604030504040204" pitchFamily="50" charset="-128"/>
              </a:rPr>
              <a:t>100%</a:t>
            </a:r>
            <a:r>
              <a:rPr kumimoji="1" lang="ja-JP" altLang="en-US" sz="1000" dirty="0">
                <a:latin typeface="Meiryo UI" panose="020B0604030504040204" pitchFamily="50" charset="-128"/>
                <a:ea typeface="Meiryo UI" panose="020B0604030504040204" pitchFamily="50" charset="-128"/>
              </a:rPr>
              <a:t>にならないことがある。</a:t>
            </a:r>
            <a:endParaRPr kumimoji="1" lang="en-US" altLang="ja-JP" sz="1000" dirty="0">
              <a:latin typeface="Meiryo UI" panose="020B0604030504040204" pitchFamily="50" charset="-128"/>
              <a:ea typeface="Meiryo UI" panose="020B0604030504040204" pitchFamily="50" charset="-128"/>
            </a:endParaRPr>
          </a:p>
          <a:p>
            <a:r>
              <a:rPr kumimoji="1" lang="ja-JP" altLang="en-US" sz="1000" dirty="0">
                <a:latin typeface="Meiryo UI" panose="020B0604030504040204" pitchFamily="50" charset="-128"/>
                <a:ea typeface="Meiryo UI" panose="020B0604030504040204" pitchFamily="50" charset="-128"/>
              </a:rPr>
              <a:t>出典：国土交通省「令和</a:t>
            </a:r>
            <a:r>
              <a:rPr kumimoji="1" lang="en-US" altLang="ja-JP" sz="1000" dirty="0">
                <a:latin typeface="Meiryo UI" panose="020B0604030504040204" pitchFamily="50" charset="-128"/>
                <a:ea typeface="Meiryo UI" panose="020B0604030504040204" pitchFamily="50" charset="-128"/>
              </a:rPr>
              <a:t>5</a:t>
            </a:r>
            <a:r>
              <a:rPr kumimoji="1" lang="ja-JP" altLang="en-US" sz="1000" dirty="0">
                <a:latin typeface="Meiryo UI" panose="020B0604030504040204" pitchFamily="50" charset="-128"/>
                <a:ea typeface="Meiryo UI" panose="020B0604030504040204" pitchFamily="50" charset="-128"/>
              </a:rPr>
              <a:t>年度マンション総合調査」の大阪府内データをもとに大阪府都市整備部住宅建築局居住企画課作成</a:t>
            </a:r>
            <a:endParaRPr kumimoji="1" lang="en-US" altLang="ja-JP" sz="1000" dirty="0">
              <a:latin typeface="Meiryo UI" panose="020B0604030504040204" pitchFamily="50" charset="-128"/>
              <a:ea typeface="Meiryo UI" panose="020B0604030504040204" pitchFamily="50" charset="-128"/>
            </a:endParaRPr>
          </a:p>
        </p:txBody>
      </p:sp>
      <p:sp>
        <p:nvSpPr>
          <p:cNvPr id="68" name="正方形/長方形 67"/>
          <p:cNvSpPr/>
          <p:nvPr/>
        </p:nvSpPr>
        <p:spPr>
          <a:xfrm>
            <a:off x="5519599" y="1230053"/>
            <a:ext cx="1897380" cy="127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 name="テキスト ボックス 68"/>
          <p:cNvSpPr txBox="1"/>
          <p:nvPr/>
        </p:nvSpPr>
        <p:spPr>
          <a:xfrm>
            <a:off x="4047926" y="1381885"/>
            <a:ext cx="3746538" cy="307777"/>
          </a:xfrm>
          <a:prstGeom prst="rect">
            <a:avLst/>
          </a:prstGeom>
          <a:noFill/>
        </p:spPr>
        <p:txBody>
          <a:bodyPr wrap="none" rtlCol="0">
            <a:spAutoFit/>
          </a:bodyPr>
          <a:lstStyle/>
          <a:p>
            <a:r>
              <a:rPr kumimoji="1" lang="ja-JP" altLang="en-US" sz="1400" b="1" dirty="0">
                <a:latin typeface="Meiryo UI" panose="020B0604030504040204" pitchFamily="50" charset="-128"/>
                <a:ea typeface="Meiryo UI" panose="020B0604030504040204" pitchFamily="50" charset="-128"/>
              </a:rPr>
              <a:t>■完成年次別世帯主の年齢の割合（大阪府）</a:t>
            </a:r>
          </a:p>
        </p:txBody>
      </p:sp>
      <p:cxnSp>
        <p:nvCxnSpPr>
          <p:cNvPr id="87" name="直線コネクタ 86"/>
          <p:cNvCxnSpPr>
            <a:cxnSpLocks/>
          </p:cNvCxnSpPr>
          <p:nvPr/>
        </p:nvCxnSpPr>
        <p:spPr>
          <a:xfrm>
            <a:off x="4791494" y="3126549"/>
            <a:ext cx="496786" cy="40927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9" name="直線コネクタ 88"/>
          <p:cNvCxnSpPr>
            <a:cxnSpLocks/>
          </p:cNvCxnSpPr>
          <p:nvPr/>
        </p:nvCxnSpPr>
        <p:spPr>
          <a:xfrm>
            <a:off x="5578481" y="3492161"/>
            <a:ext cx="440904" cy="43122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1" name="直線コネクタ 90"/>
          <p:cNvCxnSpPr>
            <a:cxnSpLocks/>
          </p:cNvCxnSpPr>
          <p:nvPr/>
        </p:nvCxnSpPr>
        <p:spPr>
          <a:xfrm>
            <a:off x="6309586" y="3923390"/>
            <a:ext cx="449173" cy="25999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3" name="直線コネクタ 92"/>
          <p:cNvCxnSpPr>
            <a:cxnSpLocks/>
          </p:cNvCxnSpPr>
          <p:nvPr/>
        </p:nvCxnSpPr>
        <p:spPr>
          <a:xfrm>
            <a:off x="7048960" y="4183380"/>
            <a:ext cx="464360" cy="35814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43" name="テキスト ボックス 42">
            <a:extLst>
              <a:ext uri="{FF2B5EF4-FFF2-40B4-BE49-F238E27FC236}">
                <a16:creationId xmlns:a16="http://schemas.microsoft.com/office/drawing/2014/main" id="{3C06232B-2B25-4D3B-8BA0-F8EAA516DE29}"/>
              </a:ext>
            </a:extLst>
          </p:cNvPr>
          <p:cNvSpPr txBox="1"/>
          <p:nvPr/>
        </p:nvSpPr>
        <p:spPr>
          <a:xfrm>
            <a:off x="8647802" y="6412334"/>
            <a:ext cx="415498" cy="369332"/>
          </a:xfrm>
          <a:prstGeom prst="rect">
            <a:avLst/>
          </a:prstGeom>
          <a:noFill/>
          <a:ln>
            <a:solidFill>
              <a:schemeClr val="tx1"/>
            </a:solidFill>
          </a:ln>
        </p:spPr>
        <p:txBody>
          <a:bodyPr wrap="none" rtlCol="0">
            <a:spAutoFit/>
          </a:bodyPr>
          <a:lstStyle/>
          <a:p>
            <a:r>
              <a:rPr kumimoji="1" lang="ja-JP" altLang="en-US" dirty="0"/>
              <a:t>６</a:t>
            </a:r>
          </a:p>
        </p:txBody>
      </p:sp>
      <p:graphicFrame>
        <p:nvGraphicFramePr>
          <p:cNvPr id="37" name="グラフ 36">
            <a:extLst>
              <a:ext uri="{FF2B5EF4-FFF2-40B4-BE49-F238E27FC236}">
                <a16:creationId xmlns:a16="http://schemas.microsoft.com/office/drawing/2014/main" id="{00000000-0008-0000-0200-000004000000}"/>
              </a:ext>
            </a:extLst>
          </p:cNvPr>
          <p:cNvGraphicFramePr>
            <a:graphicFrameLocks/>
          </p:cNvGraphicFramePr>
          <p:nvPr>
            <p:extLst>
              <p:ext uri="{D42A27DB-BD31-4B8C-83A1-F6EECF244321}">
                <p14:modId xmlns:p14="http://schemas.microsoft.com/office/powerpoint/2010/main" val="2462133599"/>
              </p:ext>
            </p:extLst>
          </p:nvPr>
        </p:nvGraphicFramePr>
        <p:xfrm>
          <a:off x="220980" y="1842985"/>
          <a:ext cx="3549208" cy="4300133"/>
        </p:xfrm>
        <a:graphic>
          <a:graphicData uri="http://schemas.openxmlformats.org/drawingml/2006/chart">
            <c:chart xmlns:c="http://schemas.openxmlformats.org/drawingml/2006/chart" xmlns:r="http://schemas.openxmlformats.org/officeDocument/2006/relationships" r:id="rId3"/>
          </a:graphicData>
        </a:graphic>
      </p:graphicFrame>
      <p:sp>
        <p:nvSpPr>
          <p:cNvPr id="40" name="テキスト ボックス 39">
            <a:extLst>
              <a:ext uri="{FF2B5EF4-FFF2-40B4-BE49-F238E27FC236}">
                <a16:creationId xmlns:a16="http://schemas.microsoft.com/office/drawing/2014/main" id="{5081000E-C74B-4008-9264-49349EA7C310}"/>
              </a:ext>
            </a:extLst>
          </p:cNvPr>
          <p:cNvSpPr txBox="1"/>
          <p:nvPr/>
        </p:nvSpPr>
        <p:spPr>
          <a:xfrm>
            <a:off x="507397" y="1372971"/>
            <a:ext cx="2324675" cy="307777"/>
          </a:xfrm>
          <a:prstGeom prst="rect">
            <a:avLst/>
          </a:prstGeom>
          <a:noFill/>
        </p:spPr>
        <p:txBody>
          <a:bodyPr wrap="none" rtlCol="0">
            <a:spAutoFit/>
          </a:bodyPr>
          <a:lstStyle/>
          <a:p>
            <a:r>
              <a:rPr kumimoji="1" lang="ja-JP" altLang="en-US" sz="1400" b="1" dirty="0">
                <a:latin typeface="Meiryo UI" panose="020B0604030504040204" pitchFamily="50" charset="-128"/>
                <a:ea typeface="Meiryo UI" panose="020B0604030504040204" pitchFamily="50" charset="-128"/>
              </a:rPr>
              <a:t>■世帯主の年齢（大阪府）</a:t>
            </a:r>
          </a:p>
        </p:txBody>
      </p:sp>
      <p:sp>
        <p:nvSpPr>
          <p:cNvPr id="5" name="フリーフォーム: 図形 4">
            <a:extLst>
              <a:ext uri="{FF2B5EF4-FFF2-40B4-BE49-F238E27FC236}">
                <a16:creationId xmlns:a16="http://schemas.microsoft.com/office/drawing/2014/main" id="{2E545E51-688A-421D-85E8-6050023B2327}"/>
              </a:ext>
            </a:extLst>
          </p:cNvPr>
          <p:cNvSpPr/>
          <p:nvPr/>
        </p:nvSpPr>
        <p:spPr>
          <a:xfrm>
            <a:off x="1925427" y="2600719"/>
            <a:ext cx="88825" cy="3054261"/>
          </a:xfrm>
          <a:custGeom>
            <a:avLst/>
            <a:gdLst>
              <a:gd name="connsiteX0" fmla="*/ 0 w 23648"/>
              <a:gd name="connsiteY0" fmla="*/ 0 h 1789386"/>
              <a:gd name="connsiteX1" fmla="*/ 23648 w 23648"/>
              <a:gd name="connsiteY1" fmla="*/ 922283 h 1789386"/>
              <a:gd name="connsiteX2" fmla="*/ 7883 w 23648"/>
              <a:gd name="connsiteY2" fmla="*/ 1789386 h 1789386"/>
            </a:gdLst>
            <a:ahLst/>
            <a:cxnLst>
              <a:cxn ang="0">
                <a:pos x="connsiteX0" y="connsiteY0"/>
              </a:cxn>
              <a:cxn ang="0">
                <a:pos x="connsiteX1" y="connsiteY1"/>
              </a:cxn>
              <a:cxn ang="0">
                <a:pos x="connsiteX2" y="connsiteY2"/>
              </a:cxn>
            </a:cxnLst>
            <a:rect l="l" t="t" r="r" b="b"/>
            <a:pathLst>
              <a:path w="23648" h="1789386">
                <a:moveTo>
                  <a:pt x="0" y="0"/>
                </a:moveTo>
                <a:lnTo>
                  <a:pt x="23648" y="922283"/>
                </a:lnTo>
                <a:lnTo>
                  <a:pt x="7883" y="1789386"/>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円弧 41">
            <a:extLst>
              <a:ext uri="{FF2B5EF4-FFF2-40B4-BE49-F238E27FC236}">
                <a16:creationId xmlns:a16="http://schemas.microsoft.com/office/drawing/2014/main" id="{B5BDB14C-3087-4350-92C7-165E53BFEB03}"/>
              </a:ext>
            </a:extLst>
          </p:cNvPr>
          <p:cNvSpPr/>
          <p:nvPr/>
        </p:nvSpPr>
        <p:spPr>
          <a:xfrm rot="11012287">
            <a:off x="1535216" y="5510484"/>
            <a:ext cx="829457" cy="146231"/>
          </a:xfrm>
          <a:prstGeom prst="arc">
            <a:avLst/>
          </a:prstGeom>
          <a:ln>
            <a:headEnd type="non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45" name="円弧 44">
            <a:extLst>
              <a:ext uri="{FF2B5EF4-FFF2-40B4-BE49-F238E27FC236}">
                <a16:creationId xmlns:a16="http://schemas.microsoft.com/office/drawing/2014/main" id="{C0379FED-5E26-4CB0-AEBD-02363C0BF93F}"/>
              </a:ext>
            </a:extLst>
          </p:cNvPr>
          <p:cNvSpPr/>
          <p:nvPr/>
        </p:nvSpPr>
        <p:spPr>
          <a:xfrm rot="20228317">
            <a:off x="1228504" y="2696957"/>
            <a:ext cx="715988" cy="172836"/>
          </a:xfrm>
          <a:prstGeom prst="arc">
            <a:avLst/>
          </a:prstGeom>
          <a:ln>
            <a:headEnd type="triangl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sz="2400"/>
          </a:p>
        </p:txBody>
      </p:sp>
    </p:spTree>
    <p:extLst>
      <p:ext uri="{BB962C8B-B14F-4D97-AF65-F5344CB8AC3E}">
        <p14:creationId xmlns:p14="http://schemas.microsoft.com/office/powerpoint/2010/main" val="39551491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latin typeface="Meiryo UI" panose="020B0604030504040204" pitchFamily="50" charset="-128"/>
                <a:ea typeface="Meiryo UI" panose="020B0604030504040204" pitchFamily="50" charset="-128"/>
              </a:rPr>
              <a:t>　大阪府のマンションの管理の現状（大阪府内）</a:t>
            </a:r>
          </a:p>
        </p:txBody>
      </p:sp>
      <p:sp>
        <p:nvSpPr>
          <p:cNvPr id="14" name="テキスト ボックス 13">
            <a:extLst>
              <a:ext uri="{FF2B5EF4-FFF2-40B4-BE49-F238E27FC236}">
                <a16:creationId xmlns:a16="http://schemas.microsoft.com/office/drawing/2014/main" id="{D363A767-6315-4A57-8356-72B4091B56DF}"/>
              </a:ext>
            </a:extLst>
          </p:cNvPr>
          <p:cNvSpPr txBox="1"/>
          <p:nvPr/>
        </p:nvSpPr>
        <p:spPr>
          <a:xfrm>
            <a:off x="8652795" y="6412334"/>
            <a:ext cx="415498" cy="369332"/>
          </a:xfrm>
          <a:prstGeom prst="rect">
            <a:avLst/>
          </a:prstGeom>
          <a:solidFill>
            <a:schemeClr val="bg1"/>
          </a:solidFill>
          <a:ln>
            <a:solidFill>
              <a:schemeClr val="tx1"/>
            </a:solidFill>
          </a:ln>
        </p:spPr>
        <p:txBody>
          <a:bodyPr wrap="none" rtlCol="0">
            <a:spAutoFit/>
          </a:bodyPr>
          <a:lstStyle/>
          <a:p>
            <a:r>
              <a:rPr kumimoji="1" lang="ja-JP" altLang="en-US" dirty="0"/>
              <a:t>７</a:t>
            </a:r>
          </a:p>
        </p:txBody>
      </p:sp>
      <p:sp>
        <p:nvSpPr>
          <p:cNvPr id="21" name="正方形/長方形 20">
            <a:extLst>
              <a:ext uri="{FF2B5EF4-FFF2-40B4-BE49-F238E27FC236}">
                <a16:creationId xmlns:a16="http://schemas.microsoft.com/office/drawing/2014/main" id="{FA2A09E9-6781-43BA-8AAC-E5B4FE60F131}"/>
              </a:ext>
            </a:extLst>
          </p:cNvPr>
          <p:cNvSpPr/>
          <p:nvPr/>
        </p:nvSpPr>
        <p:spPr>
          <a:xfrm>
            <a:off x="288449" y="590974"/>
            <a:ext cx="8567102" cy="619759"/>
          </a:xfrm>
          <a:prstGeom prst="rect">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solidFill>
                  <a:schemeClr val="tx1"/>
                </a:solidFill>
                <a:latin typeface="Meiryo UI" panose="020B0604030504040204" pitchFamily="50" charset="-128"/>
                <a:ea typeface="Meiryo UI" panose="020B0604030504040204" pitchFamily="50" charset="-128"/>
              </a:rPr>
              <a:t>〇管理者の選任状況については、</a:t>
            </a:r>
            <a:r>
              <a:rPr kumimoji="1" lang="en-US" altLang="ja-JP" dirty="0">
                <a:solidFill>
                  <a:schemeClr val="tx1"/>
                </a:solidFill>
                <a:latin typeface="Meiryo UI" panose="020B0604030504040204" pitchFamily="50" charset="-128"/>
                <a:ea typeface="Meiryo UI" panose="020B0604030504040204" pitchFamily="50" charset="-128"/>
              </a:rPr>
              <a:t>78.8</a:t>
            </a:r>
            <a:r>
              <a:rPr kumimoji="1" lang="ja-JP" altLang="en-US" dirty="0">
                <a:solidFill>
                  <a:schemeClr val="tx1"/>
                </a:solidFill>
                <a:latin typeface="Meiryo UI" panose="020B0604030504040204" pitchFamily="50" charset="-128"/>
                <a:ea typeface="Meiryo UI" panose="020B0604030504040204" pitchFamily="50" charset="-128"/>
              </a:rPr>
              <a:t>％が管理組合の代表者（区分所有者）であり、</a:t>
            </a:r>
            <a:endParaRPr kumimoji="1" lang="en-US" altLang="ja-JP" dirty="0">
              <a:solidFill>
                <a:schemeClr val="tx1"/>
              </a:solidFill>
              <a:latin typeface="Meiryo UI" panose="020B0604030504040204" pitchFamily="50" charset="-128"/>
              <a:ea typeface="Meiryo UI" panose="020B0604030504040204" pitchFamily="50" charset="-128"/>
            </a:endParaRPr>
          </a:p>
          <a:p>
            <a:r>
              <a:rPr kumimoji="1" lang="ja-JP" altLang="en-US" dirty="0">
                <a:solidFill>
                  <a:schemeClr val="tx1"/>
                </a:solidFill>
                <a:latin typeface="Meiryo UI" panose="020B0604030504040204" pitchFamily="50" charset="-128"/>
                <a:ea typeface="Meiryo UI" panose="020B0604030504040204" pitchFamily="50" charset="-128"/>
              </a:rPr>
              <a:t>　 </a:t>
            </a:r>
            <a:r>
              <a:rPr kumimoji="1" lang="ja-JP" altLang="en-US" b="1" u="sng" dirty="0">
                <a:solidFill>
                  <a:srgbClr val="FF0000"/>
                </a:solidFill>
                <a:latin typeface="Meiryo UI" panose="020B0604030504040204" pitchFamily="50" charset="-128"/>
                <a:ea typeface="Meiryo UI" panose="020B0604030504040204" pitchFamily="50" charset="-128"/>
              </a:rPr>
              <a:t>区分所有者以外の第３者が管理者</a:t>
            </a:r>
            <a:r>
              <a:rPr kumimoji="1" lang="ja-JP" altLang="en-US" dirty="0">
                <a:solidFill>
                  <a:schemeClr val="tx1"/>
                </a:solidFill>
                <a:latin typeface="Meiryo UI" panose="020B0604030504040204" pitchFamily="50" charset="-128"/>
                <a:ea typeface="Meiryo UI" panose="020B0604030504040204" pitchFamily="50" charset="-128"/>
              </a:rPr>
              <a:t>となっているマンションは</a:t>
            </a:r>
            <a:r>
              <a:rPr kumimoji="1" lang="en-US" altLang="ja-JP" b="1" u="sng" dirty="0">
                <a:solidFill>
                  <a:srgbClr val="FF0000"/>
                </a:solidFill>
                <a:latin typeface="Meiryo UI" panose="020B0604030504040204" pitchFamily="50" charset="-128"/>
                <a:ea typeface="Meiryo UI" panose="020B0604030504040204" pitchFamily="50" charset="-128"/>
              </a:rPr>
              <a:t>5.9</a:t>
            </a:r>
            <a:r>
              <a:rPr kumimoji="1" lang="ja-JP" altLang="en-US" b="1" u="sng" dirty="0">
                <a:solidFill>
                  <a:srgbClr val="FF0000"/>
                </a:solidFill>
                <a:latin typeface="Meiryo UI" panose="020B0604030504040204" pitchFamily="50" charset="-128"/>
                <a:ea typeface="Meiryo UI" panose="020B0604030504040204" pitchFamily="50" charset="-128"/>
              </a:rPr>
              <a:t>％</a:t>
            </a:r>
            <a:r>
              <a:rPr kumimoji="1" lang="ja-JP" altLang="en-US" dirty="0">
                <a:solidFill>
                  <a:schemeClr val="tx1"/>
                </a:solidFill>
                <a:latin typeface="Meiryo UI" panose="020B0604030504040204" pitchFamily="50" charset="-128"/>
                <a:ea typeface="Meiryo UI" panose="020B0604030504040204" pitchFamily="50" charset="-128"/>
              </a:rPr>
              <a:t>となっている。</a:t>
            </a:r>
            <a:endParaRPr kumimoji="1" lang="en-US" altLang="ja-JP" dirty="0">
              <a:solidFill>
                <a:schemeClr val="tx1"/>
              </a:solidFill>
              <a:latin typeface="Meiryo UI" panose="020B0604030504040204" pitchFamily="50" charset="-128"/>
              <a:ea typeface="Meiryo UI" panose="020B0604030504040204" pitchFamily="50" charset="-128"/>
            </a:endParaRPr>
          </a:p>
        </p:txBody>
      </p:sp>
      <p:graphicFrame>
        <p:nvGraphicFramePr>
          <p:cNvPr id="17" name="グラフ 16">
            <a:extLst>
              <a:ext uri="{FF2B5EF4-FFF2-40B4-BE49-F238E27FC236}">
                <a16:creationId xmlns:a16="http://schemas.microsoft.com/office/drawing/2014/main" id="{6A60753C-DFD9-4115-9A4B-8B9A958DE840}"/>
              </a:ext>
            </a:extLst>
          </p:cNvPr>
          <p:cNvGraphicFramePr>
            <a:graphicFrameLocks/>
          </p:cNvGraphicFramePr>
          <p:nvPr>
            <p:extLst>
              <p:ext uri="{D42A27DB-BD31-4B8C-83A1-F6EECF244321}">
                <p14:modId xmlns:p14="http://schemas.microsoft.com/office/powerpoint/2010/main" val="423908163"/>
              </p:ext>
            </p:extLst>
          </p:nvPr>
        </p:nvGraphicFramePr>
        <p:xfrm>
          <a:off x="612105" y="1734206"/>
          <a:ext cx="7919790" cy="4532820"/>
        </p:xfrm>
        <a:graphic>
          <a:graphicData uri="http://schemas.openxmlformats.org/drawingml/2006/chart">
            <c:chart xmlns:c="http://schemas.openxmlformats.org/drawingml/2006/chart" xmlns:r="http://schemas.openxmlformats.org/officeDocument/2006/relationships" r:id="rId2"/>
          </a:graphicData>
        </a:graphic>
      </p:graphicFrame>
      <p:sp>
        <p:nvSpPr>
          <p:cNvPr id="22" name="テキスト ボックス 21">
            <a:extLst>
              <a:ext uri="{FF2B5EF4-FFF2-40B4-BE49-F238E27FC236}">
                <a16:creationId xmlns:a16="http://schemas.microsoft.com/office/drawing/2014/main" id="{BA6A9D03-D61D-4BAC-A376-695760E40DED}"/>
              </a:ext>
            </a:extLst>
          </p:cNvPr>
          <p:cNvSpPr txBox="1"/>
          <p:nvPr/>
        </p:nvSpPr>
        <p:spPr>
          <a:xfrm>
            <a:off x="451943" y="1333970"/>
            <a:ext cx="1426994" cy="307777"/>
          </a:xfrm>
          <a:prstGeom prst="rect">
            <a:avLst/>
          </a:prstGeom>
          <a:noFill/>
        </p:spPr>
        <p:txBody>
          <a:bodyPr wrap="none" rtlCol="0">
            <a:spAutoFit/>
          </a:bodyPr>
          <a:lstStyle/>
          <a:p>
            <a:r>
              <a:rPr kumimoji="1" lang="ja-JP" altLang="en-US" sz="1400" b="1" dirty="0">
                <a:latin typeface="Meiryo UI" panose="020B0604030504040204" pitchFamily="50" charset="-128"/>
                <a:ea typeface="Meiryo UI" panose="020B0604030504040204" pitchFamily="50" charset="-128"/>
              </a:rPr>
              <a:t>■管理者の選任</a:t>
            </a:r>
            <a:endParaRPr kumimoji="1" lang="ja-JP" altLang="en-US" sz="1400" b="1" dirty="0"/>
          </a:p>
        </p:txBody>
      </p:sp>
      <p:sp>
        <p:nvSpPr>
          <p:cNvPr id="2" name="右中かっこ 1">
            <a:extLst>
              <a:ext uri="{FF2B5EF4-FFF2-40B4-BE49-F238E27FC236}">
                <a16:creationId xmlns:a16="http://schemas.microsoft.com/office/drawing/2014/main" id="{32276C6D-7F12-4EA5-A3F8-19B66D808A0B}"/>
              </a:ext>
            </a:extLst>
          </p:cNvPr>
          <p:cNvSpPr/>
          <p:nvPr/>
        </p:nvSpPr>
        <p:spPr>
          <a:xfrm rot="16200000">
            <a:off x="5699234" y="1624264"/>
            <a:ext cx="394139" cy="2948155"/>
          </a:xfrm>
          <a:prstGeom prst="rightBrac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AB8B4364-4858-438C-ABA8-76BB8A3F42B7}"/>
              </a:ext>
            </a:extLst>
          </p:cNvPr>
          <p:cNvSpPr txBox="1"/>
          <p:nvPr/>
        </p:nvSpPr>
        <p:spPr>
          <a:xfrm>
            <a:off x="5651938" y="2542652"/>
            <a:ext cx="898634" cy="307777"/>
          </a:xfrm>
          <a:prstGeom prst="rect">
            <a:avLst/>
          </a:prstGeom>
          <a:noFill/>
        </p:spPr>
        <p:txBody>
          <a:bodyPr wrap="square" rtlCol="0">
            <a:spAutoFit/>
          </a:bodyPr>
          <a:lstStyle/>
          <a:p>
            <a:r>
              <a:rPr kumimoji="1" lang="en-US" altLang="ja-JP" sz="1400" dirty="0"/>
              <a:t>5.9</a:t>
            </a:r>
            <a:r>
              <a:rPr kumimoji="1" lang="ja-JP" altLang="en-US" sz="1400" dirty="0"/>
              <a:t>％</a:t>
            </a:r>
          </a:p>
        </p:txBody>
      </p:sp>
      <p:sp>
        <p:nvSpPr>
          <p:cNvPr id="23" name="テキスト ボックス 22">
            <a:extLst>
              <a:ext uri="{FF2B5EF4-FFF2-40B4-BE49-F238E27FC236}">
                <a16:creationId xmlns:a16="http://schemas.microsoft.com/office/drawing/2014/main" id="{94097EA1-4D37-4E95-9522-C51FE54AB6E1}"/>
              </a:ext>
            </a:extLst>
          </p:cNvPr>
          <p:cNvSpPr txBox="1"/>
          <p:nvPr/>
        </p:nvSpPr>
        <p:spPr>
          <a:xfrm>
            <a:off x="319685" y="6317868"/>
            <a:ext cx="8824315" cy="400110"/>
          </a:xfrm>
          <a:prstGeom prst="rect">
            <a:avLst/>
          </a:prstGeom>
          <a:noFill/>
        </p:spPr>
        <p:txBody>
          <a:bodyPr wrap="square" rtlCol="0">
            <a:spAutoFit/>
          </a:bodyPr>
          <a:lstStyle/>
          <a:p>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いずれも四捨五入等により合計しても</a:t>
            </a:r>
            <a:r>
              <a:rPr kumimoji="1" lang="en-US" altLang="ja-JP" sz="1000" dirty="0">
                <a:latin typeface="Meiryo UI" panose="020B0604030504040204" pitchFamily="50" charset="-128"/>
                <a:ea typeface="Meiryo UI" panose="020B0604030504040204" pitchFamily="50" charset="-128"/>
              </a:rPr>
              <a:t>100%</a:t>
            </a:r>
            <a:r>
              <a:rPr kumimoji="1" lang="ja-JP" altLang="en-US" sz="1000" dirty="0">
                <a:latin typeface="Meiryo UI" panose="020B0604030504040204" pitchFamily="50" charset="-128"/>
                <a:ea typeface="Meiryo UI" panose="020B0604030504040204" pitchFamily="50" charset="-128"/>
              </a:rPr>
              <a:t>にならないことがある。</a:t>
            </a:r>
            <a:endParaRPr kumimoji="1" lang="en-US" altLang="ja-JP" sz="1000" dirty="0">
              <a:latin typeface="Meiryo UI" panose="020B0604030504040204" pitchFamily="50" charset="-128"/>
              <a:ea typeface="Meiryo UI" panose="020B0604030504040204" pitchFamily="50" charset="-128"/>
            </a:endParaRPr>
          </a:p>
          <a:p>
            <a:r>
              <a:rPr kumimoji="1" lang="ja-JP" altLang="en-US" sz="1000" dirty="0">
                <a:latin typeface="Meiryo UI" panose="020B0604030504040204" pitchFamily="50" charset="-128"/>
                <a:ea typeface="Meiryo UI" panose="020B0604030504040204" pitchFamily="50" charset="-128"/>
              </a:rPr>
              <a:t>出典：国土交通省「令和</a:t>
            </a:r>
            <a:r>
              <a:rPr kumimoji="1" lang="en-US" altLang="ja-JP" sz="1000" dirty="0">
                <a:latin typeface="Meiryo UI" panose="020B0604030504040204" pitchFamily="50" charset="-128"/>
                <a:ea typeface="Meiryo UI" panose="020B0604030504040204" pitchFamily="50" charset="-128"/>
              </a:rPr>
              <a:t>5</a:t>
            </a:r>
            <a:r>
              <a:rPr kumimoji="1" lang="ja-JP" altLang="en-US" sz="1000" dirty="0">
                <a:latin typeface="Meiryo UI" panose="020B0604030504040204" pitchFamily="50" charset="-128"/>
                <a:ea typeface="Meiryo UI" panose="020B0604030504040204" pitchFamily="50" charset="-128"/>
              </a:rPr>
              <a:t>年度マンション総合調査」の大阪府内データをもとに大阪府都市整備部住宅建築局居住企画課作成</a:t>
            </a:r>
            <a:endParaRPr kumimoji="1" lang="en-US" altLang="ja-JP" sz="10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458243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latin typeface="Meiryo UI" panose="020B0604030504040204" pitchFamily="50" charset="-128"/>
                <a:ea typeface="Meiryo UI" panose="020B0604030504040204" pitchFamily="50" charset="-128"/>
              </a:rPr>
              <a:t>　大阪府のマンションの管理の現状（大阪府内）</a:t>
            </a:r>
          </a:p>
        </p:txBody>
      </p:sp>
      <p:sp>
        <p:nvSpPr>
          <p:cNvPr id="14" name="テキスト ボックス 13">
            <a:extLst>
              <a:ext uri="{FF2B5EF4-FFF2-40B4-BE49-F238E27FC236}">
                <a16:creationId xmlns:a16="http://schemas.microsoft.com/office/drawing/2014/main" id="{D363A767-6315-4A57-8356-72B4091B56DF}"/>
              </a:ext>
            </a:extLst>
          </p:cNvPr>
          <p:cNvSpPr txBox="1"/>
          <p:nvPr/>
        </p:nvSpPr>
        <p:spPr>
          <a:xfrm>
            <a:off x="8652795" y="6412334"/>
            <a:ext cx="415498" cy="369332"/>
          </a:xfrm>
          <a:prstGeom prst="rect">
            <a:avLst/>
          </a:prstGeom>
          <a:solidFill>
            <a:schemeClr val="bg1"/>
          </a:solidFill>
          <a:ln>
            <a:solidFill>
              <a:schemeClr val="tx1"/>
            </a:solidFill>
          </a:ln>
        </p:spPr>
        <p:txBody>
          <a:bodyPr wrap="none" rtlCol="0">
            <a:spAutoFit/>
          </a:bodyPr>
          <a:lstStyle/>
          <a:p>
            <a:r>
              <a:rPr kumimoji="1" lang="ja-JP" altLang="en-US" dirty="0"/>
              <a:t>８</a:t>
            </a:r>
          </a:p>
        </p:txBody>
      </p:sp>
      <p:sp>
        <p:nvSpPr>
          <p:cNvPr id="16" name="テキスト ボックス 15">
            <a:extLst>
              <a:ext uri="{FF2B5EF4-FFF2-40B4-BE49-F238E27FC236}">
                <a16:creationId xmlns:a16="http://schemas.microsoft.com/office/drawing/2014/main" id="{485851FF-2B76-46AA-8645-5C191C6A4949}"/>
              </a:ext>
            </a:extLst>
          </p:cNvPr>
          <p:cNvSpPr txBox="1"/>
          <p:nvPr/>
        </p:nvSpPr>
        <p:spPr>
          <a:xfrm>
            <a:off x="4532586" y="1472849"/>
            <a:ext cx="4611414" cy="523220"/>
          </a:xfrm>
          <a:prstGeom prst="rect">
            <a:avLst/>
          </a:prstGeom>
          <a:noFill/>
        </p:spPr>
        <p:txBody>
          <a:bodyPr wrap="square">
            <a:spAutoFit/>
          </a:bodyPr>
          <a:lstStyle/>
          <a:p>
            <a:pPr marL="179996" indent="-457189" algn="just" defTabSz="914379">
              <a:defRPr/>
            </a:pPr>
            <a:r>
              <a:rPr lang="ja-JP" altLang="en-US" sz="1400" b="1" dirty="0">
                <a:solidFill>
                  <a:prstClr val="black"/>
                </a:solidFill>
                <a:latin typeface="Meiryo UI"/>
                <a:ea typeface="Meiryo UI"/>
              </a:rPr>
              <a:t>■</a:t>
            </a:r>
            <a:r>
              <a:rPr lang="en-US" altLang="ja-JP" sz="1400" b="1" dirty="0">
                <a:solidFill>
                  <a:prstClr val="black"/>
                </a:solidFill>
                <a:latin typeface="Meiryo UI"/>
                <a:ea typeface="Meiryo UI"/>
              </a:rPr>
              <a:t>25</a:t>
            </a:r>
            <a:r>
              <a:rPr lang="ja-JP" altLang="en-US" sz="1400" b="1" dirty="0">
                <a:solidFill>
                  <a:prstClr val="black"/>
                </a:solidFill>
                <a:latin typeface="Meiryo UI"/>
                <a:ea typeface="Meiryo UI"/>
              </a:rPr>
              <a:t>年以上の長期修繕計画に基づく</a:t>
            </a:r>
            <a:endParaRPr lang="en-US" altLang="ja-JP" sz="1400" b="1" dirty="0">
              <a:solidFill>
                <a:prstClr val="black"/>
              </a:solidFill>
              <a:latin typeface="Meiryo UI"/>
              <a:ea typeface="Meiryo UI"/>
            </a:endParaRPr>
          </a:p>
          <a:p>
            <a:pPr marL="179996" indent="-457189" algn="just" defTabSz="914379">
              <a:defRPr/>
            </a:pPr>
            <a:r>
              <a:rPr lang="ja-JP" altLang="en-US" sz="1400" b="1" dirty="0">
                <a:solidFill>
                  <a:prstClr val="black"/>
                </a:solidFill>
                <a:latin typeface="Meiryo UI"/>
                <a:ea typeface="Meiryo UI"/>
              </a:rPr>
              <a:t>　</a:t>
            </a:r>
            <a:r>
              <a:rPr lang="en-US" altLang="ja-JP" sz="1400" b="1" dirty="0">
                <a:solidFill>
                  <a:prstClr val="black"/>
                </a:solidFill>
                <a:latin typeface="Meiryo UI"/>
                <a:ea typeface="Meiryo UI"/>
              </a:rPr>
              <a:t> </a:t>
            </a:r>
            <a:r>
              <a:rPr lang="ja-JP" altLang="en-US" sz="1400" b="1" dirty="0">
                <a:solidFill>
                  <a:prstClr val="black"/>
                </a:solidFill>
                <a:latin typeface="Meiryo UI"/>
                <a:ea typeface="Meiryo UI"/>
              </a:rPr>
              <a:t>修繕積立金を設定している管理組合の割合</a:t>
            </a:r>
            <a:endParaRPr lang="en-US" altLang="ja-JP" sz="1400" b="1" dirty="0">
              <a:solidFill>
                <a:prstClr val="black"/>
              </a:solidFill>
              <a:latin typeface="Meiryo UI"/>
              <a:ea typeface="Meiryo UI"/>
            </a:endParaRPr>
          </a:p>
        </p:txBody>
      </p:sp>
      <p:sp>
        <p:nvSpPr>
          <p:cNvPr id="17" name="テキスト ボックス 16">
            <a:extLst>
              <a:ext uri="{FF2B5EF4-FFF2-40B4-BE49-F238E27FC236}">
                <a16:creationId xmlns:a16="http://schemas.microsoft.com/office/drawing/2014/main" id="{FE6729CA-C757-4168-94E8-975309746D7F}"/>
              </a:ext>
            </a:extLst>
          </p:cNvPr>
          <p:cNvSpPr txBox="1"/>
          <p:nvPr/>
        </p:nvSpPr>
        <p:spPr>
          <a:xfrm>
            <a:off x="94593" y="1499047"/>
            <a:ext cx="4118013" cy="307777"/>
          </a:xfrm>
          <a:prstGeom prst="rect">
            <a:avLst/>
          </a:prstGeom>
          <a:noFill/>
        </p:spPr>
        <p:txBody>
          <a:bodyPr wrap="square">
            <a:spAutoFit/>
          </a:bodyPr>
          <a:lstStyle/>
          <a:p>
            <a:pPr marL="179996" indent="-457189" algn="just" defTabSz="914379">
              <a:defRPr/>
            </a:pPr>
            <a:r>
              <a:rPr lang="ja-JP" altLang="en-US" sz="1400" b="1" dirty="0">
                <a:solidFill>
                  <a:prstClr val="black"/>
                </a:solidFill>
                <a:latin typeface="Meiryo UI"/>
                <a:ea typeface="Meiryo UI"/>
              </a:rPr>
              <a:t>■長期修繕計画の作成状況</a:t>
            </a:r>
            <a:endParaRPr lang="en-US" altLang="ja-JP" sz="1400" b="1" dirty="0">
              <a:solidFill>
                <a:prstClr val="black"/>
              </a:solidFill>
              <a:latin typeface="Meiryo UI"/>
              <a:ea typeface="Meiryo UI"/>
            </a:endParaRPr>
          </a:p>
        </p:txBody>
      </p:sp>
      <p:sp>
        <p:nvSpPr>
          <p:cNvPr id="6" name="正方形/長方形 5">
            <a:extLst>
              <a:ext uri="{FF2B5EF4-FFF2-40B4-BE49-F238E27FC236}">
                <a16:creationId xmlns:a16="http://schemas.microsoft.com/office/drawing/2014/main" id="{8744DF06-5718-45A7-B4CA-2CB34D9C38B4}"/>
              </a:ext>
            </a:extLst>
          </p:cNvPr>
          <p:cNvSpPr/>
          <p:nvPr/>
        </p:nvSpPr>
        <p:spPr>
          <a:xfrm>
            <a:off x="288448" y="590974"/>
            <a:ext cx="8779845" cy="772743"/>
          </a:xfrm>
          <a:prstGeom prst="rect">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solidFill>
                  <a:schemeClr val="tx1"/>
                </a:solidFill>
                <a:latin typeface="Meiryo UI" panose="020B0604030504040204" pitchFamily="50" charset="-128"/>
                <a:ea typeface="Meiryo UI" panose="020B0604030504040204" pitchFamily="50" charset="-128"/>
              </a:rPr>
              <a:t>〇長期修繕計画を作成している管理組合の割合は</a:t>
            </a:r>
            <a:r>
              <a:rPr kumimoji="1" lang="en-US" altLang="ja-JP" dirty="0">
                <a:solidFill>
                  <a:schemeClr val="tx1"/>
                </a:solidFill>
                <a:latin typeface="Meiryo UI" panose="020B0604030504040204" pitchFamily="50" charset="-128"/>
                <a:ea typeface="Meiryo UI" panose="020B0604030504040204" pitchFamily="50" charset="-128"/>
              </a:rPr>
              <a:t>88.2</a:t>
            </a:r>
            <a:r>
              <a:rPr kumimoji="1" lang="ja-JP" altLang="en-US" dirty="0">
                <a:solidFill>
                  <a:schemeClr val="tx1"/>
                </a:solidFill>
                <a:latin typeface="Meiryo UI" panose="020B0604030504040204" pitchFamily="50" charset="-128"/>
                <a:ea typeface="Meiryo UI" panose="020B0604030504040204" pitchFamily="50" charset="-128"/>
              </a:rPr>
              <a:t>％。</a:t>
            </a:r>
            <a:endParaRPr kumimoji="1" lang="en-US" altLang="ja-JP" dirty="0">
              <a:solidFill>
                <a:schemeClr val="tx1"/>
              </a:solidFill>
              <a:latin typeface="Meiryo UI" panose="020B0604030504040204" pitchFamily="50" charset="-128"/>
              <a:ea typeface="Meiryo UI" panose="020B0604030504040204" pitchFamily="50" charset="-128"/>
            </a:endParaRPr>
          </a:p>
          <a:p>
            <a:r>
              <a:rPr kumimoji="1" lang="ja-JP" altLang="en-US" dirty="0">
                <a:solidFill>
                  <a:schemeClr val="tx1"/>
                </a:solidFill>
                <a:latin typeface="Meiryo UI" panose="020B0604030504040204" pitchFamily="50" charset="-128"/>
                <a:ea typeface="Meiryo UI" panose="020B0604030504040204" pitchFamily="50" charset="-128"/>
              </a:rPr>
              <a:t>〇</a:t>
            </a:r>
            <a:r>
              <a:rPr kumimoji="1" lang="en-US" altLang="ja-JP" b="1" u="sng" dirty="0">
                <a:solidFill>
                  <a:srgbClr val="FF0000"/>
                </a:solidFill>
                <a:latin typeface="Meiryo UI" panose="020B0604030504040204" pitchFamily="50" charset="-128"/>
                <a:ea typeface="Meiryo UI" panose="020B0604030504040204" pitchFamily="50" charset="-128"/>
              </a:rPr>
              <a:t>25</a:t>
            </a:r>
            <a:r>
              <a:rPr kumimoji="1" lang="ja-JP" altLang="en-US" b="1" u="sng" dirty="0">
                <a:solidFill>
                  <a:srgbClr val="FF0000"/>
                </a:solidFill>
                <a:latin typeface="Meiryo UI" panose="020B0604030504040204" pitchFamily="50" charset="-128"/>
                <a:ea typeface="Meiryo UI" panose="020B0604030504040204" pitchFamily="50" charset="-128"/>
              </a:rPr>
              <a:t>年以上の長期修繕計画に基づく修繕積立金を設定</a:t>
            </a:r>
            <a:r>
              <a:rPr kumimoji="1" lang="ja-JP" altLang="en-US" dirty="0">
                <a:solidFill>
                  <a:schemeClr val="tx1"/>
                </a:solidFill>
                <a:latin typeface="Meiryo UI" panose="020B0604030504040204" pitchFamily="50" charset="-128"/>
                <a:ea typeface="Meiryo UI" panose="020B0604030504040204" pitchFamily="50" charset="-128"/>
              </a:rPr>
              <a:t>している管理組合の割合は</a:t>
            </a:r>
            <a:r>
              <a:rPr kumimoji="1" lang="en-US" altLang="ja-JP" b="1" u="sng" dirty="0">
                <a:solidFill>
                  <a:srgbClr val="FF0000"/>
                </a:solidFill>
                <a:latin typeface="Meiryo UI" panose="020B0604030504040204" pitchFamily="50" charset="-128"/>
                <a:ea typeface="Meiryo UI" panose="020B0604030504040204" pitchFamily="50" charset="-128"/>
              </a:rPr>
              <a:t>57.6</a:t>
            </a:r>
            <a:r>
              <a:rPr kumimoji="1" lang="ja-JP" altLang="en-US" b="1" u="sng" dirty="0">
                <a:solidFill>
                  <a:srgbClr val="FF0000"/>
                </a:solidFill>
                <a:latin typeface="Meiryo UI" panose="020B0604030504040204" pitchFamily="50" charset="-128"/>
                <a:ea typeface="Meiryo UI" panose="020B0604030504040204" pitchFamily="50" charset="-128"/>
              </a:rPr>
              <a:t>％</a:t>
            </a:r>
            <a:r>
              <a:rPr kumimoji="1" lang="ja-JP" altLang="en-US" dirty="0">
                <a:solidFill>
                  <a:schemeClr val="tx1"/>
                </a:solidFill>
                <a:latin typeface="Meiryo UI" panose="020B0604030504040204" pitchFamily="50" charset="-128"/>
                <a:ea typeface="Meiryo UI" panose="020B0604030504040204" pitchFamily="50" charset="-128"/>
              </a:rPr>
              <a:t>。</a:t>
            </a:r>
            <a:endParaRPr kumimoji="1" lang="en-US" altLang="ja-JP" dirty="0">
              <a:solidFill>
                <a:schemeClr val="tx1"/>
              </a:solidFill>
              <a:latin typeface="Meiryo UI" panose="020B0604030504040204" pitchFamily="50" charset="-128"/>
              <a:ea typeface="Meiryo UI" panose="020B0604030504040204" pitchFamily="50" charset="-128"/>
            </a:endParaRPr>
          </a:p>
        </p:txBody>
      </p:sp>
      <p:graphicFrame>
        <p:nvGraphicFramePr>
          <p:cNvPr id="9" name="グラフ 8">
            <a:extLst>
              <a:ext uri="{FF2B5EF4-FFF2-40B4-BE49-F238E27FC236}">
                <a16:creationId xmlns:a16="http://schemas.microsoft.com/office/drawing/2014/main" id="{AF6037DB-BC24-4289-99DF-4E6F20532FBF}"/>
              </a:ext>
            </a:extLst>
          </p:cNvPr>
          <p:cNvGraphicFramePr>
            <a:graphicFrameLocks/>
          </p:cNvGraphicFramePr>
          <p:nvPr>
            <p:extLst>
              <p:ext uri="{D42A27DB-BD31-4B8C-83A1-F6EECF244321}">
                <p14:modId xmlns:p14="http://schemas.microsoft.com/office/powerpoint/2010/main" val="3456660693"/>
              </p:ext>
            </p:extLst>
          </p:nvPr>
        </p:nvGraphicFramePr>
        <p:xfrm>
          <a:off x="288449" y="1984645"/>
          <a:ext cx="4118013" cy="3990486"/>
        </p:xfrm>
        <a:graphic>
          <a:graphicData uri="http://schemas.openxmlformats.org/drawingml/2006/chart">
            <c:chart xmlns:c="http://schemas.openxmlformats.org/drawingml/2006/chart" xmlns:r="http://schemas.openxmlformats.org/officeDocument/2006/relationships" r:id="rId2"/>
          </a:graphicData>
        </a:graphic>
      </p:graphicFrame>
      <p:sp>
        <p:nvSpPr>
          <p:cNvPr id="3" name="テキスト ボックス 2">
            <a:extLst>
              <a:ext uri="{FF2B5EF4-FFF2-40B4-BE49-F238E27FC236}">
                <a16:creationId xmlns:a16="http://schemas.microsoft.com/office/drawing/2014/main" id="{B6D77A3F-D140-4C96-B538-638130DF4D76}"/>
              </a:ext>
            </a:extLst>
          </p:cNvPr>
          <p:cNvSpPr txBox="1"/>
          <p:nvPr/>
        </p:nvSpPr>
        <p:spPr>
          <a:xfrm>
            <a:off x="162325" y="2105201"/>
            <a:ext cx="752075" cy="276999"/>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a:t>
            </a:r>
          </a:p>
        </p:txBody>
      </p:sp>
      <p:graphicFrame>
        <p:nvGraphicFramePr>
          <p:cNvPr id="11" name="グラフ 10">
            <a:extLst>
              <a:ext uri="{FF2B5EF4-FFF2-40B4-BE49-F238E27FC236}">
                <a16:creationId xmlns:a16="http://schemas.microsoft.com/office/drawing/2014/main" id="{23E8755B-6252-4CFD-A2AB-67D2753A7854}"/>
              </a:ext>
            </a:extLst>
          </p:cNvPr>
          <p:cNvGraphicFramePr>
            <a:graphicFrameLocks/>
          </p:cNvGraphicFramePr>
          <p:nvPr>
            <p:extLst>
              <p:ext uri="{D42A27DB-BD31-4B8C-83A1-F6EECF244321}">
                <p14:modId xmlns:p14="http://schemas.microsoft.com/office/powerpoint/2010/main" val="4292375568"/>
              </p:ext>
            </p:extLst>
          </p:nvPr>
        </p:nvGraphicFramePr>
        <p:xfrm>
          <a:off x="4619296" y="1996069"/>
          <a:ext cx="4296104" cy="3990486"/>
        </p:xfrm>
        <a:graphic>
          <a:graphicData uri="http://schemas.openxmlformats.org/drawingml/2006/chart">
            <c:chart xmlns:c="http://schemas.openxmlformats.org/drawingml/2006/chart" xmlns:r="http://schemas.openxmlformats.org/officeDocument/2006/relationships" r:id="rId3"/>
          </a:graphicData>
        </a:graphic>
      </p:graphicFrame>
      <p:sp>
        <p:nvSpPr>
          <p:cNvPr id="12" name="テキスト ボックス 11">
            <a:extLst>
              <a:ext uri="{FF2B5EF4-FFF2-40B4-BE49-F238E27FC236}">
                <a16:creationId xmlns:a16="http://schemas.microsoft.com/office/drawing/2014/main" id="{90B1A067-3F71-4AC0-AA24-B7C23C3A3EC2}"/>
              </a:ext>
            </a:extLst>
          </p:cNvPr>
          <p:cNvSpPr txBox="1"/>
          <p:nvPr/>
        </p:nvSpPr>
        <p:spPr>
          <a:xfrm>
            <a:off x="4524705" y="2105201"/>
            <a:ext cx="752075" cy="276999"/>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a:t>
            </a:r>
          </a:p>
        </p:txBody>
      </p:sp>
      <p:sp>
        <p:nvSpPr>
          <p:cNvPr id="13" name="テキスト ボックス 12">
            <a:extLst>
              <a:ext uri="{FF2B5EF4-FFF2-40B4-BE49-F238E27FC236}">
                <a16:creationId xmlns:a16="http://schemas.microsoft.com/office/drawing/2014/main" id="{1F2B00CB-67F0-4122-ACA5-8576EA8F9B43}"/>
              </a:ext>
            </a:extLst>
          </p:cNvPr>
          <p:cNvSpPr txBox="1"/>
          <p:nvPr/>
        </p:nvSpPr>
        <p:spPr>
          <a:xfrm>
            <a:off x="319685" y="6179150"/>
            <a:ext cx="8824315" cy="246221"/>
          </a:xfrm>
          <a:prstGeom prst="rect">
            <a:avLst/>
          </a:prstGeom>
          <a:noFill/>
        </p:spPr>
        <p:txBody>
          <a:bodyPr wrap="square" rtlCol="0">
            <a:spAutoFit/>
          </a:bodyPr>
          <a:lstStyle/>
          <a:p>
            <a:r>
              <a:rPr kumimoji="1" lang="ja-JP" altLang="en-US" sz="1000" dirty="0">
                <a:latin typeface="Meiryo UI" panose="020B0604030504040204" pitchFamily="50" charset="-128"/>
                <a:ea typeface="Meiryo UI" panose="020B0604030504040204" pitchFamily="50" charset="-128"/>
              </a:rPr>
              <a:t>出典：国土交通省「令和</a:t>
            </a:r>
            <a:r>
              <a:rPr kumimoji="1" lang="en-US" altLang="ja-JP" sz="1000" dirty="0">
                <a:latin typeface="Meiryo UI" panose="020B0604030504040204" pitchFamily="50" charset="-128"/>
                <a:ea typeface="Meiryo UI" panose="020B0604030504040204" pitchFamily="50" charset="-128"/>
              </a:rPr>
              <a:t>5</a:t>
            </a:r>
            <a:r>
              <a:rPr kumimoji="1" lang="ja-JP" altLang="en-US" sz="1000" dirty="0">
                <a:latin typeface="Meiryo UI" panose="020B0604030504040204" pitchFamily="50" charset="-128"/>
                <a:ea typeface="Meiryo UI" panose="020B0604030504040204" pitchFamily="50" charset="-128"/>
              </a:rPr>
              <a:t>年度マンション総合調査」の大阪府内データをもとに大阪府都市整備部住宅建築局居住企画課作成</a:t>
            </a:r>
            <a:endParaRPr kumimoji="1" lang="en-US" altLang="ja-JP" sz="10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633341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latin typeface="Meiryo UI" panose="020B0604030504040204" pitchFamily="50" charset="-128"/>
                <a:ea typeface="Meiryo UI" panose="020B0604030504040204" pitchFamily="50" charset="-128"/>
              </a:rPr>
              <a:t>　大阪府のマンションの管理の現状（大阪府内）</a:t>
            </a:r>
          </a:p>
        </p:txBody>
      </p:sp>
      <p:sp>
        <p:nvSpPr>
          <p:cNvPr id="14" name="テキスト ボックス 13">
            <a:extLst>
              <a:ext uri="{FF2B5EF4-FFF2-40B4-BE49-F238E27FC236}">
                <a16:creationId xmlns:a16="http://schemas.microsoft.com/office/drawing/2014/main" id="{D363A767-6315-4A57-8356-72B4091B56DF}"/>
              </a:ext>
            </a:extLst>
          </p:cNvPr>
          <p:cNvSpPr txBox="1"/>
          <p:nvPr/>
        </p:nvSpPr>
        <p:spPr>
          <a:xfrm>
            <a:off x="8652795" y="6412334"/>
            <a:ext cx="415498" cy="369332"/>
          </a:xfrm>
          <a:prstGeom prst="rect">
            <a:avLst/>
          </a:prstGeom>
          <a:solidFill>
            <a:schemeClr val="bg1"/>
          </a:solidFill>
          <a:ln>
            <a:solidFill>
              <a:schemeClr val="tx1"/>
            </a:solidFill>
          </a:ln>
        </p:spPr>
        <p:txBody>
          <a:bodyPr wrap="none" rtlCol="0">
            <a:spAutoFit/>
          </a:bodyPr>
          <a:lstStyle/>
          <a:p>
            <a:r>
              <a:rPr kumimoji="1" lang="ja-JP" altLang="en-US" dirty="0"/>
              <a:t>９</a:t>
            </a:r>
          </a:p>
        </p:txBody>
      </p:sp>
      <p:sp>
        <p:nvSpPr>
          <p:cNvPr id="16" name="テキスト ボックス 15">
            <a:extLst>
              <a:ext uri="{FF2B5EF4-FFF2-40B4-BE49-F238E27FC236}">
                <a16:creationId xmlns:a16="http://schemas.microsoft.com/office/drawing/2014/main" id="{485851FF-2B76-46AA-8645-5C191C6A4949}"/>
              </a:ext>
            </a:extLst>
          </p:cNvPr>
          <p:cNvSpPr txBox="1"/>
          <p:nvPr/>
        </p:nvSpPr>
        <p:spPr>
          <a:xfrm>
            <a:off x="4572000" y="1950294"/>
            <a:ext cx="4611414" cy="307777"/>
          </a:xfrm>
          <a:prstGeom prst="rect">
            <a:avLst/>
          </a:prstGeom>
          <a:noFill/>
        </p:spPr>
        <p:txBody>
          <a:bodyPr wrap="square">
            <a:spAutoFit/>
          </a:bodyPr>
          <a:lstStyle/>
          <a:p>
            <a:pPr marL="179996" indent="-457189" algn="just" defTabSz="914379">
              <a:defRPr/>
            </a:pPr>
            <a:r>
              <a:rPr lang="ja-JP" altLang="en-US" sz="1400" b="1" dirty="0">
                <a:solidFill>
                  <a:prstClr val="black"/>
                </a:solidFill>
                <a:latin typeface="Meiryo UI"/>
                <a:ea typeface="Meiryo UI"/>
              </a:rPr>
              <a:t>■長期修繕計画上と実際の修繕積立金積立額の差</a:t>
            </a:r>
            <a:endParaRPr lang="en-US" altLang="ja-JP" sz="1400" b="1" dirty="0">
              <a:solidFill>
                <a:prstClr val="black"/>
              </a:solidFill>
              <a:latin typeface="Meiryo UI"/>
              <a:ea typeface="Meiryo UI"/>
            </a:endParaRPr>
          </a:p>
        </p:txBody>
      </p:sp>
      <p:sp>
        <p:nvSpPr>
          <p:cNvPr id="17" name="テキスト ボックス 16">
            <a:extLst>
              <a:ext uri="{FF2B5EF4-FFF2-40B4-BE49-F238E27FC236}">
                <a16:creationId xmlns:a16="http://schemas.microsoft.com/office/drawing/2014/main" id="{FE6729CA-C757-4168-94E8-975309746D7F}"/>
              </a:ext>
            </a:extLst>
          </p:cNvPr>
          <p:cNvSpPr txBox="1"/>
          <p:nvPr/>
        </p:nvSpPr>
        <p:spPr>
          <a:xfrm>
            <a:off x="94594" y="1967988"/>
            <a:ext cx="4256690" cy="307777"/>
          </a:xfrm>
          <a:prstGeom prst="rect">
            <a:avLst/>
          </a:prstGeom>
          <a:noFill/>
        </p:spPr>
        <p:txBody>
          <a:bodyPr wrap="square">
            <a:spAutoFit/>
          </a:bodyPr>
          <a:lstStyle/>
          <a:p>
            <a:pPr marL="179996" indent="-457189" algn="just" defTabSz="914379">
              <a:defRPr/>
            </a:pPr>
            <a:r>
              <a:rPr lang="ja-JP" altLang="en-US" sz="1400" b="1" dirty="0">
                <a:solidFill>
                  <a:prstClr val="black"/>
                </a:solidFill>
                <a:latin typeface="Meiryo UI"/>
                <a:ea typeface="Meiryo UI"/>
              </a:rPr>
              <a:t>■修繕積立金の積立方式</a:t>
            </a:r>
            <a:endParaRPr lang="en-US" altLang="ja-JP" sz="1400" b="1" dirty="0">
              <a:solidFill>
                <a:prstClr val="black"/>
              </a:solidFill>
              <a:latin typeface="Meiryo UI"/>
              <a:ea typeface="Meiryo UI"/>
            </a:endParaRPr>
          </a:p>
        </p:txBody>
      </p:sp>
      <p:sp>
        <p:nvSpPr>
          <p:cNvPr id="6" name="正方形/長方形 5">
            <a:extLst>
              <a:ext uri="{FF2B5EF4-FFF2-40B4-BE49-F238E27FC236}">
                <a16:creationId xmlns:a16="http://schemas.microsoft.com/office/drawing/2014/main" id="{8744DF06-5718-45A7-B4CA-2CB34D9C38B4}"/>
              </a:ext>
            </a:extLst>
          </p:cNvPr>
          <p:cNvSpPr/>
          <p:nvPr/>
        </p:nvSpPr>
        <p:spPr>
          <a:xfrm>
            <a:off x="288449" y="590973"/>
            <a:ext cx="8567102" cy="1214013"/>
          </a:xfrm>
          <a:prstGeom prst="rect">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solidFill>
                  <a:schemeClr val="tx1"/>
                </a:solidFill>
                <a:latin typeface="Meiryo UI" panose="020B0604030504040204" pitchFamily="50" charset="-128"/>
                <a:ea typeface="Meiryo UI" panose="020B0604030504040204" pitchFamily="50" charset="-128"/>
              </a:rPr>
              <a:t>〇修繕積立金の積立方式は、均等積立方式が</a:t>
            </a:r>
            <a:r>
              <a:rPr kumimoji="1" lang="en-US" altLang="ja-JP" dirty="0">
                <a:solidFill>
                  <a:schemeClr val="tx1"/>
                </a:solidFill>
                <a:latin typeface="Meiryo UI" panose="020B0604030504040204" pitchFamily="50" charset="-128"/>
                <a:ea typeface="Meiryo UI" panose="020B0604030504040204" pitchFamily="50" charset="-128"/>
              </a:rPr>
              <a:t>40.0</a:t>
            </a:r>
            <a:r>
              <a:rPr kumimoji="1" lang="ja-JP" altLang="en-US" dirty="0">
                <a:solidFill>
                  <a:schemeClr val="tx1"/>
                </a:solidFill>
                <a:latin typeface="Meiryo UI" panose="020B0604030504040204" pitchFamily="50" charset="-128"/>
                <a:ea typeface="Meiryo UI" panose="020B0604030504040204" pitchFamily="50" charset="-128"/>
              </a:rPr>
              <a:t>％、段階増額積立方式が</a:t>
            </a:r>
            <a:r>
              <a:rPr kumimoji="1" lang="en-US" altLang="ja-JP" dirty="0">
                <a:solidFill>
                  <a:schemeClr val="tx1"/>
                </a:solidFill>
                <a:latin typeface="Meiryo UI" panose="020B0604030504040204" pitchFamily="50" charset="-128"/>
                <a:ea typeface="Meiryo UI" panose="020B0604030504040204" pitchFamily="50" charset="-128"/>
              </a:rPr>
              <a:t>42.4</a:t>
            </a:r>
            <a:r>
              <a:rPr kumimoji="1" lang="ja-JP" altLang="en-US" dirty="0">
                <a:solidFill>
                  <a:schemeClr val="tx1"/>
                </a:solidFill>
                <a:latin typeface="Meiryo UI" panose="020B0604030504040204" pitchFamily="50" charset="-128"/>
                <a:ea typeface="Meiryo UI" panose="020B0604030504040204" pitchFamily="50" charset="-128"/>
              </a:rPr>
              <a:t>％。</a:t>
            </a:r>
            <a:endParaRPr kumimoji="1" lang="en-US" altLang="ja-JP" dirty="0">
              <a:solidFill>
                <a:schemeClr val="tx1"/>
              </a:solidFill>
              <a:latin typeface="Meiryo UI" panose="020B0604030504040204" pitchFamily="50" charset="-128"/>
              <a:ea typeface="Meiryo UI" panose="020B0604030504040204" pitchFamily="50" charset="-128"/>
            </a:endParaRPr>
          </a:p>
          <a:p>
            <a:r>
              <a:rPr kumimoji="1" lang="ja-JP" altLang="en-US" dirty="0">
                <a:solidFill>
                  <a:schemeClr val="tx1"/>
                </a:solidFill>
                <a:latin typeface="Meiryo UI" panose="020B0604030504040204" pitchFamily="50" charset="-128"/>
                <a:ea typeface="Meiryo UI" panose="020B0604030504040204" pitchFamily="50" charset="-128"/>
              </a:rPr>
              <a:t>　 完成年次別内訳をみると、</a:t>
            </a:r>
            <a:r>
              <a:rPr kumimoji="1" lang="ja-JP" altLang="en-US" b="1" u="sng" dirty="0">
                <a:solidFill>
                  <a:srgbClr val="FF0000"/>
                </a:solidFill>
                <a:latin typeface="Meiryo UI" panose="020B0604030504040204" pitchFamily="50" charset="-128"/>
                <a:ea typeface="Meiryo UI" panose="020B0604030504040204" pitchFamily="50" charset="-128"/>
              </a:rPr>
              <a:t>新しいマンションほど段階増額積立方式の割合が多い</a:t>
            </a:r>
            <a:r>
              <a:rPr kumimoji="1" lang="ja-JP" altLang="en-US" dirty="0">
                <a:solidFill>
                  <a:schemeClr val="tx1"/>
                </a:solidFill>
                <a:latin typeface="Meiryo UI" panose="020B0604030504040204" pitchFamily="50" charset="-128"/>
                <a:ea typeface="Meiryo UI" panose="020B0604030504040204" pitchFamily="50" charset="-128"/>
              </a:rPr>
              <a:t>。</a:t>
            </a:r>
            <a:endParaRPr kumimoji="1" lang="en-US" altLang="ja-JP" dirty="0">
              <a:solidFill>
                <a:schemeClr val="tx1"/>
              </a:solidFill>
              <a:latin typeface="Meiryo UI" panose="020B0604030504040204" pitchFamily="50" charset="-128"/>
              <a:ea typeface="Meiryo UI" panose="020B0604030504040204" pitchFamily="50" charset="-128"/>
            </a:endParaRPr>
          </a:p>
          <a:p>
            <a:r>
              <a:rPr kumimoji="1" lang="ja-JP" altLang="en-US" dirty="0">
                <a:solidFill>
                  <a:schemeClr val="tx1"/>
                </a:solidFill>
                <a:latin typeface="Meiryo UI" panose="020B0604030504040204" pitchFamily="50" charset="-128"/>
                <a:ea typeface="Meiryo UI" panose="020B0604030504040204" pitchFamily="50" charset="-128"/>
              </a:rPr>
              <a:t>〇計画上と実際の修繕積立金の積立額の差は、</a:t>
            </a:r>
            <a:r>
              <a:rPr kumimoji="1" lang="ja-JP" altLang="en-US" b="1" u="sng" dirty="0">
                <a:solidFill>
                  <a:srgbClr val="FF0000"/>
                </a:solidFill>
                <a:latin typeface="Meiryo UI" panose="020B0604030504040204" pitchFamily="50" charset="-128"/>
                <a:ea typeface="Meiryo UI" panose="020B0604030504040204" pitchFamily="50" charset="-128"/>
              </a:rPr>
              <a:t>実際の積立額が計画に比べて不足して</a:t>
            </a:r>
            <a:endParaRPr kumimoji="1" lang="en-US" altLang="ja-JP" b="1" u="sng" dirty="0">
              <a:solidFill>
                <a:srgbClr val="FF0000"/>
              </a:solidFill>
              <a:latin typeface="Meiryo UI" panose="020B0604030504040204" pitchFamily="50" charset="-128"/>
              <a:ea typeface="Meiryo UI" panose="020B0604030504040204" pitchFamily="50" charset="-128"/>
            </a:endParaRPr>
          </a:p>
          <a:p>
            <a:r>
              <a:rPr kumimoji="1" lang="ja-JP" altLang="en-US" b="1" u="sng" dirty="0">
                <a:solidFill>
                  <a:srgbClr val="FF0000"/>
                </a:solidFill>
                <a:latin typeface="Meiryo UI" panose="020B0604030504040204" pitchFamily="50" charset="-128"/>
                <a:ea typeface="Meiryo UI" panose="020B0604030504040204" pitchFamily="50" charset="-128"/>
              </a:rPr>
              <a:t>　 いるマンションが</a:t>
            </a:r>
            <a:r>
              <a:rPr kumimoji="1" lang="en-US" altLang="ja-JP" b="1" u="sng" dirty="0">
                <a:solidFill>
                  <a:srgbClr val="FF0000"/>
                </a:solidFill>
                <a:latin typeface="Meiryo UI" panose="020B0604030504040204" pitchFamily="50" charset="-128"/>
                <a:ea typeface="Meiryo UI" panose="020B0604030504040204" pitchFamily="50" charset="-128"/>
              </a:rPr>
              <a:t>15.3</a:t>
            </a:r>
            <a:r>
              <a:rPr kumimoji="1" lang="ja-JP" altLang="en-US" b="1" u="sng" dirty="0">
                <a:solidFill>
                  <a:srgbClr val="FF0000"/>
                </a:solidFill>
                <a:latin typeface="Meiryo UI" panose="020B0604030504040204" pitchFamily="50" charset="-128"/>
                <a:ea typeface="Meiryo UI" panose="020B0604030504040204" pitchFamily="50" charset="-128"/>
              </a:rPr>
              <a:t>％</a:t>
            </a:r>
            <a:r>
              <a:rPr kumimoji="1" lang="ja-JP" altLang="en-US" dirty="0">
                <a:solidFill>
                  <a:schemeClr val="tx1"/>
                </a:solidFill>
                <a:latin typeface="Meiryo UI" panose="020B0604030504040204" pitchFamily="50" charset="-128"/>
                <a:ea typeface="Meiryo UI" panose="020B0604030504040204" pitchFamily="50" charset="-128"/>
              </a:rPr>
              <a:t>。そのうち</a:t>
            </a:r>
            <a:r>
              <a:rPr kumimoji="1" lang="ja-JP" altLang="en-US" b="1" u="sng" dirty="0">
                <a:solidFill>
                  <a:srgbClr val="FF0000"/>
                </a:solidFill>
                <a:latin typeface="Meiryo UI" panose="020B0604030504040204" pitchFamily="50" charset="-128"/>
                <a:ea typeface="Meiryo UI" panose="020B0604030504040204" pitchFamily="50" charset="-128"/>
              </a:rPr>
              <a:t>不足の割合が</a:t>
            </a:r>
            <a:r>
              <a:rPr kumimoji="1" lang="en-US" altLang="ja-JP" b="1" u="sng" dirty="0">
                <a:solidFill>
                  <a:srgbClr val="FF0000"/>
                </a:solidFill>
                <a:latin typeface="Meiryo UI" panose="020B0604030504040204" pitchFamily="50" charset="-128"/>
                <a:ea typeface="Meiryo UI" panose="020B0604030504040204" pitchFamily="50" charset="-128"/>
              </a:rPr>
              <a:t>20</a:t>
            </a:r>
            <a:r>
              <a:rPr kumimoji="1" lang="ja-JP" altLang="en-US" b="1" u="sng" dirty="0">
                <a:solidFill>
                  <a:srgbClr val="FF0000"/>
                </a:solidFill>
                <a:latin typeface="Meiryo UI" panose="020B0604030504040204" pitchFamily="50" charset="-128"/>
                <a:ea typeface="Meiryo UI" panose="020B0604030504040204" pitchFamily="50" charset="-128"/>
              </a:rPr>
              <a:t>％超のマンションが</a:t>
            </a:r>
            <a:r>
              <a:rPr kumimoji="1" lang="en-US" altLang="ja-JP" b="1" u="sng" dirty="0">
                <a:solidFill>
                  <a:srgbClr val="FF0000"/>
                </a:solidFill>
                <a:latin typeface="Meiryo UI" panose="020B0604030504040204" pitchFamily="50" charset="-128"/>
                <a:ea typeface="Meiryo UI" panose="020B0604030504040204" pitchFamily="50" charset="-128"/>
              </a:rPr>
              <a:t>8.2</a:t>
            </a:r>
            <a:r>
              <a:rPr kumimoji="1" lang="ja-JP" altLang="en-US" b="1" u="sng" dirty="0">
                <a:solidFill>
                  <a:srgbClr val="FF0000"/>
                </a:solidFill>
                <a:latin typeface="Meiryo UI" panose="020B0604030504040204" pitchFamily="50" charset="-128"/>
                <a:ea typeface="Meiryo UI" panose="020B0604030504040204" pitchFamily="50" charset="-128"/>
              </a:rPr>
              <a:t>％</a:t>
            </a:r>
            <a:r>
              <a:rPr kumimoji="1" lang="ja-JP" altLang="en-US" dirty="0">
                <a:solidFill>
                  <a:schemeClr val="tx1"/>
                </a:solidFill>
                <a:latin typeface="Meiryo UI" panose="020B0604030504040204" pitchFamily="50" charset="-128"/>
                <a:ea typeface="Meiryo UI" panose="020B0604030504040204" pitchFamily="50" charset="-128"/>
              </a:rPr>
              <a:t>。</a:t>
            </a:r>
            <a:endParaRPr kumimoji="1" lang="en-US" altLang="ja-JP" dirty="0">
              <a:solidFill>
                <a:schemeClr val="tx1"/>
              </a:solidFill>
              <a:latin typeface="Meiryo UI" panose="020B0604030504040204" pitchFamily="50" charset="-128"/>
              <a:ea typeface="Meiryo UI" panose="020B0604030504040204" pitchFamily="50" charset="-128"/>
            </a:endParaRPr>
          </a:p>
        </p:txBody>
      </p:sp>
      <p:graphicFrame>
        <p:nvGraphicFramePr>
          <p:cNvPr id="9" name="グラフ 8">
            <a:extLst>
              <a:ext uri="{FF2B5EF4-FFF2-40B4-BE49-F238E27FC236}">
                <a16:creationId xmlns:a16="http://schemas.microsoft.com/office/drawing/2014/main" id="{9E49EF37-AFD8-4517-BE56-06F4F157A2AD}"/>
              </a:ext>
            </a:extLst>
          </p:cNvPr>
          <p:cNvGraphicFramePr>
            <a:graphicFrameLocks/>
          </p:cNvGraphicFramePr>
          <p:nvPr>
            <p:extLst>
              <p:ext uri="{D42A27DB-BD31-4B8C-83A1-F6EECF244321}">
                <p14:modId xmlns:p14="http://schemas.microsoft.com/office/powerpoint/2010/main" val="3863157193"/>
              </p:ext>
            </p:extLst>
          </p:nvPr>
        </p:nvGraphicFramePr>
        <p:xfrm>
          <a:off x="201740" y="2306589"/>
          <a:ext cx="4256690" cy="382525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グラフ 10">
            <a:extLst>
              <a:ext uri="{FF2B5EF4-FFF2-40B4-BE49-F238E27FC236}">
                <a16:creationId xmlns:a16="http://schemas.microsoft.com/office/drawing/2014/main" id="{6CB9979D-14AA-4E1F-8498-CD35D0842C5B}"/>
              </a:ext>
            </a:extLst>
          </p:cNvPr>
          <p:cNvGraphicFramePr>
            <a:graphicFrameLocks/>
          </p:cNvGraphicFramePr>
          <p:nvPr>
            <p:extLst>
              <p:ext uri="{D42A27DB-BD31-4B8C-83A1-F6EECF244321}">
                <p14:modId xmlns:p14="http://schemas.microsoft.com/office/powerpoint/2010/main" val="3974683306"/>
              </p:ext>
            </p:extLst>
          </p:nvPr>
        </p:nvGraphicFramePr>
        <p:xfrm>
          <a:off x="4685572" y="2306589"/>
          <a:ext cx="4374839" cy="3825253"/>
        </p:xfrm>
        <a:graphic>
          <a:graphicData uri="http://schemas.openxmlformats.org/drawingml/2006/chart">
            <c:chart xmlns:c="http://schemas.openxmlformats.org/drawingml/2006/chart" xmlns:r="http://schemas.openxmlformats.org/officeDocument/2006/relationships" r:id="rId3"/>
          </a:graphicData>
        </a:graphic>
      </p:graphicFrame>
      <p:sp>
        <p:nvSpPr>
          <p:cNvPr id="12" name="テキスト ボックス 11">
            <a:extLst>
              <a:ext uri="{FF2B5EF4-FFF2-40B4-BE49-F238E27FC236}">
                <a16:creationId xmlns:a16="http://schemas.microsoft.com/office/drawing/2014/main" id="{2701E2C8-4E90-4F9C-A07A-40EC2BCF194A}"/>
              </a:ext>
            </a:extLst>
          </p:cNvPr>
          <p:cNvSpPr txBox="1"/>
          <p:nvPr/>
        </p:nvSpPr>
        <p:spPr>
          <a:xfrm>
            <a:off x="319685" y="6267026"/>
            <a:ext cx="8824315" cy="246221"/>
          </a:xfrm>
          <a:prstGeom prst="rect">
            <a:avLst/>
          </a:prstGeom>
          <a:noFill/>
        </p:spPr>
        <p:txBody>
          <a:bodyPr wrap="square" rtlCol="0">
            <a:spAutoFit/>
          </a:bodyPr>
          <a:lstStyle/>
          <a:p>
            <a:r>
              <a:rPr kumimoji="1" lang="ja-JP" altLang="en-US" sz="1000" dirty="0">
                <a:latin typeface="Meiryo UI" panose="020B0604030504040204" pitchFamily="50" charset="-128"/>
                <a:ea typeface="Meiryo UI" panose="020B0604030504040204" pitchFamily="50" charset="-128"/>
              </a:rPr>
              <a:t>出典：国土交通省「令和</a:t>
            </a:r>
            <a:r>
              <a:rPr kumimoji="1" lang="en-US" altLang="ja-JP" sz="1000" dirty="0">
                <a:latin typeface="Meiryo UI" panose="020B0604030504040204" pitchFamily="50" charset="-128"/>
                <a:ea typeface="Meiryo UI" panose="020B0604030504040204" pitchFamily="50" charset="-128"/>
              </a:rPr>
              <a:t>5</a:t>
            </a:r>
            <a:r>
              <a:rPr kumimoji="1" lang="ja-JP" altLang="en-US" sz="1000" dirty="0">
                <a:latin typeface="Meiryo UI" panose="020B0604030504040204" pitchFamily="50" charset="-128"/>
                <a:ea typeface="Meiryo UI" panose="020B0604030504040204" pitchFamily="50" charset="-128"/>
              </a:rPr>
              <a:t>年度マンション総合調査」の大阪府内データをもとに大阪府都市整備部住宅建築局居住企画課作成</a:t>
            </a:r>
            <a:endParaRPr kumimoji="1" lang="en-US" altLang="ja-JP" sz="10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79314266"/>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4030</TotalTime>
  <Words>4560</Words>
  <Application>Microsoft Office PowerPoint</Application>
  <PresentationFormat>画面に合わせる (4:3)</PresentationFormat>
  <Paragraphs>503</Paragraphs>
  <Slides>25</Slides>
  <Notes>0</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25</vt:i4>
      </vt:variant>
    </vt:vector>
  </HeadingPairs>
  <TitlesOfParts>
    <vt:vector size="35" baseType="lpstr">
      <vt:lpstr>BIZ UDPゴシック</vt:lpstr>
      <vt:lpstr>BIZ UDゴシック</vt:lpstr>
      <vt:lpstr>Calibri 本文</vt:lpstr>
      <vt:lpstr>Meiryo UI</vt:lpstr>
      <vt:lpstr>ＭＳ Ｐゴシック</vt:lpstr>
      <vt:lpstr>游ゴシック</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cp:revision>132</cp:revision>
  <cp:lastPrinted>2025-11-12T00:46:26Z</cp:lastPrinted>
  <dcterms:created xsi:type="dcterms:W3CDTF">2021-05-19T05:07:47Z</dcterms:created>
  <dcterms:modified xsi:type="dcterms:W3CDTF">2026-01-19T02:16:31Z</dcterms:modified>
</cp:coreProperties>
</file>