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2147480721" r:id="rId2"/>
    <p:sldId id="276" r:id="rId3"/>
    <p:sldId id="2147480722"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71" autoAdjust="0"/>
    <p:restoredTop sz="94434" autoAdjust="0"/>
  </p:normalViewPr>
  <p:slideViewPr>
    <p:cSldViewPr>
      <p:cViewPr varScale="1">
        <p:scale>
          <a:sx n="109" d="100"/>
          <a:sy n="109" d="100"/>
        </p:scale>
        <p:origin x="1548"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471C8F61-5AE8-4521-91E5-2FCA777C379D}" type="datetimeFigureOut">
              <a:rPr kumimoji="1" lang="ja-JP" altLang="en-US" smtClean="0"/>
              <a:t>2026/1/22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C90F97A-5AE9-4F83-8D8C-8E05A16824DE}" type="slidenum">
              <a:rPr kumimoji="1" lang="ja-JP" altLang="en-US" smtClean="0"/>
              <a:t>‹#›</a:t>
            </a:fld>
            <a:endParaRPr kumimoji="1" lang="ja-JP" altLang="en-US"/>
          </a:p>
        </p:txBody>
      </p:sp>
    </p:spTree>
    <p:extLst>
      <p:ext uri="{BB962C8B-B14F-4D97-AF65-F5344CB8AC3E}">
        <p14:creationId xmlns:p14="http://schemas.microsoft.com/office/powerpoint/2010/main" val="42493417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746125"/>
            <a:ext cx="496570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06DC182-2A72-44B5-9D8B-1F4CF8F6E23A}"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69800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3168785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894090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3385582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2365378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1778556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26329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152766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1383020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32068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3946133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63C00D9-CB80-4677-BF65-8E31AE311292}" type="datetimeFigureOut">
              <a:rPr kumimoji="1" lang="ja-JP" altLang="en-US" smtClean="0"/>
              <a:t>2026/1/22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203746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3C00D9-CB80-4677-BF65-8E31AE311292}" type="datetimeFigureOut">
              <a:rPr kumimoji="1" lang="ja-JP" altLang="en-US" smtClean="0"/>
              <a:t>2026/1/22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BBADE-EEC7-4328-AB46-7FCC4485CB1F}" type="slidenum">
              <a:rPr kumimoji="1" lang="ja-JP" altLang="en-US" smtClean="0"/>
              <a:t>‹#›</a:t>
            </a:fld>
            <a:endParaRPr kumimoji="1" lang="ja-JP" altLang="en-US"/>
          </a:p>
        </p:txBody>
      </p:sp>
    </p:spTree>
    <p:extLst>
      <p:ext uri="{BB962C8B-B14F-4D97-AF65-F5344CB8AC3E}">
        <p14:creationId xmlns:p14="http://schemas.microsoft.com/office/powerpoint/2010/main" val="2129709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916" y="10990"/>
            <a:ext cx="9144000" cy="64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none"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大阪府長期入院精神障がい者退院支援強化事業</a:t>
            </a:r>
            <a:r>
              <a:rPr lang="ja-JP" altLang="en-US" b="1" u="none">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の取組状況につ</a:t>
            </a:r>
            <a:r>
              <a:rPr lang="ja-JP" altLang="en-US" b="1" u="none"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いて</a:t>
            </a:r>
            <a:endParaRPr lang="en-US" altLang="ja-JP" b="1" u="none"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kumimoji="1" lang="ja-JP" altLang="en-US" sz="1600" b="1" u="none" dirty="0">
                <a:solidFill>
                  <a:schemeClr val="bg1"/>
                </a:solidFill>
                <a:latin typeface="メイリオ" panose="020B0604030504040204" pitchFamily="50" charset="-128"/>
                <a:ea typeface="メイリオ" panose="020B0604030504040204" pitchFamily="50" charset="-128"/>
                <a:cs typeface="Meiryo UI" panose="020B0604030504040204" pitchFamily="50" charset="-128"/>
              </a:rPr>
              <a:t>～地域精神医療体制整備広域コーディネーターの活動～</a:t>
            </a:r>
          </a:p>
        </p:txBody>
      </p:sp>
      <p:sp>
        <p:nvSpPr>
          <p:cNvPr id="3" name="角丸四角形 2"/>
          <p:cNvSpPr/>
          <p:nvPr/>
        </p:nvSpPr>
        <p:spPr>
          <a:xfrm>
            <a:off x="629914" y="1810047"/>
            <a:ext cx="1198066" cy="1030647"/>
          </a:xfrm>
          <a:prstGeom prst="roundRect">
            <a:avLst/>
          </a:prstGeom>
          <a:ln/>
        </p:spPr>
        <p:style>
          <a:lnRef idx="1">
            <a:schemeClr val="accent3"/>
          </a:lnRef>
          <a:fillRef idx="2">
            <a:schemeClr val="accent3"/>
          </a:fillRef>
          <a:effectRef idx="1">
            <a:schemeClr val="accent3"/>
          </a:effectRef>
          <a:fontRef idx="minor">
            <a:schemeClr val="dk1"/>
          </a:fontRef>
        </p:style>
        <p:txBody>
          <a:bodyPr vert="horz" rtlCol="0" anchor="ctr"/>
          <a:lstStyle/>
          <a:p>
            <a:pPr lvl="0" algn="ctr"/>
            <a:r>
              <a:rPr lang="ja-JP" altLang="en-US" sz="1050" b="1" u="none" spc="-7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精神科病院</a:t>
            </a:r>
            <a:br>
              <a:rPr lang="en-US" altLang="ja-JP" sz="1050" b="1" u="none" spc="-7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050" b="1" u="none" spc="-7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スタッフの</a:t>
            </a:r>
            <a:br>
              <a:rPr lang="en-US" altLang="ja-JP" sz="1050" b="1" u="none" spc="-7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050" b="1" u="none" spc="-7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退院促進に</a:t>
            </a:r>
            <a:br>
              <a:rPr lang="en-US" altLang="ja-JP" sz="1050" b="1" u="none" spc="-7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050" b="1" u="none" spc="-7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関する理解促進</a:t>
            </a:r>
          </a:p>
        </p:txBody>
      </p:sp>
      <p:sp>
        <p:nvSpPr>
          <p:cNvPr id="4" name="角丸四角形 3"/>
          <p:cNvSpPr/>
          <p:nvPr/>
        </p:nvSpPr>
        <p:spPr>
          <a:xfrm>
            <a:off x="611741" y="2909357"/>
            <a:ext cx="1184460" cy="881383"/>
          </a:xfrm>
          <a:prstGeom prst="roundRect">
            <a:avLst/>
          </a:prstGeom>
          <a:ln/>
        </p:spPr>
        <p:style>
          <a:lnRef idx="1">
            <a:schemeClr val="accent3"/>
          </a:lnRef>
          <a:fillRef idx="2">
            <a:schemeClr val="accent3"/>
          </a:fillRef>
          <a:effectRef idx="1">
            <a:schemeClr val="accent3"/>
          </a:effectRef>
          <a:fontRef idx="minor">
            <a:schemeClr val="dk1"/>
          </a:fontRef>
        </p:style>
        <p:txBody>
          <a:bodyPr vert="horz" rtlCol="0" anchor="ctr"/>
          <a:lstStyle/>
          <a:p>
            <a:pPr lvl="0" algn="ctr"/>
            <a:r>
              <a:rPr lang="ja-JP" altLang="en-US" sz="105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退院可能性の</a:t>
            </a:r>
            <a:br>
              <a:rPr lang="en-US" altLang="ja-JP" sz="105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05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ある入院患者の把握</a:t>
            </a:r>
            <a:endParaRPr lang="en-US" altLang="ja-JP" sz="105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217861" y="1810048"/>
            <a:ext cx="339354" cy="1980692"/>
          </a:xfrm>
          <a:prstGeom prst="roundRect">
            <a:avLst/>
          </a:prstGeom>
          <a:solidFill>
            <a:schemeClr val="bg1"/>
          </a:solidFill>
          <a:ln w="19050">
            <a:solidFill>
              <a:srgbClr val="0070C0"/>
            </a:solidFill>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kumimoji="1" lang="ja-JP" altLang="en-US" sz="1200" b="1" u="none" dirty="0">
                <a:solidFill>
                  <a:schemeClr val="tx1"/>
                </a:solidFill>
                <a:latin typeface="Meiryo UI" panose="020B0604030504040204" pitchFamily="50" charset="-128"/>
                <a:ea typeface="Meiryo UI" panose="020B0604030504040204" pitchFamily="50" charset="-128"/>
              </a:rPr>
              <a:t>精神科病院</a:t>
            </a:r>
          </a:p>
        </p:txBody>
      </p:sp>
      <p:sp>
        <p:nvSpPr>
          <p:cNvPr id="6" name="角丸四角形 5"/>
          <p:cNvSpPr/>
          <p:nvPr/>
        </p:nvSpPr>
        <p:spPr>
          <a:xfrm>
            <a:off x="601703" y="4411972"/>
            <a:ext cx="1194498" cy="2237371"/>
          </a:xfrm>
          <a:prstGeom prst="roundRect">
            <a:avLst/>
          </a:prstGeom>
          <a:ln/>
        </p:spPr>
        <p:style>
          <a:lnRef idx="1">
            <a:schemeClr val="accent3"/>
          </a:lnRef>
          <a:fillRef idx="2">
            <a:schemeClr val="accent3"/>
          </a:fillRef>
          <a:effectRef idx="1">
            <a:schemeClr val="accent3"/>
          </a:effectRef>
          <a:fontRef idx="minor">
            <a:schemeClr val="dk1"/>
          </a:fontRef>
        </p:style>
        <p:txBody>
          <a:bodyPr vert="horz" rtlCol="0" anchor="ctr"/>
          <a:lstStyle/>
          <a:p>
            <a:pPr lvl="0" algn="ct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市町村への</a:t>
            </a:r>
            <a:endPar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ct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橋渡し</a:t>
            </a:r>
          </a:p>
        </p:txBody>
      </p:sp>
      <p:sp>
        <p:nvSpPr>
          <p:cNvPr id="8" name="角丸四角形 7"/>
          <p:cNvSpPr/>
          <p:nvPr/>
        </p:nvSpPr>
        <p:spPr>
          <a:xfrm>
            <a:off x="203270" y="4404728"/>
            <a:ext cx="324000" cy="2235160"/>
          </a:xfrm>
          <a:prstGeom prst="roundRect">
            <a:avLst/>
          </a:prstGeom>
          <a:solidFill>
            <a:schemeClr val="bg1"/>
          </a:solidFill>
          <a:ln w="19050">
            <a:solidFill>
              <a:srgbClr val="0070C0"/>
            </a:solidFill>
          </a:ln>
        </p:spPr>
        <p:style>
          <a:lnRef idx="2">
            <a:schemeClr val="accent6"/>
          </a:lnRef>
          <a:fillRef idx="1">
            <a:schemeClr val="lt1"/>
          </a:fillRef>
          <a:effectRef idx="0">
            <a:schemeClr val="accent6"/>
          </a:effectRef>
          <a:fontRef idx="minor">
            <a:schemeClr val="dk1"/>
          </a:fontRef>
        </p:style>
        <p:txBody>
          <a:bodyPr vert="eaVert" rtlCol="0" anchor="ctr"/>
          <a:lstStyle/>
          <a:p>
            <a:pPr algn="ctr"/>
            <a:r>
              <a:rPr kumimoji="1" lang="ja-JP" altLang="en-US" sz="1100" b="1" u="none" dirty="0">
                <a:solidFill>
                  <a:schemeClr val="tx1"/>
                </a:solidFill>
                <a:latin typeface="Meiryo UI" panose="020B0604030504040204" pitchFamily="50" charset="-128"/>
                <a:ea typeface="Meiryo UI" panose="020B0604030504040204" pitchFamily="50" charset="-128"/>
              </a:rPr>
              <a:t>市町村</a:t>
            </a:r>
          </a:p>
        </p:txBody>
      </p:sp>
      <p:sp>
        <p:nvSpPr>
          <p:cNvPr id="11" name="加算 10"/>
          <p:cNvSpPr/>
          <p:nvPr/>
        </p:nvSpPr>
        <p:spPr>
          <a:xfrm>
            <a:off x="1645254" y="3749475"/>
            <a:ext cx="811059" cy="80726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u="none"/>
          </a:p>
        </p:txBody>
      </p:sp>
      <p:sp>
        <p:nvSpPr>
          <p:cNvPr id="13" name="角丸四角形 12"/>
          <p:cNvSpPr/>
          <p:nvPr/>
        </p:nvSpPr>
        <p:spPr>
          <a:xfrm>
            <a:off x="2377673" y="4426247"/>
            <a:ext cx="1890817" cy="2244615"/>
          </a:xfrm>
          <a:prstGeom prst="roundRect">
            <a:avLst/>
          </a:prstGeom>
          <a:solidFill>
            <a:srgbClr val="C9E8FF"/>
          </a:solidFill>
          <a:ln w="63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lvl="0" algn="ct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「市町村・圏域協議の場などの会議」への</a:t>
            </a:r>
            <a:br>
              <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可能な限りの参加参画</a:t>
            </a:r>
            <a:br>
              <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ct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・地域の状況を把握</a:t>
            </a:r>
            <a:endPar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・好事例対応を紹介</a:t>
            </a:r>
            <a:endPar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・先進的な他地域の　</a:t>
            </a:r>
            <a:br>
              <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情報を提供</a:t>
            </a:r>
            <a:endPar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p:cNvSpPr/>
          <p:nvPr/>
        </p:nvSpPr>
        <p:spPr>
          <a:xfrm>
            <a:off x="2351330" y="1810047"/>
            <a:ext cx="1870138" cy="2069924"/>
          </a:xfrm>
          <a:prstGeom prst="roundRect">
            <a:avLst/>
          </a:prstGeom>
          <a:solidFill>
            <a:srgbClr val="C9E8FF"/>
          </a:solidFill>
          <a:ln w="63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lvl="0" algn="ct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医療機関窓口との</a:t>
            </a:r>
            <a:br>
              <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定期的な情報交換</a:t>
            </a:r>
            <a:endPar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ctr"/>
            <a:endPar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gn="ct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個別支援会議等への</a:t>
            </a:r>
            <a:br>
              <a:rPr lang="en-US" altLang="ja-JP"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参画</a:t>
            </a:r>
          </a:p>
        </p:txBody>
      </p:sp>
      <p:sp>
        <p:nvSpPr>
          <p:cNvPr id="15" name="角丸四角形 14"/>
          <p:cNvSpPr/>
          <p:nvPr/>
        </p:nvSpPr>
        <p:spPr>
          <a:xfrm>
            <a:off x="4815301" y="5261071"/>
            <a:ext cx="1834281" cy="1404000"/>
          </a:xfrm>
          <a:prstGeom prst="roundRect">
            <a:avLst/>
          </a:prstGeom>
          <a:solidFill>
            <a:srgbClr val="0070C0"/>
          </a:solidFill>
          <a:ln w="63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lvl="0" algn="ctr"/>
            <a:r>
              <a:rPr lang="ja-JP" altLang="en-US"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地域における</a:t>
            </a:r>
            <a:endParaRPr lang="en-US" altLang="ja-JP"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lvl="0" algn="ctr"/>
            <a:r>
              <a:rPr lang="en-US" altLang="ja-JP"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UNMET</a:t>
            </a:r>
            <a:r>
              <a:rPr lang="ja-JP" altLang="en-US"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NEEDS</a:t>
            </a:r>
            <a:r>
              <a:rPr lang="ja-JP" altLang="en-US" sz="1400" b="1" u="none" dirty="0" err="1">
                <a:solidFill>
                  <a:schemeClr val="bg1"/>
                </a:solidFill>
                <a:latin typeface="Meiryo UI" panose="020B0604030504040204" pitchFamily="50" charset="-128"/>
                <a:ea typeface="Meiryo UI" panose="020B0604030504040204" pitchFamily="50" charset="-128"/>
                <a:cs typeface="Meiryo UI" panose="020B0604030504040204" pitchFamily="50" charset="-128"/>
              </a:rPr>
              <a:t>への</a:t>
            </a:r>
            <a:r>
              <a:rPr lang="ja-JP" altLang="en-US"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支援力が向上</a:t>
            </a:r>
            <a:endParaRPr lang="en-US" altLang="ja-JP"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フローチャート: 端子 15"/>
          <p:cNvSpPr/>
          <p:nvPr/>
        </p:nvSpPr>
        <p:spPr>
          <a:xfrm>
            <a:off x="83130" y="964147"/>
            <a:ext cx="1744850" cy="766858"/>
          </a:xfrm>
          <a:prstGeom prst="flowChartTerminator">
            <a:avLst/>
          </a:prstGeom>
        </p:spPr>
        <p:style>
          <a:lnRef idx="1">
            <a:schemeClr val="accent3"/>
          </a:lnRef>
          <a:fillRef idx="2">
            <a:schemeClr val="accent3"/>
          </a:fillRef>
          <a:effectRef idx="1">
            <a:schemeClr val="accent3"/>
          </a:effectRef>
          <a:fontRef idx="minor">
            <a:schemeClr val="dk1"/>
          </a:fontRef>
        </p:style>
        <p:txBody>
          <a:bodyPr vert="horz" rtlCol="0" anchor="ctr"/>
          <a:lstStyle/>
          <a:p>
            <a:pPr algn="ctr"/>
            <a:r>
              <a:rPr lang="ja-JP" altLang="en-US" sz="105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～Ｒ４　</a:t>
            </a:r>
            <a:endParaRPr lang="en-US" altLang="ja-JP" sz="105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9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a:t>
            </a:r>
            <a:r>
              <a:rPr lang="en-US" altLang="ja-JP" sz="9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長期入院患者の削減</a:t>
            </a:r>
          </a:p>
        </p:txBody>
      </p:sp>
      <p:sp>
        <p:nvSpPr>
          <p:cNvPr id="17" name="フローチャート: 端子 16"/>
          <p:cNvSpPr/>
          <p:nvPr/>
        </p:nvSpPr>
        <p:spPr>
          <a:xfrm>
            <a:off x="2326964" y="946658"/>
            <a:ext cx="6596122" cy="755370"/>
          </a:xfrm>
          <a:prstGeom prst="flowChartTerminator">
            <a:avLst/>
          </a:prstGeom>
        </p:spPr>
        <p:style>
          <a:lnRef idx="1">
            <a:schemeClr val="accent1"/>
          </a:lnRef>
          <a:fillRef idx="2">
            <a:schemeClr val="accent1"/>
          </a:fillRef>
          <a:effectRef idx="1">
            <a:schemeClr val="accent1"/>
          </a:effectRef>
          <a:fontRef idx="minor">
            <a:schemeClr val="dk1"/>
          </a:fontRef>
        </p:style>
        <p:txBody>
          <a:bodyPr vert="horz" rtlCol="0" anchor="ctr"/>
          <a:lstStyle/>
          <a:p>
            <a:pPr algn="ctr"/>
            <a:r>
              <a:rPr lang="en-US" altLang="ja-JP"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a:t>
            </a:r>
            <a:r>
              <a:rPr lang="en-US" altLang="ja-JP"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精神科病院および地域の支援力の向上　長期入院患者のさらなる削減</a:t>
            </a:r>
            <a:r>
              <a:rPr lang="ja-JP" altLang="en-US" b="1"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21" name="角丸四角形 20"/>
          <p:cNvSpPr/>
          <p:nvPr/>
        </p:nvSpPr>
        <p:spPr>
          <a:xfrm>
            <a:off x="4815301" y="1813529"/>
            <a:ext cx="1836000" cy="1404000"/>
          </a:xfrm>
          <a:prstGeom prst="roundRect">
            <a:avLst/>
          </a:prstGeom>
          <a:ln/>
        </p:spPr>
        <p:style>
          <a:lnRef idx="1">
            <a:schemeClr val="accent1"/>
          </a:lnRef>
          <a:fillRef idx="3">
            <a:schemeClr val="accent1"/>
          </a:fillRef>
          <a:effectRef idx="2">
            <a:schemeClr val="accent1"/>
          </a:effectRef>
          <a:fontRef idx="minor">
            <a:schemeClr val="lt1"/>
          </a:fontRef>
        </p:style>
        <p:txBody>
          <a:bodyPr vert="horz" rtlCol="0" anchor="ctr"/>
          <a:lstStyle/>
          <a:p>
            <a:pPr lvl="0" algn="ctr"/>
            <a:r>
              <a:rPr lang="ja-JP" altLang="en-US" sz="12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病院だけでは地域移行が難しかったケースへの対応を可能に</a:t>
            </a:r>
            <a:endParaRPr lang="en-US" altLang="ja-JP" sz="12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星 24 21"/>
          <p:cNvSpPr/>
          <p:nvPr/>
        </p:nvSpPr>
        <p:spPr>
          <a:xfrm>
            <a:off x="4689478" y="3002610"/>
            <a:ext cx="1980000" cy="756000"/>
          </a:xfrm>
          <a:prstGeom prst="star24">
            <a:avLst/>
          </a:prstGeom>
          <a:solidFill>
            <a:schemeClr val="bg1"/>
          </a:solidFill>
          <a:ln w="63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lvl="0" algn="ctr"/>
            <a:r>
              <a:rPr lang="ja-JP" altLang="en-US" sz="1400" b="1" u="none"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病院から</a:t>
            </a:r>
            <a:endParaRPr lang="en-US" altLang="ja-JP" sz="1400" b="1" u="none"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lvl="0" algn="ctr"/>
            <a:r>
              <a:rPr lang="ja-JP" altLang="en-US" sz="1400" b="1" u="none"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押し出す力</a:t>
            </a:r>
            <a:endParaRPr lang="en-US" altLang="ja-JP" sz="1400" b="1" u="none"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星 24 23"/>
          <p:cNvSpPr/>
          <p:nvPr/>
        </p:nvSpPr>
        <p:spPr>
          <a:xfrm>
            <a:off x="4733174" y="4657605"/>
            <a:ext cx="1980000" cy="756000"/>
          </a:xfrm>
          <a:prstGeom prst="star24">
            <a:avLst/>
          </a:prstGeom>
          <a:solidFill>
            <a:schemeClr val="bg1"/>
          </a:solidFill>
          <a:ln w="63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lvl="0" algn="ctr"/>
            <a:r>
              <a:rPr lang="ja-JP" altLang="en-US" sz="1400" b="1" u="none"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地域から</a:t>
            </a:r>
            <a:endParaRPr lang="en-US" altLang="ja-JP" sz="1400" b="1" u="none"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lvl="0" algn="ctr"/>
            <a:r>
              <a:rPr lang="ja-JP" altLang="en-US" sz="1400" b="1" u="none"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引っ張る力</a:t>
            </a:r>
            <a:endParaRPr lang="en-US" altLang="ja-JP" sz="1400" b="1" u="none"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上下矢印 24"/>
          <p:cNvSpPr/>
          <p:nvPr/>
        </p:nvSpPr>
        <p:spPr>
          <a:xfrm>
            <a:off x="5435869" y="3681142"/>
            <a:ext cx="487218" cy="1110874"/>
          </a:xfrm>
          <a:prstGeom prst="up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u="none"/>
          </a:p>
        </p:txBody>
      </p:sp>
      <p:sp>
        <p:nvSpPr>
          <p:cNvPr id="27" name="等号 26"/>
          <p:cNvSpPr/>
          <p:nvPr/>
        </p:nvSpPr>
        <p:spPr>
          <a:xfrm>
            <a:off x="6481370" y="4007912"/>
            <a:ext cx="669574" cy="457331"/>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u="none">
              <a:solidFill>
                <a:schemeClr val="tx1"/>
              </a:solidFill>
            </a:endParaRPr>
          </a:p>
        </p:txBody>
      </p:sp>
      <p:sp>
        <p:nvSpPr>
          <p:cNvPr id="30" name="フローチャート: 準備 29"/>
          <p:cNvSpPr/>
          <p:nvPr/>
        </p:nvSpPr>
        <p:spPr>
          <a:xfrm>
            <a:off x="4795911" y="4072513"/>
            <a:ext cx="1667186" cy="296918"/>
          </a:xfrm>
          <a:prstGeom prst="flowChartPreparati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200" b="1" u="none" dirty="0">
                <a:solidFill>
                  <a:sysClr val="windowText" lastClr="000000"/>
                </a:solidFill>
                <a:latin typeface="メイリオ" panose="020B0604030504040204" pitchFamily="50" charset="-128"/>
                <a:ea typeface="メイリオ" panose="020B0604030504040204" pitchFamily="50" charset="-128"/>
              </a:rPr>
              <a:t>マッチング</a:t>
            </a:r>
          </a:p>
        </p:txBody>
      </p:sp>
      <p:sp>
        <p:nvSpPr>
          <p:cNvPr id="29" name="右矢印 28"/>
          <p:cNvSpPr/>
          <p:nvPr/>
        </p:nvSpPr>
        <p:spPr>
          <a:xfrm>
            <a:off x="4081968" y="5471253"/>
            <a:ext cx="825903" cy="1103747"/>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100" b="1" u="none" dirty="0">
                <a:latin typeface="メイリオ" panose="020B0604030504040204" pitchFamily="50" charset="-128"/>
                <a:ea typeface="メイリオ" panose="020B0604030504040204" pitchFamily="50" charset="-128"/>
              </a:rPr>
              <a:t>支援力強化</a:t>
            </a:r>
          </a:p>
        </p:txBody>
      </p:sp>
      <p:sp>
        <p:nvSpPr>
          <p:cNvPr id="28" name="右矢印 27"/>
          <p:cNvSpPr/>
          <p:nvPr/>
        </p:nvSpPr>
        <p:spPr>
          <a:xfrm>
            <a:off x="4050340" y="1894390"/>
            <a:ext cx="825903" cy="1103747"/>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100" b="1" u="none" dirty="0">
                <a:latin typeface="メイリオ" panose="020B0604030504040204" pitchFamily="50" charset="-128"/>
                <a:ea typeface="メイリオ" panose="020B0604030504040204" pitchFamily="50" charset="-128"/>
              </a:rPr>
              <a:t>支援力強化</a:t>
            </a:r>
          </a:p>
        </p:txBody>
      </p:sp>
      <p:sp>
        <p:nvSpPr>
          <p:cNvPr id="31" name="角丸四角形 30"/>
          <p:cNvSpPr/>
          <p:nvPr/>
        </p:nvSpPr>
        <p:spPr>
          <a:xfrm>
            <a:off x="7193852" y="2060849"/>
            <a:ext cx="1771827" cy="4392488"/>
          </a:xfrm>
          <a:prstGeom prst="roundRect">
            <a:avLst/>
          </a:prstGeom>
          <a:ln/>
        </p:spPr>
        <p:style>
          <a:lnRef idx="0">
            <a:schemeClr val="accent1"/>
          </a:lnRef>
          <a:fillRef idx="3">
            <a:schemeClr val="accent1"/>
          </a:fillRef>
          <a:effectRef idx="3">
            <a:schemeClr val="accent1"/>
          </a:effectRef>
          <a:fontRef idx="minor">
            <a:schemeClr val="lt1"/>
          </a:fontRef>
        </p:style>
        <p:txBody>
          <a:bodyPr vert="horz" rtlCol="0" anchor="ctr"/>
          <a:lstStyle/>
          <a:p>
            <a:pPr lvl="0" algn="ctr"/>
            <a:r>
              <a:rPr lang="ja-JP" altLang="en-US"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複合的な課題が</a:t>
            </a:r>
            <a:br>
              <a:rPr lang="en-US" altLang="ja-JP"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br>
            <a:r>
              <a:rPr lang="ja-JP" altLang="en-US"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あり退院が困難なケースの</a:t>
            </a:r>
            <a:endParaRPr lang="en-US" altLang="ja-JP" sz="1400" b="1" u="none"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lvl="0" algn="ctr"/>
            <a:r>
              <a:rPr lang="ja-JP" altLang="en-US"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rPr>
              <a:t>伴走支援を</a:t>
            </a:r>
            <a:br>
              <a:rPr lang="en-US" altLang="ja-JP"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rPr>
              <a:t>強化</a:t>
            </a:r>
            <a:endParaRPr lang="en-US" altLang="ja-JP"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endParaRPr>
          </a:p>
          <a:p>
            <a:pPr lvl="0" algn="ctr"/>
            <a:endParaRPr lang="en-US" altLang="ja-JP"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endParaRPr>
          </a:p>
          <a:p>
            <a:pPr lvl="0" algn="ctr"/>
            <a:endParaRPr lang="en-US" altLang="ja-JP"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endParaRPr>
          </a:p>
          <a:p>
            <a:pPr lvl="0" algn="ctr"/>
            <a:endParaRPr lang="en-US" altLang="ja-JP"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endParaRPr>
          </a:p>
          <a:p>
            <a:pPr lvl="0" algn="ctr"/>
            <a:endParaRPr lang="en-US" altLang="ja-JP"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endParaRPr>
          </a:p>
          <a:p>
            <a:pPr lvl="0" algn="ctr"/>
            <a:endParaRPr lang="en-US" altLang="ja-JP"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endParaRPr>
          </a:p>
          <a:p>
            <a:pPr lvl="0" algn="ctr"/>
            <a:endParaRPr lang="en-US" altLang="ja-JP"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endParaRPr>
          </a:p>
          <a:p>
            <a:pPr lvl="0" algn="ctr"/>
            <a:r>
              <a:rPr lang="ja-JP" altLang="en-US"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rPr>
              <a:t>長期入院</a:t>
            </a:r>
            <a:r>
              <a:rPr lang="ja-JP" altLang="en-US" b="1" u="none" dirty="0" err="1">
                <a:solidFill>
                  <a:srgbClr val="FFFF00"/>
                </a:solidFill>
                <a:latin typeface="Meiryo UI" panose="020B0604030504040204" pitchFamily="50" charset="-128"/>
                <a:ea typeface="Meiryo UI" panose="020B0604030504040204" pitchFamily="50" charset="-128"/>
                <a:cs typeface="Meiryo UI" panose="020B0604030504040204" pitchFamily="50" charset="-128"/>
              </a:rPr>
              <a:t>精神障がい</a:t>
            </a:r>
            <a:r>
              <a:rPr lang="ja-JP" altLang="en-US"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rPr>
              <a:t>者数のさらなる削減</a:t>
            </a:r>
            <a:endParaRPr lang="en-US" altLang="ja-JP" b="1" u="none" dirty="0">
              <a:solidFill>
                <a:srgbClr val="FFFF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下矢印 18"/>
          <p:cNvSpPr/>
          <p:nvPr/>
        </p:nvSpPr>
        <p:spPr>
          <a:xfrm>
            <a:off x="7794945" y="4285349"/>
            <a:ext cx="648072" cy="642936"/>
          </a:xfrm>
          <a:prstGeom prst="downArrow">
            <a:avLst/>
          </a:prstGeom>
          <a:solidFill>
            <a:srgbClr val="FFFF00"/>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u="none"/>
          </a:p>
        </p:txBody>
      </p:sp>
      <p:sp>
        <p:nvSpPr>
          <p:cNvPr id="7" name="スライド番号プレースホルダー 6">
            <a:extLst>
              <a:ext uri="{FF2B5EF4-FFF2-40B4-BE49-F238E27FC236}">
                <a16:creationId xmlns:a16="http://schemas.microsoft.com/office/drawing/2014/main" id="{BED76764-47C6-4399-A60A-B575166BB2D7}"/>
              </a:ext>
            </a:extLst>
          </p:cNvPr>
          <p:cNvSpPr>
            <a:spLocks noGrp="1"/>
          </p:cNvSpPr>
          <p:nvPr>
            <p:ph type="sldNum" sz="quarter" idx="12"/>
          </p:nvPr>
        </p:nvSpPr>
        <p:spPr/>
        <p:txBody>
          <a:bodyPr/>
          <a:lstStyle/>
          <a:p>
            <a:fld id="{95EBBADE-EEC7-4328-AB46-7FCC4485CB1F}" type="slidenum">
              <a:rPr kumimoji="1" lang="ja-JP" altLang="en-US" smtClean="0"/>
              <a:t>1</a:t>
            </a:fld>
            <a:endParaRPr kumimoji="1" lang="ja-JP" altLang="en-US" dirty="0"/>
          </a:p>
        </p:txBody>
      </p:sp>
      <p:sp>
        <p:nvSpPr>
          <p:cNvPr id="32" name="正方形/長方形 31">
            <a:extLst>
              <a:ext uri="{FF2B5EF4-FFF2-40B4-BE49-F238E27FC236}">
                <a16:creationId xmlns:a16="http://schemas.microsoft.com/office/drawing/2014/main" id="{496BF2D5-F366-4195-9D1C-63A5AAECAE5A}"/>
              </a:ext>
            </a:extLst>
          </p:cNvPr>
          <p:cNvSpPr/>
          <p:nvPr/>
        </p:nvSpPr>
        <p:spPr>
          <a:xfrm>
            <a:off x="8314402" y="115286"/>
            <a:ext cx="744795" cy="360000"/>
          </a:xfrm>
          <a:prstGeom prst="rect">
            <a:avLst/>
          </a:prstGeom>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108000" rIns="91440" bIns="45720" numCol="1" spcCol="0" rtlCol="0" fromWordArt="0" anchor="ctr" anchorCtr="0" forceAA="0" compatLnSpc="1">
            <a:prstTxWarp prst="textNoShape">
              <a:avLst/>
            </a:prstTxWarp>
            <a:noAutofit/>
          </a:bodyPr>
          <a:lstStyle/>
          <a:p>
            <a:pPr algn="ctr"/>
            <a:r>
              <a:rPr lang="ja-JP" altLang="en-US" sz="1400" u="none" dirty="0">
                <a:latin typeface="メイリオ" panose="020B0604030504040204" pitchFamily="50" charset="-128"/>
                <a:ea typeface="メイリオ" panose="020B0604030504040204" pitchFamily="50" charset="-128"/>
              </a:rPr>
              <a:t>資料２</a:t>
            </a:r>
            <a:endParaRPr lang="en-US" altLang="ja-JP" sz="1400" u="none"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975226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up)">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0"/>
                                  </p:iterate>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par>
                          <p:cTn id="38" fill="hold">
                            <p:stCondLst>
                              <p:cond delay="500"/>
                            </p:stCondLst>
                            <p:childTnLst>
                              <p:par>
                                <p:cTn id="39" presetID="1" presetClass="emph" presetSubtype="2" fill="hold" nodeType="afterEffect">
                                  <p:stCondLst>
                                    <p:cond delay="0"/>
                                  </p:stCondLst>
                                  <p:iterate type="lt">
                                    <p:tmPct val="0"/>
                                  </p:iterate>
                                  <p:childTnLst>
                                    <p:animClr clrSpc="rgb" dir="cw">
                                      <p:cBhvr>
                                        <p:cTn id="40" dur="2000" fill="hold"/>
                                        <p:tgtEl>
                                          <p:spTgt spid="14"/>
                                        </p:tgtEl>
                                        <p:attrNameLst>
                                          <p:attrName>fillcolor</p:attrName>
                                        </p:attrNameLst>
                                      </p:cBhvr>
                                      <p:to>
                                        <a:srgbClr val="0070C0"/>
                                      </p:to>
                                    </p:animClr>
                                    <p:set>
                                      <p:cBhvr>
                                        <p:cTn id="41" dur="2000" fill="hold"/>
                                        <p:tgtEl>
                                          <p:spTgt spid="14"/>
                                        </p:tgtEl>
                                        <p:attrNameLst>
                                          <p:attrName>fill.type</p:attrName>
                                        </p:attrNameLst>
                                      </p:cBhvr>
                                      <p:to>
                                        <p:strVal val="solid"/>
                                      </p:to>
                                    </p:set>
                                    <p:set>
                                      <p:cBhvr>
                                        <p:cTn id="42" dur="2000" fill="hold"/>
                                        <p:tgtEl>
                                          <p:spTgt spid="14"/>
                                        </p:tgtEl>
                                        <p:attrNameLst>
                                          <p:attrName>fill.on</p:attrName>
                                        </p:attrNameLst>
                                      </p:cBhvr>
                                      <p:to>
                                        <p:strVal val="true"/>
                                      </p:to>
                                    </p:set>
                                  </p:childTnLst>
                                </p:cTn>
                              </p:par>
                              <p:par>
                                <p:cTn id="43" presetID="3" presetClass="emph" presetSubtype="2" fill="hold" grpId="1" nodeType="withEffect">
                                  <p:stCondLst>
                                    <p:cond delay="0"/>
                                  </p:stCondLst>
                                  <p:iterate type="lt">
                                    <p:tmPct val="0"/>
                                  </p:iterate>
                                  <p:childTnLst>
                                    <p:animClr clrSpc="rgb" dir="cw">
                                      <p:cBhvr override="childStyle">
                                        <p:cTn id="44" dur="2000" fill="hold"/>
                                        <p:tgtEl>
                                          <p:spTgt spid="14"/>
                                        </p:tgtEl>
                                        <p:attrNameLst>
                                          <p:attrName>style.color</p:attrName>
                                        </p:attrNameLst>
                                      </p:cBhvr>
                                      <p:to>
                                        <a:srgbClr val="FFFF00"/>
                                      </p:to>
                                    </p:animClr>
                                  </p:childTnLst>
                                </p:cTn>
                              </p:par>
                              <p:par>
                                <p:cTn id="45" presetID="15" presetClass="emph" presetSubtype="0" grpId="2" nodeType="withEffect">
                                  <p:stCondLst>
                                    <p:cond delay="0"/>
                                  </p:stCondLst>
                                  <p:iterate type="lt">
                                    <p:tmAbs val="25"/>
                                  </p:iterate>
                                  <p:childTnLst>
                                    <p:set>
                                      <p:cBhvr override="childStyle">
                                        <p:cTn id="46" dur="indefinite"/>
                                        <p:tgtEl>
                                          <p:spTgt spid="14"/>
                                        </p:tgtEl>
                                        <p:attrNameLst>
                                          <p:attrName>style.fontWeight</p:attrName>
                                        </p:attrNameLst>
                                      </p:cBhvr>
                                      <p:to>
                                        <p:strVal val="bold"/>
                                      </p:to>
                                    </p:se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wipe(left)">
                                      <p:cBhvr>
                                        <p:cTn id="51" dur="500"/>
                                        <p:tgtEl>
                                          <p:spTgt spid="28"/>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iterate type="lt">
                                    <p:tmPct val="0"/>
                                  </p:iterate>
                                  <p:childTnLst>
                                    <p:set>
                                      <p:cBhvr>
                                        <p:cTn id="55" dur="1" fill="hold">
                                          <p:stCondLst>
                                            <p:cond delay="0"/>
                                          </p:stCondLst>
                                        </p:cTn>
                                        <p:tgtEl>
                                          <p:spTgt spid="21"/>
                                        </p:tgtEl>
                                        <p:attrNameLst>
                                          <p:attrName>style.visibility</p:attrName>
                                        </p:attrNameLst>
                                      </p:cBhvr>
                                      <p:to>
                                        <p:strVal val="visible"/>
                                      </p:to>
                                    </p:set>
                                    <p:animEffect transition="in" filter="fade">
                                      <p:cBhvr>
                                        <p:cTn id="56" dur="500"/>
                                        <p:tgtEl>
                                          <p:spTgt spid="21"/>
                                        </p:tgtEl>
                                      </p:cBhvr>
                                    </p:animEffect>
                                  </p:childTnLst>
                                </p:cTn>
                              </p:par>
                            </p:childTnLst>
                          </p:cTn>
                        </p:par>
                        <p:par>
                          <p:cTn id="57" fill="hold">
                            <p:stCondLst>
                              <p:cond delay="500"/>
                            </p:stCondLst>
                            <p:childTnLst>
                              <p:par>
                                <p:cTn id="58" presetID="1" presetClass="emph" presetSubtype="2" fill="hold" nodeType="afterEffect">
                                  <p:stCondLst>
                                    <p:cond delay="0"/>
                                  </p:stCondLst>
                                  <p:iterate type="lt">
                                    <p:tmPct val="0"/>
                                  </p:iterate>
                                  <p:childTnLst>
                                    <p:animClr clrSpc="rgb" dir="cw">
                                      <p:cBhvr>
                                        <p:cTn id="59" dur="2000" fill="hold"/>
                                        <p:tgtEl>
                                          <p:spTgt spid="21"/>
                                        </p:tgtEl>
                                        <p:attrNameLst>
                                          <p:attrName>fillcolor</p:attrName>
                                        </p:attrNameLst>
                                      </p:cBhvr>
                                      <p:to>
                                        <a:srgbClr val="002060"/>
                                      </p:to>
                                    </p:animClr>
                                    <p:set>
                                      <p:cBhvr>
                                        <p:cTn id="60" dur="2000" fill="hold"/>
                                        <p:tgtEl>
                                          <p:spTgt spid="21"/>
                                        </p:tgtEl>
                                        <p:attrNameLst>
                                          <p:attrName>fill.type</p:attrName>
                                        </p:attrNameLst>
                                      </p:cBhvr>
                                      <p:to>
                                        <p:strVal val="solid"/>
                                      </p:to>
                                    </p:set>
                                    <p:set>
                                      <p:cBhvr>
                                        <p:cTn id="61" dur="2000" fill="hold"/>
                                        <p:tgtEl>
                                          <p:spTgt spid="21"/>
                                        </p:tgtEl>
                                        <p:attrNameLst>
                                          <p:attrName>fill.on</p:attrName>
                                        </p:attrNameLst>
                                      </p:cBhvr>
                                      <p:to>
                                        <p:strVal val="true"/>
                                      </p:to>
                                    </p:set>
                                  </p:childTnLst>
                                </p:cTn>
                              </p:par>
                              <p:par>
                                <p:cTn id="62" presetID="3" presetClass="emph" presetSubtype="2" fill="hold" grpId="1" nodeType="withEffect">
                                  <p:stCondLst>
                                    <p:cond delay="0"/>
                                  </p:stCondLst>
                                  <p:iterate type="lt">
                                    <p:tmPct val="0"/>
                                  </p:iterate>
                                  <p:childTnLst>
                                    <p:animClr clrSpc="rgb" dir="cw">
                                      <p:cBhvr override="childStyle">
                                        <p:cTn id="63" dur="2000" fill="hold"/>
                                        <p:tgtEl>
                                          <p:spTgt spid="21"/>
                                        </p:tgtEl>
                                        <p:attrNameLst>
                                          <p:attrName>style.color</p:attrName>
                                        </p:attrNameLst>
                                      </p:cBhvr>
                                      <p:to>
                                        <a:srgbClr val="FFFF00"/>
                                      </p:to>
                                    </p:animClr>
                                  </p:childTnLst>
                                </p:cTn>
                              </p:par>
                              <p:par>
                                <p:cTn id="64" presetID="15" presetClass="emph" presetSubtype="0" grpId="2" nodeType="withEffect">
                                  <p:stCondLst>
                                    <p:cond delay="0"/>
                                  </p:stCondLst>
                                  <p:iterate type="lt">
                                    <p:tmAbs val="25"/>
                                  </p:iterate>
                                  <p:childTnLst>
                                    <p:set>
                                      <p:cBhvr override="childStyle">
                                        <p:cTn id="65" dur="indefinite"/>
                                        <p:tgtEl>
                                          <p:spTgt spid="21"/>
                                        </p:tgtEl>
                                        <p:attrNameLst>
                                          <p:attrName>style.fontWeight</p:attrName>
                                        </p:attrNameLst>
                                      </p:cBhvr>
                                      <p:to>
                                        <p:strVal val="bold"/>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childTnLst>
                                    <p:set>
                                      <p:cBhvr>
                                        <p:cTn id="69" dur="1" fill="hold">
                                          <p:stCondLst>
                                            <p:cond delay="0"/>
                                          </p:stCondLst>
                                        </p:cTn>
                                        <p:tgtEl>
                                          <p:spTgt spid="22"/>
                                        </p:tgtEl>
                                        <p:attrNameLst>
                                          <p:attrName>style.visibility</p:attrName>
                                        </p:attrNameLst>
                                      </p:cBhvr>
                                      <p:to>
                                        <p:strVal val="visible"/>
                                      </p:to>
                                    </p:set>
                                  </p:childTnLst>
                                </p:cTn>
                              </p:par>
                            </p:childTnLst>
                          </p:cTn>
                        </p:par>
                        <p:par>
                          <p:cTn id="70" fill="hold">
                            <p:stCondLst>
                              <p:cond delay="0"/>
                            </p:stCondLst>
                            <p:childTnLst>
                              <p:par>
                                <p:cTn id="71" presetID="26" presetClass="emph" presetSubtype="0" fill="hold" grpId="1" nodeType="afterEffect">
                                  <p:stCondLst>
                                    <p:cond delay="0"/>
                                  </p:stCondLst>
                                  <p:childTnLst>
                                    <p:animEffect transition="out" filter="fade">
                                      <p:cBhvr>
                                        <p:cTn id="72" dur="500" tmFilter="0, 0; .2, .5; .8, .5; 1, 0"/>
                                        <p:tgtEl>
                                          <p:spTgt spid="22"/>
                                        </p:tgtEl>
                                      </p:cBhvr>
                                    </p:animEffect>
                                    <p:animScale>
                                      <p:cBhvr>
                                        <p:cTn id="73" dur="250" autoRev="1" fill="hold"/>
                                        <p:tgtEl>
                                          <p:spTgt spid="22"/>
                                        </p:tgtEl>
                                      </p:cBhvr>
                                      <p:by x="105000" y="105000"/>
                                    </p:animScale>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iterate type="lt">
                                    <p:tmPct val="0"/>
                                  </p:iterate>
                                  <p:childTnLst>
                                    <p:set>
                                      <p:cBhvr>
                                        <p:cTn id="77" dur="1" fill="hold">
                                          <p:stCondLst>
                                            <p:cond delay="0"/>
                                          </p:stCondLst>
                                        </p:cTn>
                                        <p:tgtEl>
                                          <p:spTgt spid="13"/>
                                        </p:tgtEl>
                                        <p:attrNameLst>
                                          <p:attrName>style.visibility</p:attrName>
                                        </p:attrNameLst>
                                      </p:cBhvr>
                                      <p:to>
                                        <p:strVal val="visible"/>
                                      </p:to>
                                    </p:set>
                                    <p:animEffect transition="in" filter="fade">
                                      <p:cBhvr>
                                        <p:cTn id="78" dur="500"/>
                                        <p:tgtEl>
                                          <p:spTgt spid="13"/>
                                        </p:tgtEl>
                                      </p:cBhvr>
                                    </p:animEffect>
                                  </p:childTnLst>
                                </p:cTn>
                              </p:par>
                            </p:childTnLst>
                          </p:cTn>
                        </p:par>
                        <p:par>
                          <p:cTn id="79" fill="hold">
                            <p:stCondLst>
                              <p:cond delay="500"/>
                            </p:stCondLst>
                            <p:childTnLst>
                              <p:par>
                                <p:cTn id="80" presetID="1" presetClass="emph" presetSubtype="2" fill="hold" nodeType="afterEffect">
                                  <p:stCondLst>
                                    <p:cond delay="0"/>
                                  </p:stCondLst>
                                  <p:iterate type="lt">
                                    <p:tmPct val="0"/>
                                  </p:iterate>
                                  <p:childTnLst>
                                    <p:animClr clrSpc="rgb" dir="cw">
                                      <p:cBhvr>
                                        <p:cTn id="81" dur="2000" fill="hold"/>
                                        <p:tgtEl>
                                          <p:spTgt spid="13"/>
                                        </p:tgtEl>
                                        <p:attrNameLst>
                                          <p:attrName>fillcolor</p:attrName>
                                        </p:attrNameLst>
                                      </p:cBhvr>
                                      <p:to>
                                        <a:srgbClr val="0070C0"/>
                                      </p:to>
                                    </p:animClr>
                                    <p:set>
                                      <p:cBhvr>
                                        <p:cTn id="82" dur="2000" fill="hold"/>
                                        <p:tgtEl>
                                          <p:spTgt spid="13"/>
                                        </p:tgtEl>
                                        <p:attrNameLst>
                                          <p:attrName>fill.type</p:attrName>
                                        </p:attrNameLst>
                                      </p:cBhvr>
                                      <p:to>
                                        <p:strVal val="solid"/>
                                      </p:to>
                                    </p:set>
                                    <p:set>
                                      <p:cBhvr>
                                        <p:cTn id="83" dur="2000" fill="hold"/>
                                        <p:tgtEl>
                                          <p:spTgt spid="13"/>
                                        </p:tgtEl>
                                        <p:attrNameLst>
                                          <p:attrName>fill.on</p:attrName>
                                        </p:attrNameLst>
                                      </p:cBhvr>
                                      <p:to>
                                        <p:strVal val="true"/>
                                      </p:to>
                                    </p:set>
                                  </p:childTnLst>
                                </p:cTn>
                              </p:par>
                              <p:par>
                                <p:cTn id="84" presetID="3" presetClass="emph" presetSubtype="2" fill="hold" grpId="1" nodeType="withEffect">
                                  <p:stCondLst>
                                    <p:cond delay="0"/>
                                  </p:stCondLst>
                                  <p:iterate type="lt">
                                    <p:tmPct val="0"/>
                                  </p:iterate>
                                  <p:childTnLst>
                                    <p:animClr clrSpc="rgb" dir="cw">
                                      <p:cBhvr override="childStyle">
                                        <p:cTn id="85" dur="2000" fill="hold"/>
                                        <p:tgtEl>
                                          <p:spTgt spid="13"/>
                                        </p:tgtEl>
                                        <p:attrNameLst>
                                          <p:attrName>style.color</p:attrName>
                                        </p:attrNameLst>
                                      </p:cBhvr>
                                      <p:to>
                                        <a:srgbClr val="FFFF00"/>
                                      </p:to>
                                    </p:animClr>
                                  </p:childTnLst>
                                </p:cTn>
                              </p:par>
                              <p:par>
                                <p:cTn id="86" presetID="15" presetClass="emph" presetSubtype="0" grpId="2" nodeType="withEffect">
                                  <p:stCondLst>
                                    <p:cond delay="0"/>
                                  </p:stCondLst>
                                  <p:iterate type="lt">
                                    <p:tmAbs val="25"/>
                                  </p:iterate>
                                  <p:childTnLst>
                                    <p:set>
                                      <p:cBhvr override="childStyle">
                                        <p:cTn id="87" dur="indefinite"/>
                                        <p:tgtEl>
                                          <p:spTgt spid="13"/>
                                        </p:tgtEl>
                                        <p:attrNameLst>
                                          <p:attrName>style.fontWeight</p:attrName>
                                        </p:attrNameLst>
                                      </p:cBhvr>
                                      <p:to>
                                        <p:strVal val="bold"/>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wipe(left)">
                                      <p:cBhvr>
                                        <p:cTn id="92" dur="500"/>
                                        <p:tgtEl>
                                          <p:spTgt spid="29"/>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iterate type="lt">
                                    <p:tmPct val="0"/>
                                  </p:iterate>
                                  <p:childTnLst>
                                    <p:set>
                                      <p:cBhvr>
                                        <p:cTn id="96" dur="1" fill="hold">
                                          <p:stCondLst>
                                            <p:cond delay="0"/>
                                          </p:stCondLst>
                                        </p:cTn>
                                        <p:tgtEl>
                                          <p:spTgt spid="15"/>
                                        </p:tgtEl>
                                        <p:attrNameLst>
                                          <p:attrName>style.visibility</p:attrName>
                                        </p:attrNameLst>
                                      </p:cBhvr>
                                      <p:to>
                                        <p:strVal val="visible"/>
                                      </p:to>
                                    </p:set>
                                    <p:animEffect transition="in" filter="fade">
                                      <p:cBhvr>
                                        <p:cTn id="97" dur="500"/>
                                        <p:tgtEl>
                                          <p:spTgt spid="15"/>
                                        </p:tgtEl>
                                      </p:cBhvr>
                                    </p:animEffect>
                                  </p:childTnLst>
                                </p:cTn>
                              </p:par>
                            </p:childTnLst>
                          </p:cTn>
                        </p:par>
                        <p:par>
                          <p:cTn id="98" fill="hold">
                            <p:stCondLst>
                              <p:cond delay="500"/>
                            </p:stCondLst>
                            <p:childTnLst>
                              <p:par>
                                <p:cTn id="99" presetID="1" presetClass="emph" presetSubtype="2" fill="hold" nodeType="afterEffect">
                                  <p:stCondLst>
                                    <p:cond delay="0"/>
                                  </p:stCondLst>
                                  <p:iterate type="lt">
                                    <p:tmPct val="0"/>
                                  </p:iterate>
                                  <p:childTnLst>
                                    <p:animClr clrSpc="rgb" dir="cw">
                                      <p:cBhvr>
                                        <p:cTn id="100" dur="2000" fill="hold"/>
                                        <p:tgtEl>
                                          <p:spTgt spid="15"/>
                                        </p:tgtEl>
                                        <p:attrNameLst>
                                          <p:attrName>fillcolor</p:attrName>
                                        </p:attrNameLst>
                                      </p:cBhvr>
                                      <p:to>
                                        <a:srgbClr val="002060"/>
                                      </p:to>
                                    </p:animClr>
                                    <p:set>
                                      <p:cBhvr>
                                        <p:cTn id="101" dur="2000" fill="hold"/>
                                        <p:tgtEl>
                                          <p:spTgt spid="15"/>
                                        </p:tgtEl>
                                        <p:attrNameLst>
                                          <p:attrName>fill.type</p:attrName>
                                        </p:attrNameLst>
                                      </p:cBhvr>
                                      <p:to>
                                        <p:strVal val="solid"/>
                                      </p:to>
                                    </p:set>
                                    <p:set>
                                      <p:cBhvr>
                                        <p:cTn id="102" dur="2000" fill="hold"/>
                                        <p:tgtEl>
                                          <p:spTgt spid="15"/>
                                        </p:tgtEl>
                                        <p:attrNameLst>
                                          <p:attrName>fill.on</p:attrName>
                                        </p:attrNameLst>
                                      </p:cBhvr>
                                      <p:to>
                                        <p:strVal val="true"/>
                                      </p:to>
                                    </p:set>
                                  </p:childTnLst>
                                </p:cTn>
                              </p:par>
                              <p:par>
                                <p:cTn id="103" presetID="3" presetClass="emph" presetSubtype="2" fill="hold" grpId="1" nodeType="withEffect">
                                  <p:stCondLst>
                                    <p:cond delay="0"/>
                                  </p:stCondLst>
                                  <p:iterate type="lt">
                                    <p:tmPct val="0"/>
                                  </p:iterate>
                                  <p:childTnLst>
                                    <p:animClr clrSpc="rgb" dir="cw">
                                      <p:cBhvr override="childStyle">
                                        <p:cTn id="104" dur="2000" fill="hold"/>
                                        <p:tgtEl>
                                          <p:spTgt spid="15"/>
                                        </p:tgtEl>
                                        <p:attrNameLst>
                                          <p:attrName>style.color</p:attrName>
                                        </p:attrNameLst>
                                      </p:cBhvr>
                                      <p:to>
                                        <a:srgbClr val="FFFF00"/>
                                      </p:to>
                                    </p:animClr>
                                  </p:childTnLst>
                                </p:cTn>
                              </p:par>
                              <p:par>
                                <p:cTn id="105" presetID="15" presetClass="emph" presetSubtype="0" grpId="2" nodeType="withEffect">
                                  <p:stCondLst>
                                    <p:cond delay="0"/>
                                  </p:stCondLst>
                                  <p:iterate type="lt">
                                    <p:tmAbs val="25"/>
                                  </p:iterate>
                                  <p:childTnLst>
                                    <p:set>
                                      <p:cBhvr override="childStyle">
                                        <p:cTn id="106" dur="indefinite"/>
                                        <p:tgtEl>
                                          <p:spTgt spid="15"/>
                                        </p:tgtEl>
                                        <p:attrNameLst>
                                          <p:attrName>style.fontWeight</p:attrName>
                                        </p:attrNameLst>
                                      </p:cBhvr>
                                      <p:to>
                                        <p:strVal val="bold"/>
                                      </p:to>
                                    </p:set>
                                  </p:childTnLst>
                                </p:cTn>
                              </p:par>
                            </p:childTnLst>
                          </p:cTn>
                        </p:par>
                      </p:childTnLst>
                    </p:cTn>
                  </p:par>
                  <p:par>
                    <p:cTn id="107" fill="hold">
                      <p:stCondLst>
                        <p:cond delay="indefinite"/>
                      </p:stCondLst>
                      <p:childTnLst>
                        <p:par>
                          <p:cTn id="108" fill="hold">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24"/>
                                        </p:tgtEl>
                                        <p:attrNameLst>
                                          <p:attrName>style.visibility</p:attrName>
                                        </p:attrNameLst>
                                      </p:cBhvr>
                                      <p:to>
                                        <p:strVal val="visible"/>
                                      </p:to>
                                    </p:set>
                                    <p:animEffect transition="in" filter="fade">
                                      <p:cBhvr>
                                        <p:cTn id="111" dur="500"/>
                                        <p:tgtEl>
                                          <p:spTgt spid="24"/>
                                        </p:tgtEl>
                                      </p:cBhvr>
                                    </p:animEffect>
                                  </p:childTnLst>
                                </p:cTn>
                              </p:par>
                            </p:childTnLst>
                          </p:cTn>
                        </p:par>
                        <p:par>
                          <p:cTn id="112" fill="hold">
                            <p:stCondLst>
                              <p:cond delay="500"/>
                            </p:stCondLst>
                            <p:childTnLst>
                              <p:par>
                                <p:cTn id="113" presetID="26" presetClass="emph" presetSubtype="0" fill="hold" grpId="1" nodeType="afterEffect">
                                  <p:stCondLst>
                                    <p:cond delay="0"/>
                                  </p:stCondLst>
                                  <p:childTnLst>
                                    <p:animEffect transition="out" filter="fade">
                                      <p:cBhvr>
                                        <p:cTn id="114" dur="500" tmFilter="0, 0; .2, .5; .8, .5; 1, 0"/>
                                        <p:tgtEl>
                                          <p:spTgt spid="24"/>
                                        </p:tgtEl>
                                      </p:cBhvr>
                                    </p:animEffect>
                                    <p:animScale>
                                      <p:cBhvr>
                                        <p:cTn id="115" dur="250" autoRev="1" fill="hold"/>
                                        <p:tgtEl>
                                          <p:spTgt spid="24"/>
                                        </p:tgtEl>
                                      </p:cBhvr>
                                      <p:by x="105000" y="105000"/>
                                    </p:animScale>
                                  </p:childTnLst>
                                </p:cTn>
                              </p:par>
                            </p:childTnLst>
                          </p:cTn>
                        </p:par>
                      </p:childTnLst>
                    </p:cTn>
                  </p:par>
                  <p:par>
                    <p:cTn id="116" fill="hold">
                      <p:stCondLst>
                        <p:cond delay="indefinite"/>
                      </p:stCondLst>
                      <p:childTnLst>
                        <p:par>
                          <p:cTn id="117" fill="hold">
                            <p:stCondLst>
                              <p:cond delay="0"/>
                            </p:stCondLst>
                            <p:childTnLst>
                              <p:par>
                                <p:cTn id="118" presetID="16" presetClass="entr" presetSubtype="37" fill="hold" grpId="0" nodeType="clickEffect">
                                  <p:stCondLst>
                                    <p:cond delay="0"/>
                                  </p:stCondLst>
                                  <p:childTnLst>
                                    <p:set>
                                      <p:cBhvr>
                                        <p:cTn id="119" dur="1" fill="hold">
                                          <p:stCondLst>
                                            <p:cond delay="0"/>
                                          </p:stCondLst>
                                        </p:cTn>
                                        <p:tgtEl>
                                          <p:spTgt spid="25"/>
                                        </p:tgtEl>
                                        <p:attrNameLst>
                                          <p:attrName>style.visibility</p:attrName>
                                        </p:attrNameLst>
                                      </p:cBhvr>
                                      <p:to>
                                        <p:strVal val="visible"/>
                                      </p:to>
                                    </p:set>
                                    <p:animEffect transition="in" filter="barn(outVertical)">
                                      <p:cBhvr>
                                        <p:cTn id="120" dur="500"/>
                                        <p:tgtEl>
                                          <p:spTgt spid="25"/>
                                        </p:tgtEl>
                                      </p:cBhvr>
                                    </p:animEffect>
                                  </p:childTnLst>
                                </p:cTn>
                              </p:par>
                              <p:par>
                                <p:cTn id="121" presetID="16" presetClass="entr" presetSubtype="37" fill="hold" grpId="0" nodeType="withEffect">
                                  <p:stCondLst>
                                    <p:cond delay="0"/>
                                  </p:stCondLst>
                                  <p:childTnLst>
                                    <p:set>
                                      <p:cBhvr>
                                        <p:cTn id="122" dur="1" fill="hold">
                                          <p:stCondLst>
                                            <p:cond delay="0"/>
                                          </p:stCondLst>
                                        </p:cTn>
                                        <p:tgtEl>
                                          <p:spTgt spid="30"/>
                                        </p:tgtEl>
                                        <p:attrNameLst>
                                          <p:attrName>style.visibility</p:attrName>
                                        </p:attrNameLst>
                                      </p:cBhvr>
                                      <p:to>
                                        <p:strVal val="visible"/>
                                      </p:to>
                                    </p:set>
                                    <p:animEffect transition="in" filter="barn(outVertical)">
                                      <p:cBhvr>
                                        <p:cTn id="123" dur="500"/>
                                        <p:tgtEl>
                                          <p:spTgt spid="30"/>
                                        </p:tgtEl>
                                      </p:cBhvr>
                                    </p:animEffect>
                                  </p:childTnLst>
                                </p:cTn>
                              </p:par>
                            </p:childTnLst>
                          </p:cTn>
                        </p:par>
                        <p:par>
                          <p:cTn id="124" fill="hold">
                            <p:stCondLst>
                              <p:cond delay="500"/>
                            </p:stCondLst>
                            <p:childTnLst>
                              <p:par>
                                <p:cTn id="125" presetID="26" presetClass="emph" presetSubtype="0" fill="hold" grpId="1" nodeType="afterEffect">
                                  <p:stCondLst>
                                    <p:cond delay="0"/>
                                  </p:stCondLst>
                                  <p:childTnLst>
                                    <p:animEffect transition="out" filter="fade">
                                      <p:cBhvr>
                                        <p:cTn id="126" dur="500" tmFilter="0, 0; .2, .5; .8, .5; 1, 0"/>
                                        <p:tgtEl>
                                          <p:spTgt spid="25"/>
                                        </p:tgtEl>
                                      </p:cBhvr>
                                    </p:animEffect>
                                    <p:animScale>
                                      <p:cBhvr>
                                        <p:cTn id="127" dur="250" autoRev="1" fill="hold"/>
                                        <p:tgtEl>
                                          <p:spTgt spid="25"/>
                                        </p:tgtEl>
                                      </p:cBhvr>
                                      <p:by x="105000" y="105000"/>
                                    </p:animScale>
                                  </p:childTnLst>
                                </p:cTn>
                              </p:par>
                              <p:par>
                                <p:cTn id="128" presetID="26" presetClass="emph" presetSubtype="0" fill="hold" grpId="1" nodeType="withEffect">
                                  <p:stCondLst>
                                    <p:cond delay="0"/>
                                  </p:stCondLst>
                                  <p:childTnLst>
                                    <p:animEffect transition="out" filter="fade">
                                      <p:cBhvr>
                                        <p:cTn id="129" dur="500" tmFilter="0, 0; .2, .5; .8, .5; 1, 0"/>
                                        <p:tgtEl>
                                          <p:spTgt spid="30"/>
                                        </p:tgtEl>
                                      </p:cBhvr>
                                    </p:animEffect>
                                    <p:animScale>
                                      <p:cBhvr>
                                        <p:cTn id="130" dur="250" autoRev="1" fill="hold"/>
                                        <p:tgtEl>
                                          <p:spTgt spid="30"/>
                                        </p:tgtEl>
                                      </p:cBhvr>
                                      <p:by x="105000" y="105000"/>
                                    </p:animScale>
                                  </p:childTnLst>
                                </p:cTn>
                              </p:par>
                            </p:childTnLst>
                          </p:cTn>
                        </p:par>
                      </p:childTnLst>
                    </p:cTn>
                  </p:par>
                  <p:par>
                    <p:cTn id="131" fill="hold">
                      <p:stCondLst>
                        <p:cond delay="indefinite"/>
                      </p:stCondLst>
                      <p:childTnLst>
                        <p:par>
                          <p:cTn id="132" fill="hold">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27"/>
                                        </p:tgtEl>
                                        <p:attrNameLst>
                                          <p:attrName>style.visibility</p:attrName>
                                        </p:attrNameLst>
                                      </p:cBhvr>
                                      <p:to>
                                        <p:strVal val="visible"/>
                                      </p:to>
                                    </p:set>
                                    <p:animEffect transition="in" filter="fade">
                                      <p:cBhvr>
                                        <p:cTn id="135" dur="500"/>
                                        <p:tgtEl>
                                          <p:spTgt spid="27"/>
                                        </p:tgtEl>
                                      </p:cBhvr>
                                    </p:animEffect>
                                  </p:childTnLst>
                                </p:cTn>
                              </p:par>
                            </p:childTnLst>
                          </p:cTn>
                        </p:par>
                      </p:childTnLst>
                    </p:cTn>
                  </p:par>
                  <p:par>
                    <p:cTn id="136" fill="hold">
                      <p:stCondLst>
                        <p:cond delay="indefinite"/>
                      </p:stCondLst>
                      <p:childTnLst>
                        <p:par>
                          <p:cTn id="137" fill="hold">
                            <p:stCondLst>
                              <p:cond delay="0"/>
                            </p:stCondLst>
                            <p:childTnLst>
                              <p:par>
                                <p:cTn id="138" presetID="53" presetClass="entr" presetSubtype="16" fill="hold" grpId="0" nodeType="clickEffect">
                                  <p:stCondLst>
                                    <p:cond delay="0"/>
                                  </p:stCondLst>
                                  <p:childTnLst>
                                    <p:set>
                                      <p:cBhvr>
                                        <p:cTn id="139" dur="1" fill="hold">
                                          <p:stCondLst>
                                            <p:cond delay="0"/>
                                          </p:stCondLst>
                                        </p:cTn>
                                        <p:tgtEl>
                                          <p:spTgt spid="31"/>
                                        </p:tgtEl>
                                        <p:attrNameLst>
                                          <p:attrName>style.visibility</p:attrName>
                                        </p:attrNameLst>
                                      </p:cBhvr>
                                      <p:to>
                                        <p:strVal val="visible"/>
                                      </p:to>
                                    </p:set>
                                    <p:anim calcmode="lin" valueType="num">
                                      <p:cBhvr>
                                        <p:cTn id="140" dur="500" fill="hold"/>
                                        <p:tgtEl>
                                          <p:spTgt spid="31"/>
                                        </p:tgtEl>
                                        <p:attrNameLst>
                                          <p:attrName>ppt_w</p:attrName>
                                        </p:attrNameLst>
                                      </p:cBhvr>
                                      <p:tavLst>
                                        <p:tav tm="0">
                                          <p:val>
                                            <p:fltVal val="0"/>
                                          </p:val>
                                        </p:tav>
                                        <p:tav tm="100000">
                                          <p:val>
                                            <p:strVal val="#ppt_w"/>
                                          </p:val>
                                        </p:tav>
                                      </p:tavLst>
                                    </p:anim>
                                    <p:anim calcmode="lin" valueType="num">
                                      <p:cBhvr>
                                        <p:cTn id="141" dur="500" fill="hold"/>
                                        <p:tgtEl>
                                          <p:spTgt spid="31"/>
                                        </p:tgtEl>
                                        <p:attrNameLst>
                                          <p:attrName>ppt_h</p:attrName>
                                        </p:attrNameLst>
                                      </p:cBhvr>
                                      <p:tavLst>
                                        <p:tav tm="0">
                                          <p:val>
                                            <p:fltVal val="0"/>
                                          </p:val>
                                        </p:tav>
                                        <p:tav tm="100000">
                                          <p:val>
                                            <p:strVal val="#ppt_h"/>
                                          </p:val>
                                        </p:tav>
                                      </p:tavLst>
                                    </p:anim>
                                    <p:animEffect transition="in" filter="fade">
                                      <p:cBhvr>
                                        <p:cTn id="142" dur="500"/>
                                        <p:tgtEl>
                                          <p:spTgt spid="31"/>
                                        </p:tgtEl>
                                      </p:cBhvr>
                                    </p:animEffect>
                                  </p:childTnLst>
                                </p:cTn>
                              </p:par>
                            </p:childTnLst>
                          </p:cTn>
                        </p:par>
                        <p:par>
                          <p:cTn id="143" fill="hold">
                            <p:stCondLst>
                              <p:cond delay="500"/>
                            </p:stCondLst>
                            <p:childTnLst>
                              <p:par>
                                <p:cTn id="144" presetID="1" presetClass="emph" presetSubtype="2" fill="hold" nodeType="afterEffect">
                                  <p:stCondLst>
                                    <p:cond delay="0"/>
                                  </p:stCondLst>
                                  <p:childTnLst>
                                    <p:animClr clrSpc="rgb" dir="cw">
                                      <p:cBhvr>
                                        <p:cTn id="145" dur="2000" fill="hold"/>
                                        <p:tgtEl>
                                          <p:spTgt spid="31"/>
                                        </p:tgtEl>
                                        <p:attrNameLst>
                                          <p:attrName>fillcolor</p:attrName>
                                        </p:attrNameLst>
                                      </p:cBhvr>
                                      <p:to>
                                        <a:srgbClr val="FF0000"/>
                                      </p:to>
                                    </p:animClr>
                                    <p:set>
                                      <p:cBhvr>
                                        <p:cTn id="146" dur="2000" fill="hold"/>
                                        <p:tgtEl>
                                          <p:spTgt spid="31"/>
                                        </p:tgtEl>
                                        <p:attrNameLst>
                                          <p:attrName>fill.type</p:attrName>
                                        </p:attrNameLst>
                                      </p:cBhvr>
                                      <p:to>
                                        <p:strVal val="solid"/>
                                      </p:to>
                                    </p:set>
                                    <p:set>
                                      <p:cBhvr>
                                        <p:cTn id="147" dur="2000" fill="hold"/>
                                        <p:tgtEl>
                                          <p:spTgt spid="31"/>
                                        </p:tgtEl>
                                        <p:attrNameLst>
                                          <p:attrName>fill.on</p:attrName>
                                        </p:attrNameLst>
                                      </p:cBhvr>
                                      <p:to>
                                        <p:strVal val="true"/>
                                      </p:to>
                                    </p:set>
                                  </p:childTnLst>
                                </p:cTn>
                              </p:par>
                              <p:par>
                                <p:cTn id="148" presetID="22" presetClass="entr" presetSubtype="1" fill="hold" grpId="0" nodeType="withEffect">
                                  <p:stCondLst>
                                    <p:cond delay="0"/>
                                  </p:stCondLst>
                                  <p:childTnLst>
                                    <p:set>
                                      <p:cBhvr>
                                        <p:cTn id="149" dur="1" fill="hold">
                                          <p:stCondLst>
                                            <p:cond delay="0"/>
                                          </p:stCondLst>
                                        </p:cTn>
                                        <p:tgtEl>
                                          <p:spTgt spid="19"/>
                                        </p:tgtEl>
                                        <p:attrNameLst>
                                          <p:attrName>style.visibility</p:attrName>
                                        </p:attrNameLst>
                                      </p:cBhvr>
                                      <p:to>
                                        <p:strVal val="visible"/>
                                      </p:to>
                                    </p:set>
                                    <p:animEffect transition="in" filter="wipe(up)">
                                      <p:cBhvr>
                                        <p:cTn id="15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8" grpId="0" animBg="1"/>
      <p:bldP spid="11" grpId="0" animBg="1"/>
      <p:bldP spid="13" grpId="0" animBg="1"/>
      <p:bldP spid="13" grpId="1" animBg="1"/>
      <p:bldP spid="13" grpId="2" animBg="1"/>
      <p:bldP spid="14" grpId="0" animBg="1"/>
      <p:bldP spid="14" grpId="1" animBg="1"/>
      <p:bldP spid="14" grpId="2" animBg="1"/>
      <p:bldP spid="15" grpId="0" animBg="1"/>
      <p:bldP spid="15" grpId="1" animBg="1"/>
      <p:bldP spid="15" grpId="2" animBg="1"/>
      <p:bldP spid="16" grpId="0" animBg="1"/>
      <p:bldP spid="17" grpId="0" animBg="1"/>
      <p:bldP spid="21" grpId="0" animBg="1"/>
      <p:bldP spid="21" grpId="1" animBg="1"/>
      <p:bldP spid="21" grpId="2" animBg="1"/>
      <p:bldP spid="22" grpId="0" animBg="1"/>
      <p:bldP spid="22" grpId="1" animBg="1"/>
      <p:bldP spid="24" grpId="0" animBg="1"/>
      <p:bldP spid="24" grpId="1" animBg="1"/>
      <p:bldP spid="25" grpId="0" animBg="1"/>
      <p:bldP spid="25" grpId="1" animBg="1"/>
      <p:bldP spid="27" grpId="0" animBg="1"/>
      <p:bldP spid="30" grpId="0" animBg="1"/>
      <p:bldP spid="30" grpId="1" animBg="1"/>
      <p:bldP spid="29" grpId="0" animBg="1"/>
      <p:bldP spid="28" grpId="0" animBg="1"/>
      <p:bldP spid="31"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104">
            <a:extLst>
              <a:ext uri="{FF2B5EF4-FFF2-40B4-BE49-F238E27FC236}">
                <a16:creationId xmlns:a16="http://schemas.microsoft.com/office/drawing/2014/main" id="{1AEC63E9-F038-4AD4-B9D0-17CE51B41D94}"/>
              </a:ext>
            </a:extLst>
          </p:cNvPr>
          <p:cNvSpPr/>
          <p:nvPr/>
        </p:nvSpPr>
        <p:spPr>
          <a:xfrm>
            <a:off x="0" y="0"/>
            <a:ext cx="9144000" cy="486646"/>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vert="horz"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20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0" lang="ja-JP" altLang="en-US" sz="2000" b="1" u="none"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７</a:t>
            </a:r>
            <a:r>
              <a:rPr kumimoji="0" lang="ja-JP" altLang="en-US" sz="20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年度の具体的な取組み</a:t>
            </a:r>
            <a:endParaRPr kumimoji="0" lang="en-US" altLang="ja-JP" sz="20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8" name="グループ化 7">
            <a:extLst>
              <a:ext uri="{FF2B5EF4-FFF2-40B4-BE49-F238E27FC236}">
                <a16:creationId xmlns:a16="http://schemas.microsoft.com/office/drawing/2014/main" id="{0FC1649D-031C-432B-BF96-525039C7514C}"/>
              </a:ext>
            </a:extLst>
          </p:cNvPr>
          <p:cNvGrpSpPr/>
          <p:nvPr/>
        </p:nvGrpSpPr>
        <p:grpSpPr>
          <a:xfrm>
            <a:off x="683749" y="620688"/>
            <a:ext cx="7704856" cy="6141959"/>
            <a:chOff x="755576" y="695377"/>
            <a:chExt cx="7354853" cy="5995262"/>
          </a:xfrm>
        </p:grpSpPr>
        <p:sp>
          <p:nvSpPr>
            <p:cNvPr id="2" name="正方形/長方形 1">
              <a:extLst>
                <a:ext uri="{FF2B5EF4-FFF2-40B4-BE49-F238E27FC236}">
                  <a16:creationId xmlns:a16="http://schemas.microsoft.com/office/drawing/2014/main" id="{F65CFD47-AEF4-4D10-A223-842730C80E61}"/>
                </a:ext>
              </a:extLst>
            </p:cNvPr>
            <p:cNvSpPr/>
            <p:nvPr/>
          </p:nvSpPr>
          <p:spPr>
            <a:xfrm>
              <a:off x="765613" y="695377"/>
              <a:ext cx="7344816" cy="2461218"/>
            </a:xfrm>
            <a:prstGeom prst="rect">
              <a:avLst/>
            </a:prstGeom>
            <a:solidFill>
              <a:srgbClr val="C9E8FF"/>
            </a:solidFill>
            <a:ln w="6350" cap="flat" cmpd="sng" algn="ctr">
              <a:solidFill>
                <a:srgbClr val="0070C0"/>
              </a:solidFill>
              <a:prstDash val="solid"/>
            </a:ln>
            <a:effectLst/>
          </p:spPr>
          <p:txBody>
            <a:bodyPr vert="horz" rtlCol="0" anchor="ct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病院から押し出す力の強化</a:t>
              </a:r>
              <a:endParaRPr kumimoji="0" lang="en-US" altLang="ja-JP" sz="2000" b="1" i="0" u="none" strike="noStrike" kern="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br>
                <a:rPr kumimoji="0" lang="en-US" altLang="ja-JP" sz="1400" b="0" i="0" u="none" strike="noStrike" kern="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0" lang="ja-JP" altLang="en-US" sz="1400" b="0" i="0" u="none" strike="noStrike" kern="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○精神科病院スタッフの退院促進に関する理解促進</a:t>
              </a:r>
              <a:endParaRPr kumimoji="0" lang="en-US" altLang="ja-JP" sz="1400" b="0" i="0" u="none" strike="noStrike" kern="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退院の可能性のある入院患者の把握に加えて</a:t>
              </a:r>
              <a:endParaRPr kumimoji="0" lang="en-US" altLang="ja-JP" sz="1400" b="0" i="0" u="none" strike="noStrike" kern="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■医療機関窓口との情報交換を幅広く実施</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方法：電話連絡あるいは訪問を実施</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目的：院内研修や院内茶話会の企画、調整　　個別支援に向けての連携</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個別伴走支援の強化</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方法：退院支援会議や個別カンファレンスへの積極的な参画</a:t>
              </a:r>
              <a:endParaRPr kumimoji="0" lang="en-US" altLang="ja-JP"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定期的な個別面談および退院後のモニタリング</a:t>
              </a:r>
              <a:r>
                <a:rPr kumimoji="0" lang="en-US" altLang="ja-JP"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概ね半年程度</a:t>
              </a:r>
              <a:r>
                <a:rPr kumimoji="0" lang="en-US" altLang="ja-JP"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の継続実施</a:t>
              </a:r>
              <a:endParaRPr kumimoji="0" lang="ja-JP" altLang="en-US" sz="16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50DAED4B-E600-468A-931E-435981E31765}"/>
                </a:ext>
              </a:extLst>
            </p:cNvPr>
            <p:cNvSpPr/>
            <p:nvPr/>
          </p:nvSpPr>
          <p:spPr>
            <a:xfrm>
              <a:off x="755576" y="4580597"/>
              <a:ext cx="7344816" cy="2110042"/>
            </a:xfrm>
            <a:prstGeom prst="rect">
              <a:avLst/>
            </a:prstGeom>
            <a:solidFill>
              <a:srgbClr val="C9E8FF"/>
            </a:solidFill>
            <a:ln w="6350" cap="flat" cmpd="sng" algn="ctr">
              <a:solidFill>
                <a:srgbClr val="0070C0"/>
              </a:solidFill>
              <a:prstDash val="solid"/>
            </a:ln>
            <a:effectLst/>
          </p:spPr>
          <p:txBody>
            <a:bodyPr vert="horz" rtlCol="0" anchor="ct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地域から引っ張る力の強化</a:t>
              </a:r>
              <a:endParaRPr kumimoji="0" lang="en-US" altLang="ja-JP" sz="2000" b="1" i="0" u="none" strike="noStrike" kern="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方法と目的：</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・引き続き「市町村・圏域協議の場などの会議」へ広域コーディネーターが可能な限り</a:t>
              </a:r>
              <a:br>
                <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参加参画し地域の状況を把握</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・好事例対応を紹介</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・先進的な他地域の情報を提供</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algn="l"/>
              <a:r>
                <a:rPr kumimoji="0" lang="ja-JP" altLang="en-US" sz="14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i="0" dirty="0">
                  <a:solidFill>
                    <a:srgbClr val="222222"/>
                  </a:solidFill>
                  <a:effectLst/>
                  <a:latin typeface="Meiryo UI" panose="020B0604030504040204" pitchFamily="50" charset="-128"/>
                  <a:ea typeface="Meiryo UI" panose="020B0604030504040204" pitchFamily="50" charset="-128"/>
                </a:rPr>
                <a:t>大阪府版「精神障がいにも対応した地域包括ケアシステム」ポータルサイトの運営</a:t>
              </a:r>
            </a:p>
          </p:txBody>
        </p:sp>
        <p:sp>
          <p:nvSpPr>
            <p:cNvPr id="5" name="正方形/長方形 4">
              <a:extLst>
                <a:ext uri="{FF2B5EF4-FFF2-40B4-BE49-F238E27FC236}">
                  <a16:creationId xmlns:a16="http://schemas.microsoft.com/office/drawing/2014/main" id="{AC2079E8-2DCE-4FFA-9544-56BC32913E18}"/>
                </a:ext>
              </a:extLst>
            </p:cNvPr>
            <p:cNvSpPr/>
            <p:nvPr/>
          </p:nvSpPr>
          <p:spPr>
            <a:xfrm>
              <a:off x="1675934" y="3299552"/>
              <a:ext cx="6192687" cy="1138088"/>
            </a:xfrm>
            <a:prstGeom prst="rect">
              <a:avLst/>
            </a:prstGeom>
            <a:noFill/>
            <a:ln w="38100" cap="flat" cmpd="sng" algn="ctr">
              <a:noFill/>
              <a:prstDash val="solid"/>
            </a:ln>
            <a:effectLst/>
          </p:spPr>
          <p:txBody>
            <a:bodyPr rtlCol="0" anchor="t"/>
            <a:lstStyle/>
            <a:p>
              <a:pPr marL="85725" indent="-85725" algn="l" fontAlgn="auto">
                <a:spcBef>
                  <a:spcPts val="0"/>
                </a:spcBef>
                <a:spcAft>
                  <a:spcPts val="600"/>
                </a:spcAft>
              </a:pPr>
              <a:r>
                <a:rPr kumimoji="0" lang="ja-JP" altLang="en-US" sz="1400" b="1" i="0" u="none" strike="noStrike" kern="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地域と病院の支援のマッチング</a:t>
              </a:r>
              <a:br>
                <a:rPr kumimoji="0" lang="en-US" altLang="ja-JP" sz="1200" b="1" i="0" u="none" strike="noStrike" kern="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0" lang="ja-JP" altLang="en-US" sz="1100" b="0" i="0" strike="noStrike" kern="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広域コーディネーター対象のス</a:t>
              </a:r>
              <a:r>
                <a:rPr lang="ja-JP" altLang="en-US" sz="1100" spc="-50" dirty="0">
                  <a:latin typeface="Meiryo UI" panose="020B0604030504040204" pitchFamily="50" charset="-128"/>
                  <a:ea typeface="Meiryo UI" panose="020B0604030504040204" pitchFamily="50" charset="-128"/>
                </a:rPr>
                <a:t>キルアップ研修</a:t>
              </a:r>
              <a:r>
                <a:rPr lang="ja-JP" altLang="en-US" sz="1100" u="none" spc="-50" dirty="0">
                  <a:latin typeface="Meiryo UI" panose="020B0604030504040204" pitchFamily="50" charset="-128"/>
                  <a:ea typeface="Meiryo UI" panose="020B0604030504040204" pitchFamily="50" charset="-128"/>
                </a:rPr>
                <a:t>を実施し、</a:t>
              </a:r>
              <a:r>
                <a:rPr kumimoji="0" lang="ja-JP" altLang="en-US" sz="1100" b="0" i="0" u="none" strike="noStrike" kern="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広域コーディネーターのソーシャルワークの質を向上させ、病院と地域それぞれへの支援を強化。向上した「病院から押し出す力」と「地域から引っ張る力」をマッチングさせて、個別伴走支援を積極的に実施する。</a:t>
              </a:r>
              <a:endParaRPr kumimoji="0" lang="en-US" altLang="ja-JP" sz="1100" b="0" i="0" u="none" strike="noStrike" kern="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85725" marR="0" lvl="0" indent="-85725" algn="l" defTabSz="914400" eaLnBrk="1" fontAlgn="auto" latinLnBrk="0" hangingPunct="1">
                <a:lnSpc>
                  <a:spcPct val="100000"/>
                </a:lnSpc>
                <a:spcBef>
                  <a:spcPts val="0"/>
                </a:spcBef>
                <a:spcAft>
                  <a:spcPts val="600"/>
                </a:spcAft>
                <a:buClrTx/>
                <a:buSzTx/>
                <a:buFontTx/>
                <a:buNone/>
                <a:tabLst/>
                <a:defRPr/>
              </a:pPr>
              <a:r>
                <a:rPr kumimoji="0" lang="ja-JP" altLang="en-US" sz="1200" b="0" i="0" u="none" strike="noStrike" kern="0" cap="none" spc="-5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→長期入院精神障がい者患者数の更なる削減を</a:t>
              </a:r>
              <a:r>
                <a:rPr kumimoji="0" lang="ja-JP" altLang="en-US" sz="1200" kern="0" spc="-50" dirty="0">
                  <a:solidFill>
                    <a:srgbClr val="FF0000"/>
                  </a:solidFill>
                  <a:latin typeface="Meiryo UI" panose="020B0604030504040204" pitchFamily="50" charset="-128"/>
                  <a:ea typeface="Meiryo UI" panose="020B0604030504040204" pitchFamily="50" charset="-128"/>
                </a:rPr>
                <a:t>めざす</a:t>
              </a:r>
              <a:r>
                <a:rPr kumimoji="0" lang="ja-JP" altLang="en-US" sz="1200" b="0" i="0" u="none" strike="noStrike" kern="0" cap="none" spc="-5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0" lang="en-US" altLang="ja-JP" sz="1100" b="0" i="0" u="none" strike="noStrike" kern="0" cap="none" spc="-5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0" lang="ja-JP" altLang="en-US" sz="1100" u="none" kern="0" spc="-50" dirty="0">
                  <a:solidFill>
                    <a:srgbClr val="FF0000"/>
                  </a:solidFill>
                  <a:latin typeface="Meiryo UI" panose="020B0604030504040204" pitchFamily="50" charset="-128"/>
                  <a:ea typeface="Meiryo UI" panose="020B0604030504040204" pitchFamily="50" charset="-128"/>
                </a:rPr>
                <a:t>令和</a:t>
              </a:r>
              <a:r>
                <a:rPr kumimoji="0" lang="en-US" altLang="ja-JP" sz="1100" u="none" kern="0" spc="-50" dirty="0">
                  <a:solidFill>
                    <a:srgbClr val="FF0000"/>
                  </a:solidFill>
                  <a:latin typeface="Meiryo UI" panose="020B0604030504040204" pitchFamily="50" charset="-128"/>
                  <a:ea typeface="Meiryo UI" panose="020B0604030504040204" pitchFamily="50" charset="-128"/>
                </a:rPr>
                <a:t>8</a:t>
              </a:r>
              <a:r>
                <a:rPr kumimoji="0" lang="ja-JP" altLang="en-US" sz="1100" u="none" kern="0" spc="-50" dirty="0">
                  <a:solidFill>
                    <a:srgbClr val="FF0000"/>
                  </a:solidFill>
                  <a:latin typeface="Meiryo UI" panose="020B0604030504040204" pitchFamily="50" charset="-128"/>
                  <a:ea typeface="Meiryo UI" panose="020B0604030504040204" pitchFamily="50" charset="-128"/>
                </a:rPr>
                <a:t>年</a:t>
              </a:r>
              <a:r>
                <a:rPr kumimoji="0" lang="en-US" altLang="ja-JP" sz="1100" u="none" kern="0" spc="-50" dirty="0">
                  <a:solidFill>
                    <a:srgbClr val="FF0000"/>
                  </a:solidFill>
                  <a:latin typeface="Meiryo UI" panose="020B0604030504040204" pitchFamily="50" charset="-128"/>
                  <a:ea typeface="Meiryo UI" panose="020B0604030504040204" pitchFamily="50" charset="-128"/>
                </a:rPr>
                <a:t>6</a:t>
              </a:r>
              <a:r>
                <a:rPr kumimoji="0" lang="ja-JP" altLang="en-US" sz="1100" u="none" kern="0" spc="-50" dirty="0">
                  <a:solidFill>
                    <a:srgbClr val="FF0000"/>
                  </a:solidFill>
                  <a:latin typeface="Meiryo UI" panose="020B0604030504040204" pitchFamily="50" charset="-128"/>
                  <a:ea typeface="Meiryo UI" panose="020B0604030504040204" pitchFamily="50" charset="-128"/>
                </a:rPr>
                <a:t>月末時点</a:t>
              </a:r>
              <a:r>
                <a:rPr kumimoji="0" lang="ja-JP" altLang="en-US" sz="1100" b="0" i="0" u="none" strike="noStrike" kern="0" cap="none" spc="-5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0" lang="en-US" altLang="ja-JP" sz="1100" b="0" i="0" u="none" strike="noStrike" kern="0" cap="none" spc="-5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8,193</a:t>
              </a:r>
              <a:r>
                <a:rPr kumimoji="0" lang="ja-JP" altLang="en-US" sz="1100" b="0" i="0" u="none" strike="noStrike" kern="0" cap="none" spc="-5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人</a:t>
              </a:r>
              <a:r>
                <a:rPr kumimoji="0" lang="en-US" altLang="ja-JP" sz="1100" u="none" kern="0" spc="-50" dirty="0">
                  <a:solidFill>
                    <a:srgbClr val="FF0000"/>
                  </a:solidFill>
                  <a:latin typeface="Meiryo UI" panose="020B0604030504040204" pitchFamily="50" charset="-128"/>
                  <a:ea typeface="Meiryo UI" panose="020B0604030504040204" pitchFamily="50" charset="-128"/>
                </a:rPr>
                <a:t>)</a:t>
              </a:r>
            </a:p>
          </p:txBody>
        </p:sp>
        <p:sp>
          <p:nvSpPr>
            <p:cNvPr id="7" name="正方形/長方形 6">
              <a:extLst>
                <a:ext uri="{FF2B5EF4-FFF2-40B4-BE49-F238E27FC236}">
                  <a16:creationId xmlns:a16="http://schemas.microsoft.com/office/drawing/2014/main" id="{3830F32F-E363-4CE6-8C67-65B181DDCDE3}"/>
                </a:ext>
              </a:extLst>
            </p:cNvPr>
            <p:cNvSpPr/>
            <p:nvPr/>
          </p:nvSpPr>
          <p:spPr>
            <a:xfrm>
              <a:off x="755576" y="3228075"/>
              <a:ext cx="7344816" cy="1281045"/>
            </a:xfrm>
            <a:prstGeom prst="rect">
              <a:avLst/>
            </a:prstGeom>
            <a:noFill/>
            <a:ln w="38100"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4138" indent="-84138">
                <a:spcAft>
                  <a:spcPts val="600"/>
                </a:spcAft>
              </a:pPr>
              <a:endParaRPr lang="en-US" altLang="ja-JP" sz="1400" spc="-50" dirty="0">
                <a:solidFill>
                  <a:schemeClr val="tx1"/>
                </a:solidFill>
                <a:latin typeface="Meiryo UI" panose="020B0604030504040204" pitchFamily="50" charset="-128"/>
                <a:ea typeface="Meiryo UI" panose="020B0604030504040204" pitchFamily="50" charset="-128"/>
              </a:endParaRPr>
            </a:p>
          </p:txBody>
        </p:sp>
        <p:sp>
          <p:nvSpPr>
            <p:cNvPr id="6" name="上下矢印 31">
              <a:extLst>
                <a:ext uri="{FF2B5EF4-FFF2-40B4-BE49-F238E27FC236}">
                  <a16:creationId xmlns:a16="http://schemas.microsoft.com/office/drawing/2014/main" id="{8E9D2E74-4E5F-41A2-AF8C-59861E0C674A}"/>
                </a:ext>
              </a:extLst>
            </p:cNvPr>
            <p:cNvSpPr/>
            <p:nvPr/>
          </p:nvSpPr>
          <p:spPr>
            <a:xfrm>
              <a:off x="865066" y="2982352"/>
              <a:ext cx="579098" cy="1772489"/>
            </a:xfrm>
            <a:prstGeom prst="upDownArrow">
              <a:avLst/>
            </a:prstGeom>
            <a:solidFill>
              <a:srgbClr val="FFFF00"/>
            </a:solidFill>
            <a:ln w="25400" cap="flat" cmpd="sng" algn="ctr">
              <a:solidFill>
                <a:srgbClr val="4F81BD">
                  <a:shade val="50000"/>
                </a:srgbClr>
              </a:solidFill>
              <a:prstDash val="solid"/>
            </a:ln>
            <a:effectLst/>
          </p:spPr>
          <p:txBody>
            <a:bodyPr vert="eaVert"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マッチング</a:t>
              </a:r>
            </a:p>
          </p:txBody>
        </p:sp>
      </p:grpSp>
      <p:sp>
        <p:nvSpPr>
          <p:cNvPr id="9" name="スライド番号プレースホルダー 8">
            <a:extLst>
              <a:ext uri="{FF2B5EF4-FFF2-40B4-BE49-F238E27FC236}">
                <a16:creationId xmlns:a16="http://schemas.microsoft.com/office/drawing/2014/main" id="{0DE4ABFB-54DB-4E1E-A675-DF59844D3E79}"/>
              </a:ext>
            </a:extLst>
          </p:cNvPr>
          <p:cNvSpPr>
            <a:spLocks noGrp="1"/>
          </p:cNvSpPr>
          <p:nvPr>
            <p:ph type="sldNum" sz="quarter" idx="12"/>
          </p:nvPr>
        </p:nvSpPr>
        <p:spPr/>
        <p:txBody>
          <a:bodyPr/>
          <a:lstStyle/>
          <a:p>
            <a:fld id="{95EBBADE-EEC7-4328-AB46-7FCC4485CB1F}" type="slidenum">
              <a:rPr kumimoji="1" lang="ja-JP" altLang="en-US" smtClean="0"/>
              <a:t>2</a:t>
            </a:fld>
            <a:endParaRPr kumimoji="1" lang="ja-JP" altLang="en-US" dirty="0"/>
          </a:p>
        </p:txBody>
      </p:sp>
    </p:spTree>
    <p:extLst>
      <p:ext uri="{BB962C8B-B14F-4D97-AF65-F5344CB8AC3E}">
        <p14:creationId xmlns:p14="http://schemas.microsoft.com/office/powerpoint/2010/main" val="38457543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29" y="1192"/>
            <a:ext cx="91440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長期入院</a:t>
            </a:r>
            <a:r>
              <a:rPr kumimoji="1" lang="ja-JP" altLang="en-US" sz="1600" b="1" i="0" u="none" strike="noStrike" kern="1200" cap="none" spc="0" normalizeH="0" baseline="0" noProof="0" dirty="0" err="1">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精神障がい</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者退院支援強化事業の具体的な取組みについて</a:t>
            </a:r>
          </a:p>
        </p:txBody>
      </p:sp>
      <p:sp>
        <p:nvSpPr>
          <p:cNvPr id="33" name="正方形/長方形 32"/>
          <p:cNvSpPr/>
          <p:nvPr/>
        </p:nvSpPr>
        <p:spPr>
          <a:xfrm>
            <a:off x="-14289" y="423559"/>
            <a:ext cx="9143871" cy="1853090"/>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lIns="91427" tIns="45714" rIns="91427" bIns="45714"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　</a:t>
            </a:r>
          </a:p>
        </p:txBody>
      </p:sp>
      <p:sp>
        <p:nvSpPr>
          <p:cNvPr id="42" name="正方形/長方形 41"/>
          <p:cNvSpPr/>
          <p:nvPr/>
        </p:nvSpPr>
        <p:spPr>
          <a:xfrm>
            <a:off x="40699" y="410292"/>
            <a:ext cx="8977614" cy="50034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84435" tIns="42218" rIns="84435" bIns="42218" rtlCol="0" anchor="t"/>
          <a:lstStyle/>
          <a:p>
            <a:pPr marL="180975" marR="0" lvl="0" indent="-180975" algn="l" defTabSz="914400" rtl="0" eaLnBrk="1" fontAlgn="auto" latinLnBrk="0" hangingPunct="1">
              <a:lnSpc>
                <a:spcPct val="100000"/>
              </a:lnSpc>
              <a:spcBef>
                <a:spcPts val="0"/>
              </a:spcBef>
              <a:spcAft>
                <a:spcPts val="369"/>
              </a:spcAft>
              <a:buClrTx/>
              <a:buSzTx/>
              <a:buFontTx/>
              <a:buNone/>
              <a:tabLst/>
              <a:defRPr/>
            </a:pP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長期入院患者の退院を進めるため、</a:t>
            </a:r>
            <a:r>
              <a:rPr kumimoji="1" lang="en-US" altLang="ja-JP"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H29</a:t>
            </a: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年度から地域精神医療体制整備広域コーディネーターを配置し、長期入院</a:t>
            </a:r>
            <a:r>
              <a:rPr kumimoji="1" lang="ja-JP" altLang="en-US" sz="1016" b="0"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精神障がい</a:t>
            </a: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者の退院支援に関する</a:t>
            </a:r>
            <a:br>
              <a:rPr kumimoji="1" lang="en-US" altLang="ja-JP"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b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事業を実施。</a:t>
            </a:r>
            <a:r>
              <a:rPr kumimoji="1" lang="en-US" altLang="ja-JP"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R2</a:t>
            </a: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年度からは、これまでの取組みに加え、さらに、精神症状については寛解・院内寛解の状態像だが退院阻害要因があるなど、退院の可能性のある患者を掘り起こし、病院から市町村につなぐための「伴走支援」を継続的に行い、１年以上の長期入院患者数を削減を</a:t>
            </a:r>
            <a:r>
              <a:rPr lang="ja-JP" altLang="en-US" sz="1016"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めざ</a:t>
            </a: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している。</a:t>
            </a:r>
            <a:endParaRPr kumimoji="1" lang="en-US" altLang="ja-JP"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6" name="右矢印 55"/>
          <p:cNvSpPr/>
          <p:nvPr/>
        </p:nvSpPr>
        <p:spPr>
          <a:xfrm>
            <a:off x="4195572" y="1055988"/>
            <a:ext cx="565195" cy="437695"/>
          </a:xfrm>
          <a:prstGeom prst="rightArrow">
            <a:avLst/>
          </a:prstGeom>
          <a:solidFill>
            <a:srgbClr val="00B0F0"/>
          </a:solidFill>
          <a:ln>
            <a:solidFill>
              <a:schemeClr val="accent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16"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内訳</a:t>
            </a:r>
          </a:p>
        </p:txBody>
      </p:sp>
      <p:sp>
        <p:nvSpPr>
          <p:cNvPr id="61" name="正方形/長方形 60"/>
          <p:cNvSpPr/>
          <p:nvPr/>
        </p:nvSpPr>
        <p:spPr>
          <a:xfrm>
            <a:off x="-48785" y="859502"/>
            <a:ext cx="3109757" cy="280482"/>
          </a:xfrm>
          <a:prstGeom prst="rect">
            <a:avLst/>
          </a:prstGeom>
          <a:noFill/>
          <a:ln w="6350">
            <a:noFill/>
            <a:prstDash val="dash"/>
          </a:ln>
        </p:spPr>
        <p:style>
          <a:lnRef idx="2">
            <a:schemeClr val="accent1">
              <a:shade val="50000"/>
            </a:schemeClr>
          </a:lnRef>
          <a:fillRef idx="1">
            <a:schemeClr val="accent1"/>
          </a:fillRef>
          <a:effectRef idx="0">
            <a:schemeClr val="accent1"/>
          </a:effectRef>
          <a:fontRef idx="minor">
            <a:schemeClr val="lt1"/>
          </a:fontRef>
        </p:style>
        <p:txBody>
          <a:bodyPr lIns="84435" tIns="42218" rIns="84435" bIns="42218" rtlCol="0" anchor="ctr"/>
          <a:lstStyle/>
          <a:p>
            <a:pPr marL="159801" marR="0" lvl="0" indent="-159801" algn="l" defTabSz="914400" rtl="0" eaLnBrk="1" fontAlgn="auto" latinLnBrk="0" hangingPunct="1">
              <a:lnSpc>
                <a:spcPct val="100000"/>
              </a:lnSpc>
              <a:spcBef>
                <a:spcPts val="0"/>
              </a:spcBef>
              <a:spcAft>
                <a:spcPts val="0"/>
              </a:spcAft>
              <a:buClrTx/>
              <a:buSzTx/>
              <a:buFontTx/>
              <a:buNone/>
              <a:tabLst/>
              <a:defRPr/>
            </a:pPr>
            <a:r>
              <a:rPr kumimoji="1" lang="ja-JP" altLang="en-US" sz="97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参考　</a:t>
            </a:r>
            <a:r>
              <a:rPr kumimoji="1" lang="en-US" altLang="ja-JP" sz="97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1</a:t>
            </a:r>
            <a:r>
              <a:rPr kumimoji="1" lang="ja-JP" altLang="en-US" sz="97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年以上入院の寛解・院内寛解患者数の推移</a:t>
            </a:r>
            <a:endParaRPr kumimoji="1" lang="en-US" altLang="ja-JP" sz="97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70" name="正方形/長方形 69"/>
          <p:cNvSpPr/>
          <p:nvPr/>
        </p:nvSpPr>
        <p:spPr>
          <a:xfrm>
            <a:off x="40699" y="1525986"/>
            <a:ext cx="4868373" cy="6994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84435" tIns="42218" rIns="84435" bIns="42218" rtlCol="0" anchor="t"/>
          <a:lstStyle/>
          <a:p>
            <a:pPr marL="77788" marR="0" lvl="0" indent="-77788" algn="l" defTabSz="914400" rtl="0" eaLnBrk="1" fontAlgn="auto" latinLnBrk="0" hangingPunct="1">
              <a:lnSpc>
                <a:spcPct val="100000"/>
              </a:lnSpc>
              <a:spcBef>
                <a:spcPts val="0"/>
              </a:spcBef>
              <a:spcAft>
                <a:spcPts val="369"/>
              </a:spcAft>
              <a:buClrTx/>
              <a:buSzTx/>
              <a:buFontTx/>
              <a:buNone/>
              <a:tabLst/>
              <a:defRPr/>
            </a:pP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016" b="0"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精神障がいにも</a:t>
            </a: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対応した地域包括ケアシステム」に係る各地域の協議の場へ</a:t>
            </a:r>
            <a:br>
              <a:rPr kumimoji="1" lang="en-US" altLang="ja-JP"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b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参画し、各地域の課題を共有し、府の協議の場へ報告している。</a:t>
            </a:r>
            <a:br>
              <a:rPr kumimoji="1" lang="en-US" altLang="ja-JP"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b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　</a:t>
            </a:r>
            <a:r>
              <a:rPr kumimoji="1" lang="ja-JP" altLang="en-US" sz="1016"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協議の場については、大阪府・圏域・市町村すべて設置済</a:t>
            </a:r>
            <a:br>
              <a:rPr kumimoji="1" lang="en-US" altLang="ja-JP"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br>
            <a:r>
              <a:rPr kumimoji="1" lang="ja-JP" altLang="en-US"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新型コロナの影響などで協議の場の開催が滞っている地域への支援を継続。）</a:t>
            </a:r>
            <a:endParaRPr kumimoji="1" lang="en-US" altLang="ja-JP" sz="1016"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74" name="正方形/長方形 73"/>
          <p:cNvSpPr/>
          <p:nvPr/>
        </p:nvSpPr>
        <p:spPr>
          <a:xfrm>
            <a:off x="7839448" y="1703598"/>
            <a:ext cx="909016" cy="30638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7" name="角丸四角形 86"/>
          <p:cNvSpPr/>
          <p:nvPr/>
        </p:nvSpPr>
        <p:spPr>
          <a:xfrm>
            <a:off x="94091" y="2717031"/>
            <a:ext cx="294407" cy="1749764"/>
          </a:xfrm>
          <a:prstGeom prst="roundRect">
            <a:avLst/>
          </a:prstGeom>
          <a:solidFill>
            <a:schemeClr val="bg1"/>
          </a:solidFill>
          <a:ln w="19050">
            <a:solidFill>
              <a:srgbClr val="92D050"/>
            </a:solidFill>
          </a:ln>
        </p:spPr>
        <p:style>
          <a:lnRef idx="2">
            <a:schemeClr val="accent6"/>
          </a:lnRef>
          <a:fillRef idx="1">
            <a:schemeClr val="lt1"/>
          </a:fillRef>
          <a:effectRef idx="0">
            <a:schemeClr val="accent6"/>
          </a:effectRef>
          <a:fontRef idx="minor">
            <a:schemeClr val="dk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1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精神科病院</a:t>
            </a:r>
          </a:p>
        </p:txBody>
      </p:sp>
      <p:sp>
        <p:nvSpPr>
          <p:cNvPr id="90" name="角丸四角形 89"/>
          <p:cNvSpPr/>
          <p:nvPr/>
        </p:nvSpPr>
        <p:spPr>
          <a:xfrm>
            <a:off x="94091" y="5459062"/>
            <a:ext cx="306145" cy="1332000"/>
          </a:xfrm>
          <a:prstGeom prst="roundRect">
            <a:avLst/>
          </a:prstGeom>
          <a:solidFill>
            <a:schemeClr val="bg1"/>
          </a:solidFill>
          <a:ln w="19050">
            <a:solidFill>
              <a:srgbClr val="92D050"/>
            </a:solidFill>
          </a:ln>
        </p:spPr>
        <p:style>
          <a:lnRef idx="2">
            <a:schemeClr val="accent6"/>
          </a:lnRef>
          <a:fillRef idx="1">
            <a:schemeClr val="lt1"/>
          </a:fillRef>
          <a:effectRef idx="0">
            <a:schemeClr val="accent6"/>
          </a:effectRef>
          <a:fontRef idx="minor">
            <a:schemeClr val="dk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16"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市町村</a:t>
            </a:r>
          </a:p>
        </p:txBody>
      </p:sp>
      <p:sp>
        <p:nvSpPr>
          <p:cNvPr id="93" name="角丸四角形 92"/>
          <p:cNvSpPr/>
          <p:nvPr/>
        </p:nvSpPr>
        <p:spPr>
          <a:xfrm>
            <a:off x="443612" y="2296841"/>
            <a:ext cx="4229461" cy="360000"/>
          </a:xfrm>
          <a:prstGeom prst="roundRect">
            <a:avLst/>
          </a:prstGeom>
        </p:spPr>
        <p:style>
          <a:lnRef idx="1">
            <a:schemeClr val="accent1"/>
          </a:lnRef>
          <a:fillRef idx="2">
            <a:schemeClr val="accent1"/>
          </a:fillRef>
          <a:effectRef idx="1">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これまでの取組み内容</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新型コロナウイルス感染症後の状況を踏まえた取組み</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98" name="正方形/長方形 97"/>
          <p:cNvSpPr/>
          <p:nvPr/>
        </p:nvSpPr>
        <p:spPr>
          <a:xfrm>
            <a:off x="427138" y="2721447"/>
            <a:ext cx="4222561" cy="96844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精神科病院スタッフの退院促進に関する理解促進</a:t>
            </a:r>
            <a:endParaRPr kumimoji="1" lang="en-US" altLang="ja-JP"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■研修回数</a:t>
            </a:r>
            <a:endParaRPr kumimoji="1" lang="en-US" altLang="ja-JP"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実績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R1:25</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病院</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(33</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R2:5</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病院</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(6</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R3</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6</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病院</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(6</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全体研修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1</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配信）</a:t>
            </a:r>
            <a:endPar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R4:16</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病院（</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18</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回）全体研修</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1</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配信</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)R5:</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23</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病院</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(26</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回</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　</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全体研修</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1</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配信</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R6:26</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病院</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(28</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全体研修１回</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配信</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endParaRPr kumimoji="1" lang="en-US" altLang="ja-JP" sz="8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○オンライン研修や、動画撮影によるビデオ研修など、病院内で開催しやすい実施方法を検討。　</a:t>
            </a:r>
            <a:br>
              <a:rPr kumimoji="1" lang="en-US" altLang="ja-JP" sz="8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br>
            <a:r>
              <a:rPr kumimoji="1" lang="ja-JP" altLang="en-US" sz="8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市町村の協議の場とも連携し、さらに実施が初めてとなる病院での研修が増加中</a:t>
            </a:r>
            <a:endParaRPr kumimoji="1" lang="en-US" altLang="ja-JP" sz="8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99" name="正方形/長方形 98"/>
          <p:cNvSpPr/>
          <p:nvPr/>
        </p:nvSpPr>
        <p:spPr>
          <a:xfrm>
            <a:off x="427138" y="5456675"/>
            <a:ext cx="4220994" cy="1332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市町村への橋渡し</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■圏域・市町村協議の場への参加</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実績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R1</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19</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R2</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22</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　</a:t>
            </a:r>
            <a:endPar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R3</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：協議の場参加数　　圏域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11/18</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市町村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27/33</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a:t>
            </a:r>
            <a:endPar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R4</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：協議の場参加地域：圏域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17/18</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市町村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30/33</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R5</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：協議の場参加地域：圏域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17/18</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市町村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31/33</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R6</a:t>
            </a: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：協議の場参加地域：</a:t>
            </a:r>
            <a:r>
              <a:rPr kumimoji="1" lang="ja-JP" altLang="en-US" sz="900" b="0" i="0" u="none" strike="noStrike" kern="1200" cap="none" spc="-65"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圏域　</a:t>
            </a:r>
            <a:r>
              <a:rPr kumimoji="1" lang="en-US" altLang="ja-JP" sz="900" b="0" i="0" u="none" strike="noStrike" kern="1200" cap="none" spc="-65"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16/18</a:t>
            </a:r>
            <a:r>
              <a:rPr kumimoji="1" lang="ja-JP" altLang="en-US" sz="900" b="0" i="0" u="none" strike="noStrike" kern="1200" cap="none" spc="-65"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市町村　</a:t>
            </a:r>
            <a:r>
              <a:rPr kumimoji="1" lang="en-US" altLang="ja-JP" sz="900" b="0" i="0" u="none" strike="noStrike" kern="1200" cap="none" spc="-65"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30/32</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○府内で実施されるなるべく全ての「協議の場」へ参加し、ケースの市町村への橋渡しがスムーズに行くように</a:t>
            </a:r>
            <a:br>
              <a:rPr kumimoji="1" lang="en-US" altLang="ja-JP" sz="8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8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働きかけた。開催が未実施の地域への開催支援も実施。</a:t>
            </a:r>
            <a:endParaRPr kumimoji="1" lang="en-US" altLang="ja-JP" sz="8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正方形/長方形 99"/>
          <p:cNvSpPr/>
          <p:nvPr/>
        </p:nvSpPr>
        <p:spPr>
          <a:xfrm>
            <a:off x="429660" y="3717031"/>
            <a:ext cx="4216675" cy="730315"/>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退院の可能性のある入院患者の把握</a:t>
            </a:r>
            <a:endParaRPr kumimoji="1" lang="en-US" altLang="ja-JP"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■ピアサポーター活動回数　</a:t>
            </a:r>
            <a:endParaRPr kumimoji="1" lang="en-US" altLang="ja-JP"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実績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R1:98</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R2</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1</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R3</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：媒体を利用した茶話会</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2</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　媒体作成</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13</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a:t>
            </a:r>
            <a:endPar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R4:</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院内</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茶話会</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11</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　媒体作成</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22</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回　</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R5</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院内茶話会</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12</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回　媒体作成</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25</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回</a:t>
            </a:r>
            <a:endPar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        R6:</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院内茶話会</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29</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回　媒体作成</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21</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回</a:t>
            </a:r>
            <a:endPar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01" name="正方形/長方形 100"/>
          <p:cNvSpPr/>
          <p:nvPr/>
        </p:nvSpPr>
        <p:spPr>
          <a:xfrm>
            <a:off x="434087" y="4505313"/>
            <a:ext cx="4200396" cy="917149"/>
          </a:xfrm>
          <a:prstGeom prst="rect">
            <a:avLst/>
          </a:prstGeom>
          <a:noFill/>
          <a:ln w="38100"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02" name="正方形/長方形 101"/>
          <p:cNvSpPr/>
          <p:nvPr/>
        </p:nvSpPr>
        <p:spPr>
          <a:xfrm>
            <a:off x="4731036" y="2707555"/>
            <a:ext cx="4339665" cy="1739791"/>
          </a:xfrm>
          <a:prstGeom prst="rect">
            <a:avLst/>
          </a:prstGeom>
          <a:solidFill>
            <a:srgbClr val="C9E8FF"/>
          </a:solidFill>
          <a:ln w="63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病院から押し出す力の強化</a:t>
            </a:r>
            <a:endParaRPr kumimoji="1" lang="en-US" altLang="ja-JP" sz="1050" b="1"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○精神科病院スタッフの退院促進に関する理解促進</a:t>
            </a:r>
            <a:endPar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退院の可能性のある入院患者の把握に加えて</a:t>
            </a:r>
            <a:endParaRPr kumimoji="1" lang="en-US" altLang="ja-JP" sz="900" b="0"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■医療機関窓口との情報交換を幅広く実施</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方法：電話連絡あるいは訪問を実施</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目的：院内研修や院内茶話会の企画、調整　　個別支援に向けての連携</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■個別伴走支援の強化</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方法：退院支援会議や個別カンファレンスへの積極的な参画</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定期的な個別面談および退院後のモニタリング</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概ね半年程度</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の継続実施</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７</a:t>
            </a: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院内研修</a:t>
            </a:r>
            <a:r>
              <a:rPr lang="ja-JP" altLang="en-US"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院内茶話会</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個別伴走支援ケース（個別支援会議等への出席などの実施）</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正方形/長方形 102"/>
          <p:cNvSpPr/>
          <p:nvPr/>
        </p:nvSpPr>
        <p:spPr>
          <a:xfrm>
            <a:off x="4736217" y="5448426"/>
            <a:ext cx="4311531" cy="1332000"/>
          </a:xfrm>
          <a:prstGeom prst="rect">
            <a:avLst/>
          </a:prstGeom>
          <a:solidFill>
            <a:srgbClr val="C9E8FF"/>
          </a:solidFill>
          <a:ln w="63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地域から引っ張る力の強化</a:t>
            </a:r>
            <a:endParaRPr kumimoji="1" lang="en-US" altLang="ja-JP" sz="1050" b="1" i="0" u="none" strike="noStrike" kern="1200" cap="none" spc="-65"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方法と目的：</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・引き続き「市町村・圏域協議の場などの会議」へ広域コーディネーターが可能な限り</a:t>
            </a:r>
            <a:b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参加参画し地域の状況を把握</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・好事例対応を紹介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・先進的な他地域の情報を提供</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・大阪府版「精神障がいにも対応した地域包括ケアシステム」ポータルサイトの運営</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R7</a:t>
            </a:r>
            <a:r>
              <a:rPr lang="ja-JP" altLang="en-US"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協議の場継続出席</a:t>
            </a: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開催支援含め）</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圏域、</a:t>
            </a:r>
            <a:r>
              <a:rPr lang="en-US" altLang="ja-JP"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市町村（参加可能な市町村に全て出席</a:t>
            </a: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p:txBody>
      </p:sp>
      <p:sp>
        <p:nvSpPr>
          <p:cNvPr id="104" name="正方形/長方形 103"/>
          <p:cNvSpPr/>
          <p:nvPr/>
        </p:nvSpPr>
        <p:spPr>
          <a:xfrm>
            <a:off x="4736217" y="4505313"/>
            <a:ext cx="4324314" cy="936106"/>
          </a:xfrm>
          <a:prstGeom prst="rect">
            <a:avLst/>
          </a:prstGeom>
          <a:noFill/>
          <a:ln w="38100"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4138" marR="0" lvl="0" indent="-84138" algn="l" defTabSz="914400" rtl="0" eaLnBrk="1" fontAlgn="auto" latinLnBrk="0" hangingPunct="1">
              <a:lnSpc>
                <a:spcPct val="100000"/>
              </a:lnSpc>
              <a:spcBef>
                <a:spcPts val="0"/>
              </a:spcBef>
              <a:spcAft>
                <a:spcPts val="600"/>
              </a:spcAft>
              <a:buClrTx/>
              <a:buSzTx/>
              <a:buFontTx/>
              <a:buNone/>
              <a:tabLst/>
              <a:defRPr/>
            </a:pPr>
            <a:endParaRPr kumimoji="1" lang="en-US" altLang="ja-JP" sz="1100" b="0"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5" name="角丸四角形 104"/>
          <p:cNvSpPr/>
          <p:nvPr/>
        </p:nvSpPr>
        <p:spPr>
          <a:xfrm>
            <a:off x="4726047" y="2296841"/>
            <a:ext cx="4344654" cy="360000"/>
          </a:xfrm>
          <a:prstGeom prst="roundRect">
            <a:avLst/>
          </a:prstGeom>
        </p:spPr>
        <p:style>
          <a:lnRef idx="1">
            <a:schemeClr val="accent1"/>
          </a:lnRef>
          <a:fillRef idx="2">
            <a:schemeClr val="accent1"/>
          </a:fillRef>
          <a:effectRef idx="1">
            <a:schemeClr val="accent1"/>
          </a:effectRef>
          <a:fontRef idx="minor">
            <a:schemeClr val="dk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７年度の具体的な取組み</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下矢印 28"/>
          <p:cNvSpPr/>
          <p:nvPr/>
        </p:nvSpPr>
        <p:spPr>
          <a:xfrm>
            <a:off x="480908" y="4531318"/>
            <a:ext cx="457200" cy="8640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ケースの橋渡し</a:t>
            </a:r>
          </a:p>
        </p:txBody>
      </p:sp>
      <p:sp>
        <p:nvSpPr>
          <p:cNvPr id="31" name="正方形/長方形 30"/>
          <p:cNvSpPr/>
          <p:nvPr/>
        </p:nvSpPr>
        <p:spPr>
          <a:xfrm>
            <a:off x="5275901" y="4467212"/>
            <a:ext cx="3756699" cy="955250"/>
          </a:xfrm>
          <a:prstGeom prst="rect">
            <a:avLst/>
          </a:prstGeom>
          <a:noFill/>
          <a:ln w="381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5725" marR="0" lvl="0" indent="-85725" algn="l" defTabSz="914400" rtl="0" eaLnBrk="1" fontAlgn="auto" latinLnBrk="0" hangingPunct="1">
              <a:lnSpc>
                <a:spcPct val="100000"/>
              </a:lnSpc>
              <a:spcBef>
                <a:spcPts val="0"/>
              </a:spcBef>
              <a:spcAft>
                <a:spcPts val="600"/>
              </a:spcAft>
              <a:buClrTx/>
              <a:buSzTx/>
              <a:buFontTx/>
              <a:buNone/>
              <a:tabLst/>
              <a:defRPr/>
            </a:pPr>
            <a:r>
              <a:rPr kumimoji="1" lang="ja-JP" altLang="en-US" sz="1050" b="1"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地域と病院の支援のマッチング</a:t>
            </a:r>
            <a:br>
              <a:rPr kumimoji="1" lang="en-US" altLang="ja-JP" sz="1000" b="1"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900" b="0"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広域コーディネーターのソーシャルワークの質を向上させ、病院と地域それぞれへの支援を強化。向上した「病院から押し出す力」と「地域か引っ張る力」をマッチングさせて、個別伴走支援を積極的に実施する。</a:t>
            </a:r>
            <a:br>
              <a:rPr kumimoji="1" lang="en-US" altLang="ja-JP" sz="900" b="0"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→長期入院精神障がい者数の更なる削減を</a:t>
            </a:r>
            <a:r>
              <a:rPr lang="ja-JP" altLang="en-US" sz="1000" spc="-50" dirty="0">
                <a:solidFill>
                  <a:prstClr val="black"/>
                </a:solidFill>
                <a:latin typeface="Meiryo UI" panose="020B0604030504040204" pitchFamily="50" charset="-128"/>
                <a:ea typeface="Meiryo UI" panose="020B0604030504040204" pitchFamily="50" charset="-128"/>
              </a:rPr>
              <a:t>めざ</a:t>
            </a:r>
            <a:r>
              <a:rPr kumimoji="1" lang="ja-JP" altLang="en-US" sz="1000" b="0"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す。</a:t>
            </a:r>
            <a:br>
              <a:rPr kumimoji="1" lang="en-US" altLang="ja-JP" sz="1000" b="0"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900" b="1"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R7</a:t>
            </a:r>
            <a:r>
              <a:rPr kumimoji="1" lang="ja-JP" altLang="en-US" sz="900" b="1"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：個別伴走支援、広域</a:t>
            </a:r>
            <a:r>
              <a:rPr kumimoji="1" lang="en-US" altLang="ja-JP" sz="900" b="1"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Co.</a:t>
            </a:r>
            <a:r>
              <a:rPr kumimoji="1" lang="ja-JP" altLang="en-US" sz="900" b="1"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スキルアップ研修</a:t>
            </a:r>
            <a:endParaRPr kumimoji="1" lang="en-US" altLang="ja-JP" sz="900" b="1"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84138" marR="0" lvl="0" indent="-84138" algn="l" defTabSz="914400" rtl="0" eaLnBrk="1" fontAlgn="auto" latinLnBrk="0" hangingPunct="1">
              <a:lnSpc>
                <a:spcPct val="100000"/>
              </a:lnSpc>
              <a:spcBef>
                <a:spcPts val="0"/>
              </a:spcBef>
              <a:spcAft>
                <a:spcPts val="600"/>
              </a:spcAft>
              <a:buClrTx/>
              <a:buSzTx/>
              <a:buFontTx/>
              <a:buNone/>
              <a:tabLst/>
              <a:defRPr/>
            </a:pPr>
            <a:endParaRPr kumimoji="1" lang="en-US" altLang="ja-JP" sz="1000" b="0" i="0" u="none" strike="noStrike" kern="1200" cap="none" spc="-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 name="上下矢印 31"/>
          <p:cNvSpPr/>
          <p:nvPr/>
        </p:nvSpPr>
        <p:spPr>
          <a:xfrm>
            <a:off x="4819708" y="4447345"/>
            <a:ext cx="456193" cy="1033165"/>
          </a:xfrm>
          <a:prstGeom prst="up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マッチング</a:t>
            </a:r>
          </a:p>
        </p:txBody>
      </p:sp>
      <p:sp>
        <p:nvSpPr>
          <p:cNvPr id="34" name="正方形/長方形 33"/>
          <p:cNvSpPr/>
          <p:nvPr/>
        </p:nvSpPr>
        <p:spPr>
          <a:xfrm>
            <a:off x="832826" y="4554075"/>
            <a:ext cx="3741935" cy="835140"/>
          </a:xfrm>
          <a:prstGeom prst="rect">
            <a:avLst/>
          </a:prstGeom>
          <a:noFill/>
          <a:ln w="381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複合的な課題のあるケースの伴走支援</a:t>
            </a:r>
            <a:endParaRPr kumimoji="1" lang="en-US" altLang="ja-JP"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実績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R2</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30</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人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R3</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5</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人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R4</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33</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人</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うち退院</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5</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人</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b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b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R5</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46</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人</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うち退院</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13</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人</a:t>
            </a:r>
            <a: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R6:</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47</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人</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うち退院</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10</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人</a:t>
            </a:r>
            <a:r>
              <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sym typeface="Wingdings" panose="05000000000000000000" pitchFamily="2" charset="2"/>
              </a:rPr>
              <a:t>)</a:t>
            </a:r>
            <a:endParaRPr kumimoji="1" lang="en-US" altLang="ja-JP"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900" b="1"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900" b="0" i="0" u="none" strike="noStrike" kern="1200" cap="none" spc="-65"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病院への取組みの中で、あるいは、顔のつながった地域支援者</a:t>
            </a: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から</a:t>
            </a:r>
            <a:b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b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「住まいの確保が難しい」「家族が退院に反対している」といった</a:t>
            </a:r>
            <a:br>
              <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br>
            <a:r>
              <a:rPr kumimoji="1" lang="ja-JP" altLang="en-US"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　　課題のあるケースの紹介を受け、病院と地域の連携の橋渡しを実施。</a:t>
            </a:r>
            <a:endParaRPr kumimoji="1" lang="en-US" altLang="ja-JP" sz="900" b="0" i="0" u="none" strike="noStrike" kern="1200" cap="none" spc="-65"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CEC950FD-B806-A7DF-1A7C-D00057AD3F73}"/>
              </a:ext>
            </a:extLst>
          </p:cNvPr>
          <p:cNvSpPr/>
          <p:nvPr/>
        </p:nvSpPr>
        <p:spPr>
          <a:xfrm>
            <a:off x="3671078" y="1055988"/>
            <a:ext cx="341156" cy="47898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9" name="図 8">
            <a:extLst>
              <a:ext uri="{FF2B5EF4-FFF2-40B4-BE49-F238E27FC236}">
                <a16:creationId xmlns:a16="http://schemas.microsoft.com/office/drawing/2014/main" id="{DBEDA406-E6D7-4B40-AEE0-ADFDC734B2D6}"/>
              </a:ext>
            </a:extLst>
          </p:cNvPr>
          <p:cNvPicPr>
            <a:picLocks noChangeAspect="1"/>
          </p:cNvPicPr>
          <p:nvPr/>
        </p:nvPicPr>
        <p:blipFill>
          <a:blip r:embed="rId3"/>
          <a:stretch>
            <a:fillRect/>
          </a:stretch>
        </p:blipFill>
        <p:spPr>
          <a:xfrm>
            <a:off x="5177657" y="947335"/>
            <a:ext cx="4066394" cy="1473364"/>
          </a:xfrm>
          <a:prstGeom prst="rect">
            <a:avLst/>
          </a:prstGeom>
        </p:spPr>
      </p:pic>
      <p:pic>
        <p:nvPicPr>
          <p:cNvPr id="2" name="図 1">
            <a:extLst>
              <a:ext uri="{FF2B5EF4-FFF2-40B4-BE49-F238E27FC236}">
                <a16:creationId xmlns:a16="http://schemas.microsoft.com/office/drawing/2014/main" id="{F63E64CC-8379-4757-9C3C-73B1E5760FDA}"/>
              </a:ext>
            </a:extLst>
          </p:cNvPr>
          <p:cNvPicPr>
            <a:picLocks noChangeAspect="1"/>
          </p:cNvPicPr>
          <p:nvPr/>
        </p:nvPicPr>
        <p:blipFill rotWithShape="1">
          <a:blip r:embed="rId4"/>
          <a:srcRect r="14168" b="21131"/>
          <a:stretch/>
        </p:blipFill>
        <p:spPr>
          <a:xfrm>
            <a:off x="241294" y="1078405"/>
            <a:ext cx="3832896" cy="521175"/>
          </a:xfrm>
          <a:prstGeom prst="rect">
            <a:avLst/>
          </a:prstGeom>
        </p:spPr>
      </p:pic>
      <p:sp>
        <p:nvSpPr>
          <p:cNvPr id="28" name="正方形/長方形 27">
            <a:extLst>
              <a:ext uri="{FF2B5EF4-FFF2-40B4-BE49-F238E27FC236}">
                <a16:creationId xmlns:a16="http://schemas.microsoft.com/office/drawing/2014/main" id="{A6B6596C-965A-4677-BDB0-EE75C8D9E984}"/>
              </a:ext>
            </a:extLst>
          </p:cNvPr>
          <p:cNvSpPr/>
          <p:nvPr/>
        </p:nvSpPr>
        <p:spPr>
          <a:xfrm>
            <a:off x="8287678" y="36620"/>
            <a:ext cx="744795" cy="360000"/>
          </a:xfrm>
          <a:prstGeom prst="rect">
            <a:avLst/>
          </a:prstGeom>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108000" rIns="91440" bIns="45720" numCol="1" spcCol="0" rtlCol="0" fromWordArt="0" anchor="ctr" anchorCtr="0" forceAA="0" compatLnSpc="1">
            <a:prstTxWarp prst="textNoShape">
              <a:avLst/>
            </a:prstTxWarp>
            <a:noAutofit/>
          </a:bodyPr>
          <a:lstStyle/>
          <a:p>
            <a:pPr algn="ctr"/>
            <a:r>
              <a:rPr lang="ja-JP" altLang="en-US" sz="1400" u="none" dirty="0">
                <a:latin typeface="メイリオ" panose="020B0604030504040204" pitchFamily="50" charset="-128"/>
                <a:ea typeface="メイリオ" panose="020B0604030504040204" pitchFamily="50" charset="-128"/>
              </a:rPr>
              <a:t>資料２</a:t>
            </a:r>
            <a:endParaRPr lang="en-US" altLang="ja-JP" sz="1400" u="none"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6489273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1544</Words>
  <Application>Microsoft Office PowerPoint</Application>
  <PresentationFormat>画面に合わせる (4:3)</PresentationFormat>
  <Paragraphs>117</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Meiryo UI</vt:lpstr>
      <vt:lpstr>メイリオ</vt:lpstr>
      <vt:lpstr>游ゴシック</vt:lpstr>
      <vt:lpstr>Arial</vt:lpstr>
      <vt:lpstr>Calibri</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2026-01-09T11:48:00Z</dcterms:created>
  <dcterms:modified xsi:type="dcterms:W3CDTF">2026-01-21T15:34:31Z</dcterms:modified>
</cp:coreProperties>
</file>