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1"/>
    <p:sldMasterId id="2147483925" r:id="rId2"/>
  </p:sldMasterIdLst>
  <p:notesMasterIdLst>
    <p:notesMasterId r:id="rId23"/>
  </p:notesMasterIdLst>
  <p:sldIdLst>
    <p:sldId id="540" r:id="rId3"/>
    <p:sldId id="531" r:id="rId4"/>
    <p:sldId id="546" r:id="rId5"/>
    <p:sldId id="532" r:id="rId6"/>
    <p:sldId id="533" r:id="rId7"/>
    <p:sldId id="512" r:id="rId8"/>
    <p:sldId id="511" r:id="rId9"/>
    <p:sldId id="542" r:id="rId10"/>
    <p:sldId id="543" r:id="rId11"/>
    <p:sldId id="507" r:id="rId12"/>
    <p:sldId id="536" r:id="rId13"/>
    <p:sldId id="537" r:id="rId14"/>
    <p:sldId id="538" r:id="rId15"/>
    <p:sldId id="539" r:id="rId16"/>
    <p:sldId id="544" r:id="rId17"/>
    <p:sldId id="522" r:id="rId18"/>
    <p:sldId id="523" r:id="rId19"/>
    <p:sldId id="524" r:id="rId20"/>
    <p:sldId id="517" r:id="rId21"/>
    <p:sldId id="518" r:id="rId22"/>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D98"/>
    <a:srgbClr val="B7CCDD"/>
    <a:srgbClr val="E7E5E3"/>
    <a:srgbClr val="33CC33"/>
    <a:srgbClr val="66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75891" autoAdjust="0"/>
  </p:normalViewPr>
  <p:slideViewPr>
    <p:cSldViewPr>
      <p:cViewPr varScale="1">
        <p:scale>
          <a:sx n="109" d="100"/>
          <a:sy n="109" d="100"/>
        </p:scale>
        <p:origin x="1458" y="108"/>
      </p:cViewPr>
      <p:guideLst>
        <p:guide orient="horz" pos="2160"/>
        <p:guide pos="2880"/>
      </p:guideLst>
    </p:cSldViewPr>
  </p:slideViewPr>
  <p:notesTextViewPr>
    <p:cViewPr>
      <p:scale>
        <a:sx n="3" d="2"/>
        <a:sy n="3" d="2"/>
      </p:scale>
      <p:origin x="0" y="0"/>
    </p:cViewPr>
  </p:notesTextViewPr>
  <p:sorterViewPr>
    <p:cViewPr>
      <p:scale>
        <a:sx n="100" d="100"/>
        <a:sy n="100" d="100"/>
      </p:scale>
      <p:origin x="0" y="-5172"/>
    </p:cViewPr>
  </p:sorterViewPr>
  <p:notesViewPr>
    <p:cSldViewPr>
      <p:cViewPr varScale="1">
        <p:scale>
          <a:sx n="49" d="100"/>
          <a:sy n="49" d="100"/>
        </p:scale>
        <p:origin x="2916" y="36"/>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C2C43122-09F2-4B4F-9D73-232A268AA29E}" type="datetimeFigureOut">
              <a:rPr kumimoji="1" lang="ja-JP" altLang="en-US" smtClean="0"/>
              <a:pPr/>
              <a:t>2026/1/22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F750188A-968D-462E-8EA1-84B5DC43D94E}" type="slidenum">
              <a:rPr kumimoji="1" lang="ja-JP" altLang="en-US" smtClean="0"/>
              <a:pPr/>
              <a:t>‹#›</a:t>
            </a:fld>
            <a:endParaRPr kumimoji="1" lang="ja-JP" altLang="en-US"/>
          </a:p>
        </p:txBody>
      </p:sp>
    </p:spTree>
    <p:extLst>
      <p:ext uri="{BB962C8B-B14F-4D97-AF65-F5344CB8AC3E}">
        <p14:creationId xmlns:p14="http://schemas.microsoft.com/office/powerpoint/2010/main" val="1306783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a:t>
            </a:fld>
            <a:endParaRPr kumimoji="1" lang="ja-JP" altLang="en-US"/>
          </a:p>
        </p:txBody>
      </p:sp>
      <p:sp>
        <p:nvSpPr>
          <p:cNvPr id="5" name="ノート プレースホルダー 2"/>
          <p:cNvSpPr txBox="1">
            <a:spLocks noGrp="1"/>
          </p:cNvSpPr>
          <p:nvPr>
            <p:ph type="body" idx="1"/>
          </p:nvPr>
        </p:nvSpPr>
        <p:spPr>
          <a:prstGeom prst="rect">
            <a:avLst/>
          </a:prstGeom>
        </p:spPr>
        <p:txBody>
          <a:bodyPr vert="horz" lIns="91433" tIns="45717" rIns="91433" bIns="45717"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914328">
              <a:defRPr/>
            </a:pPr>
            <a:endParaRPr lang="ja-JP" altLang="en-US" dirty="0"/>
          </a:p>
        </p:txBody>
      </p:sp>
    </p:spTree>
    <p:extLst>
      <p:ext uri="{BB962C8B-B14F-4D97-AF65-F5344CB8AC3E}">
        <p14:creationId xmlns:p14="http://schemas.microsoft.com/office/powerpoint/2010/main" val="422632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10</a:t>
            </a:fld>
            <a:endParaRPr kumimoji="1" lang="ja-JP" altLang="en-US"/>
          </a:p>
        </p:txBody>
      </p:sp>
    </p:spTree>
    <p:extLst>
      <p:ext uri="{BB962C8B-B14F-4D97-AF65-F5344CB8AC3E}">
        <p14:creationId xmlns:p14="http://schemas.microsoft.com/office/powerpoint/2010/main" val="376831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11</a:t>
            </a:fld>
            <a:endParaRPr kumimoji="1" lang="ja-JP" altLang="en-US"/>
          </a:p>
        </p:txBody>
      </p:sp>
    </p:spTree>
    <p:extLst>
      <p:ext uri="{BB962C8B-B14F-4D97-AF65-F5344CB8AC3E}">
        <p14:creationId xmlns:p14="http://schemas.microsoft.com/office/powerpoint/2010/main" val="279005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12</a:t>
            </a:fld>
            <a:endParaRPr kumimoji="1" lang="ja-JP" altLang="en-US"/>
          </a:p>
        </p:txBody>
      </p:sp>
    </p:spTree>
    <p:extLst>
      <p:ext uri="{BB962C8B-B14F-4D97-AF65-F5344CB8AC3E}">
        <p14:creationId xmlns:p14="http://schemas.microsoft.com/office/powerpoint/2010/main" val="209176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13</a:t>
            </a:fld>
            <a:endParaRPr kumimoji="1" lang="ja-JP" altLang="en-US"/>
          </a:p>
        </p:txBody>
      </p:sp>
    </p:spTree>
    <p:extLst>
      <p:ext uri="{BB962C8B-B14F-4D97-AF65-F5344CB8AC3E}">
        <p14:creationId xmlns:p14="http://schemas.microsoft.com/office/powerpoint/2010/main" val="196403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14</a:t>
            </a:fld>
            <a:endParaRPr kumimoji="1" lang="ja-JP" altLang="en-US"/>
          </a:p>
        </p:txBody>
      </p:sp>
    </p:spTree>
    <p:extLst>
      <p:ext uri="{BB962C8B-B14F-4D97-AF65-F5344CB8AC3E}">
        <p14:creationId xmlns:p14="http://schemas.microsoft.com/office/powerpoint/2010/main" val="68276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15</a:t>
            </a:fld>
            <a:endParaRPr kumimoji="1" lang="ja-JP" altLang="en-US"/>
          </a:p>
        </p:txBody>
      </p:sp>
    </p:spTree>
    <p:extLst>
      <p:ext uri="{BB962C8B-B14F-4D97-AF65-F5344CB8AC3E}">
        <p14:creationId xmlns:p14="http://schemas.microsoft.com/office/powerpoint/2010/main" val="280942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16</a:t>
            </a:fld>
            <a:endParaRPr kumimoji="1" lang="ja-JP" altLang="en-US"/>
          </a:p>
        </p:txBody>
      </p:sp>
    </p:spTree>
    <p:extLst>
      <p:ext uri="{BB962C8B-B14F-4D97-AF65-F5344CB8AC3E}">
        <p14:creationId xmlns:p14="http://schemas.microsoft.com/office/powerpoint/2010/main" val="153961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17</a:t>
            </a:fld>
            <a:endParaRPr kumimoji="1" lang="ja-JP" altLang="en-US"/>
          </a:p>
        </p:txBody>
      </p:sp>
    </p:spTree>
    <p:extLst>
      <p:ext uri="{BB962C8B-B14F-4D97-AF65-F5344CB8AC3E}">
        <p14:creationId xmlns:p14="http://schemas.microsoft.com/office/powerpoint/2010/main" val="171139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18</a:t>
            </a:fld>
            <a:endParaRPr kumimoji="1" lang="ja-JP" altLang="en-US"/>
          </a:p>
        </p:txBody>
      </p:sp>
    </p:spTree>
    <p:extLst>
      <p:ext uri="{BB962C8B-B14F-4D97-AF65-F5344CB8AC3E}">
        <p14:creationId xmlns:p14="http://schemas.microsoft.com/office/powerpoint/2010/main" val="348313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19</a:t>
            </a:fld>
            <a:endParaRPr kumimoji="1" lang="ja-JP" altLang="en-US"/>
          </a:p>
        </p:txBody>
      </p:sp>
    </p:spTree>
    <p:extLst>
      <p:ext uri="{BB962C8B-B14F-4D97-AF65-F5344CB8AC3E}">
        <p14:creationId xmlns:p14="http://schemas.microsoft.com/office/powerpoint/2010/main" val="255987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2</a:t>
            </a:fld>
            <a:endParaRPr kumimoji="1" lang="ja-JP" altLang="en-US"/>
          </a:p>
        </p:txBody>
      </p:sp>
    </p:spTree>
    <p:extLst>
      <p:ext uri="{BB962C8B-B14F-4D97-AF65-F5344CB8AC3E}">
        <p14:creationId xmlns:p14="http://schemas.microsoft.com/office/powerpoint/2010/main" val="352503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20</a:t>
            </a:fld>
            <a:endParaRPr kumimoji="1" lang="ja-JP" altLang="en-US"/>
          </a:p>
        </p:txBody>
      </p:sp>
    </p:spTree>
    <p:extLst>
      <p:ext uri="{BB962C8B-B14F-4D97-AF65-F5344CB8AC3E}">
        <p14:creationId xmlns:p14="http://schemas.microsoft.com/office/powerpoint/2010/main" val="329829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328">
              <a:defRPr/>
            </a:pPr>
            <a:fld id="{F750188A-968D-462E-8EA1-84B5DC43D94E}" type="slidenum">
              <a:rPr lang="ja-JP" altLang="en-US">
                <a:solidFill>
                  <a:prstClr val="black"/>
                </a:solidFill>
              </a:rPr>
              <a:pPr defTabSz="914328">
                <a:defRPr/>
              </a:pPr>
              <a:t>3</a:t>
            </a:fld>
            <a:endParaRPr lang="ja-JP" altLang="en-US" dirty="0">
              <a:solidFill>
                <a:prstClr val="black"/>
              </a:solidFill>
            </a:endParaRPr>
          </a:p>
        </p:txBody>
      </p:sp>
    </p:spTree>
    <p:extLst>
      <p:ext uri="{BB962C8B-B14F-4D97-AF65-F5344CB8AC3E}">
        <p14:creationId xmlns:p14="http://schemas.microsoft.com/office/powerpoint/2010/main" val="164627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4</a:t>
            </a:fld>
            <a:endParaRPr kumimoji="1" lang="ja-JP" altLang="en-US"/>
          </a:p>
        </p:txBody>
      </p:sp>
    </p:spTree>
    <p:extLst>
      <p:ext uri="{BB962C8B-B14F-4D97-AF65-F5344CB8AC3E}">
        <p14:creationId xmlns:p14="http://schemas.microsoft.com/office/powerpoint/2010/main" val="272926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5</a:t>
            </a:fld>
            <a:endParaRPr kumimoji="1" lang="ja-JP" altLang="en-US"/>
          </a:p>
        </p:txBody>
      </p:sp>
    </p:spTree>
    <p:extLst>
      <p:ext uri="{BB962C8B-B14F-4D97-AF65-F5344CB8AC3E}">
        <p14:creationId xmlns:p14="http://schemas.microsoft.com/office/powerpoint/2010/main" val="214999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6</a:t>
            </a:fld>
            <a:endParaRPr kumimoji="1" lang="ja-JP" altLang="en-US"/>
          </a:p>
        </p:txBody>
      </p:sp>
    </p:spTree>
    <p:extLst>
      <p:ext uri="{BB962C8B-B14F-4D97-AF65-F5344CB8AC3E}">
        <p14:creationId xmlns:p14="http://schemas.microsoft.com/office/powerpoint/2010/main" val="155694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7</a:t>
            </a:fld>
            <a:endParaRPr kumimoji="1" lang="ja-JP" altLang="en-US"/>
          </a:p>
        </p:txBody>
      </p:sp>
    </p:spTree>
    <p:extLst>
      <p:ext uri="{BB962C8B-B14F-4D97-AF65-F5344CB8AC3E}">
        <p14:creationId xmlns:p14="http://schemas.microsoft.com/office/powerpoint/2010/main" val="27184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8</a:t>
            </a:fld>
            <a:endParaRPr kumimoji="1" lang="ja-JP" altLang="en-US"/>
          </a:p>
        </p:txBody>
      </p:sp>
    </p:spTree>
    <p:extLst>
      <p:ext uri="{BB962C8B-B14F-4D97-AF65-F5344CB8AC3E}">
        <p14:creationId xmlns:p14="http://schemas.microsoft.com/office/powerpoint/2010/main" val="403471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9</a:t>
            </a:fld>
            <a:endParaRPr kumimoji="1" lang="ja-JP" altLang="en-US"/>
          </a:p>
        </p:txBody>
      </p:sp>
    </p:spTree>
    <p:extLst>
      <p:ext uri="{BB962C8B-B14F-4D97-AF65-F5344CB8AC3E}">
        <p14:creationId xmlns:p14="http://schemas.microsoft.com/office/powerpoint/2010/main" val="136304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7"/>
            <a:ext cx="7772400" cy="1470025"/>
          </a:xfrm>
        </p:spPr>
        <p:txBody>
          <a:bodyPr/>
          <a:lstStyle>
            <a:lvl1pPr>
              <a:defRPr sz="3325"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1" y="3717927"/>
            <a:ext cx="6400800" cy="695325"/>
          </a:xfrm>
        </p:spPr>
        <p:txBody>
          <a:bodyPr/>
          <a:lstStyle>
            <a:lvl1pPr marL="0" indent="0" algn="ctr">
              <a:buFontTx/>
              <a:buNone/>
              <a:defRPr sz="2216">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C1694DC3-F982-4C6A-86C6-9286E619ADD1}"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31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27DD9E4-2220-4E5B-A4A9-E3E551308C45}"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2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4"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43D0C6ED-F711-4AFD-9CBB-F11E51021EEB}"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5"/>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38037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1694DC3-F982-4C6A-86C6-9286E619ADD1}"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287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16C1A88-ED4B-40C4-BBDB-F1D8F8BADB02}"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54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84BCB7-5447-4A19-A48A-C2C8904A89A2}"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423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947CF44-F5E0-4D1D-8AED-C6B8E829B26E}"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443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4D25EDF-B535-4376-89CA-608774F233C6}"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55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215AEA-5576-41DD-B561-49666F2468D3}"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912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6FBD2C-A2EA-4E4B-8B0B-1156CFB38162}"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035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16C1A88-ED4B-40C4-BBDB-F1D8F8BADB02}"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25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E75C789-BD10-41C2-92B3-23B1FD98B5A3}"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424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63B410-E4B8-4DF7-9C13-595028BCC11D}"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709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7DD9E4-2220-4E5B-A4A9-E3E551308C45}"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0065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D0C6ED-F711-4AFD-9CBB-F11E51021EEB}"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353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4"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7"/>
            </a:lvl1pPr>
            <a:lvl2pPr marL="422224" indent="0">
              <a:buNone/>
              <a:defRPr sz="1662"/>
            </a:lvl2pPr>
            <a:lvl3pPr marL="844448" indent="0">
              <a:buNone/>
              <a:defRPr sz="1478"/>
            </a:lvl3pPr>
            <a:lvl4pPr marL="1266673" indent="0">
              <a:buNone/>
              <a:defRPr sz="1293"/>
            </a:lvl4pPr>
            <a:lvl5pPr marL="1688897" indent="0">
              <a:buNone/>
              <a:defRPr sz="1293"/>
            </a:lvl5pPr>
            <a:lvl6pPr marL="2111121" indent="0">
              <a:buNone/>
              <a:defRPr sz="1293"/>
            </a:lvl6pPr>
            <a:lvl7pPr marL="2533345" indent="0">
              <a:buNone/>
              <a:defRPr sz="1293"/>
            </a:lvl7pPr>
            <a:lvl8pPr marL="2955569" indent="0">
              <a:buNone/>
              <a:defRPr sz="1293"/>
            </a:lvl8pPr>
            <a:lvl9pPr marL="3377794" indent="0">
              <a:buNone/>
              <a:defRPr sz="1293"/>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F84BCB7-5447-4A19-A48A-C2C8904A89A2}"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73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6"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6947CF44-F5E0-4D1D-8AED-C6B8E829B26E}"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A4D25EDF-B535-4376-89CA-608774F233C6}"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48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6215AEA-5576-41DD-B561-49666F2468D3}"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53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96FBD2C-A2EA-4E4B-8B0B-1156CFB38162}"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847"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955"/>
            </a:lvl1pPr>
            <a:lvl2pPr>
              <a:defRPr sz="2586"/>
            </a:lvl2pPr>
            <a:lvl3pPr>
              <a:defRPr sz="2216"/>
            </a:lvl3pPr>
            <a:lvl4pPr>
              <a:defRPr sz="1847"/>
            </a:lvl4pPr>
            <a:lvl5pPr>
              <a:defRPr sz="1847"/>
            </a:lvl5pPr>
            <a:lvl6pPr>
              <a:defRPr sz="1847"/>
            </a:lvl6pPr>
            <a:lvl7pPr>
              <a:defRPr sz="1847"/>
            </a:lvl7pPr>
            <a:lvl8pPr>
              <a:defRPr sz="1847"/>
            </a:lvl8pPr>
            <a:lvl9pPr>
              <a:defRPr sz="18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75C789-BD10-41C2-92B3-23B1FD98B5A3}"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72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1847" b="1"/>
            </a:lvl1pPr>
          </a:lstStyle>
          <a:p>
            <a:r>
              <a:rPr lang="ja-JP" altLang="en-US"/>
              <a:t>マスター タイトルの書式設定</a:t>
            </a:r>
          </a:p>
        </p:txBody>
      </p:sp>
      <p:sp>
        <p:nvSpPr>
          <p:cNvPr id="3" name="図プレースホルダー 2"/>
          <p:cNvSpPr>
            <a:spLocks noGrp="1"/>
          </p:cNvSpPr>
          <p:nvPr>
            <p:ph type="pic" idx="1"/>
          </p:nvPr>
        </p:nvSpPr>
        <p:spPr>
          <a:xfrm>
            <a:off x="1792289" y="612775"/>
            <a:ext cx="5486400" cy="4114800"/>
          </a:xfrm>
        </p:spPr>
        <p:txBody>
          <a:bodyPr/>
          <a:lstStyle>
            <a:lvl1pPr marL="0" indent="0">
              <a:buNone/>
              <a:defRPr sz="2955"/>
            </a:lvl1pPr>
            <a:lvl2pPr marL="422224" indent="0">
              <a:buNone/>
              <a:defRPr sz="2586"/>
            </a:lvl2pPr>
            <a:lvl3pPr marL="844448" indent="0">
              <a:buNone/>
              <a:defRPr sz="2216"/>
            </a:lvl3pPr>
            <a:lvl4pPr marL="1266673" indent="0">
              <a:buNone/>
              <a:defRPr sz="1847"/>
            </a:lvl4pPr>
            <a:lvl5pPr marL="1688897" indent="0">
              <a:buNone/>
              <a:defRPr sz="1847"/>
            </a:lvl5pPr>
            <a:lvl6pPr marL="2111121" indent="0">
              <a:buNone/>
              <a:defRPr sz="1847"/>
            </a:lvl6pPr>
            <a:lvl7pPr marL="2533345" indent="0">
              <a:buNone/>
              <a:defRPr sz="1847"/>
            </a:lvl7pPr>
            <a:lvl8pPr marL="2955569" indent="0">
              <a:buNone/>
              <a:defRPr sz="1847"/>
            </a:lvl8pPr>
            <a:lvl9pPr marL="3377794" indent="0">
              <a:buNone/>
              <a:defRPr sz="1847"/>
            </a:lvl9pPr>
          </a:lstStyle>
          <a:p>
            <a:r>
              <a:rPr lang="ja-JP" altLang="en-US"/>
              <a:t>図を追加</a:t>
            </a:r>
          </a:p>
        </p:txBody>
      </p:sp>
      <p:sp>
        <p:nvSpPr>
          <p:cNvPr id="4" name="テキスト プレースホルダー 3"/>
          <p:cNvSpPr>
            <a:spLocks noGrp="1"/>
          </p:cNvSpPr>
          <p:nvPr>
            <p:ph type="body" sz="half" idx="2"/>
          </p:nvPr>
        </p:nvSpPr>
        <p:spPr>
          <a:xfrm>
            <a:off x="1792289" y="5367338"/>
            <a:ext cx="5486400" cy="804862"/>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C63B410-E4B8-4DF7-9C13-595028BCC11D}"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18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2"/>
            <a:ext cx="2143854" cy="2655329"/>
            <a:chOff x="6318342" y="2607262"/>
            <a:chExt cx="2143854" cy="2655329"/>
          </a:xfrm>
        </p:grpSpPr>
        <p:pic>
          <p:nvPicPr>
            <p:cNvPr id="8" name="図 7"/>
            <p:cNvPicPr>
              <a:picLocks noChangeAspect="1"/>
            </p:cNvPicPr>
            <p:nvPr/>
          </p:nvPicPr>
          <p:blipFill>
            <a:blip r:embed="rId15">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6"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7"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7"/>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40"/>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93">
                <a:latin typeface="+mn-lt"/>
              </a:defRPr>
            </a:lvl1pPr>
          </a:lstStyle>
          <a:p>
            <a:fld id="{7D63C899-4B66-42AD-8957-D6EC22C4006F}"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93">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93"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99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ctr" rtl="0" eaLnBrk="1" fontAlgn="base" hangingPunct="1">
        <a:spcBef>
          <a:spcPct val="0"/>
        </a:spcBef>
        <a:spcAft>
          <a:spcPct val="0"/>
        </a:spcAft>
        <a:defRPr kumimoji="1" sz="3694"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5pPr>
      <a:lvl6pPr marL="422224"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6pPr>
      <a:lvl7pPr marL="844448"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7pPr>
      <a:lvl8pPr marL="1266673"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8pPr>
      <a:lvl9pPr marL="1688897"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9pPr>
    </p:titleStyle>
    <p:bodyStyle>
      <a:lvl1pPr marL="316668" indent="-316668" algn="l" rtl="0" eaLnBrk="1" fontAlgn="base" hangingPunct="1">
        <a:spcBef>
          <a:spcPct val="20000"/>
        </a:spcBef>
        <a:spcAft>
          <a:spcPct val="0"/>
        </a:spcAft>
        <a:buChar char="•"/>
        <a:defRPr kumimoji="1" sz="2586">
          <a:solidFill>
            <a:schemeClr val="tx1"/>
          </a:solidFill>
          <a:latin typeface="メイリオ" panose="020B0604030504040204" pitchFamily="50" charset="-128"/>
          <a:ea typeface="メイリオ" panose="020B0604030504040204" pitchFamily="50" charset="-128"/>
          <a:cs typeface="+mn-cs"/>
        </a:defRPr>
      </a:lvl1pPr>
      <a:lvl2pPr marL="686114" indent="-263890" algn="l" rtl="0" eaLnBrk="1" fontAlgn="base" hangingPunct="1">
        <a:spcBef>
          <a:spcPct val="20000"/>
        </a:spcBef>
        <a:spcAft>
          <a:spcPct val="0"/>
        </a:spcAft>
        <a:buChar char="–"/>
        <a:defRPr kumimoji="1" sz="2216">
          <a:solidFill>
            <a:schemeClr val="tx1"/>
          </a:solidFill>
          <a:latin typeface="メイリオ" panose="020B0604030504040204" pitchFamily="50" charset="-128"/>
          <a:ea typeface="メイリオ" panose="020B0604030504040204" pitchFamily="50" charset="-128"/>
        </a:defRPr>
      </a:lvl2pPr>
      <a:lvl3pPr marL="1055561" indent="-211112" algn="l" rtl="0" eaLnBrk="1" fontAlgn="base" hangingPunct="1">
        <a:spcBef>
          <a:spcPct val="20000"/>
        </a:spcBef>
        <a:spcAft>
          <a:spcPct val="0"/>
        </a:spcAft>
        <a:buChar char="•"/>
        <a:defRPr kumimoji="1" sz="1847">
          <a:solidFill>
            <a:schemeClr val="tx1"/>
          </a:solidFill>
          <a:latin typeface="メイリオ" panose="020B0604030504040204" pitchFamily="50" charset="-128"/>
          <a:ea typeface="メイリオ" panose="020B0604030504040204" pitchFamily="50" charset="-128"/>
        </a:defRPr>
      </a:lvl3pPr>
      <a:lvl4pPr marL="1477785" indent="-211112" algn="l" rtl="0" eaLnBrk="1" fontAlgn="base" hangingPunct="1">
        <a:spcBef>
          <a:spcPct val="20000"/>
        </a:spcBef>
        <a:spcAft>
          <a:spcPct val="0"/>
        </a:spcAft>
        <a:buChar char="–"/>
        <a:defRPr kumimoji="1" sz="1478">
          <a:solidFill>
            <a:schemeClr val="tx1"/>
          </a:solidFill>
          <a:latin typeface="メイリオ" panose="020B0604030504040204" pitchFamily="50" charset="-128"/>
          <a:ea typeface="メイリオ" panose="020B0604030504040204" pitchFamily="50" charset="-128"/>
        </a:defRPr>
      </a:lvl4pPr>
      <a:lvl5pPr marL="1900009" indent="-211112" algn="l" rtl="0" eaLnBrk="1" fontAlgn="base" hangingPunct="1">
        <a:spcBef>
          <a:spcPct val="20000"/>
        </a:spcBef>
        <a:spcAft>
          <a:spcPct val="0"/>
        </a:spcAft>
        <a:buChar char="»"/>
        <a:defRPr kumimoji="1" sz="1293">
          <a:solidFill>
            <a:schemeClr val="tx1"/>
          </a:solidFill>
          <a:latin typeface="メイリオ" panose="020B0604030504040204" pitchFamily="50" charset="-128"/>
          <a:ea typeface="メイリオ" panose="020B0604030504040204" pitchFamily="50" charset="-128"/>
        </a:defRPr>
      </a:lvl5pPr>
      <a:lvl6pPr marL="2322233" indent="-211112" algn="l" rtl="0" eaLnBrk="1" fontAlgn="base" hangingPunct="1">
        <a:spcBef>
          <a:spcPct val="20000"/>
        </a:spcBef>
        <a:spcAft>
          <a:spcPct val="0"/>
        </a:spcAft>
        <a:buChar char="»"/>
        <a:defRPr kumimoji="1" sz="1293">
          <a:solidFill>
            <a:schemeClr val="tx1"/>
          </a:solidFill>
          <a:latin typeface="+mn-lt"/>
          <a:ea typeface="+mn-ea"/>
        </a:defRPr>
      </a:lvl6pPr>
      <a:lvl7pPr marL="2744457" indent="-211112" algn="l" rtl="0" eaLnBrk="1" fontAlgn="base" hangingPunct="1">
        <a:spcBef>
          <a:spcPct val="20000"/>
        </a:spcBef>
        <a:spcAft>
          <a:spcPct val="0"/>
        </a:spcAft>
        <a:buChar char="»"/>
        <a:defRPr kumimoji="1" sz="1293">
          <a:solidFill>
            <a:schemeClr val="tx1"/>
          </a:solidFill>
          <a:latin typeface="+mn-lt"/>
          <a:ea typeface="+mn-ea"/>
        </a:defRPr>
      </a:lvl7pPr>
      <a:lvl8pPr marL="3166682" indent="-211112" algn="l" rtl="0" eaLnBrk="1" fontAlgn="base" hangingPunct="1">
        <a:spcBef>
          <a:spcPct val="20000"/>
        </a:spcBef>
        <a:spcAft>
          <a:spcPct val="0"/>
        </a:spcAft>
        <a:buChar char="»"/>
        <a:defRPr kumimoji="1" sz="1293">
          <a:solidFill>
            <a:schemeClr val="tx1"/>
          </a:solidFill>
          <a:latin typeface="+mn-lt"/>
          <a:ea typeface="+mn-ea"/>
        </a:defRPr>
      </a:lvl8pPr>
      <a:lvl9pPr marL="3588906" indent="-211112" algn="l" rtl="0" eaLnBrk="1" fontAlgn="base" hangingPunct="1">
        <a:spcBef>
          <a:spcPct val="20000"/>
        </a:spcBef>
        <a:spcAft>
          <a:spcPct val="0"/>
        </a:spcAft>
        <a:buChar char="»"/>
        <a:defRPr kumimoji="1" sz="1293">
          <a:solidFill>
            <a:schemeClr val="tx1"/>
          </a:solidFill>
          <a:latin typeface="+mn-lt"/>
          <a:ea typeface="+mn-ea"/>
        </a:defRPr>
      </a:lvl9pPr>
    </p:bodyStyle>
    <p:otherStyle>
      <a:defPPr>
        <a:defRPr lang="ja-JP"/>
      </a:defPPr>
      <a:lvl1pPr marL="0" algn="l" defTabSz="844448" rtl="0" eaLnBrk="1" latinLnBrk="0" hangingPunct="1">
        <a:defRPr kumimoji="1" sz="1662" kern="1200">
          <a:solidFill>
            <a:schemeClr val="tx1"/>
          </a:solidFill>
          <a:latin typeface="+mn-lt"/>
          <a:ea typeface="+mn-ea"/>
          <a:cs typeface="+mn-cs"/>
        </a:defRPr>
      </a:lvl1pPr>
      <a:lvl2pPr marL="422224" algn="l" defTabSz="844448" rtl="0" eaLnBrk="1" latinLnBrk="0" hangingPunct="1">
        <a:defRPr kumimoji="1" sz="1662" kern="1200">
          <a:solidFill>
            <a:schemeClr val="tx1"/>
          </a:solidFill>
          <a:latin typeface="+mn-lt"/>
          <a:ea typeface="+mn-ea"/>
          <a:cs typeface="+mn-cs"/>
        </a:defRPr>
      </a:lvl2pPr>
      <a:lvl3pPr marL="844448" algn="l" defTabSz="844448" rtl="0" eaLnBrk="1" latinLnBrk="0" hangingPunct="1">
        <a:defRPr kumimoji="1" sz="1662" kern="1200">
          <a:solidFill>
            <a:schemeClr val="tx1"/>
          </a:solidFill>
          <a:latin typeface="+mn-lt"/>
          <a:ea typeface="+mn-ea"/>
          <a:cs typeface="+mn-cs"/>
        </a:defRPr>
      </a:lvl3pPr>
      <a:lvl4pPr marL="1266673" algn="l" defTabSz="844448" rtl="0" eaLnBrk="1" latinLnBrk="0" hangingPunct="1">
        <a:defRPr kumimoji="1" sz="1662" kern="1200">
          <a:solidFill>
            <a:schemeClr val="tx1"/>
          </a:solidFill>
          <a:latin typeface="+mn-lt"/>
          <a:ea typeface="+mn-ea"/>
          <a:cs typeface="+mn-cs"/>
        </a:defRPr>
      </a:lvl4pPr>
      <a:lvl5pPr marL="1688897" algn="l" defTabSz="844448" rtl="0" eaLnBrk="1" latinLnBrk="0" hangingPunct="1">
        <a:defRPr kumimoji="1" sz="1662" kern="1200">
          <a:solidFill>
            <a:schemeClr val="tx1"/>
          </a:solidFill>
          <a:latin typeface="+mn-lt"/>
          <a:ea typeface="+mn-ea"/>
          <a:cs typeface="+mn-cs"/>
        </a:defRPr>
      </a:lvl5pPr>
      <a:lvl6pPr marL="2111121" algn="l" defTabSz="844448" rtl="0" eaLnBrk="1" latinLnBrk="0" hangingPunct="1">
        <a:defRPr kumimoji="1" sz="1662" kern="1200">
          <a:solidFill>
            <a:schemeClr val="tx1"/>
          </a:solidFill>
          <a:latin typeface="+mn-lt"/>
          <a:ea typeface="+mn-ea"/>
          <a:cs typeface="+mn-cs"/>
        </a:defRPr>
      </a:lvl6pPr>
      <a:lvl7pPr marL="2533345" algn="l" defTabSz="844448" rtl="0" eaLnBrk="1" latinLnBrk="0" hangingPunct="1">
        <a:defRPr kumimoji="1" sz="1662" kern="1200">
          <a:solidFill>
            <a:schemeClr val="tx1"/>
          </a:solidFill>
          <a:latin typeface="+mn-lt"/>
          <a:ea typeface="+mn-ea"/>
          <a:cs typeface="+mn-cs"/>
        </a:defRPr>
      </a:lvl7pPr>
      <a:lvl8pPr marL="2955569" algn="l" defTabSz="844448" rtl="0" eaLnBrk="1" latinLnBrk="0" hangingPunct="1">
        <a:defRPr kumimoji="1" sz="1662" kern="1200">
          <a:solidFill>
            <a:schemeClr val="tx1"/>
          </a:solidFill>
          <a:latin typeface="+mn-lt"/>
          <a:ea typeface="+mn-ea"/>
          <a:cs typeface="+mn-cs"/>
        </a:defRPr>
      </a:lvl8pPr>
      <a:lvl9pPr marL="3377794" algn="l" defTabSz="844448"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63C899-4B66-42AD-8957-D6EC22C4006F}" type="datetime1">
              <a:rPr lang="ja-JP" altLang="en-US" smtClean="0">
                <a:solidFill>
                  <a:prstClr val="black">
                    <a:tint val="75000"/>
                  </a:prstClr>
                </a:solidFill>
              </a:rPr>
              <a:t>2026/1/22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u="none">
                <a:solidFill>
                  <a:schemeClr val="tx1">
                    <a:tint val="75000"/>
                  </a:schemeClr>
                </a:solidFill>
              </a:defRPr>
            </a:lvl1p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749376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499743" y="6387431"/>
            <a:ext cx="2309812" cy="365125"/>
          </a:xfrm>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a:t>
            </a:fld>
            <a:endParaRPr lang="ja-JP" altLang="en-US"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4716016" y="5741100"/>
            <a:ext cx="4020072" cy="646331"/>
          </a:xfrm>
          <a:prstGeom prst="rect">
            <a:avLst/>
          </a:prstGeom>
          <a:noFill/>
        </p:spPr>
        <p:txBody>
          <a:bodyPr wrap="square" rtlCol="0">
            <a:spAutoFit/>
          </a:bodyPr>
          <a:lstStyle/>
          <a:p>
            <a:pPr algn="r"/>
            <a:r>
              <a:rPr lang="ja-JP" altLang="en-US" u="none" dirty="0" err="1">
                <a:latin typeface="UD デジタル 教科書体 NK-B" panose="02020700000000000000" pitchFamily="18" charset="-128"/>
                <a:ea typeface="UD デジタル 教科書体 NK-B" panose="02020700000000000000" pitchFamily="18" charset="-128"/>
              </a:rPr>
              <a:t>大阪府福祉部障がい</a:t>
            </a:r>
            <a:r>
              <a:rPr lang="ja-JP" altLang="en-US" u="none" dirty="0">
                <a:latin typeface="UD デジタル 教科書体 NK-B" panose="02020700000000000000" pitchFamily="18" charset="-128"/>
                <a:ea typeface="UD デジタル 教科書体 NK-B" panose="02020700000000000000" pitchFamily="18" charset="-128"/>
              </a:rPr>
              <a:t>福祉室</a:t>
            </a:r>
            <a:endParaRPr lang="en-US" altLang="ja-JP" u="none" dirty="0">
              <a:latin typeface="UD デジタル 教科書体 NK-B" panose="02020700000000000000" pitchFamily="18" charset="-128"/>
              <a:ea typeface="UD デジタル 教科書体 NK-B" panose="02020700000000000000" pitchFamily="18" charset="-128"/>
            </a:endParaRPr>
          </a:p>
          <a:p>
            <a:pPr algn="r"/>
            <a:r>
              <a:rPr lang="ja-JP" altLang="en-US" u="none" dirty="0">
                <a:latin typeface="UD デジタル 教科書体 NK-B" panose="02020700000000000000" pitchFamily="18" charset="-128"/>
                <a:ea typeface="UD デジタル 教科書体 NK-B" panose="02020700000000000000" pitchFamily="18" charset="-128"/>
              </a:rPr>
              <a:t>生活基盤推進課　</a:t>
            </a:r>
          </a:p>
        </p:txBody>
      </p:sp>
      <p:sp>
        <p:nvSpPr>
          <p:cNvPr id="3" name="テキスト ボックス 2"/>
          <p:cNvSpPr txBox="1"/>
          <p:nvPr/>
        </p:nvSpPr>
        <p:spPr>
          <a:xfrm>
            <a:off x="24974" y="104112"/>
            <a:ext cx="4896036" cy="307777"/>
          </a:xfrm>
          <a:prstGeom prst="rect">
            <a:avLst/>
          </a:prstGeom>
          <a:noFill/>
          <a:ln>
            <a:noFill/>
          </a:ln>
        </p:spPr>
        <p:txBody>
          <a:bodyPr wrap="square" rtlCol="0">
            <a:spAutoFit/>
          </a:bodyPr>
          <a:lstStyle/>
          <a:p>
            <a:pPr algn="l"/>
            <a:r>
              <a:rPr lang="ja-JP" altLang="ja-JP" sz="1400" u="none" dirty="0">
                <a:latin typeface="UD デジタル 教科書体 NK-B" panose="02020700000000000000" pitchFamily="18" charset="-128"/>
                <a:ea typeface="UD デジタル 教科書体 NK-B" panose="02020700000000000000" pitchFamily="18" charset="-128"/>
              </a:rPr>
              <a:t>令和</a:t>
            </a:r>
            <a:r>
              <a:rPr lang="ja-JP" altLang="en-US" sz="1400" u="none" dirty="0">
                <a:latin typeface="UD デジタル 教科書体 NK-B" panose="02020700000000000000" pitchFamily="18" charset="-128"/>
                <a:ea typeface="UD デジタル 教科書体 NK-B" panose="02020700000000000000" pitchFamily="18" charset="-128"/>
              </a:rPr>
              <a:t>７</a:t>
            </a:r>
            <a:r>
              <a:rPr lang="ja-JP" altLang="ja-JP" sz="1400" u="none" dirty="0">
                <a:latin typeface="UD デジタル 教科書体 NK-B" panose="02020700000000000000" pitchFamily="18" charset="-128"/>
                <a:ea typeface="UD デジタル 教科書体 NK-B" panose="02020700000000000000" pitchFamily="18" charset="-128"/>
              </a:rPr>
              <a:t>年度</a:t>
            </a:r>
            <a:r>
              <a:rPr lang="ja-JP" altLang="en-US" sz="1400" u="none" dirty="0">
                <a:latin typeface="UD デジタル 教科書体 NK-B" panose="02020700000000000000" pitchFamily="18" charset="-128"/>
                <a:ea typeface="UD デジタル 教科書体 NK-B" panose="02020700000000000000" pitchFamily="18" charset="-128"/>
              </a:rPr>
              <a:t>第</a:t>
            </a:r>
            <a:r>
              <a:rPr lang="en-US" altLang="ja-JP" sz="1400" u="none" dirty="0">
                <a:latin typeface="UD デジタル 教科書体 NK-B" panose="02020700000000000000" pitchFamily="18" charset="-128"/>
                <a:ea typeface="UD デジタル 教科書体 NK-B" panose="02020700000000000000" pitchFamily="18" charset="-128"/>
              </a:rPr>
              <a:t>1</a:t>
            </a:r>
            <a:r>
              <a:rPr lang="ja-JP" altLang="en-US" sz="1400" u="none" dirty="0">
                <a:latin typeface="UD デジタル 教科書体 NK-B" panose="02020700000000000000" pitchFamily="18" charset="-128"/>
                <a:ea typeface="UD デジタル 教科書体 NK-B" panose="02020700000000000000" pitchFamily="18" charset="-128"/>
              </a:rPr>
              <a:t>回</a:t>
            </a:r>
            <a:r>
              <a:rPr lang="ja-JP" altLang="en-US" sz="1400" u="none" dirty="0" err="1">
                <a:latin typeface="UD デジタル 教科書体 NK-B" panose="02020700000000000000" pitchFamily="18" charset="-128"/>
                <a:ea typeface="UD デジタル 教科書体 NK-B" panose="02020700000000000000" pitchFamily="18" charset="-128"/>
              </a:rPr>
              <a:t>大阪府精神障がい</a:t>
            </a:r>
            <a:r>
              <a:rPr lang="ja-JP" altLang="en-US" sz="1400" u="none" dirty="0">
                <a:latin typeface="UD デジタル 教科書体 NK-B" panose="02020700000000000000" pitchFamily="18" charset="-128"/>
                <a:ea typeface="UD デジタル 教科書体 NK-B" panose="02020700000000000000" pitchFamily="18" charset="-128"/>
              </a:rPr>
              <a:t>者地域移行推進</a:t>
            </a:r>
            <a:r>
              <a:rPr lang="en-US" altLang="ja-JP" sz="1400" u="none" dirty="0">
                <a:latin typeface="UD デジタル 教科書体 NK-B" panose="02020700000000000000" pitchFamily="18" charset="-128"/>
                <a:ea typeface="UD デジタル 教科書体 NK-B" panose="02020700000000000000" pitchFamily="18" charset="-128"/>
              </a:rPr>
              <a:t>WG</a:t>
            </a:r>
            <a:endParaRPr lang="ja-JP" altLang="en-US" sz="1200" u="none" dirty="0">
              <a:latin typeface="UD デジタル 教科書体 NK-B" panose="02020700000000000000" pitchFamily="18" charset="-128"/>
              <a:ea typeface="UD デジタル 教科書体 NK-B" panose="02020700000000000000" pitchFamily="18" charset="-128"/>
            </a:endParaRPr>
          </a:p>
        </p:txBody>
      </p:sp>
      <p:sp>
        <p:nvSpPr>
          <p:cNvPr id="7" name="コンテンツ プレースホルダー 2"/>
          <p:cNvSpPr txBox="1">
            <a:spLocks/>
          </p:cNvSpPr>
          <p:nvPr/>
        </p:nvSpPr>
        <p:spPr>
          <a:xfrm>
            <a:off x="143508" y="703542"/>
            <a:ext cx="8856984" cy="2054899"/>
          </a:xfrm>
          <a:prstGeom prst="rect">
            <a:avLst/>
          </a:prstGeom>
        </p:spPr>
        <p:txBody>
          <a:bodyPr vert="horz" lIns="91440" tIns="108000" rIns="91440" bIns="45720" rtlCol="0" anchor="ctr" anchorCtr="1">
            <a:normAutofit fontScale="97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3200" b="1" u="none" cap="small" dirty="0">
                <a:latin typeface="UD デジタル 教科書体 NK-B" panose="02020700000000000000" pitchFamily="18" charset="-128"/>
                <a:ea typeface="UD デジタル 教科書体 NK-B" panose="02020700000000000000" pitchFamily="18" charset="-128"/>
              </a:rPr>
              <a:t>令和６年度大阪府</a:t>
            </a:r>
            <a:r>
              <a:rPr lang="ja-JP" altLang="en-US" sz="3200" b="1" u="none" cap="small">
                <a:latin typeface="UD デジタル 教科書体 NK-B" panose="02020700000000000000" pitchFamily="18" charset="-128"/>
                <a:ea typeface="UD デジタル 教科書体 NK-B" panose="02020700000000000000" pitchFamily="18" charset="-128"/>
              </a:rPr>
              <a:t>精神科在院患者の状況について</a:t>
            </a:r>
            <a:endParaRPr lang="ja-JP" altLang="en-US" sz="3200" b="1" u="none"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7654649" y="41891"/>
            <a:ext cx="1440000" cy="432220"/>
          </a:xfrm>
          <a:prstGeom prst="rect">
            <a:avLst/>
          </a:prstGeom>
          <a:noFill/>
          <a:ln>
            <a:solidFill>
              <a:schemeClr val="tx1"/>
            </a:solidFill>
          </a:ln>
        </p:spPr>
        <p:txBody>
          <a:bodyPr wrap="square" tIns="108000" rtlCol="0">
            <a:spAutoFit/>
          </a:bodyPr>
          <a:lstStyle/>
          <a:p>
            <a:r>
              <a:rPr kumimoji="1" lang="ja-JP" altLang="en-US" u="none" dirty="0">
                <a:latin typeface="UD デジタル 教科書体 NK-B" panose="02020700000000000000" pitchFamily="18" charset="-128"/>
                <a:ea typeface="UD デジタル 教科書体 NK-B" panose="02020700000000000000" pitchFamily="18" charset="-128"/>
              </a:rPr>
              <a:t>資料</a:t>
            </a:r>
            <a:r>
              <a:rPr kumimoji="1" lang="en-US" altLang="ja-JP" u="none" dirty="0">
                <a:latin typeface="UD デジタル 教科書体 NK-B" panose="02020700000000000000" pitchFamily="18" charset="-128"/>
                <a:ea typeface="UD デジタル 教科書体 NK-B" panose="02020700000000000000" pitchFamily="18" charset="-128"/>
              </a:rPr>
              <a:t>1</a:t>
            </a:r>
            <a:endParaRPr kumimoji="1" lang="ja-JP" altLang="en-US" u="none"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A13A24DB-DC16-40EC-A7B4-C47E20C51104}"/>
              </a:ext>
            </a:extLst>
          </p:cNvPr>
          <p:cNvPicPr>
            <a:picLocks noChangeAspect="1"/>
          </p:cNvPicPr>
          <p:nvPr/>
        </p:nvPicPr>
        <p:blipFill>
          <a:blip r:embed="rId3"/>
          <a:stretch>
            <a:fillRect/>
          </a:stretch>
        </p:blipFill>
        <p:spPr>
          <a:xfrm>
            <a:off x="423672" y="2155660"/>
            <a:ext cx="8296656" cy="3252216"/>
          </a:xfrm>
          <a:prstGeom prst="rect">
            <a:avLst/>
          </a:prstGeom>
        </p:spPr>
      </p:pic>
    </p:spTree>
    <p:extLst>
      <p:ext uri="{BB962C8B-B14F-4D97-AF65-F5344CB8AC3E}">
        <p14:creationId xmlns:p14="http://schemas.microsoft.com/office/powerpoint/2010/main" val="157631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2234" y="6411357"/>
            <a:ext cx="2057400" cy="365125"/>
          </a:xfrm>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10</a:t>
            </a:fld>
            <a:endParaRPr lang="ja-JP" altLang="en-US"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6" name="Rectangle 1026"/>
          <p:cNvSpPr>
            <a:spLocks noGrp="1" noChangeArrowheads="1"/>
          </p:cNvSpPr>
          <p:nvPr/>
        </p:nvSpPr>
        <p:spPr bwMode="auto">
          <a:xfrm>
            <a:off x="289163" y="6356351"/>
            <a:ext cx="7128792"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r>
              <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1</a:t>
            </a:r>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年以上の寛解・院内寛解群で主症状が落ち着いている方の</a:t>
            </a:r>
            <a:r>
              <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97.7%</a:t>
            </a:r>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に退院阻害要因がある</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5" name="Rectangle 1026">
            <a:extLst>
              <a:ext uri="{FF2B5EF4-FFF2-40B4-BE49-F238E27FC236}">
                <a16:creationId xmlns:a16="http://schemas.microsoft.com/office/drawing/2014/main" id="{B681B09D-B519-484C-8951-8E850BB5E27E}"/>
              </a:ext>
            </a:extLst>
          </p:cNvPr>
          <p:cNvSpPr>
            <a:spLocks noGrp="1" noChangeArrowheads="1"/>
          </p:cNvSpPr>
          <p:nvPr/>
        </p:nvSpPr>
        <p:spPr bwMode="auto">
          <a:xfrm>
            <a:off x="4886433" y="136524"/>
            <a:ext cx="3978455" cy="404673"/>
          </a:xfrm>
          <a:prstGeom prst="roundRect">
            <a:avLst>
              <a:gd name="adj" fmla="val 22530"/>
            </a:avLst>
          </a:prstGeom>
          <a:solidFill>
            <a:srgbClr val="B7CCDD"/>
          </a:solidFill>
          <a:ln>
            <a:solidFill>
              <a:srgbClr val="B7CCDD"/>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退院阻害要因</a:t>
            </a:r>
            <a:endPar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91A26C15-52D7-4464-BD86-EFB10D2032FD}"/>
              </a:ext>
            </a:extLst>
          </p:cNvPr>
          <p:cNvPicPr>
            <a:picLocks noChangeAspect="1"/>
          </p:cNvPicPr>
          <p:nvPr/>
        </p:nvPicPr>
        <p:blipFill>
          <a:blip r:embed="rId3"/>
          <a:stretch>
            <a:fillRect/>
          </a:stretch>
        </p:blipFill>
        <p:spPr>
          <a:xfrm>
            <a:off x="-108521" y="0"/>
            <a:ext cx="5790798" cy="3933056"/>
          </a:xfrm>
          <a:prstGeom prst="rect">
            <a:avLst/>
          </a:prstGeom>
        </p:spPr>
      </p:pic>
      <p:pic>
        <p:nvPicPr>
          <p:cNvPr id="9" name="図 8">
            <a:extLst>
              <a:ext uri="{FF2B5EF4-FFF2-40B4-BE49-F238E27FC236}">
                <a16:creationId xmlns:a16="http://schemas.microsoft.com/office/drawing/2014/main" id="{F63C1755-8222-4818-BF8B-A5F54FD0BB87}"/>
              </a:ext>
            </a:extLst>
          </p:cNvPr>
          <p:cNvPicPr>
            <a:picLocks noChangeAspect="1"/>
          </p:cNvPicPr>
          <p:nvPr/>
        </p:nvPicPr>
        <p:blipFill>
          <a:blip r:embed="rId4"/>
          <a:stretch>
            <a:fillRect/>
          </a:stretch>
        </p:blipFill>
        <p:spPr>
          <a:xfrm>
            <a:off x="3752819" y="3267976"/>
            <a:ext cx="5274564" cy="3285744"/>
          </a:xfrm>
          <a:prstGeom prst="rect">
            <a:avLst/>
          </a:prstGeom>
        </p:spPr>
      </p:pic>
    </p:spTree>
    <p:extLst>
      <p:ext uri="{BB962C8B-B14F-4D97-AF65-F5344CB8AC3E}">
        <p14:creationId xmlns:p14="http://schemas.microsoft.com/office/powerpoint/2010/main" val="6164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F803A2-4BD8-40C0-BBE6-51CED8303CA5}"/>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11</a:t>
            </a:fld>
            <a:endParaRPr lang="ja-JP" altLang="en-US">
              <a:solidFill>
                <a:prstClr val="black">
                  <a:tint val="75000"/>
                </a:prstClr>
              </a:solidFill>
            </a:endParaRPr>
          </a:p>
        </p:txBody>
      </p:sp>
      <p:pic>
        <p:nvPicPr>
          <p:cNvPr id="5" name="図 4">
            <a:extLst>
              <a:ext uri="{FF2B5EF4-FFF2-40B4-BE49-F238E27FC236}">
                <a16:creationId xmlns:a16="http://schemas.microsoft.com/office/drawing/2014/main" id="{5E76AFBF-F363-4A09-B9FF-02CB247B23D0}"/>
              </a:ext>
            </a:extLst>
          </p:cNvPr>
          <p:cNvPicPr>
            <a:picLocks noChangeAspect="1"/>
          </p:cNvPicPr>
          <p:nvPr/>
        </p:nvPicPr>
        <p:blipFill>
          <a:blip r:embed="rId3"/>
          <a:stretch>
            <a:fillRect/>
          </a:stretch>
        </p:blipFill>
        <p:spPr>
          <a:xfrm>
            <a:off x="250698" y="17526"/>
            <a:ext cx="8642604" cy="6822948"/>
          </a:xfrm>
          <a:prstGeom prst="rect">
            <a:avLst/>
          </a:prstGeom>
        </p:spPr>
      </p:pic>
    </p:spTree>
    <p:extLst>
      <p:ext uri="{BB962C8B-B14F-4D97-AF65-F5344CB8AC3E}">
        <p14:creationId xmlns:p14="http://schemas.microsoft.com/office/powerpoint/2010/main" val="329612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E292EF-95F2-416A-9B28-DB18FFA2724B}"/>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12</a:t>
            </a:fld>
            <a:endParaRPr lang="ja-JP" altLang="en-US">
              <a:solidFill>
                <a:prstClr val="black">
                  <a:tint val="75000"/>
                </a:prstClr>
              </a:solidFill>
            </a:endParaRPr>
          </a:p>
        </p:txBody>
      </p:sp>
      <p:pic>
        <p:nvPicPr>
          <p:cNvPr id="5" name="図 4">
            <a:extLst>
              <a:ext uri="{FF2B5EF4-FFF2-40B4-BE49-F238E27FC236}">
                <a16:creationId xmlns:a16="http://schemas.microsoft.com/office/drawing/2014/main" id="{B073B353-D405-4464-B018-8ED9C1A895FE}"/>
              </a:ext>
            </a:extLst>
          </p:cNvPr>
          <p:cNvPicPr>
            <a:picLocks noChangeAspect="1"/>
          </p:cNvPicPr>
          <p:nvPr/>
        </p:nvPicPr>
        <p:blipFill>
          <a:blip r:embed="rId3"/>
          <a:stretch>
            <a:fillRect/>
          </a:stretch>
        </p:blipFill>
        <p:spPr>
          <a:xfrm>
            <a:off x="142494" y="136398"/>
            <a:ext cx="8859012" cy="6585204"/>
          </a:xfrm>
          <a:prstGeom prst="rect">
            <a:avLst/>
          </a:prstGeom>
        </p:spPr>
      </p:pic>
    </p:spTree>
    <p:extLst>
      <p:ext uri="{BB962C8B-B14F-4D97-AF65-F5344CB8AC3E}">
        <p14:creationId xmlns:p14="http://schemas.microsoft.com/office/powerpoint/2010/main" val="405244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6225B8-8B96-449A-8E03-6F91062018C1}"/>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13</a:t>
            </a:fld>
            <a:endParaRPr lang="ja-JP" altLang="en-US">
              <a:solidFill>
                <a:prstClr val="black">
                  <a:tint val="75000"/>
                </a:prstClr>
              </a:solidFill>
            </a:endParaRPr>
          </a:p>
        </p:txBody>
      </p:sp>
      <p:pic>
        <p:nvPicPr>
          <p:cNvPr id="5" name="図 4">
            <a:extLst>
              <a:ext uri="{FF2B5EF4-FFF2-40B4-BE49-F238E27FC236}">
                <a16:creationId xmlns:a16="http://schemas.microsoft.com/office/drawing/2014/main" id="{ECF989BE-B4D3-4EEC-AAE1-24CB3C257B44}"/>
              </a:ext>
            </a:extLst>
          </p:cNvPr>
          <p:cNvPicPr>
            <a:picLocks noChangeAspect="1"/>
          </p:cNvPicPr>
          <p:nvPr/>
        </p:nvPicPr>
        <p:blipFill>
          <a:blip r:embed="rId3"/>
          <a:stretch>
            <a:fillRect/>
          </a:stretch>
        </p:blipFill>
        <p:spPr>
          <a:xfrm>
            <a:off x="-1494578" y="0"/>
            <a:ext cx="10459066" cy="6730949"/>
          </a:xfrm>
          <a:prstGeom prst="rect">
            <a:avLst/>
          </a:prstGeom>
        </p:spPr>
      </p:pic>
    </p:spTree>
    <p:extLst>
      <p:ext uri="{BB962C8B-B14F-4D97-AF65-F5344CB8AC3E}">
        <p14:creationId xmlns:p14="http://schemas.microsoft.com/office/powerpoint/2010/main" val="332543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300962-9682-4613-A39D-D891C074F27A}"/>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14</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62F24A3C-F2B8-4790-82BC-51B69C6D3376}"/>
              </a:ext>
            </a:extLst>
          </p:cNvPr>
          <p:cNvPicPr>
            <a:picLocks noChangeAspect="1"/>
          </p:cNvPicPr>
          <p:nvPr/>
        </p:nvPicPr>
        <p:blipFill>
          <a:blip r:embed="rId3"/>
          <a:stretch>
            <a:fillRect/>
          </a:stretch>
        </p:blipFill>
        <p:spPr>
          <a:xfrm>
            <a:off x="209550" y="135636"/>
            <a:ext cx="8724900" cy="6586728"/>
          </a:xfrm>
          <a:prstGeom prst="rect">
            <a:avLst/>
          </a:prstGeom>
        </p:spPr>
      </p:pic>
    </p:spTree>
    <p:extLst>
      <p:ext uri="{BB962C8B-B14F-4D97-AF65-F5344CB8AC3E}">
        <p14:creationId xmlns:p14="http://schemas.microsoft.com/office/powerpoint/2010/main" val="364150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F7F7660-FA17-49E0-A364-A80A4677E13F}"/>
              </a:ext>
            </a:extLst>
          </p:cNvPr>
          <p:cNvSpPr>
            <a:spLocks noGrp="1"/>
          </p:cNvSpPr>
          <p:nvPr>
            <p:ph type="sldNum" sz="quarter" idx="12"/>
          </p:nvPr>
        </p:nvSpPr>
        <p:spPr>
          <a:xfrm>
            <a:off x="7020272" y="6412203"/>
            <a:ext cx="2057400" cy="365125"/>
          </a:xfrm>
        </p:spPr>
        <p:txBody>
          <a:bodyPr/>
          <a:lstStyle/>
          <a:p>
            <a:fld id="{F7D6A504-3750-4644-8C68-6E21F2120F93}"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14" name="Rectangle 1026">
            <a:extLst>
              <a:ext uri="{FF2B5EF4-FFF2-40B4-BE49-F238E27FC236}">
                <a16:creationId xmlns:a16="http://schemas.microsoft.com/office/drawing/2014/main" id="{DEE7C615-4AB5-4066-8A71-7781ECA71028}"/>
              </a:ext>
            </a:extLst>
          </p:cNvPr>
          <p:cNvSpPr>
            <a:spLocks noGrp="1" noChangeArrowheads="1"/>
          </p:cNvSpPr>
          <p:nvPr/>
        </p:nvSpPr>
        <p:spPr bwMode="auto">
          <a:xfrm>
            <a:off x="485344" y="6272037"/>
            <a:ext cx="6768752"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長期入院患者について、各圏域概ね６０％以上の方が住所地の圏域の病院に入院しているが、大阪市の方は各医療圏に散らばっている状況。</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15" name="角丸四角形 3">
            <a:extLst>
              <a:ext uri="{FF2B5EF4-FFF2-40B4-BE49-F238E27FC236}">
                <a16:creationId xmlns:a16="http://schemas.microsoft.com/office/drawing/2014/main" id="{ACA43F35-E72C-45C5-ACC7-9B29577D6F85}"/>
              </a:ext>
            </a:extLst>
          </p:cNvPr>
          <p:cNvSpPr/>
          <p:nvPr/>
        </p:nvSpPr>
        <p:spPr>
          <a:xfrm>
            <a:off x="489892" y="80672"/>
            <a:ext cx="8144565" cy="396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zh-TW"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入院時住所地　</a:t>
            </a:r>
            <a:r>
              <a:rPr lang="en-US" altLang="zh-TW" sz="2000" b="1" u="none" cap="small" dirty="0">
                <a:solidFill>
                  <a:srgbClr val="526D98"/>
                </a:solidFill>
                <a:latin typeface="UD デジタル 教科書体 NK-B" panose="02020700000000000000" pitchFamily="18" charset="-128"/>
                <a:ea typeface="UD デジタル 教科書体 NK-B" panose="02020700000000000000" pitchFamily="18" charset="-128"/>
              </a:rPr>
              <a:t>×</a:t>
            </a:r>
            <a:r>
              <a:rPr lang="zh-TW"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　病院所在地（</a:t>
            </a:r>
            <a:r>
              <a:rPr lang="en-US" altLang="zh-TW" sz="2000" b="1" u="none" cap="small" dirty="0">
                <a:solidFill>
                  <a:srgbClr val="526D98"/>
                </a:solidFill>
                <a:latin typeface="UD デジタル 教科書体 NK-B" panose="02020700000000000000" pitchFamily="18" charset="-128"/>
                <a:ea typeface="UD デジタル 教科書体 NK-B" panose="02020700000000000000" pitchFamily="18" charset="-128"/>
              </a:rPr>
              <a:t>1</a:t>
            </a:r>
            <a:r>
              <a:rPr lang="zh-TW"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年以上）</a:t>
            </a:r>
          </a:p>
        </p:txBody>
      </p:sp>
      <p:grpSp>
        <p:nvGrpSpPr>
          <p:cNvPr id="17" name="グループ化 16">
            <a:extLst>
              <a:ext uri="{FF2B5EF4-FFF2-40B4-BE49-F238E27FC236}">
                <a16:creationId xmlns:a16="http://schemas.microsoft.com/office/drawing/2014/main" id="{4B8C8E8C-7279-462F-929B-06CD39BCFB8F}"/>
              </a:ext>
            </a:extLst>
          </p:cNvPr>
          <p:cNvGrpSpPr/>
          <p:nvPr/>
        </p:nvGrpSpPr>
        <p:grpSpPr>
          <a:xfrm>
            <a:off x="1355506" y="1360763"/>
            <a:ext cx="5832648" cy="4284000"/>
            <a:chOff x="1331639" y="1628800"/>
            <a:chExt cx="5760641" cy="3984504"/>
          </a:xfrm>
        </p:grpSpPr>
        <p:sp>
          <p:nvSpPr>
            <p:cNvPr id="18" name="正方形/長方形 17">
              <a:extLst>
                <a:ext uri="{FF2B5EF4-FFF2-40B4-BE49-F238E27FC236}">
                  <a16:creationId xmlns:a16="http://schemas.microsoft.com/office/drawing/2014/main" id="{DC52E214-8181-48FE-AF20-9A94E93E6282}"/>
                </a:ext>
              </a:extLst>
            </p:cNvPr>
            <p:cNvSpPr/>
            <p:nvPr/>
          </p:nvSpPr>
          <p:spPr>
            <a:xfrm>
              <a:off x="1331639" y="1640832"/>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22A9998-5252-4380-B8A0-49B1C7C40ACD}"/>
                </a:ext>
              </a:extLst>
            </p:cNvPr>
            <p:cNvSpPr/>
            <p:nvPr/>
          </p:nvSpPr>
          <p:spPr>
            <a:xfrm>
              <a:off x="2051639" y="2144888"/>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E02986F-CB44-451C-AF7A-9D45726AAA61}"/>
                </a:ext>
              </a:extLst>
            </p:cNvPr>
            <p:cNvSpPr/>
            <p:nvPr/>
          </p:nvSpPr>
          <p:spPr>
            <a:xfrm>
              <a:off x="2771639" y="2624880"/>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073932E-5858-4B76-844E-46AB17AB0F34}"/>
                </a:ext>
              </a:extLst>
            </p:cNvPr>
            <p:cNvSpPr/>
            <p:nvPr/>
          </p:nvSpPr>
          <p:spPr>
            <a:xfrm>
              <a:off x="3491639" y="3116904"/>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62A9914-B512-417E-821E-7E996E37849D}"/>
                </a:ext>
              </a:extLst>
            </p:cNvPr>
            <p:cNvSpPr/>
            <p:nvPr/>
          </p:nvSpPr>
          <p:spPr>
            <a:xfrm>
              <a:off x="4211639" y="3608928"/>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386F297-2ABD-45FD-AD9D-15600CE57ABE}"/>
                </a:ext>
              </a:extLst>
            </p:cNvPr>
            <p:cNvSpPr/>
            <p:nvPr/>
          </p:nvSpPr>
          <p:spPr>
            <a:xfrm>
              <a:off x="4919243" y="4101136"/>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BDADBA94-5C94-4815-86D0-F3B686908DBA}"/>
                </a:ext>
              </a:extLst>
            </p:cNvPr>
            <p:cNvSpPr/>
            <p:nvPr/>
          </p:nvSpPr>
          <p:spPr>
            <a:xfrm>
              <a:off x="6360168" y="5109248"/>
              <a:ext cx="732112"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28DB04E-5472-4374-952D-7B9152A631BA}"/>
                </a:ext>
              </a:extLst>
            </p:cNvPr>
            <p:cNvSpPr/>
            <p:nvPr/>
          </p:nvSpPr>
          <p:spPr>
            <a:xfrm>
              <a:off x="5652120" y="1628800"/>
              <a:ext cx="720000" cy="397247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a:extLst>
              <a:ext uri="{FF2B5EF4-FFF2-40B4-BE49-F238E27FC236}">
                <a16:creationId xmlns:a16="http://schemas.microsoft.com/office/drawing/2014/main" id="{5B2C4C1B-E69E-4895-99BA-1D1FDB2D8742}"/>
              </a:ext>
            </a:extLst>
          </p:cNvPr>
          <p:cNvPicPr>
            <a:picLocks noChangeAspect="1"/>
          </p:cNvPicPr>
          <p:nvPr/>
        </p:nvPicPr>
        <p:blipFill>
          <a:blip r:embed="rId3"/>
          <a:stretch>
            <a:fillRect/>
          </a:stretch>
        </p:blipFill>
        <p:spPr>
          <a:xfrm>
            <a:off x="499872" y="620268"/>
            <a:ext cx="8144256" cy="5617464"/>
          </a:xfrm>
          <a:prstGeom prst="rect">
            <a:avLst/>
          </a:prstGeom>
        </p:spPr>
      </p:pic>
    </p:spTree>
    <p:extLst>
      <p:ext uri="{BB962C8B-B14F-4D97-AF65-F5344CB8AC3E}">
        <p14:creationId xmlns:p14="http://schemas.microsoft.com/office/powerpoint/2010/main" val="320186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1D4208-7BE7-4AD0-979C-3D14F429BCBF}"/>
              </a:ext>
            </a:extLst>
          </p:cNvPr>
          <p:cNvSpPr>
            <a:spLocks noGrp="1"/>
          </p:cNvSpPr>
          <p:nvPr>
            <p:ph type="sldNum" sz="quarter" idx="12"/>
          </p:nvPr>
        </p:nvSpPr>
        <p:spPr>
          <a:xfrm>
            <a:off x="7079169" y="6498302"/>
            <a:ext cx="2057400" cy="365125"/>
          </a:xfrm>
        </p:spPr>
        <p:txBody>
          <a:bodyPr/>
          <a:lstStyle/>
          <a:p>
            <a:fld id="{F7D6A504-3750-4644-8C68-6E21F2120F93}"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4" name="角丸四角形 3">
            <a:extLst>
              <a:ext uri="{FF2B5EF4-FFF2-40B4-BE49-F238E27FC236}">
                <a16:creationId xmlns:a16="http://schemas.microsoft.com/office/drawing/2014/main" id="{359EEEB9-1914-43FF-8C32-DB4A12D252B8}"/>
              </a:ext>
            </a:extLst>
          </p:cNvPr>
          <p:cNvSpPr/>
          <p:nvPr/>
        </p:nvSpPr>
        <p:spPr>
          <a:xfrm>
            <a:off x="382492" y="123452"/>
            <a:ext cx="8420100" cy="1080000"/>
          </a:xfrm>
          <a:prstGeom prst="roundRect">
            <a:avLst/>
          </a:prstGeom>
          <a:solidFill>
            <a:srgbClr val="E7E5E3"/>
          </a:solidFill>
          <a:ln>
            <a:solidFill>
              <a:srgbClr val="E7E5E3"/>
            </a:solidFill>
          </a:ln>
        </p:spPr>
        <p:style>
          <a:lnRef idx="1">
            <a:schemeClr val="accent3"/>
          </a:lnRef>
          <a:fillRef idx="2">
            <a:schemeClr val="accent3"/>
          </a:fillRef>
          <a:effectRef idx="1">
            <a:schemeClr val="accent3"/>
          </a:effectRef>
          <a:fontRef idx="minor">
            <a:schemeClr val="dk1"/>
          </a:fontRef>
        </p:style>
        <p:txBody>
          <a:bodyPr tIns="232727" rtlCol="0" anchor="ctr"/>
          <a:lstStyle/>
          <a:p>
            <a:pPr algn="ctr"/>
            <a:r>
              <a:rPr lang="ja-JP" altLang="en-US" sz="2399" b="1" u="none" cap="small" dirty="0">
                <a:solidFill>
                  <a:srgbClr val="526D98"/>
                </a:solidFill>
                <a:latin typeface="UD デジタル 教科書体 NK-B" panose="02020700000000000000" pitchFamily="18" charset="-128"/>
                <a:ea typeface="UD デジタル 教科書体 NK-B" panose="02020700000000000000" pitchFamily="18" charset="-128"/>
              </a:rPr>
              <a:t>＜参考＞　大阪府における精神科病院退院患者の状況</a:t>
            </a:r>
            <a:endParaRPr lang="en-US" altLang="ja-JP" sz="2399" u="none" dirty="0">
              <a:solidFill>
                <a:srgbClr val="526D98"/>
              </a:solidFill>
              <a:latin typeface="UD デジタル 教科書体 NK-B" panose="02020700000000000000" pitchFamily="18" charset="-128"/>
              <a:ea typeface="UD デジタル 教科書体 NK-B" panose="02020700000000000000" pitchFamily="18" charset="-128"/>
            </a:endParaRPr>
          </a:p>
          <a:p>
            <a:r>
              <a:rPr lang="en-US" altLang="ja-JP" u="none" dirty="0">
                <a:solidFill>
                  <a:srgbClr val="526D98"/>
                </a:solidFill>
                <a:latin typeface="UD デジタル 教科書体 NK-B" panose="02020700000000000000" pitchFamily="18" charset="-128"/>
                <a:ea typeface="UD デジタル 教科書体 NK-B" panose="02020700000000000000" pitchFamily="18" charset="-128"/>
              </a:rPr>
              <a:t>~</a:t>
            </a:r>
            <a:r>
              <a:rPr lang="ja-JP" altLang="en-US" u="none" dirty="0">
                <a:solidFill>
                  <a:srgbClr val="526D98"/>
                </a:solidFill>
                <a:latin typeface="UD デジタル 教科書体 NK-B" panose="02020700000000000000" pitchFamily="18" charset="-128"/>
                <a:ea typeface="UD デジタル 教科書体 NK-B" panose="02020700000000000000" pitchFamily="18" charset="-128"/>
              </a:rPr>
              <a:t>令和５年度　精神科在院退院患者調査より</a:t>
            </a:r>
            <a:r>
              <a:rPr lang="en-US" altLang="ja-JP" u="none" dirty="0">
                <a:solidFill>
                  <a:srgbClr val="526D98"/>
                </a:solidFill>
                <a:latin typeface="UD デジタル 教科書体 NK-B" panose="02020700000000000000" pitchFamily="18" charset="-128"/>
                <a:ea typeface="UD デジタル 教科書体 NK-B" panose="02020700000000000000" pitchFamily="18" charset="-128"/>
              </a:rPr>
              <a:t>~</a:t>
            </a:r>
            <a:endParaRPr lang="ja-JP" altLang="en-US" sz="2399" b="1"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sp>
        <p:nvSpPr>
          <p:cNvPr id="5" name="角丸四角形 3">
            <a:extLst>
              <a:ext uri="{FF2B5EF4-FFF2-40B4-BE49-F238E27FC236}">
                <a16:creationId xmlns:a16="http://schemas.microsoft.com/office/drawing/2014/main" id="{865ADEDC-E843-4C5A-9298-FEFC970FA53C}"/>
              </a:ext>
            </a:extLst>
          </p:cNvPr>
          <p:cNvSpPr/>
          <p:nvPr/>
        </p:nvSpPr>
        <p:spPr>
          <a:xfrm>
            <a:off x="364984" y="1418280"/>
            <a:ext cx="4135008" cy="468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１年以上入院者の退院先</a:t>
            </a:r>
            <a:endParaRPr lang="en-US" altLang="ja-JP" sz="2000"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40556046-7957-4BBC-859B-340938195928}"/>
              </a:ext>
            </a:extLst>
          </p:cNvPr>
          <p:cNvPicPr>
            <a:picLocks noChangeAspect="1"/>
          </p:cNvPicPr>
          <p:nvPr/>
        </p:nvPicPr>
        <p:blipFill>
          <a:blip r:embed="rId3"/>
          <a:stretch>
            <a:fillRect/>
          </a:stretch>
        </p:blipFill>
        <p:spPr>
          <a:xfrm>
            <a:off x="289180" y="1979165"/>
            <a:ext cx="8421624" cy="4680204"/>
          </a:xfrm>
          <a:prstGeom prst="rect">
            <a:avLst/>
          </a:prstGeom>
        </p:spPr>
      </p:pic>
    </p:spTree>
    <p:extLst>
      <p:ext uri="{BB962C8B-B14F-4D97-AF65-F5344CB8AC3E}">
        <p14:creationId xmlns:p14="http://schemas.microsoft.com/office/powerpoint/2010/main" val="367358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8B5349-F5F3-454D-A35C-5DB3F51295E2}"/>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5" name="角丸四角形 3">
            <a:extLst>
              <a:ext uri="{FF2B5EF4-FFF2-40B4-BE49-F238E27FC236}">
                <a16:creationId xmlns:a16="http://schemas.microsoft.com/office/drawing/2014/main" id="{E9E93AFC-9427-4600-AC05-A2F45F65652F}"/>
              </a:ext>
            </a:extLst>
          </p:cNvPr>
          <p:cNvSpPr/>
          <p:nvPr/>
        </p:nvSpPr>
        <p:spPr>
          <a:xfrm>
            <a:off x="273418" y="476672"/>
            <a:ext cx="8597164" cy="720080"/>
          </a:xfrm>
          <a:prstGeom prst="roundRect">
            <a:avLst>
              <a:gd name="adj" fmla="val 25908"/>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lnSpc>
                <a:spcPts val="1600"/>
              </a:lnSpc>
            </a:pP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過去の退院患者調査との比較</a:t>
            </a:r>
            <a:r>
              <a:rPr lang="en-US" altLang="ja-JP" sz="2000" b="1" u="none" cap="small" dirty="0">
                <a:solidFill>
                  <a:srgbClr val="526D98"/>
                </a:solidFill>
                <a:latin typeface="UD デジタル 教科書体 NK-B" panose="02020700000000000000" pitchFamily="18" charset="-128"/>
                <a:ea typeface="UD デジタル 教科書体 NK-B" panose="02020700000000000000" pitchFamily="18" charset="-128"/>
              </a:rPr>
              <a:t>《</a:t>
            </a: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入院期間</a:t>
            </a:r>
            <a:r>
              <a:rPr lang="en-US" altLang="ja-JP" sz="2000" b="1" u="none" cap="small" dirty="0">
                <a:solidFill>
                  <a:srgbClr val="526D98"/>
                </a:solidFill>
                <a:latin typeface="UD デジタル 教科書体 NK-B" panose="02020700000000000000" pitchFamily="18" charset="-128"/>
                <a:ea typeface="UD デジタル 教科書体 NK-B" panose="02020700000000000000" pitchFamily="18" charset="-128"/>
              </a:rPr>
              <a:t>1</a:t>
            </a: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年以上の患者の退院先</a:t>
            </a:r>
            <a:r>
              <a:rPr lang="en-US" altLang="ja-JP" sz="2000" b="1" u="none" cap="small" dirty="0">
                <a:solidFill>
                  <a:srgbClr val="526D98"/>
                </a:solidFill>
                <a:latin typeface="UD デジタル 教科書体 NK-B" panose="02020700000000000000" pitchFamily="18" charset="-128"/>
                <a:ea typeface="UD デジタル 教科書体 NK-B" panose="02020700000000000000" pitchFamily="18" charset="-128"/>
              </a:rPr>
              <a:t>》</a:t>
            </a:r>
          </a:p>
          <a:p>
            <a:pPr algn="ctr">
              <a:lnSpc>
                <a:spcPts val="1600"/>
              </a:lnSpc>
            </a:pPr>
            <a:r>
              <a:rPr lang="ja-JP" altLang="en-US" sz="1400" b="1" u="none" cap="small" dirty="0">
                <a:solidFill>
                  <a:srgbClr val="526D98"/>
                </a:solidFill>
                <a:latin typeface="UD デジタル 教科書体 NK-B" panose="02020700000000000000" pitchFamily="18" charset="-128"/>
                <a:ea typeface="UD デジタル 教科書体 NK-B" panose="02020700000000000000" pitchFamily="18" charset="-128"/>
              </a:rPr>
              <a:t>　　　　　　　　　　　　　　　　　　　　　調査期間が異なるため前のスライドの「割合②」で比較</a:t>
            </a:r>
            <a:endParaRPr lang="en-US" altLang="ja-JP" sz="1400"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sp>
        <p:nvSpPr>
          <p:cNvPr id="6" name="Rectangle 1026">
            <a:extLst>
              <a:ext uri="{FF2B5EF4-FFF2-40B4-BE49-F238E27FC236}">
                <a16:creationId xmlns:a16="http://schemas.microsoft.com/office/drawing/2014/main" id="{5E1FE64F-D733-4B8D-A391-DF2A13D0142B}"/>
              </a:ext>
            </a:extLst>
          </p:cNvPr>
          <p:cNvSpPr>
            <a:spLocks noGrp="1" noChangeArrowheads="1"/>
          </p:cNvSpPr>
          <p:nvPr/>
        </p:nvSpPr>
        <p:spPr bwMode="auto">
          <a:xfrm>
            <a:off x="256469" y="6033494"/>
            <a:ext cx="5184576"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長期入院患者が自宅へ退院する割合は大幅に減少。</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l"/>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Ｒ５は、死亡と他科への転院を合わせると６０％を超えている。</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D6F3D8E4-34C1-4FBA-8AA3-04136D54651C}"/>
              </a:ext>
            </a:extLst>
          </p:cNvPr>
          <p:cNvPicPr>
            <a:picLocks noChangeAspect="1"/>
          </p:cNvPicPr>
          <p:nvPr/>
        </p:nvPicPr>
        <p:blipFill>
          <a:blip r:embed="rId3"/>
          <a:stretch>
            <a:fillRect/>
          </a:stretch>
        </p:blipFill>
        <p:spPr>
          <a:xfrm>
            <a:off x="0" y="1380323"/>
            <a:ext cx="9144000" cy="4097353"/>
          </a:xfrm>
          <a:prstGeom prst="rect">
            <a:avLst/>
          </a:prstGeom>
        </p:spPr>
      </p:pic>
    </p:spTree>
    <p:extLst>
      <p:ext uri="{BB962C8B-B14F-4D97-AF65-F5344CB8AC3E}">
        <p14:creationId xmlns:p14="http://schemas.microsoft.com/office/powerpoint/2010/main" val="98571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C9FB86-7E7F-40F7-8D88-901BCB415347}"/>
              </a:ext>
            </a:extLst>
          </p:cNvPr>
          <p:cNvSpPr>
            <a:spLocks noGrp="1"/>
          </p:cNvSpPr>
          <p:nvPr>
            <p:ph type="sldNum" sz="quarter" idx="12"/>
          </p:nvPr>
        </p:nvSpPr>
        <p:spPr>
          <a:xfrm>
            <a:off x="6941417" y="6394371"/>
            <a:ext cx="2057400" cy="365125"/>
          </a:xfrm>
        </p:spPr>
        <p:txBody>
          <a:bodyPr/>
          <a:lstStyle/>
          <a:p>
            <a:fld id="{F7D6A504-3750-4644-8C68-6E21F2120F93}"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5" name="Rectangle 1026">
            <a:extLst>
              <a:ext uri="{FF2B5EF4-FFF2-40B4-BE49-F238E27FC236}">
                <a16:creationId xmlns:a16="http://schemas.microsoft.com/office/drawing/2014/main" id="{AFD80EDA-4919-4074-80CA-7DB0FD0A13BC}"/>
              </a:ext>
            </a:extLst>
          </p:cNvPr>
          <p:cNvSpPr>
            <a:spLocks noGrp="1" noChangeArrowheads="1"/>
          </p:cNvSpPr>
          <p:nvPr/>
        </p:nvSpPr>
        <p:spPr bwMode="auto">
          <a:xfrm>
            <a:off x="113788" y="6106371"/>
            <a:ext cx="7934621" cy="57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rPr>
              <a:t>65</a:t>
            </a:r>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歳未満の退院先の多くは障がい者福祉関係施設で、中でもグループホームが一番多い。</a:t>
            </a:r>
            <a:endPar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l"/>
            <a:r>
              <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rPr>
              <a:t>65</a:t>
            </a:r>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歳以上では高齢者福祉関係施設が増加、多いのは有料老人ホームである。</a:t>
            </a:r>
            <a:endPar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l"/>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また</a:t>
            </a:r>
            <a:r>
              <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rPr>
              <a:t>65</a:t>
            </a:r>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歳以上では、死亡と他科への転院を合わせると７０％を超える。</a:t>
            </a:r>
            <a:endPar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9B805D15-CC09-4FED-AF71-B61DFFBCA68D}"/>
              </a:ext>
            </a:extLst>
          </p:cNvPr>
          <p:cNvPicPr>
            <a:picLocks noChangeAspect="1"/>
          </p:cNvPicPr>
          <p:nvPr/>
        </p:nvPicPr>
        <p:blipFill>
          <a:blip r:embed="rId3"/>
          <a:stretch>
            <a:fillRect/>
          </a:stretch>
        </p:blipFill>
        <p:spPr>
          <a:xfrm>
            <a:off x="0" y="135699"/>
            <a:ext cx="9144000" cy="2751885"/>
          </a:xfrm>
          <a:prstGeom prst="rect">
            <a:avLst/>
          </a:prstGeom>
        </p:spPr>
      </p:pic>
      <p:pic>
        <p:nvPicPr>
          <p:cNvPr id="6" name="図 5">
            <a:extLst>
              <a:ext uri="{FF2B5EF4-FFF2-40B4-BE49-F238E27FC236}">
                <a16:creationId xmlns:a16="http://schemas.microsoft.com/office/drawing/2014/main" id="{8D04486A-18DE-4B8C-BD18-745BCEDD5BAF}"/>
              </a:ext>
            </a:extLst>
          </p:cNvPr>
          <p:cNvPicPr>
            <a:picLocks noChangeAspect="1"/>
          </p:cNvPicPr>
          <p:nvPr/>
        </p:nvPicPr>
        <p:blipFill>
          <a:blip r:embed="rId4"/>
          <a:stretch>
            <a:fillRect/>
          </a:stretch>
        </p:blipFill>
        <p:spPr>
          <a:xfrm>
            <a:off x="0" y="2901165"/>
            <a:ext cx="9144000" cy="3061206"/>
          </a:xfrm>
          <a:prstGeom prst="rect">
            <a:avLst/>
          </a:prstGeom>
        </p:spPr>
      </p:pic>
    </p:spTree>
    <p:extLst>
      <p:ext uri="{BB962C8B-B14F-4D97-AF65-F5344CB8AC3E}">
        <p14:creationId xmlns:p14="http://schemas.microsoft.com/office/powerpoint/2010/main" val="196069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F041F-AB17-4FF9-96AC-81ECF6F3D4CC}"/>
              </a:ext>
            </a:extLst>
          </p:cNvPr>
          <p:cNvSpPr>
            <a:spLocks noGrp="1"/>
          </p:cNvSpPr>
          <p:nvPr>
            <p:ph type="sldNum" sz="quarter" idx="12"/>
          </p:nvPr>
        </p:nvSpPr>
        <p:spPr>
          <a:xfrm>
            <a:off x="6907518" y="6428642"/>
            <a:ext cx="2057400" cy="365125"/>
          </a:xfrm>
        </p:spPr>
        <p:txBody>
          <a:bodyPr/>
          <a:lstStyle/>
          <a:p>
            <a:fld id="{F7D6A504-3750-4644-8C68-6E21F2120F93}"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5" name="角丸四角形 3">
            <a:extLst>
              <a:ext uri="{FF2B5EF4-FFF2-40B4-BE49-F238E27FC236}">
                <a16:creationId xmlns:a16="http://schemas.microsoft.com/office/drawing/2014/main" id="{C2458758-3F02-49BB-A685-683F397723B2}"/>
              </a:ext>
            </a:extLst>
          </p:cNvPr>
          <p:cNvSpPr/>
          <p:nvPr/>
        </p:nvSpPr>
        <p:spPr>
          <a:xfrm>
            <a:off x="267562" y="196842"/>
            <a:ext cx="8640960" cy="468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ja-JP" altLang="en-US" sz="2000" b="1" u="none" cap="small" dirty="0">
                <a:solidFill>
                  <a:srgbClr val="526D98"/>
                </a:solidFill>
                <a:latin typeface="メイリオ" panose="020B0604030504040204" pitchFamily="50" charset="-128"/>
                <a:ea typeface="メイリオ" panose="020B0604030504040204" pitchFamily="50" charset="-128"/>
              </a:rPr>
              <a:t>再入院について　</a:t>
            </a:r>
            <a:r>
              <a:rPr lang="en-US" altLang="ja-JP" sz="2000" b="1" u="none" cap="small" dirty="0">
                <a:solidFill>
                  <a:srgbClr val="526D98"/>
                </a:solidFill>
                <a:latin typeface="メイリオ" panose="020B0604030504040204" pitchFamily="50" charset="-128"/>
                <a:ea typeface="メイリオ" panose="020B0604030504040204" pitchFamily="50" charset="-128"/>
              </a:rPr>
              <a:t>《</a:t>
            </a:r>
            <a:r>
              <a:rPr lang="ja-JP" altLang="en-US" sz="2000" b="1" u="none" cap="small" dirty="0">
                <a:solidFill>
                  <a:srgbClr val="526D98"/>
                </a:solidFill>
                <a:latin typeface="メイリオ" panose="020B0604030504040204" pitchFamily="50" charset="-128"/>
                <a:ea typeface="メイリオ" panose="020B0604030504040204" pitchFamily="50" charset="-128"/>
              </a:rPr>
              <a:t>調査期間中の再入院に関する集計</a:t>
            </a:r>
            <a:r>
              <a:rPr lang="en-US" altLang="ja-JP" sz="2000" b="1" u="none" cap="small" dirty="0">
                <a:solidFill>
                  <a:srgbClr val="526D98"/>
                </a:solidFill>
                <a:latin typeface="メイリオ" panose="020B0604030504040204" pitchFamily="50" charset="-128"/>
                <a:ea typeface="メイリオ" panose="020B0604030504040204" pitchFamily="50" charset="-128"/>
              </a:rPr>
              <a:t>》</a:t>
            </a:r>
            <a:endParaRPr lang="en-US" altLang="ja-JP" sz="2000" u="none" dirty="0">
              <a:solidFill>
                <a:srgbClr val="526D98"/>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A248FD4-6CF3-4D12-97EC-2F309F0FE5A1}"/>
              </a:ext>
            </a:extLst>
          </p:cNvPr>
          <p:cNvSpPr txBox="1"/>
          <p:nvPr/>
        </p:nvSpPr>
        <p:spPr>
          <a:xfrm>
            <a:off x="542985" y="756683"/>
            <a:ext cx="1138029" cy="276999"/>
          </a:xfrm>
          <a:prstGeom prst="rect">
            <a:avLst/>
          </a:prstGeom>
          <a:noFill/>
        </p:spPr>
        <p:txBody>
          <a:bodyPr wrap="square" rtlCol="0">
            <a:spAutoFit/>
          </a:bodyPr>
          <a:lstStyle/>
          <a:p>
            <a:r>
              <a:rPr lang="ja-JP" altLang="ja-JP" sz="1200" u="none" dirty="0">
                <a:effectLst/>
                <a:ea typeface="メイリオ" panose="020B0604030504040204" pitchFamily="50" charset="-128"/>
                <a:cs typeface="Times New Roman" panose="02020603050405020304" pitchFamily="18" charset="0"/>
              </a:rPr>
              <a:t>〔全体〕　　　　　　　　　　　　　　　　　</a:t>
            </a:r>
            <a:endParaRPr kumimoji="1" lang="ja-JP" altLang="en-US" sz="1200" u="none" dirty="0"/>
          </a:p>
        </p:txBody>
      </p:sp>
      <p:sp>
        <p:nvSpPr>
          <p:cNvPr id="7" name="テキスト ボックス 6">
            <a:extLst>
              <a:ext uri="{FF2B5EF4-FFF2-40B4-BE49-F238E27FC236}">
                <a16:creationId xmlns:a16="http://schemas.microsoft.com/office/drawing/2014/main" id="{E2C6FD21-24ED-4AC2-9863-423D513855D8}"/>
              </a:ext>
            </a:extLst>
          </p:cNvPr>
          <p:cNvSpPr txBox="1"/>
          <p:nvPr/>
        </p:nvSpPr>
        <p:spPr>
          <a:xfrm>
            <a:off x="4673792" y="745934"/>
            <a:ext cx="1800200" cy="276999"/>
          </a:xfrm>
          <a:prstGeom prst="rect">
            <a:avLst/>
          </a:prstGeom>
          <a:noFill/>
        </p:spPr>
        <p:txBody>
          <a:bodyPr wrap="square" rtlCol="0">
            <a:spAutoFit/>
          </a:bodyPr>
          <a:lstStyle/>
          <a:p>
            <a:r>
              <a:rPr lang="ja-JP" altLang="ja-JP" sz="1200" u="none" dirty="0">
                <a:effectLst/>
                <a:ea typeface="メイリオ" panose="020B0604030504040204" pitchFamily="50" charset="-128"/>
                <a:cs typeface="Times New Roman" panose="02020603050405020304" pitchFamily="18" charset="0"/>
              </a:rPr>
              <a:t>〔入院期間１年以上〕</a:t>
            </a:r>
            <a:endParaRPr kumimoji="1" lang="ja-JP" altLang="en-US" sz="1200" dirty="0"/>
          </a:p>
        </p:txBody>
      </p:sp>
      <p:sp>
        <p:nvSpPr>
          <p:cNvPr id="8" name="楕円 7">
            <a:extLst>
              <a:ext uri="{FF2B5EF4-FFF2-40B4-BE49-F238E27FC236}">
                <a16:creationId xmlns:a16="http://schemas.microsoft.com/office/drawing/2014/main" id="{CC452AF9-1938-43AB-A1C5-AD2CBBDFDD31}"/>
              </a:ext>
            </a:extLst>
          </p:cNvPr>
          <p:cNvSpPr/>
          <p:nvPr/>
        </p:nvSpPr>
        <p:spPr>
          <a:xfrm>
            <a:off x="1563706" y="1620779"/>
            <a:ext cx="720080" cy="720080"/>
          </a:xfrm>
          <a:prstGeom prst="ellipse">
            <a:avLst/>
          </a:prstGeom>
          <a:noFill/>
          <a:ln w="19050">
            <a:solidFill>
              <a:srgbClr val="526D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楕円 8">
            <a:extLst>
              <a:ext uri="{FF2B5EF4-FFF2-40B4-BE49-F238E27FC236}">
                <a16:creationId xmlns:a16="http://schemas.microsoft.com/office/drawing/2014/main" id="{EE18BE9A-F06B-462B-8E6B-E68347BE2B4B}"/>
              </a:ext>
            </a:extLst>
          </p:cNvPr>
          <p:cNvSpPr/>
          <p:nvPr/>
        </p:nvSpPr>
        <p:spPr>
          <a:xfrm>
            <a:off x="1563706" y="4213067"/>
            <a:ext cx="720080" cy="720080"/>
          </a:xfrm>
          <a:prstGeom prst="ellipse">
            <a:avLst/>
          </a:prstGeom>
          <a:noFill/>
          <a:ln w="19050">
            <a:solidFill>
              <a:srgbClr val="526D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楕円 9">
            <a:extLst>
              <a:ext uri="{FF2B5EF4-FFF2-40B4-BE49-F238E27FC236}">
                <a16:creationId xmlns:a16="http://schemas.microsoft.com/office/drawing/2014/main" id="{63A69F21-EC3F-41C8-8D3D-F5D6760223F5}"/>
              </a:ext>
            </a:extLst>
          </p:cNvPr>
          <p:cNvSpPr/>
          <p:nvPr/>
        </p:nvSpPr>
        <p:spPr>
          <a:xfrm>
            <a:off x="5668162" y="4285075"/>
            <a:ext cx="720080" cy="720080"/>
          </a:xfrm>
          <a:prstGeom prst="ellipse">
            <a:avLst/>
          </a:prstGeom>
          <a:noFill/>
          <a:ln w="19050">
            <a:solidFill>
              <a:srgbClr val="526D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1" name="図 10">
            <a:extLst>
              <a:ext uri="{FF2B5EF4-FFF2-40B4-BE49-F238E27FC236}">
                <a16:creationId xmlns:a16="http://schemas.microsoft.com/office/drawing/2014/main" id="{732AF7B4-305A-4E83-91E9-86CCC2856C75}"/>
              </a:ext>
            </a:extLst>
          </p:cNvPr>
          <p:cNvPicPr>
            <a:picLocks noChangeAspect="1"/>
          </p:cNvPicPr>
          <p:nvPr/>
        </p:nvPicPr>
        <p:blipFill>
          <a:blip r:embed="rId3"/>
          <a:stretch>
            <a:fillRect/>
          </a:stretch>
        </p:blipFill>
        <p:spPr>
          <a:xfrm>
            <a:off x="842102" y="1057213"/>
            <a:ext cx="2599944" cy="5381244"/>
          </a:xfrm>
          <a:prstGeom prst="rect">
            <a:avLst/>
          </a:prstGeom>
        </p:spPr>
      </p:pic>
      <p:pic>
        <p:nvPicPr>
          <p:cNvPr id="12" name="図 11">
            <a:extLst>
              <a:ext uri="{FF2B5EF4-FFF2-40B4-BE49-F238E27FC236}">
                <a16:creationId xmlns:a16="http://schemas.microsoft.com/office/drawing/2014/main" id="{46718046-5B73-412D-8C98-5CEEC892D04F}"/>
              </a:ext>
            </a:extLst>
          </p:cNvPr>
          <p:cNvPicPr>
            <a:picLocks noChangeAspect="1"/>
          </p:cNvPicPr>
          <p:nvPr/>
        </p:nvPicPr>
        <p:blipFill>
          <a:blip r:embed="rId4"/>
          <a:stretch>
            <a:fillRect/>
          </a:stretch>
        </p:blipFill>
        <p:spPr>
          <a:xfrm>
            <a:off x="4980350" y="1049593"/>
            <a:ext cx="2599944" cy="5396484"/>
          </a:xfrm>
          <a:prstGeom prst="rect">
            <a:avLst/>
          </a:prstGeom>
        </p:spPr>
      </p:pic>
    </p:spTree>
    <p:extLst>
      <p:ext uri="{BB962C8B-B14F-4D97-AF65-F5344CB8AC3E}">
        <p14:creationId xmlns:p14="http://schemas.microsoft.com/office/powerpoint/2010/main" val="15070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A4EDBC8-EF9B-4A99-BD02-FBB319389B2E}"/>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2</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grpSp>
        <p:nvGrpSpPr>
          <p:cNvPr id="6" name="グループ化 5">
            <a:extLst>
              <a:ext uri="{FF2B5EF4-FFF2-40B4-BE49-F238E27FC236}">
                <a16:creationId xmlns:a16="http://schemas.microsoft.com/office/drawing/2014/main" id="{565F1691-8B72-42D8-9533-10CD97C0F6B6}"/>
              </a:ext>
            </a:extLst>
          </p:cNvPr>
          <p:cNvGrpSpPr/>
          <p:nvPr/>
        </p:nvGrpSpPr>
        <p:grpSpPr>
          <a:xfrm>
            <a:off x="-18000" y="1"/>
            <a:ext cx="8622448" cy="6597352"/>
            <a:chOff x="379730" y="9898"/>
            <a:chExt cx="9162000" cy="6659463"/>
          </a:xfrm>
        </p:grpSpPr>
        <p:sp>
          <p:nvSpPr>
            <p:cNvPr id="7" name="角丸四角形 7">
              <a:extLst>
                <a:ext uri="{FF2B5EF4-FFF2-40B4-BE49-F238E27FC236}">
                  <a16:creationId xmlns:a16="http://schemas.microsoft.com/office/drawing/2014/main" id="{903F235A-5222-441C-B0D4-10409A6A58D2}"/>
                </a:ext>
              </a:extLst>
            </p:cNvPr>
            <p:cNvSpPr/>
            <p:nvPr/>
          </p:nvSpPr>
          <p:spPr>
            <a:xfrm>
              <a:off x="651866" y="5839934"/>
              <a:ext cx="8550581" cy="829427"/>
            </a:xfrm>
            <a:prstGeom prst="roundRect">
              <a:avLst/>
            </a:prstGeom>
            <a:solidFill>
              <a:sysClr val="window" lastClr="FFFFFF"/>
            </a:solidFill>
            <a:ln w="25400" cap="flat" cmpd="sng" algn="ctr">
              <a:solidFill>
                <a:srgbClr val="B7CCDD"/>
              </a:solidFill>
              <a:prstDash val="solid"/>
            </a:ln>
            <a:effectLst/>
          </p:spPr>
          <p:txBody>
            <a:bodyPr rtlCol="0" anchor="ctr"/>
            <a:lstStyle/>
            <a:p>
              <a:pPr marL="0" marR="0" lvl="0" indent="0" algn="l" defTabSz="685800" eaLnBrk="1" fontAlgn="auto" latinLnBrk="0" hangingPunct="1">
                <a:lnSpc>
                  <a:spcPts val="1995"/>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https://www.pref.osaka.lg.jp/o090080/shisetsufukushi/zaikan/index.html</a:t>
              </a:r>
            </a:p>
          </p:txBody>
        </p:sp>
        <p:sp>
          <p:nvSpPr>
            <p:cNvPr id="8" name="正方形/長方形 7">
              <a:extLst>
                <a:ext uri="{FF2B5EF4-FFF2-40B4-BE49-F238E27FC236}">
                  <a16:creationId xmlns:a16="http://schemas.microsoft.com/office/drawing/2014/main" id="{58B8D0B4-AD26-43C7-BEEC-76722C60A673}"/>
                </a:ext>
              </a:extLst>
            </p:cNvPr>
            <p:cNvSpPr/>
            <p:nvPr/>
          </p:nvSpPr>
          <p:spPr>
            <a:xfrm>
              <a:off x="379730" y="9898"/>
              <a:ext cx="9162000" cy="609041"/>
            </a:xfrm>
            <a:prstGeom prst="rect">
              <a:avLst/>
            </a:prstGeom>
            <a:solidFill>
              <a:srgbClr val="526D98"/>
            </a:solidFill>
            <a:ln w="25400" cap="flat" cmpd="sng" algn="ctr">
              <a:solidFill>
                <a:srgbClr val="526D98"/>
              </a:solidFill>
              <a:prstDash val="solid"/>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タイトル 1">
              <a:extLst>
                <a:ext uri="{FF2B5EF4-FFF2-40B4-BE49-F238E27FC236}">
                  <a16:creationId xmlns:a16="http://schemas.microsoft.com/office/drawing/2014/main" id="{F9982591-D1BD-4493-9662-EC2A647FCE70}"/>
                </a:ext>
              </a:extLst>
            </p:cNvPr>
            <p:cNvSpPr txBox="1">
              <a:spLocks/>
            </p:cNvSpPr>
            <p:nvPr/>
          </p:nvSpPr>
          <p:spPr>
            <a:xfrm>
              <a:off x="763145" y="94522"/>
              <a:ext cx="8277605" cy="505103"/>
            </a:xfrm>
            <a:prstGeom prst="rect">
              <a:avLst/>
            </a:prstGeom>
          </p:spPr>
          <p:txBody>
            <a:bodyPr vert="horz" lIns="68580" tIns="34290" rIns="68580" bIns="34290" rtlCol="0" anchor="ctr">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大阪府精神科在院および退院患者調査とは</a:t>
              </a:r>
              <a:endParaRPr kumimoji="1" lang="en-US" altLang="ja-JP" sz="2100" b="1"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角丸四角形 4">
              <a:extLst>
                <a:ext uri="{FF2B5EF4-FFF2-40B4-BE49-F238E27FC236}">
                  <a16:creationId xmlns:a16="http://schemas.microsoft.com/office/drawing/2014/main" id="{93328C1B-BAB6-49CC-973D-582E2E68FB4F}"/>
                </a:ext>
              </a:extLst>
            </p:cNvPr>
            <p:cNvSpPr/>
            <p:nvPr/>
          </p:nvSpPr>
          <p:spPr>
            <a:xfrm>
              <a:off x="616479" y="961803"/>
              <a:ext cx="8550581" cy="1467107"/>
            </a:xfrm>
            <a:prstGeom prst="roundRect">
              <a:avLst>
                <a:gd name="adj" fmla="val 10600"/>
              </a:avLst>
            </a:prstGeom>
            <a:solidFill>
              <a:sysClr val="window" lastClr="FFFFFF"/>
            </a:solidFill>
            <a:ln w="25400" cap="flat" cmpd="sng" algn="ctr">
              <a:solidFill>
                <a:srgbClr val="B7CCDD"/>
              </a:solidFill>
              <a:prstDash val="solid"/>
            </a:ln>
            <a:effectLst/>
          </p:spPr>
          <p:txBody>
            <a:bodyPr rtlCol="0" anchor="ctr"/>
            <a:lstStyle/>
            <a:p>
              <a:pPr marL="0" marR="0" lvl="0" indent="0" algn="l" defTabSz="685800" eaLnBrk="1" fontAlgn="auto" latinLnBrk="0" hangingPunct="1">
                <a:lnSpc>
                  <a:spcPts val="16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①在院患者調査（国６３０調査に合わせて毎年実施）</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本調査は、大阪府内（政令指定都市を含む）の精神科病床を有する医療機関における入院患者の状況を明らかにし、</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大阪府、大阪市、堺市の障がい福祉施策の基礎資料とする。</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②退院患者調査（大阪府独自調査　概ね５年に１回程度で実施）</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精神科病院からの退院促進を進めるにあたり、地域でのサポート体制や基盤整備の検討に資するため、精神科病院から　</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退院する患者の行先等を調査する。</a:t>
              </a:r>
            </a:p>
            <a:p>
              <a:pPr marL="0" marR="0" lvl="0" indent="0" algn="l" defTabSz="685800" eaLnBrk="1" fontAlgn="auto" latinLnBrk="0" hangingPunct="1">
                <a:lnSpc>
                  <a:spcPts val="16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角丸四角形 3">
              <a:extLst>
                <a:ext uri="{FF2B5EF4-FFF2-40B4-BE49-F238E27FC236}">
                  <a16:creationId xmlns:a16="http://schemas.microsoft.com/office/drawing/2014/main" id="{94859C48-C9C2-4287-8E4E-DCA473A6CDE5}"/>
                </a:ext>
              </a:extLst>
            </p:cNvPr>
            <p:cNvSpPr/>
            <p:nvPr/>
          </p:nvSpPr>
          <p:spPr>
            <a:xfrm>
              <a:off x="799752" y="731363"/>
              <a:ext cx="1941227" cy="360000"/>
            </a:xfrm>
            <a:prstGeom prst="roundRect">
              <a:avLst>
                <a:gd name="adj" fmla="val 50000"/>
              </a:avLst>
            </a:prstGeom>
            <a:solidFill>
              <a:srgbClr val="526D98"/>
            </a:solidFill>
            <a:ln w="25400" cap="flat" cmpd="sng" algn="ctr">
              <a:solidFill>
                <a:sysClr val="window" lastClr="FFFFFF"/>
              </a:solidFill>
              <a:prstDash val="solid"/>
            </a:ln>
            <a:effectLst/>
          </p:spPr>
          <p:txBody>
            <a:bodyPr tIns="90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調査の目的</a:t>
              </a:r>
            </a:p>
          </p:txBody>
        </p:sp>
        <p:sp>
          <p:nvSpPr>
            <p:cNvPr id="12" name="角丸四角形 5">
              <a:extLst>
                <a:ext uri="{FF2B5EF4-FFF2-40B4-BE49-F238E27FC236}">
                  <a16:creationId xmlns:a16="http://schemas.microsoft.com/office/drawing/2014/main" id="{DB7AD0C0-3C1E-4911-B78A-6BD3853402AC}"/>
                </a:ext>
              </a:extLst>
            </p:cNvPr>
            <p:cNvSpPr/>
            <p:nvPr/>
          </p:nvSpPr>
          <p:spPr>
            <a:xfrm>
              <a:off x="632452" y="2700067"/>
              <a:ext cx="8550581" cy="2867984"/>
            </a:xfrm>
            <a:prstGeom prst="roundRect">
              <a:avLst>
                <a:gd name="adj" fmla="val 6222"/>
              </a:avLst>
            </a:prstGeom>
            <a:solidFill>
              <a:sysClr val="window" lastClr="FFFFFF"/>
            </a:solidFill>
            <a:ln w="25400" cap="flat" cmpd="sng" algn="ctr">
              <a:solidFill>
                <a:srgbClr val="B7CCDD"/>
              </a:solidFill>
              <a:prstDash val="solid"/>
            </a:ln>
            <a:effectLst/>
          </p:spPr>
          <p:txBody>
            <a:bodyPr rtlCol="0" anchor="ctr"/>
            <a:lstStyle/>
            <a:p>
              <a:pPr marL="0" marR="0" lvl="0" indent="0" algn="l" defTabSz="685800" eaLnBrk="1" fontAlgn="auto" latinLnBrk="0" hangingPunct="1">
                <a:lnSpc>
                  <a:spcPts val="16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①在院患者調査</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１．調査対象</a:t>
              </a:r>
              <a:endPar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令和</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年</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月</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30</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日現在、大阪府内（政令指定都市を含む）の精神科病床を有する医療機関に入院中の者</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２．調査の実施方法</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大阪府内（政令指定都市を含む）の精神科病床を有する医療機関（</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58</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病院）に調査票を送付し、従事者からの回答　　</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14,160</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票）を得た。</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②退院患者調査（参考：実施は</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R5</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１．調査の対象</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令和５年</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9</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月</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日～令和５年</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11</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月</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30</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日の間に、大阪府内（政令指定都市を含む）の精神科病床を有する医療機関から</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退院した患者全員。</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２．調査の実施方法</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大阪府内（政令指定都市を含む）の精神科病床を有する医療機関（</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59</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病院）に調査票を送付し、すべての病院から</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回答（</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6,261</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票）を得た。</a:t>
              </a:r>
            </a:p>
          </p:txBody>
        </p:sp>
        <p:sp>
          <p:nvSpPr>
            <p:cNvPr id="13" name="角丸四角形 6">
              <a:extLst>
                <a:ext uri="{FF2B5EF4-FFF2-40B4-BE49-F238E27FC236}">
                  <a16:creationId xmlns:a16="http://schemas.microsoft.com/office/drawing/2014/main" id="{0953A437-7343-4ADA-A5EA-C4F727248B6D}"/>
                </a:ext>
              </a:extLst>
            </p:cNvPr>
            <p:cNvSpPr/>
            <p:nvPr/>
          </p:nvSpPr>
          <p:spPr>
            <a:xfrm>
              <a:off x="972171" y="2608910"/>
              <a:ext cx="1941227" cy="360000"/>
            </a:xfrm>
            <a:prstGeom prst="roundRect">
              <a:avLst>
                <a:gd name="adj" fmla="val 50000"/>
              </a:avLst>
            </a:prstGeom>
            <a:solidFill>
              <a:srgbClr val="526D98"/>
            </a:solidFill>
            <a:ln w="25400" cap="flat" cmpd="sng" algn="ctr">
              <a:solidFill>
                <a:sysClr val="window" lastClr="FFFFFF"/>
              </a:solidFill>
              <a:prstDash val="solid"/>
            </a:ln>
            <a:effectLst/>
          </p:spPr>
          <p:txBody>
            <a:bodyPr tIns="90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ja-JP" sz="1350" b="1"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R</a:t>
              </a:r>
              <a:r>
                <a:rPr kumimoji="0" lang="ja-JP" altLang="en-US" sz="1350" b="1"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６調査の方法</a:t>
              </a:r>
            </a:p>
          </p:txBody>
        </p:sp>
        <p:sp>
          <p:nvSpPr>
            <p:cNvPr id="14" name="角丸四角形 9">
              <a:extLst>
                <a:ext uri="{FF2B5EF4-FFF2-40B4-BE49-F238E27FC236}">
                  <a16:creationId xmlns:a16="http://schemas.microsoft.com/office/drawing/2014/main" id="{2B48C86F-6DE7-4F66-9378-6564F9EE563D}"/>
                </a:ext>
              </a:extLst>
            </p:cNvPr>
            <p:cNvSpPr/>
            <p:nvPr/>
          </p:nvSpPr>
          <p:spPr>
            <a:xfrm>
              <a:off x="799752" y="5659209"/>
              <a:ext cx="2875903" cy="360000"/>
            </a:xfrm>
            <a:prstGeom prst="roundRect">
              <a:avLst>
                <a:gd name="adj" fmla="val 50000"/>
              </a:avLst>
            </a:prstGeom>
            <a:solidFill>
              <a:srgbClr val="526D98"/>
            </a:solidFill>
            <a:ln w="25400" cap="flat" cmpd="sng" algn="ctr">
              <a:solidFill>
                <a:sysClr val="window" lastClr="FFFFFF"/>
              </a:solidFill>
              <a:prstDash val="solid"/>
            </a:ln>
            <a:effectLst/>
          </p:spPr>
          <p:txBody>
            <a:bodyPr tIns="90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大阪府ホームページアドレス</a:t>
              </a:r>
            </a:p>
          </p:txBody>
        </p:sp>
      </p:grpSp>
    </p:spTree>
    <p:extLst>
      <p:ext uri="{BB962C8B-B14F-4D97-AF65-F5344CB8AC3E}">
        <p14:creationId xmlns:p14="http://schemas.microsoft.com/office/powerpoint/2010/main" val="19280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F893A8-B60A-476B-BE91-2D36BC7F2C00}"/>
              </a:ext>
            </a:extLst>
          </p:cNvPr>
          <p:cNvSpPr>
            <a:spLocks noGrp="1"/>
          </p:cNvSpPr>
          <p:nvPr>
            <p:ph type="sldNum" sz="quarter" idx="12"/>
          </p:nvPr>
        </p:nvSpPr>
        <p:spPr>
          <a:xfrm>
            <a:off x="7020272" y="6424148"/>
            <a:ext cx="2057400" cy="365125"/>
          </a:xfrm>
        </p:spPr>
        <p:txBody>
          <a:bodyPr/>
          <a:lstStyle/>
          <a:p>
            <a:fld id="{F7D6A504-3750-4644-8C68-6E21F2120F93}"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4" name="Rectangle 1026">
            <a:extLst>
              <a:ext uri="{FF2B5EF4-FFF2-40B4-BE49-F238E27FC236}">
                <a16:creationId xmlns:a16="http://schemas.microsoft.com/office/drawing/2014/main" id="{E2E79F54-FAFB-4FC4-A394-961053C41EE2}"/>
              </a:ext>
            </a:extLst>
          </p:cNvPr>
          <p:cNvSpPr>
            <a:spLocks noGrp="1" noChangeArrowheads="1"/>
          </p:cNvSpPr>
          <p:nvPr/>
        </p:nvSpPr>
        <p:spPr bwMode="auto">
          <a:xfrm>
            <a:off x="179512" y="6093296"/>
            <a:ext cx="7344816"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年以上入院した後退院し、</a:t>
            </a:r>
            <a:r>
              <a:rPr lang="en-US" altLang="ja-JP" sz="1200" u="none" dirty="0">
                <a:solidFill>
                  <a:sysClr val="windowText" lastClr="000000"/>
                </a:solidFill>
                <a:latin typeface="メイリオ" panose="020B0604030504040204" pitchFamily="50" charset="-128"/>
                <a:ea typeface="メイリオ" panose="020B0604030504040204" pitchFamily="50" charset="-128"/>
              </a:rPr>
              <a:t>3</a:t>
            </a:r>
            <a:r>
              <a:rPr lang="ja-JP" altLang="en-US" sz="1200" u="none" dirty="0">
                <a:solidFill>
                  <a:sysClr val="windowText" lastClr="000000"/>
                </a:solidFill>
                <a:latin typeface="メイリオ" panose="020B0604030504040204" pitchFamily="50" charset="-128"/>
                <a:ea typeface="メイリオ" panose="020B0604030504040204" pitchFamily="50" charset="-128"/>
              </a:rPr>
              <a:t>ヶ月以内に再入院された方の</a:t>
            </a:r>
            <a:r>
              <a:rPr lang="en-US" altLang="ja-JP" sz="1200" u="none" dirty="0">
                <a:solidFill>
                  <a:sysClr val="windowText" lastClr="000000"/>
                </a:solidFill>
                <a:latin typeface="メイリオ" panose="020B0604030504040204" pitchFamily="50" charset="-128"/>
                <a:ea typeface="メイリオ" panose="020B0604030504040204" pitchFamily="50" charset="-128"/>
              </a:rPr>
              <a:t>8</a:t>
            </a:r>
            <a:r>
              <a:rPr lang="ja-JP" altLang="en-US" sz="1200" u="none" dirty="0">
                <a:solidFill>
                  <a:sysClr val="windowText" lastClr="000000"/>
                </a:solidFill>
                <a:latin typeface="メイリオ" panose="020B0604030504040204" pitchFamily="50" charset="-128"/>
                <a:ea typeface="メイリオ" panose="020B0604030504040204" pitchFamily="50" charset="-128"/>
              </a:rPr>
              <a:t>割近くの退院先は他科への転院である。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61019D2-C031-42E0-B9F3-B0BD0D448AEA}"/>
              </a:ext>
            </a:extLst>
          </p:cNvPr>
          <p:cNvPicPr>
            <a:picLocks noChangeAspect="1"/>
          </p:cNvPicPr>
          <p:nvPr/>
        </p:nvPicPr>
        <p:blipFill>
          <a:blip r:embed="rId3"/>
          <a:stretch>
            <a:fillRect/>
          </a:stretch>
        </p:blipFill>
        <p:spPr>
          <a:xfrm>
            <a:off x="0" y="828727"/>
            <a:ext cx="9144000" cy="5200545"/>
          </a:xfrm>
          <a:prstGeom prst="rect">
            <a:avLst/>
          </a:prstGeom>
        </p:spPr>
      </p:pic>
    </p:spTree>
    <p:extLst>
      <p:ext uri="{BB962C8B-B14F-4D97-AF65-F5344CB8AC3E}">
        <p14:creationId xmlns:p14="http://schemas.microsoft.com/office/powerpoint/2010/main" val="187313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37703" y="6337782"/>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D6A504-3750-4644-8C68-6E21F2120F93}" type="slidenum">
              <a:rPr kumimoji="1" lang="ja-JP" altLang="en-US" sz="1200" b="0" i="0" u="none" strike="noStrike" kern="1200" cap="none" spc="0" normalizeH="0" baseline="0" noProof="0" smtClean="0">
                <a:ln>
                  <a:noFill/>
                </a:ln>
                <a:solidFill>
                  <a:prstClr val="black">
                    <a:tint val="75000"/>
                  </a:prstClr>
                </a:solidFill>
                <a:effectLst/>
                <a:uLnTx/>
                <a:uFillTx/>
                <a:latin typeface="UD デジタル 教科書体 NK-B" panose="02020700000000000000" pitchFamily="18" charset="-128"/>
                <a:ea typeface="UD デジタル 教科書体 NK-B" panose="020207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 name="角丸四角形 3"/>
          <p:cNvSpPr/>
          <p:nvPr/>
        </p:nvSpPr>
        <p:spPr>
          <a:xfrm>
            <a:off x="1259632" y="123452"/>
            <a:ext cx="6912000" cy="1080000"/>
          </a:xfrm>
          <a:prstGeom prst="roundRect">
            <a:avLst/>
          </a:prstGeom>
          <a:solidFill>
            <a:srgbClr val="526D98"/>
          </a:solidFill>
          <a:ln>
            <a:solidFill>
              <a:srgbClr val="526D98"/>
            </a:solidFill>
          </a:ln>
        </p:spPr>
        <p:style>
          <a:lnRef idx="1">
            <a:schemeClr val="accent3"/>
          </a:lnRef>
          <a:fillRef idx="2">
            <a:schemeClr val="accent3"/>
          </a:fillRef>
          <a:effectRef idx="1">
            <a:schemeClr val="accent3"/>
          </a:effectRef>
          <a:fontRef idx="minor">
            <a:schemeClr val="dk1"/>
          </a:fontRef>
        </p:style>
        <p:txBody>
          <a:bodyPr tIns="232727"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399" b="1" i="0" u="none" strike="noStrike" kern="1200" cap="small"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大阪府における精神科病院入院患者の状況</a:t>
            </a:r>
            <a:endParaRPr kumimoji="1" lang="en-US" altLang="ja-JP" sz="2399"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800"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令和６年度　精神科在院患者調査より</a:t>
            </a:r>
            <a:r>
              <a:rPr kumimoji="1" lang="en-US" altLang="ja-JP" sz="1800"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2399" b="1"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5" name="図 4">
            <a:extLst>
              <a:ext uri="{FF2B5EF4-FFF2-40B4-BE49-F238E27FC236}">
                <a16:creationId xmlns:a16="http://schemas.microsoft.com/office/drawing/2014/main" id="{9FC25CC2-0256-4CC6-AC5A-A754E4513B00}"/>
              </a:ext>
            </a:extLst>
          </p:cNvPr>
          <p:cNvPicPr>
            <a:picLocks noChangeAspect="1"/>
          </p:cNvPicPr>
          <p:nvPr/>
        </p:nvPicPr>
        <p:blipFill>
          <a:blip r:embed="rId3"/>
          <a:stretch>
            <a:fillRect/>
          </a:stretch>
        </p:blipFill>
        <p:spPr>
          <a:xfrm>
            <a:off x="419100" y="1988840"/>
            <a:ext cx="8305800" cy="4008120"/>
          </a:xfrm>
          <a:prstGeom prst="rect">
            <a:avLst/>
          </a:prstGeom>
        </p:spPr>
      </p:pic>
      <p:sp>
        <p:nvSpPr>
          <p:cNvPr id="6" name="Rectangle 1026"/>
          <p:cNvSpPr>
            <a:spLocks noGrp="1" noChangeArrowheads="1"/>
          </p:cNvSpPr>
          <p:nvPr/>
        </p:nvSpPr>
        <p:spPr bwMode="auto">
          <a:xfrm>
            <a:off x="251520" y="1844824"/>
            <a:ext cx="1224024" cy="2952327"/>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lIns="0" r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全患者数、</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1</a:t>
            </a: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年以上患者数共に減少傾向。</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総数における</a:t>
            </a:r>
            <a:br>
              <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br>
            <a:r>
              <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1</a:t>
            </a: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年以上の占める割合も、</a:t>
            </a:r>
            <a:r>
              <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R2</a:t>
            </a: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rPr>
              <a:t>から継続して減少している。</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198749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A71497E-11D7-45DA-A324-FCBBC409E8BC}"/>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4</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5" name="角丸四角形 3">
            <a:extLst>
              <a:ext uri="{FF2B5EF4-FFF2-40B4-BE49-F238E27FC236}">
                <a16:creationId xmlns:a16="http://schemas.microsoft.com/office/drawing/2014/main" id="{87900897-89F0-4F14-9EAD-3E7164193F27}"/>
              </a:ext>
            </a:extLst>
          </p:cNvPr>
          <p:cNvSpPr/>
          <p:nvPr/>
        </p:nvSpPr>
        <p:spPr>
          <a:xfrm>
            <a:off x="1259632" y="188640"/>
            <a:ext cx="6912000" cy="684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90000" rtlCol="0" anchor="ctr"/>
          <a:lstStyle/>
          <a:p>
            <a:pPr algn="ctr"/>
            <a:r>
              <a:rPr lang="ja-JP" altLang="en-US" sz="2399" b="1" u="none" cap="small" dirty="0">
                <a:solidFill>
                  <a:srgbClr val="526D98"/>
                </a:solidFill>
                <a:latin typeface="UD デジタル 教科書体 NK-B" panose="02020700000000000000" pitchFamily="18" charset="-128"/>
                <a:ea typeface="UD デジタル 教科書体 NK-B" panose="02020700000000000000" pitchFamily="18" charset="-128"/>
              </a:rPr>
              <a:t>在院患者数の推移（</a:t>
            </a:r>
            <a:r>
              <a:rPr lang="en-US" altLang="ja-JP" sz="2399" b="1" u="none" cap="small" dirty="0">
                <a:solidFill>
                  <a:srgbClr val="526D98"/>
                </a:solidFill>
                <a:latin typeface="UD デジタル 教科書体 NK-B" panose="02020700000000000000" pitchFamily="18" charset="-128"/>
                <a:ea typeface="UD デジタル 教科書体 NK-B" panose="02020700000000000000" pitchFamily="18" charset="-128"/>
              </a:rPr>
              <a:t>R</a:t>
            </a:r>
            <a:r>
              <a:rPr lang="ja-JP" altLang="en-US" sz="2399" b="1" u="none" cap="small" dirty="0">
                <a:solidFill>
                  <a:srgbClr val="526D98"/>
                </a:solidFill>
                <a:latin typeface="UD デジタル 教科書体 NK-B" panose="02020700000000000000" pitchFamily="18" charset="-128"/>
                <a:ea typeface="UD デジタル 教科書体 NK-B" panose="02020700000000000000" pitchFamily="18" charset="-128"/>
              </a:rPr>
              <a:t>２～</a:t>
            </a:r>
            <a:r>
              <a:rPr lang="en-US" altLang="ja-JP" sz="2399" b="1" u="none" cap="small" dirty="0">
                <a:solidFill>
                  <a:srgbClr val="526D98"/>
                </a:solidFill>
                <a:latin typeface="UD デジタル 教科書体 NK-B" panose="02020700000000000000" pitchFamily="18" charset="-128"/>
                <a:ea typeface="UD デジタル 教科書体 NK-B" panose="02020700000000000000" pitchFamily="18" charset="-128"/>
              </a:rPr>
              <a:t>R</a:t>
            </a:r>
            <a:r>
              <a:rPr lang="ja-JP" altLang="en-US" sz="2399" b="1" u="none" cap="small" dirty="0">
                <a:solidFill>
                  <a:srgbClr val="526D98"/>
                </a:solidFill>
                <a:latin typeface="UD デジタル 教科書体 NK-B" panose="02020700000000000000" pitchFamily="18" charset="-128"/>
                <a:ea typeface="UD デジタル 教科書体 NK-B" panose="02020700000000000000" pitchFamily="18" charset="-128"/>
              </a:rPr>
              <a:t>６）</a:t>
            </a:r>
            <a:endParaRPr lang="en-US" altLang="ja-JP" sz="2399"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3610EBA8-313D-4572-8A54-C5F3E15FD969}"/>
              </a:ext>
            </a:extLst>
          </p:cNvPr>
          <p:cNvPicPr>
            <a:picLocks noChangeAspect="1"/>
          </p:cNvPicPr>
          <p:nvPr/>
        </p:nvPicPr>
        <p:blipFill>
          <a:blip r:embed="rId3"/>
          <a:stretch>
            <a:fillRect/>
          </a:stretch>
        </p:blipFill>
        <p:spPr>
          <a:xfrm>
            <a:off x="14211" y="1065557"/>
            <a:ext cx="9144000" cy="5290794"/>
          </a:xfrm>
          <a:prstGeom prst="rect">
            <a:avLst/>
          </a:prstGeom>
        </p:spPr>
      </p:pic>
    </p:spTree>
    <p:extLst>
      <p:ext uri="{BB962C8B-B14F-4D97-AF65-F5344CB8AC3E}">
        <p14:creationId xmlns:p14="http://schemas.microsoft.com/office/powerpoint/2010/main" val="385400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1B6FA62-21CB-453C-AFD6-6334B5D2446B}"/>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5</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6" name="Rectangle 1026">
            <a:extLst>
              <a:ext uri="{FF2B5EF4-FFF2-40B4-BE49-F238E27FC236}">
                <a16:creationId xmlns:a16="http://schemas.microsoft.com/office/drawing/2014/main" id="{F9F545B9-C27B-44A0-9309-DAEDD322075F}"/>
              </a:ext>
            </a:extLst>
          </p:cNvPr>
          <p:cNvSpPr>
            <a:spLocks noGrp="1" noChangeArrowheads="1"/>
          </p:cNvSpPr>
          <p:nvPr/>
        </p:nvSpPr>
        <p:spPr bwMode="auto">
          <a:xfrm>
            <a:off x="467544" y="6316803"/>
            <a:ext cx="5178927"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1</a:t>
            </a:r>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年以上は全体として減少傾向。今後増加に転じないような対策は必要。</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ACE7699C-CD5B-4320-8AC7-1E5245E018C9}"/>
              </a:ext>
            </a:extLst>
          </p:cNvPr>
          <p:cNvPicPr>
            <a:picLocks noChangeAspect="1"/>
          </p:cNvPicPr>
          <p:nvPr/>
        </p:nvPicPr>
        <p:blipFill>
          <a:blip r:embed="rId3"/>
          <a:stretch>
            <a:fillRect/>
          </a:stretch>
        </p:blipFill>
        <p:spPr>
          <a:xfrm>
            <a:off x="0" y="574503"/>
            <a:ext cx="9144000" cy="5708994"/>
          </a:xfrm>
          <a:prstGeom prst="rect">
            <a:avLst/>
          </a:prstGeom>
        </p:spPr>
      </p:pic>
    </p:spTree>
    <p:extLst>
      <p:ext uri="{BB962C8B-B14F-4D97-AF65-F5344CB8AC3E}">
        <p14:creationId xmlns:p14="http://schemas.microsoft.com/office/powerpoint/2010/main" val="5711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6</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5" name="Rectangle 1026">
            <a:extLst>
              <a:ext uri="{FF2B5EF4-FFF2-40B4-BE49-F238E27FC236}">
                <a16:creationId xmlns:a16="http://schemas.microsoft.com/office/drawing/2014/main" id="{6C3C0CA7-39E5-44C8-8D8D-F3EC05E33D7F}"/>
              </a:ext>
            </a:extLst>
          </p:cNvPr>
          <p:cNvSpPr>
            <a:spLocks noGrp="1" noChangeArrowheads="1"/>
          </p:cNvSpPr>
          <p:nvPr/>
        </p:nvSpPr>
        <p:spPr bwMode="auto">
          <a:xfrm>
            <a:off x="251520" y="6237312"/>
            <a:ext cx="4464496"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突出している年代はなく、まんべんなく減少。</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2444A693-7638-4CDB-A360-6BEA63A65441}"/>
              </a:ext>
            </a:extLst>
          </p:cNvPr>
          <p:cNvPicPr>
            <a:picLocks noChangeAspect="1"/>
          </p:cNvPicPr>
          <p:nvPr/>
        </p:nvPicPr>
        <p:blipFill>
          <a:blip r:embed="rId3"/>
          <a:stretch>
            <a:fillRect/>
          </a:stretch>
        </p:blipFill>
        <p:spPr>
          <a:xfrm>
            <a:off x="65532" y="723138"/>
            <a:ext cx="9012936" cy="5411724"/>
          </a:xfrm>
          <a:prstGeom prst="rect">
            <a:avLst/>
          </a:prstGeom>
        </p:spPr>
      </p:pic>
    </p:spTree>
    <p:extLst>
      <p:ext uri="{BB962C8B-B14F-4D97-AF65-F5344CB8AC3E}">
        <p14:creationId xmlns:p14="http://schemas.microsoft.com/office/powerpoint/2010/main" val="380812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8264" y="6427796"/>
            <a:ext cx="2057400" cy="365125"/>
          </a:xfrm>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7</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6" name="Rectangle 1026">
            <a:extLst>
              <a:ext uri="{FF2B5EF4-FFF2-40B4-BE49-F238E27FC236}">
                <a16:creationId xmlns:a16="http://schemas.microsoft.com/office/drawing/2014/main" id="{D6E1CA5D-0460-4E38-AEC4-4F755CF8B387}"/>
              </a:ext>
            </a:extLst>
          </p:cNvPr>
          <p:cNvSpPr>
            <a:spLocks noGrp="1" noChangeArrowheads="1"/>
          </p:cNvSpPr>
          <p:nvPr/>
        </p:nvSpPr>
        <p:spPr bwMode="auto">
          <a:xfrm>
            <a:off x="971600" y="6228959"/>
            <a:ext cx="3024336" cy="365125"/>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1</a:t>
            </a:r>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年以上の場合、８０代は増加傾向にある。</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67C74FB4-057D-436F-BF05-DC1F8AF28A50}"/>
              </a:ext>
            </a:extLst>
          </p:cNvPr>
          <p:cNvPicPr>
            <a:picLocks noChangeAspect="1"/>
          </p:cNvPicPr>
          <p:nvPr/>
        </p:nvPicPr>
        <p:blipFill>
          <a:blip r:embed="rId3"/>
          <a:stretch>
            <a:fillRect/>
          </a:stretch>
        </p:blipFill>
        <p:spPr>
          <a:xfrm>
            <a:off x="65532" y="723138"/>
            <a:ext cx="9012936" cy="5411724"/>
          </a:xfrm>
          <a:prstGeom prst="rect">
            <a:avLst/>
          </a:prstGeom>
        </p:spPr>
      </p:pic>
    </p:spTree>
    <p:extLst>
      <p:ext uri="{BB962C8B-B14F-4D97-AF65-F5344CB8AC3E}">
        <p14:creationId xmlns:p14="http://schemas.microsoft.com/office/powerpoint/2010/main" val="272872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084EB65-C39C-4D5C-B08A-A6535D53E443}"/>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8</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8" name="Rectangle 1026">
            <a:extLst>
              <a:ext uri="{FF2B5EF4-FFF2-40B4-BE49-F238E27FC236}">
                <a16:creationId xmlns:a16="http://schemas.microsoft.com/office/drawing/2014/main" id="{8030F044-DC56-40EE-85F8-31B5E25D0285}"/>
              </a:ext>
            </a:extLst>
          </p:cNvPr>
          <p:cNvSpPr>
            <a:spLocks noGrp="1" noChangeArrowheads="1"/>
          </p:cNvSpPr>
          <p:nvPr/>
        </p:nvSpPr>
        <p:spPr bwMode="auto">
          <a:xfrm>
            <a:off x="758665" y="188640"/>
            <a:ext cx="7842693" cy="404673"/>
          </a:xfrm>
          <a:prstGeom prst="roundRect">
            <a:avLst>
              <a:gd name="adj" fmla="val 22530"/>
            </a:avLst>
          </a:prstGeom>
          <a:solidFill>
            <a:srgbClr val="B7CCDD"/>
          </a:solidFill>
          <a:ln>
            <a:solidFill>
              <a:srgbClr val="B7CCDD"/>
            </a:solidFill>
          </a:ln>
        </p:spPr>
        <p:style>
          <a:lnRef idx="1">
            <a:schemeClr val="accent5"/>
          </a:lnRef>
          <a:fillRef idx="2">
            <a:schemeClr val="accent5"/>
          </a:fillRef>
          <a:effectRef idx="1">
            <a:schemeClr val="accent5"/>
          </a:effectRef>
          <a:fontRef idx="minor">
            <a:schemeClr val="dk1"/>
          </a:fontRef>
        </p:style>
        <p:txBody>
          <a:bodyPr tIns="90000" rtlCol="0" anchor="ctr"/>
          <a:lstStyle/>
          <a:p>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状態像（寛解・院内寛解）の推移　</a:t>
            </a:r>
            <a:r>
              <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rPr>
              <a:t>H28</a:t>
            </a:r>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a:t>
            </a:r>
            <a:r>
              <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rPr>
              <a:t>R</a:t>
            </a:r>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６</a:t>
            </a:r>
            <a:endPar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E9BB857B-F557-4448-ACEF-68B36F394272}"/>
              </a:ext>
            </a:extLst>
          </p:cNvPr>
          <p:cNvPicPr>
            <a:picLocks noChangeAspect="1"/>
          </p:cNvPicPr>
          <p:nvPr/>
        </p:nvPicPr>
        <p:blipFill>
          <a:blip r:embed="rId3"/>
          <a:stretch>
            <a:fillRect/>
          </a:stretch>
        </p:blipFill>
        <p:spPr>
          <a:xfrm>
            <a:off x="124206" y="753618"/>
            <a:ext cx="8895588" cy="5350764"/>
          </a:xfrm>
          <a:prstGeom prst="rect">
            <a:avLst/>
          </a:prstGeom>
        </p:spPr>
      </p:pic>
    </p:spTree>
    <p:extLst>
      <p:ext uri="{BB962C8B-B14F-4D97-AF65-F5344CB8AC3E}">
        <p14:creationId xmlns:p14="http://schemas.microsoft.com/office/powerpoint/2010/main" val="331540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159287C-C156-4A45-B24B-D79AA3EFE56A}"/>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3" name="図 2">
            <a:extLst>
              <a:ext uri="{FF2B5EF4-FFF2-40B4-BE49-F238E27FC236}">
                <a16:creationId xmlns:a16="http://schemas.microsoft.com/office/drawing/2014/main" id="{7E7EF1EC-672C-4687-A92B-55F3E0F4B9E1}"/>
              </a:ext>
            </a:extLst>
          </p:cNvPr>
          <p:cNvPicPr>
            <a:picLocks noChangeAspect="1"/>
          </p:cNvPicPr>
          <p:nvPr/>
        </p:nvPicPr>
        <p:blipFill>
          <a:blip r:embed="rId3"/>
          <a:stretch>
            <a:fillRect/>
          </a:stretch>
        </p:blipFill>
        <p:spPr>
          <a:xfrm>
            <a:off x="37338" y="692658"/>
            <a:ext cx="9069324" cy="5472684"/>
          </a:xfrm>
          <a:prstGeom prst="rect">
            <a:avLst/>
          </a:prstGeom>
        </p:spPr>
      </p:pic>
    </p:spTree>
    <p:extLst>
      <p:ext uri="{BB962C8B-B14F-4D97-AF65-F5344CB8AC3E}">
        <p14:creationId xmlns:p14="http://schemas.microsoft.com/office/powerpoint/2010/main" val="3804690644"/>
      </p:ext>
    </p:extLst>
  </p:cSld>
  <p:clrMapOvr>
    <a:masterClrMapping/>
  </p:clrMapOvr>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844</Words>
  <Application>Microsoft Office PowerPoint</Application>
  <PresentationFormat>画面に合わせる (4:3)</PresentationFormat>
  <Paragraphs>95</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HGS創英ﾌﾟﾚｾﾞﾝｽEB</vt:lpstr>
      <vt:lpstr>ＭＳ Ｐゴシック</vt:lpstr>
      <vt:lpstr>UD デジタル 教科書体 NK-B</vt:lpstr>
      <vt:lpstr>メイリオ</vt:lpstr>
      <vt:lpstr>游ゴシック</vt:lpstr>
      <vt:lpstr>游ゴシック Light</vt:lpstr>
      <vt:lpstr>Arial</vt:lpstr>
      <vt:lpstr>Calibri</vt:lpstr>
      <vt:lpstr>Century</vt:lpstr>
      <vt:lpstr>Tahoma</vt:lpstr>
      <vt:lpstr>テーマ1</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2025-08-12T12:49:51Z</dcterms:created>
  <dcterms:modified xsi:type="dcterms:W3CDTF">2026-01-21T15:17:07Z</dcterms:modified>
</cp:coreProperties>
</file>