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2">
  <p:sldMasterIdLst>
    <p:sldMasterId id="2147483648" r:id="rId1"/>
  </p:sldMasterIdLst>
  <p:notesMasterIdLst>
    <p:notesMasterId r:id="rId4"/>
  </p:notesMasterIdLst>
  <p:sldIdLst>
    <p:sldId id="378" r:id="rId2"/>
    <p:sldId id="379" r:id="rId3"/>
  </p:sldIdLst>
  <p:sldSz cx="9906000" cy="6858000" type="A4"/>
  <p:notesSz cx="9939338" cy="6807200"/>
  <p:defaultTextStyle>
    <a:defPPr>
      <a:defRPr lang="ja-JP"/>
    </a:defPPr>
    <a:lvl1pPr marL="0" algn="l" defTabSz="972789" rtl="0" eaLnBrk="1" latinLnBrk="0" hangingPunct="1">
      <a:defRPr kumimoji="1" sz="1900" kern="1200">
        <a:solidFill>
          <a:schemeClr val="tx1"/>
        </a:solidFill>
        <a:latin typeface="+mn-lt"/>
        <a:ea typeface="+mn-ea"/>
        <a:cs typeface="+mn-cs"/>
      </a:defRPr>
    </a:lvl1pPr>
    <a:lvl2pPr marL="486394" algn="l" defTabSz="972789" rtl="0" eaLnBrk="1" latinLnBrk="0" hangingPunct="1">
      <a:defRPr kumimoji="1" sz="1900" kern="1200">
        <a:solidFill>
          <a:schemeClr val="tx1"/>
        </a:solidFill>
        <a:latin typeface="+mn-lt"/>
        <a:ea typeface="+mn-ea"/>
        <a:cs typeface="+mn-cs"/>
      </a:defRPr>
    </a:lvl2pPr>
    <a:lvl3pPr marL="972789" algn="l" defTabSz="972789" rtl="0" eaLnBrk="1" latinLnBrk="0" hangingPunct="1">
      <a:defRPr kumimoji="1" sz="1900" kern="1200">
        <a:solidFill>
          <a:schemeClr val="tx1"/>
        </a:solidFill>
        <a:latin typeface="+mn-lt"/>
        <a:ea typeface="+mn-ea"/>
        <a:cs typeface="+mn-cs"/>
      </a:defRPr>
    </a:lvl3pPr>
    <a:lvl4pPr marL="1459184" algn="l" defTabSz="972789" rtl="0" eaLnBrk="1" latinLnBrk="0" hangingPunct="1">
      <a:defRPr kumimoji="1" sz="1900" kern="1200">
        <a:solidFill>
          <a:schemeClr val="tx1"/>
        </a:solidFill>
        <a:latin typeface="+mn-lt"/>
        <a:ea typeface="+mn-ea"/>
        <a:cs typeface="+mn-cs"/>
      </a:defRPr>
    </a:lvl4pPr>
    <a:lvl5pPr marL="1945578" algn="l" defTabSz="972789" rtl="0" eaLnBrk="1" latinLnBrk="0" hangingPunct="1">
      <a:defRPr kumimoji="1" sz="1900" kern="1200">
        <a:solidFill>
          <a:schemeClr val="tx1"/>
        </a:solidFill>
        <a:latin typeface="+mn-lt"/>
        <a:ea typeface="+mn-ea"/>
        <a:cs typeface="+mn-cs"/>
      </a:defRPr>
    </a:lvl5pPr>
    <a:lvl6pPr marL="2431972" algn="l" defTabSz="972789" rtl="0" eaLnBrk="1" latinLnBrk="0" hangingPunct="1">
      <a:defRPr kumimoji="1" sz="1900" kern="1200">
        <a:solidFill>
          <a:schemeClr val="tx1"/>
        </a:solidFill>
        <a:latin typeface="+mn-lt"/>
        <a:ea typeface="+mn-ea"/>
        <a:cs typeface="+mn-cs"/>
      </a:defRPr>
    </a:lvl6pPr>
    <a:lvl7pPr marL="2918368" algn="l" defTabSz="972789" rtl="0" eaLnBrk="1" latinLnBrk="0" hangingPunct="1">
      <a:defRPr kumimoji="1" sz="1900" kern="1200">
        <a:solidFill>
          <a:schemeClr val="tx1"/>
        </a:solidFill>
        <a:latin typeface="+mn-lt"/>
        <a:ea typeface="+mn-ea"/>
        <a:cs typeface="+mn-cs"/>
      </a:defRPr>
    </a:lvl7pPr>
    <a:lvl8pPr marL="3404763" algn="l" defTabSz="972789" rtl="0" eaLnBrk="1" latinLnBrk="0" hangingPunct="1">
      <a:defRPr kumimoji="1" sz="1900" kern="1200">
        <a:solidFill>
          <a:schemeClr val="tx1"/>
        </a:solidFill>
        <a:latin typeface="+mn-lt"/>
        <a:ea typeface="+mn-ea"/>
        <a:cs typeface="+mn-cs"/>
      </a:defRPr>
    </a:lvl8pPr>
    <a:lvl9pPr marL="3891157" algn="l" defTabSz="972789"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01" userDrawn="1">
          <p15:clr>
            <a:srgbClr val="A4A3A4"/>
          </p15:clr>
        </p15:guide>
        <p15:guide id="3" pos="-4" userDrawn="1">
          <p15:clr>
            <a:srgbClr val="A4A3A4"/>
          </p15:clr>
        </p15:guide>
        <p15:guide id="4" orient="horz" pos="103" userDrawn="1">
          <p15:clr>
            <a:srgbClr val="A4A3A4"/>
          </p15:clr>
        </p15:guide>
        <p15:guide id="5" orient="horz" pos="720" userDrawn="1">
          <p15:clr>
            <a:srgbClr val="A4A3A4"/>
          </p15:clr>
        </p15:guide>
        <p15:guide id="6" orient="horz" pos="1003" userDrawn="1">
          <p15:clr>
            <a:srgbClr val="A4A3A4"/>
          </p15:clr>
        </p15:guide>
        <p15:guide id="7" pos="926" userDrawn="1">
          <p15:clr>
            <a:srgbClr val="A4A3A4"/>
          </p15:clr>
        </p15:guide>
        <p15:guide id="8" orient="horz" pos="1059" userDrawn="1">
          <p15:clr>
            <a:srgbClr val="A4A3A4"/>
          </p15:clr>
        </p15:guide>
        <p15:guide id="9" orient="horz" pos="1881" userDrawn="1">
          <p15:clr>
            <a:srgbClr val="A4A3A4"/>
          </p15:clr>
        </p15:guide>
        <p15:guide id="10" orient="horz" pos="1161" userDrawn="1">
          <p15:clr>
            <a:srgbClr val="A4A3A4"/>
          </p15:clr>
        </p15:guide>
        <p15:guide id="11" orient="horz" pos="2031" userDrawn="1">
          <p15:clr>
            <a:srgbClr val="A4A3A4"/>
          </p15:clr>
        </p15:guide>
        <p15:guide id="12" orient="horz" pos="1479" userDrawn="1">
          <p15:clr>
            <a:srgbClr val="A4A3A4"/>
          </p15:clr>
        </p15:guide>
        <p15:guide id="13" orient="horz" pos="1350" userDrawn="1">
          <p15:clr>
            <a:srgbClr val="A4A3A4"/>
          </p15:clr>
        </p15:guide>
        <p15:guide id="16" pos="558" userDrawn="1">
          <p15:clr>
            <a:srgbClr val="A4A3A4"/>
          </p15:clr>
        </p15:guide>
        <p15:guide id="17" orient="horz" pos="2063" userDrawn="1">
          <p15:clr>
            <a:srgbClr val="A4A3A4"/>
          </p15:clr>
        </p15:guide>
        <p15:guide id="18" orient="horz" pos="3931" userDrawn="1">
          <p15:clr>
            <a:srgbClr val="A4A3A4"/>
          </p15:clr>
        </p15:guide>
        <p15:guide id="29" pos="904" userDrawn="1">
          <p15:clr>
            <a:srgbClr val="A4A3A4"/>
          </p15:clr>
        </p15:guide>
        <p15:guide id="31" pos="2399" userDrawn="1">
          <p15:clr>
            <a:srgbClr val="A4A3A4"/>
          </p15:clr>
        </p15:guide>
        <p15:guide id="33" orient="horz" pos="2181" userDrawn="1">
          <p15:clr>
            <a:srgbClr val="A4A3A4"/>
          </p15:clr>
        </p15:guide>
        <p15:guide id="38" orient="horz" pos="784" userDrawn="1">
          <p15:clr>
            <a:srgbClr val="A4A3A4"/>
          </p15:clr>
        </p15:guide>
        <p15:guide id="41" pos="8" userDrawn="1">
          <p15:clr>
            <a:srgbClr val="A4A3A4"/>
          </p15:clr>
        </p15:guide>
        <p15:guide id="42" orient="horz" pos="3792" userDrawn="1">
          <p15:clr>
            <a:srgbClr val="A4A3A4"/>
          </p15:clr>
        </p15:guide>
        <p15:guide id="43" orient="horz" pos="3590" userDrawn="1">
          <p15:clr>
            <a:srgbClr val="A4A3A4"/>
          </p15:clr>
        </p15:guide>
        <p15:guide id="44" orient="horz" pos="3531" userDrawn="1">
          <p15:clr>
            <a:srgbClr val="A4A3A4"/>
          </p15:clr>
        </p15:guide>
        <p15:guide id="46" orient="horz" pos="3067" userDrawn="1">
          <p15:clr>
            <a:srgbClr val="A4A3A4"/>
          </p15:clr>
        </p15:guide>
        <p15:guide id="48" orient="horz" pos="2794" userDrawn="1">
          <p15:clr>
            <a:srgbClr val="A4A3A4"/>
          </p15:clr>
        </p15:guide>
        <p15:guide id="49" orient="horz" pos="2776" userDrawn="1">
          <p15:clr>
            <a:srgbClr val="A4A3A4"/>
          </p15:clr>
        </p15:guide>
        <p15:guide id="50" orient="horz" pos="2510" userDrawn="1">
          <p15:clr>
            <a:srgbClr val="A4A3A4"/>
          </p15:clr>
        </p15:guide>
        <p15:guide id="51" orient="horz" pos="4307" userDrawn="1">
          <p15:clr>
            <a:srgbClr val="A4A3A4"/>
          </p15:clr>
        </p15:guide>
        <p15:guide id="53" orient="horz" pos="2430" userDrawn="1">
          <p15:clr>
            <a:srgbClr val="A4A3A4"/>
          </p15:clr>
        </p15:guide>
        <p15:guide id="56" pos="6173" userDrawn="1">
          <p15:clr>
            <a:srgbClr val="A4A3A4"/>
          </p15:clr>
        </p15:guide>
        <p15:guide id="57" pos="4559" userDrawn="1">
          <p15:clr>
            <a:srgbClr val="A4A3A4"/>
          </p15:clr>
        </p15:guide>
        <p15:guide id="58" pos="4973" userDrawn="1">
          <p15:clr>
            <a:srgbClr val="A4A3A4"/>
          </p15:clr>
        </p15:guide>
        <p15:guide id="59" pos="5089" userDrawn="1">
          <p15:clr>
            <a:srgbClr val="A4A3A4"/>
          </p15:clr>
        </p15:guide>
        <p15:guide id="61" pos="4750" userDrawn="1">
          <p15:clr>
            <a:srgbClr val="A4A3A4"/>
          </p15:clr>
        </p15:guide>
        <p15:guide id="62" pos="4918" userDrawn="1">
          <p15:clr>
            <a:srgbClr val="A4A3A4"/>
          </p15:clr>
        </p15:guide>
        <p15:guide id="67" pos="4821" userDrawn="1">
          <p15:clr>
            <a:srgbClr val="A4A3A4"/>
          </p15:clr>
        </p15:guide>
        <p15:guide id="68" orient="horz" pos="2537" userDrawn="1">
          <p15:clr>
            <a:srgbClr val="A4A3A4"/>
          </p15:clr>
        </p15:guide>
        <p15:guide id="69" orient="horz" pos="2597" userDrawn="1">
          <p15:clr>
            <a:srgbClr val="A4A3A4"/>
          </p15:clr>
        </p15:guide>
        <p15:guide id="70" pos="4067" userDrawn="1">
          <p15:clr>
            <a:srgbClr val="A4A3A4"/>
          </p15:clr>
        </p15:guide>
        <p15:guide id="72" pos="5186" userDrawn="1">
          <p15:clr>
            <a:srgbClr val="A4A3A4"/>
          </p15:clr>
        </p15:guide>
        <p15:guide id="74" orient="horz" pos="3109" userDrawn="1">
          <p15:clr>
            <a:srgbClr val="A4A3A4"/>
          </p15:clr>
        </p15:guide>
        <p15:guide id="75" orient="horz" pos="3956" userDrawn="1">
          <p15:clr>
            <a:srgbClr val="A4A3A4"/>
          </p15:clr>
        </p15:guide>
        <p15:guide id="78" orient="horz" pos="4316" userDrawn="1">
          <p15:clr>
            <a:srgbClr val="A4A3A4"/>
          </p15:clr>
        </p15:guide>
        <p15:guide id="79" pos="5078" userDrawn="1">
          <p15:clr>
            <a:srgbClr val="A4A3A4"/>
          </p15:clr>
        </p15:guide>
        <p15:guide id="81" orient="horz" pos="2531" userDrawn="1">
          <p15:clr>
            <a:srgbClr val="A4A3A4"/>
          </p15:clr>
        </p15:guide>
        <p15:guide id="82" orient="horz" pos="3370" userDrawn="1">
          <p15:clr>
            <a:srgbClr val="A4A3A4"/>
          </p15:clr>
        </p15:guide>
        <p15:guide id="83" orient="horz" pos="3671" userDrawn="1">
          <p15:clr>
            <a:srgbClr val="A4A3A4"/>
          </p15:clr>
        </p15:guide>
        <p15:guide id="84" pos="2734" userDrawn="1">
          <p15:clr>
            <a:srgbClr val="A4A3A4"/>
          </p15:clr>
        </p15:guide>
        <p15:guide id="85" orient="horz" pos="314" userDrawn="1">
          <p15:clr>
            <a:srgbClr val="A4A3A4"/>
          </p15:clr>
        </p15:guide>
        <p15:guide id="86" pos="5718" userDrawn="1">
          <p15:clr>
            <a:srgbClr val="A4A3A4"/>
          </p15:clr>
        </p15:guide>
        <p15:guide id="87" pos="2871" userDrawn="1">
          <p15:clr>
            <a:srgbClr val="A4A3A4"/>
          </p15:clr>
        </p15:guide>
        <p15:guide id="88" orient="horz" pos="2147" userDrawn="1">
          <p15:clr>
            <a:srgbClr val="A4A3A4"/>
          </p15:clr>
        </p15:guide>
        <p15:guide id="89" pos="6231" userDrawn="1">
          <p15:clr>
            <a:srgbClr val="A4A3A4"/>
          </p15:clr>
        </p15:guide>
        <p15:guide id="90" pos="4278" userDrawn="1">
          <p15:clr>
            <a:srgbClr val="A4A3A4"/>
          </p15:clr>
        </p15:guide>
        <p15:guide id="91" orient="horz" pos="3694" userDrawn="1">
          <p15:clr>
            <a:srgbClr val="A4A3A4"/>
          </p15:clr>
        </p15:guide>
        <p15:guide id="92" orient="horz" pos="3392" userDrawn="1">
          <p15:clr>
            <a:srgbClr val="A4A3A4"/>
          </p15:clr>
        </p15:guide>
        <p15:guide id="93" orient="horz" pos="2824" userDrawn="1">
          <p15:clr>
            <a:srgbClr val="A4A3A4"/>
          </p15:clr>
        </p15:guide>
        <p15:guide id="94" orient="horz" pos="3996" userDrawn="1">
          <p15:clr>
            <a:srgbClr val="A4A3A4"/>
          </p15:clr>
        </p15:guide>
        <p15:guide id="95" pos="2328" userDrawn="1">
          <p15:clr>
            <a:srgbClr val="A4A3A4"/>
          </p15:clr>
        </p15:guide>
        <p15:guide id="96" pos="4171" userDrawn="1">
          <p15:clr>
            <a:srgbClr val="A4A3A4"/>
          </p15:clr>
        </p15:guide>
        <p15:guide id="97" pos="4186" userDrawn="1">
          <p15:clr>
            <a:srgbClr val="A4A3A4"/>
          </p15:clr>
        </p15:guide>
        <p15:guide id="98" orient="horz" pos="2568" userDrawn="1">
          <p15:clr>
            <a:srgbClr val="A4A3A4"/>
          </p15:clr>
        </p15:guide>
        <p15:guide id="99" pos="6194" userDrawn="1">
          <p15:clr>
            <a:srgbClr val="A4A3A4"/>
          </p15:clr>
        </p15:guide>
        <p15:guide id="100" pos="2318" userDrawn="1">
          <p15:clr>
            <a:srgbClr val="A4A3A4"/>
          </p15:clr>
        </p15:guide>
        <p15:guide id="101" orient="horz" pos="266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DEE8"/>
    <a:srgbClr val="2F5597"/>
    <a:srgbClr val="0000CC"/>
    <a:srgbClr val="FFFF99"/>
    <a:srgbClr val="3333FF"/>
    <a:srgbClr val="9999FF"/>
    <a:srgbClr val="CC99FF"/>
    <a:srgbClr val="9966FF"/>
    <a:srgbClr val="FFFF00"/>
    <a:srgbClr val="93C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46" autoAdjust="0"/>
    <p:restoredTop sz="95796" autoAdjust="0"/>
  </p:normalViewPr>
  <p:slideViewPr>
    <p:cSldViewPr>
      <p:cViewPr>
        <p:scale>
          <a:sx n="114" d="100"/>
          <a:sy n="114" d="100"/>
        </p:scale>
        <p:origin x="82" y="-1426"/>
      </p:cViewPr>
      <p:guideLst>
        <p:guide orient="horz" pos="1901"/>
        <p:guide pos="-4"/>
        <p:guide orient="horz" pos="103"/>
        <p:guide orient="horz" pos="720"/>
        <p:guide orient="horz" pos="1003"/>
        <p:guide pos="926"/>
        <p:guide orient="horz" pos="1059"/>
        <p:guide orient="horz" pos="1881"/>
        <p:guide orient="horz" pos="1161"/>
        <p:guide orient="horz" pos="2031"/>
        <p:guide orient="horz" pos="1479"/>
        <p:guide orient="horz" pos="1350"/>
        <p:guide pos="558"/>
        <p:guide orient="horz" pos="2063"/>
        <p:guide orient="horz" pos="3931"/>
        <p:guide pos="904"/>
        <p:guide pos="2399"/>
        <p:guide orient="horz" pos="2181"/>
        <p:guide orient="horz" pos="784"/>
        <p:guide pos="8"/>
        <p:guide orient="horz" pos="3792"/>
        <p:guide orient="horz" pos="3590"/>
        <p:guide orient="horz" pos="3531"/>
        <p:guide orient="horz" pos="3067"/>
        <p:guide orient="horz" pos="2794"/>
        <p:guide orient="horz" pos="2776"/>
        <p:guide orient="horz" pos="2510"/>
        <p:guide orient="horz" pos="4307"/>
        <p:guide orient="horz" pos="2430"/>
        <p:guide pos="6173"/>
        <p:guide pos="4559"/>
        <p:guide pos="4973"/>
        <p:guide pos="5089"/>
        <p:guide pos="4750"/>
        <p:guide pos="4918"/>
        <p:guide pos="4821"/>
        <p:guide orient="horz" pos="2537"/>
        <p:guide orient="horz" pos="2597"/>
        <p:guide pos="4067"/>
        <p:guide pos="5186"/>
        <p:guide orient="horz" pos="3109"/>
        <p:guide orient="horz" pos="3956"/>
        <p:guide orient="horz" pos="4316"/>
        <p:guide pos="5078"/>
        <p:guide orient="horz" pos="2531"/>
        <p:guide orient="horz" pos="3370"/>
        <p:guide orient="horz" pos="3671"/>
        <p:guide pos="2734"/>
        <p:guide orient="horz" pos="314"/>
        <p:guide pos="5718"/>
        <p:guide pos="2871"/>
        <p:guide orient="horz" pos="2147"/>
        <p:guide pos="6231"/>
        <p:guide pos="4278"/>
        <p:guide orient="horz" pos="3694"/>
        <p:guide orient="horz" pos="3392"/>
        <p:guide orient="horz" pos="2824"/>
        <p:guide orient="horz" pos="3996"/>
        <p:guide pos="2328"/>
        <p:guide pos="4171"/>
        <p:guide pos="4186"/>
        <p:guide orient="horz" pos="2568"/>
        <p:guide pos="6194"/>
        <p:guide pos="2318"/>
        <p:guide orient="horz" pos="2664"/>
      </p:guideLst>
    </p:cSldViewPr>
  </p:slideViewPr>
  <p:notesTextViewPr>
    <p:cViewPr>
      <p:scale>
        <a:sx n="150" d="100"/>
        <a:sy n="150" d="100"/>
      </p:scale>
      <p:origin x="0" y="0"/>
    </p:cViewPr>
  </p:notesTextViewPr>
  <p:sorterViewPr>
    <p:cViewPr>
      <p:scale>
        <a:sx n="100" d="100"/>
        <a:sy n="100" d="100"/>
      </p:scale>
      <p:origin x="0" y="-1507"/>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8"/>
            <a:ext cx="4306937" cy="341393"/>
          </a:xfrm>
          <a:prstGeom prst="rect">
            <a:avLst/>
          </a:prstGeom>
        </p:spPr>
        <p:txBody>
          <a:bodyPr vert="horz" lIns="62937" tIns="31468" rIns="62937" bIns="31468" rtlCol="0"/>
          <a:lstStyle>
            <a:lvl1pPr algn="l">
              <a:defRPr sz="800"/>
            </a:lvl1pPr>
          </a:lstStyle>
          <a:p>
            <a:endParaRPr kumimoji="1" lang="ja-JP" altLang="en-US"/>
          </a:p>
        </p:txBody>
      </p:sp>
      <p:sp>
        <p:nvSpPr>
          <p:cNvPr id="3" name="日付プレースホルダー 2"/>
          <p:cNvSpPr>
            <a:spLocks noGrp="1"/>
          </p:cNvSpPr>
          <p:nvPr>
            <p:ph type="dt" idx="1"/>
          </p:nvPr>
        </p:nvSpPr>
        <p:spPr>
          <a:xfrm>
            <a:off x="5630211" y="8"/>
            <a:ext cx="4306937" cy="341393"/>
          </a:xfrm>
          <a:prstGeom prst="rect">
            <a:avLst/>
          </a:prstGeom>
        </p:spPr>
        <p:txBody>
          <a:bodyPr vert="horz" lIns="62937" tIns="31468" rIns="62937" bIns="31468" rtlCol="0"/>
          <a:lstStyle>
            <a:lvl1pPr algn="r">
              <a:defRPr sz="800"/>
            </a:lvl1pPr>
          </a:lstStyle>
          <a:p>
            <a:fld id="{5B872779-CD27-4F01-AFF1-5A055514F71A}" type="datetimeFigureOut">
              <a:rPr kumimoji="1" lang="ja-JP" altLang="en-US" smtClean="0"/>
              <a:t>2026/1/26</a:t>
            </a:fld>
            <a:endParaRPr kumimoji="1" lang="ja-JP" altLang="en-US"/>
          </a:p>
        </p:txBody>
      </p:sp>
      <p:sp>
        <p:nvSpPr>
          <p:cNvPr id="4" name="スライド イメージ プレースホルダー 3"/>
          <p:cNvSpPr>
            <a:spLocks noGrp="1" noRot="1" noChangeAspect="1"/>
          </p:cNvSpPr>
          <p:nvPr>
            <p:ph type="sldImg" idx="2"/>
          </p:nvPr>
        </p:nvSpPr>
        <p:spPr>
          <a:xfrm>
            <a:off x="3313113" y="852488"/>
            <a:ext cx="3313112" cy="2295525"/>
          </a:xfrm>
          <a:prstGeom prst="rect">
            <a:avLst/>
          </a:prstGeom>
          <a:noFill/>
          <a:ln w="12700">
            <a:solidFill>
              <a:prstClr val="black"/>
            </a:solidFill>
          </a:ln>
        </p:spPr>
        <p:txBody>
          <a:bodyPr vert="horz" lIns="62937" tIns="31468" rIns="62937" bIns="31468" rtlCol="0" anchor="ctr"/>
          <a:lstStyle/>
          <a:p>
            <a:endParaRPr lang="ja-JP" altLang="en-US"/>
          </a:p>
        </p:txBody>
      </p:sp>
      <p:sp>
        <p:nvSpPr>
          <p:cNvPr id="5" name="ノート プレースホルダー 4"/>
          <p:cNvSpPr>
            <a:spLocks noGrp="1"/>
          </p:cNvSpPr>
          <p:nvPr>
            <p:ph type="body" sz="quarter" idx="3"/>
          </p:nvPr>
        </p:nvSpPr>
        <p:spPr>
          <a:xfrm>
            <a:off x="993832" y="3275854"/>
            <a:ext cx="7951689" cy="2680043"/>
          </a:xfrm>
          <a:prstGeom prst="rect">
            <a:avLst/>
          </a:prstGeom>
        </p:spPr>
        <p:txBody>
          <a:bodyPr vert="horz" lIns="62937" tIns="31468" rIns="62937" bIns="3146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8" y="6465814"/>
            <a:ext cx="4306937" cy="341393"/>
          </a:xfrm>
          <a:prstGeom prst="rect">
            <a:avLst/>
          </a:prstGeom>
        </p:spPr>
        <p:txBody>
          <a:bodyPr vert="horz" lIns="62937" tIns="31468" rIns="62937" bIns="31468"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5630211" y="6465814"/>
            <a:ext cx="4306937" cy="341393"/>
          </a:xfrm>
          <a:prstGeom prst="rect">
            <a:avLst/>
          </a:prstGeom>
        </p:spPr>
        <p:txBody>
          <a:bodyPr vert="horz" lIns="62937" tIns="31468" rIns="62937" bIns="31468" rtlCol="0" anchor="b"/>
          <a:lstStyle>
            <a:lvl1pPr algn="r">
              <a:defRPr sz="800"/>
            </a:lvl1pPr>
          </a:lstStyle>
          <a:p>
            <a:fld id="{37AE3EDA-F932-4D18-AD58-58AAD04158A0}" type="slidenum">
              <a:rPr kumimoji="1" lang="ja-JP" altLang="en-US" smtClean="0"/>
              <a:t>‹#›</a:t>
            </a:fld>
            <a:endParaRPr kumimoji="1" lang="ja-JP" altLang="en-US"/>
          </a:p>
        </p:txBody>
      </p:sp>
    </p:spTree>
    <p:extLst>
      <p:ext uri="{BB962C8B-B14F-4D97-AF65-F5344CB8AC3E}">
        <p14:creationId xmlns:p14="http://schemas.microsoft.com/office/powerpoint/2010/main" val="1517784486"/>
      </p:ext>
    </p:extLst>
  </p:cSld>
  <p:clrMap bg1="lt1" tx1="dk1" bg2="lt2" tx2="dk2" accent1="accent1" accent2="accent2" accent3="accent3" accent4="accent4" accent5="accent5" accent6="accent6" hlink="hlink" folHlink="folHlink"/>
  <p:notesStyle>
    <a:lvl1pPr marL="0" algn="l" defTabSz="684154" rtl="0" eaLnBrk="1" latinLnBrk="0" hangingPunct="1">
      <a:defRPr kumimoji="1" sz="898" kern="1200">
        <a:solidFill>
          <a:schemeClr val="tx1"/>
        </a:solidFill>
        <a:latin typeface="+mn-lt"/>
        <a:ea typeface="+mn-ea"/>
        <a:cs typeface="+mn-cs"/>
      </a:defRPr>
    </a:lvl1pPr>
    <a:lvl2pPr marL="342077" algn="l" defTabSz="684154" rtl="0" eaLnBrk="1" latinLnBrk="0" hangingPunct="1">
      <a:defRPr kumimoji="1" sz="898" kern="1200">
        <a:solidFill>
          <a:schemeClr val="tx1"/>
        </a:solidFill>
        <a:latin typeface="+mn-lt"/>
        <a:ea typeface="+mn-ea"/>
        <a:cs typeface="+mn-cs"/>
      </a:defRPr>
    </a:lvl2pPr>
    <a:lvl3pPr marL="684154" algn="l" defTabSz="684154" rtl="0" eaLnBrk="1" latinLnBrk="0" hangingPunct="1">
      <a:defRPr kumimoji="1" sz="898" kern="1200">
        <a:solidFill>
          <a:schemeClr val="tx1"/>
        </a:solidFill>
        <a:latin typeface="+mn-lt"/>
        <a:ea typeface="+mn-ea"/>
        <a:cs typeface="+mn-cs"/>
      </a:defRPr>
    </a:lvl3pPr>
    <a:lvl4pPr marL="1026231" algn="l" defTabSz="684154" rtl="0" eaLnBrk="1" latinLnBrk="0" hangingPunct="1">
      <a:defRPr kumimoji="1" sz="898" kern="1200">
        <a:solidFill>
          <a:schemeClr val="tx1"/>
        </a:solidFill>
        <a:latin typeface="+mn-lt"/>
        <a:ea typeface="+mn-ea"/>
        <a:cs typeface="+mn-cs"/>
      </a:defRPr>
    </a:lvl4pPr>
    <a:lvl5pPr marL="1368308" algn="l" defTabSz="684154" rtl="0" eaLnBrk="1" latinLnBrk="0" hangingPunct="1">
      <a:defRPr kumimoji="1" sz="898" kern="1200">
        <a:solidFill>
          <a:schemeClr val="tx1"/>
        </a:solidFill>
        <a:latin typeface="+mn-lt"/>
        <a:ea typeface="+mn-ea"/>
        <a:cs typeface="+mn-cs"/>
      </a:defRPr>
    </a:lvl5pPr>
    <a:lvl6pPr marL="1710385" algn="l" defTabSz="684154" rtl="0" eaLnBrk="1" latinLnBrk="0" hangingPunct="1">
      <a:defRPr kumimoji="1" sz="898" kern="1200">
        <a:solidFill>
          <a:schemeClr val="tx1"/>
        </a:solidFill>
        <a:latin typeface="+mn-lt"/>
        <a:ea typeface="+mn-ea"/>
        <a:cs typeface="+mn-cs"/>
      </a:defRPr>
    </a:lvl6pPr>
    <a:lvl7pPr marL="2052462" algn="l" defTabSz="684154" rtl="0" eaLnBrk="1" latinLnBrk="0" hangingPunct="1">
      <a:defRPr kumimoji="1" sz="898" kern="1200">
        <a:solidFill>
          <a:schemeClr val="tx1"/>
        </a:solidFill>
        <a:latin typeface="+mn-lt"/>
        <a:ea typeface="+mn-ea"/>
        <a:cs typeface="+mn-cs"/>
      </a:defRPr>
    </a:lvl7pPr>
    <a:lvl8pPr marL="2394539" algn="l" defTabSz="684154" rtl="0" eaLnBrk="1" latinLnBrk="0" hangingPunct="1">
      <a:defRPr kumimoji="1" sz="898" kern="1200">
        <a:solidFill>
          <a:schemeClr val="tx1"/>
        </a:solidFill>
        <a:latin typeface="+mn-lt"/>
        <a:ea typeface="+mn-ea"/>
        <a:cs typeface="+mn-cs"/>
      </a:defRPr>
    </a:lvl8pPr>
    <a:lvl9pPr marL="2736616" algn="l" defTabSz="684154" rtl="0" eaLnBrk="1" latinLnBrk="0" hangingPunct="1">
      <a:defRPr kumimoji="1" sz="89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313113" y="852488"/>
            <a:ext cx="3313112" cy="229552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72789" rtl="0" eaLnBrk="1" fontAlgn="auto" latinLnBrk="0" hangingPunct="1">
              <a:lnSpc>
                <a:spcPct val="100000"/>
              </a:lnSpc>
              <a:spcBef>
                <a:spcPts val="0"/>
              </a:spcBef>
              <a:spcAft>
                <a:spcPts val="0"/>
              </a:spcAft>
              <a:buClrTx/>
              <a:buSzTx/>
              <a:buFontTx/>
              <a:buNone/>
              <a:tabLst/>
              <a:defRPr/>
            </a:pPr>
            <a:fld id="{37AE3EDA-F932-4D18-AD58-58AAD04158A0}" type="slidenum">
              <a:rPr kumimoji="1" lang="ja-JP" altLang="en-US" sz="8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72789" rtl="0" eaLnBrk="1" fontAlgn="auto" latinLnBrk="0" hangingPunct="1">
                <a:lnSpc>
                  <a:spcPct val="100000"/>
                </a:lnSpc>
                <a:spcBef>
                  <a:spcPts val="0"/>
                </a:spcBef>
                <a:spcAft>
                  <a:spcPts val="0"/>
                </a:spcAft>
                <a:buClrTx/>
                <a:buSzTx/>
                <a:buFontTx/>
                <a:buNone/>
                <a:tabLst/>
                <a:defRPr/>
              </a:pPr>
              <a:t>1</a:t>
            </a:fld>
            <a:endParaRPr kumimoji="1" lang="ja-JP" altLang="en-US" sz="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8501420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4B906-3448-6DE6-A5B1-4785BF14342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A693A83-F951-C383-ECF7-BC7EB728F8E9}"/>
              </a:ext>
            </a:extLst>
          </p:cNvPr>
          <p:cNvSpPr>
            <a:spLocks noGrp="1" noRot="1" noChangeAspect="1"/>
          </p:cNvSpPr>
          <p:nvPr>
            <p:ph type="sldImg"/>
          </p:nvPr>
        </p:nvSpPr>
        <p:spPr>
          <a:xfrm>
            <a:off x="3313113" y="852488"/>
            <a:ext cx="3313112" cy="2295525"/>
          </a:xfrm>
        </p:spPr>
      </p:sp>
      <p:sp>
        <p:nvSpPr>
          <p:cNvPr id="3" name="ノート プレースホルダー 2">
            <a:extLst>
              <a:ext uri="{FF2B5EF4-FFF2-40B4-BE49-F238E27FC236}">
                <a16:creationId xmlns:a16="http://schemas.microsoft.com/office/drawing/2014/main" id="{5CAC929E-64C6-335F-8283-754F70BE079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53BFB35-64F4-E953-79D5-DDF4D8B0634A}"/>
              </a:ext>
            </a:extLst>
          </p:cNvPr>
          <p:cNvSpPr>
            <a:spLocks noGrp="1"/>
          </p:cNvSpPr>
          <p:nvPr>
            <p:ph type="sldNum" sz="quarter" idx="5"/>
          </p:nvPr>
        </p:nvSpPr>
        <p:spPr/>
        <p:txBody>
          <a:bodyPr/>
          <a:lstStyle/>
          <a:p>
            <a:pPr marL="0" marR="0" lvl="0" indent="0" algn="r" defTabSz="972789" rtl="0" eaLnBrk="1" fontAlgn="auto" latinLnBrk="0" hangingPunct="1">
              <a:lnSpc>
                <a:spcPct val="100000"/>
              </a:lnSpc>
              <a:spcBef>
                <a:spcPts val="0"/>
              </a:spcBef>
              <a:spcAft>
                <a:spcPts val="0"/>
              </a:spcAft>
              <a:buClrTx/>
              <a:buSzTx/>
              <a:buFontTx/>
              <a:buNone/>
              <a:tabLst/>
              <a:defRPr/>
            </a:pPr>
            <a:fld id="{37AE3EDA-F932-4D18-AD58-58AAD04158A0}" type="slidenum">
              <a:rPr kumimoji="1" lang="ja-JP" altLang="en-US" sz="8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72789" rtl="0" eaLnBrk="1" fontAlgn="auto" latinLnBrk="0" hangingPunct="1">
                <a:lnSpc>
                  <a:spcPct val="100000"/>
                </a:lnSpc>
                <a:spcBef>
                  <a:spcPts val="0"/>
                </a:spcBef>
                <a:spcAft>
                  <a:spcPts val="0"/>
                </a:spcAft>
                <a:buClrTx/>
                <a:buSzTx/>
                <a:buFontTx/>
                <a:buNone/>
                <a:tabLst/>
                <a:defRPr/>
              </a:pPr>
              <a:t>2</a:t>
            </a:fld>
            <a:endParaRPr kumimoji="1" lang="ja-JP" altLang="en-US" sz="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5738493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1" y="2130428"/>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2" y="3886201"/>
            <a:ext cx="6934200" cy="1752600"/>
          </a:xfrm>
        </p:spPr>
        <p:txBody>
          <a:bodyPr/>
          <a:lstStyle>
            <a:lvl1pPr marL="0" indent="0" algn="ctr">
              <a:buNone/>
              <a:defRPr>
                <a:solidFill>
                  <a:schemeClr val="tx1">
                    <a:tint val="75000"/>
                  </a:schemeClr>
                </a:solidFill>
              </a:defRPr>
            </a:lvl1pPr>
            <a:lvl2pPr marL="457204" indent="0" algn="ctr">
              <a:buNone/>
              <a:defRPr>
                <a:solidFill>
                  <a:schemeClr val="tx1">
                    <a:tint val="75000"/>
                  </a:schemeClr>
                </a:solidFill>
              </a:defRPr>
            </a:lvl2pPr>
            <a:lvl3pPr marL="914408" indent="0" algn="ctr">
              <a:buNone/>
              <a:defRPr>
                <a:solidFill>
                  <a:schemeClr val="tx1">
                    <a:tint val="75000"/>
                  </a:schemeClr>
                </a:solidFill>
              </a:defRPr>
            </a:lvl3pPr>
            <a:lvl4pPr marL="1371612" indent="0" algn="ctr">
              <a:buNone/>
              <a:defRPr>
                <a:solidFill>
                  <a:schemeClr val="tx1">
                    <a:tint val="75000"/>
                  </a:schemeClr>
                </a:solidFill>
              </a:defRPr>
            </a:lvl4pPr>
            <a:lvl5pPr marL="1828817" indent="0" algn="ctr">
              <a:buNone/>
              <a:defRPr>
                <a:solidFill>
                  <a:schemeClr val="tx1">
                    <a:tint val="75000"/>
                  </a:schemeClr>
                </a:solidFill>
              </a:defRPr>
            </a:lvl5pPr>
            <a:lvl6pPr marL="2286020" indent="0" algn="ctr">
              <a:buNone/>
              <a:defRPr>
                <a:solidFill>
                  <a:schemeClr val="tx1">
                    <a:tint val="75000"/>
                  </a:schemeClr>
                </a:solidFill>
              </a:defRPr>
            </a:lvl6pPr>
            <a:lvl7pPr marL="2743226" indent="0" algn="ctr">
              <a:buNone/>
              <a:defRPr>
                <a:solidFill>
                  <a:schemeClr val="tx1">
                    <a:tint val="75000"/>
                  </a:schemeClr>
                </a:solidFill>
              </a:defRPr>
            </a:lvl7pPr>
            <a:lvl8pPr marL="3200430" indent="0" algn="ctr">
              <a:buNone/>
              <a:defRPr>
                <a:solidFill>
                  <a:schemeClr val="tx1">
                    <a:tint val="75000"/>
                  </a:schemeClr>
                </a:solidFill>
              </a:defRPr>
            </a:lvl8pPr>
            <a:lvl9pPr marL="3657634"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2026/1/26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581827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2026/1/26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2468305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2" y="274640"/>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40"/>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2026/1/26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296773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2026/1/26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575851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2"/>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5"/>
            <a:ext cx="8420100" cy="1500187"/>
          </a:xfrm>
        </p:spPr>
        <p:txBody>
          <a:bodyPr anchor="b"/>
          <a:lstStyle>
            <a:lvl1pPr marL="0" indent="0">
              <a:buNone/>
              <a:defRPr sz="1999">
                <a:solidFill>
                  <a:schemeClr val="tx1">
                    <a:tint val="75000"/>
                  </a:schemeClr>
                </a:solidFill>
              </a:defRPr>
            </a:lvl1pPr>
            <a:lvl2pPr marL="457204" indent="0">
              <a:buNone/>
              <a:defRPr sz="1786">
                <a:solidFill>
                  <a:schemeClr val="tx1">
                    <a:tint val="75000"/>
                  </a:schemeClr>
                </a:solidFill>
              </a:defRPr>
            </a:lvl2pPr>
            <a:lvl3pPr marL="914408" indent="0">
              <a:buNone/>
              <a:defRPr sz="1571">
                <a:solidFill>
                  <a:schemeClr val="tx1">
                    <a:tint val="75000"/>
                  </a:schemeClr>
                </a:solidFill>
              </a:defRPr>
            </a:lvl3pPr>
            <a:lvl4pPr marL="1371612" indent="0">
              <a:buNone/>
              <a:defRPr sz="1428">
                <a:solidFill>
                  <a:schemeClr val="tx1">
                    <a:tint val="75000"/>
                  </a:schemeClr>
                </a:solidFill>
              </a:defRPr>
            </a:lvl4pPr>
            <a:lvl5pPr marL="1828817" indent="0">
              <a:buNone/>
              <a:defRPr sz="1428">
                <a:solidFill>
                  <a:schemeClr val="tx1">
                    <a:tint val="75000"/>
                  </a:schemeClr>
                </a:solidFill>
              </a:defRPr>
            </a:lvl5pPr>
            <a:lvl6pPr marL="2286020" indent="0">
              <a:buNone/>
              <a:defRPr sz="1428">
                <a:solidFill>
                  <a:schemeClr val="tx1">
                    <a:tint val="75000"/>
                  </a:schemeClr>
                </a:solidFill>
              </a:defRPr>
            </a:lvl6pPr>
            <a:lvl7pPr marL="2743226" indent="0">
              <a:buNone/>
              <a:defRPr sz="1428">
                <a:solidFill>
                  <a:schemeClr val="tx1">
                    <a:tint val="75000"/>
                  </a:schemeClr>
                </a:solidFill>
              </a:defRPr>
            </a:lvl7pPr>
            <a:lvl8pPr marL="3200430" indent="0">
              <a:buNone/>
              <a:defRPr sz="1428">
                <a:solidFill>
                  <a:schemeClr val="tx1">
                    <a:tint val="75000"/>
                  </a:schemeClr>
                </a:solidFill>
              </a:defRPr>
            </a:lvl8pPr>
            <a:lvl9pPr marL="3657634" indent="0">
              <a:buNone/>
              <a:defRPr sz="1428">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2026/1/26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973536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2" y="1600201"/>
            <a:ext cx="4375150" cy="4525963"/>
          </a:xfrm>
        </p:spPr>
        <p:txBody>
          <a:bodyPr/>
          <a:lstStyle>
            <a:lvl1pPr>
              <a:defRPr sz="2786"/>
            </a:lvl1pPr>
            <a:lvl2pPr>
              <a:defRPr sz="2429"/>
            </a:lvl2pPr>
            <a:lvl3pPr>
              <a:defRPr sz="1999"/>
            </a:lvl3pPr>
            <a:lvl4pPr>
              <a:defRPr sz="1786"/>
            </a:lvl4pPr>
            <a:lvl5pPr>
              <a:defRPr sz="1786"/>
            </a:lvl5pPr>
            <a:lvl6pPr>
              <a:defRPr sz="1786"/>
            </a:lvl6pPr>
            <a:lvl7pPr>
              <a:defRPr sz="1786"/>
            </a:lvl7pPr>
            <a:lvl8pPr>
              <a:defRPr sz="1786"/>
            </a:lvl8pPr>
            <a:lvl9pPr>
              <a:defRPr sz="178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2" y="1600201"/>
            <a:ext cx="4375150" cy="4525963"/>
          </a:xfrm>
        </p:spPr>
        <p:txBody>
          <a:bodyPr/>
          <a:lstStyle>
            <a:lvl1pPr>
              <a:defRPr sz="2786"/>
            </a:lvl1pPr>
            <a:lvl2pPr>
              <a:defRPr sz="2429"/>
            </a:lvl2pPr>
            <a:lvl3pPr>
              <a:defRPr sz="1999"/>
            </a:lvl3pPr>
            <a:lvl4pPr>
              <a:defRPr sz="1786"/>
            </a:lvl4pPr>
            <a:lvl5pPr>
              <a:defRPr sz="1786"/>
            </a:lvl5pPr>
            <a:lvl6pPr>
              <a:defRPr sz="1786"/>
            </a:lvl6pPr>
            <a:lvl7pPr>
              <a:defRPr sz="1786"/>
            </a:lvl7pPr>
            <a:lvl8pPr>
              <a:defRPr sz="1786"/>
            </a:lvl8pPr>
            <a:lvl9pPr>
              <a:defRPr sz="178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3073466-F7EF-4AD4-BAD1-335BF24BF042}" type="datetimeFigureOut">
              <a:rPr kumimoji="1" lang="ja-JP" altLang="en-US" smtClean="0"/>
              <a:t>2026/1/26</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770043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2" y="1535114"/>
            <a:ext cx="4376870" cy="639762"/>
          </a:xfrm>
        </p:spPr>
        <p:txBody>
          <a:bodyPr anchor="b"/>
          <a:lstStyle>
            <a:lvl1pPr marL="0" indent="0">
              <a:buNone/>
              <a:defRPr sz="2429" b="1"/>
            </a:lvl1pPr>
            <a:lvl2pPr marL="457204" indent="0">
              <a:buNone/>
              <a:defRPr sz="1999" b="1"/>
            </a:lvl2pPr>
            <a:lvl3pPr marL="914408" indent="0">
              <a:buNone/>
              <a:defRPr sz="1786" b="1"/>
            </a:lvl3pPr>
            <a:lvl4pPr marL="1371612" indent="0">
              <a:buNone/>
              <a:defRPr sz="1571" b="1"/>
            </a:lvl4pPr>
            <a:lvl5pPr marL="1828817" indent="0">
              <a:buNone/>
              <a:defRPr sz="1571" b="1"/>
            </a:lvl5pPr>
            <a:lvl6pPr marL="2286020" indent="0">
              <a:buNone/>
              <a:defRPr sz="1571" b="1"/>
            </a:lvl6pPr>
            <a:lvl7pPr marL="2743226" indent="0">
              <a:buNone/>
              <a:defRPr sz="1571" b="1"/>
            </a:lvl7pPr>
            <a:lvl8pPr marL="3200430" indent="0">
              <a:buNone/>
              <a:defRPr sz="1571" b="1"/>
            </a:lvl8pPr>
            <a:lvl9pPr marL="3657634" indent="0">
              <a:buNone/>
              <a:defRPr sz="1571"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2" y="2174876"/>
            <a:ext cx="4376870" cy="3951288"/>
          </a:xfrm>
        </p:spPr>
        <p:txBody>
          <a:bodyPr/>
          <a:lstStyle>
            <a:lvl1pPr>
              <a:defRPr sz="2429"/>
            </a:lvl1pPr>
            <a:lvl2pPr>
              <a:defRPr sz="1999"/>
            </a:lvl2pPr>
            <a:lvl3pPr>
              <a:defRPr sz="1786"/>
            </a:lvl3pPr>
            <a:lvl4pPr>
              <a:defRPr sz="1571"/>
            </a:lvl4pPr>
            <a:lvl5pPr>
              <a:defRPr sz="1571"/>
            </a:lvl5pPr>
            <a:lvl6pPr>
              <a:defRPr sz="1571"/>
            </a:lvl6pPr>
            <a:lvl7pPr>
              <a:defRPr sz="1571"/>
            </a:lvl7pPr>
            <a:lvl8pPr>
              <a:defRPr sz="1571"/>
            </a:lvl8pPr>
            <a:lvl9pPr>
              <a:defRPr sz="1571"/>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3" y="1535114"/>
            <a:ext cx="4378589" cy="639762"/>
          </a:xfrm>
        </p:spPr>
        <p:txBody>
          <a:bodyPr anchor="b"/>
          <a:lstStyle>
            <a:lvl1pPr marL="0" indent="0">
              <a:buNone/>
              <a:defRPr sz="2429" b="1"/>
            </a:lvl1pPr>
            <a:lvl2pPr marL="457204" indent="0">
              <a:buNone/>
              <a:defRPr sz="1999" b="1"/>
            </a:lvl2pPr>
            <a:lvl3pPr marL="914408" indent="0">
              <a:buNone/>
              <a:defRPr sz="1786" b="1"/>
            </a:lvl3pPr>
            <a:lvl4pPr marL="1371612" indent="0">
              <a:buNone/>
              <a:defRPr sz="1571" b="1"/>
            </a:lvl4pPr>
            <a:lvl5pPr marL="1828817" indent="0">
              <a:buNone/>
              <a:defRPr sz="1571" b="1"/>
            </a:lvl5pPr>
            <a:lvl6pPr marL="2286020" indent="0">
              <a:buNone/>
              <a:defRPr sz="1571" b="1"/>
            </a:lvl6pPr>
            <a:lvl7pPr marL="2743226" indent="0">
              <a:buNone/>
              <a:defRPr sz="1571" b="1"/>
            </a:lvl7pPr>
            <a:lvl8pPr marL="3200430" indent="0">
              <a:buNone/>
              <a:defRPr sz="1571" b="1"/>
            </a:lvl8pPr>
            <a:lvl9pPr marL="3657634" indent="0">
              <a:buNone/>
              <a:defRPr sz="1571"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3" y="2174876"/>
            <a:ext cx="4378589" cy="3951288"/>
          </a:xfrm>
        </p:spPr>
        <p:txBody>
          <a:bodyPr/>
          <a:lstStyle>
            <a:lvl1pPr>
              <a:defRPr sz="2429"/>
            </a:lvl1pPr>
            <a:lvl2pPr>
              <a:defRPr sz="1999"/>
            </a:lvl2pPr>
            <a:lvl3pPr>
              <a:defRPr sz="1786"/>
            </a:lvl3pPr>
            <a:lvl4pPr>
              <a:defRPr sz="1571"/>
            </a:lvl4pPr>
            <a:lvl5pPr>
              <a:defRPr sz="1571"/>
            </a:lvl5pPr>
            <a:lvl6pPr>
              <a:defRPr sz="1571"/>
            </a:lvl6pPr>
            <a:lvl7pPr>
              <a:defRPr sz="1571"/>
            </a:lvl7pPr>
            <a:lvl8pPr>
              <a:defRPr sz="1571"/>
            </a:lvl8pPr>
            <a:lvl9pPr>
              <a:defRPr sz="1571"/>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3073466-F7EF-4AD4-BAD1-335BF24BF042}" type="datetimeFigureOut">
              <a:rPr kumimoji="1" lang="ja-JP" altLang="en-US" smtClean="0"/>
              <a:t>2026/1/26</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414906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3073466-F7EF-4AD4-BAD1-335BF24BF042}" type="datetimeFigureOut">
              <a:rPr kumimoji="1" lang="ja-JP" altLang="en-US" smtClean="0"/>
              <a:t>2026/1/26</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2914949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073466-F7EF-4AD4-BAD1-335BF24BF042}" type="datetimeFigureOut">
              <a:rPr kumimoji="1" lang="ja-JP" altLang="en-US" smtClean="0"/>
              <a:t>2026/1/26</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258370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3051"/>
            <a:ext cx="3259006" cy="1162050"/>
          </a:xfrm>
        </p:spPr>
        <p:txBody>
          <a:bodyPr anchor="b"/>
          <a:lstStyle>
            <a:lvl1pPr algn="l">
              <a:defRPr sz="1999"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2" y="273052"/>
            <a:ext cx="5537728" cy="5853114"/>
          </a:xfrm>
        </p:spPr>
        <p:txBody>
          <a:bodyPr/>
          <a:lstStyle>
            <a:lvl1pPr>
              <a:defRPr sz="3214"/>
            </a:lvl1pPr>
            <a:lvl2pPr>
              <a:defRPr sz="2786"/>
            </a:lvl2pPr>
            <a:lvl3pPr>
              <a:defRPr sz="2429"/>
            </a:lvl3pPr>
            <a:lvl4pPr>
              <a:defRPr sz="1999"/>
            </a:lvl4pPr>
            <a:lvl5pPr>
              <a:defRPr sz="1999"/>
            </a:lvl5pPr>
            <a:lvl6pPr>
              <a:defRPr sz="1999"/>
            </a:lvl6pPr>
            <a:lvl7pPr>
              <a:defRPr sz="1999"/>
            </a:lvl7pPr>
            <a:lvl8pPr>
              <a:defRPr sz="1999"/>
            </a:lvl8pPr>
            <a:lvl9pPr>
              <a:defRPr sz="1999"/>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1" y="1435101"/>
            <a:ext cx="3259006" cy="4691064"/>
          </a:xfrm>
        </p:spPr>
        <p:txBody>
          <a:bodyPr/>
          <a:lstStyle>
            <a:lvl1pPr marL="0" indent="0">
              <a:buNone/>
              <a:defRPr sz="1428"/>
            </a:lvl1pPr>
            <a:lvl2pPr marL="457204" indent="0">
              <a:buNone/>
              <a:defRPr sz="1214"/>
            </a:lvl2pPr>
            <a:lvl3pPr marL="914408" indent="0">
              <a:buNone/>
              <a:defRPr sz="1001"/>
            </a:lvl3pPr>
            <a:lvl4pPr marL="1371612" indent="0">
              <a:buNone/>
              <a:defRPr sz="929"/>
            </a:lvl4pPr>
            <a:lvl5pPr marL="1828817" indent="0">
              <a:buNone/>
              <a:defRPr sz="929"/>
            </a:lvl5pPr>
            <a:lvl6pPr marL="2286020" indent="0">
              <a:buNone/>
              <a:defRPr sz="929"/>
            </a:lvl6pPr>
            <a:lvl7pPr marL="2743226" indent="0">
              <a:buNone/>
              <a:defRPr sz="929"/>
            </a:lvl7pPr>
            <a:lvl8pPr marL="3200430" indent="0">
              <a:buNone/>
              <a:defRPr sz="929"/>
            </a:lvl8pPr>
            <a:lvl9pPr marL="3657634" indent="0">
              <a:buNone/>
              <a:defRPr sz="929"/>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3073466-F7EF-4AD4-BAD1-335BF24BF042}" type="datetimeFigureOut">
              <a:rPr kumimoji="1" lang="ja-JP" altLang="en-US" smtClean="0"/>
              <a:t>2026/1/26</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571758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2"/>
            <a:ext cx="5943600" cy="566738"/>
          </a:xfrm>
        </p:spPr>
        <p:txBody>
          <a:bodyPr anchor="b"/>
          <a:lstStyle>
            <a:lvl1pPr algn="l">
              <a:defRPr sz="1999"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6"/>
            <a:ext cx="5943600" cy="4114800"/>
          </a:xfrm>
        </p:spPr>
        <p:txBody>
          <a:bodyPr/>
          <a:lstStyle>
            <a:lvl1pPr marL="0" indent="0">
              <a:buNone/>
              <a:defRPr sz="3214"/>
            </a:lvl1pPr>
            <a:lvl2pPr marL="457204" indent="0">
              <a:buNone/>
              <a:defRPr sz="2786"/>
            </a:lvl2pPr>
            <a:lvl3pPr marL="914408" indent="0">
              <a:buNone/>
              <a:defRPr sz="2429"/>
            </a:lvl3pPr>
            <a:lvl4pPr marL="1371612" indent="0">
              <a:buNone/>
              <a:defRPr sz="1999"/>
            </a:lvl4pPr>
            <a:lvl5pPr marL="1828817" indent="0">
              <a:buNone/>
              <a:defRPr sz="1999"/>
            </a:lvl5pPr>
            <a:lvl6pPr marL="2286020" indent="0">
              <a:buNone/>
              <a:defRPr sz="1999"/>
            </a:lvl6pPr>
            <a:lvl7pPr marL="2743226" indent="0">
              <a:buNone/>
              <a:defRPr sz="1999"/>
            </a:lvl7pPr>
            <a:lvl8pPr marL="3200430" indent="0">
              <a:buNone/>
              <a:defRPr sz="1999"/>
            </a:lvl8pPr>
            <a:lvl9pPr marL="3657634" indent="0">
              <a:buNone/>
              <a:defRPr sz="1999"/>
            </a:lvl9pPr>
          </a:lstStyle>
          <a:p>
            <a:endParaRPr kumimoji="1" lang="ja-JP" altLang="en-US" dirty="0"/>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28"/>
            </a:lvl1pPr>
            <a:lvl2pPr marL="457204" indent="0">
              <a:buNone/>
              <a:defRPr sz="1214"/>
            </a:lvl2pPr>
            <a:lvl3pPr marL="914408" indent="0">
              <a:buNone/>
              <a:defRPr sz="1001"/>
            </a:lvl3pPr>
            <a:lvl4pPr marL="1371612" indent="0">
              <a:buNone/>
              <a:defRPr sz="929"/>
            </a:lvl4pPr>
            <a:lvl5pPr marL="1828817" indent="0">
              <a:buNone/>
              <a:defRPr sz="929"/>
            </a:lvl5pPr>
            <a:lvl6pPr marL="2286020" indent="0">
              <a:buNone/>
              <a:defRPr sz="929"/>
            </a:lvl6pPr>
            <a:lvl7pPr marL="2743226" indent="0">
              <a:buNone/>
              <a:defRPr sz="929"/>
            </a:lvl7pPr>
            <a:lvl8pPr marL="3200430" indent="0">
              <a:buNone/>
              <a:defRPr sz="929"/>
            </a:lvl8pPr>
            <a:lvl9pPr marL="3657634" indent="0">
              <a:buNone/>
              <a:defRPr sz="929"/>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3073466-F7EF-4AD4-BAD1-335BF24BF042}" type="datetimeFigureOut">
              <a:rPr kumimoji="1" lang="ja-JP" altLang="en-US" smtClean="0"/>
              <a:t>2026/1/26</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544394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2" y="274639"/>
            <a:ext cx="8915400" cy="1143000"/>
          </a:xfrm>
          <a:prstGeom prst="rect">
            <a:avLst/>
          </a:prstGeom>
        </p:spPr>
        <p:txBody>
          <a:bodyPr vert="horz" lIns="128016" tIns="64008" rIns="128016" bIns="6400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2" y="1600201"/>
            <a:ext cx="8915400" cy="4525963"/>
          </a:xfrm>
          <a:prstGeom prst="rect">
            <a:avLst/>
          </a:prstGeom>
        </p:spPr>
        <p:txBody>
          <a:bodyPr vert="horz" lIns="128016" tIns="64008" rIns="128016" bIns="6400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128016" tIns="64008" rIns="128016" bIns="64008" rtlCol="0" anchor="ctr"/>
          <a:lstStyle>
            <a:lvl1pPr algn="l">
              <a:defRPr sz="1214">
                <a:solidFill>
                  <a:schemeClr val="tx1">
                    <a:tint val="75000"/>
                  </a:schemeClr>
                </a:solidFill>
              </a:defRPr>
            </a:lvl1pPr>
          </a:lstStyle>
          <a:p>
            <a:fld id="{03073466-F7EF-4AD4-BAD1-335BF24BF042}" type="datetimeFigureOut">
              <a:rPr kumimoji="1" lang="ja-JP" altLang="en-US" smtClean="0"/>
              <a:t>2026/1/26</a:t>
            </a:fld>
            <a:endParaRPr kumimoji="1" lang="ja-JP" altLang="en-US" dirty="0"/>
          </a:p>
        </p:txBody>
      </p:sp>
      <p:sp>
        <p:nvSpPr>
          <p:cNvPr id="5" name="フッター プレースホルダー 4"/>
          <p:cNvSpPr>
            <a:spLocks noGrp="1"/>
          </p:cNvSpPr>
          <p:nvPr>
            <p:ph type="ftr" sz="quarter" idx="3"/>
          </p:nvPr>
        </p:nvSpPr>
        <p:spPr>
          <a:xfrm>
            <a:off x="3384552" y="6356351"/>
            <a:ext cx="3136900" cy="365125"/>
          </a:xfrm>
          <a:prstGeom prst="rect">
            <a:avLst/>
          </a:prstGeom>
        </p:spPr>
        <p:txBody>
          <a:bodyPr vert="horz" lIns="128016" tIns="64008" rIns="128016" bIns="64008" rtlCol="0" anchor="ctr"/>
          <a:lstStyle>
            <a:lvl1pPr algn="ctr">
              <a:defRPr sz="1214">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128016" tIns="64008" rIns="128016" bIns="64008" rtlCol="0" anchor="ctr"/>
          <a:lstStyle>
            <a:lvl1pPr algn="r">
              <a:defRPr sz="1214">
                <a:solidFill>
                  <a:schemeClr val="tx1">
                    <a:tint val="75000"/>
                  </a:schemeClr>
                </a:solidFill>
              </a:defRPr>
            </a:lvl1p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22132881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8" rtl="0" eaLnBrk="1" latinLnBrk="0" hangingPunct="1">
        <a:spcBef>
          <a:spcPct val="0"/>
        </a:spcBef>
        <a:buNone/>
        <a:defRPr kumimoji="1" sz="4428" kern="1200">
          <a:solidFill>
            <a:schemeClr val="tx1"/>
          </a:solidFill>
          <a:latin typeface="+mj-lt"/>
          <a:ea typeface="+mj-ea"/>
          <a:cs typeface="+mj-cs"/>
        </a:defRPr>
      </a:lvl1pPr>
    </p:titleStyle>
    <p:bodyStyle>
      <a:lvl1pPr marL="342903" indent="-342903" algn="l" defTabSz="91440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57" indent="-285753" algn="l" defTabSz="91440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11" indent="-228602" algn="l" defTabSz="91440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14" indent="-228602" algn="l" defTabSz="914408"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4pPr>
      <a:lvl5pPr marL="2057419" indent="-228602" algn="l" defTabSz="914408"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5pPr>
      <a:lvl6pPr marL="2514623" indent="-228602" algn="l" defTabSz="914408"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6pPr>
      <a:lvl7pPr marL="2971827" indent="-228602" algn="l" defTabSz="914408"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7pPr>
      <a:lvl8pPr marL="3429031" indent="-228602" algn="l" defTabSz="914408"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8pPr>
      <a:lvl9pPr marL="3886236" indent="-228602" algn="l" defTabSz="914408"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9pPr>
    </p:bodyStyle>
    <p:otherStyle>
      <a:defPPr>
        <a:defRPr lang="ja-JP"/>
      </a:defPPr>
      <a:lvl1pPr marL="0" algn="l" defTabSz="914408" rtl="0" eaLnBrk="1" latinLnBrk="0" hangingPunct="1">
        <a:defRPr kumimoji="1" sz="1786" kern="1200">
          <a:solidFill>
            <a:schemeClr val="tx1"/>
          </a:solidFill>
          <a:latin typeface="+mn-lt"/>
          <a:ea typeface="+mn-ea"/>
          <a:cs typeface="+mn-cs"/>
        </a:defRPr>
      </a:lvl1pPr>
      <a:lvl2pPr marL="457204" algn="l" defTabSz="914408" rtl="0" eaLnBrk="1" latinLnBrk="0" hangingPunct="1">
        <a:defRPr kumimoji="1" sz="1786" kern="1200">
          <a:solidFill>
            <a:schemeClr val="tx1"/>
          </a:solidFill>
          <a:latin typeface="+mn-lt"/>
          <a:ea typeface="+mn-ea"/>
          <a:cs typeface="+mn-cs"/>
        </a:defRPr>
      </a:lvl2pPr>
      <a:lvl3pPr marL="914408" algn="l" defTabSz="914408" rtl="0" eaLnBrk="1" latinLnBrk="0" hangingPunct="1">
        <a:defRPr kumimoji="1" sz="1786" kern="1200">
          <a:solidFill>
            <a:schemeClr val="tx1"/>
          </a:solidFill>
          <a:latin typeface="+mn-lt"/>
          <a:ea typeface="+mn-ea"/>
          <a:cs typeface="+mn-cs"/>
        </a:defRPr>
      </a:lvl3pPr>
      <a:lvl4pPr marL="1371612" algn="l" defTabSz="914408" rtl="0" eaLnBrk="1" latinLnBrk="0" hangingPunct="1">
        <a:defRPr kumimoji="1" sz="1786" kern="1200">
          <a:solidFill>
            <a:schemeClr val="tx1"/>
          </a:solidFill>
          <a:latin typeface="+mn-lt"/>
          <a:ea typeface="+mn-ea"/>
          <a:cs typeface="+mn-cs"/>
        </a:defRPr>
      </a:lvl4pPr>
      <a:lvl5pPr marL="1828817" algn="l" defTabSz="914408" rtl="0" eaLnBrk="1" latinLnBrk="0" hangingPunct="1">
        <a:defRPr kumimoji="1" sz="1786" kern="1200">
          <a:solidFill>
            <a:schemeClr val="tx1"/>
          </a:solidFill>
          <a:latin typeface="+mn-lt"/>
          <a:ea typeface="+mn-ea"/>
          <a:cs typeface="+mn-cs"/>
        </a:defRPr>
      </a:lvl5pPr>
      <a:lvl6pPr marL="2286020" algn="l" defTabSz="914408" rtl="0" eaLnBrk="1" latinLnBrk="0" hangingPunct="1">
        <a:defRPr kumimoji="1" sz="1786" kern="1200">
          <a:solidFill>
            <a:schemeClr val="tx1"/>
          </a:solidFill>
          <a:latin typeface="+mn-lt"/>
          <a:ea typeface="+mn-ea"/>
          <a:cs typeface="+mn-cs"/>
        </a:defRPr>
      </a:lvl6pPr>
      <a:lvl7pPr marL="2743226" algn="l" defTabSz="914408" rtl="0" eaLnBrk="1" latinLnBrk="0" hangingPunct="1">
        <a:defRPr kumimoji="1" sz="1786" kern="1200">
          <a:solidFill>
            <a:schemeClr val="tx1"/>
          </a:solidFill>
          <a:latin typeface="+mn-lt"/>
          <a:ea typeface="+mn-ea"/>
          <a:cs typeface="+mn-cs"/>
        </a:defRPr>
      </a:lvl7pPr>
      <a:lvl8pPr marL="3200430" algn="l" defTabSz="914408" rtl="0" eaLnBrk="1" latinLnBrk="0" hangingPunct="1">
        <a:defRPr kumimoji="1" sz="1786" kern="1200">
          <a:solidFill>
            <a:schemeClr val="tx1"/>
          </a:solidFill>
          <a:latin typeface="+mn-lt"/>
          <a:ea typeface="+mn-ea"/>
          <a:cs typeface="+mn-cs"/>
        </a:defRPr>
      </a:lvl8pPr>
      <a:lvl9pPr marL="3657634" algn="l" defTabSz="914408" rtl="0" eaLnBrk="1" latinLnBrk="0" hangingPunct="1">
        <a:defRPr kumimoji="1" sz="178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9" name="表 78">
            <a:extLst>
              <a:ext uri="{FF2B5EF4-FFF2-40B4-BE49-F238E27FC236}">
                <a16:creationId xmlns:a16="http://schemas.microsoft.com/office/drawing/2014/main" id="{8BBBA94A-CFF8-4F6B-A254-46B3FC10BB1C}"/>
              </a:ext>
            </a:extLst>
          </p:cNvPr>
          <p:cNvGraphicFramePr>
            <a:graphicFrameLocks noGrp="1"/>
          </p:cNvGraphicFramePr>
          <p:nvPr/>
        </p:nvGraphicFramePr>
        <p:xfrm>
          <a:off x="76376" y="1604130"/>
          <a:ext cx="9805434" cy="5296872"/>
        </p:xfrm>
        <a:graphic>
          <a:graphicData uri="http://schemas.openxmlformats.org/drawingml/2006/table">
            <a:tbl>
              <a:tblPr>
                <a:tableStyleId>{073A0DAA-6AF3-43AB-8588-CEC1D06C72B9}</a:tableStyleId>
              </a:tblPr>
              <a:tblGrid>
                <a:gridCol w="115746">
                  <a:extLst>
                    <a:ext uri="{9D8B030D-6E8A-4147-A177-3AD203B41FA5}">
                      <a16:colId xmlns:a16="http://schemas.microsoft.com/office/drawing/2014/main" val="2375738016"/>
                    </a:ext>
                  </a:extLst>
                </a:gridCol>
                <a:gridCol w="9689688">
                  <a:extLst>
                    <a:ext uri="{9D8B030D-6E8A-4147-A177-3AD203B41FA5}">
                      <a16:colId xmlns:a16="http://schemas.microsoft.com/office/drawing/2014/main" val="4208928748"/>
                    </a:ext>
                  </a:extLst>
                </a:gridCol>
              </a:tblGrid>
              <a:tr h="214612">
                <a:tc>
                  <a:txBody>
                    <a:bodyPr/>
                    <a:lstStyle/>
                    <a:p>
                      <a:endParaRPr kumimoji="1" lang="ja-JP" altLang="en-US" sz="100" dirty="0">
                        <a:latin typeface="BIZ UDPゴシック" panose="020B0400000000000000" pitchFamily="50" charset="-128"/>
                        <a:ea typeface="BIZ UDPゴシック" panose="020B0400000000000000"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9525" cap="flat" cmpd="sng" algn="ctr">
                      <a:solidFill>
                        <a:srgbClr val="002060"/>
                      </a:solidFill>
                      <a:prstDash val="solid"/>
                      <a:round/>
                      <a:headEnd type="none" w="med" len="med"/>
                      <a:tailEnd type="none" w="med" len="med"/>
                    </a:lnB>
                    <a:solidFill>
                      <a:srgbClr val="002060"/>
                    </a:solidFill>
                  </a:tcPr>
                </a:tc>
                <a:tc>
                  <a:txBody>
                    <a:bodyPr/>
                    <a:lstStyle/>
                    <a:p>
                      <a:pPr marL="0" indent="0">
                        <a:buFont typeface="Meiryo UI" panose="020B0604030504040204" pitchFamily="50" charset="-128"/>
                        <a:buNone/>
                      </a:pPr>
                      <a:r>
                        <a:rPr kumimoji="1" lang="ja-JP" altLang="en-US" sz="1000" b="1" dirty="0">
                          <a:solidFill>
                            <a:schemeClr val="bg1"/>
                          </a:solidFill>
                          <a:latin typeface="BIZ UDPゴシック" panose="020B0400000000000000" pitchFamily="50" charset="-128"/>
                          <a:ea typeface="BIZ UDPゴシック" panose="020B0400000000000000" pitchFamily="50" charset="-128"/>
                        </a:rPr>
                        <a:t>（１）ギャンブル等依存をめぐる状況</a:t>
                      </a:r>
                      <a:endParaRPr kumimoji="1" lang="en-US" altLang="ja-JP" sz="1000" b="1" spc="-40" baseline="0" dirty="0">
                        <a:solidFill>
                          <a:schemeClr val="bg1"/>
                        </a:solidFill>
                        <a:latin typeface="BIZ UDPゴシック" panose="020B0400000000000000" pitchFamily="50" charset="-128"/>
                        <a:ea typeface="BIZ UDPゴシック" panose="020B0400000000000000" pitchFamily="50" charset="-128"/>
                      </a:endParaRPr>
                    </a:p>
                  </a:txBody>
                  <a:tcPr marL="65314" marR="65314" marT="32657" marB="32657">
                    <a:lnL w="12700" cap="flat" cmpd="sng" algn="ctr">
                      <a:solidFill>
                        <a:schemeClr val="tx2">
                          <a:lumMod val="60000"/>
                          <a:lumOff val="40000"/>
                        </a:schemeClr>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1258852688"/>
                  </a:ext>
                </a:extLst>
              </a:tr>
              <a:tr h="4851284">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mpd="sng">
                      <a:noFill/>
                    </a:lnR>
                    <a:lnT w="9525"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700"/>
                        </a:lnSpc>
                        <a:buFont typeface="Arial" panose="020B0604020202020204" pitchFamily="34" charset="0"/>
                        <a:buNone/>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r>
                        <a:rPr kumimoji="1" lang="ja-JP" altLang="en-US" sz="700" kern="1200" dirty="0">
                          <a:solidFill>
                            <a:schemeClr val="dk1"/>
                          </a:solidFill>
                          <a:latin typeface="Meiryo UI" panose="020B0604030504040204" pitchFamily="50" charset="-128"/>
                          <a:ea typeface="Meiryo UI" panose="020B0604030504040204" pitchFamily="50" charset="-128"/>
                          <a:cs typeface="+mn-cs"/>
                        </a:rPr>
                        <a:t>　　</a:t>
                      </a: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r>
                        <a:rPr kumimoji="1" lang="ja-JP" altLang="en-US" sz="700" u="sng" kern="1200" dirty="0">
                          <a:solidFill>
                            <a:schemeClr val="dk1"/>
                          </a:solidFill>
                          <a:latin typeface="Meiryo UI" panose="020B0604030504040204" pitchFamily="50" charset="-128"/>
                          <a:ea typeface="Meiryo UI" panose="020B0604030504040204" pitchFamily="50" charset="-128"/>
                          <a:cs typeface="+mn-cs"/>
                        </a:rPr>
                        <a:t>　　</a:t>
                      </a:r>
                      <a:endParaRPr kumimoji="1" lang="en-US" altLang="ja-JP" sz="700" u="sng"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r>
                        <a:rPr kumimoji="1" lang="en-US" altLang="ja-JP" sz="700" kern="1200" dirty="0">
                          <a:solidFill>
                            <a:schemeClr val="dk1"/>
                          </a:solidFill>
                          <a:latin typeface="Meiryo UI" panose="020B0604030504040204" pitchFamily="50" charset="-128"/>
                          <a:ea typeface="Meiryo UI" panose="020B0604030504040204" pitchFamily="50" charset="-128"/>
                          <a:cs typeface="+mn-cs"/>
                        </a:rPr>
                        <a:t>  </a:t>
                      </a:r>
                    </a:p>
                  </a:txBody>
                  <a:tcPr marL="0" marR="0" marT="0" marB="0">
                    <a:lnL w="12700" cmpd="sng">
                      <a:noFill/>
                    </a:lnL>
                    <a:lnR w="28575" cap="flat" cmpd="sng" algn="ctr">
                      <a:solidFill>
                        <a:schemeClr val="bg1"/>
                      </a:solidFill>
                      <a:prstDash val="solid"/>
                      <a:round/>
                      <a:headEnd type="none" w="med" len="med"/>
                      <a:tailEnd type="none" w="med" len="med"/>
                    </a:lnR>
                    <a:lnB w="12700" cap="flat" cmpd="sng" algn="ctr">
                      <a:noFill/>
                      <a:prstDash val="solid"/>
                      <a:round/>
                      <a:headEnd type="none" w="med" len="med"/>
                      <a:tailEnd type="none" w="med" len="med"/>
                    </a:lnB>
                    <a:noFill/>
                  </a:tcPr>
                </a:tc>
                <a:extLst>
                  <a:ext uri="{0D108BD9-81ED-4DB2-BD59-A6C34878D82A}">
                    <a16:rowId xmlns:a16="http://schemas.microsoft.com/office/drawing/2014/main" val="2305717086"/>
                  </a:ext>
                </a:extLst>
              </a:tr>
              <a:tr h="227874">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noFill/>
                      <a:prstDash val="solid"/>
                      <a:round/>
                      <a:headEnd type="none" w="med" len="med"/>
                      <a:tailEnd type="none" w="med" len="med"/>
                    </a:lnR>
                    <a:lnT w="12700" cap="flat" cmpd="sng" algn="ctr">
                      <a:solidFill>
                        <a:srgbClr val="002060"/>
                      </a:solidFill>
                      <a:prstDash val="solid"/>
                      <a:round/>
                      <a:headEnd type="none" w="med" len="med"/>
                      <a:tailEnd type="none" w="med" len="med"/>
                    </a:lnT>
                    <a:lnB w="9525" cap="flat" cmpd="sng" algn="ctr">
                      <a:solidFill>
                        <a:srgbClr val="002060"/>
                      </a:solidFill>
                      <a:prstDash val="solid"/>
                      <a:round/>
                      <a:headEnd type="none" w="med" len="med"/>
                      <a:tailEnd type="none" w="med" len="med"/>
                    </a:lnB>
                    <a:solidFill>
                      <a:srgbClr val="002060"/>
                    </a:solidFill>
                  </a:tcPr>
                </a:tc>
                <a:tc>
                  <a:txBody>
                    <a:bodyPr/>
                    <a:lstStyle/>
                    <a:p>
                      <a:pPr marL="0" indent="0">
                        <a:buFont typeface="Wingdings" panose="05000000000000000000" pitchFamily="2" charset="2"/>
                        <a:buChar char="l"/>
                      </a:pPr>
                      <a:endParaRPr kumimoji="1" lang="en-US" altLang="ja-JP" sz="600" b="1" dirty="0">
                        <a:solidFill>
                          <a:schemeClr val="bg1"/>
                        </a:solidFill>
                        <a:latin typeface="Meiryo UI" panose="020B0604030504040204" pitchFamily="50" charset="-128"/>
                        <a:ea typeface="Meiryo UI" panose="020B0604030504040204" pitchFamily="50" charset="-128"/>
                      </a:endParaRPr>
                    </a:p>
                  </a:txBody>
                  <a:tcPr marL="65314" marR="65314" marT="32657" marB="32657">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mpd="sng">
                      <a:noFill/>
                    </a:lnB>
                    <a:solidFill>
                      <a:schemeClr val="bg1"/>
                    </a:solidFill>
                  </a:tcPr>
                </a:tc>
                <a:extLst>
                  <a:ext uri="{0D108BD9-81ED-4DB2-BD59-A6C34878D82A}">
                    <a16:rowId xmlns:a16="http://schemas.microsoft.com/office/drawing/2014/main" val="98828972"/>
                  </a:ext>
                </a:extLst>
              </a:tr>
            </a:tbl>
          </a:graphicData>
        </a:graphic>
      </p:graphicFrame>
      <p:graphicFrame>
        <p:nvGraphicFramePr>
          <p:cNvPr id="80" name="表 79">
            <a:extLst>
              <a:ext uri="{FF2B5EF4-FFF2-40B4-BE49-F238E27FC236}">
                <a16:creationId xmlns:a16="http://schemas.microsoft.com/office/drawing/2014/main" id="{E8D5E744-60C1-4477-B382-AB5E646C00A6}"/>
              </a:ext>
            </a:extLst>
          </p:cNvPr>
          <p:cNvGraphicFramePr>
            <a:graphicFrameLocks noGrp="1"/>
          </p:cNvGraphicFramePr>
          <p:nvPr/>
        </p:nvGraphicFramePr>
        <p:xfrm>
          <a:off x="5279016" y="2708237"/>
          <a:ext cx="4550609" cy="4103061"/>
        </p:xfrm>
        <a:graphic>
          <a:graphicData uri="http://schemas.openxmlformats.org/drawingml/2006/table">
            <a:tbl>
              <a:tblPr>
                <a:tableStyleId>{073A0DAA-6AF3-43AB-8588-CEC1D06C72B9}</a:tableStyleId>
              </a:tblPr>
              <a:tblGrid>
                <a:gridCol w="53718">
                  <a:extLst>
                    <a:ext uri="{9D8B030D-6E8A-4147-A177-3AD203B41FA5}">
                      <a16:colId xmlns:a16="http://schemas.microsoft.com/office/drawing/2014/main" val="2375738016"/>
                    </a:ext>
                  </a:extLst>
                </a:gridCol>
                <a:gridCol w="4496891">
                  <a:extLst>
                    <a:ext uri="{9D8B030D-6E8A-4147-A177-3AD203B41FA5}">
                      <a16:colId xmlns:a16="http://schemas.microsoft.com/office/drawing/2014/main" val="4208928748"/>
                    </a:ext>
                  </a:extLst>
                </a:gridCol>
              </a:tblGrid>
              <a:tr h="217714">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9525" cap="flat" cmpd="sng" algn="ctr">
                      <a:solidFill>
                        <a:srgbClr val="002060"/>
                      </a:solidFill>
                      <a:prstDash val="solid"/>
                      <a:round/>
                      <a:headEnd type="none" w="med" len="med"/>
                      <a:tailEnd type="none" w="med" len="med"/>
                    </a:lnB>
                    <a:solidFill>
                      <a:srgbClr val="002060"/>
                    </a:solidFill>
                  </a:tcPr>
                </a:tc>
                <a:tc>
                  <a:txBody>
                    <a:bodyPr/>
                    <a:lstStyle/>
                    <a:p>
                      <a:pPr marL="0" indent="0">
                        <a:buFont typeface="Meiryo UI" panose="020B0604030504040204" pitchFamily="50" charset="-128"/>
                        <a:buNone/>
                      </a:pPr>
                      <a:r>
                        <a:rPr kumimoji="1" lang="ja-JP" altLang="en-US" sz="1000" b="1" spc="-40" baseline="0" dirty="0">
                          <a:solidFill>
                            <a:schemeClr val="bg1"/>
                          </a:solidFill>
                          <a:latin typeface="BIZ UDPゴシック" panose="020B0400000000000000" pitchFamily="50" charset="-128"/>
                          <a:ea typeface="BIZ UDPゴシック" panose="020B0400000000000000" pitchFamily="50" charset="-128"/>
                        </a:rPr>
                        <a:t>（２）第</a:t>
                      </a:r>
                      <a:r>
                        <a:rPr kumimoji="1" lang="en-US" altLang="ja-JP" sz="1000" b="1" spc="-40" baseline="0" dirty="0">
                          <a:solidFill>
                            <a:schemeClr val="bg1"/>
                          </a:solidFill>
                          <a:latin typeface="BIZ UDPゴシック" panose="020B0400000000000000" pitchFamily="50" charset="-128"/>
                          <a:ea typeface="BIZ UDPゴシック" panose="020B0400000000000000" pitchFamily="50" charset="-128"/>
                        </a:rPr>
                        <a:t>2</a:t>
                      </a:r>
                      <a:r>
                        <a:rPr kumimoji="1" lang="ja-JP" altLang="en-US" sz="1000" b="1" spc="-40" baseline="0" dirty="0">
                          <a:solidFill>
                            <a:schemeClr val="bg1"/>
                          </a:solidFill>
                          <a:latin typeface="BIZ UDPゴシック" panose="020B0400000000000000" pitchFamily="50" charset="-128"/>
                          <a:ea typeface="BIZ UDPゴシック" panose="020B0400000000000000" pitchFamily="50" charset="-128"/>
                        </a:rPr>
                        <a:t>期計画全体目標の結果</a:t>
                      </a:r>
                      <a:endParaRPr kumimoji="1" lang="en-US" altLang="ja-JP" sz="1000" b="1" spc="-40" baseline="0" dirty="0">
                        <a:solidFill>
                          <a:schemeClr val="bg1"/>
                        </a:solidFill>
                        <a:latin typeface="BIZ UDPゴシック" panose="020B0400000000000000" pitchFamily="50" charset="-128"/>
                        <a:ea typeface="BIZ UDPゴシック" panose="020B0400000000000000" pitchFamily="50" charset="-128"/>
                      </a:endParaRPr>
                    </a:p>
                  </a:txBody>
                  <a:tcPr marL="65314" marR="65314" marT="32657" marB="32657">
                    <a:lnL w="12700" cap="flat" cmpd="sng" algn="ctr">
                      <a:solidFill>
                        <a:schemeClr val="tx2">
                          <a:lumMod val="60000"/>
                          <a:lumOff val="40000"/>
                        </a:schemeClr>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1258852688"/>
                  </a:ext>
                </a:extLst>
              </a:tr>
              <a:tr h="3633902">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mpd="sng">
                      <a:noFill/>
                    </a:lnR>
                    <a:lnT w="9525"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85725" lvl="1" indent="0" algn="l" defTabSz="1280146" rtl="0" eaLnBrk="1" latinLnBrk="0" hangingPunct="1">
                        <a:lnSpc>
                          <a:spcPts val="1600"/>
                        </a:lnSpc>
                        <a:buFont typeface="Arial" panose="020B0604020202020204" pitchFamily="34" charset="0"/>
                        <a:buNone/>
                      </a:pPr>
                      <a:endParaRPr kumimoji="1" lang="en-US" altLang="ja-JP" sz="700" kern="1200" spc="-3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600"/>
                        </a:lnSpc>
                        <a:buFont typeface="Arial" panose="020B0604020202020204" pitchFamily="34" charset="0"/>
                        <a:buChar char="•"/>
                      </a:pPr>
                      <a:endParaRPr kumimoji="1" lang="en-US" altLang="ja-JP" sz="700" kern="1200" spc="-3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600"/>
                        </a:lnSpc>
                        <a:buFont typeface="Arial" panose="020B0604020202020204" pitchFamily="34" charset="0"/>
                        <a:buNone/>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700" kern="1200" dirty="0">
                        <a:solidFill>
                          <a:schemeClr val="dk1"/>
                        </a:solidFill>
                        <a:latin typeface="Meiryo UI" panose="020B0604030504040204" pitchFamily="50" charset="-128"/>
                        <a:ea typeface="Meiryo UI" panose="020B0604030504040204" pitchFamily="50" charset="-128"/>
                        <a:cs typeface="+mn-cs"/>
                      </a:endParaRPr>
                    </a:p>
                  </a:txBody>
                  <a:tcPr marL="0" marR="0" marT="0" marB="0">
                    <a:lnL w="12700" cmpd="sng">
                      <a:noFill/>
                    </a:lnL>
                    <a:lnR w="28575" cap="flat" cmpd="sng" algn="ctr">
                      <a:solidFill>
                        <a:schemeClr val="bg1"/>
                      </a:solidFill>
                      <a:prstDash val="solid"/>
                      <a:round/>
                      <a:headEnd type="none" w="med" len="med"/>
                      <a:tailEnd type="none" w="med" len="med"/>
                    </a:lnR>
                    <a:lnB w="12700" cap="flat" cmpd="sng" algn="ctr">
                      <a:noFill/>
                      <a:prstDash val="solid"/>
                      <a:round/>
                      <a:headEnd type="none" w="med" len="med"/>
                      <a:tailEnd type="none" w="med" len="med"/>
                    </a:lnB>
                    <a:noFill/>
                  </a:tcPr>
                </a:tc>
                <a:extLst>
                  <a:ext uri="{0D108BD9-81ED-4DB2-BD59-A6C34878D82A}">
                    <a16:rowId xmlns:a16="http://schemas.microsoft.com/office/drawing/2014/main" val="2305717086"/>
                  </a:ext>
                </a:extLst>
              </a:tr>
              <a:tr h="239486">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noFill/>
                      <a:prstDash val="solid"/>
                      <a:round/>
                      <a:headEnd type="none" w="med" len="med"/>
                      <a:tailEnd type="none" w="med" len="med"/>
                    </a:lnR>
                    <a:lnT w="12700" cap="flat" cmpd="sng" algn="ctr">
                      <a:solidFill>
                        <a:srgbClr val="002060"/>
                      </a:solidFill>
                      <a:prstDash val="solid"/>
                      <a:round/>
                      <a:headEnd type="none" w="med" len="med"/>
                      <a:tailEnd type="none" w="med" len="med"/>
                    </a:lnT>
                    <a:lnB w="9525" cap="flat" cmpd="sng" algn="ctr">
                      <a:solidFill>
                        <a:srgbClr val="002060"/>
                      </a:solidFill>
                      <a:prstDash val="solid"/>
                      <a:round/>
                      <a:headEnd type="none" w="med" len="med"/>
                      <a:tailEnd type="none" w="med" len="med"/>
                    </a:lnB>
                    <a:solidFill>
                      <a:srgbClr val="002060"/>
                    </a:solidFill>
                  </a:tcPr>
                </a:tc>
                <a:tc>
                  <a:txBody>
                    <a:bodyPr/>
                    <a:lstStyle/>
                    <a:p>
                      <a:pPr marL="0" indent="0">
                        <a:buFont typeface="Wingdings" panose="05000000000000000000" pitchFamily="2" charset="2"/>
                        <a:buChar char="l"/>
                      </a:pPr>
                      <a:endParaRPr kumimoji="1" lang="en-US" altLang="ja-JP" sz="600" b="1" dirty="0">
                        <a:solidFill>
                          <a:schemeClr val="bg1"/>
                        </a:solidFill>
                        <a:latin typeface="Meiryo UI" panose="020B0604030504040204" pitchFamily="50" charset="-128"/>
                        <a:ea typeface="Meiryo UI" panose="020B0604030504040204" pitchFamily="50" charset="-128"/>
                      </a:endParaRPr>
                    </a:p>
                    <a:p>
                      <a:pPr marL="0" indent="0">
                        <a:buFont typeface="Wingdings" panose="05000000000000000000" pitchFamily="2" charset="2"/>
                        <a:buChar char="l"/>
                      </a:pPr>
                      <a:endParaRPr kumimoji="1" lang="en-US" altLang="ja-JP" sz="600" b="1" dirty="0">
                        <a:solidFill>
                          <a:schemeClr val="bg1"/>
                        </a:solidFill>
                        <a:latin typeface="Meiryo UI" panose="020B0604030504040204" pitchFamily="50" charset="-128"/>
                        <a:ea typeface="Meiryo UI" panose="020B0604030504040204" pitchFamily="50" charset="-128"/>
                      </a:endParaRPr>
                    </a:p>
                  </a:txBody>
                  <a:tcPr marL="65314" marR="65314" marT="32657" marB="32657">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mpd="sng">
                      <a:noFill/>
                    </a:lnB>
                    <a:solidFill>
                      <a:schemeClr val="bg1"/>
                    </a:solidFill>
                  </a:tcPr>
                </a:tc>
                <a:extLst>
                  <a:ext uri="{0D108BD9-81ED-4DB2-BD59-A6C34878D82A}">
                    <a16:rowId xmlns:a16="http://schemas.microsoft.com/office/drawing/2014/main" val="98828972"/>
                  </a:ext>
                </a:extLst>
              </a:tr>
            </a:tbl>
          </a:graphicData>
        </a:graphic>
      </p:graphicFrame>
      <p:sp>
        <p:nvSpPr>
          <p:cNvPr id="52" name="サブタイトル 2"/>
          <p:cNvSpPr txBox="1">
            <a:spLocks/>
          </p:cNvSpPr>
          <p:nvPr/>
        </p:nvSpPr>
        <p:spPr>
          <a:xfrm>
            <a:off x="0" y="142"/>
            <a:ext cx="9906000" cy="272001"/>
          </a:xfrm>
          <a:prstGeom prst="rect">
            <a:avLst/>
          </a:prstGeom>
          <a:solidFill>
            <a:srgbClr val="000099"/>
          </a:solidFill>
        </p:spPr>
        <p:txBody>
          <a:bodyPr vert="horz" lIns="61713" tIns="30856" rIns="61713" bIns="30856"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12927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1286"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■「第３期大阪府ギャンブル等依存症対策推進計画（案）」の概要</a:t>
            </a:r>
          </a:p>
        </p:txBody>
      </p:sp>
      <p:graphicFrame>
        <p:nvGraphicFramePr>
          <p:cNvPr id="2" name="表 1"/>
          <p:cNvGraphicFramePr>
            <a:graphicFrameLocks noGrp="1"/>
          </p:cNvGraphicFramePr>
          <p:nvPr/>
        </p:nvGraphicFramePr>
        <p:xfrm>
          <a:off x="76375" y="503672"/>
          <a:ext cx="5198520" cy="822026"/>
        </p:xfrm>
        <a:graphic>
          <a:graphicData uri="http://schemas.openxmlformats.org/drawingml/2006/table">
            <a:tbl>
              <a:tblPr>
                <a:tableStyleId>{073A0DAA-6AF3-43AB-8588-CEC1D06C72B9}</a:tableStyleId>
              </a:tblPr>
              <a:tblGrid>
                <a:gridCol w="109468">
                  <a:extLst>
                    <a:ext uri="{9D8B030D-6E8A-4147-A177-3AD203B41FA5}">
                      <a16:colId xmlns:a16="http://schemas.microsoft.com/office/drawing/2014/main" val="2375738016"/>
                    </a:ext>
                  </a:extLst>
                </a:gridCol>
                <a:gridCol w="5089052">
                  <a:extLst>
                    <a:ext uri="{9D8B030D-6E8A-4147-A177-3AD203B41FA5}">
                      <a16:colId xmlns:a16="http://schemas.microsoft.com/office/drawing/2014/main" val="4208928748"/>
                    </a:ext>
                  </a:extLst>
                </a:gridCol>
              </a:tblGrid>
              <a:tr h="239486">
                <a:tc>
                  <a:txBody>
                    <a:bodyPr/>
                    <a:lstStyle/>
                    <a:p>
                      <a:r>
                        <a:rPr kumimoji="1" lang="ja-JP" altLang="en-US" sz="100" dirty="0">
                          <a:latin typeface="Meiryo UI" panose="020B0604030504040204" pitchFamily="50" charset="-128"/>
                          <a:ea typeface="Meiryo UI" panose="020B0604030504040204" pitchFamily="50" charset="-128"/>
                        </a:rPr>
                        <a:t>　</a:t>
                      </a: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0" indent="0">
                        <a:buFont typeface="Wingdings" panose="05000000000000000000" pitchFamily="2" charset="2"/>
                        <a:buChar char="l"/>
                      </a:pPr>
                      <a:r>
                        <a:rPr kumimoji="1" lang="ja-JP" altLang="en-US" sz="1100" b="1" dirty="0">
                          <a:solidFill>
                            <a:schemeClr val="bg1"/>
                          </a:solidFill>
                          <a:latin typeface="BIZ UDPゴシック" panose="020B0400000000000000" pitchFamily="50" charset="-128"/>
                          <a:ea typeface="BIZ UDPゴシック" panose="020B0400000000000000" pitchFamily="50" charset="-128"/>
                        </a:rPr>
                        <a:t>基本理念</a:t>
                      </a:r>
                    </a:p>
                  </a:txBody>
                  <a:tcPr marL="65314" marR="65314" marT="32657" marB="32657">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98828972"/>
                  </a:ext>
                </a:extLst>
              </a:tr>
              <a:tr h="487495">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180975" indent="-95250">
                        <a:lnSpc>
                          <a:spcPts val="1400"/>
                        </a:lnSpc>
                        <a:buFont typeface="Arial" panose="020B0604020202020204" pitchFamily="34" charset="0"/>
                        <a:buChar char="•"/>
                      </a:pPr>
                      <a:r>
                        <a:rPr kumimoji="1" lang="ja-JP" altLang="en-US" sz="900" b="0" dirty="0">
                          <a:latin typeface="BIZ UDPゴシック" panose="020B0400000000000000" pitchFamily="50" charset="-128"/>
                          <a:ea typeface="BIZ UDPゴシック" panose="020B0400000000000000" pitchFamily="50" charset="-128"/>
                        </a:rPr>
                        <a:t>アルコール、薬物等に対する依存に関する施策等との有機的な連携を図りつつ、防止及び回復に必要な対策を講ずるとともに、ギャンブル等依存症の本人及びその家族等が日常生活及び社会生活を円滑に営むことができるように支援する。　（基本法第３条・第４条、基本条例第３条）</a:t>
                      </a:r>
                    </a:p>
                  </a:txBody>
                  <a:tcPr marL="0" marR="0" marT="25714" marB="51429">
                    <a:lnB w="12700" cap="flat" cmpd="sng" algn="ctr">
                      <a:noFill/>
                      <a:prstDash val="solid"/>
                      <a:round/>
                      <a:headEnd type="none" w="med" len="med"/>
                      <a:tailEnd type="none" w="med" len="med"/>
                    </a:lnB>
                    <a:noFill/>
                  </a:tcPr>
                </a:tc>
                <a:extLst>
                  <a:ext uri="{0D108BD9-81ED-4DB2-BD59-A6C34878D82A}">
                    <a16:rowId xmlns:a16="http://schemas.microsoft.com/office/drawing/2014/main" val="1388967084"/>
                  </a:ext>
                </a:extLst>
              </a:tr>
            </a:tbl>
          </a:graphicData>
        </a:graphic>
      </p:graphicFrame>
      <p:sp>
        <p:nvSpPr>
          <p:cNvPr id="73" name="対角する 2 つの角を切り取った四角形 72"/>
          <p:cNvSpPr/>
          <p:nvPr/>
        </p:nvSpPr>
        <p:spPr>
          <a:xfrm>
            <a:off x="5279019" y="1848037"/>
            <a:ext cx="1894616" cy="175522"/>
          </a:xfrm>
          <a:prstGeom prst="snip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571" tIns="2571" rIns="2571" bIns="2571" rtlCol="0" anchor="ctr"/>
          <a:lstStyle/>
          <a:p>
            <a:pPr marL="0" marR="0" lvl="0" indent="0" algn="l" defTabSz="972789" rtl="0" eaLnBrk="1" fontAlgn="auto" latinLnBrk="0" hangingPunct="1">
              <a:lnSpc>
                <a:spcPct val="100000"/>
              </a:lnSpc>
              <a:spcBef>
                <a:spcPts val="0"/>
              </a:spcBef>
              <a:spcAft>
                <a:spcPts val="0"/>
              </a:spcAft>
              <a:buClrTx/>
              <a:buSzTx/>
              <a:buFontTx/>
              <a:buNone/>
              <a:tabLst/>
              <a:defRPr/>
            </a:pPr>
            <a:r>
              <a:rPr kumimoji="1" lang="ja-JP" altLang="en-US" sz="857"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⑤ギャンブル等依存症対策基本法改正</a:t>
            </a:r>
            <a:endParaRPr kumimoji="1" lang="en-US" altLang="ja-JP" sz="857"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74" name="対角する 2 つの角を切り取った四角形 73"/>
          <p:cNvSpPr/>
          <p:nvPr/>
        </p:nvSpPr>
        <p:spPr>
          <a:xfrm>
            <a:off x="274120" y="1863939"/>
            <a:ext cx="2388703" cy="293122"/>
          </a:xfrm>
          <a:prstGeom prst="snip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571" tIns="2571" rIns="2571" bIns="2571" rtlCol="0" anchor="ctr"/>
          <a:lstStyle/>
          <a:p>
            <a:pPr marL="0" marR="0" lvl="0" indent="0" algn="l" defTabSz="972789" rtl="0" eaLnBrk="1" fontAlgn="auto" latinLnBrk="0" hangingPunct="1">
              <a:lnSpc>
                <a:spcPct val="100000"/>
              </a:lnSpc>
              <a:spcBef>
                <a:spcPts val="0"/>
              </a:spcBef>
              <a:spcAft>
                <a:spcPts val="0"/>
              </a:spcAft>
              <a:buClrTx/>
              <a:buSzTx/>
              <a:buFontTx/>
              <a:buNone/>
              <a:tabLst/>
              <a:defRPr/>
            </a:pPr>
            <a:r>
              <a:rPr kumimoji="1" lang="ja-JP" altLang="en-US" sz="75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①</a:t>
            </a:r>
            <a:r>
              <a:rPr kumimoji="1" lang="ja-JP" altLang="en-US" sz="857"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ギャンブル等が習慣化（月</a:t>
            </a:r>
            <a:r>
              <a:rPr kumimoji="1" lang="en-US" altLang="ja-JP" sz="857"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1</a:t>
            </a:r>
            <a:r>
              <a:rPr kumimoji="1" lang="ja-JP" altLang="en-US" sz="857"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回以上）するように</a:t>
            </a:r>
            <a:endParaRPr kumimoji="1" lang="en-US" altLang="ja-JP" sz="857"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72789" rtl="0" eaLnBrk="1" fontAlgn="auto" latinLnBrk="0" hangingPunct="1">
              <a:lnSpc>
                <a:spcPct val="100000"/>
              </a:lnSpc>
              <a:spcBef>
                <a:spcPts val="0"/>
              </a:spcBef>
              <a:spcAft>
                <a:spcPts val="0"/>
              </a:spcAft>
              <a:buClrTx/>
              <a:buSzTx/>
              <a:buFontTx/>
              <a:buNone/>
              <a:tabLst/>
              <a:defRPr/>
            </a:pPr>
            <a:r>
              <a:rPr kumimoji="1" lang="ja-JP" altLang="en-US" sz="857"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　なった年齢</a:t>
            </a:r>
            <a:endParaRPr kumimoji="1" lang="en-US" altLang="ja-JP" sz="857"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77" name="正方形/長方形 76"/>
          <p:cNvSpPr/>
          <p:nvPr/>
        </p:nvSpPr>
        <p:spPr>
          <a:xfrm>
            <a:off x="5109858" y="1838506"/>
            <a:ext cx="4888924" cy="808894"/>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61233" marR="0" lvl="0" indent="0" algn="l" defTabSz="972789" rtl="0" eaLnBrk="1" fontAlgn="auto" latinLnBrk="0" hangingPunct="1">
              <a:lnSpc>
                <a:spcPts val="1143"/>
              </a:lnSpc>
              <a:spcBef>
                <a:spcPts val="0"/>
              </a:spcBef>
              <a:spcAft>
                <a:spcPts val="0"/>
              </a:spcAft>
              <a:buClrTx/>
              <a:buSzTx/>
              <a:buFontTx/>
              <a:buNone/>
              <a:tabLst/>
              <a:defRPr/>
            </a:pPr>
            <a:r>
              <a:rPr kumimoji="1" lang="ja-JP" altLang="en-US"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令和</a:t>
            </a:r>
            <a:r>
              <a:rPr kumimoji="1" lang="en-US" altLang="ja-JP"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7</a:t>
            </a:r>
            <a:r>
              <a:rPr kumimoji="1" lang="ja-JP" altLang="en-US"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年</a:t>
            </a:r>
            <a:r>
              <a:rPr kumimoji="1" lang="en-US" altLang="ja-JP"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6</a:t>
            </a:r>
            <a:r>
              <a:rPr kumimoji="1" lang="ja-JP" altLang="en-US"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月改正（施行日：令和</a:t>
            </a:r>
            <a:r>
              <a:rPr kumimoji="1" lang="en-US" altLang="ja-JP"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7</a:t>
            </a:r>
            <a:r>
              <a:rPr kumimoji="1" lang="ja-JP" altLang="en-US"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年</a:t>
            </a:r>
            <a:r>
              <a:rPr kumimoji="1" lang="en-US" altLang="ja-JP"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9</a:t>
            </a:r>
            <a:r>
              <a:rPr kumimoji="1" lang="ja-JP" altLang="en-US"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月</a:t>
            </a:r>
            <a:r>
              <a:rPr kumimoji="1" lang="en-US" altLang="ja-JP"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25</a:t>
            </a:r>
            <a:r>
              <a:rPr kumimoji="1" lang="ja-JP" altLang="en-US"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日）</a:t>
            </a:r>
          </a:p>
          <a:p>
            <a:pPr marL="61233" marR="0" lvl="0" indent="0" algn="l" defTabSz="972789" rtl="0" eaLnBrk="1" fontAlgn="auto" latinLnBrk="0" hangingPunct="1">
              <a:lnSpc>
                <a:spcPts val="500"/>
              </a:lnSpc>
              <a:spcBef>
                <a:spcPts val="0"/>
              </a:spcBef>
              <a:spcAft>
                <a:spcPts val="0"/>
              </a:spcAft>
              <a:buClrTx/>
              <a:buSzTx/>
              <a:buFontTx/>
              <a:buNone/>
              <a:tabLst/>
              <a:defRPr/>
            </a:pPr>
            <a:endParaRPr kumimoji="1" lang="en-US" altLang="ja-JP"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61233" marR="0" lvl="0" indent="0" algn="l" defTabSz="972789" rtl="0" eaLnBrk="1" fontAlgn="auto" latinLnBrk="0" hangingPunct="1">
              <a:lnSpc>
                <a:spcPts val="1143"/>
              </a:lnSpc>
              <a:spcBef>
                <a:spcPts val="0"/>
              </a:spcBef>
              <a:spcAft>
                <a:spcPts val="0"/>
              </a:spcAft>
              <a:buClrTx/>
              <a:buSzTx/>
              <a:buFontTx/>
              <a:buNone/>
              <a:tabLst/>
              <a:defRPr/>
            </a:pPr>
            <a:r>
              <a:rPr kumimoji="1" lang="ja-JP" altLang="en-US"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（主な改正内容）</a:t>
            </a:r>
            <a:endParaRPr kumimoji="1" lang="en-US" altLang="ja-JP"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61233" marR="0" lvl="0" indent="0" algn="l" defTabSz="972789" rtl="0" eaLnBrk="1" fontAlgn="auto" latinLnBrk="0" hangingPunct="1">
              <a:lnSpc>
                <a:spcPts val="1143"/>
              </a:lnSpc>
              <a:spcBef>
                <a:spcPts val="0"/>
              </a:spcBef>
              <a:spcAft>
                <a:spcPts val="0"/>
              </a:spcAft>
              <a:buClrTx/>
              <a:buSzTx/>
              <a:buFontTx/>
              <a:buNone/>
              <a:tabLst/>
              <a:defRPr/>
            </a:pPr>
            <a:r>
              <a:rPr kumimoji="1" lang="ja-JP" altLang="en-US"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・違法オンラインギャンブル等ウェブサイト等を提示する行為の禁止</a:t>
            </a:r>
          </a:p>
          <a:p>
            <a:pPr marL="61233" marR="0" lvl="0" indent="0" algn="l" defTabSz="972789" rtl="0" eaLnBrk="1" fontAlgn="auto" latinLnBrk="0" hangingPunct="1">
              <a:lnSpc>
                <a:spcPts val="1143"/>
              </a:lnSpc>
              <a:spcBef>
                <a:spcPts val="0"/>
              </a:spcBef>
              <a:spcAft>
                <a:spcPts val="0"/>
              </a:spcAft>
              <a:buClrTx/>
              <a:buSzTx/>
              <a:buFontTx/>
              <a:buNone/>
              <a:tabLst/>
              <a:defRPr/>
            </a:pPr>
            <a:r>
              <a:rPr kumimoji="1" lang="ja-JP" altLang="en-US"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・インターネットを利用して不特定の者に対し違法オンラインギャンブル等に誘導する行為の禁止</a:t>
            </a:r>
            <a:endParaRPr kumimoji="1" lang="en-US" altLang="ja-JP"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61233" marR="0" lvl="0" indent="0" algn="l" defTabSz="972789" rtl="0" eaLnBrk="1" fontAlgn="auto" latinLnBrk="0" hangingPunct="1">
              <a:lnSpc>
                <a:spcPts val="1143"/>
              </a:lnSpc>
              <a:spcBef>
                <a:spcPts val="0"/>
              </a:spcBef>
              <a:spcAft>
                <a:spcPts val="0"/>
              </a:spcAft>
              <a:buClrTx/>
              <a:buSzTx/>
              <a:buFontTx/>
              <a:buNone/>
              <a:tabLst/>
              <a:defRPr/>
            </a:pPr>
            <a:r>
              <a:rPr kumimoji="1" lang="ja-JP" altLang="en-US"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・国及び</a:t>
            </a:r>
            <a:r>
              <a:rPr kumimoji="1" lang="ja-JP" altLang="en-US" sz="857"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地方公共団体による、違法オンラインギャンブル等が禁止されている旨の周知徹底</a:t>
            </a:r>
          </a:p>
        </p:txBody>
      </p:sp>
      <p:sp>
        <p:nvSpPr>
          <p:cNvPr id="84" name="正方形/長方形 83"/>
          <p:cNvSpPr/>
          <p:nvPr/>
        </p:nvSpPr>
        <p:spPr>
          <a:xfrm>
            <a:off x="404496" y="3028362"/>
            <a:ext cx="1619746" cy="175521"/>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122467" marR="0" lvl="0" indent="-61233" algn="l" defTabSz="972789"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714"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85" name="対角する 2 つの角を切り取った四角形 84"/>
          <p:cNvSpPr/>
          <p:nvPr/>
        </p:nvSpPr>
        <p:spPr>
          <a:xfrm>
            <a:off x="272299" y="4336024"/>
            <a:ext cx="2703251" cy="204748"/>
          </a:xfrm>
          <a:prstGeom prst="snip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571" tIns="2571" rIns="2571" bIns="2571" rtlCol="0" anchor="ctr"/>
          <a:lstStyle/>
          <a:p>
            <a:pPr marL="0" marR="0" lvl="0" indent="0" algn="l" defTabSz="972789" rtl="0" eaLnBrk="1" fontAlgn="auto" latinLnBrk="0" hangingPunct="1">
              <a:lnSpc>
                <a:spcPct val="100000"/>
              </a:lnSpc>
              <a:spcBef>
                <a:spcPts val="0"/>
              </a:spcBef>
              <a:spcAft>
                <a:spcPts val="0"/>
              </a:spcAft>
              <a:buClrTx/>
              <a:buSzTx/>
              <a:buFontTx/>
              <a:buNone/>
              <a:tabLst/>
              <a:defRPr/>
            </a:pPr>
            <a:r>
              <a:rPr kumimoji="1" lang="ja-JP" altLang="en-US" sz="857"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③精神保健福祉センターにおける相談状況（実数（人））</a:t>
            </a:r>
          </a:p>
        </p:txBody>
      </p:sp>
      <p:sp>
        <p:nvSpPr>
          <p:cNvPr id="108" name="正方形/長方形 107"/>
          <p:cNvSpPr/>
          <p:nvPr/>
        </p:nvSpPr>
        <p:spPr>
          <a:xfrm>
            <a:off x="142588" y="6095094"/>
            <a:ext cx="2713921" cy="750464"/>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122467" marR="0" lvl="0" indent="-61233" algn="l" defTabSz="972789" rtl="0" eaLnBrk="1" fontAlgn="auto" latinLnBrk="0" hangingPunct="1">
              <a:lnSpc>
                <a:spcPts val="1300"/>
              </a:lnSpc>
              <a:spcBef>
                <a:spcPts val="0"/>
              </a:spcBef>
              <a:spcAft>
                <a:spcPts val="0"/>
              </a:spcAft>
              <a:buClrTx/>
              <a:buSzTx/>
              <a:buFont typeface="Wingdings" panose="05000000000000000000" pitchFamily="2" charset="2"/>
              <a:buChar char="Ø"/>
              <a:tabLst/>
              <a:defRPr/>
            </a:pPr>
            <a:r>
              <a:rPr kumimoji="1" lang="ja-JP" altLang="en-US"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医療機関の情報：</a:t>
            </a:r>
            <a:r>
              <a:rPr kumimoji="1" lang="en-US" altLang="ja-JP"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18.2%</a:t>
            </a:r>
          </a:p>
          <a:p>
            <a:pPr marL="122467" marR="0" lvl="0" indent="-61233" algn="l" defTabSz="972789" rtl="0" eaLnBrk="1" fontAlgn="auto" latinLnBrk="0" hangingPunct="1">
              <a:lnSpc>
                <a:spcPts val="1300"/>
              </a:lnSpc>
              <a:spcBef>
                <a:spcPts val="0"/>
              </a:spcBef>
              <a:spcAft>
                <a:spcPts val="0"/>
              </a:spcAft>
              <a:buClrTx/>
              <a:buSzTx/>
              <a:buFont typeface="Wingdings" panose="05000000000000000000" pitchFamily="2" charset="2"/>
              <a:buChar char="Ø"/>
              <a:tabLst/>
              <a:defRPr/>
            </a:pPr>
            <a:r>
              <a:rPr kumimoji="1" lang="ja-JP" altLang="en-US"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弁護士・司法書士の窓口：</a:t>
            </a:r>
            <a:r>
              <a:rPr kumimoji="1" lang="en-US" altLang="ja-JP"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13.8%</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122467" marR="0" lvl="0" indent="-61233" algn="l" defTabSz="972789" rtl="0" eaLnBrk="1" fontAlgn="auto" latinLnBrk="0" hangingPunct="1">
              <a:lnSpc>
                <a:spcPts val="500"/>
              </a:lnSpc>
              <a:spcBef>
                <a:spcPts val="0"/>
              </a:spcBef>
              <a:spcAft>
                <a:spcPts val="0"/>
              </a:spcAft>
              <a:buClrTx/>
              <a:buSzTx/>
              <a:buFont typeface="Wingdings" panose="05000000000000000000" pitchFamily="2" charset="2"/>
              <a:buChar char="Ø"/>
              <a:tabLst/>
              <a:defRPr/>
            </a:pP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61233" marR="0" lvl="0" indent="0" algn="l" defTabSz="972789" rtl="0" eaLnBrk="1" fontAlgn="auto" latinLnBrk="0" hangingPunct="1">
              <a:lnSpc>
                <a:spcPts val="13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ワンストップ支援体制や、他分野との連携・</a:t>
            </a:r>
            <a:endParaRPr kumimoji="1" lang="en-US" altLang="ja-JP" sz="9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61233" marR="0" lvl="0" indent="0" algn="l" defTabSz="972789" rtl="0" eaLnBrk="1" fontAlgn="auto" latinLnBrk="0" hangingPunct="1">
              <a:lnSpc>
                <a:spcPts val="13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9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つなぎの強化が必要</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61233" marR="0" lvl="0" indent="0" algn="l" defTabSz="972789" rtl="0" eaLnBrk="1" fontAlgn="auto" latinLnBrk="0" hangingPunct="1">
              <a:lnSpc>
                <a:spcPct val="100000"/>
              </a:lnSpc>
              <a:spcBef>
                <a:spcPts val="0"/>
              </a:spcBef>
              <a:spcAft>
                <a:spcPts val="0"/>
              </a:spcAft>
              <a:buClrTx/>
              <a:buSzTx/>
              <a:buFontTx/>
              <a:buNone/>
              <a:tabLst/>
              <a:defRPr/>
            </a:pPr>
            <a:r>
              <a:rPr kumimoji="1" lang="en-US" altLang="ja-JP" sz="857" b="0"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 </a:t>
            </a:r>
            <a:endParaRPr kumimoji="1" lang="ja-JP" altLang="en-US" sz="857" b="0"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endParaRPr>
          </a:p>
        </p:txBody>
      </p:sp>
      <p:sp>
        <p:nvSpPr>
          <p:cNvPr id="109" name="対角する 2 つの角を切り取った四角形 108"/>
          <p:cNvSpPr/>
          <p:nvPr/>
        </p:nvSpPr>
        <p:spPr>
          <a:xfrm>
            <a:off x="274120" y="5789230"/>
            <a:ext cx="2192337" cy="302738"/>
          </a:xfrm>
          <a:prstGeom prst="snip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571" tIns="2571" rIns="2571" bIns="2571" rtlCol="0" anchor="ctr"/>
          <a:lstStyle/>
          <a:p>
            <a:pPr marL="0" marR="0" lvl="0" indent="0" algn="l" defTabSz="972789" rtl="0" eaLnBrk="1" fontAlgn="auto" latinLnBrk="0" hangingPunct="1">
              <a:lnSpc>
                <a:spcPct val="100000"/>
              </a:lnSpc>
              <a:spcBef>
                <a:spcPts val="0"/>
              </a:spcBef>
              <a:spcAft>
                <a:spcPts val="0"/>
              </a:spcAft>
              <a:buClrTx/>
              <a:buSzTx/>
              <a:buFontTx/>
              <a:buNone/>
              <a:tabLst/>
              <a:defRPr/>
            </a:pPr>
            <a:r>
              <a:rPr kumimoji="1" lang="ja-JP" altLang="en-US" sz="857"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④ギャンブル等でお悩みの方が最初に</a:t>
            </a:r>
            <a:endParaRPr kumimoji="1" lang="en-US" altLang="ja-JP" sz="857"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72789" rtl="0" eaLnBrk="1" fontAlgn="auto" latinLnBrk="0" hangingPunct="1">
              <a:lnSpc>
                <a:spcPct val="100000"/>
              </a:lnSpc>
              <a:spcBef>
                <a:spcPts val="0"/>
              </a:spcBef>
              <a:spcAft>
                <a:spcPts val="0"/>
              </a:spcAft>
              <a:buClrTx/>
              <a:buSzTx/>
              <a:buFontTx/>
              <a:buNone/>
              <a:tabLst/>
              <a:defRPr/>
            </a:pPr>
            <a:r>
              <a:rPr kumimoji="1" lang="ja-JP" altLang="en-US" sz="857"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　 相談する際に知りたかったこと</a:t>
            </a:r>
            <a:r>
              <a:rPr kumimoji="1" lang="en-US" altLang="ja-JP" sz="857" b="1"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857" b="1"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本人</a:t>
            </a:r>
            <a:r>
              <a:rPr kumimoji="1" lang="en-US" altLang="ja-JP" sz="857"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857"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graphicFrame>
        <p:nvGraphicFramePr>
          <p:cNvPr id="54" name="表 53"/>
          <p:cNvGraphicFramePr>
            <a:graphicFrameLocks noGrp="1"/>
          </p:cNvGraphicFramePr>
          <p:nvPr/>
        </p:nvGraphicFramePr>
        <p:xfrm>
          <a:off x="5341548" y="499107"/>
          <a:ext cx="4488078" cy="1048058"/>
        </p:xfrm>
        <a:graphic>
          <a:graphicData uri="http://schemas.openxmlformats.org/drawingml/2006/table">
            <a:tbl>
              <a:tblPr>
                <a:tableStyleId>{073A0DAA-6AF3-43AB-8588-CEC1D06C72B9}</a:tableStyleId>
              </a:tblPr>
              <a:tblGrid>
                <a:gridCol w="94509">
                  <a:extLst>
                    <a:ext uri="{9D8B030D-6E8A-4147-A177-3AD203B41FA5}">
                      <a16:colId xmlns:a16="http://schemas.microsoft.com/office/drawing/2014/main" val="2375738016"/>
                    </a:ext>
                  </a:extLst>
                </a:gridCol>
                <a:gridCol w="4393569">
                  <a:extLst>
                    <a:ext uri="{9D8B030D-6E8A-4147-A177-3AD203B41FA5}">
                      <a16:colId xmlns:a16="http://schemas.microsoft.com/office/drawing/2014/main" val="4208928748"/>
                    </a:ext>
                  </a:extLst>
                </a:gridCol>
              </a:tblGrid>
              <a:tr h="172946">
                <a:tc>
                  <a:txBody>
                    <a:bodyPr/>
                    <a:lstStyle/>
                    <a:p>
                      <a:endParaRPr kumimoji="1" lang="ja-JP" altLang="en-US" sz="900" dirty="0">
                        <a:latin typeface="Meiryo UI" panose="020B0604030504040204" pitchFamily="50" charset="-128"/>
                        <a:ea typeface="Meiryo UI" panose="020B0604030504040204" pitchFamily="50" charset="-128"/>
                      </a:endParaRPr>
                    </a:p>
                  </a:txBody>
                  <a:tcPr marL="0" marR="0" marT="0" marB="0">
                    <a:lnR w="12700" cap="flat" cmpd="sng" algn="ctr">
                      <a:solidFill>
                        <a:srgbClr val="558ED5"/>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0" indent="0" algn="l" defTabSz="1280146" rtl="0" eaLnBrk="1" latinLnBrk="0" hangingPunct="1">
                        <a:lnSpc>
                          <a:spcPts val="1200"/>
                        </a:lnSpc>
                        <a:buFont typeface="Wingdings" panose="05000000000000000000" pitchFamily="2" charset="2"/>
                        <a:buChar char="l"/>
                      </a:pPr>
                      <a:r>
                        <a:rPr kumimoji="1" lang="ja-JP" altLang="en-US" sz="1000" b="1" kern="1200" dirty="0">
                          <a:solidFill>
                            <a:schemeClr val="bg1"/>
                          </a:solidFill>
                          <a:latin typeface="BIZ UDPゴシック" panose="020B0400000000000000" pitchFamily="50" charset="-128"/>
                          <a:ea typeface="BIZ UDPゴシック" panose="020B0400000000000000" pitchFamily="50" charset="-128"/>
                          <a:cs typeface="+mn-cs"/>
                        </a:rPr>
                        <a:t>計画の位置付け</a:t>
                      </a:r>
                    </a:p>
                  </a:txBody>
                  <a:tcPr marL="65314" marR="65314" marT="32657" marB="32657">
                    <a:lnL w="12700" cap="flat" cmpd="sng" algn="ctr">
                      <a:solidFill>
                        <a:srgbClr val="558ED5"/>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solidFill>
                      <a:srgbClr val="558ED5"/>
                    </a:solidFill>
                  </a:tcPr>
                </a:tc>
                <a:extLst>
                  <a:ext uri="{0D108BD9-81ED-4DB2-BD59-A6C34878D82A}">
                    <a16:rowId xmlns:a16="http://schemas.microsoft.com/office/drawing/2014/main" val="1260485754"/>
                  </a:ext>
                </a:extLst>
              </a:tr>
              <a:tr h="331143">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180975" indent="-95250" algn="l" defTabSz="1280146" rtl="0" eaLnBrk="1" latinLnBrk="0" hangingPunct="1">
                        <a:lnSpc>
                          <a:spcPts val="1400"/>
                        </a:lnSpc>
                        <a:buFont typeface="Arial" panose="020B0604020202020204" pitchFamily="34" charset="0"/>
                        <a:buChar char="•"/>
                      </a:pPr>
                      <a:r>
                        <a:rPr kumimoji="1" lang="ja-JP" altLang="en-US" sz="900" kern="1200" dirty="0">
                          <a:solidFill>
                            <a:schemeClr val="dk1"/>
                          </a:solidFill>
                          <a:latin typeface="BIZ UDPゴシック" panose="020B0400000000000000" pitchFamily="50" charset="-128"/>
                          <a:ea typeface="BIZ UDPゴシック" panose="020B0400000000000000" pitchFamily="50" charset="-128"/>
                          <a:cs typeface="+mn-cs"/>
                        </a:rPr>
                        <a:t>基本法第</a:t>
                      </a:r>
                      <a:r>
                        <a:rPr kumimoji="1" lang="en-US" altLang="ja-JP" sz="900" kern="1200" dirty="0">
                          <a:solidFill>
                            <a:schemeClr val="dk1"/>
                          </a:solidFill>
                          <a:latin typeface="BIZ UDPゴシック" panose="020B0400000000000000" pitchFamily="50" charset="-128"/>
                          <a:ea typeface="BIZ UDPゴシック" panose="020B0400000000000000" pitchFamily="50" charset="-128"/>
                          <a:cs typeface="+mn-cs"/>
                        </a:rPr>
                        <a:t>13</a:t>
                      </a:r>
                      <a:r>
                        <a:rPr kumimoji="1" lang="ja-JP" altLang="en-US" sz="900" kern="1200" dirty="0">
                          <a:solidFill>
                            <a:schemeClr val="dk1"/>
                          </a:solidFill>
                          <a:latin typeface="BIZ UDPゴシック" panose="020B0400000000000000" pitchFamily="50" charset="-128"/>
                          <a:ea typeface="BIZ UDPゴシック" panose="020B0400000000000000" pitchFamily="50" charset="-128"/>
                          <a:cs typeface="+mn-cs"/>
                        </a:rPr>
                        <a:t>条第１項 及び基本条例第７条第１項に定める「ギャンブル等依存症対策推進計画」として策定。</a:t>
                      </a:r>
                    </a:p>
                  </a:txBody>
                  <a:tcPr marL="0" marR="0" marT="25714" marB="51429">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891530302"/>
                  </a:ext>
                </a:extLst>
              </a:tr>
              <a:tr h="217714">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0" indent="0">
                        <a:buFont typeface="Wingdings" panose="05000000000000000000" pitchFamily="2" charset="2"/>
                        <a:buChar char="l"/>
                      </a:pPr>
                      <a:r>
                        <a:rPr kumimoji="1" lang="ja-JP" altLang="en-US" sz="1000" b="1" dirty="0">
                          <a:solidFill>
                            <a:schemeClr val="bg1"/>
                          </a:solidFill>
                          <a:latin typeface="BIZ UDPゴシック" panose="020B0400000000000000" pitchFamily="50" charset="-128"/>
                          <a:ea typeface="BIZ UDPゴシック" panose="020B0400000000000000" pitchFamily="50" charset="-128"/>
                        </a:rPr>
                        <a:t>第３期計画の期間</a:t>
                      </a:r>
                    </a:p>
                  </a:txBody>
                  <a:tcPr marL="65314" marR="65314" marT="32657" marB="32657">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2070405657"/>
                  </a:ext>
                </a:extLst>
              </a:tr>
              <a:tr h="186000">
                <a:tc>
                  <a:txBody>
                    <a:bodyPr/>
                    <a:lstStyle/>
                    <a:p>
                      <a:endParaRPr kumimoji="1" lang="ja-JP" altLang="en-US" sz="900" dirty="0">
                        <a:latin typeface="Meiryo UI" panose="020B0604030504040204" pitchFamily="50" charset="-128"/>
                        <a:ea typeface="Meiryo UI" panose="020B0604030504040204" pitchFamily="50" charset="-128"/>
                      </a:endParaRPr>
                    </a:p>
                  </a:txBody>
                  <a:tcPr marL="0" marR="0" marT="0" marB="0">
                    <a:lnR w="12700" cap="flat" cmpd="sng" algn="ctr">
                      <a:solidFill>
                        <a:schemeClr val="bg1"/>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tc>
                  <a:txBody>
                    <a:bodyPr/>
                    <a:lstStyle/>
                    <a:p>
                      <a:pPr marL="180975" indent="-95250">
                        <a:lnSpc>
                          <a:spcPts val="1200"/>
                        </a:lnSpc>
                        <a:buFont typeface="Arial" panose="020B0604020202020204" pitchFamily="34" charset="0"/>
                        <a:buChar char="•"/>
                      </a:pPr>
                      <a:r>
                        <a:rPr kumimoji="1" lang="ja-JP" altLang="en-US" sz="900" dirty="0">
                          <a:latin typeface="BIZ UDPゴシック" panose="020B0400000000000000" pitchFamily="50" charset="-128"/>
                          <a:ea typeface="BIZ UDPゴシック" panose="020B0400000000000000" pitchFamily="50" charset="-128"/>
                        </a:rPr>
                        <a:t>令和８年度から令和</a:t>
                      </a:r>
                      <a:r>
                        <a:rPr kumimoji="1" lang="en-US" altLang="ja-JP" sz="900" dirty="0">
                          <a:latin typeface="BIZ UDPゴシック" panose="020B0400000000000000" pitchFamily="50" charset="-128"/>
                          <a:ea typeface="BIZ UDPゴシック" panose="020B0400000000000000" pitchFamily="50" charset="-128"/>
                        </a:rPr>
                        <a:t>1</a:t>
                      </a:r>
                      <a:r>
                        <a:rPr kumimoji="1" lang="ja-JP" altLang="en-US" sz="900" dirty="0">
                          <a:latin typeface="BIZ UDPゴシック" panose="020B0400000000000000" pitchFamily="50" charset="-128"/>
                          <a:ea typeface="BIZ UDPゴシック" panose="020B0400000000000000" pitchFamily="50" charset="-128"/>
                        </a:rPr>
                        <a:t>０年度までの３年間</a:t>
                      </a:r>
                    </a:p>
                  </a:txBody>
                  <a:tcPr marL="0" marR="0" marT="25714" marB="51429">
                    <a:lnL w="12700" cap="flat" cmpd="sng" algn="ctr">
                      <a:solidFill>
                        <a:schemeClr val="bg1"/>
                      </a:solidFill>
                      <a:prstDash val="solid"/>
                      <a:round/>
                      <a:headEnd type="none" w="med" len="med"/>
                      <a:tailEnd type="none" w="med" len="med"/>
                    </a:lnL>
                    <a:noFill/>
                  </a:tcPr>
                </a:tc>
                <a:extLst>
                  <a:ext uri="{0D108BD9-81ED-4DB2-BD59-A6C34878D82A}">
                    <a16:rowId xmlns:a16="http://schemas.microsoft.com/office/drawing/2014/main" val="189515527"/>
                  </a:ext>
                </a:extLst>
              </a:tr>
            </a:tbl>
          </a:graphicData>
        </a:graphic>
      </p:graphicFrame>
      <p:sp>
        <p:nvSpPr>
          <p:cNvPr id="55" name="正方形/長方形 54"/>
          <p:cNvSpPr/>
          <p:nvPr/>
        </p:nvSpPr>
        <p:spPr>
          <a:xfrm>
            <a:off x="92627" y="286286"/>
            <a:ext cx="3188926" cy="2057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72789" rtl="0" eaLnBrk="1" fontAlgn="auto" latinLnBrk="0" hangingPunct="1">
              <a:lnSpc>
                <a:spcPts val="929"/>
              </a:lnSpc>
              <a:spcBef>
                <a:spcPts val="0"/>
              </a:spcBef>
              <a:spcAft>
                <a:spcPts val="0"/>
              </a:spcAft>
              <a:buClrTx/>
              <a:buSzTx/>
              <a:buFontTx/>
              <a:buNone/>
              <a:tabLst/>
              <a:defRPr/>
            </a:pPr>
            <a:r>
              <a:rPr kumimoji="1" lang="en-US" altLang="ja-JP" sz="1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cs typeface="+mn-cs"/>
              </a:rPr>
              <a:t>1</a:t>
            </a:r>
            <a:r>
              <a:rPr kumimoji="1" lang="ja-JP" altLang="en-US" sz="1000" b="1" i="0" u="none" strike="noStrike" kern="1200" cap="none" spc="0" normalizeH="0" baseline="0" noProof="0" dirty="0" err="1">
                <a:ln>
                  <a:noFill/>
                </a:ln>
                <a:solidFill>
                  <a:prstClr val="black"/>
                </a:solidFill>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cs typeface="+mn-cs"/>
              </a:rPr>
              <a:t>．</a:t>
            </a:r>
            <a:r>
              <a:rPr kumimoji="1" lang="ja-JP" altLang="en-US" sz="1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cs typeface="+mn-cs"/>
              </a:rPr>
              <a:t>基本的事項</a:t>
            </a:r>
          </a:p>
        </p:txBody>
      </p:sp>
      <p:sp>
        <p:nvSpPr>
          <p:cNvPr id="56" name="正方形/長方形 55"/>
          <p:cNvSpPr/>
          <p:nvPr/>
        </p:nvSpPr>
        <p:spPr>
          <a:xfrm flipV="1">
            <a:off x="92627" y="445329"/>
            <a:ext cx="9762698" cy="4571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72789" rtl="0" eaLnBrk="1" fontAlgn="auto" latinLnBrk="0" hangingPunct="1">
              <a:lnSpc>
                <a:spcPct val="100000"/>
              </a:lnSpc>
              <a:spcBef>
                <a:spcPts val="0"/>
              </a:spcBef>
              <a:spcAft>
                <a:spcPts val="0"/>
              </a:spcAft>
              <a:buClrTx/>
              <a:buSzTx/>
              <a:buFontTx/>
              <a:buNone/>
              <a:tabLst/>
              <a:defRPr/>
            </a:pPr>
            <a:endParaRPr kumimoji="1" lang="ja-JP" altLang="en-US" sz="1357"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57" name="正方形/長方形 56"/>
          <p:cNvSpPr/>
          <p:nvPr/>
        </p:nvSpPr>
        <p:spPr>
          <a:xfrm>
            <a:off x="5261606" y="4031270"/>
            <a:ext cx="3188926" cy="2057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72789" rtl="0" eaLnBrk="1" fontAlgn="auto" latinLnBrk="0" hangingPunct="1">
              <a:lnSpc>
                <a:spcPts val="929"/>
              </a:lnSpc>
              <a:spcBef>
                <a:spcPts val="0"/>
              </a:spcBef>
              <a:spcAft>
                <a:spcPts val="0"/>
              </a:spcAft>
              <a:buClrTx/>
              <a:buSzTx/>
              <a:buFontTx/>
              <a:buNone/>
              <a:tabLst/>
              <a:defRPr/>
            </a:pPr>
            <a:endParaRPr kumimoji="1" lang="ja-JP" altLang="en-US" sz="1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endParaRPr>
          </a:p>
        </p:txBody>
      </p:sp>
      <p:sp>
        <p:nvSpPr>
          <p:cNvPr id="59" name="正方形/長方形 58"/>
          <p:cNvSpPr/>
          <p:nvPr/>
        </p:nvSpPr>
        <p:spPr>
          <a:xfrm flipV="1">
            <a:off x="92626" y="1541135"/>
            <a:ext cx="9762698" cy="4571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72789" rtl="0" eaLnBrk="1" fontAlgn="auto" latinLnBrk="0" hangingPunct="1">
              <a:lnSpc>
                <a:spcPct val="100000"/>
              </a:lnSpc>
              <a:spcBef>
                <a:spcPts val="0"/>
              </a:spcBef>
              <a:spcAft>
                <a:spcPts val="0"/>
              </a:spcAft>
              <a:buClrTx/>
              <a:buSzTx/>
              <a:buFontTx/>
              <a:buNone/>
              <a:tabLst/>
              <a:defRPr/>
            </a:pPr>
            <a:endParaRPr kumimoji="1" lang="ja-JP" altLang="en-US" sz="1357"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63" name="正方形/長方形 62"/>
          <p:cNvSpPr/>
          <p:nvPr/>
        </p:nvSpPr>
        <p:spPr>
          <a:xfrm>
            <a:off x="128289" y="1373051"/>
            <a:ext cx="3188926" cy="2057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72789" rtl="0" eaLnBrk="1" fontAlgn="auto" latinLnBrk="0" hangingPunct="1">
              <a:lnSpc>
                <a:spcPts val="929"/>
              </a:lnSpc>
              <a:spcBef>
                <a:spcPts val="0"/>
              </a:spcBef>
              <a:spcAft>
                <a:spcPts val="0"/>
              </a:spcAft>
              <a:buClrTx/>
              <a:buSzTx/>
              <a:buFontTx/>
              <a:buNone/>
              <a:tabLst/>
              <a:defRPr/>
            </a:pPr>
            <a:r>
              <a:rPr kumimoji="1" lang="en-US" altLang="ja-JP" sz="1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2.</a:t>
            </a:r>
            <a:r>
              <a:rPr kumimoji="1" lang="ja-JP" altLang="en-US" sz="1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現状と課題</a:t>
            </a:r>
            <a:endParaRPr kumimoji="1" lang="en-US" altLang="ja-JP" sz="1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endParaRPr>
          </a:p>
        </p:txBody>
      </p:sp>
      <p:sp>
        <p:nvSpPr>
          <p:cNvPr id="69" name="正方形/長方形 68"/>
          <p:cNvSpPr/>
          <p:nvPr/>
        </p:nvSpPr>
        <p:spPr>
          <a:xfrm>
            <a:off x="122981" y="2174296"/>
            <a:ext cx="2974208" cy="599274"/>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122467" marR="0" lvl="0" indent="-61233" algn="l" defTabSz="972789" rtl="0" eaLnBrk="1" fontAlgn="auto" latinLnBrk="0" hangingPunct="1">
              <a:lnSpc>
                <a:spcPts val="1300"/>
              </a:lnSpc>
              <a:spcBef>
                <a:spcPts val="0"/>
              </a:spcBef>
              <a:spcAft>
                <a:spcPts val="0"/>
              </a:spcAft>
              <a:buClrTx/>
              <a:buSzTx/>
              <a:buFont typeface="Wingdings" panose="05000000000000000000" pitchFamily="2" charset="2"/>
              <a:buChar char="Ø"/>
              <a:tabLst/>
              <a:defRPr/>
            </a:pPr>
            <a:r>
              <a:rPr kumimoji="1" lang="ja-JP" altLang="en-US"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20</a:t>
            </a:r>
            <a:r>
              <a:rPr kumimoji="1" lang="ja-JP" altLang="en-US"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歳代」が</a:t>
            </a:r>
            <a:r>
              <a:rPr kumimoji="1" lang="en-US" altLang="ja-JP"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21.7%</a:t>
            </a:r>
            <a:r>
              <a:rPr kumimoji="1" lang="ja-JP" altLang="en-US"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0</a:t>
            </a:r>
            <a:r>
              <a:rPr kumimoji="1" lang="ja-JP" altLang="en-US"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19</a:t>
            </a:r>
            <a:r>
              <a:rPr kumimoji="1" lang="ja-JP" altLang="en-US"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歳」が</a:t>
            </a:r>
            <a:r>
              <a:rPr kumimoji="1" lang="en-US" altLang="ja-JP"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9.0</a:t>
            </a:r>
            <a:r>
              <a:rPr kumimoji="1" lang="ja-JP" altLang="en-US"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と、</a:t>
            </a:r>
            <a:r>
              <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p>
          <a:p>
            <a:pPr marL="61234" marR="0" lvl="0" indent="0" algn="l" defTabSz="972789" rtl="0" eaLnBrk="1" fontAlgn="auto" latinLnBrk="0" hangingPunct="1">
              <a:lnSpc>
                <a:spcPts val="13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20</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歳代までに習慣的なギャンブル等を開始した</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61234" marR="0" lvl="0" indent="0" algn="l" defTabSz="972789" rtl="0" eaLnBrk="1" fontAlgn="auto" latinLnBrk="0" hangingPunct="1">
              <a:lnSpc>
                <a:spcPts val="13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割合が約</a:t>
            </a:r>
            <a:r>
              <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3</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割。</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122467" marR="0" lvl="0" indent="-61233" algn="l" defTabSz="972789" rtl="0" eaLnBrk="1" fontAlgn="auto" latinLnBrk="0" hangingPunct="1">
              <a:lnSpc>
                <a:spcPts val="500"/>
              </a:lnSpc>
              <a:spcBef>
                <a:spcPts val="0"/>
              </a:spcBef>
              <a:spcAft>
                <a:spcPts val="0"/>
              </a:spcAft>
              <a:buClrTx/>
              <a:buSzTx/>
              <a:buFont typeface="Wingdings" panose="05000000000000000000" pitchFamily="2" charset="2"/>
              <a:buChar char="Ø"/>
              <a:tabLst/>
              <a:defRPr/>
            </a:pP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61233" marR="0" lvl="0" indent="0" algn="l" defTabSz="972789" rtl="0" eaLnBrk="1" fontAlgn="auto" latinLnBrk="0" hangingPunct="1">
              <a:lnSpc>
                <a:spcPct val="100000"/>
              </a:lnSpc>
              <a:spcBef>
                <a:spcPts val="0"/>
              </a:spcBef>
              <a:spcAft>
                <a:spcPts val="0"/>
              </a:spcAft>
              <a:buClrTx/>
              <a:buSzTx/>
              <a:buFontTx/>
              <a:buNone/>
              <a:tabLst/>
              <a:defRPr/>
            </a:pPr>
            <a:r>
              <a:rPr kumimoji="1" lang="ja-JP" altLang="en-US"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857"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若年層に対して予防教育、啓発を行うことが必要</a:t>
            </a:r>
            <a:endParaRPr kumimoji="1" lang="en-US" altLang="ja-JP" sz="857"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122467" marR="0" lvl="0" indent="-61233" algn="l" defTabSz="972789"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714"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61233" marR="0" lvl="0" indent="0" algn="l" defTabSz="972789" rtl="0" eaLnBrk="1" fontAlgn="auto" latinLnBrk="0" hangingPunct="1">
              <a:lnSpc>
                <a:spcPct val="100000"/>
              </a:lnSpc>
              <a:spcBef>
                <a:spcPts val="0"/>
              </a:spcBef>
              <a:spcAft>
                <a:spcPts val="0"/>
              </a:spcAft>
              <a:buClrTx/>
              <a:buSzTx/>
              <a:buFontTx/>
              <a:buNone/>
              <a:tabLst/>
              <a:defRPr/>
            </a:pPr>
            <a:endParaRPr kumimoji="1" lang="en-US" altLang="ja-JP" sz="714"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2" name="正方形/長方形 61"/>
          <p:cNvSpPr/>
          <p:nvPr/>
        </p:nvSpPr>
        <p:spPr>
          <a:xfrm>
            <a:off x="126786" y="4535870"/>
            <a:ext cx="3189338" cy="1189039"/>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122467" marR="0" lvl="0" indent="-61233" algn="l" defTabSz="972789" rtl="0" eaLnBrk="1" fontAlgn="auto" latinLnBrk="0" hangingPunct="1">
              <a:lnSpc>
                <a:spcPts val="1300"/>
              </a:lnSpc>
              <a:spcBef>
                <a:spcPts val="0"/>
              </a:spcBef>
              <a:spcAft>
                <a:spcPts val="0"/>
              </a:spcAft>
              <a:buClrTx/>
              <a:buSzTx/>
              <a:buFont typeface="Wingdings" panose="05000000000000000000" pitchFamily="2" charset="2"/>
              <a:buChar char="Ø"/>
              <a:tabLst/>
              <a:defRPr/>
            </a:pPr>
            <a:r>
              <a:rPr kumimoji="1" lang="en-US" altLang="ja-JP"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2020</a:t>
            </a:r>
            <a:r>
              <a:rPr kumimoji="1" lang="ja-JP" altLang="en-US"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年度</a:t>
            </a:r>
            <a:r>
              <a:rPr kumimoji="1" lang="en-US" altLang="ja-JP"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406</a:t>
            </a:r>
            <a:r>
              <a:rPr kumimoji="1" lang="ja-JP" altLang="en-US"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人→</a:t>
            </a:r>
            <a:r>
              <a:rPr kumimoji="1" lang="en-US" altLang="ja-JP"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2024</a:t>
            </a:r>
            <a:r>
              <a:rPr kumimoji="1" lang="ja-JP" altLang="en-US"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年度</a:t>
            </a:r>
            <a:r>
              <a:rPr kumimoji="1" lang="en-US" altLang="ja-JP"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845</a:t>
            </a:r>
            <a:r>
              <a:rPr kumimoji="1" lang="ja-JP" altLang="en-US"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人　</a:t>
            </a:r>
            <a:endParaRPr kumimoji="1" lang="en-US" altLang="ja-JP"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61233" marR="0" lvl="0" indent="0" algn="l" defTabSz="972789" rtl="0" eaLnBrk="1" fontAlgn="auto" latinLnBrk="0" hangingPunct="1">
              <a:lnSpc>
                <a:spcPts val="13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府内３か所の精神保健福祉センターにおける</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61233" marR="0" lvl="0" indent="0" algn="l" defTabSz="972789" rtl="0" eaLnBrk="1" fontAlgn="auto" latinLnBrk="0" hangingPunct="1">
              <a:lnSpc>
                <a:spcPts val="13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ギャンブル等に関する相談実績は、増加傾向にある。</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61233" marR="0" lvl="0" indent="0" algn="l" defTabSz="972789" rtl="0" eaLnBrk="1" fontAlgn="auto" latinLnBrk="0" hangingPunct="1">
              <a:lnSpc>
                <a:spcPts val="500"/>
              </a:lnSpc>
              <a:spcBef>
                <a:spcPts val="0"/>
              </a:spcBef>
              <a:spcAft>
                <a:spcPts val="0"/>
              </a:spcAft>
              <a:buClrTx/>
              <a:buSzTx/>
              <a:buFontTx/>
              <a:buNone/>
              <a:tabLst/>
              <a:defRPr/>
            </a:pP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61233" marR="0" lvl="0" indent="0" algn="l" defTabSz="972789" rtl="0" eaLnBrk="1" fontAlgn="auto" latinLnBrk="0" hangingPunct="1">
              <a:lnSpc>
                <a:spcPts val="13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9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ギャンブル等依存症の本人やその家族等に対する</a:t>
            </a:r>
            <a:endParaRPr kumimoji="1" lang="en-US" altLang="ja-JP" sz="9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61233" marR="0" lvl="0" indent="0" algn="l" defTabSz="972789" rtl="0" eaLnBrk="1" fontAlgn="auto" latinLnBrk="0" hangingPunct="1">
              <a:lnSpc>
                <a:spcPts val="13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lang="ja-JP" altLang="en-US" sz="900" dirty="0">
                <a:solidFill>
                  <a:prstClr val="black"/>
                </a:solidFill>
                <a:latin typeface="BIZ UDPゴシック" panose="020B0400000000000000" pitchFamily="50" charset="-128"/>
                <a:ea typeface="BIZ UDPゴシック" panose="020B0400000000000000" pitchFamily="50" charset="-128"/>
              </a:rPr>
              <a:t> </a:t>
            </a:r>
            <a:r>
              <a:rPr kumimoji="1" lang="ja-JP" altLang="en-US" sz="9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支援として相談支援体制に関する情報発信の強化</a:t>
            </a:r>
            <a:endParaRPr kumimoji="1" lang="en-US" altLang="ja-JP" sz="9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61233" marR="0" lvl="0" indent="0" algn="l" defTabSz="972789" rtl="0" eaLnBrk="1" fontAlgn="auto" latinLnBrk="0" hangingPunct="1">
              <a:lnSpc>
                <a:spcPts val="13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9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9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や専門相談窓口の充実が必要</a:t>
            </a:r>
          </a:p>
        </p:txBody>
      </p:sp>
      <p:sp>
        <p:nvSpPr>
          <p:cNvPr id="81" name="テキスト ボックス 80">
            <a:extLst>
              <a:ext uri="{FF2B5EF4-FFF2-40B4-BE49-F238E27FC236}">
                <a16:creationId xmlns:a16="http://schemas.microsoft.com/office/drawing/2014/main" id="{247796DC-2BE5-49D7-A5B1-DB169097D534}"/>
              </a:ext>
            </a:extLst>
          </p:cNvPr>
          <p:cNvSpPr txBox="1"/>
          <p:nvPr/>
        </p:nvSpPr>
        <p:spPr>
          <a:xfrm>
            <a:off x="5274894" y="2908946"/>
            <a:ext cx="4434591" cy="230832"/>
          </a:xfrm>
          <a:prstGeom prst="rect">
            <a:avLst/>
          </a:prstGeom>
          <a:noFill/>
        </p:spPr>
        <p:txBody>
          <a:bodyPr wrap="square" rtlCol="0">
            <a:spAutoFit/>
          </a:bodyPr>
          <a:lstStyle/>
          <a:p>
            <a:pPr marL="0" marR="0" lvl="0" indent="0" algn="l" defTabSz="972789"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指標１</a:t>
            </a:r>
            <a:r>
              <a:rPr kumimoji="1" lang="en-US" altLang="ja-JP" sz="9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ギャンブル等依存が疑われる人等</a:t>
            </a:r>
            <a:r>
              <a:rPr kumimoji="1" lang="en-US" altLang="ja-JP" sz="9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の割合</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p>
        </p:txBody>
      </p:sp>
      <p:sp>
        <p:nvSpPr>
          <p:cNvPr id="82" name="テキスト ボックス 81">
            <a:extLst>
              <a:ext uri="{FF2B5EF4-FFF2-40B4-BE49-F238E27FC236}">
                <a16:creationId xmlns:a16="http://schemas.microsoft.com/office/drawing/2014/main" id="{14E99C25-348C-4954-B12A-AE2A6A760B51}"/>
              </a:ext>
            </a:extLst>
          </p:cNvPr>
          <p:cNvSpPr txBox="1"/>
          <p:nvPr/>
        </p:nvSpPr>
        <p:spPr>
          <a:xfrm>
            <a:off x="5280777" y="3955408"/>
            <a:ext cx="4819638" cy="239066"/>
          </a:xfrm>
          <a:prstGeom prst="rect">
            <a:avLst/>
          </a:prstGeom>
          <a:noFill/>
        </p:spPr>
        <p:txBody>
          <a:bodyPr wrap="square" rtlCol="0">
            <a:spAutoFit/>
          </a:bodyPr>
          <a:lstStyle/>
          <a:p>
            <a:pPr marL="0" marR="0" lvl="0" indent="0" algn="l" defTabSz="972789"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指標２</a:t>
            </a:r>
            <a:r>
              <a:rPr kumimoji="1" lang="en-US" altLang="ja-JP" sz="9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9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ギャンブル等依存症は病気であることを知っている</a:t>
            </a:r>
            <a:r>
              <a:rPr kumimoji="1" lang="en-US" altLang="ja-JP" sz="9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と回答した府民の割合</a:t>
            </a:r>
            <a:endPar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6" name="正方形/長方形 5">
            <a:extLst>
              <a:ext uri="{FF2B5EF4-FFF2-40B4-BE49-F238E27FC236}">
                <a16:creationId xmlns:a16="http://schemas.microsoft.com/office/drawing/2014/main" id="{DE78FEA5-053C-41E2-B8CE-086B11E25588}"/>
              </a:ext>
            </a:extLst>
          </p:cNvPr>
          <p:cNvSpPr/>
          <p:nvPr/>
        </p:nvSpPr>
        <p:spPr>
          <a:xfrm>
            <a:off x="5753882" y="2157061"/>
            <a:ext cx="653143" cy="6531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72789" rtl="0" eaLnBrk="1" fontAlgn="auto" latinLnBrk="0" hangingPunct="1">
              <a:lnSpc>
                <a:spcPct val="100000"/>
              </a:lnSpc>
              <a:spcBef>
                <a:spcPts val="0"/>
              </a:spcBef>
              <a:spcAft>
                <a:spcPts val="0"/>
              </a:spcAft>
              <a:buClrTx/>
              <a:buSzTx/>
              <a:buFontTx/>
              <a:buNone/>
              <a:tabLst/>
              <a:defRPr/>
            </a:pPr>
            <a:endParaRPr kumimoji="1" lang="ja-JP" altLang="en-US" sz="1357"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8" name="正方形/長方形 7">
            <a:extLst>
              <a:ext uri="{FF2B5EF4-FFF2-40B4-BE49-F238E27FC236}">
                <a16:creationId xmlns:a16="http://schemas.microsoft.com/office/drawing/2014/main" id="{9AA96E66-118D-4177-BFB7-D307AF2B8982}"/>
              </a:ext>
            </a:extLst>
          </p:cNvPr>
          <p:cNvSpPr/>
          <p:nvPr/>
        </p:nvSpPr>
        <p:spPr>
          <a:xfrm>
            <a:off x="4045992" y="1043238"/>
            <a:ext cx="653143" cy="2879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72789" rtl="0" eaLnBrk="1" fontAlgn="auto" latinLnBrk="0" hangingPunct="1">
              <a:lnSpc>
                <a:spcPct val="100000"/>
              </a:lnSpc>
              <a:spcBef>
                <a:spcPts val="0"/>
              </a:spcBef>
              <a:spcAft>
                <a:spcPts val="0"/>
              </a:spcAft>
              <a:buClrTx/>
              <a:buSzTx/>
              <a:buFontTx/>
              <a:buNone/>
              <a:tabLst/>
              <a:defRPr/>
            </a:pPr>
            <a:endParaRPr kumimoji="1" lang="ja-JP" altLang="en-US" sz="1357"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88" name="テキスト ボックス 87">
            <a:extLst>
              <a:ext uri="{FF2B5EF4-FFF2-40B4-BE49-F238E27FC236}">
                <a16:creationId xmlns:a16="http://schemas.microsoft.com/office/drawing/2014/main" id="{2D7C7A0E-660B-4628-B934-F36CC4BF3C22}"/>
              </a:ext>
            </a:extLst>
          </p:cNvPr>
          <p:cNvSpPr txBox="1"/>
          <p:nvPr/>
        </p:nvSpPr>
        <p:spPr>
          <a:xfrm>
            <a:off x="3917497" y="5357367"/>
            <a:ext cx="1123515" cy="169277"/>
          </a:xfrm>
          <a:prstGeom prst="rect">
            <a:avLst/>
          </a:prstGeom>
          <a:noFill/>
        </p:spPr>
        <p:txBody>
          <a:bodyPr wrap="square" rtlCol="0">
            <a:spAutoFit/>
          </a:bodyPr>
          <a:lstStyle/>
          <a:p>
            <a:pPr marL="0" marR="0" lvl="0" indent="0" algn="ctr" defTabSz="972789" rtl="0" eaLnBrk="1" fontAlgn="auto" latinLnBrk="0" hangingPunct="1">
              <a:lnSpc>
                <a:spcPct val="100000"/>
              </a:lnSpc>
              <a:spcBef>
                <a:spcPts val="0"/>
              </a:spcBef>
              <a:spcAft>
                <a:spcPts val="0"/>
              </a:spcAft>
              <a:buClrTx/>
              <a:buSzTx/>
              <a:buFontTx/>
              <a:buNone/>
              <a:tabLst/>
              <a:defRPr/>
            </a:pPr>
            <a:r>
              <a:rPr kumimoji="1" lang="ja-JP" altLang="en-US" sz="5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（出典）大阪府調べ</a:t>
            </a:r>
          </a:p>
        </p:txBody>
      </p:sp>
      <p:sp>
        <p:nvSpPr>
          <p:cNvPr id="76" name="対角する 2 つの角を切り取った四角形 108">
            <a:extLst>
              <a:ext uri="{FF2B5EF4-FFF2-40B4-BE49-F238E27FC236}">
                <a16:creationId xmlns:a16="http://schemas.microsoft.com/office/drawing/2014/main" id="{C174E206-A9D2-423F-82EF-CEF6949218B2}"/>
              </a:ext>
            </a:extLst>
          </p:cNvPr>
          <p:cNvSpPr/>
          <p:nvPr/>
        </p:nvSpPr>
        <p:spPr>
          <a:xfrm>
            <a:off x="264055" y="3075373"/>
            <a:ext cx="2395053" cy="175345"/>
          </a:xfrm>
          <a:prstGeom prst="snip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571" tIns="2571" rIns="2571" bIns="2571" rtlCol="0" anchor="ctr"/>
          <a:lstStyle/>
          <a:p>
            <a:pPr marL="0" marR="0" lvl="0" indent="0" algn="l" defTabSz="972789" rtl="0" eaLnBrk="1" fontAlgn="auto" latinLnBrk="0" hangingPunct="1">
              <a:lnSpc>
                <a:spcPct val="100000"/>
              </a:lnSpc>
              <a:spcBef>
                <a:spcPts val="0"/>
              </a:spcBef>
              <a:spcAft>
                <a:spcPts val="0"/>
              </a:spcAft>
              <a:buClrTx/>
              <a:buSzTx/>
              <a:buFontTx/>
              <a:buNone/>
              <a:tabLst/>
              <a:defRPr/>
            </a:pPr>
            <a:r>
              <a:rPr kumimoji="1" lang="ja-JP" altLang="en-US" sz="857"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②専門医療機関における受診者の年齢別内訳</a:t>
            </a:r>
          </a:p>
        </p:txBody>
      </p:sp>
      <p:sp>
        <p:nvSpPr>
          <p:cNvPr id="86" name="正方形/長方形 85">
            <a:extLst>
              <a:ext uri="{FF2B5EF4-FFF2-40B4-BE49-F238E27FC236}">
                <a16:creationId xmlns:a16="http://schemas.microsoft.com/office/drawing/2014/main" id="{FFEC6F82-2485-4825-AB5C-3DAA29DE6EE5}"/>
              </a:ext>
            </a:extLst>
          </p:cNvPr>
          <p:cNvSpPr/>
          <p:nvPr/>
        </p:nvSpPr>
        <p:spPr>
          <a:xfrm>
            <a:off x="152208" y="3245823"/>
            <a:ext cx="2993635" cy="750463"/>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122467" marR="0" lvl="0" indent="-61233" algn="l" defTabSz="972789" rtl="0" eaLnBrk="1" fontAlgn="auto" latinLnBrk="0" hangingPunct="1">
              <a:lnSpc>
                <a:spcPts val="1300"/>
              </a:lnSpc>
              <a:spcBef>
                <a:spcPts val="0"/>
              </a:spcBef>
              <a:spcAft>
                <a:spcPts val="0"/>
              </a:spcAft>
              <a:buClrTx/>
              <a:buSzTx/>
              <a:buFont typeface="Wingdings" panose="05000000000000000000" pitchFamily="2" charset="2"/>
              <a:buChar char="Ø"/>
              <a:tabLst/>
              <a:defRPr/>
            </a:pPr>
            <a:r>
              <a:rPr kumimoji="1" lang="ja-JP" altLang="en-US"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20</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歳代」が</a:t>
            </a:r>
            <a:r>
              <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227</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人、「</a:t>
            </a:r>
            <a:r>
              <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30</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歳代」</a:t>
            </a:r>
            <a:r>
              <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359</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人、「</a:t>
            </a:r>
            <a:r>
              <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40</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歳代」が</a:t>
            </a:r>
            <a:r>
              <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250</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人と</a:t>
            </a:r>
            <a:r>
              <a:rPr kumimoji="1" lang="ja-JP" altLang="en-US" sz="9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若い世代が多い</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61233" marR="0" lvl="0" indent="0" algn="l" defTabSz="972789" rtl="0" eaLnBrk="1" fontAlgn="auto" latinLnBrk="0" hangingPunct="1">
              <a:lnSpc>
                <a:spcPts val="500"/>
              </a:lnSpc>
              <a:spcBef>
                <a:spcPts val="0"/>
              </a:spcBef>
              <a:spcAft>
                <a:spcPts val="0"/>
              </a:spcAft>
              <a:buClrTx/>
              <a:buSzTx/>
              <a:buFontTx/>
              <a:buNone/>
              <a:tabLst/>
              <a:defRPr/>
            </a:pP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61233" marR="0" lvl="0" indent="0" algn="l" defTabSz="972789" rtl="0" eaLnBrk="1" fontAlgn="auto" latinLnBrk="0" hangingPunct="1">
              <a:lnSpc>
                <a:spcPts val="13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9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若年層が受診に至る状態になる前の早い段階で、</a:t>
            </a:r>
            <a:endParaRPr kumimoji="1" lang="en-US" altLang="ja-JP" sz="9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61233" marR="0" lvl="0" indent="0" algn="l" defTabSz="972789" rtl="0" eaLnBrk="1" fontAlgn="auto" latinLnBrk="0" hangingPunct="1">
              <a:lnSpc>
                <a:spcPts val="13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9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予防的な介入ができるよう、若年層がアクセス</a:t>
            </a:r>
            <a:endParaRPr kumimoji="1" lang="en-US" altLang="ja-JP" sz="9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61233" marR="0" lvl="0" indent="0" algn="l" defTabSz="972789" rtl="0" eaLnBrk="1" fontAlgn="auto" latinLnBrk="0" hangingPunct="1">
              <a:lnSpc>
                <a:spcPts val="13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9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しやすい相談ツール等が必要</a:t>
            </a:r>
          </a:p>
        </p:txBody>
      </p:sp>
      <p:sp>
        <p:nvSpPr>
          <p:cNvPr id="48" name="テキスト ボックス 47">
            <a:extLst>
              <a:ext uri="{FF2B5EF4-FFF2-40B4-BE49-F238E27FC236}">
                <a16:creationId xmlns:a16="http://schemas.microsoft.com/office/drawing/2014/main" id="{8F975E35-012F-4DF6-98DB-84540132A9F9}"/>
              </a:ext>
            </a:extLst>
          </p:cNvPr>
          <p:cNvSpPr txBox="1"/>
          <p:nvPr/>
        </p:nvSpPr>
        <p:spPr>
          <a:xfrm>
            <a:off x="8310020" y="4220793"/>
            <a:ext cx="1448971" cy="496098"/>
          </a:xfrm>
          <a:prstGeom prst="rect">
            <a:avLst/>
          </a:prstGeom>
          <a:noFill/>
          <a:ln>
            <a:solidFill>
              <a:schemeClr val="tx1"/>
            </a:solidFill>
          </a:ln>
        </p:spPr>
        <p:txBody>
          <a:bodyPr wrap="square" rtlCol="0">
            <a:spAutoFit/>
          </a:bodyPr>
          <a:lstStyle/>
          <a:p>
            <a:pPr marL="0" marR="0" lvl="0" indent="0" algn="l" defTabSz="972789" rtl="0" eaLnBrk="1" fontAlgn="auto" latinLnBrk="0" hangingPunct="1">
              <a:lnSpc>
                <a:spcPts val="1071"/>
              </a:lnSpc>
              <a:spcBef>
                <a:spcPts val="0"/>
              </a:spcBef>
              <a:spcAft>
                <a:spcPts val="0"/>
              </a:spcAft>
              <a:buClrTx/>
              <a:buSzTx/>
              <a:buFontTx/>
              <a:buNone/>
              <a:tabLst/>
              <a:defRPr/>
            </a:pPr>
            <a:r>
              <a:rPr kumimoji="1" lang="ja-JP" altLang="en-US"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令和４年度からの</a:t>
            </a:r>
            <a:r>
              <a:rPr kumimoji="1" lang="en-US" altLang="ja-JP"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4</a:t>
            </a:r>
            <a:r>
              <a:rPr kumimoji="1" lang="ja-JP" altLang="en-US"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年間</a:t>
            </a:r>
            <a:endParaRPr kumimoji="1" lang="en-US" altLang="ja-JP"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72789" rtl="0" eaLnBrk="1" fontAlgn="auto" latinLnBrk="0" hangingPunct="1">
              <a:lnSpc>
                <a:spcPts val="1071"/>
              </a:lnSpc>
              <a:spcBef>
                <a:spcPts val="0"/>
              </a:spcBef>
              <a:spcAft>
                <a:spcPts val="0"/>
              </a:spcAft>
              <a:buClrTx/>
              <a:buSzTx/>
              <a:buFontTx/>
              <a:buNone/>
              <a:tabLst/>
              <a:defRPr/>
            </a:pPr>
            <a:r>
              <a:rPr kumimoji="1" lang="ja-JP" altLang="en-US"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で</a:t>
            </a:r>
            <a:r>
              <a:rPr kumimoji="1" lang="en-US" altLang="ja-JP"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82.4</a:t>
            </a:r>
            <a:r>
              <a:rPr kumimoji="1" lang="ja-JP" altLang="en-US"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％から</a:t>
            </a:r>
            <a:r>
              <a:rPr kumimoji="1" lang="en-US" altLang="ja-JP"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82.6</a:t>
            </a:r>
            <a:r>
              <a:rPr kumimoji="1" lang="ja-JP" altLang="en-US"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％と</a:t>
            </a:r>
            <a:endParaRPr kumimoji="1" lang="en-US" altLang="ja-JP"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72789" rtl="0" eaLnBrk="1" fontAlgn="auto" latinLnBrk="0" hangingPunct="1">
              <a:lnSpc>
                <a:spcPts val="1071"/>
              </a:lnSpc>
              <a:spcBef>
                <a:spcPts val="0"/>
              </a:spcBef>
              <a:spcAft>
                <a:spcPts val="0"/>
              </a:spcAft>
              <a:buClrTx/>
              <a:buSzTx/>
              <a:buFontTx/>
              <a:buNone/>
              <a:tabLst/>
              <a:defRPr/>
            </a:pPr>
            <a:r>
              <a:rPr kumimoji="1" lang="ja-JP" altLang="en-US"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なり、横ばい</a:t>
            </a:r>
          </a:p>
        </p:txBody>
      </p:sp>
      <p:sp>
        <p:nvSpPr>
          <p:cNvPr id="49" name="テキスト ボックス 48">
            <a:extLst>
              <a:ext uri="{FF2B5EF4-FFF2-40B4-BE49-F238E27FC236}">
                <a16:creationId xmlns:a16="http://schemas.microsoft.com/office/drawing/2014/main" id="{00873A02-753E-4838-892A-1B0CCBDABC89}"/>
              </a:ext>
            </a:extLst>
          </p:cNvPr>
          <p:cNvSpPr txBox="1"/>
          <p:nvPr/>
        </p:nvSpPr>
        <p:spPr>
          <a:xfrm>
            <a:off x="8323130" y="3267888"/>
            <a:ext cx="1435861" cy="496098"/>
          </a:xfrm>
          <a:prstGeom prst="rect">
            <a:avLst/>
          </a:prstGeom>
          <a:noFill/>
          <a:ln w="3175">
            <a:solidFill>
              <a:schemeClr val="tx1"/>
            </a:solidFill>
          </a:ln>
        </p:spPr>
        <p:txBody>
          <a:bodyPr wrap="square" rtlCol="0">
            <a:spAutoFit/>
          </a:bodyPr>
          <a:lstStyle/>
          <a:p>
            <a:pPr marL="0" marR="0" lvl="0" indent="0" algn="l" defTabSz="972789" rtl="0" eaLnBrk="1" fontAlgn="auto" latinLnBrk="0" hangingPunct="1">
              <a:lnSpc>
                <a:spcPts val="1071"/>
              </a:lnSpc>
              <a:spcBef>
                <a:spcPts val="0"/>
              </a:spcBef>
              <a:spcAft>
                <a:spcPts val="0"/>
              </a:spcAft>
              <a:buClrTx/>
              <a:buSzTx/>
              <a:buFontTx/>
              <a:buNone/>
              <a:tabLst/>
              <a:defRPr/>
            </a:pPr>
            <a:r>
              <a:rPr kumimoji="1" lang="ja-JP" altLang="en-US"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令和４年度からの</a:t>
            </a:r>
            <a:r>
              <a:rPr kumimoji="1" lang="en-US" altLang="ja-JP"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4</a:t>
            </a:r>
            <a:r>
              <a:rPr kumimoji="1" lang="ja-JP" altLang="en-US"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年間で</a:t>
            </a:r>
            <a:r>
              <a:rPr kumimoji="1" lang="en-US" altLang="ja-JP"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3.4</a:t>
            </a:r>
            <a:r>
              <a:rPr kumimoji="1" lang="ja-JP" altLang="en-US"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％から</a:t>
            </a:r>
            <a:r>
              <a:rPr kumimoji="1" lang="en-US" altLang="ja-JP"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2.9</a:t>
            </a:r>
            <a:r>
              <a:rPr kumimoji="1" lang="ja-JP" altLang="en-US"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％となり、ほぼ横ばい</a:t>
            </a:r>
          </a:p>
        </p:txBody>
      </p:sp>
      <p:sp>
        <p:nvSpPr>
          <p:cNvPr id="89" name="テキスト ボックス 88">
            <a:extLst>
              <a:ext uri="{FF2B5EF4-FFF2-40B4-BE49-F238E27FC236}">
                <a16:creationId xmlns:a16="http://schemas.microsoft.com/office/drawing/2014/main" id="{06653687-F71E-44E1-B22A-ABECCEAF911F}"/>
              </a:ext>
            </a:extLst>
          </p:cNvPr>
          <p:cNvSpPr txBox="1"/>
          <p:nvPr/>
        </p:nvSpPr>
        <p:spPr>
          <a:xfrm>
            <a:off x="2288704" y="6676281"/>
            <a:ext cx="2986190" cy="169277"/>
          </a:xfrm>
          <a:prstGeom prst="rect">
            <a:avLst/>
          </a:prstGeom>
          <a:noFill/>
        </p:spPr>
        <p:txBody>
          <a:bodyPr wrap="square" rtlCol="0">
            <a:spAutoFit/>
          </a:bodyPr>
          <a:lstStyle/>
          <a:p>
            <a:pPr marL="0" marR="0" lvl="0" indent="0" algn="ctr" defTabSz="972789" rtl="0" eaLnBrk="1" fontAlgn="auto" latinLnBrk="0" hangingPunct="1">
              <a:lnSpc>
                <a:spcPct val="100000"/>
              </a:lnSpc>
              <a:spcBef>
                <a:spcPts val="0"/>
              </a:spcBef>
              <a:spcAft>
                <a:spcPts val="0"/>
              </a:spcAft>
              <a:buClrTx/>
              <a:buSzTx/>
              <a:buFontTx/>
              <a:buNone/>
              <a:tabLst/>
              <a:defRPr/>
            </a:pPr>
            <a:r>
              <a:rPr kumimoji="1" lang="ja-JP" altLang="en-US" sz="5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（出典）令和７年度　大阪府「ギャンブル等の問題でお困りの方の状況についてのアンケート調査」</a:t>
            </a:r>
          </a:p>
        </p:txBody>
      </p:sp>
      <p:pic>
        <p:nvPicPr>
          <p:cNvPr id="18" name="図 17">
            <a:extLst>
              <a:ext uri="{FF2B5EF4-FFF2-40B4-BE49-F238E27FC236}">
                <a16:creationId xmlns:a16="http://schemas.microsoft.com/office/drawing/2014/main" id="{2B14B87F-6D2C-4B1A-B9AA-FC91E77EB46A}"/>
              </a:ext>
            </a:extLst>
          </p:cNvPr>
          <p:cNvPicPr>
            <a:picLocks noChangeAspect="1"/>
          </p:cNvPicPr>
          <p:nvPr/>
        </p:nvPicPr>
        <p:blipFill>
          <a:blip r:embed="rId3"/>
          <a:stretch>
            <a:fillRect/>
          </a:stretch>
        </p:blipFill>
        <p:spPr>
          <a:xfrm>
            <a:off x="3136965" y="4421552"/>
            <a:ext cx="1785156" cy="937802"/>
          </a:xfrm>
          <a:prstGeom prst="rect">
            <a:avLst/>
          </a:prstGeom>
        </p:spPr>
      </p:pic>
      <p:pic>
        <p:nvPicPr>
          <p:cNvPr id="19" name="図 18">
            <a:extLst>
              <a:ext uri="{FF2B5EF4-FFF2-40B4-BE49-F238E27FC236}">
                <a16:creationId xmlns:a16="http://schemas.microsoft.com/office/drawing/2014/main" id="{34AB51D3-AE4E-4E42-AD0F-58F937F6C051}"/>
              </a:ext>
            </a:extLst>
          </p:cNvPr>
          <p:cNvPicPr>
            <a:picLocks noChangeAspect="1"/>
          </p:cNvPicPr>
          <p:nvPr/>
        </p:nvPicPr>
        <p:blipFill>
          <a:blip r:embed="rId4"/>
          <a:stretch>
            <a:fillRect/>
          </a:stretch>
        </p:blipFill>
        <p:spPr>
          <a:xfrm>
            <a:off x="3100993" y="3161685"/>
            <a:ext cx="1936454" cy="1025311"/>
          </a:xfrm>
          <a:prstGeom prst="rect">
            <a:avLst/>
          </a:prstGeom>
        </p:spPr>
      </p:pic>
      <p:pic>
        <p:nvPicPr>
          <p:cNvPr id="16" name="図 15">
            <a:extLst>
              <a:ext uri="{FF2B5EF4-FFF2-40B4-BE49-F238E27FC236}">
                <a16:creationId xmlns:a16="http://schemas.microsoft.com/office/drawing/2014/main" id="{0826C4A9-7A39-4138-AE4B-C63DAD054528}"/>
              </a:ext>
            </a:extLst>
          </p:cNvPr>
          <p:cNvPicPr>
            <a:picLocks noChangeAspect="1"/>
          </p:cNvPicPr>
          <p:nvPr/>
        </p:nvPicPr>
        <p:blipFill>
          <a:blip r:embed="rId5"/>
          <a:stretch>
            <a:fillRect/>
          </a:stretch>
        </p:blipFill>
        <p:spPr>
          <a:xfrm>
            <a:off x="2904012" y="5557547"/>
            <a:ext cx="2131674" cy="1167310"/>
          </a:xfrm>
          <a:prstGeom prst="rect">
            <a:avLst/>
          </a:prstGeom>
        </p:spPr>
      </p:pic>
      <p:sp>
        <p:nvSpPr>
          <p:cNvPr id="90" name="テキスト ボックス 89">
            <a:extLst>
              <a:ext uri="{FF2B5EF4-FFF2-40B4-BE49-F238E27FC236}">
                <a16:creationId xmlns:a16="http://schemas.microsoft.com/office/drawing/2014/main" id="{2327FF2B-EDE6-4702-A4A2-C4052AF635BF}"/>
              </a:ext>
            </a:extLst>
          </p:cNvPr>
          <p:cNvSpPr txBox="1"/>
          <p:nvPr/>
        </p:nvSpPr>
        <p:spPr>
          <a:xfrm>
            <a:off x="3112268" y="4155014"/>
            <a:ext cx="2054952" cy="169277"/>
          </a:xfrm>
          <a:prstGeom prst="rect">
            <a:avLst/>
          </a:prstGeom>
          <a:noFill/>
        </p:spPr>
        <p:txBody>
          <a:bodyPr wrap="square" rtlCol="0">
            <a:spAutoFit/>
          </a:bodyPr>
          <a:lstStyle/>
          <a:p>
            <a:pPr marL="0" marR="0" lvl="0" indent="0" algn="ctr" defTabSz="972789" rtl="0" eaLnBrk="1" fontAlgn="auto" latinLnBrk="0" hangingPunct="1">
              <a:lnSpc>
                <a:spcPct val="100000"/>
              </a:lnSpc>
              <a:spcBef>
                <a:spcPts val="0"/>
              </a:spcBef>
              <a:spcAft>
                <a:spcPts val="0"/>
              </a:spcAft>
              <a:buClrTx/>
              <a:buSzTx/>
              <a:buFontTx/>
              <a:buNone/>
              <a:tabLst/>
              <a:defRPr/>
            </a:pPr>
            <a:r>
              <a:rPr kumimoji="1" lang="ja-JP" altLang="en-US" sz="5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（出典）令和</a:t>
            </a:r>
            <a:r>
              <a:rPr kumimoji="1" lang="en-US" altLang="ja-JP" sz="5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6</a:t>
            </a:r>
            <a:r>
              <a:rPr kumimoji="1" lang="ja-JP" altLang="en-US" sz="5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年度専門医療機関の診療実績報告書</a:t>
            </a:r>
          </a:p>
        </p:txBody>
      </p:sp>
      <p:pic>
        <p:nvPicPr>
          <p:cNvPr id="4" name="図 3">
            <a:extLst>
              <a:ext uri="{FF2B5EF4-FFF2-40B4-BE49-F238E27FC236}">
                <a16:creationId xmlns:a16="http://schemas.microsoft.com/office/drawing/2014/main" id="{3361DE48-0A46-41D7-A6A0-E5AFEBA95AC2}"/>
              </a:ext>
            </a:extLst>
          </p:cNvPr>
          <p:cNvPicPr>
            <a:picLocks noChangeAspect="1"/>
          </p:cNvPicPr>
          <p:nvPr/>
        </p:nvPicPr>
        <p:blipFill>
          <a:blip r:embed="rId6"/>
          <a:stretch>
            <a:fillRect/>
          </a:stretch>
        </p:blipFill>
        <p:spPr>
          <a:xfrm>
            <a:off x="3153087" y="1937240"/>
            <a:ext cx="1767994" cy="1062538"/>
          </a:xfrm>
          <a:prstGeom prst="rect">
            <a:avLst/>
          </a:prstGeom>
        </p:spPr>
      </p:pic>
      <p:sp>
        <p:nvSpPr>
          <p:cNvPr id="87" name="テキスト ボックス 86">
            <a:extLst>
              <a:ext uri="{FF2B5EF4-FFF2-40B4-BE49-F238E27FC236}">
                <a16:creationId xmlns:a16="http://schemas.microsoft.com/office/drawing/2014/main" id="{81B57568-39D2-4D1F-94D8-715082CE8AFE}"/>
              </a:ext>
            </a:extLst>
          </p:cNvPr>
          <p:cNvSpPr txBox="1"/>
          <p:nvPr/>
        </p:nvSpPr>
        <p:spPr>
          <a:xfrm>
            <a:off x="2715006" y="2933227"/>
            <a:ext cx="2626542" cy="257122"/>
          </a:xfrm>
          <a:prstGeom prst="rect">
            <a:avLst/>
          </a:prstGeom>
          <a:noFill/>
        </p:spPr>
        <p:txBody>
          <a:bodyPr wrap="square" rtlCol="0">
            <a:spAutoFit/>
          </a:bodyPr>
          <a:lstStyle/>
          <a:p>
            <a:pPr marL="0" marR="0" lvl="0" indent="0" algn="ctr" defTabSz="972789" rtl="0" eaLnBrk="1" fontAlgn="auto" latinLnBrk="0" hangingPunct="1">
              <a:lnSpc>
                <a:spcPct val="100000"/>
              </a:lnSpc>
              <a:spcBef>
                <a:spcPts val="0"/>
              </a:spcBef>
              <a:spcAft>
                <a:spcPts val="0"/>
              </a:spcAft>
              <a:buClrTx/>
              <a:buSzTx/>
              <a:buFontTx/>
              <a:buNone/>
              <a:tabLst/>
              <a:defRPr/>
            </a:pPr>
            <a:r>
              <a:rPr kumimoji="1" lang="en-US" altLang="ja-JP" sz="5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5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出典</a:t>
            </a:r>
            <a:r>
              <a:rPr kumimoji="1" lang="en-US" altLang="ja-JP" sz="5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5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a:t>
            </a:r>
            <a:r>
              <a:rPr kumimoji="1" lang="en-US" altLang="ja-JP" sz="5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a:t>
            </a:r>
            <a:r>
              <a:rPr kumimoji="1" lang="ja-JP" altLang="en-US" sz="5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年度「健康と生活に関する調査」（大阪府こころの健康総合センター</a:t>
            </a:r>
            <a:r>
              <a:rPr kumimoji="1" lang="ja-JP" altLang="en-US" sz="429"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ctr" defTabSz="972789" rtl="0" eaLnBrk="1" fontAlgn="auto" latinLnBrk="0" hangingPunct="1">
              <a:lnSpc>
                <a:spcPct val="100000"/>
              </a:lnSpc>
              <a:spcBef>
                <a:spcPts val="0"/>
              </a:spcBef>
              <a:spcAft>
                <a:spcPts val="0"/>
              </a:spcAft>
              <a:buClrTx/>
              <a:buSzTx/>
              <a:buFontTx/>
              <a:buNone/>
              <a:tabLst/>
              <a:defRPr/>
            </a:pPr>
            <a:endParaRPr kumimoji="1" lang="ja-JP" altLang="en-US" sz="571"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スライド番号プレースホルダー 2">
            <a:extLst>
              <a:ext uri="{FF2B5EF4-FFF2-40B4-BE49-F238E27FC236}">
                <a16:creationId xmlns:a16="http://schemas.microsoft.com/office/drawing/2014/main" id="{679E6FAA-BEB9-4051-B07B-400BD6010425}"/>
              </a:ext>
            </a:extLst>
          </p:cNvPr>
          <p:cNvSpPr>
            <a:spLocks noGrp="1"/>
          </p:cNvSpPr>
          <p:nvPr>
            <p:ph type="sldNum" sz="quarter" idx="12"/>
          </p:nvPr>
        </p:nvSpPr>
        <p:spPr>
          <a:xfrm>
            <a:off x="9519160" y="6519681"/>
            <a:ext cx="347468" cy="365125"/>
          </a:xfrm>
        </p:spPr>
        <p:txBody>
          <a:bodyPr/>
          <a:lstStyle/>
          <a:p>
            <a:pPr marL="0" marR="0" lvl="0" indent="0" algn="r" defTabSz="972789" rtl="0" eaLnBrk="1" fontAlgn="auto" latinLnBrk="0" hangingPunct="1">
              <a:lnSpc>
                <a:spcPct val="100000"/>
              </a:lnSpc>
              <a:spcBef>
                <a:spcPts val="0"/>
              </a:spcBef>
              <a:spcAft>
                <a:spcPts val="0"/>
              </a:spcAft>
              <a:buClrTx/>
              <a:buSzTx/>
              <a:buFontTx/>
              <a:buNone/>
              <a:tabLst/>
              <a:defRPr/>
            </a:pPr>
            <a:fld id="{9E2C13C0-0254-4839-91F2-D819C3033984}" type="slidenum">
              <a:rPr kumimoji="1" lang="ja-JP" altLang="en-US" sz="1214"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72789" rtl="0" eaLnBrk="1" fontAlgn="auto" latinLnBrk="0" hangingPunct="1">
                <a:lnSpc>
                  <a:spcPct val="100000"/>
                </a:lnSpc>
                <a:spcBef>
                  <a:spcPts val="0"/>
                </a:spcBef>
                <a:spcAft>
                  <a:spcPts val="0"/>
                </a:spcAft>
                <a:buClrTx/>
                <a:buSzTx/>
                <a:buFontTx/>
                <a:buNone/>
                <a:tabLst/>
                <a:defRPr/>
              </a:pPr>
              <a:t>1</a:t>
            </a:fld>
            <a:endParaRPr kumimoji="1" lang="ja-JP" altLang="en-US" sz="1214"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92" name="テキスト ボックス 91">
            <a:extLst>
              <a:ext uri="{FF2B5EF4-FFF2-40B4-BE49-F238E27FC236}">
                <a16:creationId xmlns:a16="http://schemas.microsoft.com/office/drawing/2014/main" id="{2A1BAD49-2D7C-423F-888A-26119BB665F4}"/>
              </a:ext>
            </a:extLst>
          </p:cNvPr>
          <p:cNvSpPr txBox="1"/>
          <p:nvPr/>
        </p:nvSpPr>
        <p:spPr>
          <a:xfrm>
            <a:off x="5497628" y="4811907"/>
            <a:ext cx="4277169" cy="430887"/>
          </a:xfrm>
          <a:prstGeom prst="rect">
            <a:avLst/>
          </a:prstGeom>
          <a:solidFill>
            <a:schemeClr val="bg1">
              <a:lumMod val="85000"/>
            </a:schemeClr>
          </a:solidFill>
        </p:spPr>
        <p:txBody>
          <a:bodyPr wrap="square" rtlCol="0">
            <a:spAutoFit/>
          </a:bodyPr>
          <a:lstStyle/>
          <a:p>
            <a:pPr marL="0" marR="0" lvl="0" indent="0" algn="l" defTabSz="972789" rtl="0" eaLnBrk="1" fontAlgn="auto" latinLnBrk="0" hangingPunct="1">
              <a:lnSpc>
                <a:spcPct val="100000"/>
              </a:lnSpc>
              <a:spcBef>
                <a:spcPts val="0"/>
              </a:spcBef>
              <a:spcAft>
                <a:spcPts val="0"/>
              </a:spcAft>
              <a:buClrTx/>
              <a:buSzTx/>
              <a:buFontTx/>
              <a:buNone/>
              <a:tabLst/>
              <a:defRPr/>
            </a:pPr>
            <a:r>
              <a:rPr kumimoji="1" lang="ja-JP" altLang="en-US" sz="8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7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指標</a:t>
            </a:r>
            <a:r>
              <a:rPr kumimoji="1" lang="en-US" altLang="ja-JP" sz="7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a:t>
            </a:r>
            <a:r>
              <a:rPr kumimoji="1" lang="ja-JP" altLang="en-US" sz="7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及び２で使用しているデータは、大阪府内の住民基本台帳から無作為に抽出した</a:t>
            </a:r>
            <a:r>
              <a:rPr kumimoji="1" lang="en-US" altLang="ja-JP" sz="7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18</a:t>
            </a:r>
            <a:r>
              <a:rPr kumimoji="1" lang="ja-JP" altLang="en-US" sz="7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歳以上の</a:t>
            </a:r>
            <a:r>
              <a:rPr kumimoji="1" lang="en-US" altLang="ja-JP" sz="7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18,000</a:t>
            </a:r>
            <a:r>
              <a:rPr kumimoji="1" lang="ja-JP" altLang="en-US" sz="7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名を対象</a:t>
            </a:r>
            <a:r>
              <a:rPr kumimoji="1" lang="ja-JP" altLang="en-US" sz="7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に府が実施する「健康と生活に関する調査」によるもの。</a:t>
            </a:r>
            <a:r>
              <a:rPr kumimoji="1" lang="en-US" altLang="ja-JP" sz="7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7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令和</a:t>
            </a:r>
            <a:r>
              <a:rPr kumimoji="1" lang="en-US" altLang="ja-JP" sz="7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7</a:t>
            </a:r>
            <a:r>
              <a:rPr kumimoji="1" lang="ja-JP" altLang="en-US" sz="7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年度は、</a:t>
            </a:r>
            <a:r>
              <a:rPr kumimoji="1" lang="en-US" altLang="ja-JP" sz="7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10</a:t>
            </a:r>
            <a:r>
              <a:rPr kumimoji="1" lang="ja-JP" altLang="en-US" sz="7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月</a:t>
            </a:r>
            <a:r>
              <a:rPr kumimoji="1" lang="en-US" altLang="ja-JP" sz="7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a:t>
            </a:r>
            <a:r>
              <a:rPr kumimoji="1" lang="ja-JP" altLang="en-US" sz="7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か月間実施し、</a:t>
            </a:r>
            <a:r>
              <a:rPr kumimoji="1" lang="en-US" altLang="ja-JP" sz="7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7,663</a:t>
            </a:r>
            <a:r>
              <a:rPr kumimoji="1" lang="ja-JP" altLang="en-US" sz="7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人（回収率</a:t>
            </a:r>
            <a:r>
              <a:rPr kumimoji="1" lang="en-US" altLang="ja-JP" sz="7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42.6</a:t>
            </a:r>
            <a:r>
              <a:rPr kumimoji="1" lang="ja-JP" altLang="en-US" sz="7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％）より回答を得た。</a:t>
            </a:r>
            <a:endParaRPr kumimoji="1" lang="en-US" altLang="ja-JP" sz="7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pic>
        <p:nvPicPr>
          <p:cNvPr id="9" name="図 8">
            <a:extLst>
              <a:ext uri="{FF2B5EF4-FFF2-40B4-BE49-F238E27FC236}">
                <a16:creationId xmlns:a16="http://schemas.microsoft.com/office/drawing/2014/main" id="{8C2A36BF-8AAB-465B-8C04-D04D71109EC1}"/>
              </a:ext>
            </a:extLst>
          </p:cNvPr>
          <p:cNvPicPr>
            <a:picLocks noChangeAspect="1"/>
          </p:cNvPicPr>
          <p:nvPr/>
        </p:nvPicPr>
        <p:blipFill rotWithShape="1">
          <a:blip r:embed="rId7"/>
          <a:srcRect l="4881" t="2092" r="955" b="9288"/>
          <a:stretch/>
        </p:blipFill>
        <p:spPr>
          <a:xfrm>
            <a:off x="5564161" y="3157413"/>
            <a:ext cx="2605132" cy="779341"/>
          </a:xfrm>
          <a:prstGeom prst="rect">
            <a:avLst/>
          </a:prstGeom>
        </p:spPr>
      </p:pic>
      <p:pic>
        <p:nvPicPr>
          <p:cNvPr id="43" name="図 42">
            <a:extLst>
              <a:ext uri="{FF2B5EF4-FFF2-40B4-BE49-F238E27FC236}">
                <a16:creationId xmlns:a16="http://schemas.microsoft.com/office/drawing/2014/main" id="{89216726-8B7D-4396-8418-67B13621958F}"/>
              </a:ext>
            </a:extLst>
          </p:cNvPr>
          <p:cNvPicPr/>
          <p:nvPr/>
        </p:nvPicPr>
        <p:blipFill rotWithShape="1">
          <a:blip r:embed="rId8" cstate="print">
            <a:extLst>
              <a:ext uri="{28A0092B-C50C-407E-A947-70E740481C1C}">
                <a14:useLocalDpi xmlns:a14="http://schemas.microsoft.com/office/drawing/2010/main" val="0"/>
              </a:ext>
            </a:extLst>
          </a:blip>
          <a:srcRect l="4883" t="3256" r="3594" b="8311"/>
          <a:stretch/>
        </p:blipFill>
        <p:spPr bwMode="auto">
          <a:xfrm>
            <a:off x="5556955" y="4220793"/>
            <a:ext cx="2627845" cy="512612"/>
          </a:xfrm>
          <a:prstGeom prst="rect">
            <a:avLst/>
          </a:prstGeom>
          <a:noFill/>
          <a:ln>
            <a:noFill/>
          </a:ln>
        </p:spPr>
      </p:pic>
      <p:pic>
        <p:nvPicPr>
          <p:cNvPr id="5" name="図 4">
            <a:extLst>
              <a:ext uri="{FF2B5EF4-FFF2-40B4-BE49-F238E27FC236}">
                <a16:creationId xmlns:a16="http://schemas.microsoft.com/office/drawing/2014/main" id="{64380E7D-90CC-4A05-8232-B682A02F2BF2}"/>
              </a:ext>
            </a:extLst>
          </p:cNvPr>
          <p:cNvPicPr>
            <a:picLocks noChangeAspect="1"/>
          </p:cNvPicPr>
          <p:nvPr/>
        </p:nvPicPr>
        <p:blipFill rotWithShape="1">
          <a:blip r:embed="rId9"/>
          <a:srcRect l="4014" t="7077" r="2289" b="3224"/>
          <a:stretch/>
        </p:blipFill>
        <p:spPr>
          <a:xfrm>
            <a:off x="5631789" y="5278120"/>
            <a:ext cx="3318119" cy="1559497"/>
          </a:xfrm>
          <a:prstGeom prst="rect">
            <a:avLst/>
          </a:prstGeom>
        </p:spPr>
      </p:pic>
      <p:sp>
        <p:nvSpPr>
          <p:cNvPr id="58" name="正方形/長方形 57"/>
          <p:cNvSpPr/>
          <p:nvPr/>
        </p:nvSpPr>
        <p:spPr>
          <a:xfrm>
            <a:off x="8695810" y="5357367"/>
            <a:ext cx="951258" cy="39893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2571" tIns="2571" rIns="2571" bIns="2571" rtlCol="0" anchor="ctr"/>
          <a:lstStyle/>
          <a:p>
            <a:pPr marL="0" marR="0" lvl="0" indent="0" algn="ctr" defTabSz="972789" rtl="0" eaLnBrk="1" fontAlgn="auto" latinLnBrk="0" hangingPunct="1">
              <a:lnSpc>
                <a:spcPct val="100000"/>
              </a:lnSpc>
              <a:spcBef>
                <a:spcPts val="0"/>
              </a:spcBef>
              <a:spcAft>
                <a:spcPts val="0"/>
              </a:spcAft>
              <a:buClrTx/>
              <a:buSzTx/>
              <a:buFontTx/>
              <a:buNone/>
              <a:tabLst/>
              <a:defRPr/>
            </a:pPr>
            <a:r>
              <a:rPr kumimoji="1" lang="ja-JP" altLang="en-US" sz="714" b="1" i="0" u="none" strike="noStrike" kern="1200" cap="none" spc="71"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ギャンブル等依存</a:t>
            </a:r>
            <a:endParaRPr kumimoji="1" lang="en-US" altLang="ja-JP" sz="714" b="1" i="0" u="none" strike="noStrike" kern="1200" cap="none" spc="71"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ctr" defTabSz="972789" rtl="0" eaLnBrk="1" fontAlgn="auto" latinLnBrk="0" hangingPunct="1">
              <a:lnSpc>
                <a:spcPct val="100000"/>
              </a:lnSpc>
              <a:spcBef>
                <a:spcPts val="0"/>
              </a:spcBef>
              <a:spcAft>
                <a:spcPts val="0"/>
              </a:spcAft>
              <a:buClrTx/>
              <a:buSzTx/>
              <a:buFontTx/>
              <a:buNone/>
              <a:tabLst/>
              <a:defRPr/>
            </a:pPr>
            <a:r>
              <a:rPr kumimoji="1" lang="ja-JP" altLang="en-US" sz="714" b="1" i="0" u="none" strike="noStrike" kern="1200" cap="none" spc="71"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が疑われる人等の</a:t>
            </a:r>
            <a:endParaRPr kumimoji="1" lang="en-US" altLang="ja-JP" sz="714" b="1" i="0" u="none" strike="noStrike" kern="1200" cap="none" spc="71"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972789" rtl="0" eaLnBrk="1" fontAlgn="auto" latinLnBrk="0" hangingPunct="1">
              <a:lnSpc>
                <a:spcPct val="100000"/>
              </a:lnSpc>
              <a:spcBef>
                <a:spcPts val="0"/>
              </a:spcBef>
              <a:spcAft>
                <a:spcPts val="0"/>
              </a:spcAft>
              <a:buClrTx/>
              <a:buSzTx/>
              <a:buFontTx/>
              <a:buNone/>
              <a:tabLst/>
              <a:defRPr/>
            </a:pPr>
            <a:r>
              <a:rPr kumimoji="1" lang="ja-JP" altLang="en-US" sz="714" b="1" i="0" u="none" strike="noStrike" kern="1200" cap="none" spc="71"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イメージ</a:t>
            </a:r>
            <a:endParaRPr kumimoji="1" lang="en-US" altLang="ja-JP" sz="714" b="1" i="0" u="none" strike="noStrike" kern="1200" cap="none" spc="71"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3407614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C2F2F7-FE77-CBA0-FA4C-6194EA6A87DC}"/>
            </a:ext>
          </a:extLst>
        </p:cNvPr>
        <p:cNvGrpSpPr/>
        <p:nvPr/>
      </p:nvGrpSpPr>
      <p:grpSpPr>
        <a:xfrm>
          <a:off x="0" y="0"/>
          <a:ext cx="0" cy="0"/>
          <a:chOff x="0" y="0"/>
          <a:chExt cx="0" cy="0"/>
        </a:xfrm>
      </p:grpSpPr>
      <p:graphicFrame>
        <p:nvGraphicFramePr>
          <p:cNvPr id="131" name="表 130">
            <a:extLst>
              <a:ext uri="{FF2B5EF4-FFF2-40B4-BE49-F238E27FC236}">
                <a16:creationId xmlns:a16="http://schemas.microsoft.com/office/drawing/2014/main" id="{E718AFA8-1CD1-4C04-B078-60728C38B8D4}"/>
              </a:ext>
            </a:extLst>
          </p:cNvPr>
          <p:cNvGraphicFramePr>
            <a:graphicFrameLocks noGrp="1"/>
          </p:cNvGraphicFramePr>
          <p:nvPr>
            <p:extLst>
              <p:ext uri="{D42A27DB-BD31-4B8C-83A1-F6EECF244321}">
                <p14:modId xmlns:p14="http://schemas.microsoft.com/office/powerpoint/2010/main" val="1402345869"/>
              </p:ext>
            </p:extLst>
          </p:nvPr>
        </p:nvGraphicFramePr>
        <p:xfrm>
          <a:off x="4753146" y="301044"/>
          <a:ext cx="5034169" cy="6474749"/>
        </p:xfrm>
        <a:graphic>
          <a:graphicData uri="http://schemas.openxmlformats.org/drawingml/2006/table">
            <a:tbl>
              <a:tblPr>
                <a:tableStyleId>{073A0DAA-6AF3-43AB-8588-CEC1D06C72B9}</a:tableStyleId>
              </a:tblPr>
              <a:tblGrid>
                <a:gridCol w="70684">
                  <a:extLst>
                    <a:ext uri="{9D8B030D-6E8A-4147-A177-3AD203B41FA5}">
                      <a16:colId xmlns:a16="http://schemas.microsoft.com/office/drawing/2014/main" val="2375738016"/>
                    </a:ext>
                  </a:extLst>
                </a:gridCol>
                <a:gridCol w="4963485">
                  <a:extLst>
                    <a:ext uri="{9D8B030D-6E8A-4147-A177-3AD203B41FA5}">
                      <a16:colId xmlns:a16="http://schemas.microsoft.com/office/drawing/2014/main" val="4208928748"/>
                    </a:ext>
                  </a:extLst>
                </a:gridCol>
              </a:tblGrid>
              <a:tr h="169058">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0" indent="0">
                        <a:buFont typeface="Wingdings" panose="05000000000000000000" pitchFamily="2" charset="2"/>
                        <a:buChar char="l"/>
                      </a:pPr>
                      <a:r>
                        <a:rPr kumimoji="1" lang="ja-JP" altLang="en-US" sz="1000" b="1" dirty="0">
                          <a:solidFill>
                            <a:schemeClr val="bg1"/>
                          </a:solidFill>
                          <a:latin typeface="BIZ UDPゴシック" panose="020B0400000000000000" pitchFamily="50" charset="-128"/>
                          <a:ea typeface="BIZ UDPゴシック" panose="020B0400000000000000" pitchFamily="50" charset="-128"/>
                        </a:rPr>
                        <a:t>施策体系</a:t>
                      </a:r>
                    </a:p>
                  </a:txBody>
                  <a:tcPr marL="0" marR="0" marT="0" marB="0">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1258852688"/>
                  </a:ext>
                </a:extLst>
              </a:tr>
              <a:tr h="6305691">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2060"/>
                    </a:solidFill>
                  </a:tcPr>
                </a:tc>
                <a:tc>
                  <a:txBody>
                    <a:bodyPr/>
                    <a:lstStyle/>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p>
                      <a:pPr marL="85725" lvl="1" indent="0">
                        <a:lnSpc>
                          <a:spcPts val="1600"/>
                        </a:lnSpc>
                        <a:buFont typeface="Wingdings" panose="05000000000000000000" pitchFamily="2" charset="2"/>
                        <a:buNone/>
                      </a:pPr>
                      <a:endParaRPr kumimoji="1" lang="en-US" altLang="ja-JP" sz="800" b="1" dirty="0">
                        <a:latin typeface="Meiryo UI" panose="020B0604030504040204" pitchFamily="50" charset="-128"/>
                        <a:ea typeface="Meiryo UI" panose="020B0604030504040204" pitchFamily="50" charset="-128"/>
                      </a:endParaRPr>
                    </a:p>
                  </a:txBody>
                  <a:tcPr marL="0" marR="0" marT="0" marB="0" anchor="ctr">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05717086"/>
                  </a:ext>
                </a:extLst>
              </a:tr>
            </a:tbl>
          </a:graphicData>
        </a:graphic>
      </p:graphicFrame>
      <p:sp>
        <p:nvSpPr>
          <p:cNvPr id="4" name="正方形/長方形 3">
            <a:extLst>
              <a:ext uri="{FF2B5EF4-FFF2-40B4-BE49-F238E27FC236}">
                <a16:creationId xmlns:a16="http://schemas.microsoft.com/office/drawing/2014/main" id="{AA2435D7-C80B-EB33-2A01-27BEB703A579}"/>
              </a:ext>
            </a:extLst>
          </p:cNvPr>
          <p:cNvSpPr/>
          <p:nvPr/>
        </p:nvSpPr>
        <p:spPr>
          <a:xfrm>
            <a:off x="-22307" y="31434"/>
            <a:ext cx="4206875" cy="2057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72789" rtl="0" eaLnBrk="1" fontAlgn="auto" latinLnBrk="0" hangingPunct="1">
              <a:lnSpc>
                <a:spcPts val="929"/>
              </a:lnSpc>
              <a:spcBef>
                <a:spcPts val="0"/>
              </a:spcBef>
              <a:spcAft>
                <a:spcPts val="0"/>
              </a:spcAft>
              <a:buClrTx/>
              <a:buSzTx/>
              <a:buFontTx/>
              <a:buNone/>
              <a:tabLst/>
              <a:defRPr/>
            </a:pPr>
            <a:r>
              <a:rPr kumimoji="1" lang="en-US" altLang="ja-JP" sz="1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cs typeface="+mn-cs"/>
              </a:rPr>
              <a:t>3</a:t>
            </a:r>
            <a:r>
              <a:rPr kumimoji="1" lang="ja-JP" altLang="en-US" sz="1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cs typeface="+mn-cs"/>
              </a:rPr>
              <a:t>．第</a:t>
            </a:r>
            <a:r>
              <a:rPr kumimoji="1" lang="en-US" altLang="ja-JP" sz="1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cs typeface="+mn-cs"/>
              </a:rPr>
              <a:t>3</a:t>
            </a:r>
            <a:r>
              <a:rPr kumimoji="1" lang="ja-JP" altLang="en-US" sz="1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cs typeface="+mn-cs"/>
              </a:rPr>
              <a:t>期計画の基本的な考え方と具体的な取組</a:t>
            </a:r>
            <a:endParaRPr kumimoji="1" lang="en-US" altLang="ja-JP" sz="1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cs typeface="+mn-cs"/>
            </a:endParaRPr>
          </a:p>
        </p:txBody>
      </p:sp>
      <p:graphicFrame>
        <p:nvGraphicFramePr>
          <p:cNvPr id="64" name="表 63">
            <a:extLst>
              <a:ext uri="{FF2B5EF4-FFF2-40B4-BE49-F238E27FC236}">
                <a16:creationId xmlns:a16="http://schemas.microsoft.com/office/drawing/2014/main" id="{29E80D98-200B-8370-E29A-F7AD27DE2761}"/>
              </a:ext>
            </a:extLst>
          </p:cNvPr>
          <p:cNvGraphicFramePr>
            <a:graphicFrameLocks noGrp="1"/>
          </p:cNvGraphicFramePr>
          <p:nvPr>
            <p:extLst>
              <p:ext uri="{D42A27DB-BD31-4B8C-83A1-F6EECF244321}">
                <p14:modId xmlns:p14="http://schemas.microsoft.com/office/powerpoint/2010/main" val="628109353"/>
              </p:ext>
            </p:extLst>
          </p:nvPr>
        </p:nvGraphicFramePr>
        <p:xfrm>
          <a:off x="66234" y="317079"/>
          <a:ext cx="4543947" cy="587307"/>
        </p:xfrm>
        <a:graphic>
          <a:graphicData uri="http://schemas.openxmlformats.org/drawingml/2006/table">
            <a:tbl>
              <a:tblPr>
                <a:tableStyleId>{073A0DAA-6AF3-43AB-8588-CEC1D06C72B9}</a:tableStyleId>
              </a:tblPr>
              <a:tblGrid>
                <a:gridCol w="62826">
                  <a:extLst>
                    <a:ext uri="{9D8B030D-6E8A-4147-A177-3AD203B41FA5}">
                      <a16:colId xmlns:a16="http://schemas.microsoft.com/office/drawing/2014/main" val="2375738016"/>
                    </a:ext>
                  </a:extLst>
                </a:gridCol>
                <a:gridCol w="4481121">
                  <a:extLst>
                    <a:ext uri="{9D8B030D-6E8A-4147-A177-3AD203B41FA5}">
                      <a16:colId xmlns:a16="http://schemas.microsoft.com/office/drawing/2014/main" val="4208928748"/>
                    </a:ext>
                  </a:extLst>
                </a:gridCol>
              </a:tblGrid>
              <a:tr h="1524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0" indent="0">
                        <a:buFont typeface="Wingdings" panose="05000000000000000000" pitchFamily="2" charset="2"/>
                        <a:buChar char="l"/>
                      </a:pPr>
                      <a:r>
                        <a:rPr kumimoji="1" lang="ja-JP" altLang="en-US" sz="1000" b="1" dirty="0">
                          <a:solidFill>
                            <a:schemeClr val="bg1"/>
                          </a:solidFill>
                          <a:latin typeface="BIZ UDPゴシック" panose="020B0400000000000000" pitchFamily="50" charset="-128"/>
                          <a:ea typeface="BIZ UDPゴシック" panose="020B0400000000000000" pitchFamily="50" charset="-128"/>
                        </a:rPr>
                        <a:t>基本方針</a:t>
                      </a:r>
                    </a:p>
                  </a:txBody>
                  <a:tcPr marL="0" marR="0" marT="0" marB="0">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1258852688"/>
                  </a:ext>
                </a:extLst>
              </a:tr>
              <a:tr h="434907">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2060"/>
                    </a:solidFill>
                  </a:tcPr>
                </a:tc>
                <a:tc>
                  <a:txBody>
                    <a:bodyPr/>
                    <a:lstStyle/>
                    <a:p>
                      <a:pPr marL="85725" lvl="1" indent="0">
                        <a:lnSpc>
                          <a:spcPts val="1600"/>
                        </a:lnSpc>
                        <a:buFont typeface="Wingdings" panose="05000000000000000000" pitchFamily="2" charset="2"/>
                        <a:buNone/>
                      </a:pPr>
                      <a:r>
                        <a:rPr kumimoji="1" lang="ja-JP" altLang="en-US" sz="900" b="1" dirty="0">
                          <a:latin typeface="BIZ UDPゴシック" panose="020B0400000000000000" pitchFamily="50" charset="-128"/>
                          <a:ea typeface="BIZ UDPゴシック" panose="020B0400000000000000" pitchFamily="50" charset="-128"/>
                        </a:rPr>
                        <a:t>第</a:t>
                      </a:r>
                      <a:r>
                        <a:rPr kumimoji="1" lang="en-US" altLang="ja-JP" sz="900" b="1" dirty="0">
                          <a:latin typeface="BIZ UDPゴシック" panose="020B0400000000000000" pitchFamily="50" charset="-128"/>
                          <a:ea typeface="BIZ UDPゴシック" panose="020B0400000000000000" pitchFamily="50" charset="-128"/>
                        </a:rPr>
                        <a:t>3</a:t>
                      </a:r>
                      <a:r>
                        <a:rPr kumimoji="1" lang="ja-JP" altLang="en-US" sz="900" b="1" dirty="0">
                          <a:latin typeface="BIZ UDPゴシック" panose="020B0400000000000000" pitchFamily="50" charset="-128"/>
                          <a:ea typeface="BIZ UDPゴシック" panose="020B0400000000000000" pitchFamily="50" charset="-128"/>
                        </a:rPr>
                        <a:t>期計画では、基本理念や現状と課題等を踏まえ、</a:t>
                      </a:r>
                      <a:r>
                        <a:rPr kumimoji="1" lang="en-US" altLang="ja-JP" sz="900" b="1" dirty="0">
                          <a:latin typeface="BIZ UDPゴシック" panose="020B0400000000000000" pitchFamily="50" charset="-128"/>
                          <a:ea typeface="BIZ UDPゴシック" panose="020B0400000000000000" pitchFamily="50" charset="-128"/>
                        </a:rPr>
                        <a:t>7</a:t>
                      </a:r>
                      <a:r>
                        <a:rPr kumimoji="1" lang="ja-JP" altLang="en-US" sz="900" b="1" dirty="0">
                          <a:latin typeface="BIZ UDPゴシック" panose="020B0400000000000000" pitchFamily="50" charset="-128"/>
                          <a:ea typeface="BIZ UDPゴシック" panose="020B0400000000000000" pitchFamily="50" charset="-128"/>
                        </a:rPr>
                        <a:t>つの基本方針と</a:t>
                      </a:r>
                      <a:r>
                        <a:rPr kumimoji="1" lang="en-US" altLang="ja-JP" sz="900" b="1" dirty="0">
                          <a:latin typeface="BIZ UDPゴシック" panose="020B0400000000000000" pitchFamily="50" charset="-128"/>
                          <a:ea typeface="BIZ UDPゴシック" panose="020B0400000000000000" pitchFamily="50" charset="-128"/>
                        </a:rPr>
                        <a:t>9</a:t>
                      </a:r>
                      <a:r>
                        <a:rPr kumimoji="1" lang="ja-JP" altLang="en-US" sz="900" b="1" dirty="0">
                          <a:latin typeface="BIZ UDPゴシック" panose="020B0400000000000000" pitchFamily="50" charset="-128"/>
                          <a:ea typeface="BIZ UDPゴシック" panose="020B0400000000000000" pitchFamily="50" charset="-128"/>
                        </a:rPr>
                        <a:t>つの重点施策を展開し、ギャンブル等依存症対策のさらなる強化を図る。</a:t>
                      </a:r>
                    </a:p>
                  </a:txBody>
                  <a:tcPr marL="0" marR="0" marT="0" marB="0" anchor="ctr">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05717086"/>
                  </a:ext>
                </a:extLst>
              </a:tr>
            </a:tbl>
          </a:graphicData>
        </a:graphic>
      </p:graphicFrame>
      <p:grpSp>
        <p:nvGrpSpPr>
          <p:cNvPr id="14" name="グループ化 13">
            <a:extLst>
              <a:ext uri="{FF2B5EF4-FFF2-40B4-BE49-F238E27FC236}">
                <a16:creationId xmlns:a16="http://schemas.microsoft.com/office/drawing/2014/main" id="{28A67F01-7002-4216-8712-83BCBB62295C}"/>
              </a:ext>
            </a:extLst>
          </p:cNvPr>
          <p:cNvGrpSpPr/>
          <p:nvPr/>
        </p:nvGrpSpPr>
        <p:grpSpPr>
          <a:xfrm>
            <a:off x="4859203" y="1057740"/>
            <a:ext cx="4928112" cy="215471"/>
            <a:chOff x="346734" y="1420337"/>
            <a:chExt cx="7028670" cy="186469"/>
          </a:xfrm>
        </p:grpSpPr>
        <p:sp>
          <p:nvSpPr>
            <p:cNvPr id="260" name="正方形/長方形 259">
              <a:extLst>
                <a:ext uri="{FF2B5EF4-FFF2-40B4-BE49-F238E27FC236}">
                  <a16:creationId xmlns:a16="http://schemas.microsoft.com/office/drawing/2014/main" id="{77A6B2E2-7F25-A499-F914-B404316C7272}"/>
                </a:ext>
              </a:extLst>
            </p:cNvPr>
            <p:cNvSpPr/>
            <p:nvPr/>
          </p:nvSpPr>
          <p:spPr>
            <a:xfrm>
              <a:off x="346734" y="1420337"/>
              <a:ext cx="533783" cy="18646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5143" tIns="5143" rIns="5143" bIns="5143" rtlCol="0" anchor="ctr"/>
            <a:lstStyle/>
            <a:p>
              <a:pPr marL="0" marR="0" lvl="0" indent="0" algn="ctr" defTabSz="972789" rtl="0" eaLnBrk="1" fontAlgn="auto" latinLnBrk="0" hangingPunct="1">
                <a:lnSpc>
                  <a:spcPct val="100000"/>
                </a:lnSpc>
                <a:spcBef>
                  <a:spcPts val="0"/>
                </a:spcBef>
                <a:spcAft>
                  <a:spcPts val="0"/>
                </a:spcAft>
                <a:buClrTx/>
                <a:buSzTx/>
                <a:buFontTx/>
                <a:buNone/>
                <a:tabLst/>
                <a:defRPr/>
              </a:pPr>
              <a:r>
                <a:rPr kumimoji="1" lang="ja-JP" altLang="en-US" sz="714"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基本理念</a:t>
              </a:r>
            </a:p>
          </p:txBody>
        </p:sp>
        <p:sp>
          <p:nvSpPr>
            <p:cNvPr id="262" name="正方形/長方形 261">
              <a:extLst>
                <a:ext uri="{FF2B5EF4-FFF2-40B4-BE49-F238E27FC236}">
                  <a16:creationId xmlns:a16="http://schemas.microsoft.com/office/drawing/2014/main" id="{B4A6642E-0924-6E07-902F-26BEDD489F19}"/>
                </a:ext>
              </a:extLst>
            </p:cNvPr>
            <p:cNvSpPr/>
            <p:nvPr/>
          </p:nvSpPr>
          <p:spPr>
            <a:xfrm>
              <a:off x="1762614" y="1420337"/>
              <a:ext cx="1258796" cy="18093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5143" tIns="5143" rIns="5143" bIns="5143" rtlCol="0" anchor="ctr"/>
            <a:lstStyle/>
            <a:p>
              <a:pPr marL="0" marR="0" lvl="0" indent="0" algn="ctr" defTabSz="972789" rtl="0" eaLnBrk="1" fontAlgn="auto" latinLnBrk="0" hangingPunct="1">
                <a:lnSpc>
                  <a:spcPct val="100000"/>
                </a:lnSpc>
                <a:spcBef>
                  <a:spcPts val="0"/>
                </a:spcBef>
                <a:spcAft>
                  <a:spcPts val="0"/>
                </a:spcAft>
                <a:buClrTx/>
                <a:buSzTx/>
                <a:buFontTx/>
                <a:buNone/>
                <a:tabLst/>
                <a:defRPr/>
              </a:pPr>
              <a:r>
                <a:rPr kumimoji="1" lang="ja-JP" altLang="en-US" sz="714"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重点施策</a:t>
              </a:r>
            </a:p>
          </p:txBody>
        </p:sp>
        <p:sp>
          <p:nvSpPr>
            <p:cNvPr id="263" name="正方形/長方形 262">
              <a:extLst>
                <a:ext uri="{FF2B5EF4-FFF2-40B4-BE49-F238E27FC236}">
                  <a16:creationId xmlns:a16="http://schemas.microsoft.com/office/drawing/2014/main" id="{E0BC3D00-E900-380F-4162-470F7F9C5123}"/>
                </a:ext>
              </a:extLst>
            </p:cNvPr>
            <p:cNvSpPr/>
            <p:nvPr/>
          </p:nvSpPr>
          <p:spPr>
            <a:xfrm>
              <a:off x="3051427" y="1422975"/>
              <a:ext cx="4323977" cy="17829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5143" tIns="5143" rIns="5143" bIns="5143" rtlCol="0" anchor="ctr"/>
            <a:lstStyle/>
            <a:p>
              <a:pPr marL="0" marR="0" lvl="0" indent="0" algn="ctr" defTabSz="972789" rtl="0" eaLnBrk="1" fontAlgn="auto" latinLnBrk="0" hangingPunct="1">
                <a:lnSpc>
                  <a:spcPct val="150000"/>
                </a:lnSpc>
                <a:spcBef>
                  <a:spcPts val="0"/>
                </a:spcBef>
                <a:spcAft>
                  <a:spcPts val="0"/>
                </a:spcAft>
                <a:buClrTx/>
                <a:buSzTx/>
                <a:buFontTx/>
                <a:buNone/>
                <a:tabLst/>
                <a:defRPr/>
              </a:pPr>
              <a:r>
                <a:rPr kumimoji="1" lang="ja-JP" altLang="en-US" sz="714"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取組</a:t>
              </a:r>
            </a:p>
          </p:txBody>
        </p:sp>
        <p:sp>
          <p:nvSpPr>
            <p:cNvPr id="312" name="正方形/長方形 311">
              <a:extLst>
                <a:ext uri="{FF2B5EF4-FFF2-40B4-BE49-F238E27FC236}">
                  <a16:creationId xmlns:a16="http://schemas.microsoft.com/office/drawing/2014/main" id="{83978FEC-F1BB-16A4-0423-213AF72C6981}"/>
                </a:ext>
              </a:extLst>
            </p:cNvPr>
            <p:cNvSpPr/>
            <p:nvPr/>
          </p:nvSpPr>
          <p:spPr>
            <a:xfrm>
              <a:off x="941022" y="1420337"/>
              <a:ext cx="766013" cy="184792"/>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5143" tIns="5143" rIns="5143" bIns="5143" rtlCol="0" anchor="ctr"/>
            <a:lstStyle/>
            <a:p>
              <a:pPr marL="0" marR="0" lvl="0" indent="0" algn="ctr" defTabSz="972789" rtl="0" eaLnBrk="1" fontAlgn="auto" latinLnBrk="0" hangingPunct="1">
                <a:lnSpc>
                  <a:spcPct val="100000"/>
                </a:lnSpc>
                <a:spcBef>
                  <a:spcPts val="0"/>
                </a:spcBef>
                <a:spcAft>
                  <a:spcPts val="0"/>
                </a:spcAft>
                <a:buClrTx/>
                <a:buSzTx/>
                <a:buFontTx/>
                <a:buNone/>
                <a:tabLst/>
                <a:defRPr/>
              </a:pPr>
              <a:r>
                <a:rPr kumimoji="1" lang="ja-JP" altLang="en-US" sz="714"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基本方針</a:t>
              </a:r>
            </a:p>
          </p:txBody>
        </p:sp>
      </p:grpSp>
      <p:sp>
        <p:nvSpPr>
          <p:cNvPr id="350" name="正方形/長方形 349">
            <a:extLst>
              <a:ext uri="{FF2B5EF4-FFF2-40B4-BE49-F238E27FC236}">
                <a16:creationId xmlns:a16="http://schemas.microsoft.com/office/drawing/2014/main" id="{B5ED94DB-63E6-D8B6-4E61-C43FE8174451}"/>
              </a:ext>
            </a:extLst>
          </p:cNvPr>
          <p:cNvSpPr/>
          <p:nvPr/>
        </p:nvSpPr>
        <p:spPr>
          <a:xfrm>
            <a:off x="5041092" y="803108"/>
            <a:ext cx="2056501" cy="1189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lIns="5143" tIns="5143" rIns="5143" bIns="5143" rtlCol="0" anchor="ctr"/>
          <a:lstStyle/>
          <a:p>
            <a:pPr marL="122467" marR="0" lvl="0" indent="-122467" algn="l" defTabSz="972789"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857" b="1" i="0" u="none" strike="noStrike" kern="1200" cap="none" spc="0" normalizeH="0" baseline="0" noProof="0" dirty="0">
                <a:ln>
                  <a:noFill/>
                </a:ln>
                <a:solidFill>
                  <a:srgbClr val="002060"/>
                </a:solidFill>
                <a:effectLst/>
                <a:uLnTx/>
                <a:uFillTx/>
                <a:latin typeface="BIZ UDPゴシック" panose="020B0400000000000000" pitchFamily="50" charset="-128"/>
                <a:ea typeface="BIZ UDPゴシック" panose="020B0400000000000000" pitchFamily="50" charset="-128"/>
                <a:cs typeface="+mn-cs"/>
              </a:rPr>
              <a:t>基本方針に基づく施策体系と個別目標</a:t>
            </a:r>
          </a:p>
        </p:txBody>
      </p:sp>
      <p:graphicFrame>
        <p:nvGraphicFramePr>
          <p:cNvPr id="170" name="表 169">
            <a:extLst>
              <a:ext uri="{FF2B5EF4-FFF2-40B4-BE49-F238E27FC236}">
                <a16:creationId xmlns:a16="http://schemas.microsoft.com/office/drawing/2014/main" id="{851C6936-E594-181D-BE0A-000AA45A4F50}"/>
              </a:ext>
            </a:extLst>
          </p:cNvPr>
          <p:cNvGraphicFramePr>
            <a:graphicFrameLocks noGrp="1"/>
          </p:cNvGraphicFramePr>
          <p:nvPr>
            <p:extLst>
              <p:ext uri="{D42A27DB-BD31-4B8C-83A1-F6EECF244321}">
                <p14:modId xmlns:p14="http://schemas.microsoft.com/office/powerpoint/2010/main" val="2875390194"/>
              </p:ext>
            </p:extLst>
          </p:nvPr>
        </p:nvGraphicFramePr>
        <p:xfrm>
          <a:off x="72140" y="945628"/>
          <a:ext cx="4543946" cy="2969097"/>
        </p:xfrm>
        <a:graphic>
          <a:graphicData uri="http://schemas.openxmlformats.org/drawingml/2006/table">
            <a:tbl>
              <a:tblPr>
                <a:tableStyleId>{073A0DAA-6AF3-43AB-8588-CEC1D06C72B9}</a:tableStyleId>
              </a:tblPr>
              <a:tblGrid>
                <a:gridCol w="55253">
                  <a:extLst>
                    <a:ext uri="{9D8B030D-6E8A-4147-A177-3AD203B41FA5}">
                      <a16:colId xmlns:a16="http://schemas.microsoft.com/office/drawing/2014/main" val="2375738016"/>
                    </a:ext>
                  </a:extLst>
                </a:gridCol>
                <a:gridCol w="4488693">
                  <a:extLst>
                    <a:ext uri="{9D8B030D-6E8A-4147-A177-3AD203B41FA5}">
                      <a16:colId xmlns:a16="http://schemas.microsoft.com/office/drawing/2014/main" val="4208928748"/>
                    </a:ext>
                  </a:extLst>
                </a:gridCol>
              </a:tblGrid>
              <a:tr h="191962">
                <a:tc>
                  <a:txBody>
                    <a:bodyPr/>
                    <a:lstStyle/>
                    <a:p>
                      <a:endParaRPr kumimoji="1" lang="ja-JP" altLang="en-US" sz="900" dirty="0">
                        <a:latin typeface="BIZ UDPゴシック" panose="020B0400000000000000" pitchFamily="50" charset="-128"/>
                        <a:ea typeface="BIZ UDPゴシック" panose="020B0400000000000000"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85725" indent="-85725">
                        <a:buFont typeface="Wingdings" panose="05000000000000000000" pitchFamily="2" charset="2"/>
                        <a:buChar char="l"/>
                      </a:pPr>
                      <a:r>
                        <a:rPr kumimoji="1" lang="ja-JP" altLang="en-US" sz="1000" b="1" dirty="0">
                          <a:solidFill>
                            <a:schemeClr val="bg1"/>
                          </a:solidFill>
                          <a:latin typeface="BIZ UDPゴシック" panose="020B0400000000000000" pitchFamily="50" charset="-128"/>
                          <a:ea typeface="BIZ UDPゴシック" panose="020B0400000000000000" pitchFamily="50" charset="-128"/>
                        </a:rPr>
                        <a:t>全体目標</a:t>
                      </a:r>
                    </a:p>
                  </a:txBody>
                  <a:tcPr marL="0" marR="0" marT="0" marB="0">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1258852688"/>
                  </a:ext>
                </a:extLst>
              </a:tr>
              <a:tr h="2777135">
                <a:tc>
                  <a:txBody>
                    <a:bodyPr/>
                    <a:lstStyle/>
                    <a:p>
                      <a:endParaRPr kumimoji="1" lang="ja-JP" altLang="en-US" sz="100" dirty="0">
                        <a:latin typeface="BIZ UDPゴシック" panose="020B0400000000000000" pitchFamily="50" charset="-128"/>
                        <a:ea typeface="BIZ UDPゴシック" panose="020B0400000000000000" pitchFamily="50" charset="-128"/>
                      </a:endParaRPr>
                    </a:p>
                  </a:txBody>
                  <a:tcPr marL="0" marR="0" marT="0" marB="0">
                    <a:lnT w="12700" cap="flat" cmpd="sng" algn="ctr">
                      <a:solidFill>
                        <a:srgbClr val="002060"/>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2060"/>
                    </a:solidFill>
                  </a:tcPr>
                </a:tc>
                <a:tc>
                  <a:txBody>
                    <a:bodyPr/>
                    <a:lstStyle/>
                    <a:p>
                      <a:pPr marL="85725" lvl="1" indent="0">
                        <a:lnSpc>
                          <a:spcPts val="1400"/>
                        </a:lnSpc>
                        <a:spcBef>
                          <a:spcPts val="300"/>
                        </a:spcBef>
                        <a:buFont typeface="Wingdings" panose="05000000000000000000" pitchFamily="2" charset="2"/>
                        <a:buNone/>
                      </a:pPr>
                      <a:r>
                        <a:rPr kumimoji="1" lang="ja-JP" altLang="en-US" sz="900" b="0" dirty="0">
                          <a:latin typeface="BIZ UDPゴシック" panose="020B0400000000000000" pitchFamily="50" charset="-128"/>
                          <a:ea typeface="BIZ UDPゴシック" panose="020B0400000000000000" pitchFamily="50" charset="-128"/>
                        </a:rPr>
                        <a:t>指標としては、</a:t>
                      </a:r>
                      <a:endParaRPr kumimoji="1" lang="en-US" altLang="ja-JP" sz="900" b="0" dirty="0">
                        <a:latin typeface="BIZ UDPゴシック" panose="020B0400000000000000" pitchFamily="50" charset="-128"/>
                        <a:ea typeface="BIZ UDPゴシック" panose="020B0400000000000000" pitchFamily="50" charset="-128"/>
                      </a:endParaRPr>
                    </a:p>
                    <a:p>
                      <a:pPr marL="85725" lvl="1" indent="0">
                        <a:lnSpc>
                          <a:spcPts val="1400"/>
                        </a:lnSpc>
                        <a:spcBef>
                          <a:spcPts val="300"/>
                        </a:spcBef>
                        <a:buFont typeface="Wingdings" panose="05000000000000000000" pitchFamily="2" charset="2"/>
                        <a:buNone/>
                      </a:pPr>
                      <a:r>
                        <a:rPr kumimoji="1" lang="ja-JP" altLang="en-US" sz="900" b="0" dirty="0">
                          <a:latin typeface="BIZ UDPゴシック" panose="020B0400000000000000" pitchFamily="50" charset="-128"/>
                          <a:ea typeface="BIZ UDPゴシック" panose="020B0400000000000000" pitchFamily="50" charset="-128"/>
                        </a:rPr>
                        <a:t>❶「</a:t>
                      </a:r>
                      <a:r>
                        <a:rPr kumimoji="1" lang="en-US" altLang="ja-JP" sz="900" b="0" dirty="0">
                          <a:latin typeface="BIZ UDPゴシック" panose="020B0400000000000000" pitchFamily="50" charset="-128"/>
                          <a:ea typeface="BIZ UDPゴシック" panose="020B0400000000000000" pitchFamily="50" charset="-128"/>
                        </a:rPr>
                        <a:t>『</a:t>
                      </a:r>
                      <a:r>
                        <a:rPr kumimoji="1" lang="ja-JP" altLang="en-US" sz="900" b="0" dirty="0">
                          <a:latin typeface="BIZ UDPゴシック" panose="020B0400000000000000" pitchFamily="50" charset="-128"/>
                          <a:ea typeface="BIZ UDPゴシック" panose="020B0400000000000000" pitchFamily="50" charset="-128"/>
                        </a:rPr>
                        <a:t>ギャンブル等依存が疑われる人等</a:t>
                      </a:r>
                      <a:r>
                        <a:rPr kumimoji="1" lang="en-US" altLang="ja-JP" sz="900" b="0" dirty="0">
                          <a:latin typeface="BIZ UDPゴシック" panose="020B0400000000000000" pitchFamily="50" charset="-128"/>
                          <a:ea typeface="BIZ UDPゴシック" panose="020B0400000000000000" pitchFamily="50" charset="-128"/>
                        </a:rPr>
                        <a:t>』</a:t>
                      </a:r>
                      <a:r>
                        <a:rPr kumimoji="1" lang="ja-JP" altLang="en-US" sz="900" b="0" dirty="0">
                          <a:latin typeface="BIZ UDPゴシック" panose="020B0400000000000000" pitchFamily="50" charset="-128"/>
                          <a:ea typeface="BIZ UDPゴシック" panose="020B0400000000000000" pitchFamily="50" charset="-128"/>
                        </a:rPr>
                        <a:t>の割合」の低減</a:t>
                      </a:r>
                      <a:br>
                        <a:rPr kumimoji="1" lang="en-US" altLang="ja-JP" sz="900" b="0" dirty="0">
                          <a:latin typeface="BIZ UDPゴシック" panose="020B0400000000000000" pitchFamily="50" charset="-128"/>
                          <a:ea typeface="BIZ UDPゴシック" panose="020B0400000000000000" pitchFamily="50" charset="-128"/>
                        </a:rPr>
                      </a:br>
                      <a:r>
                        <a:rPr kumimoji="1" lang="ja-JP" altLang="en-US" sz="900" b="0" dirty="0">
                          <a:latin typeface="BIZ UDPゴシック" panose="020B0400000000000000" pitchFamily="50" charset="-128"/>
                          <a:ea typeface="BIZ UDPゴシック" panose="020B0400000000000000" pitchFamily="50" charset="-128"/>
                        </a:rPr>
                        <a:t>❷「</a:t>
                      </a:r>
                      <a:r>
                        <a:rPr kumimoji="1" lang="en-US" altLang="ja-JP" sz="900" b="0" dirty="0">
                          <a:latin typeface="BIZ UDPゴシック" panose="020B0400000000000000" pitchFamily="50" charset="-128"/>
                          <a:ea typeface="BIZ UDPゴシック" panose="020B0400000000000000" pitchFamily="50" charset="-128"/>
                        </a:rPr>
                        <a:t>『</a:t>
                      </a:r>
                      <a:r>
                        <a:rPr kumimoji="1" lang="ja-JP" altLang="en-US" sz="900" b="0" dirty="0">
                          <a:latin typeface="BIZ UDPゴシック" panose="020B0400000000000000" pitchFamily="50" charset="-128"/>
                          <a:ea typeface="BIZ UDPゴシック" panose="020B0400000000000000" pitchFamily="50" charset="-128"/>
                        </a:rPr>
                        <a:t>ギャンブル等依存症は病気であることを知っている</a:t>
                      </a:r>
                      <a:r>
                        <a:rPr kumimoji="1" lang="en-US" altLang="ja-JP" sz="900" b="0" dirty="0">
                          <a:latin typeface="BIZ UDPゴシック" panose="020B0400000000000000" pitchFamily="50" charset="-128"/>
                          <a:ea typeface="BIZ UDPゴシック" panose="020B0400000000000000" pitchFamily="50" charset="-128"/>
                        </a:rPr>
                        <a:t>』</a:t>
                      </a:r>
                      <a:r>
                        <a:rPr kumimoji="1" lang="ja-JP" altLang="en-US" sz="900" b="0" dirty="0">
                          <a:latin typeface="BIZ UDPゴシック" panose="020B0400000000000000" pitchFamily="50" charset="-128"/>
                          <a:ea typeface="BIZ UDPゴシック" panose="020B0400000000000000" pitchFamily="50" charset="-128"/>
                        </a:rPr>
                        <a:t>と回答した府民の割合」の増加を設定し、府実態調査結果を基に、令和</a:t>
                      </a:r>
                      <a:r>
                        <a:rPr kumimoji="1" lang="en-US" altLang="ja-JP" sz="900" b="0" dirty="0">
                          <a:latin typeface="BIZ UDPゴシック" panose="020B0400000000000000" pitchFamily="50" charset="-128"/>
                          <a:ea typeface="BIZ UDPゴシック" panose="020B0400000000000000" pitchFamily="50" charset="-128"/>
                        </a:rPr>
                        <a:t>10</a:t>
                      </a:r>
                      <a:r>
                        <a:rPr kumimoji="1" lang="ja-JP" altLang="en-US" sz="900" b="0" dirty="0">
                          <a:latin typeface="BIZ UDPゴシック" panose="020B0400000000000000" pitchFamily="50" charset="-128"/>
                          <a:ea typeface="BIZ UDPゴシック" panose="020B0400000000000000" pitchFamily="50" charset="-128"/>
                        </a:rPr>
                        <a:t>年度</a:t>
                      </a:r>
                      <a:r>
                        <a:rPr kumimoji="1" lang="ja-JP" altLang="en-US" sz="900" b="0">
                          <a:latin typeface="BIZ UDPゴシック" panose="020B0400000000000000" pitchFamily="50" charset="-128"/>
                          <a:ea typeface="BIZ UDPゴシック" panose="020B0400000000000000" pitchFamily="50" charset="-128"/>
                        </a:rPr>
                        <a:t>における下記の</a:t>
                      </a:r>
                      <a:r>
                        <a:rPr kumimoji="1" lang="ja-JP" altLang="en-US" sz="900" b="0" dirty="0">
                          <a:latin typeface="BIZ UDPゴシック" panose="020B0400000000000000" pitchFamily="50" charset="-128"/>
                          <a:ea typeface="BIZ UDPゴシック" panose="020B0400000000000000" pitchFamily="50" charset="-128"/>
                        </a:rPr>
                        <a:t>数値について、計画作成時点の令和</a:t>
                      </a:r>
                      <a:r>
                        <a:rPr kumimoji="1" lang="en-US" altLang="ja-JP" sz="900" b="0" dirty="0">
                          <a:latin typeface="BIZ UDPゴシック" panose="020B0400000000000000" pitchFamily="50" charset="-128"/>
                          <a:ea typeface="BIZ UDPゴシック" panose="020B0400000000000000" pitchFamily="50" charset="-128"/>
                        </a:rPr>
                        <a:t>7</a:t>
                      </a:r>
                      <a:r>
                        <a:rPr kumimoji="1" lang="ja-JP" altLang="en-US" sz="900" b="0" dirty="0">
                          <a:latin typeface="BIZ UDPゴシック" panose="020B0400000000000000" pitchFamily="50" charset="-128"/>
                          <a:ea typeface="BIZ UDPゴシック" panose="020B0400000000000000" pitchFamily="50" charset="-128"/>
                        </a:rPr>
                        <a:t>年度の数値からの増減をめざす。</a:t>
                      </a:r>
                      <a:endParaRPr kumimoji="1" lang="ja-JP" altLang="en-US" sz="700" b="0" dirty="0">
                        <a:latin typeface="BIZ UDPゴシック" panose="020B0400000000000000" pitchFamily="50" charset="-128"/>
                        <a:ea typeface="BIZ UDPゴシック" panose="020B0400000000000000" pitchFamily="50" charset="-128"/>
                      </a:endParaRPr>
                    </a:p>
                  </a:txBody>
                  <a:tcPr marL="0" marR="0" marT="0" marB="0">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05717086"/>
                  </a:ext>
                </a:extLst>
              </a:tr>
            </a:tbl>
          </a:graphicData>
        </a:graphic>
      </p:graphicFrame>
      <p:grpSp>
        <p:nvGrpSpPr>
          <p:cNvPr id="13" name="グループ化 12">
            <a:extLst>
              <a:ext uri="{FF2B5EF4-FFF2-40B4-BE49-F238E27FC236}">
                <a16:creationId xmlns:a16="http://schemas.microsoft.com/office/drawing/2014/main" id="{E0E20B6F-E23E-CC4D-1E30-96CC2C7A5C4D}"/>
              </a:ext>
            </a:extLst>
          </p:cNvPr>
          <p:cNvGrpSpPr/>
          <p:nvPr/>
        </p:nvGrpSpPr>
        <p:grpSpPr>
          <a:xfrm>
            <a:off x="6056685" y="1273153"/>
            <a:ext cx="3664283" cy="190092"/>
            <a:chOff x="2656384" y="1632251"/>
            <a:chExt cx="4664566" cy="134918"/>
          </a:xfrm>
        </p:grpSpPr>
        <p:sp>
          <p:nvSpPr>
            <p:cNvPr id="226" name="正方形/長方形 225">
              <a:extLst>
                <a:ext uri="{FF2B5EF4-FFF2-40B4-BE49-F238E27FC236}">
                  <a16:creationId xmlns:a16="http://schemas.microsoft.com/office/drawing/2014/main" id="{6CE5C5E1-B44B-8BAE-F021-1FFB089A3063}"/>
                </a:ext>
              </a:extLst>
            </p:cNvPr>
            <p:cNvSpPr/>
            <p:nvPr/>
          </p:nvSpPr>
          <p:spPr>
            <a:xfrm>
              <a:off x="2656384" y="1632251"/>
              <a:ext cx="4664566" cy="1349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lIns="5143" tIns="5143" rIns="5143" bIns="5143" rtlCol="0" anchor="ctr"/>
            <a:lstStyle/>
            <a:p>
              <a:pPr marL="0" marR="0" lvl="0" indent="0" algn="r" defTabSz="972789" rtl="0" eaLnBrk="1" fontAlgn="auto" latinLnBrk="0" hangingPunct="1">
                <a:lnSpc>
                  <a:spcPct val="100000"/>
                </a:lnSpc>
                <a:spcBef>
                  <a:spcPts val="0"/>
                </a:spcBef>
                <a:spcAft>
                  <a:spcPts val="0"/>
                </a:spcAft>
                <a:buClrTx/>
                <a:buSzTx/>
                <a:buFontTx/>
                <a:buNone/>
                <a:tabLst/>
                <a:defRPr/>
              </a:pPr>
              <a:r>
                <a:rPr kumimoji="1" lang="en-US" altLang="ja-JP" sz="500" b="1" i="0" u="none" strike="noStrike" kern="1200" cap="none" spc="-64" normalizeH="0" baseline="0" noProof="0" dirty="0">
                  <a:ln>
                    <a:noFill/>
                  </a:ln>
                  <a:solidFill>
                    <a:prstClr val="black">
                      <a:lumMod val="85000"/>
                      <a:lumOff val="15000"/>
                    </a:prstClr>
                  </a:solidFill>
                  <a:effectLst/>
                  <a:uLnTx/>
                  <a:uFillTx/>
                  <a:latin typeface="メイリオ" panose="020B0604030504040204" pitchFamily="50" charset="-128"/>
                  <a:ea typeface="メイリオ" panose="020B0604030504040204" pitchFamily="50" charset="-128"/>
                  <a:cs typeface="+mn-cs"/>
                </a:rPr>
                <a:t>※</a:t>
              </a:r>
              <a:r>
                <a:rPr kumimoji="1" lang="ja-JP" altLang="en-US" sz="500" b="1" i="0" u="none" strike="noStrike" kern="1200" cap="none" spc="-64" normalizeH="0" baseline="0" noProof="0" dirty="0">
                  <a:ln>
                    <a:noFill/>
                  </a:ln>
                  <a:solidFill>
                    <a:prstClr val="black">
                      <a:lumMod val="85000"/>
                      <a:lumOff val="15000"/>
                    </a:prstClr>
                  </a:solidFill>
                  <a:effectLst/>
                  <a:uLnTx/>
                  <a:uFillTx/>
                  <a:latin typeface="メイリオ" panose="020B0604030504040204" pitchFamily="50" charset="-128"/>
                  <a:ea typeface="メイリオ" panose="020B0604030504040204" pitchFamily="50" charset="-128"/>
                  <a:cs typeface="+mn-cs"/>
                </a:rPr>
                <a:t>　　　　：</a:t>
              </a:r>
              <a:r>
                <a:rPr kumimoji="1" lang="ja-JP" altLang="en-US" sz="571" b="1" i="0" u="none" strike="noStrike" kern="1200" cap="none" spc="-64" normalizeH="0" baseline="0" noProof="0" dirty="0">
                  <a:ln>
                    <a:noFill/>
                  </a:ln>
                  <a:solidFill>
                    <a:prstClr val="black">
                      <a:lumMod val="85000"/>
                      <a:lumOff val="15000"/>
                    </a:prstClr>
                  </a:solidFill>
                  <a:effectLst/>
                  <a:uLnTx/>
                  <a:uFillTx/>
                  <a:latin typeface="メイリオ" panose="020B0604030504040204" pitchFamily="50" charset="-128"/>
                  <a:ea typeface="メイリオ" panose="020B0604030504040204" pitchFamily="50" charset="-128"/>
                  <a:cs typeface="+mn-cs"/>
                </a:rPr>
                <a:t>具体的な取組として新規事業を考えているもの</a:t>
              </a:r>
              <a:r>
                <a:rPr kumimoji="1" lang="ja-JP" altLang="en-US" sz="500" b="1" i="0" u="none" strike="noStrike" kern="1200" cap="none" spc="-64" normalizeH="0" baseline="0" noProof="0" dirty="0">
                  <a:ln>
                    <a:noFill/>
                  </a:ln>
                  <a:solidFill>
                    <a:prstClr val="black">
                      <a:lumMod val="85000"/>
                      <a:lumOff val="15000"/>
                    </a:prstClr>
                  </a:solidFill>
                  <a:effectLst/>
                  <a:uLnTx/>
                  <a:uFillTx/>
                  <a:latin typeface="メイリオ" panose="020B0604030504040204" pitchFamily="50" charset="-128"/>
                  <a:ea typeface="メイリオ" panose="020B0604030504040204" pitchFamily="50" charset="-128"/>
                  <a:cs typeface="+mn-cs"/>
                </a:rPr>
                <a:t>　　　　　：</a:t>
              </a:r>
              <a:r>
                <a:rPr kumimoji="1" lang="ja-JP" altLang="en-US" sz="571" b="1" i="0" u="none" strike="noStrike" kern="1200" cap="none" spc="-64" normalizeH="0" baseline="0" noProof="0" dirty="0">
                  <a:ln>
                    <a:noFill/>
                  </a:ln>
                  <a:solidFill>
                    <a:prstClr val="black">
                      <a:lumMod val="85000"/>
                      <a:lumOff val="15000"/>
                    </a:prstClr>
                  </a:solidFill>
                  <a:effectLst/>
                  <a:uLnTx/>
                  <a:uFillTx/>
                  <a:latin typeface="メイリオ" panose="020B0604030504040204" pitchFamily="50" charset="-128"/>
                  <a:ea typeface="メイリオ" panose="020B0604030504040204" pitchFamily="50" charset="-128"/>
                  <a:cs typeface="+mn-cs"/>
                </a:rPr>
                <a:t>具体的な取組として事業の拡充等を考えているもの</a:t>
              </a:r>
            </a:p>
          </p:txBody>
        </p:sp>
        <p:sp>
          <p:nvSpPr>
            <p:cNvPr id="231" name="正方形/長方形 230">
              <a:extLst>
                <a:ext uri="{FF2B5EF4-FFF2-40B4-BE49-F238E27FC236}">
                  <a16:creationId xmlns:a16="http://schemas.microsoft.com/office/drawing/2014/main" id="{81AF6FFB-CA9E-25C9-D0EA-A130DDE8469E}"/>
                </a:ext>
              </a:extLst>
            </p:cNvPr>
            <p:cNvSpPr/>
            <p:nvPr/>
          </p:nvSpPr>
          <p:spPr>
            <a:xfrm>
              <a:off x="2823294" y="1643461"/>
              <a:ext cx="272128" cy="108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5143" tIns="5143" rIns="5143" bIns="5143" rtlCol="0" anchor="ctr"/>
            <a:lstStyle/>
            <a:p>
              <a:pPr marL="0" marR="0" lvl="0" indent="0" algn="ctr" defTabSz="972789" rtl="0" eaLnBrk="1" fontAlgn="auto" latinLnBrk="0" hangingPunct="1">
                <a:lnSpc>
                  <a:spcPct val="100000"/>
                </a:lnSpc>
                <a:spcBef>
                  <a:spcPts val="0"/>
                </a:spcBef>
                <a:spcAft>
                  <a:spcPts val="0"/>
                </a:spcAft>
                <a:buClrTx/>
                <a:buSzTx/>
                <a:buFontTx/>
                <a:buNone/>
                <a:tabLst/>
                <a:defRPr/>
              </a:pPr>
              <a:r>
                <a:rPr kumimoji="1" lang="ja-JP" altLang="en-US" sz="643"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新規</a:t>
              </a:r>
              <a:endParaRPr kumimoji="1" lang="en-US" altLang="ja-JP" sz="643"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33" name="正方形/長方形 232">
              <a:extLst>
                <a:ext uri="{FF2B5EF4-FFF2-40B4-BE49-F238E27FC236}">
                  <a16:creationId xmlns:a16="http://schemas.microsoft.com/office/drawing/2014/main" id="{6DC01D9C-DD49-F13E-73EC-EC529830A357}"/>
                </a:ext>
              </a:extLst>
            </p:cNvPr>
            <p:cNvSpPr/>
            <p:nvPr/>
          </p:nvSpPr>
          <p:spPr>
            <a:xfrm>
              <a:off x="4988666" y="1648636"/>
              <a:ext cx="272128" cy="10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5143" tIns="5143" rIns="5143" bIns="5143" rtlCol="0" anchor="ctr"/>
            <a:lstStyle/>
            <a:p>
              <a:pPr marL="0" marR="0" lvl="0" indent="0" algn="ctr" defTabSz="972789" rtl="0" eaLnBrk="1" fontAlgn="auto" latinLnBrk="0" hangingPunct="1">
                <a:lnSpc>
                  <a:spcPct val="100000"/>
                </a:lnSpc>
                <a:spcBef>
                  <a:spcPts val="0"/>
                </a:spcBef>
                <a:spcAft>
                  <a:spcPts val="0"/>
                </a:spcAft>
                <a:buClrTx/>
                <a:buSzTx/>
                <a:buFontTx/>
                <a:buNone/>
                <a:tabLst/>
                <a:defRPr/>
              </a:pPr>
              <a:r>
                <a:rPr kumimoji="1" lang="ja-JP" altLang="en-US" sz="643"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拡充</a:t>
              </a:r>
              <a:endParaRPr kumimoji="1" lang="en-US" altLang="ja-JP" sz="643"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pSp>
      <p:sp>
        <p:nvSpPr>
          <p:cNvPr id="236" name="正方形/長方形 235">
            <a:extLst>
              <a:ext uri="{FF2B5EF4-FFF2-40B4-BE49-F238E27FC236}">
                <a16:creationId xmlns:a16="http://schemas.microsoft.com/office/drawing/2014/main" id="{F8DAC1D5-4F58-7E70-AC96-A3B04103962D}"/>
              </a:ext>
            </a:extLst>
          </p:cNvPr>
          <p:cNvSpPr/>
          <p:nvPr/>
        </p:nvSpPr>
        <p:spPr>
          <a:xfrm>
            <a:off x="66235" y="236196"/>
            <a:ext cx="9721080" cy="2580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72789" rtl="0" eaLnBrk="1" fontAlgn="auto" latinLnBrk="0" hangingPunct="1">
              <a:lnSpc>
                <a:spcPct val="100000"/>
              </a:lnSpc>
              <a:spcBef>
                <a:spcPts val="0"/>
              </a:spcBef>
              <a:spcAft>
                <a:spcPts val="0"/>
              </a:spcAft>
              <a:buClrTx/>
              <a:buSzTx/>
              <a:buFontTx/>
              <a:buNone/>
              <a:tabLst/>
              <a:defRPr/>
            </a:pPr>
            <a:endParaRPr kumimoji="1" lang="ja-JP" altLang="en-US" sz="1357"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aphicFrame>
        <p:nvGraphicFramePr>
          <p:cNvPr id="130" name="表 129">
            <a:extLst>
              <a:ext uri="{FF2B5EF4-FFF2-40B4-BE49-F238E27FC236}">
                <a16:creationId xmlns:a16="http://schemas.microsoft.com/office/drawing/2014/main" id="{73D20BAF-F1CD-4314-8384-51A8744E247E}"/>
              </a:ext>
            </a:extLst>
          </p:cNvPr>
          <p:cNvGraphicFramePr>
            <a:graphicFrameLocks noGrp="1"/>
          </p:cNvGraphicFramePr>
          <p:nvPr>
            <p:extLst>
              <p:ext uri="{D42A27DB-BD31-4B8C-83A1-F6EECF244321}">
                <p14:modId xmlns:p14="http://schemas.microsoft.com/office/powerpoint/2010/main" val="3809859450"/>
              </p:ext>
            </p:extLst>
          </p:nvPr>
        </p:nvGraphicFramePr>
        <p:xfrm>
          <a:off x="83244" y="4021572"/>
          <a:ext cx="4641827" cy="2801777"/>
        </p:xfrm>
        <a:graphic>
          <a:graphicData uri="http://schemas.openxmlformats.org/drawingml/2006/table">
            <a:tbl>
              <a:tblPr>
                <a:tableStyleId>{073A0DAA-6AF3-43AB-8588-CEC1D06C72B9}</a:tableStyleId>
              </a:tblPr>
              <a:tblGrid>
                <a:gridCol w="64178">
                  <a:extLst>
                    <a:ext uri="{9D8B030D-6E8A-4147-A177-3AD203B41FA5}">
                      <a16:colId xmlns:a16="http://schemas.microsoft.com/office/drawing/2014/main" val="2375738016"/>
                    </a:ext>
                  </a:extLst>
                </a:gridCol>
                <a:gridCol w="4577649">
                  <a:extLst>
                    <a:ext uri="{9D8B030D-6E8A-4147-A177-3AD203B41FA5}">
                      <a16:colId xmlns:a16="http://schemas.microsoft.com/office/drawing/2014/main" val="4208928748"/>
                    </a:ext>
                  </a:extLst>
                </a:gridCol>
              </a:tblGrid>
              <a:tr h="199378">
                <a:tc>
                  <a:txBody>
                    <a:bodyPr/>
                    <a:lstStyle/>
                    <a:p>
                      <a:endParaRPr kumimoji="1" lang="ja-JP" altLang="en-US" sz="9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85725" indent="-85725">
                        <a:buFont typeface="Wingdings" panose="05000000000000000000" pitchFamily="2" charset="2"/>
                        <a:buChar char="l"/>
                      </a:pPr>
                      <a:r>
                        <a:rPr kumimoji="1" lang="ja-JP" altLang="en-US" sz="1000" b="1" dirty="0">
                          <a:solidFill>
                            <a:schemeClr val="bg1"/>
                          </a:solidFill>
                          <a:latin typeface="BIZ UDPゴシック" panose="020B0400000000000000" pitchFamily="50" charset="-128"/>
                          <a:ea typeface="BIZ UDPゴシック" panose="020B0400000000000000" pitchFamily="50" charset="-128"/>
                        </a:rPr>
                        <a:t>個別目標</a:t>
                      </a:r>
                    </a:p>
                  </a:txBody>
                  <a:tcPr marL="0" marR="0" marT="0" marB="0">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1258852688"/>
                  </a:ext>
                </a:extLst>
              </a:tr>
              <a:tr h="2602399">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2060"/>
                    </a:solidFill>
                  </a:tcPr>
                </a:tc>
                <a:tc>
                  <a:txBody>
                    <a:bodyPr/>
                    <a:lstStyle/>
                    <a:p>
                      <a:pPr marL="85725" lvl="1" indent="0">
                        <a:lnSpc>
                          <a:spcPts val="1200"/>
                        </a:lnSpc>
                        <a:spcBef>
                          <a:spcPts val="300"/>
                        </a:spcBef>
                        <a:buFont typeface="Wingdings" panose="05000000000000000000" pitchFamily="2" charset="2"/>
                        <a:buNone/>
                      </a:pPr>
                      <a:r>
                        <a:rPr kumimoji="1" lang="ja-JP" altLang="en-US" sz="900" b="1" dirty="0">
                          <a:latin typeface="BIZ UDPゴシック" panose="020B0400000000000000" pitchFamily="50" charset="-128"/>
                          <a:ea typeface="BIZ UDPゴシック" panose="020B0400000000000000" pitchFamily="50" charset="-128"/>
                        </a:rPr>
                        <a:t>全体目標を踏まえ、各重点項目ごとの指標に対して目標値を定める。　（下記指標の例）</a:t>
                      </a:r>
                      <a:endParaRPr kumimoji="1" lang="en-US" altLang="ja-JP" sz="900" b="1" dirty="0">
                        <a:latin typeface="BIZ UDPゴシック" panose="020B0400000000000000" pitchFamily="50" charset="-128"/>
                        <a:ea typeface="BIZ UDPゴシック" panose="020B0400000000000000" pitchFamily="50" charset="-128"/>
                      </a:endParaRPr>
                    </a:p>
                    <a:p>
                      <a:pPr marL="85725" lvl="1" indent="0">
                        <a:lnSpc>
                          <a:spcPts val="1300"/>
                        </a:lnSpc>
                        <a:spcBef>
                          <a:spcPts val="300"/>
                        </a:spcBef>
                        <a:buFont typeface="Wingdings" panose="05000000000000000000" pitchFamily="2" charset="2"/>
                        <a:buNone/>
                      </a:pPr>
                      <a:r>
                        <a:rPr kumimoji="1" lang="en-US" altLang="ja-JP" sz="900" b="0" dirty="0">
                          <a:latin typeface="BIZ UDPゴシック" panose="020B0400000000000000" pitchFamily="50" charset="-128"/>
                          <a:ea typeface="BIZ UDPゴシック" panose="020B0400000000000000" pitchFamily="50" charset="-128"/>
                        </a:rPr>
                        <a:t>  【</a:t>
                      </a:r>
                      <a:r>
                        <a:rPr kumimoji="1" lang="ja-JP" altLang="en-US" sz="900" b="0" dirty="0">
                          <a:latin typeface="BIZ UDPゴシック" panose="020B0400000000000000" pitchFamily="50" charset="-128"/>
                          <a:ea typeface="BIZ UDPゴシック" panose="020B0400000000000000" pitchFamily="50" charset="-128"/>
                        </a:rPr>
                        <a:t>重点❷</a:t>
                      </a:r>
                      <a:r>
                        <a:rPr kumimoji="1" lang="en-US" altLang="ja-JP" sz="900" b="0" dirty="0">
                          <a:latin typeface="BIZ UDPゴシック" panose="020B0400000000000000" pitchFamily="50" charset="-128"/>
                          <a:ea typeface="BIZ UDPゴシック" panose="020B0400000000000000" pitchFamily="50" charset="-128"/>
                        </a:rPr>
                        <a:t>】</a:t>
                      </a:r>
                      <a:r>
                        <a:rPr kumimoji="1" lang="ja-JP" altLang="en-US" sz="900" b="0" dirty="0">
                          <a:latin typeface="BIZ UDPゴシック" panose="020B0400000000000000" pitchFamily="50" charset="-128"/>
                          <a:ea typeface="BIZ UDPゴシック" panose="020B0400000000000000" pitchFamily="50" charset="-128"/>
                        </a:rPr>
                        <a:t>①高等学校等における予防啓発授業等の実施率⇒毎年度</a:t>
                      </a:r>
                      <a:r>
                        <a:rPr kumimoji="1" lang="en-US" altLang="ja-JP" sz="900" b="0" dirty="0">
                          <a:latin typeface="BIZ UDPゴシック" panose="020B0400000000000000" pitchFamily="50" charset="-128"/>
                          <a:ea typeface="BIZ UDPゴシック" panose="020B0400000000000000" pitchFamily="50" charset="-128"/>
                        </a:rPr>
                        <a:t>100</a:t>
                      </a:r>
                      <a:r>
                        <a:rPr kumimoji="1" lang="ja-JP" altLang="en-US" sz="900" b="0" dirty="0">
                          <a:latin typeface="BIZ UDPゴシック" panose="020B0400000000000000" pitchFamily="50" charset="-128"/>
                          <a:ea typeface="BIZ UDPゴシック" panose="020B0400000000000000" pitchFamily="50" charset="-128"/>
                        </a:rPr>
                        <a:t>％</a:t>
                      </a:r>
                      <a:endParaRPr kumimoji="1" lang="en-US" altLang="ja-JP" sz="900" b="0" dirty="0">
                        <a:latin typeface="BIZ UDPゴシック" panose="020B0400000000000000" pitchFamily="50" charset="-128"/>
                        <a:ea typeface="BIZ UDPゴシック" panose="020B0400000000000000" pitchFamily="50" charset="-128"/>
                      </a:endParaRPr>
                    </a:p>
                    <a:p>
                      <a:pPr marL="85725" lvl="1" indent="0">
                        <a:lnSpc>
                          <a:spcPts val="1300"/>
                        </a:lnSpc>
                        <a:spcBef>
                          <a:spcPts val="300"/>
                        </a:spcBef>
                        <a:buFont typeface="Wingdings" panose="05000000000000000000" pitchFamily="2" charset="2"/>
                        <a:buNone/>
                      </a:pPr>
                      <a:r>
                        <a:rPr kumimoji="1" lang="ja-JP" altLang="en-US" sz="900" b="0" dirty="0">
                          <a:latin typeface="BIZ UDPゴシック" panose="020B0400000000000000" pitchFamily="50" charset="-128"/>
                          <a:ea typeface="BIZ UDPゴシック" panose="020B0400000000000000" pitchFamily="50" charset="-128"/>
                        </a:rPr>
                        <a:t>　　　　　  　②教員向け研修会の参加者数⇒毎年度</a:t>
                      </a:r>
                      <a:r>
                        <a:rPr kumimoji="1" lang="en-US" altLang="ja-JP" sz="900" b="0" dirty="0">
                          <a:latin typeface="BIZ UDPゴシック" panose="020B0400000000000000" pitchFamily="50" charset="-128"/>
                          <a:ea typeface="BIZ UDPゴシック" panose="020B0400000000000000" pitchFamily="50" charset="-128"/>
                        </a:rPr>
                        <a:t>500</a:t>
                      </a:r>
                      <a:r>
                        <a:rPr kumimoji="1" lang="ja-JP" altLang="en-US" sz="900" b="0" dirty="0">
                          <a:latin typeface="BIZ UDPゴシック" panose="020B0400000000000000" pitchFamily="50" charset="-128"/>
                          <a:ea typeface="BIZ UDPゴシック" panose="020B0400000000000000" pitchFamily="50" charset="-128"/>
                        </a:rPr>
                        <a:t>名以上</a:t>
                      </a:r>
                      <a:endParaRPr kumimoji="1" lang="en-US" altLang="ja-JP" sz="900" b="0" dirty="0">
                        <a:latin typeface="BIZ UDPゴシック" panose="020B0400000000000000" pitchFamily="50" charset="-128"/>
                        <a:ea typeface="BIZ UDPゴシック" panose="020B0400000000000000" pitchFamily="50" charset="-128"/>
                      </a:endParaRPr>
                    </a:p>
                    <a:p>
                      <a:pPr marL="85725" lvl="1" indent="0">
                        <a:lnSpc>
                          <a:spcPts val="1300"/>
                        </a:lnSpc>
                        <a:spcBef>
                          <a:spcPts val="300"/>
                        </a:spcBef>
                        <a:buFont typeface="Wingdings" panose="05000000000000000000" pitchFamily="2" charset="2"/>
                        <a:buNone/>
                      </a:pPr>
                      <a:r>
                        <a:rPr kumimoji="1" lang="en-US" altLang="ja-JP" sz="900" b="0" dirty="0">
                          <a:latin typeface="BIZ UDPゴシック" panose="020B0400000000000000" pitchFamily="50" charset="-128"/>
                          <a:ea typeface="BIZ UDPゴシック" panose="020B0400000000000000" pitchFamily="50" charset="-128"/>
                        </a:rPr>
                        <a:t>  【</a:t>
                      </a:r>
                      <a:r>
                        <a:rPr kumimoji="1" lang="ja-JP" altLang="en-US" sz="900" b="0" dirty="0">
                          <a:latin typeface="BIZ UDPゴシック" panose="020B0400000000000000" pitchFamily="50" charset="-128"/>
                          <a:ea typeface="BIZ UDPゴシック" panose="020B0400000000000000" pitchFamily="50" charset="-128"/>
                        </a:rPr>
                        <a:t>重点❸</a:t>
                      </a:r>
                      <a:r>
                        <a:rPr kumimoji="1" lang="en-US" altLang="ja-JP" sz="900" b="0" dirty="0">
                          <a:latin typeface="BIZ UDPゴシック" panose="020B0400000000000000" pitchFamily="50" charset="-128"/>
                          <a:ea typeface="BIZ UDPゴシック" panose="020B0400000000000000" pitchFamily="50" charset="-128"/>
                        </a:rPr>
                        <a:t>】</a:t>
                      </a:r>
                      <a:r>
                        <a:rPr kumimoji="1" lang="ja-JP" altLang="en-US" sz="900" b="0" dirty="0">
                          <a:latin typeface="BIZ UDPゴシック" panose="020B0400000000000000" pitchFamily="50" charset="-128"/>
                          <a:ea typeface="BIZ UDPゴシック" panose="020B0400000000000000" pitchFamily="50" charset="-128"/>
                        </a:rPr>
                        <a:t>①相談拠点やオンライン等での相談支援件数⇒</a:t>
                      </a:r>
                      <a:r>
                        <a:rPr kumimoji="1" lang="en-US" altLang="ja-JP" sz="900" b="0" dirty="0">
                          <a:latin typeface="BIZ UDPゴシック" panose="020B0400000000000000" pitchFamily="50" charset="-128"/>
                          <a:ea typeface="BIZ UDPゴシック" panose="020B0400000000000000" pitchFamily="50" charset="-128"/>
                        </a:rPr>
                        <a:t>R10</a:t>
                      </a:r>
                      <a:r>
                        <a:rPr kumimoji="1" lang="ja-JP" altLang="en-US" sz="900" b="0" dirty="0">
                          <a:latin typeface="BIZ UDPゴシック" panose="020B0400000000000000" pitchFamily="50" charset="-128"/>
                          <a:ea typeface="BIZ UDPゴシック" panose="020B0400000000000000" pitchFamily="50" charset="-128"/>
                        </a:rPr>
                        <a:t>年度末までに増加</a:t>
                      </a:r>
                      <a:endParaRPr kumimoji="1" lang="en-US" altLang="ja-JP" sz="900" b="0" dirty="0">
                        <a:latin typeface="BIZ UDPゴシック" panose="020B0400000000000000" pitchFamily="50" charset="-128"/>
                        <a:ea typeface="BIZ UDPゴシック" panose="020B0400000000000000" pitchFamily="50" charset="-128"/>
                      </a:endParaRPr>
                    </a:p>
                    <a:p>
                      <a:pPr marL="85725" lvl="1" indent="0">
                        <a:lnSpc>
                          <a:spcPts val="1300"/>
                        </a:lnSpc>
                        <a:spcBef>
                          <a:spcPts val="300"/>
                        </a:spcBef>
                        <a:buFont typeface="Wingdings" panose="05000000000000000000" pitchFamily="2" charset="2"/>
                        <a:buNone/>
                      </a:pPr>
                      <a:r>
                        <a:rPr kumimoji="1" lang="ja-JP" altLang="en-US" sz="900" b="0" dirty="0">
                          <a:latin typeface="BIZ UDPゴシック" panose="020B0400000000000000" pitchFamily="50" charset="-128"/>
                          <a:ea typeface="BIZ UDPゴシック" panose="020B0400000000000000" pitchFamily="50" charset="-128"/>
                        </a:rPr>
                        <a:t>　　　　　  　②ギャンブルの問題を抱えている者が依存の問題に気づいてから初めて</a:t>
                      </a:r>
                      <a:endParaRPr kumimoji="1" lang="en-US" altLang="ja-JP" sz="900" b="0" dirty="0">
                        <a:latin typeface="BIZ UDPゴシック" panose="020B0400000000000000" pitchFamily="50" charset="-128"/>
                        <a:ea typeface="BIZ UDPゴシック" panose="020B0400000000000000" pitchFamily="50" charset="-128"/>
                      </a:endParaRPr>
                    </a:p>
                    <a:p>
                      <a:pPr marL="85725" lvl="1" indent="0">
                        <a:lnSpc>
                          <a:spcPts val="1300"/>
                        </a:lnSpc>
                        <a:spcBef>
                          <a:spcPts val="300"/>
                        </a:spcBef>
                        <a:buFont typeface="Wingdings" panose="05000000000000000000" pitchFamily="2" charset="2"/>
                        <a:buNone/>
                      </a:pPr>
                      <a:r>
                        <a:rPr kumimoji="1" lang="en-US" altLang="ja-JP" sz="900" b="0" dirty="0">
                          <a:latin typeface="BIZ UDPゴシック" panose="020B0400000000000000" pitchFamily="50" charset="-128"/>
                          <a:ea typeface="BIZ UDPゴシック" panose="020B0400000000000000" pitchFamily="50" charset="-128"/>
                        </a:rPr>
                        <a:t>                 </a:t>
                      </a:r>
                      <a:r>
                        <a:rPr kumimoji="1" lang="ja-JP" altLang="en-US" sz="900" b="0" dirty="0">
                          <a:latin typeface="BIZ UDPゴシック" panose="020B0400000000000000" pitchFamily="50" charset="-128"/>
                          <a:ea typeface="BIZ UDPゴシック" panose="020B0400000000000000" pitchFamily="50" charset="-128"/>
                        </a:rPr>
                        <a:t>医療機関や相談機関を利用するまでの期間⇒</a:t>
                      </a:r>
                      <a:r>
                        <a:rPr kumimoji="1" lang="en-US" altLang="ja-JP" sz="900" b="0" dirty="0">
                          <a:latin typeface="BIZ UDPゴシック" panose="020B0400000000000000" pitchFamily="50" charset="-128"/>
                          <a:ea typeface="BIZ UDPゴシック" panose="020B0400000000000000" pitchFamily="50" charset="-128"/>
                        </a:rPr>
                        <a:t>R10</a:t>
                      </a:r>
                      <a:r>
                        <a:rPr kumimoji="1" lang="ja-JP" altLang="en-US" sz="900" b="0" dirty="0">
                          <a:latin typeface="BIZ UDPゴシック" panose="020B0400000000000000" pitchFamily="50" charset="-128"/>
                          <a:ea typeface="BIZ UDPゴシック" panose="020B0400000000000000" pitchFamily="50" charset="-128"/>
                        </a:rPr>
                        <a:t>年度末までに</a:t>
                      </a:r>
                      <a:r>
                        <a:rPr kumimoji="1" lang="en-US" altLang="ja-JP" sz="900" b="0" dirty="0">
                          <a:latin typeface="BIZ UDPゴシック" panose="020B0400000000000000" pitchFamily="50" charset="-128"/>
                          <a:ea typeface="BIZ UDPゴシック" panose="020B0400000000000000" pitchFamily="50" charset="-128"/>
                        </a:rPr>
                        <a:t>1</a:t>
                      </a:r>
                      <a:r>
                        <a:rPr kumimoji="1" lang="ja-JP" altLang="en-US" sz="900" b="0" dirty="0">
                          <a:latin typeface="BIZ UDPゴシック" panose="020B0400000000000000" pitchFamily="50" charset="-128"/>
                          <a:ea typeface="BIZ UDPゴシック" panose="020B0400000000000000" pitchFamily="50" charset="-128"/>
                        </a:rPr>
                        <a:t>年</a:t>
                      </a:r>
                      <a:endParaRPr kumimoji="1" lang="en-US" altLang="ja-JP" sz="900" b="0" dirty="0">
                        <a:latin typeface="BIZ UDPゴシック" panose="020B0400000000000000" pitchFamily="50" charset="-128"/>
                        <a:ea typeface="BIZ UDPゴシック" panose="020B0400000000000000" pitchFamily="50" charset="-128"/>
                      </a:endParaRPr>
                    </a:p>
                    <a:p>
                      <a:pPr marL="85725" lvl="1" indent="0">
                        <a:lnSpc>
                          <a:spcPts val="1300"/>
                        </a:lnSpc>
                        <a:spcBef>
                          <a:spcPts val="300"/>
                        </a:spcBef>
                        <a:buFont typeface="Wingdings" panose="05000000000000000000" pitchFamily="2" charset="2"/>
                        <a:buNone/>
                      </a:pPr>
                      <a:r>
                        <a:rPr kumimoji="1" lang="en-US" altLang="ja-JP" sz="900" b="0" dirty="0">
                          <a:latin typeface="BIZ UDPゴシック" panose="020B0400000000000000" pitchFamily="50" charset="-128"/>
                          <a:ea typeface="BIZ UDPゴシック" panose="020B0400000000000000" pitchFamily="50" charset="-128"/>
                        </a:rPr>
                        <a:t>                 </a:t>
                      </a:r>
                      <a:r>
                        <a:rPr kumimoji="1" lang="ja-JP" altLang="en-US" sz="900" b="0" dirty="0">
                          <a:latin typeface="BIZ UDPゴシック" panose="020B0400000000000000" pitchFamily="50" charset="-128"/>
                          <a:ea typeface="BIZ UDPゴシック" panose="020B0400000000000000" pitchFamily="50" charset="-128"/>
                        </a:rPr>
                        <a:t>以内の割合の増加</a:t>
                      </a:r>
                      <a:endParaRPr kumimoji="1" lang="en-US" altLang="ja-JP" sz="900" b="0" dirty="0">
                        <a:latin typeface="BIZ UDPゴシック" panose="020B0400000000000000" pitchFamily="50" charset="-128"/>
                        <a:ea typeface="BIZ UDPゴシック" panose="020B0400000000000000" pitchFamily="50" charset="-128"/>
                      </a:endParaRPr>
                    </a:p>
                    <a:p>
                      <a:pPr marL="85725" lvl="1" indent="0">
                        <a:lnSpc>
                          <a:spcPts val="1300"/>
                        </a:lnSpc>
                        <a:spcBef>
                          <a:spcPts val="300"/>
                        </a:spcBef>
                        <a:buFont typeface="Wingdings" panose="05000000000000000000" pitchFamily="2" charset="2"/>
                        <a:buNone/>
                      </a:pPr>
                      <a:r>
                        <a:rPr kumimoji="1" lang="en-US" altLang="ja-JP" sz="900" b="0" dirty="0">
                          <a:latin typeface="BIZ UDPゴシック" panose="020B0400000000000000" pitchFamily="50" charset="-128"/>
                          <a:ea typeface="BIZ UDPゴシック" panose="020B0400000000000000" pitchFamily="50" charset="-128"/>
                        </a:rPr>
                        <a:t>  【</a:t>
                      </a:r>
                      <a:r>
                        <a:rPr kumimoji="1" lang="ja-JP" altLang="en-US" sz="900" b="0" dirty="0">
                          <a:latin typeface="BIZ UDPゴシック" panose="020B0400000000000000" pitchFamily="50" charset="-128"/>
                          <a:ea typeface="BIZ UDPゴシック" panose="020B0400000000000000" pitchFamily="50" charset="-128"/>
                        </a:rPr>
                        <a:t>重点❹</a:t>
                      </a:r>
                      <a:r>
                        <a:rPr kumimoji="1" lang="en-US" altLang="ja-JP" sz="900" b="0" dirty="0">
                          <a:latin typeface="BIZ UDPゴシック" panose="020B0400000000000000" pitchFamily="50" charset="-128"/>
                          <a:ea typeface="BIZ UDPゴシック" panose="020B0400000000000000" pitchFamily="50" charset="-128"/>
                        </a:rPr>
                        <a:t>】</a:t>
                      </a:r>
                      <a:r>
                        <a:rPr kumimoji="1" lang="ja-JP" altLang="en-US" sz="900" b="0" dirty="0">
                          <a:latin typeface="BIZ UDPゴシック" panose="020B0400000000000000" pitchFamily="50" charset="-128"/>
                          <a:ea typeface="BIZ UDPゴシック" panose="020B0400000000000000" pitchFamily="50" charset="-128"/>
                        </a:rPr>
                        <a:t>①ギャンブル等依存症を診ることができる精神科医療機関数</a:t>
                      </a:r>
                      <a:endParaRPr kumimoji="1" lang="en-US" altLang="ja-JP" sz="900" b="0" dirty="0">
                        <a:latin typeface="BIZ UDPゴシック" panose="020B0400000000000000" pitchFamily="50" charset="-128"/>
                        <a:ea typeface="BIZ UDPゴシック" panose="020B0400000000000000" pitchFamily="50" charset="-128"/>
                      </a:endParaRPr>
                    </a:p>
                    <a:p>
                      <a:pPr marL="85725" lvl="1" indent="0">
                        <a:lnSpc>
                          <a:spcPts val="1300"/>
                        </a:lnSpc>
                        <a:spcBef>
                          <a:spcPts val="300"/>
                        </a:spcBef>
                        <a:buFont typeface="Wingdings" panose="05000000000000000000" pitchFamily="2" charset="2"/>
                        <a:buNone/>
                      </a:pPr>
                      <a:r>
                        <a:rPr kumimoji="1" lang="en-US" altLang="ja-JP" sz="900" b="0" dirty="0">
                          <a:latin typeface="BIZ UDPゴシック" panose="020B0400000000000000" pitchFamily="50" charset="-128"/>
                          <a:ea typeface="BIZ UDPゴシック" panose="020B0400000000000000" pitchFamily="50" charset="-128"/>
                        </a:rPr>
                        <a:t>                  </a:t>
                      </a:r>
                      <a:r>
                        <a:rPr kumimoji="1" lang="ja-JP" altLang="en-US" sz="900" b="0" dirty="0">
                          <a:latin typeface="BIZ UDPゴシック" panose="020B0400000000000000" pitchFamily="50" charset="-128"/>
                          <a:ea typeface="BIZ UDPゴシック" panose="020B0400000000000000" pitchFamily="50" charset="-128"/>
                        </a:rPr>
                        <a:t>⇒</a:t>
                      </a:r>
                      <a:r>
                        <a:rPr kumimoji="1" lang="en-US" altLang="ja-JP" sz="900" b="0" dirty="0">
                          <a:latin typeface="BIZ UDPゴシック" panose="020B0400000000000000" pitchFamily="50" charset="-128"/>
                          <a:ea typeface="BIZ UDPゴシック" panose="020B0400000000000000" pitchFamily="50" charset="-128"/>
                        </a:rPr>
                        <a:t>R10</a:t>
                      </a:r>
                      <a:r>
                        <a:rPr kumimoji="1" lang="ja-JP" altLang="en-US" sz="900" b="0" dirty="0">
                          <a:latin typeface="BIZ UDPゴシック" panose="020B0400000000000000" pitchFamily="50" charset="-128"/>
                          <a:ea typeface="BIZ UDPゴシック" panose="020B0400000000000000" pitchFamily="50" charset="-128"/>
                        </a:rPr>
                        <a:t>年度末までに</a:t>
                      </a:r>
                      <a:r>
                        <a:rPr kumimoji="1" lang="en-US" altLang="ja-JP" sz="900" b="0" dirty="0">
                          <a:latin typeface="BIZ UDPゴシック" panose="020B0400000000000000" pitchFamily="50" charset="-128"/>
                          <a:ea typeface="BIZ UDPゴシック" panose="020B0400000000000000" pitchFamily="50" charset="-128"/>
                        </a:rPr>
                        <a:t>100</a:t>
                      </a:r>
                      <a:r>
                        <a:rPr kumimoji="1" lang="ja-JP" altLang="en-US" sz="900" b="0" dirty="0">
                          <a:latin typeface="BIZ UDPゴシック" panose="020B0400000000000000" pitchFamily="50" charset="-128"/>
                          <a:ea typeface="BIZ UDPゴシック" panose="020B0400000000000000" pitchFamily="50" charset="-128"/>
                        </a:rPr>
                        <a:t>機関</a:t>
                      </a:r>
                      <a:endParaRPr kumimoji="1" lang="en-US" altLang="ja-JP" sz="900" b="0" dirty="0">
                        <a:latin typeface="BIZ UDPゴシック" panose="020B0400000000000000" pitchFamily="50" charset="-128"/>
                        <a:ea typeface="BIZ UDPゴシック" panose="020B0400000000000000" pitchFamily="50" charset="-128"/>
                      </a:endParaRPr>
                    </a:p>
                    <a:p>
                      <a:pPr marL="85725" lvl="1" indent="0">
                        <a:lnSpc>
                          <a:spcPts val="1300"/>
                        </a:lnSpc>
                        <a:spcBef>
                          <a:spcPts val="300"/>
                        </a:spcBef>
                        <a:buFont typeface="Wingdings" panose="05000000000000000000" pitchFamily="2" charset="2"/>
                        <a:buNone/>
                      </a:pPr>
                      <a:r>
                        <a:rPr kumimoji="1" lang="ja-JP" altLang="en-US" sz="900" b="0" dirty="0">
                          <a:latin typeface="BIZ UDPゴシック" panose="020B0400000000000000" pitchFamily="50" charset="-128"/>
                          <a:ea typeface="BIZ UDPゴシック" panose="020B0400000000000000" pitchFamily="50" charset="-128"/>
                        </a:rPr>
                        <a:t>　　　　　　  ②ギャンブル等依存症の専門医療機関数⇒</a:t>
                      </a:r>
                      <a:r>
                        <a:rPr kumimoji="1" lang="en-US" altLang="ja-JP" sz="900" b="0" dirty="0">
                          <a:latin typeface="BIZ UDPゴシック" panose="020B0400000000000000" pitchFamily="50" charset="-128"/>
                          <a:ea typeface="BIZ UDPゴシック" panose="020B0400000000000000" pitchFamily="50" charset="-128"/>
                        </a:rPr>
                        <a:t>R10</a:t>
                      </a:r>
                      <a:r>
                        <a:rPr kumimoji="1" lang="ja-JP" altLang="en-US" sz="900" b="0" dirty="0">
                          <a:latin typeface="BIZ UDPゴシック" panose="020B0400000000000000" pitchFamily="50" charset="-128"/>
                          <a:ea typeface="BIZ UDPゴシック" panose="020B0400000000000000" pitchFamily="50" charset="-128"/>
                        </a:rPr>
                        <a:t>年度末までに</a:t>
                      </a:r>
                      <a:r>
                        <a:rPr kumimoji="1" lang="en-US" altLang="ja-JP" sz="900" b="0" dirty="0">
                          <a:latin typeface="BIZ UDPゴシック" panose="020B0400000000000000" pitchFamily="50" charset="-128"/>
                          <a:ea typeface="BIZ UDPゴシック" panose="020B0400000000000000" pitchFamily="50" charset="-128"/>
                        </a:rPr>
                        <a:t>15</a:t>
                      </a:r>
                      <a:r>
                        <a:rPr kumimoji="1" lang="ja-JP" altLang="en-US" sz="900" b="0" dirty="0">
                          <a:latin typeface="BIZ UDPゴシック" panose="020B0400000000000000" pitchFamily="50" charset="-128"/>
                          <a:ea typeface="BIZ UDPゴシック" panose="020B0400000000000000" pitchFamily="50" charset="-128"/>
                        </a:rPr>
                        <a:t>機関</a:t>
                      </a:r>
                      <a:endParaRPr kumimoji="1" lang="en-US" altLang="ja-JP" sz="900" b="0" dirty="0">
                        <a:latin typeface="BIZ UDPゴシック" panose="020B0400000000000000" pitchFamily="50" charset="-128"/>
                        <a:ea typeface="BIZ UDPゴシック" panose="020B0400000000000000" pitchFamily="50" charset="-128"/>
                      </a:endParaRPr>
                    </a:p>
                    <a:p>
                      <a:pPr marL="85725" lvl="1" indent="0">
                        <a:lnSpc>
                          <a:spcPts val="1300"/>
                        </a:lnSpc>
                        <a:spcBef>
                          <a:spcPts val="300"/>
                        </a:spcBef>
                        <a:buFont typeface="Wingdings" panose="05000000000000000000" pitchFamily="2" charset="2"/>
                        <a:buNone/>
                      </a:pPr>
                      <a:r>
                        <a:rPr kumimoji="1" lang="en-US" altLang="ja-JP" sz="900" b="0" dirty="0">
                          <a:latin typeface="BIZ UDPゴシック" panose="020B0400000000000000" pitchFamily="50" charset="-128"/>
                          <a:ea typeface="BIZ UDPゴシック" panose="020B0400000000000000" pitchFamily="50" charset="-128"/>
                        </a:rPr>
                        <a:t>  【</a:t>
                      </a:r>
                      <a:r>
                        <a:rPr kumimoji="1" lang="ja-JP" altLang="en-US" sz="900" b="0" dirty="0">
                          <a:latin typeface="BIZ UDPゴシック" panose="020B0400000000000000" pitchFamily="50" charset="-128"/>
                          <a:ea typeface="BIZ UDPゴシック" panose="020B0400000000000000" pitchFamily="50" charset="-128"/>
                        </a:rPr>
                        <a:t>重点❼</a:t>
                      </a:r>
                      <a:r>
                        <a:rPr kumimoji="1" lang="en-US" altLang="ja-JP" sz="900" b="0" dirty="0">
                          <a:latin typeface="BIZ UDPゴシック" panose="020B0400000000000000" pitchFamily="50" charset="-128"/>
                          <a:ea typeface="BIZ UDPゴシック" panose="020B0400000000000000" pitchFamily="50" charset="-128"/>
                        </a:rPr>
                        <a:t>】</a:t>
                      </a:r>
                      <a:r>
                        <a:rPr kumimoji="1" lang="ja-JP" altLang="en-US" sz="900" b="1" u="sng" dirty="0">
                          <a:latin typeface="BIZ UDPゴシック" panose="020B0400000000000000" pitchFamily="50" charset="-128"/>
                          <a:ea typeface="BIZ UDPゴシック" panose="020B0400000000000000" pitchFamily="50" charset="-128"/>
                        </a:rPr>
                        <a:t>①</a:t>
                      </a:r>
                      <a:r>
                        <a:rPr kumimoji="1" lang="en-US" altLang="ja-JP" sz="900" b="1" u="sng" dirty="0">
                          <a:latin typeface="BIZ UDPゴシック" panose="020B0400000000000000" pitchFamily="50" charset="-128"/>
                          <a:ea typeface="BIZ UDPゴシック" panose="020B0400000000000000" pitchFamily="50" charset="-128"/>
                        </a:rPr>
                        <a:t>(</a:t>
                      </a:r>
                      <a:r>
                        <a:rPr kumimoji="1" lang="ja-JP" altLang="en-US" sz="900" b="1" u="sng" dirty="0">
                          <a:latin typeface="BIZ UDPゴシック" panose="020B0400000000000000" pitchFamily="50" charset="-128"/>
                          <a:ea typeface="BIZ UDPゴシック" panose="020B0400000000000000" pitchFamily="50" charset="-128"/>
                        </a:rPr>
                        <a:t>仮称</a:t>
                      </a:r>
                      <a:r>
                        <a:rPr kumimoji="1" lang="en-US" altLang="ja-JP" sz="900" b="1" u="sng" dirty="0">
                          <a:latin typeface="BIZ UDPゴシック" panose="020B0400000000000000" pitchFamily="50" charset="-128"/>
                          <a:ea typeface="BIZ UDPゴシック" panose="020B0400000000000000" pitchFamily="50" charset="-128"/>
                        </a:rPr>
                        <a:t>)</a:t>
                      </a:r>
                      <a:r>
                        <a:rPr kumimoji="1" lang="ja-JP" altLang="en-US" sz="900" b="1" u="sng" dirty="0">
                          <a:latin typeface="BIZ UDPゴシック" panose="020B0400000000000000" pitchFamily="50" charset="-128"/>
                          <a:ea typeface="BIZ UDPゴシック" panose="020B0400000000000000" pitchFamily="50" charset="-128"/>
                        </a:rPr>
                        <a:t>大阪依存症対策センターの設置準備⇒対策センターで活用する</a:t>
                      </a:r>
                      <a:endParaRPr kumimoji="1" lang="en-US" altLang="ja-JP" sz="900" b="1" u="sng" dirty="0">
                        <a:latin typeface="BIZ UDPゴシック" panose="020B0400000000000000" pitchFamily="50" charset="-128"/>
                        <a:ea typeface="BIZ UDPゴシック" panose="020B0400000000000000" pitchFamily="50" charset="-128"/>
                      </a:endParaRPr>
                    </a:p>
                    <a:p>
                      <a:pPr marL="85725" lvl="1" indent="0">
                        <a:lnSpc>
                          <a:spcPts val="1300"/>
                        </a:lnSpc>
                        <a:spcBef>
                          <a:spcPts val="300"/>
                        </a:spcBef>
                        <a:buFont typeface="Wingdings" panose="05000000000000000000" pitchFamily="2" charset="2"/>
                        <a:buNone/>
                      </a:pPr>
                      <a:r>
                        <a:rPr kumimoji="1" lang="ja-JP" altLang="en-US" sz="900" b="1" u="none" dirty="0">
                          <a:latin typeface="BIZ UDPゴシック" panose="020B0400000000000000" pitchFamily="50" charset="-128"/>
                          <a:ea typeface="BIZ UDPゴシック" panose="020B0400000000000000" pitchFamily="50" charset="-128"/>
                        </a:rPr>
                        <a:t>　　　　　　　　</a:t>
                      </a:r>
                      <a:r>
                        <a:rPr kumimoji="1" lang="ja-JP" altLang="en-US" sz="900" b="1" u="sng" dirty="0">
                          <a:latin typeface="BIZ UDPゴシック" panose="020B0400000000000000" pitchFamily="50" charset="-128"/>
                          <a:ea typeface="BIZ UDPゴシック" panose="020B0400000000000000" pitchFamily="50" charset="-128"/>
                        </a:rPr>
                        <a:t>各コンテンツの試行実施</a:t>
                      </a:r>
                      <a:endParaRPr kumimoji="1" lang="en-US" altLang="ja-JP" sz="900" b="1" u="sng" dirty="0">
                        <a:latin typeface="BIZ UDPゴシック" panose="020B0400000000000000" pitchFamily="50" charset="-128"/>
                        <a:ea typeface="BIZ UDPゴシック" panose="020B0400000000000000" pitchFamily="50" charset="-128"/>
                      </a:endParaRPr>
                    </a:p>
                    <a:p>
                      <a:pPr marL="85725" lvl="1" indent="0">
                        <a:lnSpc>
                          <a:spcPts val="1300"/>
                        </a:lnSpc>
                        <a:spcBef>
                          <a:spcPts val="300"/>
                        </a:spcBef>
                        <a:buFont typeface="Wingdings" panose="05000000000000000000" pitchFamily="2" charset="2"/>
                        <a:buNone/>
                      </a:pPr>
                      <a:r>
                        <a:rPr kumimoji="1" lang="ja-JP" altLang="en-US" sz="900" b="1" u="none" dirty="0">
                          <a:latin typeface="BIZ UDPゴシック" panose="020B0400000000000000" pitchFamily="50" charset="-128"/>
                          <a:ea typeface="BIZ UDPゴシック" panose="020B0400000000000000" pitchFamily="50" charset="-128"/>
                        </a:rPr>
                        <a:t>　　　　　　  </a:t>
                      </a:r>
                      <a:r>
                        <a:rPr kumimoji="1" lang="en-US" altLang="ja-JP" sz="900" b="1" u="sng" dirty="0">
                          <a:latin typeface="BIZ UDPゴシック" panose="020B0400000000000000" pitchFamily="50" charset="-128"/>
                          <a:ea typeface="BIZ UDPゴシック" panose="020B0400000000000000" pitchFamily="50" charset="-128"/>
                        </a:rPr>
                        <a:t>②(</a:t>
                      </a:r>
                      <a:r>
                        <a:rPr kumimoji="1" lang="ja-JP" altLang="en-US" sz="900" b="1" u="sng" dirty="0">
                          <a:latin typeface="BIZ UDPゴシック" panose="020B0400000000000000" pitchFamily="50" charset="-128"/>
                          <a:ea typeface="BIZ UDPゴシック" panose="020B0400000000000000" pitchFamily="50" charset="-128"/>
                        </a:rPr>
                        <a:t>仮称</a:t>
                      </a:r>
                      <a:r>
                        <a:rPr kumimoji="1" lang="en-US" altLang="ja-JP" sz="900" b="1" u="sng" dirty="0">
                          <a:latin typeface="BIZ UDPゴシック" panose="020B0400000000000000" pitchFamily="50" charset="-128"/>
                          <a:ea typeface="BIZ UDPゴシック" panose="020B0400000000000000" pitchFamily="50" charset="-128"/>
                        </a:rPr>
                        <a:t>)</a:t>
                      </a:r>
                      <a:r>
                        <a:rPr kumimoji="1" lang="ja-JP" altLang="en-US" sz="900" b="1" u="sng" dirty="0">
                          <a:latin typeface="BIZ UDPゴシック" panose="020B0400000000000000" pitchFamily="50" charset="-128"/>
                          <a:ea typeface="BIZ UDPゴシック" panose="020B0400000000000000" pitchFamily="50" charset="-128"/>
                        </a:rPr>
                        <a:t>大阪依存症対策センターの認知度⇒</a:t>
                      </a:r>
                      <a:r>
                        <a:rPr kumimoji="1" lang="en-US" altLang="ja-JP" sz="900" b="1" u="sng" dirty="0">
                          <a:latin typeface="BIZ UDPゴシック" panose="020B0400000000000000" pitchFamily="50" charset="-128"/>
                          <a:ea typeface="BIZ UDPゴシック" panose="020B0400000000000000" pitchFamily="50" charset="-128"/>
                        </a:rPr>
                        <a:t>R10</a:t>
                      </a:r>
                      <a:r>
                        <a:rPr kumimoji="1" lang="ja-JP" altLang="en-US" sz="900" b="1" u="sng" dirty="0">
                          <a:latin typeface="BIZ UDPゴシック" panose="020B0400000000000000" pitchFamily="50" charset="-128"/>
                          <a:ea typeface="BIZ UDPゴシック" panose="020B0400000000000000" pitchFamily="50" charset="-128"/>
                        </a:rPr>
                        <a:t>年度末までに</a:t>
                      </a:r>
                      <a:r>
                        <a:rPr kumimoji="1" lang="en-US" altLang="ja-JP" sz="900" b="1" u="sng" dirty="0">
                          <a:latin typeface="BIZ UDPゴシック" panose="020B0400000000000000" pitchFamily="50" charset="-128"/>
                          <a:ea typeface="BIZ UDPゴシック" panose="020B0400000000000000" pitchFamily="50" charset="-128"/>
                        </a:rPr>
                        <a:t>30%</a:t>
                      </a:r>
                      <a:r>
                        <a:rPr kumimoji="1" lang="ja-JP" altLang="en-US" sz="900" b="1" u="sng" dirty="0">
                          <a:latin typeface="BIZ UDPゴシック" panose="020B0400000000000000" pitchFamily="50" charset="-128"/>
                          <a:ea typeface="BIZ UDPゴシック" panose="020B0400000000000000" pitchFamily="50" charset="-128"/>
                        </a:rPr>
                        <a:t>以上</a:t>
                      </a:r>
                    </a:p>
                  </a:txBody>
                  <a:tcPr marL="0" marR="0" marT="0" marB="0">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05717086"/>
                  </a:ext>
                </a:extLst>
              </a:tr>
            </a:tbl>
          </a:graphicData>
        </a:graphic>
      </p:graphicFrame>
      <p:sp>
        <p:nvSpPr>
          <p:cNvPr id="132" name="テキスト ボックス 131">
            <a:extLst>
              <a:ext uri="{FF2B5EF4-FFF2-40B4-BE49-F238E27FC236}">
                <a16:creationId xmlns:a16="http://schemas.microsoft.com/office/drawing/2014/main" id="{CBBFFA86-C3C0-48CD-ABF5-372827CA986D}"/>
              </a:ext>
            </a:extLst>
          </p:cNvPr>
          <p:cNvSpPr txBox="1"/>
          <p:nvPr/>
        </p:nvSpPr>
        <p:spPr>
          <a:xfrm>
            <a:off x="4921511" y="498910"/>
            <a:ext cx="3620214" cy="224229"/>
          </a:xfrm>
          <a:prstGeom prst="rect">
            <a:avLst/>
          </a:prstGeom>
          <a:noFill/>
        </p:spPr>
        <p:txBody>
          <a:bodyPr wrap="square" rtlCol="0">
            <a:spAutoFit/>
          </a:bodyPr>
          <a:lstStyle/>
          <a:p>
            <a:pPr marL="0" marR="0" lvl="0" indent="0" algn="l" defTabSz="972789" rtl="0" eaLnBrk="1" fontAlgn="auto" latinLnBrk="0" hangingPunct="1">
              <a:lnSpc>
                <a:spcPct val="100000"/>
              </a:lnSpc>
              <a:spcBef>
                <a:spcPts val="0"/>
              </a:spcBef>
              <a:spcAft>
                <a:spcPts val="0"/>
              </a:spcAft>
              <a:buClrTx/>
              <a:buSzTx/>
              <a:buFontTx/>
              <a:buNone/>
              <a:tabLst/>
              <a:defRPr/>
            </a:pPr>
            <a:r>
              <a:rPr kumimoji="1" lang="ja-JP" altLang="en-US" sz="857"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基本理念及び基本方針に基づく全体の施策体系は下記のとおりとする。</a:t>
            </a:r>
            <a:endParaRPr kumimoji="1" lang="ja-JP" altLang="en-US" sz="857"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3" name="正方形/長方形 132">
            <a:extLst>
              <a:ext uri="{FF2B5EF4-FFF2-40B4-BE49-F238E27FC236}">
                <a16:creationId xmlns:a16="http://schemas.microsoft.com/office/drawing/2014/main" id="{8C40476D-A9F3-4565-A8D4-498B0DFDCF09}"/>
              </a:ext>
            </a:extLst>
          </p:cNvPr>
          <p:cNvSpPr/>
          <p:nvPr/>
        </p:nvSpPr>
        <p:spPr>
          <a:xfrm>
            <a:off x="246024" y="2113670"/>
            <a:ext cx="4459782" cy="1801055"/>
          </a:xfrm>
          <a:prstGeom prst="rect">
            <a:avLst/>
          </a:prstGeom>
          <a:noFill/>
          <a:ln w="34925" cmpd="dbl">
            <a:solidFill>
              <a:srgbClr val="0099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5314" tIns="32657" rIns="65314" bIns="32657" numCol="1" spcCol="0" rtlCol="0" fromWordArt="0" anchor="ctr" anchorCtr="0" forceAA="0" compatLnSpc="1">
            <a:prstTxWarp prst="textNoShape">
              <a:avLst/>
            </a:prstTxWarp>
            <a:noAutofit/>
          </a:bodyPr>
          <a:lstStyle/>
          <a:p>
            <a:pPr marL="0" marR="0" lvl="0" indent="0" algn="l" defTabSz="972789" rtl="0" eaLnBrk="1" fontAlgn="auto" latinLnBrk="0" hangingPunct="1">
              <a:lnSpc>
                <a:spcPct val="100000"/>
              </a:lnSpc>
              <a:spcBef>
                <a:spcPts val="0"/>
              </a:spcBef>
              <a:spcAft>
                <a:spcPts val="0"/>
              </a:spcAft>
              <a:buClrTx/>
              <a:buSzTx/>
              <a:buFontTx/>
              <a:buNone/>
              <a:tabLst/>
              <a:defRPr/>
            </a:pPr>
            <a:endParaRPr kumimoji="1" lang="ja-JP" altLang="en-US" sz="1357"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1" name="正方形/長方形 40">
            <a:extLst>
              <a:ext uri="{FF2B5EF4-FFF2-40B4-BE49-F238E27FC236}">
                <a16:creationId xmlns:a16="http://schemas.microsoft.com/office/drawing/2014/main" id="{7CD58830-D83C-43E8-9F22-DF09535F4555}"/>
              </a:ext>
            </a:extLst>
          </p:cNvPr>
          <p:cNvSpPr/>
          <p:nvPr/>
        </p:nvSpPr>
        <p:spPr>
          <a:xfrm>
            <a:off x="4835875" y="1509951"/>
            <a:ext cx="338780" cy="5231417"/>
          </a:xfrm>
          <a:prstGeom prst="rect">
            <a:avLst/>
          </a:prstGeom>
          <a:solidFill>
            <a:srgbClr val="002060"/>
          </a:solidFill>
          <a:ln w="38100" cmpd="dbl">
            <a:noFill/>
          </a:ln>
        </p:spPr>
        <p:style>
          <a:lnRef idx="2">
            <a:schemeClr val="accent1">
              <a:shade val="50000"/>
            </a:schemeClr>
          </a:lnRef>
          <a:fillRef idx="1">
            <a:schemeClr val="accent1"/>
          </a:fillRef>
          <a:effectRef idx="0">
            <a:schemeClr val="accent1"/>
          </a:effectRef>
          <a:fontRef idx="minor">
            <a:schemeClr val="lt1"/>
          </a:fontRef>
        </p:style>
        <p:txBody>
          <a:bodyPr vert="eaVert" lIns="5143" tIns="5143" rIns="5143" bIns="5143" rtlCol="0" anchor="ctr"/>
          <a:lstStyle/>
          <a:p>
            <a:pPr marL="0" marR="0" lvl="0" indent="0" algn="ctr" defTabSz="972789" rtl="0" eaLnBrk="1" fontAlgn="auto" latinLnBrk="0" hangingPunct="1">
              <a:lnSpc>
                <a:spcPct val="100000"/>
              </a:lnSpc>
              <a:spcBef>
                <a:spcPts val="0"/>
              </a:spcBef>
              <a:spcAft>
                <a:spcPts val="0"/>
              </a:spcAft>
              <a:buClrTx/>
              <a:buSzTx/>
              <a:buFontTx/>
              <a:buNone/>
              <a:tabLst/>
              <a:defRPr/>
            </a:pPr>
            <a:r>
              <a:rPr kumimoji="1" lang="ja-JP" altLang="en-US" sz="643"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アルコール、薬物等に対する依存に関する施策との有機的な連携を図りつつ、防止及び回復に必要な対策を講ずるとともに、</a:t>
            </a:r>
            <a:endParaRPr kumimoji="1" lang="en-US" altLang="ja-JP" sz="643"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ctr" defTabSz="972789" rtl="0" eaLnBrk="1" fontAlgn="auto" latinLnBrk="0" hangingPunct="1">
              <a:lnSpc>
                <a:spcPct val="100000"/>
              </a:lnSpc>
              <a:spcBef>
                <a:spcPts val="0"/>
              </a:spcBef>
              <a:spcAft>
                <a:spcPts val="0"/>
              </a:spcAft>
              <a:buClrTx/>
              <a:buSzTx/>
              <a:buFontTx/>
              <a:buNone/>
              <a:tabLst/>
              <a:defRPr/>
            </a:pPr>
            <a:r>
              <a:rPr kumimoji="1" lang="ja-JP" altLang="en-US" sz="643"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ギャンブル等依存症の本人及びその家族等が日常生活及び社会生活を円滑に営むことができるように支援する</a:t>
            </a:r>
          </a:p>
        </p:txBody>
      </p:sp>
      <p:sp>
        <p:nvSpPr>
          <p:cNvPr id="60" name="テキスト ボックス 59">
            <a:extLst>
              <a:ext uri="{FF2B5EF4-FFF2-40B4-BE49-F238E27FC236}">
                <a16:creationId xmlns:a16="http://schemas.microsoft.com/office/drawing/2014/main" id="{3417543E-8ECA-4B37-8725-9A7D2BF6D436}"/>
              </a:ext>
            </a:extLst>
          </p:cNvPr>
          <p:cNvSpPr txBox="1"/>
          <p:nvPr/>
        </p:nvSpPr>
        <p:spPr>
          <a:xfrm>
            <a:off x="280138" y="2113670"/>
            <a:ext cx="2916476" cy="235321"/>
          </a:xfrm>
          <a:prstGeom prst="rect">
            <a:avLst/>
          </a:prstGeom>
          <a:noFill/>
        </p:spPr>
        <p:txBody>
          <a:bodyPr wrap="square" rtlCol="0">
            <a:spAutoFit/>
          </a:bodyPr>
          <a:lstStyle/>
          <a:p>
            <a:pPr marL="0" marR="0" lvl="0" indent="0" algn="l" defTabSz="972789" rtl="0" eaLnBrk="1" fontAlgn="auto" latinLnBrk="0" hangingPunct="1">
              <a:lnSpc>
                <a:spcPct val="100000"/>
              </a:lnSpc>
              <a:spcBef>
                <a:spcPts val="0"/>
              </a:spcBef>
              <a:spcAft>
                <a:spcPts val="0"/>
              </a:spcAft>
              <a:buClrTx/>
              <a:buSzTx/>
              <a:buFontTx/>
              <a:buNone/>
              <a:tabLst/>
              <a:defRPr/>
            </a:pPr>
            <a:r>
              <a:rPr kumimoji="1" lang="en-US" altLang="ja-JP" sz="929"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29"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指標１</a:t>
            </a:r>
            <a:r>
              <a:rPr kumimoji="1" lang="en-US" altLang="ja-JP" sz="929"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29"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929"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29"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ギャンブル等依存が疑われる人等</a:t>
            </a:r>
            <a:r>
              <a:rPr kumimoji="1" lang="en-US" altLang="ja-JP" sz="929"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29"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の割合</a:t>
            </a:r>
            <a:r>
              <a:rPr kumimoji="1" lang="ja-JP" altLang="en-US" sz="929"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p>
        </p:txBody>
      </p:sp>
      <p:sp>
        <p:nvSpPr>
          <p:cNvPr id="61" name="正方形/長方形 60">
            <a:extLst>
              <a:ext uri="{FF2B5EF4-FFF2-40B4-BE49-F238E27FC236}">
                <a16:creationId xmlns:a16="http://schemas.microsoft.com/office/drawing/2014/main" id="{8D6E6C17-DBD6-4A69-87EE-02D3ED4F8CFA}"/>
              </a:ext>
            </a:extLst>
          </p:cNvPr>
          <p:cNvSpPr/>
          <p:nvPr/>
        </p:nvSpPr>
        <p:spPr>
          <a:xfrm>
            <a:off x="3188185" y="2397525"/>
            <a:ext cx="1510628" cy="444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72789" rtl="0" eaLnBrk="1" fontAlgn="auto" latinLnBrk="0" hangingPunct="1">
              <a:lnSpc>
                <a:spcPct val="100000"/>
              </a:lnSpc>
              <a:spcBef>
                <a:spcPts val="0"/>
              </a:spcBef>
              <a:spcAft>
                <a:spcPts val="0"/>
              </a:spcAft>
              <a:buClrTx/>
              <a:buSzTx/>
              <a:buFontTx/>
              <a:buNone/>
              <a:tabLst/>
              <a:defRPr/>
            </a:pPr>
            <a:r>
              <a:rPr kumimoji="1" lang="en-US" altLang="ja-JP" sz="786"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786"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現状の数値は</a:t>
            </a:r>
            <a:r>
              <a:rPr kumimoji="1" lang="en-US" altLang="ja-JP" sz="786"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R</a:t>
            </a:r>
            <a:r>
              <a:rPr kumimoji="1" lang="ja-JP" altLang="en-US" sz="786"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７</a:t>
            </a:r>
            <a:r>
              <a:rPr kumimoji="1" lang="en-US" altLang="ja-JP" sz="786"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.10</a:t>
            </a:r>
            <a:r>
              <a:rPr kumimoji="1" lang="ja-JP" altLang="en-US" sz="786"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実施の府実態調査におけるもの</a:t>
            </a:r>
          </a:p>
          <a:p>
            <a:pPr marL="0" marR="0" lvl="0" indent="0" algn="l" defTabSz="972789" rtl="0" eaLnBrk="1" fontAlgn="auto" latinLnBrk="0" hangingPunct="1">
              <a:lnSpc>
                <a:spcPct val="100000"/>
              </a:lnSpc>
              <a:spcBef>
                <a:spcPts val="0"/>
              </a:spcBef>
              <a:spcAft>
                <a:spcPts val="0"/>
              </a:spcAft>
              <a:buClrTx/>
              <a:buSzTx/>
              <a:buFontTx/>
              <a:buNone/>
              <a:tabLst/>
              <a:defRPr/>
            </a:pPr>
            <a:r>
              <a:rPr kumimoji="1" lang="en-US" altLang="ja-JP" sz="786"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786"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目標値の考え方：第２期計画と同様、計画策定年度の調査結果未満とする</a:t>
            </a:r>
            <a:endParaRPr kumimoji="1" lang="ja-JP" altLang="en-US" sz="643"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65" name="テキスト ボックス 64">
            <a:extLst>
              <a:ext uri="{FF2B5EF4-FFF2-40B4-BE49-F238E27FC236}">
                <a16:creationId xmlns:a16="http://schemas.microsoft.com/office/drawing/2014/main" id="{BB9451A4-4A2C-4A38-9A3D-5A377355154A}"/>
              </a:ext>
            </a:extLst>
          </p:cNvPr>
          <p:cNvSpPr txBox="1"/>
          <p:nvPr/>
        </p:nvSpPr>
        <p:spPr>
          <a:xfrm>
            <a:off x="269485" y="3016913"/>
            <a:ext cx="4197054" cy="378309"/>
          </a:xfrm>
          <a:prstGeom prst="rect">
            <a:avLst/>
          </a:prstGeom>
          <a:noFill/>
        </p:spPr>
        <p:txBody>
          <a:bodyPr wrap="square" rtlCol="0">
            <a:spAutoFit/>
          </a:bodyPr>
          <a:lstStyle/>
          <a:p>
            <a:pPr marL="0" marR="0" lvl="0" indent="0" algn="l" defTabSz="972789" rtl="0" eaLnBrk="1" fontAlgn="auto" latinLnBrk="0" hangingPunct="1">
              <a:lnSpc>
                <a:spcPct val="100000"/>
              </a:lnSpc>
              <a:spcBef>
                <a:spcPts val="0"/>
              </a:spcBef>
              <a:spcAft>
                <a:spcPts val="0"/>
              </a:spcAft>
              <a:buClrTx/>
              <a:buSzTx/>
              <a:buFontTx/>
              <a:buNone/>
              <a:tabLst/>
              <a:defRPr/>
            </a:pPr>
            <a:r>
              <a:rPr kumimoji="1" lang="en-US" altLang="ja-JP" sz="929"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29"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指標２</a:t>
            </a:r>
            <a:r>
              <a:rPr kumimoji="1" lang="en-US" altLang="ja-JP" sz="929"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929"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ギャンブル等依存症は病気であることを知っている</a:t>
            </a:r>
            <a:r>
              <a:rPr kumimoji="1" lang="en-US" altLang="ja-JP" sz="929"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929"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と回答した</a:t>
            </a:r>
            <a:endParaRPr kumimoji="1" lang="en-US" altLang="ja-JP" sz="929"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72789" rtl="0" eaLnBrk="1" fontAlgn="auto" latinLnBrk="0" hangingPunct="1">
              <a:lnSpc>
                <a:spcPct val="100000"/>
              </a:lnSpc>
              <a:spcBef>
                <a:spcPts val="0"/>
              </a:spcBef>
              <a:spcAft>
                <a:spcPts val="0"/>
              </a:spcAft>
              <a:buClrTx/>
              <a:buSzTx/>
              <a:buFontTx/>
              <a:buNone/>
              <a:tabLst/>
              <a:defRPr/>
            </a:pPr>
            <a:r>
              <a:rPr kumimoji="1" lang="en-US" altLang="ja-JP" sz="929"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929"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府民の割合</a:t>
            </a:r>
            <a:endParaRPr kumimoji="1" lang="ja-JP" altLang="en-US" sz="929"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66" name="正方形/長方形 65">
            <a:extLst>
              <a:ext uri="{FF2B5EF4-FFF2-40B4-BE49-F238E27FC236}">
                <a16:creationId xmlns:a16="http://schemas.microsoft.com/office/drawing/2014/main" id="{53A6A230-B333-4982-BB47-1D808919C7D9}"/>
              </a:ext>
            </a:extLst>
          </p:cNvPr>
          <p:cNvSpPr/>
          <p:nvPr/>
        </p:nvSpPr>
        <p:spPr>
          <a:xfrm>
            <a:off x="3201699" y="3416180"/>
            <a:ext cx="1477201" cy="3100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72789" rtl="0" eaLnBrk="1" fontAlgn="auto" latinLnBrk="0" hangingPunct="1">
              <a:lnSpc>
                <a:spcPct val="100000"/>
              </a:lnSpc>
              <a:spcBef>
                <a:spcPts val="0"/>
              </a:spcBef>
              <a:spcAft>
                <a:spcPts val="0"/>
              </a:spcAft>
              <a:buClrTx/>
              <a:buSzTx/>
              <a:buFontTx/>
              <a:buNone/>
              <a:tabLst/>
              <a:defRPr/>
            </a:pPr>
            <a:r>
              <a:rPr kumimoji="1" lang="en-US" altLang="ja-JP" sz="786"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786"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現状の数値は</a:t>
            </a:r>
            <a:r>
              <a:rPr kumimoji="1" lang="en-US" altLang="ja-JP" sz="786"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R</a:t>
            </a:r>
            <a:r>
              <a:rPr kumimoji="1" lang="ja-JP" altLang="en-US" sz="786"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７</a:t>
            </a:r>
            <a:r>
              <a:rPr kumimoji="1" lang="en-US" altLang="ja-JP" sz="786"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.10</a:t>
            </a:r>
            <a:r>
              <a:rPr kumimoji="1" lang="ja-JP" altLang="en-US" sz="786"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実施の府実態調査におけるもの</a:t>
            </a:r>
          </a:p>
        </p:txBody>
      </p:sp>
      <p:sp>
        <p:nvSpPr>
          <p:cNvPr id="2" name="スライド番号プレースホルダー 1">
            <a:extLst>
              <a:ext uri="{FF2B5EF4-FFF2-40B4-BE49-F238E27FC236}">
                <a16:creationId xmlns:a16="http://schemas.microsoft.com/office/drawing/2014/main" id="{1D8F0E68-0D96-4706-A941-921D83885A0E}"/>
              </a:ext>
            </a:extLst>
          </p:cNvPr>
          <p:cNvSpPr>
            <a:spLocks noGrp="1"/>
          </p:cNvSpPr>
          <p:nvPr>
            <p:ph type="sldNum" sz="quarter" idx="12"/>
          </p:nvPr>
        </p:nvSpPr>
        <p:spPr>
          <a:xfrm>
            <a:off x="9546801" y="6475507"/>
            <a:ext cx="338781" cy="365125"/>
          </a:xfrm>
        </p:spPr>
        <p:txBody>
          <a:bodyPr/>
          <a:lstStyle/>
          <a:p>
            <a:pPr marL="0" marR="0" lvl="0" indent="0" algn="r" defTabSz="972789" rtl="0" eaLnBrk="1" fontAlgn="auto" latinLnBrk="0" hangingPunct="1">
              <a:lnSpc>
                <a:spcPct val="100000"/>
              </a:lnSpc>
              <a:spcBef>
                <a:spcPts val="0"/>
              </a:spcBef>
              <a:spcAft>
                <a:spcPts val="0"/>
              </a:spcAft>
              <a:buClrTx/>
              <a:buSzTx/>
              <a:buFontTx/>
              <a:buNone/>
              <a:tabLst/>
              <a:defRPr/>
            </a:pPr>
            <a:fld id="{9E2C13C0-0254-4839-91F2-D819C3033984}" type="slidenum">
              <a:rPr kumimoji="1" lang="ja-JP" altLang="en-US" sz="1214"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72789" rtl="0" eaLnBrk="1" fontAlgn="auto" latinLnBrk="0" hangingPunct="1">
                <a:lnSpc>
                  <a:spcPct val="100000"/>
                </a:lnSpc>
                <a:spcBef>
                  <a:spcPts val="0"/>
                </a:spcBef>
                <a:spcAft>
                  <a:spcPts val="0"/>
                </a:spcAft>
                <a:buClrTx/>
                <a:buSzTx/>
                <a:buFontTx/>
                <a:buNone/>
                <a:tabLst/>
                <a:defRPr/>
              </a:pPr>
              <a:t>2</a:t>
            </a:fld>
            <a:endParaRPr kumimoji="1" lang="ja-JP" altLang="en-US" sz="1214"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graphicFrame>
        <p:nvGraphicFramePr>
          <p:cNvPr id="10" name="表 9">
            <a:extLst>
              <a:ext uri="{FF2B5EF4-FFF2-40B4-BE49-F238E27FC236}">
                <a16:creationId xmlns:a16="http://schemas.microsoft.com/office/drawing/2014/main" id="{9267A2CA-1F52-452A-99B2-F15CE85D91F1}"/>
              </a:ext>
            </a:extLst>
          </p:cNvPr>
          <p:cNvGraphicFramePr>
            <a:graphicFrameLocks noGrp="1"/>
          </p:cNvGraphicFramePr>
          <p:nvPr/>
        </p:nvGraphicFramePr>
        <p:xfrm>
          <a:off x="381594" y="2400127"/>
          <a:ext cx="2730015" cy="451109"/>
        </p:xfrm>
        <a:graphic>
          <a:graphicData uri="http://schemas.openxmlformats.org/drawingml/2006/table">
            <a:tbl>
              <a:tblPr firstRow="1" firstCol="1" bandRow="1"/>
              <a:tblGrid>
                <a:gridCol w="1409205">
                  <a:extLst>
                    <a:ext uri="{9D8B030D-6E8A-4147-A177-3AD203B41FA5}">
                      <a16:colId xmlns:a16="http://schemas.microsoft.com/office/drawing/2014/main" val="3245827491"/>
                    </a:ext>
                  </a:extLst>
                </a:gridCol>
                <a:gridCol w="1320810">
                  <a:extLst>
                    <a:ext uri="{9D8B030D-6E8A-4147-A177-3AD203B41FA5}">
                      <a16:colId xmlns:a16="http://schemas.microsoft.com/office/drawing/2014/main" val="1686771622"/>
                    </a:ext>
                  </a:extLst>
                </a:gridCol>
              </a:tblGrid>
              <a:tr h="193332">
                <a:tc>
                  <a:txBody>
                    <a:bodyPr/>
                    <a:lstStyle/>
                    <a:p>
                      <a:pPr algn="ctr"/>
                      <a:r>
                        <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現</a:t>
                      </a: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状</a:t>
                      </a:r>
                      <a:r>
                        <a:rPr lang="ja-JP" sz="1100" b="1" kern="100" baseline="30000" dirty="0">
                          <a:solidFill>
                            <a:srgbClr val="00206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CC2E5"/>
                    </a:solidFill>
                  </a:tcPr>
                </a:tc>
                <a:tc>
                  <a:txBody>
                    <a:bodyPr/>
                    <a:lstStyle/>
                    <a:p>
                      <a:pPr algn="ctr"/>
                      <a:r>
                        <a:rPr 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目標値</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CC2E5"/>
                    </a:solidFill>
                  </a:tcPr>
                </a:tc>
                <a:extLst>
                  <a:ext uri="{0D108BD9-81ED-4DB2-BD59-A6C34878D82A}">
                    <a16:rowId xmlns:a16="http://schemas.microsoft.com/office/drawing/2014/main" val="1066642266"/>
                  </a:ext>
                </a:extLst>
              </a:tr>
              <a:tr h="257777">
                <a:tc>
                  <a:txBody>
                    <a:bodyPr/>
                    <a:lstStyle/>
                    <a:p>
                      <a:pPr algn="ctr"/>
                      <a:r>
                        <a:rPr lang="en-US"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SOGS</a:t>
                      </a:r>
                      <a:r>
                        <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2.</a:t>
                      </a:r>
                      <a:r>
                        <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９％</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2.</a:t>
                      </a:r>
                      <a:r>
                        <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９％未満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9962459"/>
                  </a:ext>
                </a:extLst>
              </a:tr>
            </a:tbl>
          </a:graphicData>
        </a:graphic>
      </p:graphicFrame>
      <p:graphicFrame>
        <p:nvGraphicFramePr>
          <p:cNvPr id="11" name="表 10">
            <a:extLst>
              <a:ext uri="{FF2B5EF4-FFF2-40B4-BE49-F238E27FC236}">
                <a16:creationId xmlns:a16="http://schemas.microsoft.com/office/drawing/2014/main" id="{6304EBCD-F06A-4A5A-8FD0-F850B51E574C}"/>
              </a:ext>
            </a:extLst>
          </p:cNvPr>
          <p:cNvGraphicFramePr>
            <a:graphicFrameLocks noGrp="1"/>
          </p:cNvGraphicFramePr>
          <p:nvPr/>
        </p:nvGraphicFramePr>
        <p:xfrm>
          <a:off x="381593" y="3395222"/>
          <a:ext cx="2757292" cy="435399"/>
        </p:xfrm>
        <a:graphic>
          <a:graphicData uri="http://schemas.openxmlformats.org/drawingml/2006/table">
            <a:tbl>
              <a:tblPr firstRow="1" firstCol="1" bandRow="1"/>
              <a:tblGrid>
                <a:gridCol w="1403055">
                  <a:extLst>
                    <a:ext uri="{9D8B030D-6E8A-4147-A177-3AD203B41FA5}">
                      <a16:colId xmlns:a16="http://schemas.microsoft.com/office/drawing/2014/main" val="3356753042"/>
                    </a:ext>
                  </a:extLst>
                </a:gridCol>
                <a:gridCol w="1354237">
                  <a:extLst>
                    <a:ext uri="{9D8B030D-6E8A-4147-A177-3AD203B41FA5}">
                      <a16:colId xmlns:a16="http://schemas.microsoft.com/office/drawing/2014/main" val="1942812789"/>
                    </a:ext>
                  </a:extLst>
                </a:gridCol>
              </a:tblGrid>
              <a:tr h="186600">
                <a:tc>
                  <a:txBody>
                    <a:bodyPr/>
                    <a:lstStyle/>
                    <a:p>
                      <a:pPr algn="ctr"/>
                      <a:r>
                        <a:rPr lang="ja-JP" sz="1100" kern="100" dirty="0">
                          <a:effectLst/>
                          <a:latin typeface="游明朝" panose="02020400000000000000" pitchFamily="18" charset="-128"/>
                          <a:ea typeface="BIZ UDPゴシック" panose="020B0400000000000000" pitchFamily="50" charset="-128"/>
                          <a:cs typeface="Times New Roman" panose="02020603050405020304" pitchFamily="18" charset="0"/>
                        </a:rPr>
                        <a:t>現</a:t>
                      </a:r>
                      <a:r>
                        <a:rPr lang="ja-JP" sz="1100" kern="100" dirty="0">
                          <a:solidFill>
                            <a:srgbClr val="000000"/>
                          </a:solidFill>
                          <a:effectLst/>
                          <a:latin typeface="游明朝" panose="02020400000000000000" pitchFamily="18" charset="-128"/>
                          <a:ea typeface="BIZ UDPゴシック" panose="020B0400000000000000" pitchFamily="50" charset="-128"/>
                          <a:cs typeface="Times New Roman" panose="02020603050405020304" pitchFamily="18" charset="0"/>
                        </a:rPr>
                        <a:t>　状</a:t>
                      </a:r>
                      <a:r>
                        <a:rPr lang="ja-JP" sz="1100" kern="100" baseline="30000" dirty="0">
                          <a:solidFill>
                            <a:srgbClr val="000000"/>
                          </a:solidFill>
                          <a:effectLst/>
                          <a:latin typeface="游明朝" panose="02020400000000000000" pitchFamily="18" charset="-128"/>
                          <a:ea typeface="BIZ UDPゴシック" panose="020B0400000000000000" pitchFamily="50" charset="-128"/>
                          <a:cs typeface="ＭＳ 明朝" panose="02020609040205080304" pitchFamily="17" charset="-128"/>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CC2E5"/>
                    </a:solidFill>
                  </a:tcPr>
                </a:tc>
                <a:tc>
                  <a:txBody>
                    <a:bodyPr/>
                    <a:lstStyle/>
                    <a:p>
                      <a:pPr algn="ctr"/>
                      <a:r>
                        <a:rPr lang="ja-JP" sz="1100" kern="100" dirty="0">
                          <a:solidFill>
                            <a:srgbClr val="000000"/>
                          </a:solidFill>
                          <a:effectLst/>
                          <a:latin typeface="游明朝" panose="02020400000000000000" pitchFamily="18" charset="-128"/>
                          <a:ea typeface="BIZ UDPゴシック" panose="020B0400000000000000" pitchFamily="50" charset="-128"/>
                          <a:cs typeface="Times New Roman" panose="02020603050405020304" pitchFamily="18" charset="0"/>
                        </a:rPr>
                        <a:t>目標値</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CC2E5"/>
                    </a:solidFill>
                  </a:tcPr>
                </a:tc>
                <a:extLst>
                  <a:ext uri="{0D108BD9-81ED-4DB2-BD59-A6C34878D82A}">
                    <a16:rowId xmlns:a16="http://schemas.microsoft.com/office/drawing/2014/main" val="3508858031"/>
                  </a:ext>
                </a:extLst>
              </a:tr>
              <a:tr h="248799">
                <a:tc>
                  <a:txBody>
                    <a:bodyPr/>
                    <a:lstStyle/>
                    <a:p>
                      <a:pPr algn="ctr"/>
                      <a:r>
                        <a:rPr lang="en-US" sz="1100" kern="100">
                          <a:effectLst/>
                          <a:latin typeface="BIZ UDPゴシック" panose="020B0400000000000000" pitchFamily="50" charset="-128"/>
                          <a:ea typeface="游明朝" panose="02020400000000000000" pitchFamily="18" charset="-128"/>
                          <a:cs typeface="Times New Roman" panose="02020603050405020304" pitchFamily="18" charset="0"/>
                        </a:rPr>
                        <a:t>82.6%</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100" kern="100" dirty="0">
                          <a:effectLst/>
                          <a:latin typeface="BIZ UDPゴシック" panose="020B0400000000000000" pitchFamily="50" charset="-128"/>
                          <a:ea typeface="游明朝" panose="02020400000000000000" pitchFamily="18" charset="-128"/>
                          <a:cs typeface="Times New Roman" panose="02020603050405020304" pitchFamily="18" charset="0"/>
                        </a:rPr>
                        <a:t>90%</a:t>
                      </a:r>
                      <a:r>
                        <a:rPr lang="ja-JP" sz="1100" kern="100" dirty="0">
                          <a:effectLst/>
                          <a:latin typeface="游明朝" panose="02020400000000000000" pitchFamily="18" charset="-128"/>
                          <a:ea typeface="BIZ UDPゴシック" panose="020B0400000000000000" pitchFamily="50" charset="-128"/>
                          <a:cs typeface="Times New Roman" panose="02020603050405020304" pitchFamily="18" charset="0"/>
                        </a:rPr>
                        <a:t>以上</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86037667"/>
                  </a:ext>
                </a:extLst>
              </a:tr>
            </a:tbl>
          </a:graphicData>
        </a:graphic>
      </p:graphicFrame>
      <p:pic>
        <p:nvPicPr>
          <p:cNvPr id="29" name="図 28">
            <a:extLst>
              <a:ext uri="{FF2B5EF4-FFF2-40B4-BE49-F238E27FC236}">
                <a16:creationId xmlns:a16="http://schemas.microsoft.com/office/drawing/2014/main" id="{64F245A7-49EF-4F0D-81FA-834A267BBB95}"/>
              </a:ext>
            </a:extLst>
          </p:cNvPr>
          <p:cNvPicPr>
            <a:picLocks noChangeAspect="1"/>
          </p:cNvPicPr>
          <p:nvPr/>
        </p:nvPicPr>
        <p:blipFill rotWithShape="1">
          <a:blip r:embed="rId3"/>
          <a:srcRect l="653" t="894" r="1413" b="1377"/>
          <a:stretch/>
        </p:blipFill>
        <p:spPr>
          <a:xfrm>
            <a:off x="5174655" y="1507442"/>
            <a:ext cx="4682852" cy="5248464"/>
          </a:xfrm>
          <a:prstGeom prst="rect">
            <a:avLst/>
          </a:prstGeom>
        </p:spPr>
      </p:pic>
    </p:spTree>
    <p:extLst>
      <p:ext uri="{BB962C8B-B14F-4D97-AF65-F5344CB8AC3E}">
        <p14:creationId xmlns:p14="http://schemas.microsoft.com/office/powerpoint/2010/main" val="390551739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1376</Words>
  <Application>Microsoft Office PowerPoint</Application>
  <PresentationFormat>A4 210 x 297 mm</PresentationFormat>
  <Paragraphs>193</Paragraphs>
  <Slides>2</Slides>
  <Notes>2</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BIZ UDPゴシック</vt:lpstr>
      <vt:lpstr>Meiryo UI</vt:lpstr>
      <vt:lpstr>UD デジタル 教科書体 NP-B</vt:lpstr>
      <vt:lpstr>メイリオ</vt:lpstr>
      <vt:lpstr>游ゴシック</vt:lpstr>
      <vt:lpstr>游明朝</vt:lpstr>
      <vt:lpstr>Arial</vt:lpstr>
      <vt:lpstr>Calibri</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2025-12-16T11:16:19Z</dcterms:created>
  <dcterms:modified xsi:type="dcterms:W3CDTF">2026-01-26T06:23:32Z</dcterms:modified>
</cp:coreProperties>
</file>