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sldIdLst>
    <p:sldId id="262" r:id="rId2"/>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04" autoAdjust="0"/>
    <p:restoredTop sz="94660"/>
  </p:normalViewPr>
  <p:slideViewPr>
    <p:cSldViewPr snapToGrid="0">
      <p:cViewPr varScale="1">
        <p:scale>
          <a:sx n="97" d="100"/>
          <a:sy n="97" d="100"/>
        </p:scale>
        <p:origin x="322"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5A63D11-5CDE-4217-B50D-96C665F50554}" type="datetimeFigureOut">
              <a:rPr kumimoji="1" lang="ja-JP" altLang="en-US" smtClean="0"/>
              <a:t>2026/6/22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3756442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5A63D11-5CDE-4217-B50D-96C665F50554}" type="datetimeFigureOut">
              <a:rPr kumimoji="1" lang="ja-JP" altLang="en-US" smtClean="0"/>
              <a:t>2026/6/22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1801032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5A63D11-5CDE-4217-B50D-96C665F50554}" type="datetimeFigureOut">
              <a:rPr kumimoji="1" lang="ja-JP" altLang="en-US" smtClean="0"/>
              <a:t>2026/6/22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2911519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5A63D11-5CDE-4217-B50D-96C665F50554}" type="datetimeFigureOut">
              <a:rPr kumimoji="1" lang="ja-JP" altLang="en-US" smtClean="0"/>
              <a:t>2026/6/22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1096738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5A63D11-5CDE-4217-B50D-96C665F50554}" type="datetimeFigureOut">
              <a:rPr kumimoji="1" lang="ja-JP" altLang="en-US" smtClean="0"/>
              <a:t>2026/6/22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64699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5A63D11-5CDE-4217-B50D-96C665F50554}" type="datetimeFigureOut">
              <a:rPr kumimoji="1" lang="ja-JP" altLang="en-US" smtClean="0"/>
              <a:t>2026/6/22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1909182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5A63D11-5CDE-4217-B50D-96C665F50554}" type="datetimeFigureOut">
              <a:rPr kumimoji="1" lang="ja-JP" altLang="en-US" smtClean="0"/>
              <a:t>2026/6/22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93944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5A63D11-5CDE-4217-B50D-96C665F50554}" type="datetimeFigureOut">
              <a:rPr kumimoji="1" lang="ja-JP" altLang="en-US" smtClean="0"/>
              <a:t>2026/6/22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2112663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A63D11-5CDE-4217-B50D-96C665F50554}" type="datetimeFigureOut">
              <a:rPr kumimoji="1" lang="ja-JP" altLang="en-US" smtClean="0"/>
              <a:t>2026/6/22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1750738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5A63D11-5CDE-4217-B50D-96C665F50554}" type="datetimeFigureOut">
              <a:rPr kumimoji="1" lang="ja-JP" altLang="en-US" smtClean="0"/>
              <a:t>2026/6/22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286812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5A63D11-5CDE-4217-B50D-96C665F50554}" type="datetimeFigureOut">
              <a:rPr kumimoji="1" lang="ja-JP" altLang="en-US" smtClean="0"/>
              <a:t>2026/6/22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2503070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A63D11-5CDE-4217-B50D-96C665F50554}" type="datetimeFigureOut">
              <a:rPr kumimoji="1" lang="ja-JP" altLang="en-US" smtClean="0"/>
              <a:t>2026/6/22</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12262063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F2EEF112-4B9E-4C16-BB1C-9A32E9801EDC}"/>
              </a:ext>
            </a:extLst>
          </p:cNvPr>
          <p:cNvGrpSpPr/>
          <p:nvPr/>
        </p:nvGrpSpPr>
        <p:grpSpPr>
          <a:xfrm>
            <a:off x="399772" y="2774377"/>
            <a:ext cx="4129902" cy="2167020"/>
            <a:chOff x="460732" y="2573107"/>
            <a:chExt cx="4129902" cy="2167020"/>
          </a:xfrm>
        </p:grpSpPr>
        <p:sp>
          <p:nvSpPr>
            <p:cNvPr id="97" name="四角形: 角を丸くする 96">
              <a:extLst>
                <a:ext uri="{FF2B5EF4-FFF2-40B4-BE49-F238E27FC236}">
                  <a16:creationId xmlns:a16="http://schemas.microsoft.com/office/drawing/2014/main" id="{23CD84CF-EBC2-499A-AB80-B9739A5FD5CF}"/>
                </a:ext>
              </a:extLst>
            </p:cNvPr>
            <p:cNvSpPr/>
            <p:nvPr/>
          </p:nvSpPr>
          <p:spPr>
            <a:xfrm>
              <a:off x="460732" y="2573107"/>
              <a:ext cx="4129902" cy="2167020"/>
            </a:xfrm>
            <a:prstGeom prst="roundRect">
              <a:avLst>
                <a:gd name="adj" fmla="val 5884"/>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四角形: 角を丸くする 99">
              <a:extLst>
                <a:ext uri="{FF2B5EF4-FFF2-40B4-BE49-F238E27FC236}">
                  <a16:creationId xmlns:a16="http://schemas.microsoft.com/office/drawing/2014/main" id="{82F5229E-04F5-44A3-AD82-F06E5BB4DEAB}"/>
                </a:ext>
              </a:extLst>
            </p:cNvPr>
            <p:cNvSpPr/>
            <p:nvPr/>
          </p:nvSpPr>
          <p:spPr>
            <a:xfrm>
              <a:off x="496624" y="2607990"/>
              <a:ext cx="4058119" cy="2097254"/>
            </a:xfrm>
            <a:prstGeom prst="roundRect">
              <a:avLst>
                <a:gd name="adj" fmla="val 588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08" name="四角形: 角を丸くする 307">
            <a:extLst>
              <a:ext uri="{FF2B5EF4-FFF2-40B4-BE49-F238E27FC236}">
                <a16:creationId xmlns:a16="http://schemas.microsoft.com/office/drawing/2014/main" id="{27A984EE-08F1-4D2E-B3CF-9D4CE22528C1}"/>
              </a:ext>
            </a:extLst>
          </p:cNvPr>
          <p:cNvSpPr/>
          <p:nvPr/>
        </p:nvSpPr>
        <p:spPr>
          <a:xfrm>
            <a:off x="379819" y="5709232"/>
            <a:ext cx="7163478" cy="917059"/>
          </a:xfrm>
          <a:prstGeom prst="roundRect">
            <a:avLst>
              <a:gd name="adj" fmla="val 5884"/>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四角形: 角を丸くする 13">
            <a:extLst>
              <a:ext uri="{FF2B5EF4-FFF2-40B4-BE49-F238E27FC236}">
                <a16:creationId xmlns:a16="http://schemas.microsoft.com/office/drawing/2014/main" id="{BF493CAB-2226-4100-87AD-FD0EFDB27CB5}"/>
              </a:ext>
            </a:extLst>
          </p:cNvPr>
          <p:cNvSpPr/>
          <p:nvPr/>
        </p:nvSpPr>
        <p:spPr>
          <a:xfrm>
            <a:off x="4882725" y="3122902"/>
            <a:ext cx="4221905" cy="1774445"/>
          </a:xfrm>
          <a:prstGeom prst="roundRect">
            <a:avLst>
              <a:gd name="adj" fmla="val 5884"/>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1" name="四角形: 角を丸くする 250">
            <a:extLst>
              <a:ext uri="{FF2B5EF4-FFF2-40B4-BE49-F238E27FC236}">
                <a16:creationId xmlns:a16="http://schemas.microsoft.com/office/drawing/2014/main" id="{855BA2C0-B850-416A-80F0-35CF8BEBF087}"/>
              </a:ext>
            </a:extLst>
          </p:cNvPr>
          <p:cNvSpPr/>
          <p:nvPr/>
        </p:nvSpPr>
        <p:spPr>
          <a:xfrm>
            <a:off x="4977326" y="2896771"/>
            <a:ext cx="1700334" cy="330717"/>
          </a:xfrm>
          <a:prstGeom prst="roundRect">
            <a:avLst>
              <a:gd name="adj" fmla="val 5884"/>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9" name="表 19">
            <a:extLst>
              <a:ext uri="{FF2B5EF4-FFF2-40B4-BE49-F238E27FC236}">
                <a16:creationId xmlns:a16="http://schemas.microsoft.com/office/drawing/2014/main" id="{418347D0-E76D-4E31-89AF-F95A85B9B21E}"/>
              </a:ext>
            </a:extLst>
          </p:cNvPr>
          <p:cNvGraphicFramePr>
            <a:graphicFrameLocks noGrp="1"/>
          </p:cNvGraphicFramePr>
          <p:nvPr>
            <p:extLst>
              <p:ext uri="{D42A27DB-BD31-4B8C-83A1-F6EECF244321}">
                <p14:modId xmlns:p14="http://schemas.microsoft.com/office/powerpoint/2010/main" val="1666601863"/>
              </p:ext>
            </p:extLst>
          </p:nvPr>
        </p:nvGraphicFramePr>
        <p:xfrm>
          <a:off x="746210" y="2856094"/>
          <a:ext cx="3678470" cy="2003585"/>
        </p:xfrm>
        <a:graphic>
          <a:graphicData uri="http://schemas.openxmlformats.org/drawingml/2006/table">
            <a:tbl>
              <a:tblPr firstRow="1" bandRow="1">
                <a:tableStyleId>{5C22544A-7EE6-4342-B048-85BDC9FD1C3A}</a:tableStyleId>
              </a:tblPr>
              <a:tblGrid>
                <a:gridCol w="1113921">
                  <a:extLst>
                    <a:ext uri="{9D8B030D-6E8A-4147-A177-3AD203B41FA5}">
                      <a16:colId xmlns:a16="http://schemas.microsoft.com/office/drawing/2014/main" val="1189704302"/>
                    </a:ext>
                  </a:extLst>
                </a:gridCol>
                <a:gridCol w="2564549">
                  <a:extLst>
                    <a:ext uri="{9D8B030D-6E8A-4147-A177-3AD203B41FA5}">
                      <a16:colId xmlns:a16="http://schemas.microsoft.com/office/drawing/2014/main" val="1533780182"/>
                    </a:ext>
                  </a:extLst>
                </a:gridCol>
              </a:tblGrid>
              <a:tr h="344192">
                <a:tc>
                  <a:txBody>
                    <a:bodyPr/>
                    <a:lstStyle/>
                    <a:p>
                      <a:pPr algn="r"/>
                      <a:r>
                        <a:rPr kumimoji="1" lang="en-US" altLang="ja-JP" sz="1000" b="0" dirty="0">
                          <a:solidFill>
                            <a:schemeClr val="tx1"/>
                          </a:solidFill>
                          <a:latin typeface="BIZ UDゴシック" panose="020B0400000000000000" pitchFamily="49" charset="-128"/>
                          <a:ea typeface="BIZ UDゴシック" panose="020B0400000000000000" pitchFamily="49" charset="-128"/>
                        </a:rPr>
                        <a:t>…</a:t>
                      </a:r>
                      <a:endParaRPr kumimoji="1" lang="ja-JP" altLang="en-US" sz="1000" b="0" dirty="0">
                        <a:solidFill>
                          <a:schemeClr val="tx1"/>
                        </a:solidFill>
                        <a:latin typeface="BIZ UDゴシック" panose="020B0400000000000000" pitchFamily="49" charset="-128"/>
                        <a:ea typeface="BIZ UDゴシック" panose="020B0400000000000000" pitchFamily="49" charset="-128"/>
                      </a:endParaRPr>
                    </a:p>
                  </a:txBody>
                  <a:tcPr marL="36000" marR="36000" marT="0" marB="3600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r>
                        <a:rPr kumimoji="1" lang="ja-JP" altLang="en-US" sz="1000" b="0" dirty="0">
                          <a:solidFill>
                            <a:schemeClr val="tx1"/>
                          </a:solidFill>
                          <a:latin typeface="BIZ UDゴシック" panose="020B0400000000000000" pitchFamily="49" charset="-128"/>
                          <a:ea typeface="BIZ UDゴシック" panose="020B0400000000000000" pitchFamily="49" charset="-128"/>
                        </a:rPr>
                        <a:t>設計・高精度加工・三次元加工などの精度の高い加工に関すること</a:t>
                      </a:r>
                    </a:p>
                  </a:txBody>
                  <a:tcPr marL="0" marR="0" marT="0" marB="3600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32087865"/>
                  </a:ext>
                </a:extLst>
              </a:tr>
              <a:tr h="344192">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BIZ UDゴシック" panose="020B0400000000000000" pitchFamily="49" charset="-128"/>
                          <a:ea typeface="BIZ UDゴシック" panose="020B0400000000000000" pitchFamily="49" charset="-128"/>
                        </a:rPr>
                        <a:t>…</a:t>
                      </a:r>
                      <a:endParaRPr kumimoji="1" lang="ja-JP" altLang="en-US" sz="1000" b="0" dirty="0">
                        <a:solidFill>
                          <a:schemeClr val="tx1"/>
                        </a:solidFill>
                        <a:latin typeface="BIZ UDゴシック" panose="020B0400000000000000" pitchFamily="49" charset="-128"/>
                        <a:ea typeface="BIZ UDゴシック" panose="020B0400000000000000" pitchFamily="49" charset="-128"/>
                      </a:endParaRPr>
                    </a:p>
                  </a:txBody>
                  <a:tcPr marL="36000" marR="36000" marT="0" marB="3600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BIZ UDゴシック" panose="020B0400000000000000" pitchFamily="49" charset="-128"/>
                          <a:ea typeface="BIZ UDゴシック" panose="020B0400000000000000" pitchFamily="49" charset="-128"/>
                        </a:rPr>
                        <a:t>最先端ロボットの活用状況や仕組み・動作制御に関すること</a:t>
                      </a:r>
                    </a:p>
                  </a:txBody>
                  <a:tcPr marL="0" marR="0" marT="0" marB="3600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948123253"/>
                  </a:ext>
                </a:extLst>
              </a:tr>
              <a:tr h="282625">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BIZ UDゴシック" panose="020B0400000000000000" pitchFamily="49" charset="-128"/>
                          <a:ea typeface="BIZ UDゴシック" panose="020B0400000000000000" pitchFamily="49" charset="-128"/>
                        </a:rPr>
                        <a:t>…</a:t>
                      </a:r>
                      <a:endParaRPr kumimoji="1" lang="ja-JP" altLang="en-US" sz="1000" b="0" dirty="0">
                        <a:solidFill>
                          <a:schemeClr val="tx1"/>
                        </a:solidFill>
                        <a:latin typeface="BIZ UDゴシック" panose="020B0400000000000000" pitchFamily="49" charset="-128"/>
                        <a:ea typeface="BIZ UDゴシック" panose="020B0400000000000000" pitchFamily="49" charset="-128"/>
                      </a:endParaRPr>
                    </a:p>
                  </a:txBody>
                  <a:tcPr marL="36000" marR="36000" marT="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BIZ UDゴシック" panose="020B0400000000000000" pitchFamily="49" charset="-128"/>
                          <a:ea typeface="BIZ UDゴシック" panose="020B0400000000000000" pitchFamily="49" charset="-128"/>
                        </a:rPr>
                        <a:t>電気を作る・送る・運ぶことに関すること</a:t>
                      </a:r>
                    </a:p>
                  </a:txBody>
                  <a:tcPr marL="0" marR="0" marT="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33645733"/>
                  </a:ext>
                </a:extLst>
              </a:tr>
              <a:tr h="344192">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BIZ UDゴシック" panose="020B0400000000000000" pitchFamily="49" charset="-128"/>
                          <a:ea typeface="BIZ UDゴシック" panose="020B0400000000000000" pitchFamily="49" charset="-128"/>
                        </a:rPr>
                        <a:t>…</a:t>
                      </a:r>
                      <a:endParaRPr kumimoji="1" lang="ja-JP" altLang="en-US" sz="1000" b="0" dirty="0">
                        <a:solidFill>
                          <a:schemeClr val="tx1"/>
                        </a:solidFill>
                        <a:latin typeface="BIZ UDゴシック" panose="020B0400000000000000" pitchFamily="49" charset="-128"/>
                        <a:ea typeface="BIZ UDゴシック" panose="020B0400000000000000" pitchFamily="49" charset="-128"/>
                      </a:endParaRPr>
                    </a:p>
                  </a:txBody>
                  <a:tcPr marL="36000" marR="36000" marT="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BIZ UDゴシック" panose="020B0400000000000000" pitchFamily="49" charset="-128"/>
                          <a:ea typeface="BIZ UDゴシック" panose="020B0400000000000000" pitchFamily="49" charset="-128"/>
                        </a:rPr>
                        <a:t>ロボット等の自動化・自律制御や</a:t>
                      </a:r>
                      <a:r>
                        <a:rPr kumimoji="1" lang="en-US" altLang="ja-JP" sz="1000" b="0" dirty="0">
                          <a:solidFill>
                            <a:schemeClr val="tx1"/>
                          </a:solidFill>
                          <a:latin typeface="BIZ UDゴシック" panose="020B0400000000000000" pitchFamily="49" charset="-128"/>
                          <a:ea typeface="BIZ UDゴシック" panose="020B0400000000000000" pitchFamily="49" charset="-128"/>
                        </a:rPr>
                        <a:t>IoT</a:t>
                      </a:r>
                      <a:r>
                        <a:rPr kumimoji="1" lang="ja-JP" altLang="en-US" sz="1000" b="0" dirty="0">
                          <a:solidFill>
                            <a:schemeClr val="tx1"/>
                          </a:solidFill>
                          <a:latin typeface="BIZ UDゴシック" panose="020B0400000000000000" pitchFamily="49" charset="-128"/>
                          <a:ea typeface="BIZ UDゴシック" panose="020B0400000000000000" pitchFamily="49" charset="-128"/>
                        </a:rPr>
                        <a:t>に関すること</a:t>
                      </a:r>
                    </a:p>
                  </a:txBody>
                  <a:tcPr marL="0" marR="0" marT="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811019280"/>
                  </a:ext>
                </a:extLst>
              </a:tr>
              <a:tr h="344192">
                <a:tc>
                  <a:txBody>
                    <a:bodyPr/>
                    <a:lstStyle/>
                    <a:p>
                      <a:pPr algn="r"/>
                      <a:r>
                        <a:rPr kumimoji="1" lang="en-US" altLang="ja-JP" sz="1000" b="0" dirty="0">
                          <a:solidFill>
                            <a:schemeClr val="tx1"/>
                          </a:solidFill>
                          <a:latin typeface="BIZ UDゴシック" panose="020B0400000000000000" pitchFamily="49" charset="-128"/>
                          <a:ea typeface="BIZ UDゴシック" panose="020B0400000000000000" pitchFamily="49" charset="-128"/>
                        </a:rPr>
                        <a:t>…</a:t>
                      </a:r>
                      <a:endParaRPr kumimoji="1" lang="ja-JP" altLang="en-US" sz="1000" b="0" dirty="0">
                        <a:solidFill>
                          <a:schemeClr val="tx1"/>
                        </a:solidFill>
                        <a:latin typeface="BIZ UDゴシック" panose="020B0400000000000000" pitchFamily="49" charset="-128"/>
                        <a:ea typeface="BIZ UDゴシック" panose="020B0400000000000000" pitchFamily="49" charset="-128"/>
                      </a:endParaRPr>
                    </a:p>
                  </a:txBody>
                  <a:tcPr marL="36000" marR="36000" marT="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kumimoji="1" lang="ja-JP" altLang="en-US" sz="1000" b="0" dirty="0">
                          <a:solidFill>
                            <a:schemeClr val="tx1"/>
                          </a:solidFill>
                          <a:latin typeface="BIZ UDゴシック" panose="020B0400000000000000" pitchFamily="49" charset="-128"/>
                          <a:ea typeface="BIZ UDゴシック" panose="020B0400000000000000" pitchFamily="49" charset="-128"/>
                        </a:rPr>
                        <a:t>素材の機能を高めるための化学反応や分析手法に関すること</a:t>
                      </a:r>
                    </a:p>
                  </a:txBody>
                  <a:tcPr marL="0" marR="0" marT="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66568566"/>
                  </a:ext>
                </a:extLst>
              </a:tr>
              <a:tr h="344192">
                <a:tc>
                  <a:txBody>
                    <a:bodyPr/>
                    <a:lstStyle/>
                    <a:p>
                      <a:pPr algn="r"/>
                      <a:r>
                        <a:rPr kumimoji="1" lang="en-US" altLang="ja-JP" sz="1000" b="0" dirty="0">
                          <a:solidFill>
                            <a:schemeClr val="tx1"/>
                          </a:solidFill>
                          <a:latin typeface="BIZ UDゴシック" panose="020B0400000000000000" pitchFamily="49" charset="-128"/>
                          <a:ea typeface="BIZ UDゴシック" panose="020B0400000000000000" pitchFamily="49" charset="-128"/>
                        </a:rPr>
                        <a:t>…</a:t>
                      </a:r>
                      <a:endParaRPr kumimoji="1" lang="ja-JP" altLang="en-US" sz="1000" b="0" dirty="0">
                        <a:solidFill>
                          <a:schemeClr val="tx1"/>
                        </a:solidFill>
                        <a:latin typeface="BIZ UDゴシック" panose="020B0400000000000000" pitchFamily="49" charset="-128"/>
                        <a:ea typeface="BIZ UDゴシック" panose="020B0400000000000000" pitchFamily="49" charset="-128"/>
                      </a:endParaRPr>
                    </a:p>
                  </a:txBody>
                  <a:tcPr marL="36000" marR="36000" marT="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r>
                        <a:rPr kumimoji="1" lang="ja-JP" altLang="en-US" sz="1000" b="0" dirty="0">
                          <a:solidFill>
                            <a:schemeClr val="tx1"/>
                          </a:solidFill>
                          <a:latin typeface="BIZ UDゴシック" panose="020B0400000000000000" pitchFamily="49" charset="-128"/>
                          <a:ea typeface="BIZ UDゴシック" panose="020B0400000000000000" pitchFamily="49" charset="-128"/>
                        </a:rPr>
                        <a:t>機能性やデザイン性など、感性からものの価値を高めるための知識・技能に関すること</a:t>
                      </a:r>
                    </a:p>
                  </a:txBody>
                  <a:tcPr marL="0" marR="0" marT="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11720702"/>
                  </a:ext>
                </a:extLst>
              </a:tr>
            </a:tbl>
          </a:graphicData>
        </a:graphic>
      </p:graphicFrame>
      <p:sp>
        <p:nvSpPr>
          <p:cNvPr id="109" name="四角形: 角を丸くする 108">
            <a:extLst>
              <a:ext uri="{FF2B5EF4-FFF2-40B4-BE49-F238E27FC236}">
                <a16:creationId xmlns:a16="http://schemas.microsoft.com/office/drawing/2014/main" id="{F747DEA0-FA83-4733-B640-415A33C819B1}"/>
              </a:ext>
            </a:extLst>
          </p:cNvPr>
          <p:cNvSpPr/>
          <p:nvPr/>
        </p:nvSpPr>
        <p:spPr>
          <a:xfrm>
            <a:off x="420898" y="887107"/>
            <a:ext cx="11368136" cy="905741"/>
          </a:xfrm>
          <a:prstGeom prst="roundRect">
            <a:avLst>
              <a:gd name="adj" fmla="val 809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5" name="直線コネクタ 4">
            <a:extLst>
              <a:ext uri="{FF2B5EF4-FFF2-40B4-BE49-F238E27FC236}">
                <a16:creationId xmlns:a16="http://schemas.microsoft.com/office/drawing/2014/main" id="{D3C0229C-BBA4-426B-AD08-9790FCF480D9}"/>
              </a:ext>
            </a:extLst>
          </p:cNvPr>
          <p:cNvCxnSpPr>
            <a:cxnSpLocks/>
          </p:cNvCxnSpPr>
          <p:nvPr/>
        </p:nvCxnSpPr>
        <p:spPr>
          <a:xfrm>
            <a:off x="268146" y="547555"/>
            <a:ext cx="11655707"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AB086F8D-EC3A-48F9-8AAE-4020EA4978E7}"/>
              </a:ext>
            </a:extLst>
          </p:cNvPr>
          <p:cNvSpPr txBox="1"/>
          <p:nvPr/>
        </p:nvSpPr>
        <p:spPr>
          <a:xfrm>
            <a:off x="243068" y="192215"/>
            <a:ext cx="4493538" cy="338554"/>
          </a:xfrm>
          <a:prstGeom prst="rect">
            <a:avLst/>
          </a:prstGeom>
          <a:noFill/>
        </p:spPr>
        <p:txBody>
          <a:bodyPr wrap="none" rtlCol="0">
            <a:spAutoFit/>
          </a:bodyPr>
          <a:lstStyle/>
          <a:p>
            <a:r>
              <a:rPr kumimoji="1" lang="ja-JP" altLang="en-US" sz="1600" b="1" dirty="0">
                <a:latin typeface="BIZ UDゴシック" panose="020B0400000000000000" pitchFamily="49" charset="-128"/>
                <a:ea typeface="BIZ UDゴシック" panose="020B0400000000000000" pitchFamily="49" charset="-128"/>
              </a:rPr>
              <a:t>大阪府立ＦＩＯＲＡ高等学校（仮称）について</a:t>
            </a:r>
          </a:p>
        </p:txBody>
      </p:sp>
      <p:sp>
        <p:nvSpPr>
          <p:cNvPr id="80" name="四角形: 角を丸くする 79">
            <a:extLst>
              <a:ext uri="{FF2B5EF4-FFF2-40B4-BE49-F238E27FC236}">
                <a16:creationId xmlns:a16="http://schemas.microsoft.com/office/drawing/2014/main" id="{B4012B48-E668-4E32-A2B4-EB60B905B8AA}"/>
              </a:ext>
            </a:extLst>
          </p:cNvPr>
          <p:cNvSpPr/>
          <p:nvPr/>
        </p:nvSpPr>
        <p:spPr>
          <a:xfrm>
            <a:off x="374909" y="2145111"/>
            <a:ext cx="9484076" cy="299522"/>
          </a:xfrm>
          <a:prstGeom prst="roundRect">
            <a:avLst>
              <a:gd name="adj" fmla="val 5000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rPr>
              <a:t>                                        　           　　    工業に関する学科における「専門性」</a:t>
            </a:r>
            <a:r>
              <a:rPr kumimoji="1" lang="en-US" altLang="ja-JP" sz="12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2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rPr>
              <a:t>「柔軟性」を意識</a:t>
            </a:r>
          </a:p>
        </p:txBody>
      </p:sp>
      <p:sp>
        <p:nvSpPr>
          <p:cNvPr id="81" name="四角形: 角を丸くする 80">
            <a:extLst>
              <a:ext uri="{FF2B5EF4-FFF2-40B4-BE49-F238E27FC236}">
                <a16:creationId xmlns:a16="http://schemas.microsoft.com/office/drawing/2014/main" id="{D11A4000-FC34-4BDC-A21F-811B7DE4C0B4}"/>
              </a:ext>
            </a:extLst>
          </p:cNvPr>
          <p:cNvSpPr/>
          <p:nvPr/>
        </p:nvSpPr>
        <p:spPr>
          <a:xfrm>
            <a:off x="473405" y="2175885"/>
            <a:ext cx="4588789" cy="24345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新校の特色</a:t>
            </a:r>
            <a:r>
              <a:rPr kumimoji="1" lang="en-US" altLang="ja-JP"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ⅰ</a:t>
            </a:r>
            <a:r>
              <a:rPr kumimoji="1" lang="ja-JP" altLang="en-US" sz="12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組み合わせ次第で可能性が広がるカリキュラム</a:t>
            </a:r>
          </a:p>
        </p:txBody>
      </p:sp>
      <p:sp>
        <p:nvSpPr>
          <p:cNvPr id="146" name="テキスト ボックス 145">
            <a:extLst>
              <a:ext uri="{FF2B5EF4-FFF2-40B4-BE49-F238E27FC236}">
                <a16:creationId xmlns:a16="http://schemas.microsoft.com/office/drawing/2014/main" id="{0ACCB5F8-43D6-4319-89C7-1D4D26A717B4}"/>
              </a:ext>
            </a:extLst>
          </p:cNvPr>
          <p:cNvSpPr txBox="1"/>
          <p:nvPr/>
        </p:nvSpPr>
        <p:spPr>
          <a:xfrm>
            <a:off x="10407692" y="6655228"/>
            <a:ext cx="1184748" cy="215444"/>
          </a:xfrm>
          <a:prstGeom prst="rect">
            <a:avLst/>
          </a:prstGeom>
          <a:noFill/>
        </p:spPr>
        <p:txBody>
          <a:bodyPr wrap="square" rtlCol="0">
            <a:spAutoFit/>
          </a:bodyPr>
          <a:lstStyle/>
          <a:p>
            <a:r>
              <a:rPr kumimoji="1" lang="ja-JP" altLang="en-US" sz="800" dirty="0">
                <a:latin typeface="BIZ UDゴシック" panose="020B0400000000000000" pitchFamily="49" charset="-128"/>
                <a:ea typeface="BIZ UDゴシック" panose="020B0400000000000000" pitchFamily="49" charset="-128"/>
              </a:rPr>
              <a:t>＊各画像はイメージ</a:t>
            </a:r>
          </a:p>
        </p:txBody>
      </p:sp>
      <p:sp>
        <p:nvSpPr>
          <p:cNvPr id="120" name="四角形: 角を丸くする 119">
            <a:extLst>
              <a:ext uri="{FF2B5EF4-FFF2-40B4-BE49-F238E27FC236}">
                <a16:creationId xmlns:a16="http://schemas.microsoft.com/office/drawing/2014/main" id="{5F3A32A1-BCED-46D4-A5D0-C8D35A77D2FD}"/>
              </a:ext>
            </a:extLst>
          </p:cNvPr>
          <p:cNvSpPr/>
          <p:nvPr/>
        </p:nvSpPr>
        <p:spPr>
          <a:xfrm>
            <a:off x="504717" y="952107"/>
            <a:ext cx="6972149" cy="786469"/>
          </a:xfrm>
          <a:prstGeom prst="roundRect">
            <a:avLst>
              <a:gd name="adj" fmla="val 1429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nSpc>
                <a:spcPct val="150000"/>
              </a:lnSpc>
              <a:defRPr/>
            </a:pPr>
            <a:r>
              <a:rPr kumimoji="1" lang="ja-JP" altLang="en-US" sz="1100" dirty="0">
                <a:solidFill>
                  <a:prstClr val="black"/>
                </a:solidFill>
                <a:latin typeface="BIZ UDゴシック" panose="020B0400000000000000" pitchFamily="49" charset="-128"/>
                <a:ea typeface="BIZ UDゴシック" panose="020B0400000000000000" pitchFamily="49" charset="-128"/>
              </a:rPr>
              <a:t>　変革の時代に、知と技をもって次世代型社会の構築に挑むグローバルイノベーターを輩出する学校として、</a:t>
            </a:r>
            <a:r>
              <a:rPr kumimoji="1" lang="ja-JP" altLang="en-US" sz="1100" b="1" u="sng" dirty="0">
                <a:solidFill>
                  <a:prstClr val="black"/>
                </a:solidFill>
                <a:latin typeface="BIZ UDゴシック" panose="020B0400000000000000" pitchFamily="49" charset="-128"/>
                <a:ea typeface="BIZ UDゴシック" panose="020B0400000000000000" pitchFamily="49" charset="-128"/>
              </a:rPr>
              <a:t>課題解決型学習を中心とした分野横断的な専門教育を展開</a:t>
            </a:r>
            <a:r>
              <a:rPr kumimoji="1" lang="ja-JP" altLang="en-US" sz="1100" dirty="0">
                <a:solidFill>
                  <a:prstClr val="black"/>
                </a:solidFill>
                <a:latin typeface="BIZ UDゴシック" panose="020B0400000000000000" pitchFamily="49" charset="-128"/>
                <a:ea typeface="BIZ UDゴシック" panose="020B0400000000000000" pitchFamily="49" charset="-128"/>
              </a:rPr>
              <a:t>し、</a:t>
            </a:r>
            <a:r>
              <a:rPr kumimoji="1" lang="ja-JP" altLang="en-US" sz="1100" b="1" u="sng" dirty="0">
                <a:solidFill>
                  <a:prstClr val="black"/>
                </a:solidFill>
                <a:latin typeface="BIZ UDゴシック" panose="020B0400000000000000" pitchFamily="49" charset="-128"/>
                <a:ea typeface="BIZ UDゴシック" panose="020B0400000000000000" pitchFamily="49" charset="-128"/>
              </a:rPr>
              <a:t>未来技術の実践フィールドでの体験</a:t>
            </a:r>
            <a:r>
              <a:rPr kumimoji="1" lang="ja-JP" altLang="en-US" sz="1100" dirty="0">
                <a:solidFill>
                  <a:prstClr val="black"/>
                </a:solidFill>
                <a:latin typeface="BIZ UDゴシック" panose="020B0400000000000000" pitchFamily="49" charset="-128"/>
                <a:ea typeface="BIZ UDゴシック" panose="020B0400000000000000" pitchFamily="49" charset="-128"/>
              </a:rPr>
              <a:t>を通じて、創造力・探究力・実践力を備えた人物を育成する。</a:t>
            </a:r>
          </a:p>
        </p:txBody>
      </p:sp>
      <p:sp>
        <p:nvSpPr>
          <p:cNvPr id="90" name="四角形: 角を丸くする 89">
            <a:extLst>
              <a:ext uri="{FF2B5EF4-FFF2-40B4-BE49-F238E27FC236}">
                <a16:creationId xmlns:a16="http://schemas.microsoft.com/office/drawing/2014/main" id="{99DAA1A3-530E-4D2A-AD04-DCA06DCF7750}"/>
              </a:ext>
            </a:extLst>
          </p:cNvPr>
          <p:cNvSpPr/>
          <p:nvPr/>
        </p:nvSpPr>
        <p:spPr>
          <a:xfrm>
            <a:off x="377528" y="682319"/>
            <a:ext cx="1610791" cy="293157"/>
          </a:xfrm>
          <a:prstGeom prst="roundRect">
            <a:avLst>
              <a:gd name="adj" fmla="val 50000"/>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kumimoji="1" lang="ja-JP" altLang="en-US" sz="1200" b="1" dirty="0">
                <a:solidFill>
                  <a:prstClr val="white"/>
                </a:solidFill>
                <a:latin typeface="BIZ UDゴシック" panose="020B0400000000000000" pitchFamily="49" charset="-128"/>
                <a:ea typeface="BIZ UDゴシック" panose="020B0400000000000000" pitchFamily="49" charset="-128"/>
              </a:rPr>
              <a:t>スクールミッション</a:t>
            </a:r>
          </a:p>
        </p:txBody>
      </p:sp>
      <p:sp>
        <p:nvSpPr>
          <p:cNvPr id="145" name="テキスト ボックス 144">
            <a:extLst>
              <a:ext uri="{FF2B5EF4-FFF2-40B4-BE49-F238E27FC236}">
                <a16:creationId xmlns:a16="http://schemas.microsoft.com/office/drawing/2014/main" id="{B824EF0A-6700-4634-9DF8-6A4887255047}"/>
              </a:ext>
            </a:extLst>
          </p:cNvPr>
          <p:cNvSpPr txBox="1"/>
          <p:nvPr/>
        </p:nvSpPr>
        <p:spPr>
          <a:xfrm>
            <a:off x="816251" y="4835190"/>
            <a:ext cx="1053785" cy="89768"/>
          </a:xfrm>
          <a:prstGeom prst="rect">
            <a:avLst/>
          </a:prstGeom>
          <a:noFill/>
        </p:spPr>
        <p:txBody>
          <a:bodyPr wrap="square" lIns="0" tIns="0" rIns="0" bIns="0">
            <a:spAutoFit/>
          </a:bodyPr>
          <a:lstStyle/>
          <a:p>
            <a:pPr algn="just">
              <a:lnSpc>
                <a:spcPts val="700"/>
              </a:lnSpc>
            </a:pPr>
            <a:r>
              <a:rPr lang="ja-JP" altLang="en-US" sz="600" kern="100" dirty="0">
                <a:latin typeface="BIZ UDゴシック" panose="020B0400000000000000" pitchFamily="49" charset="-128"/>
                <a:ea typeface="BIZ UDゴシック" panose="020B0400000000000000" pitchFamily="49" charset="-128"/>
                <a:cs typeface="Times New Roman" panose="02020603050405020304" pitchFamily="18" charset="0"/>
              </a:rPr>
              <a:t>＊専攻名はすべて仮称</a:t>
            </a:r>
            <a:endParaRPr lang="en-US" altLang="ja-JP" sz="6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150" name="楕円 149">
            <a:extLst>
              <a:ext uri="{FF2B5EF4-FFF2-40B4-BE49-F238E27FC236}">
                <a16:creationId xmlns:a16="http://schemas.microsoft.com/office/drawing/2014/main" id="{0B4B49B5-4556-4AD4-BA7C-40D25D30A203}"/>
              </a:ext>
            </a:extLst>
          </p:cNvPr>
          <p:cNvSpPr/>
          <p:nvPr/>
        </p:nvSpPr>
        <p:spPr>
          <a:xfrm>
            <a:off x="610755" y="4159345"/>
            <a:ext cx="277904" cy="277904"/>
          </a:xfrm>
          <a:prstGeom prst="ellipse">
            <a:avLst/>
          </a:prstGeom>
          <a:solidFill>
            <a:srgbClr val="99FF99">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154" name="テキスト ボックス 153">
            <a:extLst>
              <a:ext uri="{FF2B5EF4-FFF2-40B4-BE49-F238E27FC236}">
                <a16:creationId xmlns:a16="http://schemas.microsoft.com/office/drawing/2014/main" id="{7BDFE151-170B-43C9-B81E-3B426BB13E2A}"/>
              </a:ext>
            </a:extLst>
          </p:cNvPr>
          <p:cNvSpPr txBox="1"/>
          <p:nvPr/>
        </p:nvSpPr>
        <p:spPr>
          <a:xfrm>
            <a:off x="813098" y="4155951"/>
            <a:ext cx="1043015" cy="246221"/>
          </a:xfrm>
          <a:prstGeom prst="rect">
            <a:avLst/>
          </a:prstGeom>
          <a:noFill/>
        </p:spPr>
        <p:txBody>
          <a:bodyPr wrap="square" lIns="0" tIns="0" rIns="0" bIns="0" rtlCol="0">
            <a:spAutoFit/>
          </a:bodyPr>
          <a:lstStyle/>
          <a:p>
            <a:r>
              <a:rPr kumimoji="1" lang="ja-JP" altLang="en-US" sz="800" b="1" dirty="0">
                <a:latin typeface="BIZ UDゴシック" panose="020B0400000000000000" pitchFamily="49" charset="-128"/>
                <a:ea typeface="BIZ UDゴシック" panose="020B0400000000000000" pitchFamily="49" charset="-128"/>
              </a:rPr>
              <a:t>生活</a:t>
            </a:r>
            <a:endParaRPr kumimoji="1" lang="en-US" altLang="ja-JP" sz="800" b="1" dirty="0">
              <a:latin typeface="BIZ UDゴシック" panose="020B0400000000000000" pitchFamily="49" charset="-128"/>
              <a:ea typeface="BIZ UDゴシック" panose="020B0400000000000000" pitchFamily="49" charset="-128"/>
            </a:endParaRPr>
          </a:p>
          <a:p>
            <a:r>
              <a:rPr kumimoji="1" lang="ja-JP" altLang="en-US" sz="800" b="1" dirty="0">
                <a:latin typeface="BIZ UDゴシック" panose="020B0400000000000000" pitchFamily="49" charset="-128"/>
                <a:ea typeface="BIZ UDゴシック" panose="020B0400000000000000" pitchFamily="49" charset="-128"/>
              </a:rPr>
              <a:t> 　マテリアル専攻</a:t>
            </a:r>
          </a:p>
        </p:txBody>
      </p:sp>
      <p:sp>
        <p:nvSpPr>
          <p:cNvPr id="155" name="楕円 154">
            <a:extLst>
              <a:ext uri="{FF2B5EF4-FFF2-40B4-BE49-F238E27FC236}">
                <a16:creationId xmlns:a16="http://schemas.microsoft.com/office/drawing/2014/main" id="{146CDC57-7376-4278-BDDB-A10231D05EE4}"/>
              </a:ext>
            </a:extLst>
          </p:cNvPr>
          <p:cNvSpPr/>
          <p:nvPr/>
        </p:nvSpPr>
        <p:spPr>
          <a:xfrm>
            <a:off x="610755" y="4547397"/>
            <a:ext cx="277904" cy="277904"/>
          </a:xfrm>
          <a:prstGeom prst="ellipse">
            <a:avLst/>
          </a:prstGeom>
          <a:solidFill>
            <a:srgbClr val="009900">
              <a:alpha val="49804"/>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a:lstStyle/>
          <a:p>
            <a:pPr>
              <a:lnSpc>
                <a:spcPts val="1000"/>
              </a:lnSpc>
            </a:pPr>
            <a:endParaRPr lang="ja-JP" altLang="en-US" sz="700" dirty="0"/>
          </a:p>
        </p:txBody>
      </p:sp>
      <p:sp>
        <p:nvSpPr>
          <p:cNvPr id="156" name="テキスト ボックス 155">
            <a:extLst>
              <a:ext uri="{FF2B5EF4-FFF2-40B4-BE49-F238E27FC236}">
                <a16:creationId xmlns:a16="http://schemas.microsoft.com/office/drawing/2014/main" id="{8216A66F-8598-43F2-8225-CD77B9DA4096}"/>
              </a:ext>
            </a:extLst>
          </p:cNvPr>
          <p:cNvSpPr txBox="1"/>
          <p:nvPr/>
        </p:nvSpPr>
        <p:spPr>
          <a:xfrm>
            <a:off x="811675" y="4544003"/>
            <a:ext cx="1192630" cy="246221"/>
          </a:xfrm>
          <a:prstGeom prst="rect">
            <a:avLst/>
          </a:prstGeom>
          <a:noFill/>
        </p:spPr>
        <p:txBody>
          <a:bodyPr wrap="square" lIns="0" tIns="0" rIns="0" bIns="0" rtlCol="0">
            <a:spAutoFit/>
          </a:bodyPr>
          <a:lstStyle/>
          <a:p>
            <a:r>
              <a:rPr kumimoji="1" lang="ja-JP" altLang="en-US" sz="800" b="1" dirty="0">
                <a:latin typeface="BIZ UDゴシック" panose="020B0400000000000000" pitchFamily="49" charset="-128"/>
                <a:ea typeface="BIZ UDゴシック" panose="020B0400000000000000" pitchFamily="49" charset="-128"/>
              </a:rPr>
              <a:t>デザイン</a:t>
            </a:r>
            <a:endParaRPr kumimoji="1" lang="en-US" altLang="ja-JP" sz="800" b="1" dirty="0">
              <a:latin typeface="BIZ UDゴシック" panose="020B0400000000000000" pitchFamily="49" charset="-128"/>
              <a:ea typeface="BIZ UDゴシック" panose="020B0400000000000000" pitchFamily="49" charset="-128"/>
            </a:endParaRPr>
          </a:p>
          <a:p>
            <a:r>
              <a:rPr kumimoji="1" lang="ja-JP" altLang="en-US" sz="800" b="1" dirty="0">
                <a:latin typeface="BIZ UDゴシック" panose="020B0400000000000000" pitchFamily="49" charset="-128"/>
                <a:ea typeface="BIZ UDゴシック" panose="020B0400000000000000" pitchFamily="49" charset="-128"/>
              </a:rPr>
              <a:t> 　クリエイト専攻</a:t>
            </a:r>
          </a:p>
        </p:txBody>
      </p:sp>
      <p:sp>
        <p:nvSpPr>
          <p:cNvPr id="157" name="楕円 156">
            <a:extLst>
              <a:ext uri="{FF2B5EF4-FFF2-40B4-BE49-F238E27FC236}">
                <a16:creationId xmlns:a16="http://schemas.microsoft.com/office/drawing/2014/main" id="{A090B52F-4770-42F3-A0C3-309EFC1C75E9}"/>
              </a:ext>
            </a:extLst>
          </p:cNvPr>
          <p:cNvSpPr/>
          <p:nvPr/>
        </p:nvSpPr>
        <p:spPr>
          <a:xfrm>
            <a:off x="610755" y="2896771"/>
            <a:ext cx="277904" cy="277904"/>
          </a:xfrm>
          <a:prstGeom prst="ellipse">
            <a:avLst/>
          </a:prstGeom>
          <a:solidFill>
            <a:srgbClr val="FFC00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159" name="テキスト ボックス 158">
            <a:extLst>
              <a:ext uri="{FF2B5EF4-FFF2-40B4-BE49-F238E27FC236}">
                <a16:creationId xmlns:a16="http://schemas.microsoft.com/office/drawing/2014/main" id="{4E643309-BBB7-4890-8D8A-8C33E3F53BA6}"/>
              </a:ext>
            </a:extLst>
          </p:cNvPr>
          <p:cNvSpPr txBox="1"/>
          <p:nvPr/>
        </p:nvSpPr>
        <p:spPr>
          <a:xfrm>
            <a:off x="815419" y="2954932"/>
            <a:ext cx="975191" cy="123111"/>
          </a:xfrm>
          <a:prstGeom prst="rect">
            <a:avLst/>
          </a:prstGeom>
          <a:noFill/>
        </p:spPr>
        <p:txBody>
          <a:bodyPr wrap="square" lIns="0" tIns="0" rIns="0" bIns="0" rtlCol="0">
            <a:spAutoFit/>
          </a:bodyPr>
          <a:lstStyle/>
          <a:p>
            <a:r>
              <a:rPr kumimoji="1" lang="ja-JP" altLang="en-US" sz="800" b="1" dirty="0">
                <a:latin typeface="BIZ UDゴシック" panose="020B0400000000000000" pitchFamily="49" charset="-128"/>
                <a:ea typeface="BIZ UDゴシック" panose="020B0400000000000000" pitchFamily="49" charset="-128"/>
              </a:rPr>
              <a:t>メカニック専攻</a:t>
            </a:r>
          </a:p>
        </p:txBody>
      </p:sp>
      <p:sp>
        <p:nvSpPr>
          <p:cNvPr id="195" name="楕円 194">
            <a:extLst>
              <a:ext uri="{FF2B5EF4-FFF2-40B4-BE49-F238E27FC236}">
                <a16:creationId xmlns:a16="http://schemas.microsoft.com/office/drawing/2014/main" id="{F64807A4-8343-4667-AB25-A62AEB7F6C74}"/>
              </a:ext>
            </a:extLst>
          </p:cNvPr>
          <p:cNvSpPr/>
          <p:nvPr/>
        </p:nvSpPr>
        <p:spPr>
          <a:xfrm>
            <a:off x="610755" y="3545523"/>
            <a:ext cx="277904" cy="277904"/>
          </a:xfrm>
          <a:prstGeom prst="ellipse">
            <a:avLst/>
          </a:prstGeom>
          <a:solidFill>
            <a:srgbClr val="3399FF">
              <a:alpha val="49804"/>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197" name="テキスト ボックス 196">
            <a:extLst>
              <a:ext uri="{FF2B5EF4-FFF2-40B4-BE49-F238E27FC236}">
                <a16:creationId xmlns:a16="http://schemas.microsoft.com/office/drawing/2014/main" id="{D0FA9D73-3859-40D2-BC30-47AB3E987E4D}"/>
              </a:ext>
            </a:extLst>
          </p:cNvPr>
          <p:cNvSpPr txBox="1"/>
          <p:nvPr/>
        </p:nvSpPr>
        <p:spPr>
          <a:xfrm>
            <a:off x="815419" y="3542129"/>
            <a:ext cx="1101241" cy="246221"/>
          </a:xfrm>
          <a:prstGeom prst="rect">
            <a:avLst/>
          </a:prstGeom>
          <a:noFill/>
        </p:spPr>
        <p:txBody>
          <a:bodyPr wrap="square" lIns="0" tIns="0" rIns="0" bIns="0" rtlCol="0">
            <a:spAutoFit/>
          </a:bodyPr>
          <a:lstStyle/>
          <a:p>
            <a:r>
              <a:rPr kumimoji="1" lang="ja-JP" altLang="en-US" sz="800" b="1" dirty="0">
                <a:latin typeface="BIZ UDゴシック" panose="020B0400000000000000" pitchFamily="49" charset="-128"/>
                <a:ea typeface="BIZ UDゴシック" panose="020B0400000000000000" pitchFamily="49" charset="-128"/>
              </a:rPr>
              <a:t>エレクトロ</a:t>
            </a:r>
            <a:endParaRPr kumimoji="1" lang="en-US" altLang="ja-JP" sz="800" b="1" dirty="0">
              <a:latin typeface="BIZ UDゴシック" panose="020B0400000000000000" pitchFamily="49" charset="-128"/>
              <a:ea typeface="BIZ UDゴシック" panose="020B0400000000000000" pitchFamily="49" charset="-128"/>
            </a:endParaRPr>
          </a:p>
          <a:p>
            <a:r>
              <a:rPr kumimoji="1" lang="ja-JP" altLang="en-US" sz="800" b="1" dirty="0">
                <a:latin typeface="BIZ UDゴシック" panose="020B0400000000000000" pitchFamily="49" charset="-128"/>
                <a:ea typeface="BIZ UDゴシック" panose="020B0400000000000000" pitchFamily="49" charset="-128"/>
              </a:rPr>
              <a:t>　　　ニクス専攻</a:t>
            </a:r>
          </a:p>
        </p:txBody>
      </p:sp>
      <p:sp>
        <p:nvSpPr>
          <p:cNvPr id="209" name="楕円 208">
            <a:extLst>
              <a:ext uri="{FF2B5EF4-FFF2-40B4-BE49-F238E27FC236}">
                <a16:creationId xmlns:a16="http://schemas.microsoft.com/office/drawing/2014/main" id="{3CD2964B-B45E-494C-9013-4B144445F2ED}"/>
              </a:ext>
            </a:extLst>
          </p:cNvPr>
          <p:cNvSpPr/>
          <p:nvPr/>
        </p:nvSpPr>
        <p:spPr>
          <a:xfrm>
            <a:off x="610755" y="3856173"/>
            <a:ext cx="277904" cy="277904"/>
          </a:xfrm>
          <a:prstGeom prst="ellipse">
            <a:avLst/>
          </a:prstGeom>
          <a:solidFill>
            <a:srgbClr val="1CADE4">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220" name="テキスト ボックス 219">
            <a:extLst>
              <a:ext uri="{FF2B5EF4-FFF2-40B4-BE49-F238E27FC236}">
                <a16:creationId xmlns:a16="http://schemas.microsoft.com/office/drawing/2014/main" id="{31935FC4-0383-42FA-B312-1E7D04E90C6D}"/>
              </a:ext>
            </a:extLst>
          </p:cNvPr>
          <p:cNvSpPr txBox="1"/>
          <p:nvPr/>
        </p:nvSpPr>
        <p:spPr>
          <a:xfrm>
            <a:off x="815419" y="3914334"/>
            <a:ext cx="863547" cy="123111"/>
          </a:xfrm>
          <a:prstGeom prst="rect">
            <a:avLst/>
          </a:prstGeom>
          <a:noFill/>
        </p:spPr>
        <p:txBody>
          <a:bodyPr wrap="square" lIns="0" tIns="0" rIns="0" bIns="0" rtlCol="0">
            <a:spAutoFit/>
          </a:bodyPr>
          <a:lstStyle/>
          <a:p>
            <a:r>
              <a:rPr kumimoji="1" lang="ja-JP" altLang="en-US" sz="800" b="1" dirty="0">
                <a:latin typeface="BIZ UDゴシック" panose="020B0400000000000000" pitchFamily="49" charset="-128"/>
                <a:ea typeface="BIZ UDゴシック" panose="020B0400000000000000" pitchFamily="49" charset="-128"/>
              </a:rPr>
              <a:t>ＩＴ専攻</a:t>
            </a:r>
          </a:p>
        </p:txBody>
      </p:sp>
      <p:sp>
        <p:nvSpPr>
          <p:cNvPr id="221" name="楕円 220">
            <a:extLst>
              <a:ext uri="{FF2B5EF4-FFF2-40B4-BE49-F238E27FC236}">
                <a16:creationId xmlns:a16="http://schemas.microsoft.com/office/drawing/2014/main" id="{6C5E0287-9210-4EEF-AF76-281B7F28F1D3}"/>
              </a:ext>
            </a:extLst>
          </p:cNvPr>
          <p:cNvSpPr/>
          <p:nvPr/>
        </p:nvSpPr>
        <p:spPr>
          <a:xfrm>
            <a:off x="610755" y="3228035"/>
            <a:ext cx="277904" cy="277904"/>
          </a:xfrm>
          <a:prstGeom prst="ellipse">
            <a:avLst/>
          </a:prstGeom>
          <a:solidFill>
            <a:srgbClr val="FF9900">
              <a:alpha val="49804"/>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pic>
        <p:nvPicPr>
          <p:cNvPr id="222" name="図 221">
            <a:extLst>
              <a:ext uri="{FF2B5EF4-FFF2-40B4-BE49-F238E27FC236}">
                <a16:creationId xmlns:a16="http://schemas.microsoft.com/office/drawing/2014/main" id="{D83A2F2F-F797-45C0-96E1-916166F34D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3002" y="4561332"/>
            <a:ext cx="250035" cy="250035"/>
          </a:xfrm>
          <a:prstGeom prst="rect">
            <a:avLst/>
          </a:prstGeom>
        </p:spPr>
      </p:pic>
      <p:pic>
        <p:nvPicPr>
          <p:cNvPr id="223" name="図 222">
            <a:extLst>
              <a:ext uri="{FF2B5EF4-FFF2-40B4-BE49-F238E27FC236}">
                <a16:creationId xmlns:a16="http://schemas.microsoft.com/office/drawing/2014/main" id="{A4BEB69E-FB22-4A12-A3B5-86C414C2A5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3002" y="3559458"/>
            <a:ext cx="250035" cy="250035"/>
          </a:xfrm>
          <a:prstGeom prst="rect">
            <a:avLst/>
          </a:prstGeom>
        </p:spPr>
      </p:pic>
      <p:pic>
        <p:nvPicPr>
          <p:cNvPr id="224" name="図 223">
            <a:extLst>
              <a:ext uri="{FF2B5EF4-FFF2-40B4-BE49-F238E27FC236}">
                <a16:creationId xmlns:a16="http://schemas.microsoft.com/office/drawing/2014/main" id="{89B3E79F-4C08-403F-AAD5-C75E6123B51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3002" y="3870108"/>
            <a:ext cx="250035" cy="250035"/>
          </a:xfrm>
          <a:prstGeom prst="rect">
            <a:avLst/>
          </a:prstGeom>
        </p:spPr>
      </p:pic>
      <p:pic>
        <p:nvPicPr>
          <p:cNvPr id="225" name="図 224">
            <a:extLst>
              <a:ext uri="{FF2B5EF4-FFF2-40B4-BE49-F238E27FC236}">
                <a16:creationId xmlns:a16="http://schemas.microsoft.com/office/drawing/2014/main" id="{1A185F03-CCDC-49A1-AD77-BA97C220FE2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23002" y="2910706"/>
            <a:ext cx="250035" cy="250035"/>
          </a:xfrm>
          <a:prstGeom prst="rect">
            <a:avLst/>
          </a:prstGeom>
        </p:spPr>
      </p:pic>
      <p:pic>
        <p:nvPicPr>
          <p:cNvPr id="226" name="図 225">
            <a:extLst>
              <a:ext uri="{FF2B5EF4-FFF2-40B4-BE49-F238E27FC236}">
                <a16:creationId xmlns:a16="http://schemas.microsoft.com/office/drawing/2014/main" id="{3E19C8AE-AA8C-4680-8570-6F8A0896A89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23002" y="4173280"/>
            <a:ext cx="250035" cy="250035"/>
          </a:xfrm>
          <a:prstGeom prst="rect">
            <a:avLst/>
          </a:prstGeom>
        </p:spPr>
      </p:pic>
      <p:pic>
        <p:nvPicPr>
          <p:cNvPr id="227" name="図 226">
            <a:extLst>
              <a:ext uri="{FF2B5EF4-FFF2-40B4-BE49-F238E27FC236}">
                <a16:creationId xmlns:a16="http://schemas.microsoft.com/office/drawing/2014/main" id="{29321142-BB16-47B8-863F-2D583063974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23002" y="3241970"/>
            <a:ext cx="250035" cy="250035"/>
          </a:xfrm>
          <a:prstGeom prst="rect">
            <a:avLst/>
          </a:prstGeom>
        </p:spPr>
      </p:pic>
      <p:sp>
        <p:nvSpPr>
          <p:cNvPr id="228" name="テキスト ボックス 227">
            <a:extLst>
              <a:ext uri="{FF2B5EF4-FFF2-40B4-BE49-F238E27FC236}">
                <a16:creationId xmlns:a16="http://schemas.microsoft.com/office/drawing/2014/main" id="{5765B9D9-AC3B-45BA-9E88-A5360CE6C375}"/>
              </a:ext>
            </a:extLst>
          </p:cNvPr>
          <p:cNvSpPr txBox="1"/>
          <p:nvPr/>
        </p:nvSpPr>
        <p:spPr>
          <a:xfrm>
            <a:off x="815419" y="3286196"/>
            <a:ext cx="1101241" cy="123111"/>
          </a:xfrm>
          <a:prstGeom prst="rect">
            <a:avLst/>
          </a:prstGeom>
          <a:noFill/>
        </p:spPr>
        <p:txBody>
          <a:bodyPr wrap="square" lIns="0" tIns="0" rIns="0" bIns="0" rtlCol="0">
            <a:spAutoFit/>
          </a:bodyPr>
          <a:lstStyle/>
          <a:p>
            <a:r>
              <a:rPr kumimoji="1" lang="ja-JP" altLang="en-US" sz="800" b="1" dirty="0">
                <a:latin typeface="BIZ UDゴシック" panose="020B0400000000000000" pitchFamily="49" charset="-128"/>
                <a:ea typeface="BIZ UDゴシック" panose="020B0400000000000000" pitchFamily="49" charset="-128"/>
              </a:rPr>
              <a:t>ロボティクス専攻</a:t>
            </a:r>
          </a:p>
        </p:txBody>
      </p:sp>
      <p:sp>
        <p:nvSpPr>
          <p:cNvPr id="13" name="右中かっこ 12">
            <a:extLst>
              <a:ext uri="{FF2B5EF4-FFF2-40B4-BE49-F238E27FC236}">
                <a16:creationId xmlns:a16="http://schemas.microsoft.com/office/drawing/2014/main" id="{A136DB74-F06B-448C-AFA1-DD0F268BB2A9}"/>
              </a:ext>
            </a:extLst>
          </p:cNvPr>
          <p:cNvSpPr/>
          <p:nvPr/>
        </p:nvSpPr>
        <p:spPr>
          <a:xfrm>
            <a:off x="4576479" y="2875150"/>
            <a:ext cx="128286" cy="1933278"/>
          </a:xfrm>
          <a:prstGeom prst="rightBrace">
            <a:avLst>
              <a:gd name="adj1" fmla="val 99736"/>
              <a:gd name="adj2" fmla="val 50000"/>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39" name="四角形: 角を丸くする 238">
            <a:extLst>
              <a:ext uri="{FF2B5EF4-FFF2-40B4-BE49-F238E27FC236}">
                <a16:creationId xmlns:a16="http://schemas.microsoft.com/office/drawing/2014/main" id="{39C500F7-70F8-4E41-8269-0B4D2505159D}"/>
              </a:ext>
            </a:extLst>
          </p:cNvPr>
          <p:cNvSpPr/>
          <p:nvPr/>
        </p:nvSpPr>
        <p:spPr>
          <a:xfrm>
            <a:off x="4936291" y="3163380"/>
            <a:ext cx="4101029" cy="722074"/>
          </a:xfrm>
          <a:prstGeom prst="roundRect">
            <a:avLst>
              <a:gd name="adj" fmla="val 663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0" rtlCol="0" anchor="t" anchorCtr="0"/>
          <a:lstStyle/>
          <a:p>
            <a:pPr marL="0" marR="0" lvl="0" indent="0" defTabSz="457200" rtl="0" eaLnBrk="1" fontAlgn="auto" latinLnBrk="0" hangingPunct="1">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１つの専攻について、２学年にわたって</a:t>
            </a:r>
            <a:endParaRPr kumimoji="1" lang="en-US" altLang="ja-JP" sz="105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defTabSz="457200" rtl="0" eaLnBrk="1" fontAlgn="auto" latinLnBrk="0" hangingPunct="1">
              <a:spcBef>
                <a:spcPts val="0"/>
              </a:spcBef>
              <a:spcAft>
                <a:spcPts val="0"/>
              </a:spcAft>
              <a:buClrTx/>
              <a:buSzTx/>
              <a:buFontTx/>
              <a:buNone/>
              <a:tabLst/>
              <a:defRPr/>
            </a:pPr>
            <a:r>
              <a:rPr kumimoji="1" lang="en-US" altLang="ja-JP" sz="1050" b="1" dirty="0">
                <a:solidFill>
                  <a:prstClr val="black"/>
                </a:solidFill>
                <a:latin typeface="BIZ UDゴシック" panose="020B0400000000000000" pitchFamily="49" charset="-128"/>
                <a:ea typeface="BIZ UDゴシック" panose="020B0400000000000000" pitchFamily="49" charset="-128"/>
              </a:rPr>
              <a:t>                       </a:t>
            </a:r>
            <a:r>
              <a:rPr kumimoji="1" lang="ja-JP" altLang="en-US" sz="105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系統的に学習</a:t>
            </a:r>
            <a:endParaRPr kumimoji="1" lang="en-US" altLang="ja-JP" sz="105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defTabSz="457200" rtl="0" eaLnBrk="1" fontAlgn="auto" latinLnBrk="0" hangingPunct="1">
              <a:spcBef>
                <a:spcPts val="0"/>
              </a:spcBef>
              <a:spcAft>
                <a:spcPts val="0"/>
              </a:spcAft>
              <a:buClrTx/>
              <a:buSzTx/>
              <a:buFontTx/>
              <a:buNone/>
              <a:tabLst/>
              <a:defRPr/>
            </a:pPr>
            <a:r>
              <a:rPr kumimoji="1" lang="ja-JP" altLang="en-US" sz="1050" dirty="0">
                <a:solidFill>
                  <a:prstClr val="black"/>
                </a:solidFill>
                <a:latin typeface="BIZ UDゴシック" panose="020B0400000000000000" pitchFamily="49" charset="-128"/>
                <a:ea typeface="BIZ UDゴシック" panose="020B0400000000000000" pitchFamily="49" charset="-128"/>
              </a:rPr>
              <a:t>                    　    ➡</a:t>
            </a:r>
            <a:r>
              <a:rPr kumimoji="1" lang="ja-JP" altLang="en-US"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工学的なものの見方・考え方の</a:t>
            </a:r>
            <a:endParaRPr kumimoji="1" lang="en-US" altLang="ja-JP"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defTabSz="457200" rtl="0" eaLnBrk="1" fontAlgn="auto" latinLnBrk="0" hangingPunct="1">
              <a:spcBef>
                <a:spcPts val="0"/>
              </a:spcBef>
              <a:spcAft>
                <a:spcPts val="0"/>
              </a:spcAft>
              <a:buClrTx/>
              <a:buSzTx/>
              <a:buFontTx/>
              <a:buNone/>
              <a:tabLst/>
              <a:defRPr/>
            </a:pPr>
            <a:r>
              <a:rPr kumimoji="1" lang="en-US" altLang="ja-JP" sz="1050" dirty="0">
                <a:solidFill>
                  <a:prstClr val="black"/>
                </a:solidFill>
                <a:latin typeface="BIZ UDゴシック" panose="020B0400000000000000" pitchFamily="49" charset="-128"/>
                <a:ea typeface="BIZ UDゴシック" panose="020B0400000000000000" pitchFamily="49" charset="-128"/>
              </a:rPr>
              <a:t>                            </a:t>
            </a:r>
            <a:r>
              <a:rPr kumimoji="1" lang="ja-JP" altLang="en-US" sz="1050" b="0" i="0" u="sng"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軸となる分野の専門性を高める</a:t>
            </a:r>
          </a:p>
        </p:txBody>
      </p:sp>
      <p:sp>
        <p:nvSpPr>
          <p:cNvPr id="240" name="テキスト ボックス 239">
            <a:extLst>
              <a:ext uri="{FF2B5EF4-FFF2-40B4-BE49-F238E27FC236}">
                <a16:creationId xmlns:a16="http://schemas.microsoft.com/office/drawing/2014/main" id="{46A3AEA3-C170-458C-B25A-5897B9A3FEE7}"/>
              </a:ext>
            </a:extLst>
          </p:cNvPr>
          <p:cNvSpPr txBox="1"/>
          <p:nvPr/>
        </p:nvSpPr>
        <p:spPr>
          <a:xfrm>
            <a:off x="4947209" y="3352980"/>
            <a:ext cx="1517009" cy="369332"/>
          </a:xfrm>
          <a:prstGeom prst="rect">
            <a:avLst/>
          </a:prstGeom>
          <a:noFill/>
        </p:spPr>
        <p:txBody>
          <a:bodyPr wrap="square" lIns="0" tIns="0" rIns="0" bIns="0" rtlCol="0">
            <a:spAutoFit/>
          </a:bodyPr>
          <a:lstStyle/>
          <a:p>
            <a:pPr algn="ctr"/>
            <a:r>
              <a:rPr kumimoji="1" lang="ja-JP" altLang="en-US" sz="1400" b="1" dirty="0">
                <a:solidFill>
                  <a:srgbClr val="0070C0"/>
                </a:solidFill>
                <a:latin typeface="BIZ UDゴシック" panose="020B0400000000000000" pitchFamily="49" charset="-128"/>
                <a:ea typeface="BIZ UDゴシック" panose="020B0400000000000000" pitchFamily="49" charset="-128"/>
              </a:rPr>
              <a:t>ベース実習</a:t>
            </a:r>
            <a:endParaRPr kumimoji="1" lang="en-US" altLang="ja-JP" sz="1400" b="1" dirty="0">
              <a:solidFill>
                <a:srgbClr val="0070C0"/>
              </a:solidFill>
              <a:latin typeface="BIZ UDゴシック" panose="020B0400000000000000" pitchFamily="49" charset="-128"/>
              <a:ea typeface="BIZ UDゴシック" panose="020B0400000000000000" pitchFamily="49" charset="-128"/>
            </a:endParaRPr>
          </a:p>
          <a:p>
            <a:pPr algn="ctr"/>
            <a:r>
              <a:rPr kumimoji="1" lang="ja-JP" altLang="en-US" sz="1000" b="1" dirty="0">
                <a:solidFill>
                  <a:srgbClr val="0070C0"/>
                </a:solidFill>
                <a:latin typeface="BIZ UDゴシック" panose="020B0400000000000000" pitchFamily="49" charset="-128"/>
                <a:ea typeface="BIZ UDゴシック" panose="020B0400000000000000" pitchFamily="49" charset="-128"/>
              </a:rPr>
              <a:t>（２～３年次 同一専攻）</a:t>
            </a:r>
            <a:endParaRPr kumimoji="1" lang="ja-JP" altLang="en-US" sz="1100" b="1" dirty="0">
              <a:solidFill>
                <a:srgbClr val="0070C0"/>
              </a:solidFill>
              <a:latin typeface="BIZ UDゴシック" panose="020B0400000000000000" pitchFamily="49" charset="-128"/>
              <a:ea typeface="BIZ UDゴシック" panose="020B0400000000000000" pitchFamily="49" charset="-128"/>
            </a:endParaRPr>
          </a:p>
        </p:txBody>
      </p:sp>
      <p:sp>
        <p:nvSpPr>
          <p:cNvPr id="247" name="四角形: 角を丸くする 246">
            <a:extLst>
              <a:ext uri="{FF2B5EF4-FFF2-40B4-BE49-F238E27FC236}">
                <a16:creationId xmlns:a16="http://schemas.microsoft.com/office/drawing/2014/main" id="{27BC2900-B772-4C54-9B28-5F49210FDB4B}"/>
              </a:ext>
            </a:extLst>
          </p:cNvPr>
          <p:cNvSpPr/>
          <p:nvPr/>
        </p:nvSpPr>
        <p:spPr>
          <a:xfrm>
            <a:off x="4932387" y="4149824"/>
            <a:ext cx="4104933" cy="685366"/>
          </a:xfrm>
          <a:prstGeom prst="roundRect">
            <a:avLst>
              <a:gd name="adj" fmla="val 663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t" anchorCtr="0"/>
          <a:lstStyle/>
          <a:p>
            <a:pPr marL="0" marR="0" lvl="0" indent="0" defTabSz="457200" rtl="0" eaLnBrk="1" fontAlgn="auto" latinLnBrk="0" hangingPunct="1">
              <a:spcBef>
                <a:spcPts val="0"/>
              </a:spcBef>
              <a:spcAft>
                <a:spcPts val="0"/>
              </a:spcAft>
              <a:buClrTx/>
              <a:buSzTx/>
              <a:buFontTx/>
              <a:buNone/>
              <a:tabLst/>
              <a:defRPr/>
            </a:pPr>
            <a:r>
              <a:rPr kumimoji="1" lang="ja-JP" altLang="en-US" sz="1050" b="1" dirty="0">
                <a:solidFill>
                  <a:prstClr val="black"/>
                </a:solidFill>
                <a:latin typeface="BIZ UDゴシック" panose="020B0400000000000000" pitchFamily="49" charset="-128"/>
                <a:ea typeface="BIZ UDゴシック" panose="020B0400000000000000" pitchFamily="49" charset="-128"/>
              </a:rPr>
              <a:t>                       ベース実習とは異なる</a:t>
            </a:r>
            <a:r>
              <a:rPr kumimoji="1" lang="ja-JP" altLang="en-US" sz="105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専攻を２分野程度</a:t>
            </a:r>
            <a:endParaRPr kumimoji="1" lang="en-US" altLang="ja-JP" sz="105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defTabSz="457200" rtl="0" eaLnBrk="1" fontAlgn="auto" latinLnBrk="0" hangingPunct="1">
              <a:spcBef>
                <a:spcPts val="0"/>
              </a:spcBef>
              <a:spcAft>
                <a:spcPts val="0"/>
              </a:spcAft>
              <a:buClrTx/>
              <a:buSzTx/>
              <a:buFontTx/>
              <a:buNone/>
              <a:tabLst/>
              <a:defRPr/>
            </a:pPr>
            <a:r>
              <a:rPr kumimoji="1" lang="en-US" altLang="ja-JP" sz="1050" b="1" dirty="0">
                <a:solidFill>
                  <a:prstClr val="black"/>
                </a:solidFill>
                <a:latin typeface="BIZ UDゴシック" panose="020B0400000000000000" pitchFamily="49" charset="-128"/>
                <a:ea typeface="BIZ UDゴシック" panose="020B0400000000000000" pitchFamily="49" charset="-128"/>
              </a:rPr>
              <a:t>                       </a:t>
            </a:r>
            <a:r>
              <a:rPr kumimoji="1" lang="ja-JP" altLang="en-US" sz="105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選択し、</a:t>
            </a:r>
            <a:r>
              <a:rPr kumimoji="1" lang="ja-JP" altLang="en-US" sz="1050" b="1" dirty="0">
                <a:solidFill>
                  <a:prstClr val="black"/>
                </a:solidFill>
                <a:latin typeface="BIZ UDゴシック" panose="020B0400000000000000" pitchFamily="49" charset="-128"/>
                <a:ea typeface="BIZ UDゴシック" panose="020B0400000000000000" pitchFamily="49" charset="-128"/>
              </a:rPr>
              <a:t>知識・技能を習得</a:t>
            </a:r>
            <a:endParaRPr kumimoji="1" lang="en-US" altLang="ja-JP" sz="105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defTabSz="457200" rtl="0" eaLnBrk="1" fontAlgn="auto" latinLnBrk="0" hangingPunct="1">
              <a:spcBef>
                <a:spcPts val="0"/>
              </a:spcBef>
              <a:spcAft>
                <a:spcPts val="0"/>
              </a:spcAft>
              <a:buClrTx/>
              <a:buSzTx/>
              <a:buFontTx/>
              <a:buNone/>
              <a:tabLst/>
              <a:defRPr/>
            </a:pPr>
            <a:r>
              <a:rPr kumimoji="1" lang="ja-JP" altLang="en-US" sz="1050" dirty="0">
                <a:solidFill>
                  <a:prstClr val="black"/>
                </a:solidFill>
                <a:latin typeface="BIZ UDゴシック" panose="020B0400000000000000" pitchFamily="49" charset="-128"/>
                <a:ea typeface="BIZ UDゴシック" panose="020B0400000000000000" pitchFamily="49" charset="-128"/>
              </a:rPr>
              <a:t>                          ➡他分野の考え方を知り、</a:t>
            </a:r>
            <a:r>
              <a:rPr kumimoji="1" lang="ja-JP" altLang="en-US" sz="1050" b="0" i="0" u="sng"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ものごとを</a:t>
            </a:r>
            <a:endParaRPr kumimoji="1" lang="en-US" altLang="ja-JP" sz="1050" b="0" i="0" u="sng"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defTabSz="457200" rtl="0" eaLnBrk="1" fontAlgn="auto" latinLnBrk="0" hangingPunct="1">
              <a:spcBef>
                <a:spcPts val="0"/>
              </a:spcBef>
              <a:spcAft>
                <a:spcPts val="0"/>
              </a:spcAft>
              <a:buClrTx/>
              <a:buSzTx/>
              <a:buFontTx/>
              <a:buNone/>
              <a:tabLst/>
              <a:defRPr/>
            </a:pPr>
            <a:r>
              <a:rPr kumimoji="1" lang="en-US" altLang="ja-JP" sz="1050" b="1" dirty="0">
                <a:solidFill>
                  <a:prstClr val="black"/>
                </a:solidFill>
                <a:latin typeface="BIZ UDゴシック" panose="020B0400000000000000" pitchFamily="49" charset="-128"/>
                <a:ea typeface="BIZ UDゴシック" panose="020B0400000000000000" pitchFamily="49" charset="-128"/>
              </a:rPr>
              <a:t>                            </a:t>
            </a:r>
            <a:r>
              <a:rPr kumimoji="1" lang="ja-JP" altLang="en-US" sz="1050" b="0" i="0" u="sng"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複合的な視点から考える力を育む</a:t>
            </a:r>
          </a:p>
        </p:txBody>
      </p:sp>
      <p:sp>
        <p:nvSpPr>
          <p:cNvPr id="248" name="テキスト ボックス 247">
            <a:extLst>
              <a:ext uri="{FF2B5EF4-FFF2-40B4-BE49-F238E27FC236}">
                <a16:creationId xmlns:a16="http://schemas.microsoft.com/office/drawing/2014/main" id="{F2E11B59-5340-4E92-A3C0-D737A49CF4E2}"/>
              </a:ext>
            </a:extLst>
          </p:cNvPr>
          <p:cNvSpPr txBox="1"/>
          <p:nvPr/>
        </p:nvSpPr>
        <p:spPr>
          <a:xfrm>
            <a:off x="4845313" y="4344594"/>
            <a:ext cx="1720800" cy="369332"/>
          </a:xfrm>
          <a:prstGeom prst="rect">
            <a:avLst/>
          </a:prstGeom>
          <a:noFill/>
        </p:spPr>
        <p:txBody>
          <a:bodyPr wrap="square" lIns="0" tIns="0" rIns="0" bIns="0" rtlCol="0">
            <a:spAutoFit/>
          </a:bodyPr>
          <a:lstStyle/>
          <a:p>
            <a:pPr algn="ctr"/>
            <a:r>
              <a:rPr kumimoji="1" lang="ja-JP" altLang="en-US" sz="1400" b="1" dirty="0">
                <a:solidFill>
                  <a:schemeClr val="accent2"/>
                </a:solidFill>
                <a:latin typeface="BIZ UDゴシック" panose="020B0400000000000000" pitchFamily="49" charset="-128"/>
                <a:ea typeface="BIZ UDゴシック" panose="020B0400000000000000" pitchFamily="49" charset="-128"/>
              </a:rPr>
              <a:t>オプション実習</a:t>
            </a:r>
            <a:endParaRPr kumimoji="1" lang="en-US" altLang="ja-JP" sz="1400" b="1" dirty="0">
              <a:solidFill>
                <a:schemeClr val="accent2"/>
              </a:solidFill>
              <a:latin typeface="BIZ UDゴシック" panose="020B0400000000000000" pitchFamily="49" charset="-128"/>
              <a:ea typeface="BIZ UDゴシック" panose="020B0400000000000000" pitchFamily="49" charset="-128"/>
            </a:endParaRPr>
          </a:p>
          <a:p>
            <a:pPr algn="ctr"/>
            <a:r>
              <a:rPr kumimoji="1" lang="ja-JP" altLang="en-US" sz="1000" b="1" dirty="0">
                <a:solidFill>
                  <a:schemeClr val="accent2"/>
                </a:solidFill>
                <a:latin typeface="BIZ UDゴシック" panose="020B0400000000000000" pitchFamily="49" charset="-128"/>
                <a:ea typeface="BIZ UDゴシック" panose="020B0400000000000000" pitchFamily="49" charset="-128"/>
              </a:rPr>
              <a:t>（２～３年次 複数専攻選択）</a:t>
            </a:r>
            <a:endParaRPr kumimoji="1" lang="ja-JP" altLang="en-US" sz="1100" b="1" dirty="0">
              <a:solidFill>
                <a:schemeClr val="accent2"/>
              </a:solidFill>
              <a:latin typeface="BIZ UDゴシック" panose="020B0400000000000000" pitchFamily="49" charset="-128"/>
              <a:ea typeface="BIZ UDゴシック" panose="020B0400000000000000" pitchFamily="49" charset="-128"/>
            </a:endParaRPr>
          </a:p>
        </p:txBody>
      </p:sp>
      <p:sp>
        <p:nvSpPr>
          <p:cNvPr id="250" name="正方形/長方形 249">
            <a:extLst>
              <a:ext uri="{FF2B5EF4-FFF2-40B4-BE49-F238E27FC236}">
                <a16:creationId xmlns:a16="http://schemas.microsoft.com/office/drawing/2014/main" id="{3108DB71-FE0B-4CED-8863-5B4DBA5877BC}"/>
              </a:ext>
            </a:extLst>
          </p:cNvPr>
          <p:cNvSpPr/>
          <p:nvPr/>
        </p:nvSpPr>
        <p:spPr>
          <a:xfrm>
            <a:off x="4931454" y="2920024"/>
            <a:ext cx="1764612" cy="1855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000"/>
              </a:lnSpc>
            </a:pPr>
            <a:r>
              <a:rPr kumimoji="1" lang="ja-JP" altLang="en-US" sz="1100" b="1" dirty="0">
                <a:solidFill>
                  <a:srgbClr val="002060"/>
                </a:solidFill>
                <a:latin typeface="BIZ UDゴシック" panose="020B0400000000000000" pitchFamily="49" charset="-128"/>
                <a:ea typeface="BIZ UDゴシック" panose="020B0400000000000000" pitchFamily="49" charset="-128"/>
              </a:rPr>
              <a:t>専門的知識・技能の育成</a:t>
            </a:r>
          </a:p>
        </p:txBody>
      </p:sp>
      <p:pic>
        <p:nvPicPr>
          <p:cNvPr id="25" name="図 24">
            <a:extLst>
              <a:ext uri="{FF2B5EF4-FFF2-40B4-BE49-F238E27FC236}">
                <a16:creationId xmlns:a16="http://schemas.microsoft.com/office/drawing/2014/main" id="{8BCE6249-1E9E-4066-946F-19894F0715F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950950" y="633110"/>
            <a:ext cx="224647" cy="224647"/>
          </a:xfrm>
          <a:prstGeom prst="rect">
            <a:avLst/>
          </a:prstGeom>
        </p:spPr>
      </p:pic>
      <p:sp>
        <p:nvSpPr>
          <p:cNvPr id="261" name="四角形: 角を丸くする 260">
            <a:extLst>
              <a:ext uri="{FF2B5EF4-FFF2-40B4-BE49-F238E27FC236}">
                <a16:creationId xmlns:a16="http://schemas.microsoft.com/office/drawing/2014/main" id="{5A36939B-4517-4565-BD46-4D7E92A3E125}"/>
              </a:ext>
            </a:extLst>
          </p:cNvPr>
          <p:cNvSpPr/>
          <p:nvPr/>
        </p:nvSpPr>
        <p:spPr>
          <a:xfrm>
            <a:off x="446332" y="2513457"/>
            <a:ext cx="11119376" cy="131555"/>
          </a:xfrm>
          <a:prstGeom prst="roundRect">
            <a:avLst>
              <a:gd name="adj" fmla="val 3148"/>
            </a:avLst>
          </a:prstGeom>
          <a:noFill/>
          <a:ln>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marL="0" marR="0" lvl="0" indent="0" algn="just" defTabSz="457200" rtl="0" eaLnBrk="1" fontAlgn="auto" latinLnBrk="0" hangingPunct="1">
              <a:spcBef>
                <a:spcPts val="0"/>
              </a:spcBef>
              <a:spcAft>
                <a:spcPts val="0"/>
              </a:spcAft>
              <a:buClrTx/>
              <a:buSzTx/>
              <a:buFontTx/>
              <a:buNone/>
              <a:tabLst/>
              <a:defRPr/>
            </a:pPr>
            <a:r>
              <a:rPr kumimoji="0" lang="ja-JP" altLang="en-US" sz="1100" b="1"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６専攻から興味のある専攻を選んで学べるカリキュラムで、ものごとを多面的に考え、先端技術が活用されていくこれからの時代に柔軟に対応する力を育成</a:t>
            </a:r>
            <a:endParaRPr kumimoji="0" lang="ja-JP" altLang="ja-JP" sz="1100" b="1"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p:txBody>
      </p:sp>
      <p:pic>
        <p:nvPicPr>
          <p:cNvPr id="29" name="図 28">
            <a:extLst>
              <a:ext uri="{FF2B5EF4-FFF2-40B4-BE49-F238E27FC236}">
                <a16:creationId xmlns:a16="http://schemas.microsoft.com/office/drawing/2014/main" id="{0EBA9D40-C663-40C8-A090-F2CB81895B0F}"/>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490477" y="3816424"/>
            <a:ext cx="430473" cy="430473"/>
          </a:xfrm>
          <a:prstGeom prst="rect">
            <a:avLst/>
          </a:prstGeom>
        </p:spPr>
      </p:pic>
      <p:sp>
        <p:nvSpPr>
          <p:cNvPr id="262" name="四角形: 角を丸くする 261">
            <a:extLst>
              <a:ext uri="{FF2B5EF4-FFF2-40B4-BE49-F238E27FC236}">
                <a16:creationId xmlns:a16="http://schemas.microsoft.com/office/drawing/2014/main" id="{8BCA7838-E196-4FE8-A8F2-8F1AF063A65F}"/>
              </a:ext>
            </a:extLst>
          </p:cNvPr>
          <p:cNvSpPr/>
          <p:nvPr/>
        </p:nvSpPr>
        <p:spPr>
          <a:xfrm>
            <a:off x="9586098" y="3113939"/>
            <a:ext cx="2308669" cy="1819098"/>
          </a:xfrm>
          <a:prstGeom prst="roundRect">
            <a:avLst>
              <a:gd name="adj" fmla="val 5884"/>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3" name="四角形: 角を丸くする 262">
            <a:extLst>
              <a:ext uri="{FF2B5EF4-FFF2-40B4-BE49-F238E27FC236}">
                <a16:creationId xmlns:a16="http://schemas.microsoft.com/office/drawing/2014/main" id="{FCE56BC6-99E6-44DC-A945-33B860CB5CA2}"/>
              </a:ext>
            </a:extLst>
          </p:cNvPr>
          <p:cNvSpPr/>
          <p:nvPr/>
        </p:nvSpPr>
        <p:spPr>
          <a:xfrm>
            <a:off x="9668893" y="2896771"/>
            <a:ext cx="2120141" cy="296359"/>
          </a:xfrm>
          <a:prstGeom prst="roundRect">
            <a:avLst>
              <a:gd name="adj" fmla="val 5884"/>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2" name="正方形/長方形 271">
            <a:extLst>
              <a:ext uri="{FF2B5EF4-FFF2-40B4-BE49-F238E27FC236}">
                <a16:creationId xmlns:a16="http://schemas.microsoft.com/office/drawing/2014/main" id="{9E8E27A2-EABB-4E23-AFA2-B576E4689956}"/>
              </a:ext>
            </a:extLst>
          </p:cNvPr>
          <p:cNvSpPr/>
          <p:nvPr/>
        </p:nvSpPr>
        <p:spPr>
          <a:xfrm>
            <a:off x="9610958" y="2920024"/>
            <a:ext cx="2200696" cy="2372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000"/>
              </a:lnSpc>
            </a:pPr>
            <a:r>
              <a:rPr kumimoji="1" lang="ja-JP" altLang="en-US" sz="1050" b="1" dirty="0">
                <a:solidFill>
                  <a:srgbClr val="002060"/>
                </a:solidFill>
                <a:latin typeface="BIZ UDゴシック" panose="020B0400000000000000" pitchFamily="49" charset="-128"/>
                <a:ea typeface="BIZ UDゴシック" panose="020B0400000000000000" pitchFamily="49" charset="-128"/>
              </a:rPr>
              <a:t>探究心・表現力・創発意識の育成</a:t>
            </a:r>
          </a:p>
        </p:txBody>
      </p:sp>
      <p:sp>
        <p:nvSpPr>
          <p:cNvPr id="277" name="四角形: 角を丸くする 276">
            <a:extLst>
              <a:ext uri="{FF2B5EF4-FFF2-40B4-BE49-F238E27FC236}">
                <a16:creationId xmlns:a16="http://schemas.microsoft.com/office/drawing/2014/main" id="{FF386171-D71B-43FF-80AC-CA1AEC543021}"/>
              </a:ext>
            </a:extLst>
          </p:cNvPr>
          <p:cNvSpPr/>
          <p:nvPr/>
        </p:nvSpPr>
        <p:spPr>
          <a:xfrm>
            <a:off x="9666427" y="3246002"/>
            <a:ext cx="2174457" cy="1625952"/>
          </a:xfrm>
          <a:prstGeom prst="roundRect">
            <a:avLst>
              <a:gd name="adj" fmla="val 663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108000" rIns="0" bIns="0" rtlCol="0" anchor="t" anchorCtr="0"/>
          <a:lstStyle/>
          <a:p>
            <a:pPr marL="0" marR="0" lvl="0" indent="0" defTabSz="457200" rtl="0" eaLnBrk="1" fontAlgn="auto" latinLnBrk="0" hangingPunct="1">
              <a:spcBef>
                <a:spcPts val="0"/>
              </a:spcBef>
              <a:spcAft>
                <a:spcPts val="0"/>
              </a:spcAft>
              <a:buClrTx/>
              <a:buSzTx/>
              <a:buFontTx/>
              <a:buNone/>
              <a:tabLst/>
              <a:defRPr/>
            </a:pPr>
            <a:r>
              <a:rPr kumimoji="1" lang="ja-JP" altLang="en-US" sz="1000" b="1" dirty="0">
                <a:solidFill>
                  <a:prstClr val="black"/>
                </a:solidFill>
                <a:latin typeface="BIZ UDゴシック" panose="020B0400000000000000" pitchFamily="49" charset="-128"/>
                <a:ea typeface="BIZ UDゴシック" panose="020B0400000000000000" pitchFamily="49" charset="-128"/>
              </a:rPr>
              <a:t>学年・専攻の枠を超えて、仲間とと</a:t>
            </a:r>
            <a:endParaRPr kumimoji="1" lang="en-US" altLang="ja-JP" sz="1000" b="1" dirty="0">
              <a:solidFill>
                <a:prstClr val="black"/>
              </a:solidFill>
              <a:latin typeface="BIZ UDゴシック" panose="020B0400000000000000" pitchFamily="49" charset="-128"/>
              <a:ea typeface="BIZ UDゴシック" panose="020B0400000000000000" pitchFamily="49" charset="-128"/>
            </a:endParaRPr>
          </a:p>
          <a:p>
            <a:pPr marL="0" marR="0" lvl="0" indent="0" defTabSz="457200" rtl="0" eaLnBrk="1" fontAlgn="auto" latinLnBrk="0" hangingPunct="1">
              <a:spcBef>
                <a:spcPts val="0"/>
              </a:spcBef>
              <a:spcAft>
                <a:spcPts val="0"/>
              </a:spcAft>
              <a:buClrTx/>
              <a:buSzTx/>
              <a:buFontTx/>
              <a:buNone/>
              <a:tabLst/>
              <a:defRPr/>
            </a:pPr>
            <a:r>
              <a:rPr kumimoji="1" lang="ja-JP" altLang="en-US" sz="1000" b="1" dirty="0">
                <a:solidFill>
                  <a:prstClr val="black"/>
                </a:solidFill>
                <a:latin typeface="BIZ UDゴシック" panose="020B0400000000000000" pitchFamily="49" charset="-128"/>
                <a:ea typeface="BIZ UDゴシック" panose="020B0400000000000000" pitchFamily="49" charset="-128"/>
              </a:rPr>
              <a:t>もに「やってみたい」興味やアイデアについて、工業系高校ならではの</a:t>
            </a:r>
            <a:endParaRPr kumimoji="1" lang="en-US" altLang="ja-JP" sz="1000" b="1" dirty="0">
              <a:solidFill>
                <a:prstClr val="black"/>
              </a:solidFill>
              <a:latin typeface="BIZ UDゴシック" panose="020B0400000000000000" pitchFamily="49" charset="-128"/>
              <a:ea typeface="BIZ UDゴシック" panose="020B0400000000000000" pitchFamily="49" charset="-128"/>
            </a:endParaRPr>
          </a:p>
          <a:p>
            <a:pPr marL="0" marR="0" lvl="0" indent="0" defTabSz="457200" rtl="0" eaLnBrk="1" fontAlgn="auto" latinLnBrk="0" hangingPunct="1">
              <a:spcBef>
                <a:spcPts val="0"/>
              </a:spcBef>
              <a:spcAft>
                <a:spcPts val="0"/>
              </a:spcAft>
              <a:buClrTx/>
              <a:buSzTx/>
              <a:buFontTx/>
              <a:buNone/>
              <a:tabLst/>
              <a:defRPr/>
            </a:pPr>
            <a:r>
              <a:rPr kumimoji="1" lang="ja-JP" altLang="en-US" sz="1000" b="1" dirty="0">
                <a:solidFill>
                  <a:prstClr val="black"/>
                </a:solidFill>
                <a:latin typeface="BIZ UDゴシック" panose="020B0400000000000000" pitchFamily="49" charset="-128"/>
                <a:ea typeface="BIZ UDゴシック" panose="020B0400000000000000" pitchFamily="49" charset="-128"/>
              </a:rPr>
              <a:t>環境を活用して実現にむけて追求</a:t>
            </a:r>
            <a:endParaRPr kumimoji="1" lang="en-US" altLang="ja-JP" sz="1000" b="1" dirty="0">
              <a:solidFill>
                <a:prstClr val="black"/>
              </a:solidFill>
              <a:latin typeface="BIZ UDゴシック" panose="020B0400000000000000" pitchFamily="49" charset="-128"/>
              <a:ea typeface="BIZ UDゴシック" panose="020B0400000000000000" pitchFamily="49" charset="-128"/>
            </a:endParaRPr>
          </a:p>
        </p:txBody>
      </p:sp>
      <p:sp>
        <p:nvSpPr>
          <p:cNvPr id="274" name="四角形: 角を丸くする 273">
            <a:extLst>
              <a:ext uri="{FF2B5EF4-FFF2-40B4-BE49-F238E27FC236}">
                <a16:creationId xmlns:a16="http://schemas.microsoft.com/office/drawing/2014/main" id="{D4E28DCE-79A3-48C2-A5D7-37D05C3BFC21}"/>
              </a:ext>
            </a:extLst>
          </p:cNvPr>
          <p:cNvSpPr/>
          <p:nvPr/>
        </p:nvSpPr>
        <p:spPr>
          <a:xfrm>
            <a:off x="9623656" y="3158099"/>
            <a:ext cx="1267373" cy="202734"/>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kumimoji="1" lang="ja-JP" altLang="en-US" sz="1050" b="1" dirty="0">
                <a:solidFill>
                  <a:prstClr val="white"/>
                </a:solidFill>
                <a:latin typeface="BIZ UDゴシック" panose="020B0400000000000000" pitchFamily="49" charset="-128"/>
                <a:ea typeface="BIZ UDゴシック" panose="020B0400000000000000" pitchFamily="49" charset="-128"/>
              </a:rPr>
              <a:t>プロジェクト活動</a:t>
            </a:r>
          </a:p>
        </p:txBody>
      </p:sp>
      <p:pic>
        <p:nvPicPr>
          <p:cNvPr id="278" name="図 277">
            <a:extLst>
              <a:ext uri="{FF2B5EF4-FFF2-40B4-BE49-F238E27FC236}">
                <a16:creationId xmlns:a16="http://schemas.microsoft.com/office/drawing/2014/main" id="{F81506AE-FEB8-4189-80C6-2FA9D56C6220}"/>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389678" y="4162120"/>
            <a:ext cx="888104" cy="656025"/>
          </a:xfrm>
          <a:prstGeom prst="rect">
            <a:avLst/>
          </a:prstGeom>
        </p:spPr>
      </p:pic>
      <p:sp>
        <p:nvSpPr>
          <p:cNvPr id="280" name="四角形: 角を丸くする 279">
            <a:extLst>
              <a:ext uri="{FF2B5EF4-FFF2-40B4-BE49-F238E27FC236}">
                <a16:creationId xmlns:a16="http://schemas.microsoft.com/office/drawing/2014/main" id="{14085F27-BCF7-438F-BEBD-8D3998F91732}"/>
              </a:ext>
            </a:extLst>
          </p:cNvPr>
          <p:cNvSpPr/>
          <p:nvPr/>
        </p:nvSpPr>
        <p:spPr>
          <a:xfrm>
            <a:off x="9769977" y="4069483"/>
            <a:ext cx="589958" cy="283678"/>
          </a:xfrm>
          <a:prstGeom prst="roundRect">
            <a:avLst>
              <a:gd name="adj" fmla="val 16264"/>
            </a:avLst>
          </a:prstGeom>
          <a:solidFill>
            <a:schemeClr val="accent4">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81" name="図 280">
            <a:extLst>
              <a:ext uri="{FF2B5EF4-FFF2-40B4-BE49-F238E27FC236}">
                <a16:creationId xmlns:a16="http://schemas.microsoft.com/office/drawing/2014/main" id="{888D77DD-1686-4D66-BEF7-9A13FF2079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94943" y="4194172"/>
            <a:ext cx="115127" cy="115127"/>
          </a:xfrm>
          <a:prstGeom prst="rect">
            <a:avLst/>
          </a:prstGeom>
        </p:spPr>
      </p:pic>
      <p:pic>
        <p:nvPicPr>
          <p:cNvPr id="282" name="図 281">
            <a:extLst>
              <a:ext uri="{FF2B5EF4-FFF2-40B4-BE49-F238E27FC236}">
                <a16:creationId xmlns:a16="http://schemas.microsoft.com/office/drawing/2014/main" id="{FDF36175-CC2C-4489-AAE3-DA642AC08C1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49066" y="4082090"/>
            <a:ext cx="115806" cy="115806"/>
          </a:xfrm>
          <a:prstGeom prst="rect">
            <a:avLst/>
          </a:prstGeom>
        </p:spPr>
      </p:pic>
      <p:pic>
        <p:nvPicPr>
          <p:cNvPr id="283" name="図 282">
            <a:extLst>
              <a:ext uri="{FF2B5EF4-FFF2-40B4-BE49-F238E27FC236}">
                <a16:creationId xmlns:a16="http://schemas.microsoft.com/office/drawing/2014/main" id="{10C600C6-B19B-4D0E-AA70-BE821DAF21C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811117" y="4119422"/>
            <a:ext cx="200203" cy="200203"/>
          </a:xfrm>
          <a:prstGeom prst="rect">
            <a:avLst/>
          </a:prstGeom>
        </p:spPr>
      </p:pic>
      <p:sp>
        <p:nvSpPr>
          <p:cNvPr id="289" name="四角形: 角を丸くする 288">
            <a:extLst>
              <a:ext uri="{FF2B5EF4-FFF2-40B4-BE49-F238E27FC236}">
                <a16:creationId xmlns:a16="http://schemas.microsoft.com/office/drawing/2014/main" id="{D3DABD22-7BAD-4A3A-B4F0-7C2BCF89E403}"/>
              </a:ext>
            </a:extLst>
          </p:cNvPr>
          <p:cNvSpPr/>
          <p:nvPr/>
        </p:nvSpPr>
        <p:spPr>
          <a:xfrm>
            <a:off x="10373262" y="4123736"/>
            <a:ext cx="123577" cy="77276"/>
          </a:xfrm>
          <a:prstGeom prst="roundRect">
            <a:avLst>
              <a:gd name="adj" fmla="val 5000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0" name="四角形: 角を丸くする 289">
            <a:extLst>
              <a:ext uri="{FF2B5EF4-FFF2-40B4-BE49-F238E27FC236}">
                <a16:creationId xmlns:a16="http://schemas.microsoft.com/office/drawing/2014/main" id="{2167EA10-431C-4E00-90FB-EE910C9DF11E}"/>
              </a:ext>
            </a:extLst>
          </p:cNvPr>
          <p:cNvSpPr/>
          <p:nvPr/>
        </p:nvSpPr>
        <p:spPr>
          <a:xfrm>
            <a:off x="10498700" y="4173797"/>
            <a:ext cx="69138" cy="50311"/>
          </a:xfrm>
          <a:prstGeom prst="roundRect">
            <a:avLst>
              <a:gd name="adj" fmla="val 5000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2" name="図 21">
            <a:extLst>
              <a:ext uri="{FF2B5EF4-FFF2-40B4-BE49-F238E27FC236}">
                <a16:creationId xmlns:a16="http://schemas.microsoft.com/office/drawing/2014/main" id="{798F694C-4672-4D5A-AF9A-A0DF668AC8D4}"/>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073914" y="3805485"/>
            <a:ext cx="458618" cy="413907"/>
          </a:xfrm>
          <a:prstGeom prst="rect">
            <a:avLst/>
          </a:prstGeom>
        </p:spPr>
      </p:pic>
      <p:pic>
        <p:nvPicPr>
          <p:cNvPr id="294" name="図 293">
            <a:extLst>
              <a:ext uri="{FF2B5EF4-FFF2-40B4-BE49-F238E27FC236}">
                <a16:creationId xmlns:a16="http://schemas.microsoft.com/office/drawing/2014/main" id="{9C51F37B-BA20-4303-9D86-5921D1DCD76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36449" y="4164905"/>
            <a:ext cx="93929" cy="93929"/>
          </a:xfrm>
          <a:prstGeom prst="rect">
            <a:avLst/>
          </a:prstGeom>
        </p:spPr>
      </p:pic>
      <p:sp>
        <p:nvSpPr>
          <p:cNvPr id="295" name="四角形: 角を丸くする 294">
            <a:extLst>
              <a:ext uri="{FF2B5EF4-FFF2-40B4-BE49-F238E27FC236}">
                <a16:creationId xmlns:a16="http://schemas.microsoft.com/office/drawing/2014/main" id="{0E89A261-B366-458C-80B0-B6C487C60DE5}"/>
              </a:ext>
            </a:extLst>
          </p:cNvPr>
          <p:cNvSpPr/>
          <p:nvPr/>
        </p:nvSpPr>
        <p:spPr>
          <a:xfrm>
            <a:off x="9748180" y="4501357"/>
            <a:ext cx="589958" cy="283678"/>
          </a:xfrm>
          <a:prstGeom prst="roundRect">
            <a:avLst>
              <a:gd name="adj" fmla="val 16264"/>
            </a:avLst>
          </a:prstGeom>
          <a:solidFill>
            <a:schemeClr val="accent4">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97" name="図 296">
            <a:extLst>
              <a:ext uri="{FF2B5EF4-FFF2-40B4-BE49-F238E27FC236}">
                <a16:creationId xmlns:a16="http://schemas.microsoft.com/office/drawing/2014/main" id="{2D8DBAA9-1491-4050-9B6B-96923120185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94081" y="4659273"/>
            <a:ext cx="115806" cy="115806"/>
          </a:xfrm>
          <a:prstGeom prst="rect">
            <a:avLst/>
          </a:prstGeom>
        </p:spPr>
      </p:pic>
      <p:pic>
        <p:nvPicPr>
          <p:cNvPr id="298" name="図 297">
            <a:extLst>
              <a:ext uri="{FF2B5EF4-FFF2-40B4-BE49-F238E27FC236}">
                <a16:creationId xmlns:a16="http://schemas.microsoft.com/office/drawing/2014/main" id="{976245C3-7B5A-4F85-8E05-02CFC1D2286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38324" y="4531109"/>
            <a:ext cx="115807" cy="115807"/>
          </a:xfrm>
          <a:prstGeom prst="rect">
            <a:avLst/>
          </a:prstGeom>
        </p:spPr>
      </p:pic>
      <p:sp>
        <p:nvSpPr>
          <p:cNvPr id="299" name="四角形: 角を丸くする 298">
            <a:extLst>
              <a:ext uri="{FF2B5EF4-FFF2-40B4-BE49-F238E27FC236}">
                <a16:creationId xmlns:a16="http://schemas.microsoft.com/office/drawing/2014/main" id="{50051BB6-78CC-4971-9B03-558B5C1165B3}"/>
              </a:ext>
            </a:extLst>
          </p:cNvPr>
          <p:cNvSpPr/>
          <p:nvPr/>
        </p:nvSpPr>
        <p:spPr>
          <a:xfrm>
            <a:off x="10352307" y="4472137"/>
            <a:ext cx="123577" cy="77276"/>
          </a:xfrm>
          <a:prstGeom prst="roundRect">
            <a:avLst>
              <a:gd name="adj" fmla="val 5000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0" name="四角形: 角を丸くする 299">
            <a:extLst>
              <a:ext uri="{FF2B5EF4-FFF2-40B4-BE49-F238E27FC236}">
                <a16:creationId xmlns:a16="http://schemas.microsoft.com/office/drawing/2014/main" id="{A9F739A3-5A35-4C49-A3AC-545A52BD0B9E}"/>
              </a:ext>
            </a:extLst>
          </p:cNvPr>
          <p:cNvSpPr/>
          <p:nvPr/>
        </p:nvSpPr>
        <p:spPr>
          <a:xfrm>
            <a:off x="10432550" y="4406662"/>
            <a:ext cx="69138" cy="50311"/>
          </a:xfrm>
          <a:prstGeom prst="roundRect">
            <a:avLst>
              <a:gd name="adj" fmla="val 5000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01" name="図 300">
            <a:extLst>
              <a:ext uri="{FF2B5EF4-FFF2-40B4-BE49-F238E27FC236}">
                <a16:creationId xmlns:a16="http://schemas.microsoft.com/office/drawing/2014/main" id="{E4791E47-292B-4322-A863-3F5462D2612D}"/>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14652" y="4596779"/>
            <a:ext cx="93929" cy="93929"/>
          </a:xfrm>
          <a:prstGeom prst="rect">
            <a:avLst/>
          </a:prstGeom>
        </p:spPr>
      </p:pic>
      <p:pic>
        <p:nvPicPr>
          <p:cNvPr id="302" name="図 301">
            <a:extLst>
              <a:ext uri="{FF2B5EF4-FFF2-40B4-BE49-F238E27FC236}">
                <a16:creationId xmlns:a16="http://schemas.microsoft.com/office/drawing/2014/main" id="{EAECEE4E-6636-44B4-BC44-7A46F077E8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90927" y="4572879"/>
            <a:ext cx="181946" cy="181946"/>
          </a:xfrm>
          <a:prstGeom prst="rect">
            <a:avLst/>
          </a:prstGeom>
        </p:spPr>
      </p:pic>
      <p:sp>
        <p:nvSpPr>
          <p:cNvPr id="303" name="四角形: 角を丸くする 302">
            <a:extLst>
              <a:ext uri="{FF2B5EF4-FFF2-40B4-BE49-F238E27FC236}">
                <a16:creationId xmlns:a16="http://schemas.microsoft.com/office/drawing/2014/main" id="{65B81E10-5A79-45CA-8FD5-DBDE2590F20F}"/>
              </a:ext>
            </a:extLst>
          </p:cNvPr>
          <p:cNvSpPr/>
          <p:nvPr/>
        </p:nvSpPr>
        <p:spPr>
          <a:xfrm>
            <a:off x="11259029" y="4087915"/>
            <a:ext cx="285451" cy="497914"/>
          </a:xfrm>
          <a:prstGeom prst="roundRect">
            <a:avLst>
              <a:gd name="adj" fmla="val 16264"/>
            </a:avLst>
          </a:prstGeom>
          <a:solidFill>
            <a:schemeClr val="accent4">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4" name="四角形: 角を丸くする 303">
            <a:extLst>
              <a:ext uri="{FF2B5EF4-FFF2-40B4-BE49-F238E27FC236}">
                <a16:creationId xmlns:a16="http://schemas.microsoft.com/office/drawing/2014/main" id="{C7282F03-C2B1-4EF2-9CB1-7678AE78CA04}"/>
              </a:ext>
            </a:extLst>
          </p:cNvPr>
          <p:cNvSpPr/>
          <p:nvPr/>
        </p:nvSpPr>
        <p:spPr>
          <a:xfrm>
            <a:off x="11178367" y="4151816"/>
            <a:ext cx="123577" cy="77276"/>
          </a:xfrm>
          <a:prstGeom prst="roundRect">
            <a:avLst>
              <a:gd name="adj" fmla="val 5000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5" name="四角形: 角を丸くする 304">
            <a:extLst>
              <a:ext uri="{FF2B5EF4-FFF2-40B4-BE49-F238E27FC236}">
                <a16:creationId xmlns:a16="http://schemas.microsoft.com/office/drawing/2014/main" id="{BBCC46F2-B66D-45F3-AEBD-B1A901C2506E}"/>
              </a:ext>
            </a:extLst>
          </p:cNvPr>
          <p:cNvSpPr/>
          <p:nvPr/>
        </p:nvSpPr>
        <p:spPr>
          <a:xfrm>
            <a:off x="11143080" y="4208523"/>
            <a:ext cx="69138" cy="50311"/>
          </a:xfrm>
          <a:prstGeom prst="roundRect">
            <a:avLst>
              <a:gd name="adj" fmla="val 5000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84" name="図 283">
            <a:extLst>
              <a:ext uri="{FF2B5EF4-FFF2-40B4-BE49-F238E27FC236}">
                <a16:creationId xmlns:a16="http://schemas.microsoft.com/office/drawing/2014/main" id="{C5628233-C0D8-4B90-A9C5-DDE0039F3E1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312675" y="4095657"/>
            <a:ext cx="194019" cy="194019"/>
          </a:xfrm>
          <a:prstGeom prst="rect">
            <a:avLst/>
          </a:prstGeom>
        </p:spPr>
      </p:pic>
      <p:pic>
        <p:nvPicPr>
          <p:cNvPr id="285" name="図 284">
            <a:extLst>
              <a:ext uri="{FF2B5EF4-FFF2-40B4-BE49-F238E27FC236}">
                <a16:creationId xmlns:a16="http://schemas.microsoft.com/office/drawing/2014/main" id="{42BEF51A-E9EA-419E-A94A-5E139F71F30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286683" y="4365207"/>
            <a:ext cx="111957" cy="111957"/>
          </a:xfrm>
          <a:prstGeom prst="rect">
            <a:avLst/>
          </a:prstGeom>
        </p:spPr>
      </p:pic>
      <p:pic>
        <p:nvPicPr>
          <p:cNvPr id="286" name="図 285">
            <a:extLst>
              <a:ext uri="{FF2B5EF4-FFF2-40B4-BE49-F238E27FC236}">
                <a16:creationId xmlns:a16="http://schemas.microsoft.com/office/drawing/2014/main" id="{07AF3760-57CC-4292-8145-59B519C775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87466" y="4445051"/>
            <a:ext cx="96612" cy="96612"/>
          </a:xfrm>
          <a:prstGeom prst="rect">
            <a:avLst/>
          </a:prstGeom>
        </p:spPr>
      </p:pic>
      <p:pic>
        <p:nvPicPr>
          <p:cNvPr id="306" name="図 305">
            <a:extLst>
              <a:ext uri="{FF2B5EF4-FFF2-40B4-BE49-F238E27FC236}">
                <a16:creationId xmlns:a16="http://schemas.microsoft.com/office/drawing/2014/main" id="{F8731142-B28E-4BA1-8A50-7CB5538F84BA}"/>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374051" y="4279346"/>
            <a:ext cx="93929" cy="93929"/>
          </a:xfrm>
          <a:prstGeom prst="rect">
            <a:avLst/>
          </a:prstGeom>
        </p:spPr>
      </p:pic>
      <p:pic>
        <p:nvPicPr>
          <p:cNvPr id="33" name="図 32">
            <a:extLst>
              <a:ext uri="{FF2B5EF4-FFF2-40B4-BE49-F238E27FC236}">
                <a16:creationId xmlns:a16="http://schemas.microsoft.com/office/drawing/2014/main" id="{AB8EF819-2328-43BB-ABBB-6D30E9C3F5B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rot="21420550">
            <a:off x="10674484" y="2142936"/>
            <a:ext cx="1334290" cy="798808"/>
          </a:xfrm>
          <a:prstGeom prst="rect">
            <a:avLst/>
          </a:prstGeom>
        </p:spPr>
      </p:pic>
      <p:sp>
        <p:nvSpPr>
          <p:cNvPr id="307" name="テキスト ボックス 306">
            <a:extLst>
              <a:ext uri="{FF2B5EF4-FFF2-40B4-BE49-F238E27FC236}">
                <a16:creationId xmlns:a16="http://schemas.microsoft.com/office/drawing/2014/main" id="{1DF612E8-D206-4F01-80D7-C0DC82BFB4A7}"/>
              </a:ext>
            </a:extLst>
          </p:cNvPr>
          <p:cNvSpPr txBox="1"/>
          <p:nvPr/>
        </p:nvSpPr>
        <p:spPr>
          <a:xfrm>
            <a:off x="10858705" y="2273234"/>
            <a:ext cx="1030692" cy="492443"/>
          </a:xfrm>
          <a:prstGeom prst="rect">
            <a:avLst/>
          </a:prstGeom>
          <a:noFill/>
        </p:spPr>
        <p:txBody>
          <a:bodyPr wrap="square" lIns="0" tIns="0" rIns="0" bIns="0" rtlCol="0">
            <a:spAutoFit/>
          </a:bodyPr>
          <a:lstStyle/>
          <a:p>
            <a:pPr algn="ctr"/>
            <a:r>
              <a:rPr kumimoji="1" lang="ja-JP" altLang="en-US" sz="800" dirty="0">
                <a:latin typeface="BIZ UDゴシック" panose="020B0400000000000000" pitchFamily="49" charset="-128"/>
                <a:ea typeface="BIZ UDゴシック" panose="020B0400000000000000" pitchFamily="49" charset="-128"/>
              </a:rPr>
              <a:t>一人ひとりが</a:t>
            </a:r>
            <a:endParaRPr kumimoji="1" lang="en-US" altLang="ja-JP" sz="800" dirty="0">
              <a:latin typeface="BIZ UDゴシック" panose="020B0400000000000000" pitchFamily="49" charset="-128"/>
              <a:ea typeface="BIZ UDゴシック" panose="020B0400000000000000" pitchFamily="49" charset="-128"/>
            </a:endParaRPr>
          </a:p>
          <a:p>
            <a:pPr algn="ctr"/>
            <a:r>
              <a:rPr kumimoji="1" lang="ja-JP" altLang="en-US" sz="800" dirty="0">
                <a:latin typeface="BIZ UDゴシック" panose="020B0400000000000000" pitchFamily="49" charset="-128"/>
                <a:ea typeface="BIZ UDゴシック" panose="020B0400000000000000" pitchFamily="49" charset="-128"/>
              </a:rPr>
              <a:t>異なる専門性を持ち</a:t>
            </a:r>
            <a:endParaRPr kumimoji="1" lang="en-US" altLang="ja-JP" sz="800" dirty="0">
              <a:latin typeface="BIZ UDゴシック" panose="020B0400000000000000" pitchFamily="49" charset="-128"/>
              <a:ea typeface="BIZ UDゴシック" panose="020B0400000000000000" pitchFamily="49" charset="-128"/>
            </a:endParaRPr>
          </a:p>
          <a:p>
            <a:pPr algn="ctr"/>
            <a:r>
              <a:rPr kumimoji="1" lang="ja-JP" altLang="en-US" sz="800" dirty="0">
                <a:latin typeface="BIZ UDゴシック" panose="020B0400000000000000" pitchFamily="49" charset="-128"/>
                <a:ea typeface="BIZ UDゴシック" panose="020B0400000000000000" pitchFamily="49" charset="-128"/>
              </a:rPr>
              <a:t>寄り、広い視野で課題解決方策を創発</a:t>
            </a:r>
          </a:p>
        </p:txBody>
      </p:sp>
      <p:sp>
        <p:nvSpPr>
          <p:cNvPr id="309" name="四角形: 角を丸くする 308">
            <a:extLst>
              <a:ext uri="{FF2B5EF4-FFF2-40B4-BE49-F238E27FC236}">
                <a16:creationId xmlns:a16="http://schemas.microsoft.com/office/drawing/2014/main" id="{5C61E354-1F4F-414D-BF0E-59B08C36FCC4}"/>
              </a:ext>
            </a:extLst>
          </p:cNvPr>
          <p:cNvSpPr/>
          <p:nvPr/>
        </p:nvSpPr>
        <p:spPr>
          <a:xfrm>
            <a:off x="446250" y="5752279"/>
            <a:ext cx="7030616" cy="830964"/>
          </a:xfrm>
          <a:prstGeom prst="roundRect">
            <a:avLst>
              <a:gd name="adj" fmla="val 557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marL="0" marR="0" lvl="0" indent="0" algn="just" defTabSz="457200" rtl="0" eaLnBrk="1" fontAlgn="auto" latinLnBrk="0" hangingPunct="1">
              <a:spcBef>
                <a:spcPts val="0"/>
              </a:spcBef>
              <a:spcAft>
                <a:spcPts val="0"/>
              </a:spcAft>
              <a:buClrTx/>
              <a:buSzTx/>
              <a:buFontTx/>
              <a:buNone/>
              <a:tabLst/>
              <a:defRPr/>
            </a:pPr>
            <a:r>
              <a:rPr kumimoji="0" lang="ja-JP" altLang="en-US" sz="1050" b="0" i="0" u="none" strike="noStrike" kern="100" cap="none" spc="0" normalizeH="0" baseline="0" noProof="0" dirty="0">
                <a:ln>
                  <a:noFill/>
                </a:ln>
                <a:solidFill>
                  <a:srgbClr val="0070C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a:t>
            </a:r>
            <a:r>
              <a:rPr kumimoji="0" lang="ja-JP" altLang="en-US" sz="105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 高い技術力を有する企業・大学等との継続的な交流によるアイデアの創発の場として</a:t>
            </a:r>
            <a:r>
              <a:rPr lang="ja-JP" altLang="en-US" sz="1050" kern="100" dirty="0">
                <a:solidFill>
                  <a:prstClr val="black"/>
                </a:solidFill>
                <a:latin typeface="BIZ UDゴシック" panose="020B0400000000000000" pitchFamily="49" charset="-128"/>
                <a:ea typeface="BIZ UDゴシック" panose="020B0400000000000000" pitchFamily="49" charset="-128"/>
                <a:cs typeface="Times New Roman" panose="02020603050405020304" pitchFamily="18" charset="0"/>
              </a:rPr>
              <a:t>新</a:t>
            </a:r>
            <a:r>
              <a:rPr kumimoji="0" lang="ja-JP" altLang="en-US" sz="105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校が拠点となり</a:t>
            </a:r>
            <a:r>
              <a:rPr lang="ja-JP" altLang="en-US" sz="1050" kern="100" dirty="0">
                <a:solidFill>
                  <a:prstClr val="black"/>
                </a:solidFill>
                <a:latin typeface="BIZ UDゴシック" panose="020B0400000000000000" pitchFamily="49" charset="-128"/>
                <a:ea typeface="BIZ UDゴシック" panose="020B0400000000000000" pitchFamily="49" charset="-128"/>
                <a:cs typeface="Times New Roman" panose="02020603050405020304" pitchFamily="18" charset="0"/>
              </a:rPr>
              <a:t>、</a:t>
            </a:r>
            <a:r>
              <a:rPr kumimoji="0" lang="ja-JP" altLang="en-US" sz="105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産官学</a:t>
            </a:r>
            <a:endParaRPr kumimoji="0" lang="en-US" altLang="ja-JP" sz="105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a:p>
            <a:pPr marL="0" marR="0" lvl="0" indent="0" algn="just" defTabSz="457200" rtl="0" eaLnBrk="1" fontAlgn="auto" latinLnBrk="0" hangingPunct="1">
              <a:spcBef>
                <a:spcPts val="0"/>
              </a:spcBef>
              <a:spcAft>
                <a:spcPts val="0"/>
              </a:spcAft>
              <a:buClrTx/>
              <a:buSzTx/>
              <a:buFontTx/>
              <a:buNone/>
              <a:tabLst/>
              <a:defRPr/>
            </a:pPr>
            <a:r>
              <a:rPr lang="ja-JP" altLang="en-US" sz="1050" kern="100" dirty="0">
                <a:solidFill>
                  <a:prstClr val="black"/>
                </a:solidFill>
                <a:latin typeface="BIZ UDゴシック" panose="020B0400000000000000" pitchFamily="49" charset="-128"/>
                <a:ea typeface="BIZ UDゴシック" panose="020B0400000000000000" pitchFamily="49" charset="-128"/>
                <a:cs typeface="Times New Roman" panose="02020603050405020304" pitchFamily="18" charset="0"/>
              </a:rPr>
              <a:t>　 </a:t>
            </a:r>
            <a:r>
              <a:rPr kumimoji="0" lang="ja-JP" altLang="en-US" sz="105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連携による深い探究活動</a:t>
            </a:r>
            <a:r>
              <a:rPr lang="ja-JP" altLang="en-US" sz="1050" kern="100" dirty="0">
                <a:solidFill>
                  <a:prstClr val="black"/>
                </a:solidFill>
                <a:latin typeface="BIZ UDゴシック" panose="020B0400000000000000" pitchFamily="49" charset="-128"/>
                <a:ea typeface="BIZ UDゴシック" panose="020B0400000000000000" pitchFamily="49" charset="-128"/>
                <a:cs typeface="Times New Roman" panose="02020603050405020304" pitchFamily="18" charset="0"/>
              </a:rPr>
              <a:t>（プロジェクト活動）</a:t>
            </a:r>
            <a:r>
              <a:rPr kumimoji="0" lang="ja-JP" altLang="en-US" sz="105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を展開</a:t>
            </a:r>
            <a:endParaRPr kumimoji="0" lang="en-US" altLang="ja-JP" sz="105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a:p>
            <a:pPr marL="0" marR="0" lvl="0" indent="0" algn="just" defTabSz="457200" rtl="0" eaLnBrk="1" fontAlgn="auto" latinLnBrk="0" hangingPunct="1">
              <a:spcBef>
                <a:spcPts val="0"/>
              </a:spcBef>
              <a:spcAft>
                <a:spcPts val="0"/>
              </a:spcAft>
              <a:buClrTx/>
              <a:buSzTx/>
              <a:buFontTx/>
              <a:buNone/>
              <a:tabLst/>
              <a:defRPr/>
            </a:pPr>
            <a:endParaRPr kumimoji="0" lang="en-US" altLang="ja-JP" sz="60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a:p>
            <a:pPr marL="0" marR="0" lvl="0" indent="0" algn="just" defTabSz="457200" rtl="0" eaLnBrk="1" fontAlgn="auto" latinLnBrk="0" hangingPunct="1">
              <a:spcBef>
                <a:spcPts val="0"/>
              </a:spcBef>
              <a:spcAft>
                <a:spcPts val="0"/>
              </a:spcAft>
              <a:buClrTx/>
              <a:buSzTx/>
              <a:buFontTx/>
              <a:buNone/>
              <a:tabLst/>
              <a:defRPr/>
            </a:pPr>
            <a:endParaRPr kumimoji="0" lang="en-US" altLang="ja-JP" sz="60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a:p>
            <a:pPr marL="0" marR="0" lvl="0" indent="0" algn="just" defTabSz="457200" rtl="0" eaLnBrk="1" fontAlgn="auto" latinLnBrk="0" hangingPunct="1">
              <a:spcBef>
                <a:spcPts val="0"/>
              </a:spcBef>
              <a:spcAft>
                <a:spcPts val="0"/>
              </a:spcAft>
              <a:buClrTx/>
              <a:buSzTx/>
              <a:buFontTx/>
              <a:buNone/>
              <a:tabLst/>
              <a:defRPr/>
            </a:pPr>
            <a:r>
              <a:rPr kumimoji="0" lang="ja-JP" altLang="en-US" sz="1050" b="0" i="0" u="none" strike="noStrike" kern="100" cap="none" spc="0" normalizeH="0" baseline="0" noProof="0" dirty="0">
                <a:ln>
                  <a:noFill/>
                </a:ln>
                <a:solidFill>
                  <a:srgbClr val="0070C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a:t>
            </a:r>
            <a:r>
              <a:rPr kumimoji="0" lang="ja-JP" altLang="en-US" sz="105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050" kern="100" dirty="0">
                <a:solidFill>
                  <a:prstClr val="black"/>
                </a:solidFill>
                <a:latin typeface="BIZ UDゴシック" panose="020B0400000000000000" pitchFamily="49" charset="-128"/>
                <a:ea typeface="BIZ UDゴシック" panose="020B0400000000000000" pitchFamily="49" charset="-128"/>
                <a:cs typeface="Times New Roman" panose="02020603050405020304" pitchFamily="18" charset="0"/>
              </a:rPr>
              <a:t>ＡＩ</a:t>
            </a:r>
            <a:r>
              <a:rPr kumimoji="0" lang="ja-JP" altLang="en-US" sz="105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の活用や、ロボット技術などの先端技術を多面的に学び、広い視野での探究活動を実現する教育環境を整備</a:t>
            </a:r>
            <a:endParaRPr kumimoji="0" lang="ja-JP" altLang="ja-JP" sz="105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p:txBody>
      </p:sp>
      <p:pic>
        <p:nvPicPr>
          <p:cNvPr id="312" name="図 311">
            <a:extLst>
              <a:ext uri="{FF2B5EF4-FFF2-40B4-BE49-F238E27FC236}">
                <a16:creationId xmlns:a16="http://schemas.microsoft.com/office/drawing/2014/main" id="{D689CDA8-3322-422B-9F5F-E0C471F37ECF}"/>
              </a:ext>
            </a:extLst>
          </p:cNvPr>
          <p:cNvPicPr>
            <a:picLocks noChangeAspect="1"/>
          </p:cNvPicPr>
          <p:nvPr/>
        </p:nvPicPr>
        <p:blipFill>
          <a:blip r:embed="rId2">
            <a:alphaModFix amt="50000"/>
            <a:extLst>
              <a:ext uri="{28A0092B-C50C-407E-A947-70E740481C1C}">
                <a14:useLocalDpi xmlns:a14="http://schemas.microsoft.com/office/drawing/2010/main" val="0"/>
              </a:ext>
            </a:extLst>
          </a:blip>
          <a:stretch>
            <a:fillRect/>
          </a:stretch>
        </p:blipFill>
        <p:spPr>
          <a:xfrm>
            <a:off x="9331057" y="3542129"/>
            <a:ext cx="210692" cy="210692"/>
          </a:xfrm>
          <a:prstGeom prst="rect">
            <a:avLst/>
          </a:prstGeom>
        </p:spPr>
      </p:pic>
      <p:pic>
        <p:nvPicPr>
          <p:cNvPr id="313" name="図 312">
            <a:extLst>
              <a:ext uri="{FF2B5EF4-FFF2-40B4-BE49-F238E27FC236}">
                <a16:creationId xmlns:a16="http://schemas.microsoft.com/office/drawing/2014/main" id="{69809F8B-E9F2-45CB-89C6-F800E3A6C400}"/>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9184959" y="4539879"/>
            <a:ext cx="210692" cy="210692"/>
          </a:xfrm>
          <a:prstGeom prst="rect">
            <a:avLst/>
          </a:prstGeom>
        </p:spPr>
      </p:pic>
      <p:pic>
        <p:nvPicPr>
          <p:cNvPr id="314" name="図 313">
            <a:extLst>
              <a:ext uri="{FF2B5EF4-FFF2-40B4-BE49-F238E27FC236}">
                <a16:creationId xmlns:a16="http://schemas.microsoft.com/office/drawing/2014/main" id="{E4231DD4-050B-4E15-9B90-8134D232F2D4}"/>
              </a:ext>
            </a:extLst>
          </p:cNvPr>
          <p:cNvPicPr>
            <a:picLocks noChangeAspect="1"/>
          </p:cNvPicPr>
          <p:nvPr/>
        </p:nvPicPr>
        <p:blipFill>
          <a:blip r:embed="rId4">
            <a:alphaModFix amt="50000"/>
            <a:extLst>
              <a:ext uri="{28A0092B-C50C-407E-A947-70E740481C1C}">
                <a14:useLocalDpi xmlns:a14="http://schemas.microsoft.com/office/drawing/2010/main" val="0"/>
              </a:ext>
            </a:extLst>
          </a:blip>
          <a:stretch>
            <a:fillRect/>
          </a:stretch>
        </p:blipFill>
        <p:spPr>
          <a:xfrm>
            <a:off x="9317678" y="4289219"/>
            <a:ext cx="210692" cy="210692"/>
          </a:xfrm>
          <a:prstGeom prst="rect">
            <a:avLst/>
          </a:prstGeom>
        </p:spPr>
      </p:pic>
      <p:pic>
        <p:nvPicPr>
          <p:cNvPr id="315" name="図 314">
            <a:extLst>
              <a:ext uri="{FF2B5EF4-FFF2-40B4-BE49-F238E27FC236}">
                <a16:creationId xmlns:a16="http://schemas.microsoft.com/office/drawing/2014/main" id="{566E47FA-0CF3-4E81-B329-E6FD1CBB092B}"/>
              </a:ext>
            </a:extLst>
          </p:cNvPr>
          <p:cNvPicPr>
            <a:picLocks noChangeAspect="1"/>
          </p:cNvPicPr>
          <p:nvPr/>
        </p:nvPicPr>
        <p:blipFill>
          <a:blip r:embed="rId5">
            <a:alphaModFix amt="50000"/>
            <a:extLst>
              <a:ext uri="{28A0092B-C50C-407E-A947-70E740481C1C}">
                <a14:useLocalDpi xmlns:a14="http://schemas.microsoft.com/office/drawing/2010/main" val="0"/>
              </a:ext>
            </a:extLst>
          </a:blip>
          <a:stretch>
            <a:fillRect/>
          </a:stretch>
        </p:blipFill>
        <p:spPr>
          <a:xfrm>
            <a:off x="9058045" y="3616966"/>
            <a:ext cx="210692" cy="210692"/>
          </a:xfrm>
          <a:prstGeom prst="rect">
            <a:avLst/>
          </a:prstGeom>
        </p:spPr>
      </p:pic>
      <p:pic>
        <p:nvPicPr>
          <p:cNvPr id="316" name="図 315">
            <a:extLst>
              <a:ext uri="{FF2B5EF4-FFF2-40B4-BE49-F238E27FC236}">
                <a16:creationId xmlns:a16="http://schemas.microsoft.com/office/drawing/2014/main" id="{F0677A60-6FA2-47F6-8EF2-E33B1C2FAA04}"/>
              </a:ext>
            </a:extLst>
          </p:cNvPr>
          <p:cNvPicPr>
            <a:picLocks noChangeAspect="1"/>
          </p:cNvPicPr>
          <p:nvPr/>
        </p:nvPicPr>
        <p:blipFill>
          <a:blip r:embed="rId6">
            <a:alphaModFix amt="50000"/>
            <a:extLst>
              <a:ext uri="{28A0092B-C50C-407E-A947-70E740481C1C}">
                <a14:useLocalDpi xmlns:a14="http://schemas.microsoft.com/office/drawing/2010/main" val="0"/>
              </a:ext>
            </a:extLst>
          </a:blip>
          <a:stretch>
            <a:fillRect/>
          </a:stretch>
        </p:blipFill>
        <p:spPr>
          <a:xfrm>
            <a:off x="9158196" y="3247634"/>
            <a:ext cx="210692" cy="210692"/>
          </a:xfrm>
          <a:prstGeom prst="rect">
            <a:avLst/>
          </a:prstGeom>
        </p:spPr>
      </p:pic>
      <p:pic>
        <p:nvPicPr>
          <p:cNvPr id="317" name="図 316">
            <a:extLst>
              <a:ext uri="{FF2B5EF4-FFF2-40B4-BE49-F238E27FC236}">
                <a16:creationId xmlns:a16="http://schemas.microsoft.com/office/drawing/2014/main" id="{3B7A4C86-D53E-4BA4-A11E-28415EBB4B5D}"/>
              </a:ext>
            </a:extLst>
          </p:cNvPr>
          <p:cNvPicPr>
            <a:picLocks noChangeAspect="1"/>
          </p:cNvPicPr>
          <p:nvPr/>
        </p:nvPicPr>
        <p:blipFill>
          <a:blip r:embed="rId7">
            <a:alphaModFix amt="50000"/>
            <a:extLst>
              <a:ext uri="{28A0092B-C50C-407E-A947-70E740481C1C}">
                <a14:useLocalDpi xmlns:a14="http://schemas.microsoft.com/office/drawing/2010/main" val="0"/>
              </a:ext>
            </a:extLst>
          </a:blip>
          <a:stretch>
            <a:fillRect/>
          </a:stretch>
        </p:blipFill>
        <p:spPr>
          <a:xfrm>
            <a:off x="9081338" y="4218094"/>
            <a:ext cx="210692" cy="210692"/>
          </a:xfrm>
          <a:prstGeom prst="rect">
            <a:avLst/>
          </a:prstGeom>
        </p:spPr>
      </p:pic>
      <p:pic>
        <p:nvPicPr>
          <p:cNvPr id="99" name="図 98">
            <a:extLst>
              <a:ext uri="{FF2B5EF4-FFF2-40B4-BE49-F238E27FC236}">
                <a16:creationId xmlns:a16="http://schemas.microsoft.com/office/drawing/2014/main" id="{B0EE15F9-0F75-4834-8A2F-FF93FEE02E88}"/>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650503" y="5581640"/>
            <a:ext cx="3871189" cy="1066553"/>
          </a:xfrm>
          <a:prstGeom prst="rect">
            <a:avLst/>
          </a:prstGeom>
        </p:spPr>
      </p:pic>
      <p:sp>
        <p:nvSpPr>
          <p:cNvPr id="94" name="四角形: 角を丸くする 93">
            <a:extLst>
              <a:ext uri="{FF2B5EF4-FFF2-40B4-BE49-F238E27FC236}">
                <a16:creationId xmlns:a16="http://schemas.microsoft.com/office/drawing/2014/main" id="{4D0344D7-15CF-4E02-89A0-CB4C6B35C7BB}"/>
              </a:ext>
            </a:extLst>
          </p:cNvPr>
          <p:cNvSpPr/>
          <p:nvPr/>
        </p:nvSpPr>
        <p:spPr>
          <a:xfrm>
            <a:off x="316568" y="5096777"/>
            <a:ext cx="9484076" cy="299522"/>
          </a:xfrm>
          <a:prstGeom prst="roundRect">
            <a:avLst>
              <a:gd name="adj" fmla="val 5000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rPr>
              <a:t>                                        　       　　    　　生徒・企業等の協働プロジェクトスペースを常設</a:t>
            </a:r>
          </a:p>
        </p:txBody>
      </p:sp>
      <p:sp>
        <p:nvSpPr>
          <p:cNvPr id="95" name="四角形: 角を丸くする 94">
            <a:extLst>
              <a:ext uri="{FF2B5EF4-FFF2-40B4-BE49-F238E27FC236}">
                <a16:creationId xmlns:a16="http://schemas.microsoft.com/office/drawing/2014/main" id="{983D9DF7-455A-46D5-B58C-A01D8B121C8B}"/>
              </a:ext>
            </a:extLst>
          </p:cNvPr>
          <p:cNvSpPr/>
          <p:nvPr/>
        </p:nvSpPr>
        <p:spPr>
          <a:xfrm>
            <a:off x="415064" y="5127551"/>
            <a:ext cx="4588789" cy="24345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新校の特色</a:t>
            </a:r>
            <a:r>
              <a:rPr kumimoji="1" lang="en-US" altLang="ja-JP"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ⅱ</a:t>
            </a:r>
            <a:r>
              <a:rPr kumimoji="1" lang="ja-JP" altLang="en-US" sz="12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産学官連携拠点「エンジニア交流</a:t>
            </a:r>
            <a:r>
              <a:rPr kumimoji="1" lang="en-US" altLang="ja-JP" sz="12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Lab.</a:t>
            </a:r>
            <a:r>
              <a:rPr kumimoji="1" lang="ja-JP" altLang="en-US" sz="12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（仮称）</a:t>
            </a:r>
          </a:p>
        </p:txBody>
      </p:sp>
      <p:sp>
        <p:nvSpPr>
          <p:cNvPr id="96" name="四角形: 角を丸くする 95">
            <a:extLst>
              <a:ext uri="{FF2B5EF4-FFF2-40B4-BE49-F238E27FC236}">
                <a16:creationId xmlns:a16="http://schemas.microsoft.com/office/drawing/2014/main" id="{6ACFCCAC-B659-4C49-9438-124970BBC48F}"/>
              </a:ext>
            </a:extLst>
          </p:cNvPr>
          <p:cNvSpPr/>
          <p:nvPr/>
        </p:nvSpPr>
        <p:spPr>
          <a:xfrm>
            <a:off x="438451" y="5451351"/>
            <a:ext cx="4211277" cy="191904"/>
          </a:xfrm>
          <a:prstGeom prst="roundRect">
            <a:avLst>
              <a:gd name="adj" fmla="val 3148"/>
            </a:avLst>
          </a:prstGeom>
          <a:noFill/>
          <a:ln>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marL="0" marR="0" lvl="0" indent="0" algn="just" defTabSz="457200" rtl="0" eaLnBrk="1" fontAlgn="auto" latinLnBrk="0" hangingPunct="1">
              <a:spcBef>
                <a:spcPts val="0"/>
              </a:spcBef>
              <a:spcAft>
                <a:spcPts val="0"/>
              </a:spcAft>
              <a:buClrTx/>
              <a:buSzTx/>
              <a:buFontTx/>
              <a:buNone/>
              <a:tabLst/>
              <a:defRPr/>
            </a:pPr>
            <a:r>
              <a:rPr lang="ja-JP" altLang="en-US" sz="1100" b="1" kern="100" dirty="0">
                <a:solidFill>
                  <a:prstClr val="black"/>
                </a:solidFill>
                <a:latin typeface="BIZ UDゴシック" panose="020B0400000000000000" pitchFamily="49" charset="-128"/>
                <a:ea typeface="BIZ UDゴシック" panose="020B0400000000000000" pitchFamily="49" charset="-128"/>
                <a:cs typeface="Times New Roman" panose="02020603050405020304" pitchFamily="18" charset="0"/>
              </a:rPr>
              <a:t>新校発！企業・大学等との協働によるプロジェクト推進基地</a:t>
            </a:r>
            <a:endParaRPr kumimoji="0" lang="ja-JP" altLang="ja-JP" sz="1100" b="1"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102" name="テキスト ボックス 101">
            <a:extLst>
              <a:ext uri="{FF2B5EF4-FFF2-40B4-BE49-F238E27FC236}">
                <a16:creationId xmlns:a16="http://schemas.microsoft.com/office/drawing/2014/main" id="{EB5BC62D-CED9-4BC8-9985-958011434CA4}"/>
              </a:ext>
            </a:extLst>
          </p:cNvPr>
          <p:cNvSpPr txBox="1"/>
          <p:nvPr/>
        </p:nvSpPr>
        <p:spPr>
          <a:xfrm>
            <a:off x="10607703" y="1872054"/>
            <a:ext cx="1421002" cy="215444"/>
          </a:xfrm>
          <a:prstGeom prst="rect">
            <a:avLst/>
          </a:prstGeom>
          <a:noFill/>
        </p:spPr>
        <p:txBody>
          <a:bodyPr wrap="square" rtlCol="0">
            <a:spAutoFit/>
          </a:bodyPr>
          <a:lstStyle/>
          <a:p>
            <a:r>
              <a:rPr kumimoji="1" lang="ja-JP" altLang="en-US" sz="800" dirty="0">
                <a:latin typeface="BIZ UDゴシック" panose="020B0400000000000000" pitchFamily="49" charset="-128"/>
                <a:ea typeface="BIZ UDゴシック" panose="020B0400000000000000" pitchFamily="49" charset="-128"/>
              </a:rPr>
              <a:t>＊新設校舎外観イメージ</a:t>
            </a:r>
          </a:p>
        </p:txBody>
      </p:sp>
      <p:pic>
        <p:nvPicPr>
          <p:cNvPr id="10" name="図 9">
            <a:extLst>
              <a:ext uri="{FF2B5EF4-FFF2-40B4-BE49-F238E27FC236}">
                <a16:creationId xmlns:a16="http://schemas.microsoft.com/office/drawing/2014/main" id="{879191BB-A4F7-4E89-B71A-CDE9229DEE81}"/>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8096005" y="445529"/>
            <a:ext cx="3776848" cy="1436844"/>
          </a:xfrm>
          <a:prstGeom prst="rect">
            <a:avLst/>
          </a:prstGeom>
          <a:ln w="19050">
            <a:solidFill>
              <a:schemeClr val="bg1">
                <a:lumMod val="75000"/>
              </a:schemeClr>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69237775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545</Words>
  <Application>Microsoft Office PowerPoint</Application>
  <PresentationFormat>ワイド画面</PresentationFormat>
  <Paragraphs>59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2026-06-17T03:04:58Z</dcterms:created>
  <dcterms:modified xsi:type="dcterms:W3CDTF">2026-06-22T02:48:15Z</dcterms:modified>
</cp:coreProperties>
</file>