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4"/>
  </p:notesMasterIdLst>
  <p:sldIdLst>
    <p:sldId id="266" r:id="rId2"/>
    <p:sldId id="265" r:id="rId3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5796" autoAdjust="0"/>
  </p:normalViewPr>
  <p:slideViewPr>
    <p:cSldViewPr snapToGrid="0">
      <p:cViewPr varScale="1">
        <p:scale>
          <a:sx n="68" d="100"/>
          <a:sy n="68" d="100"/>
        </p:scale>
        <p:origin x="230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AC7537-36CD-4564-BB74-6E82ACF5A69C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B769AD-551F-4F4A-8919-70E8B21938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606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769AD-551F-4F4A-8919-70E8B219389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5094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038EF-0491-4ABA-97C2-766BE135DF19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463DE-98FB-49E3-A861-BAD4A5FC9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1513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038EF-0491-4ABA-97C2-766BE135DF19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463DE-98FB-49E3-A861-BAD4A5FC9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2394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038EF-0491-4ABA-97C2-766BE135DF19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463DE-98FB-49E3-A861-BAD4A5FC9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9678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038EF-0491-4ABA-97C2-766BE135DF19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463DE-98FB-49E3-A861-BAD4A5FC9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3016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038EF-0491-4ABA-97C2-766BE135DF19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463DE-98FB-49E3-A861-BAD4A5FC9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1705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038EF-0491-4ABA-97C2-766BE135DF19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463DE-98FB-49E3-A861-BAD4A5FC9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3347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038EF-0491-4ABA-97C2-766BE135DF19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463DE-98FB-49E3-A861-BAD4A5FC9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4031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038EF-0491-4ABA-97C2-766BE135DF19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463DE-98FB-49E3-A861-BAD4A5FC9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9013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038EF-0491-4ABA-97C2-766BE135DF19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463DE-98FB-49E3-A861-BAD4A5FC9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1119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038EF-0491-4ABA-97C2-766BE135DF19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463DE-98FB-49E3-A861-BAD4A5FC9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155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038EF-0491-4ABA-97C2-766BE135DF19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463DE-98FB-49E3-A861-BAD4A5FC9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6280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038EF-0491-4ABA-97C2-766BE135DF19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463DE-98FB-49E3-A861-BAD4A5FC9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436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9.png"/><Relationship Id="rId7" Type="http://schemas.openxmlformats.org/officeDocument/2006/relationships/hyperlink" Target="https://lgpos.task-asp.net/cu/270008/ea/residents/portal/home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6.png"/><Relationship Id="rId5" Type="http://schemas.openxmlformats.org/officeDocument/2006/relationships/image" Target="../media/image11.png"/><Relationship Id="rId10" Type="http://schemas.openxmlformats.org/officeDocument/2006/relationships/image" Target="../media/image15.png"/><Relationship Id="rId4" Type="http://schemas.openxmlformats.org/officeDocument/2006/relationships/image" Target="../media/image10.png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FD0A64A-D768-4424-A9C3-097032DE878E}"/>
              </a:ext>
            </a:extLst>
          </p:cNvPr>
          <p:cNvSpPr/>
          <p:nvPr/>
        </p:nvSpPr>
        <p:spPr>
          <a:xfrm>
            <a:off x="0" y="1"/>
            <a:ext cx="6858000" cy="95955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 給食施設の届出や栄養管理報告書の提出には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3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 オンライン申請 </a:t>
            </a:r>
            <a:r>
              <a:rPr kumimoji="1" lang="ja-JP" altLang="en-US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がおススメです</a:t>
            </a:r>
            <a:r>
              <a:rPr kumimoji="1"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！</a:t>
            </a:r>
            <a:r>
              <a:rPr kumimoji="1" lang="ja-JP" altLang="en-US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</a:t>
            </a:r>
            <a:endParaRPr kumimoji="1" lang="ja-JP" altLang="en-US" sz="3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90830E1B-C16A-48F5-968D-3F39D5FE2E23}"/>
              </a:ext>
            </a:extLst>
          </p:cNvPr>
          <p:cNvSpPr/>
          <p:nvPr/>
        </p:nvSpPr>
        <p:spPr>
          <a:xfrm>
            <a:off x="-2" y="970161"/>
            <a:ext cx="6857999" cy="35454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kumimoji="1"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そもそも給食施設とは？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8D5A2A1-3697-48DB-A133-B8246FEB7BB4}"/>
              </a:ext>
            </a:extLst>
          </p:cNvPr>
          <p:cNvGrpSpPr/>
          <p:nvPr/>
        </p:nvGrpSpPr>
        <p:grpSpPr>
          <a:xfrm>
            <a:off x="-11" y="1399532"/>
            <a:ext cx="6858011" cy="1385698"/>
            <a:chOff x="-11" y="1494199"/>
            <a:chExt cx="6858011" cy="1385698"/>
          </a:xfrm>
        </p:grpSpPr>
        <p:sp>
          <p:nvSpPr>
            <p:cNvPr id="58" name="テキスト ボックス 57">
              <a:extLst>
                <a:ext uri="{FF2B5EF4-FFF2-40B4-BE49-F238E27FC236}">
                  <a16:creationId xmlns:a16="http://schemas.microsoft.com/office/drawing/2014/main" id="{5A690979-3666-4CF1-9DDD-EC47E5526FA7}"/>
                </a:ext>
              </a:extLst>
            </p:cNvPr>
            <p:cNvSpPr txBox="1"/>
            <p:nvPr/>
          </p:nvSpPr>
          <p:spPr>
            <a:xfrm>
              <a:off x="6" y="1802679"/>
              <a:ext cx="6857994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〇 </a:t>
              </a:r>
              <a:r>
                <a:rPr kumimoji="1" lang="ja-JP" altLang="en-US" sz="14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特定給食施設 </a:t>
              </a:r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・・・・・・・</a:t>
              </a:r>
              <a:r>
                <a:rPr kumimoji="1" lang="en-US" altLang="ja-JP" sz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1</a:t>
              </a:r>
              <a:r>
                <a:rPr kumimoji="1" lang="ja-JP" altLang="en-US" sz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回</a:t>
              </a:r>
              <a:r>
                <a:rPr kumimoji="1" lang="en-US" altLang="ja-JP" sz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100</a:t>
              </a:r>
              <a:r>
                <a:rPr kumimoji="1" lang="ja-JP" altLang="en-US" sz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食以上又は</a:t>
              </a:r>
              <a:r>
                <a:rPr kumimoji="1" lang="en-US" altLang="ja-JP" sz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1</a:t>
              </a:r>
              <a:r>
                <a:rPr kumimoji="1" lang="ja-JP" altLang="en-US" sz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日</a:t>
              </a:r>
              <a:r>
                <a:rPr kumimoji="1" lang="en-US" altLang="ja-JP" sz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250</a:t>
              </a:r>
              <a:r>
                <a:rPr kumimoji="1" lang="ja-JP" altLang="en-US" sz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食以上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の食事を供給する施設</a:t>
              </a:r>
              <a:endPara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5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〇 </a:t>
              </a:r>
              <a:r>
                <a:rPr kumimoji="1" lang="ja-JP" altLang="en-US" sz="14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その他の給食施設 </a:t>
              </a:r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・・・</a:t>
              </a:r>
              <a:r>
                <a:rPr kumimoji="1" lang="en-US" altLang="ja-JP" sz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1</a:t>
              </a:r>
              <a:r>
                <a:rPr kumimoji="1" lang="ja-JP" altLang="en-US" sz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回</a:t>
              </a:r>
              <a:r>
                <a:rPr kumimoji="1" lang="en-US" altLang="ja-JP" sz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50</a:t>
              </a:r>
              <a:r>
                <a:rPr kumimoji="1" lang="ja-JP" altLang="en-US" sz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食以上又は</a:t>
              </a:r>
              <a:r>
                <a:rPr kumimoji="1" lang="en-US" altLang="ja-JP" sz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1</a:t>
              </a:r>
              <a:r>
                <a:rPr kumimoji="1" lang="ja-JP" altLang="en-US" sz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日</a:t>
              </a:r>
              <a:r>
                <a:rPr kumimoji="1" lang="en-US" altLang="ja-JP" sz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100</a:t>
              </a:r>
              <a:r>
                <a:rPr kumimoji="1" lang="ja-JP" altLang="en-US" sz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食以上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の食事を供給する施設で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1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　　　　　　　　　　　　　　　　 特定給食施設以外の施設</a:t>
              </a:r>
            </a:p>
            <a:p>
              <a:endPara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35" name="テキスト ボックス 34">
              <a:extLst>
                <a:ext uri="{FF2B5EF4-FFF2-40B4-BE49-F238E27FC236}">
                  <a16:creationId xmlns:a16="http://schemas.microsoft.com/office/drawing/2014/main" id="{1E446701-9C37-47CF-87EC-277BBE9BDDCF}"/>
                </a:ext>
              </a:extLst>
            </p:cNvPr>
            <p:cNvSpPr txBox="1"/>
            <p:nvPr/>
          </p:nvSpPr>
          <p:spPr>
            <a:xfrm>
              <a:off x="-11" y="1494199"/>
              <a:ext cx="6858000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indent="0">
                <a:buNone/>
              </a:pPr>
              <a:r>
                <a:rPr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特定かつ多数の者に対して、継続的に食事を供給する施設のことで、区分は次のとおりです。</a:t>
              </a:r>
              <a:endPara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A1F36AA7-8BCB-48BA-8BE3-364B5685DA53}"/>
              </a:ext>
            </a:extLst>
          </p:cNvPr>
          <p:cNvSpPr/>
          <p:nvPr/>
        </p:nvSpPr>
        <p:spPr>
          <a:xfrm>
            <a:off x="1" y="2630112"/>
            <a:ext cx="6857999" cy="35454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kumimoji="1"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届出や栄養管理報告書とは？</a:t>
            </a:r>
          </a:p>
        </p:txBody>
      </p:sp>
      <p:pic>
        <p:nvPicPr>
          <p:cNvPr id="57" name="図 56">
            <a:extLst>
              <a:ext uri="{FF2B5EF4-FFF2-40B4-BE49-F238E27FC236}">
                <a16:creationId xmlns:a16="http://schemas.microsoft.com/office/drawing/2014/main" id="{8273141E-FCAF-46A6-A560-0EDEB883FC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8218" y="268351"/>
            <a:ext cx="1022084" cy="763409"/>
          </a:xfrm>
          <a:prstGeom prst="rect">
            <a:avLst/>
          </a:prstGeom>
        </p:spPr>
      </p:pic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5AE43CD9-4EAD-4584-A4CF-1C9E3FCE14C4}"/>
              </a:ext>
            </a:extLst>
          </p:cNvPr>
          <p:cNvGrpSpPr/>
          <p:nvPr/>
        </p:nvGrpSpPr>
        <p:grpSpPr>
          <a:xfrm>
            <a:off x="-11" y="3071180"/>
            <a:ext cx="6858016" cy="2645842"/>
            <a:chOff x="-11" y="3142393"/>
            <a:chExt cx="6858016" cy="2645842"/>
          </a:xfrm>
        </p:grpSpPr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E4C5B933-E014-45D3-8B84-585370536DB9}"/>
                </a:ext>
              </a:extLst>
            </p:cNvPr>
            <p:cNvSpPr txBox="1"/>
            <p:nvPr/>
          </p:nvSpPr>
          <p:spPr>
            <a:xfrm>
              <a:off x="-5" y="3142393"/>
              <a:ext cx="6858005" cy="7540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〇</a:t>
              </a:r>
              <a:r>
                <a:rPr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lang="ja-JP" altLang="en-US" sz="14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給食施設の開始・変更・休止（廃止）の届出</a:t>
              </a:r>
              <a:endPara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lang="en-US" altLang="ja-JP" sz="4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 特定給食施設を開始・休止（廃止）する場合や届出事項に変更があった場合には、届出の提出が必要</a:t>
              </a:r>
              <a:endPara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lang="en-US" altLang="ja-JP" sz="1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です。また、その他の給食施設についても届出の提出をお願いしています。</a:t>
              </a:r>
              <a:endPara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D82A18B5-5713-44A5-8B35-C1A6E4A04453}"/>
                </a:ext>
              </a:extLst>
            </p:cNvPr>
            <p:cNvSpPr txBox="1"/>
            <p:nvPr/>
          </p:nvSpPr>
          <p:spPr>
            <a:xfrm>
              <a:off x="0" y="3897738"/>
              <a:ext cx="6858005" cy="7540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〇 </a:t>
              </a:r>
              <a:r>
                <a:rPr lang="zh-TW" altLang="en-US" sz="14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栄養管理報告書</a:t>
              </a:r>
              <a:endParaRPr lang="en-US" altLang="zh-TW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lang="en-US" altLang="ja-JP" sz="400" b="0" i="0" dirty="0">
                <a:solidFill>
                  <a:srgbClr val="222222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lang="ja-JP" altLang="en-US" sz="1200" i="0" dirty="0">
                  <a:solidFill>
                    <a:srgbClr val="222222"/>
                  </a:solidFill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 大阪府特定給食施設等指導要綱に基づき、特定給食施設</a:t>
              </a:r>
              <a:r>
                <a:rPr lang="ja-JP" altLang="en-US" sz="1200" dirty="0">
                  <a:solidFill>
                    <a:srgbClr val="222222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および</a:t>
              </a:r>
              <a:r>
                <a:rPr lang="ja-JP" altLang="en-US" sz="1200" i="0" dirty="0">
                  <a:solidFill>
                    <a:srgbClr val="222222"/>
                  </a:solidFill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その他の給食施設に対し、</a:t>
              </a:r>
              <a:endParaRPr lang="en-US" altLang="ja-JP" sz="1200" i="0" dirty="0">
                <a:solidFill>
                  <a:srgbClr val="222222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lang="en-US" altLang="ja-JP" sz="100" i="0" dirty="0">
                <a:solidFill>
                  <a:srgbClr val="222222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lang="ja-JP" altLang="en-US" sz="1200" i="0" dirty="0">
                  <a:solidFill>
                    <a:srgbClr val="222222"/>
                  </a:solidFill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 栄養管理報告書の提出をお願いしています。 提出は、</a:t>
              </a:r>
              <a:r>
                <a:rPr lang="ja-JP" altLang="en-US" sz="1200" i="0" dirty="0">
                  <a:solidFill>
                    <a:srgbClr val="FF0000"/>
                  </a:solidFill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年</a:t>
              </a:r>
              <a:r>
                <a:rPr lang="en-US" altLang="ja-JP" sz="1200" i="0" dirty="0">
                  <a:solidFill>
                    <a:srgbClr val="FF0000"/>
                  </a:solidFill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2</a:t>
              </a:r>
              <a:r>
                <a:rPr lang="ja-JP" altLang="en-US" sz="1200" i="0" dirty="0">
                  <a:solidFill>
                    <a:srgbClr val="FF0000"/>
                  </a:solidFill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回</a:t>
              </a:r>
              <a:r>
                <a:rPr lang="ja-JP" altLang="en-US" sz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（</a:t>
              </a:r>
              <a:r>
                <a:rPr lang="en-US" altLang="ja-JP" sz="1200" i="0" dirty="0">
                  <a:solidFill>
                    <a:srgbClr val="FF0000"/>
                  </a:solidFill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5</a:t>
              </a:r>
              <a:r>
                <a:rPr lang="ja-JP" altLang="en-US" sz="1200" i="0" dirty="0">
                  <a:solidFill>
                    <a:srgbClr val="FF0000"/>
                  </a:solidFill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月の実績分・</a:t>
              </a:r>
              <a:r>
                <a:rPr lang="en-US" altLang="ja-JP" sz="1200" i="0" dirty="0">
                  <a:solidFill>
                    <a:srgbClr val="FF0000"/>
                  </a:solidFill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11</a:t>
              </a:r>
              <a:r>
                <a:rPr lang="ja-JP" altLang="en-US" sz="1200" i="0" dirty="0">
                  <a:solidFill>
                    <a:srgbClr val="FF0000"/>
                  </a:solidFill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月の実績分）</a:t>
              </a:r>
              <a:r>
                <a:rPr lang="ja-JP" altLang="en-US" sz="1200" i="0" dirty="0">
                  <a:solidFill>
                    <a:srgbClr val="222222"/>
                  </a:solidFill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です。</a:t>
              </a:r>
              <a:endPara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46" name="テキスト ボックス 45">
              <a:extLst>
                <a:ext uri="{FF2B5EF4-FFF2-40B4-BE49-F238E27FC236}">
                  <a16:creationId xmlns:a16="http://schemas.microsoft.com/office/drawing/2014/main" id="{A8D2A92A-9925-48AF-B19F-91221F498F9C}"/>
                </a:ext>
              </a:extLst>
            </p:cNvPr>
            <p:cNvSpPr txBox="1"/>
            <p:nvPr/>
          </p:nvSpPr>
          <p:spPr>
            <a:xfrm>
              <a:off x="-11" y="4689219"/>
              <a:ext cx="6858005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〇 </a:t>
              </a:r>
              <a:r>
                <a:rPr lang="ja-JP" altLang="en-US" sz="14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提出方法</a:t>
              </a:r>
              <a:endParaRPr lang="en-US" altLang="zh-TW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lang="en-US" altLang="ja-JP" sz="400" b="0" i="0" dirty="0">
                <a:solidFill>
                  <a:srgbClr val="222222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grpSp>
          <p:nvGrpSpPr>
            <p:cNvPr id="66" name="グループ化 65">
              <a:extLst>
                <a:ext uri="{FF2B5EF4-FFF2-40B4-BE49-F238E27FC236}">
                  <a16:creationId xmlns:a16="http://schemas.microsoft.com/office/drawing/2014/main" id="{80C777D6-0F2C-4DC6-93F8-50CCED304D46}"/>
                </a:ext>
              </a:extLst>
            </p:cNvPr>
            <p:cNvGrpSpPr/>
            <p:nvPr/>
          </p:nvGrpSpPr>
          <p:grpSpPr>
            <a:xfrm>
              <a:off x="627287" y="4662718"/>
              <a:ext cx="6141991" cy="1125517"/>
              <a:chOff x="627287" y="4606963"/>
              <a:chExt cx="6141991" cy="1125517"/>
            </a:xfrm>
          </p:grpSpPr>
          <p:sp>
            <p:nvSpPr>
              <p:cNvPr id="28" name="四角形: 角を丸くする 27">
                <a:extLst>
                  <a:ext uri="{FF2B5EF4-FFF2-40B4-BE49-F238E27FC236}">
                    <a16:creationId xmlns:a16="http://schemas.microsoft.com/office/drawing/2014/main" id="{5C36BB48-1563-4809-9C03-4C370E3180E1}"/>
                  </a:ext>
                </a:extLst>
              </p:cNvPr>
              <p:cNvSpPr/>
              <p:nvPr/>
            </p:nvSpPr>
            <p:spPr>
              <a:xfrm>
                <a:off x="4040637" y="4985862"/>
                <a:ext cx="1345938" cy="728063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オンライン</a:t>
                </a:r>
                <a:endParaRPr kumimoji="1" lang="en-US" altLang="ja-JP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 algn="ctr"/>
                <a:r>
                  <a:rPr kumimoji="1" lang="ja-JP" altLang="en-US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申請</a:t>
                </a:r>
              </a:p>
            </p:txBody>
          </p:sp>
          <p:sp>
            <p:nvSpPr>
              <p:cNvPr id="47" name="四角形: 角を丸くする 46">
                <a:extLst>
                  <a:ext uri="{FF2B5EF4-FFF2-40B4-BE49-F238E27FC236}">
                    <a16:creationId xmlns:a16="http://schemas.microsoft.com/office/drawing/2014/main" id="{6A2040EC-7534-45B1-8490-FE8657776C38}"/>
                  </a:ext>
                </a:extLst>
              </p:cNvPr>
              <p:cNvSpPr/>
              <p:nvPr/>
            </p:nvSpPr>
            <p:spPr>
              <a:xfrm>
                <a:off x="627287" y="5116263"/>
                <a:ext cx="1037063" cy="553998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14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郵送</a:t>
                </a:r>
              </a:p>
            </p:txBody>
          </p:sp>
          <p:sp>
            <p:nvSpPr>
              <p:cNvPr id="48" name="四角形: 角を丸くする 47">
                <a:extLst>
                  <a:ext uri="{FF2B5EF4-FFF2-40B4-BE49-F238E27FC236}">
                    <a16:creationId xmlns:a16="http://schemas.microsoft.com/office/drawing/2014/main" id="{CBD1E793-9869-49AF-893C-43CDEA8F5A14}"/>
                  </a:ext>
                </a:extLst>
              </p:cNvPr>
              <p:cNvSpPr/>
              <p:nvPr/>
            </p:nvSpPr>
            <p:spPr>
              <a:xfrm>
                <a:off x="2333962" y="5116263"/>
                <a:ext cx="1037063" cy="555649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14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窓口持参</a:t>
                </a:r>
              </a:p>
            </p:txBody>
          </p:sp>
          <p:sp>
            <p:nvSpPr>
              <p:cNvPr id="55" name="テキスト ボックス 54">
                <a:extLst>
                  <a:ext uri="{FF2B5EF4-FFF2-40B4-BE49-F238E27FC236}">
                    <a16:creationId xmlns:a16="http://schemas.microsoft.com/office/drawing/2014/main" id="{B7E1DDCD-45AC-4861-B29D-472F9CB5A679}"/>
                  </a:ext>
                </a:extLst>
              </p:cNvPr>
              <p:cNvSpPr txBox="1"/>
              <p:nvPr/>
            </p:nvSpPr>
            <p:spPr>
              <a:xfrm>
                <a:off x="5752452" y="4606963"/>
                <a:ext cx="1016826" cy="2769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rPr>
                  <a:t>おススメ！</a:t>
                </a:r>
              </a:p>
            </p:txBody>
          </p:sp>
          <p:pic>
            <p:nvPicPr>
              <p:cNvPr id="63" name="図 62">
                <a:extLst>
                  <a:ext uri="{FF2B5EF4-FFF2-40B4-BE49-F238E27FC236}">
                    <a16:creationId xmlns:a16="http://schemas.microsoft.com/office/drawing/2014/main" id="{BE26CF7D-989B-4A78-BFE1-100C552043A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703638" y="4901435"/>
                <a:ext cx="1016826" cy="831045"/>
              </a:xfrm>
              <a:prstGeom prst="rect">
                <a:avLst/>
              </a:prstGeom>
            </p:spPr>
          </p:pic>
          <p:sp>
            <p:nvSpPr>
              <p:cNvPr id="64" name="テキスト ボックス 63">
                <a:extLst>
                  <a:ext uri="{FF2B5EF4-FFF2-40B4-BE49-F238E27FC236}">
                    <a16:creationId xmlns:a16="http://schemas.microsoft.com/office/drawing/2014/main" id="{F5E7F8B0-6C27-4548-BF7E-BD818EEFE9D6}"/>
                  </a:ext>
                </a:extLst>
              </p:cNvPr>
              <p:cNvSpPr txBox="1"/>
              <p:nvPr/>
            </p:nvSpPr>
            <p:spPr>
              <a:xfrm>
                <a:off x="1683781" y="5256700"/>
                <a:ext cx="64633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2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または</a:t>
                </a:r>
              </a:p>
            </p:txBody>
          </p:sp>
          <p:sp>
            <p:nvSpPr>
              <p:cNvPr id="65" name="テキスト ボックス 64">
                <a:extLst>
                  <a:ext uri="{FF2B5EF4-FFF2-40B4-BE49-F238E27FC236}">
                    <a16:creationId xmlns:a16="http://schemas.microsoft.com/office/drawing/2014/main" id="{27DFA49C-7E46-4877-95A6-E944C1D305B5}"/>
                  </a:ext>
                </a:extLst>
              </p:cNvPr>
              <p:cNvSpPr txBox="1"/>
              <p:nvPr/>
            </p:nvSpPr>
            <p:spPr>
              <a:xfrm>
                <a:off x="3397592" y="5253226"/>
                <a:ext cx="64633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2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または</a:t>
                </a:r>
              </a:p>
            </p:txBody>
          </p:sp>
        </p:grpSp>
      </p:grpSp>
      <p:pic>
        <p:nvPicPr>
          <p:cNvPr id="31" name="図 30">
            <a:extLst>
              <a:ext uri="{FF2B5EF4-FFF2-40B4-BE49-F238E27FC236}">
                <a16:creationId xmlns:a16="http://schemas.microsoft.com/office/drawing/2014/main" id="{46CE1DA4-B88A-4EBA-ACDC-FA44E08F3F6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0496" y="1694504"/>
            <a:ext cx="690764" cy="840826"/>
          </a:xfrm>
          <a:prstGeom prst="rect">
            <a:avLst/>
          </a:prstGeom>
        </p:spPr>
      </p:pic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C57A05E9-23F8-4C51-800C-9B9665651527}"/>
              </a:ext>
            </a:extLst>
          </p:cNvPr>
          <p:cNvGrpSpPr/>
          <p:nvPr/>
        </p:nvGrpSpPr>
        <p:grpSpPr>
          <a:xfrm>
            <a:off x="-4452" y="5834131"/>
            <a:ext cx="6864678" cy="3592716"/>
            <a:chOff x="-4452" y="5766035"/>
            <a:chExt cx="6864678" cy="3592716"/>
          </a:xfrm>
        </p:grpSpPr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933DF6F1-EDB8-4B98-AD31-F566D7DA5CE3}"/>
                </a:ext>
              </a:extLst>
            </p:cNvPr>
            <p:cNvSpPr/>
            <p:nvPr/>
          </p:nvSpPr>
          <p:spPr>
            <a:xfrm>
              <a:off x="1" y="5766035"/>
              <a:ext cx="6857999" cy="35454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buFont typeface="Wingdings" panose="05000000000000000000" pitchFamily="2" charset="2"/>
                <a:buChar char="u"/>
              </a:pPr>
              <a:r>
                <a:rPr kumimoji="1" lang="ja-JP" altLang="en-US" sz="16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オンライン申請にすると何がいいの？</a:t>
              </a:r>
            </a:p>
          </p:txBody>
        </p:sp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F1263A8F-031C-4CF2-9749-AC0E98503D4B}"/>
                </a:ext>
              </a:extLst>
            </p:cNvPr>
            <p:cNvGrpSpPr/>
            <p:nvPr/>
          </p:nvGrpSpPr>
          <p:grpSpPr>
            <a:xfrm>
              <a:off x="-4452" y="6130244"/>
              <a:ext cx="6864678" cy="3228507"/>
              <a:chOff x="-4452" y="6208068"/>
              <a:chExt cx="6864678" cy="3228507"/>
            </a:xfrm>
          </p:grpSpPr>
          <p:grpSp>
            <p:nvGrpSpPr>
              <p:cNvPr id="15" name="グループ化 14">
                <a:extLst>
                  <a:ext uri="{FF2B5EF4-FFF2-40B4-BE49-F238E27FC236}">
                    <a16:creationId xmlns:a16="http://schemas.microsoft.com/office/drawing/2014/main" id="{BA91CC0F-F785-42EC-9D24-911C5B2CB669}"/>
                  </a:ext>
                </a:extLst>
              </p:cNvPr>
              <p:cNvGrpSpPr/>
              <p:nvPr/>
            </p:nvGrpSpPr>
            <p:grpSpPr>
              <a:xfrm>
                <a:off x="-1" y="6208068"/>
                <a:ext cx="6858000" cy="354542"/>
                <a:chOff x="-1" y="3754792"/>
                <a:chExt cx="6858000" cy="354542"/>
              </a:xfrm>
            </p:grpSpPr>
            <p:sp>
              <p:nvSpPr>
                <p:cNvPr id="6" name="正方形/長方形 5">
                  <a:extLst>
                    <a:ext uri="{FF2B5EF4-FFF2-40B4-BE49-F238E27FC236}">
                      <a16:creationId xmlns:a16="http://schemas.microsoft.com/office/drawing/2014/main" id="{EF53FA29-F6D7-46F7-80C0-25C6DDFCE9B4}"/>
                    </a:ext>
                  </a:extLst>
                </p:cNvPr>
                <p:cNvSpPr/>
                <p:nvPr/>
              </p:nvSpPr>
              <p:spPr>
                <a:xfrm>
                  <a:off x="-1" y="3754792"/>
                  <a:ext cx="6858000" cy="354542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kumimoji="1" lang="ja-JP" altLang="en-US" sz="1400" dirty="0">
                      <a:solidFill>
                        <a:schemeClr val="tx1"/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　　　　　　　　　　　　　　　郵送や窓口持参が</a:t>
                  </a:r>
                  <a:r>
                    <a:rPr kumimoji="1" lang="ja-JP" altLang="en-US" sz="500" dirty="0">
                      <a:solidFill>
                        <a:schemeClr val="tx1"/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　</a:t>
                  </a:r>
                  <a:r>
                    <a:rPr kumimoji="1" lang="ja-JP" altLang="en-US" sz="1600" b="1" dirty="0">
                      <a:solidFill>
                        <a:schemeClr val="tx1"/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不要！</a:t>
                  </a:r>
                  <a:endParaRPr kumimoji="1" lang="ja-JP" altLang="en-US" sz="1300" b="1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endParaRPr>
                </a:p>
              </p:txBody>
            </p:sp>
            <p:sp>
              <p:nvSpPr>
                <p:cNvPr id="7" name="矢印: 五方向 6">
                  <a:extLst>
                    <a:ext uri="{FF2B5EF4-FFF2-40B4-BE49-F238E27FC236}">
                      <a16:creationId xmlns:a16="http://schemas.microsoft.com/office/drawing/2014/main" id="{F4785D52-9FF6-4082-A66E-2D669B2F3F6E}"/>
                    </a:ext>
                  </a:extLst>
                </p:cNvPr>
                <p:cNvSpPr/>
                <p:nvPr/>
              </p:nvSpPr>
              <p:spPr>
                <a:xfrm>
                  <a:off x="0" y="3754792"/>
                  <a:ext cx="1659467" cy="354542"/>
                </a:xfrm>
                <a:prstGeom prst="homePlate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ja-JP" altLang="en-US" sz="1400" b="1" dirty="0"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メリット ①</a:t>
                  </a:r>
                </a:p>
              </p:txBody>
            </p:sp>
          </p:grpSp>
          <p:sp>
            <p:nvSpPr>
              <p:cNvPr id="9" name="テキスト ボックス 8">
                <a:extLst>
                  <a:ext uri="{FF2B5EF4-FFF2-40B4-BE49-F238E27FC236}">
                    <a16:creationId xmlns:a16="http://schemas.microsoft.com/office/drawing/2014/main" id="{5535B8AF-6ED3-44DE-A658-5A346993FEAF}"/>
                  </a:ext>
                </a:extLst>
              </p:cNvPr>
              <p:cNvSpPr txBox="1"/>
              <p:nvPr/>
            </p:nvSpPr>
            <p:spPr>
              <a:xfrm>
                <a:off x="2226" y="6673555"/>
                <a:ext cx="6858000" cy="5386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kumimoji="1" lang="ja-JP" altLang="en-US" sz="12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オンラインでいつでも申請が可能なため、</a:t>
                </a:r>
                <a:r>
                  <a:rPr kumimoji="1" lang="ja-JP" altLang="en-US" sz="1200" dirty="0">
                    <a:solidFill>
                      <a:srgbClr val="FF0000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郵送や窓口持参の手間が省けます。</a:t>
                </a:r>
                <a:endParaRPr kumimoji="1" lang="en-US" altLang="ja-JP" sz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endParaRPr kumimoji="1" lang="en-US" altLang="ja-JP" sz="500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kumimoji="1" lang="ja-JP" altLang="en-US" sz="12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万が一申請内容に不備があった場合も、差戻し機能により、</a:t>
                </a:r>
                <a:r>
                  <a:rPr kumimoji="1" lang="ja-JP" altLang="en-US" sz="1200" dirty="0">
                    <a:solidFill>
                      <a:srgbClr val="FF0000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簡単に再申請が可能です。</a:t>
                </a:r>
                <a:endParaRPr kumimoji="1" lang="en-US" altLang="ja-JP" sz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grpSp>
            <p:nvGrpSpPr>
              <p:cNvPr id="16" name="グループ化 15">
                <a:extLst>
                  <a:ext uri="{FF2B5EF4-FFF2-40B4-BE49-F238E27FC236}">
                    <a16:creationId xmlns:a16="http://schemas.microsoft.com/office/drawing/2014/main" id="{D9BC292B-38F8-4E8D-8C07-AF880A692159}"/>
                  </a:ext>
                </a:extLst>
              </p:cNvPr>
              <p:cNvGrpSpPr/>
              <p:nvPr/>
            </p:nvGrpSpPr>
            <p:grpSpPr>
              <a:xfrm>
                <a:off x="-4452" y="7308502"/>
                <a:ext cx="6858000" cy="360058"/>
                <a:chOff x="-2227" y="4730923"/>
                <a:chExt cx="6858000" cy="360058"/>
              </a:xfrm>
            </p:grpSpPr>
            <p:sp>
              <p:nvSpPr>
                <p:cNvPr id="11" name="正方形/長方形 10">
                  <a:extLst>
                    <a:ext uri="{FF2B5EF4-FFF2-40B4-BE49-F238E27FC236}">
                      <a16:creationId xmlns:a16="http://schemas.microsoft.com/office/drawing/2014/main" id="{9FF57EBE-61DB-4B59-81EB-22ACBE59CAC5}"/>
                    </a:ext>
                  </a:extLst>
                </p:cNvPr>
                <p:cNvSpPr/>
                <p:nvPr/>
              </p:nvSpPr>
              <p:spPr>
                <a:xfrm>
                  <a:off x="-2227" y="4730923"/>
                  <a:ext cx="6858000" cy="354542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kumimoji="1" lang="ja-JP" altLang="en-US" sz="1400" dirty="0">
                      <a:solidFill>
                        <a:schemeClr val="tx1"/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　　　　　　　　　　　　　　　入力漏れや入力ミスを</a:t>
                  </a:r>
                  <a:r>
                    <a:rPr kumimoji="1" lang="ja-JP" altLang="en-US" sz="500" dirty="0">
                      <a:solidFill>
                        <a:schemeClr val="tx1"/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　</a:t>
                  </a:r>
                  <a:r>
                    <a:rPr kumimoji="1" lang="ja-JP" altLang="en-US" sz="1600" b="1" dirty="0">
                      <a:solidFill>
                        <a:schemeClr val="tx1"/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防止！</a:t>
                  </a:r>
                  <a:r>
                    <a:rPr kumimoji="1" lang="ja-JP" altLang="en-US" sz="1400" b="1" dirty="0">
                      <a:solidFill>
                        <a:schemeClr val="tx1"/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　　　　　　　　　　</a:t>
                  </a:r>
                  <a:r>
                    <a:rPr kumimoji="1" lang="ja-JP" altLang="en-US" sz="1400" dirty="0">
                      <a:solidFill>
                        <a:schemeClr val="tx1"/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　　　　　</a:t>
                  </a:r>
                </a:p>
              </p:txBody>
            </p:sp>
            <p:sp>
              <p:nvSpPr>
                <p:cNvPr id="12" name="矢印: 五方向 11">
                  <a:extLst>
                    <a:ext uri="{FF2B5EF4-FFF2-40B4-BE49-F238E27FC236}">
                      <a16:creationId xmlns:a16="http://schemas.microsoft.com/office/drawing/2014/main" id="{B767D722-B279-4174-A40D-173E13D4B1FE}"/>
                    </a:ext>
                  </a:extLst>
                </p:cNvPr>
                <p:cNvSpPr/>
                <p:nvPr/>
              </p:nvSpPr>
              <p:spPr>
                <a:xfrm>
                  <a:off x="4451" y="4736439"/>
                  <a:ext cx="1659467" cy="354542"/>
                </a:xfrm>
                <a:prstGeom prst="homePlate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ja-JP" altLang="en-US" sz="1400" b="1" dirty="0"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メリット ②</a:t>
                  </a:r>
                </a:p>
              </p:txBody>
            </p:sp>
          </p:grpSp>
          <p:sp>
            <p:nvSpPr>
              <p:cNvPr id="17" name="テキスト ボックス 16">
                <a:extLst>
                  <a:ext uri="{FF2B5EF4-FFF2-40B4-BE49-F238E27FC236}">
                    <a16:creationId xmlns:a16="http://schemas.microsoft.com/office/drawing/2014/main" id="{825C4B1A-1B6A-4AA0-AB1A-35924180C4C2}"/>
                  </a:ext>
                </a:extLst>
              </p:cNvPr>
              <p:cNvSpPr txBox="1"/>
              <p:nvPr/>
            </p:nvSpPr>
            <p:spPr>
              <a:xfrm>
                <a:off x="0" y="7751021"/>
                <a:ext cx="6858000" cy="5386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kumimoji="1" lang="ja-JP" altLang="en-US" sz="12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必須項目の入力漏れは、</a:t>
                </a:r>
                <a:r>
                  <a:rPr kumimoji="1" lang="ja-JP" altLang="en-US" sz="1200" dirty="0">
                    <a:solidFill>
                      <a:srgbClr val="FF0000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メッセージで表示されます。</a:t>
                </a:r>
                <a:endParaRPr kumimoji="1" lang="en-US" altLang="ja-JP" sz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endParaRPr kumimoji="1" lang="en-US" altLang="ja-JP" sz="500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kumimoji="1" lang="ja-JP" altLang="en-US" sz="12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選択形式に</a:t>
                </a:r>
                <a:r>
                  <a:rPr kumimoji="1" lang="ja-JP" altLang="en-US" sz="120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より、</a:t>
                </a:r>
                <a:r>
                  <a:rPr kumimoji="1" lang="ja-JP" altLang="en-US" sz="1200">
                    <a:solidFill>
                      <a:srgbClr val="FF0000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入力ミス</a:t>
                </a:r>
                <a:r>
                  <a:rPr kumimoji="1" lang="ja-JP" altLang="en-US" sz="1200" dirty="0">
                    <a:solidFill>
                      <a:srgbClr val="FF0000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を防止します。</a:t>
                </a:r>
                <a:r>
                  <a:rPr kumimoji="1" lang="en-US" altLang="ja-JP" sz="9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※</a:t>
                </a:r>
                <a:r>
                  <a:rPr kumimoji="1" lang="ja-JP" altLang="en-US" sz="9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すべての入力項目が選択式というわけではありません。</a:t>
                </a:r>
              </a:p>
            </p:txBody>
          </p:sp>
          <p:grpSp>
            <p:nvGrpSpPr>
              <p:cNvPr id="22" name="グループ化 21">
                <a:extLst>
                  <a:ext uri="{FF2B5EF4-FFF2-40B4-BE49-F238E27FC236}">
                    <a16:creationId xmlns:a16="http://schemas.microsoft.com/office/drawing/2014/main" id="{94FC1E98-BF3E-4E28-8DCE-CF12A72B9013}"/>
                  </a:ext>
                </a:extLst>
              </p:cNvPr>
              <p:cNvGrpSpPr/>
              <p:nvPr/>
            </p:nvGrpSpPr>
            <p:grpSpPr>
              <a:xfrm>
                <a:off x="0" y="8411451"/>
                <a:ext cx="6860226" cy="356415"/>
                <a:chOff x="0" y="5716846"/>
                <a:chExt cx="6860226" cy="356415"/>
              </a:xfrm>
            </p:grpSpPr>
            <p:sp>
              <p:nvSpPr>
                <p:cNvPr id="19" name="正方形/長方形 18">
                  <a:extLst>
                    <a:ext uri="{FF2B5EF4-FFF2-40B4-BE49-F238E27FC236}">
                      <a16:creationId xmlns:a16="http://schemas.microsoft.com/office/drawing/2014/main" id="{83877917-3083-4762-8420-4E20E853CDF4}"/>
                    </a:ext>
                  </a:extLst>
                </p:cNvPr>
                <p:cNvSpPr/>
                <p:nvPr/>
              </p:nvSpPr>
              <p:spPr>
                <a:xfrm>
                  <a:off x="2226" y="5718719"/>
                  <a:ext cx="6858000" cy="354542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kumimoji="1" lang="ja-JP" altLang="en-US" sz="1400" dirty="0">
                      <a:solidFill>
                        <a:schemeClr val="tx1"/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　　　　　　　　　　　　　　　過去に提出した届出や栄養管理報告書の管理が</a:t>
                  </a:r>
                  <a:r>
                    <a:rPr kumimoji="1" lang="ja-JP" altLang="en-US" sz="500" dirty="0">
                      <a:solidFill>
                        <a:schemeClr val="tx1"/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　</a:t>
                  </a:r>
                  <a:r>
                    <a:rPr kumimoji="1" lang="ja-JP" altLang="en-US" sz="1600" b="1" dirty="0">
                      <a:solidFill>
                        <a:schemeClr val="tx1"/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楽々♪　　</a:t>
                  </a:r>
                  <a:r>
                    <a:rPr kumimoji="1" lang="ja-JP" altLang="en-US" sz="1400" b="1" dirty="0">
                      <a:solidFill>
                        <a:schemeClr val="tx1"/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　　　　　　　　</a:t>
                  </a:r>
                  <a:r>
                    <a:rPr kumimoji="1" lang="ja-JP" altLang="en-US" sz="1300" dirty="0">
                      <a:solidFill>
                        <a:schemeClr val="tx1"/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　　　　　</a:t>
                  </a:r>
                </a:p>
              </p:txBody>
            </p:sp>
            <p:sp>
              <p:nvSpPr>
                <p:cNvPr id="20" name="矢印: 五方向 19">
                  <a:extLst>
                    <a:ext uri="{FF2B5EF4-FFF2-40B4-BE49-F238E27FC236}">
                      <a16:creationId xmlns:a16="http://schemas.microsoft.com/office/drawing/2014/main" id="{6D9D2116-2D4B-4CD1-8026-459C44D70A14}"/>
                    </a:ext>
                  </a:extLst>
                </p:cNvPr>
                <p:cNvSpPr/>
                <p:nvPr/>
              </p:nvSpPr>
              <p:spPr>
                <a:xfrm>
                  <a:off x="0" y="5716846"/>
                  <a:ext cx="1659467" cy="354542"/>
                </a:xfrm>
                <a:prstGeom prst="homePlate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ja-JP" altLang="en-US" sz="1400" b="1" dirty="0"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メリット ③</a:t>
                  </a:r>
                </a:p>
              </p:txBody>
            </p:sp>
          </p:grpSp>
          <p:sp>
            <p:nvSpPr>
              <p:cNvPr id="21" name="テキスト ボックス 20">
                <a:extLst>
                  <a:ext uri="{FF2B5EF4-FFF2-40B4-BE49-F238E27FC236}">
                    <a16:creationId xmlns:a16="http://schemas.microsoft.com/office/drawing/2014/main" id="{FDECD992-061C-4EED-BADD-2271F647961B}"/>
                  </a:ext>
                </a:extLst>
              </p:cNvPr>
              <p:cNvSpPr txBox="1"/>
              <p:nvPr/>
            </p:nvSpPr>
            <p:spPr>
              <a:xfrm>
                <a:off x="-4452" y="8882577"/>
                <a:ext cx="6858000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kumimoji="1" lang="ja-JP" altLang="en-US" sz="12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過去にオンライン申請した届出や栄養管理報告書は</a:t>
                </a:r>
                <a:r>
                  <a:rPr kumimoji="1" lang="ja-JP" altLang="en-US" sz="1200" dirty="0">
                    <a:solidFill>
                      <a:srgbClr val="FF0000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マイページから確認が可能です。</a:t>
                </a:r>
                <a:endParaRPr kumimoji="1" lang="en-US" altLang="ja-JP" sz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endParaRPr kumimoji="1" lang="en-US" altLang="ja-JP" sz="5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r>
                  <a:rPr kumimoji="1" lang="ja-JP" altLang="en-US" sz="1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　</a:t>
                </a:r>
                <a:endParaRPr kumimoji="1" lang="en-US" altLang="ja-JP" sz="100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kumimoji="1" lang="ja-JP" altLang="en-US" sz="12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過去にオンライン申請した内容を利用して、</a:t>
                </a:r>
                <a:r>
                  <a:rPr kumimoji="1" lang="ja-JP" altLang="en-US" sz="1200" dirty="0">
                    <a:solidFill>
                      <a:srgbClr val="FF0000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手続きの入力が簡単に行えます。</a:t>
                </a:r>
              </a:p>
            </p:txBody>
          </p:sp>
          <p:pic>
            <p:nvPicPr>
              <p:cNvPr id="37" name="図 36">
                <a:extLst>
                  <a:ext uri="{FF2B5EF4-FFF2-40B4-BE49-F238E27FC236}">
                    <a16:creationId xmlns:a16="http://schemas.microsoft.com/office/drawing/2014/main" id="{1F35E81F-DE3C-4BF5-817D-F42CBD23D0D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021980" y="7505619"/>
                <a:ext cx="694559" cy="804765"/>
              </a:xfrm>
              <a:prstGeom prst="rect">
                <a:avLst/>
              </a:prstGeom>
            </p:spPr>
          </p:pic>
          <p:pic>
            <p:nvPicPr>
              <p:cNvPr id="39" name="図 38">
                <a:extLst>
                  <a:ext uri="{FF2B5EF4-FFF2-40B4-BE49-F238E27FC236}">
                    <a16:creationId xmlns:a16="http://schemas.microsoft.com/office/drawing/2014/main" id="{ADD0C5BA-468F-4281-8D19-603527F57FC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-13543"/>
              <a:stretch/>
            </p:blipFill>
            <p:spPr>
              <a:xfrm>
                <a:off x="6094186" y="6436349"/>
                <a:ext cx="605500" cy="771809"/>
              </a:xfrm>
              <a:prstGeom prst="rect">
                <a:avLst/>
              </a:prstGeom>
            </p:spPr>
          </p:pic>
          <p:pic>
            <p:nvPicPr>
              <p:cNvPr id="49" name="図 48">
                <a:extLst>
                  <a:ext uri="{FF2B5EF4-FFF2-40B4-BE49-F238E27FC236}">
                    <a16:creationId xmlns:a16="http://schemas.microsoft.com/office/drawing/2014/main" id="{9D297A48-19CF-4FE8-AC7D-4E47F7ED707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021979" y="8918662"/>
                <a:ext cx="694559" cy="482542"/>
              </a:xfrm>
              <a:prstGeom prst="rect">
                <a:avLst/>
              </a:prstGeom>
            </p:spPr>
          </p:pic>
        </p:grpSp>
      </p:grp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9DEDBF58-9C8A-4025-A4E8-F9F21D25A960}"/>
              </a:ext>
            </a:extLst>
          </p:cNvPr>
          <p:cNvSpPr/>
          <p:nvPr/>
        </p:nvSpPr>
        <p:spPr>
          <a:xfrm>
            <a:off x="-2224" y="9545304"/>
            <a:ext cx="6857999" cy="35454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オンライン申請の方法は裏面をご覧ください</a:t>
            </a:r>
            <a:r>
              <a:rPr kumimoji="1" lang="ja-JP" altLang="en-US" sz="14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→</a:t>
            </a: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BBCB5766-D84B-4F33-A1A9-ADA0328BFF86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066305">
            <a:off x="5312707" y="4696323"/>
            <a:ext cx="333733" cy="633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087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DEC36EED-7B10-4E4F-AA29-E99605DA146F}"/>
              </a:ext>
            </a:extLst>
          </p:cNvPr>
          <p:cNvCxnSpPr>
            <a:cxnSpLocks/>
          </p:cNvCxnSpPr>
          <p:nvPr/>
        </p:nvCxnSpPr>
        <p:spPr>
          <a:xfrm flipV="1">
            <a:off x="3373572" y="1521290"/>
            <a:ext cx="0" cy="7675172"/>
          </a:xfrm>
          <a:prstGeom prst="line">
            <a:avLst/>
          </a:prstGeom>
          <a:ln w="9525"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E2BE6092-2EFB-4A5F-987C-A47875CE0C81}"/>
              </a:ext>
            </a:extLst>
          </p:cNvPr>
          <p:cNvSpPr/>
          <p:nvPr/>
        </p:nvSpPr>
        <p:spPr>
          <a:xfrm>
            <a:off x="2686" y="9160837"/>
            <a:ext cx="6857999" cy="59999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【</a:t>
            </a:r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お問い合わせ</a:t>
            </a:r>
            <a:r>
              <a:rPr kumimoji="1" lang="en-US" altLang="ja-JP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大阪府岸和田保健所　企画調整課　管理栄養士</a:t>
            </a:r>
            <a:endParaRPr kumimoji="1"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kumimoji="1" lang="en-US" altLang="ja-JP" sz="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　　　    　　　</a:t>
            </a:r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電話番号 </a:t>
            </a:r>
            <a:r>
              <a:rPr kumimoji="1" lang="en-US" altLang="ja-JP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: 072-422-5682</a:t>
            </a:r>
            <a:endParaRPr kumimoji="1" lang="en-US" altLang="ja-JP" sz="16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46" name="図 45">
            <a:extLst>
              <a:ext uri="{FF2B5EF4-FFF2-40B4-BE49-F238E27FC236}">
                <a16:creationId xmlns:a16="http://schemas.microsoft.com/office/drawing/2014/main" id="{BB3E8B1B-D1A4-4D07-91E1-8B0EE17728A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27436" y="8427947"/>
            <a:ext cx="1081535" cy="739536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CE335F4-1050-4E21-B99B-6ACAC466542F}"/>
              </a:ext>
            </a:extLst>
          </p:cNvPr>
          <p:cNvGrpSpPr/>
          <p:nvPr/>
        </p:nvGrpSpPr>
        <p:grpSpPr>
          <a:xfrm>
            <a:off x="22886" y="5022186"/>
            <a:ext cx="3613067" cy="4011222"/>
            <a:chOff x="22886" y="5022186"/>
            <a:chExt cx="3613067" cy="4011222"/>
          </a:xfrm>
        </p:grpSpPr>
        <p:sp>
          <p:nvSpPr>
            <p:cNvPr id="44" name="四角形: 角を丸くする 43">
              <a:extLst>
                <a:ext uri="{FF2B5EF4-FFF2-40B4-BE49-F238E27FC236}">
                  <a16:creationId xmlns:a16="http://schemas.microsoft.com/office/drawing/2014/main" id="{9364F75E-6E3B-4D77-96E2-879289E82950}"/>
                </a:ext>
              </a:extLst>
            </p:cNvPr>
            <p:cNvSpPr/>
            <p:nvPr/>
          </p:nvSpPr>
          <p:spPr>
            <a:xfrm>
              <a:off x="113622" y="6590645"/>
              <a:ext cx="3174373" cy="516534"/>
            </a:xfrm>
            <a:prstGeom prst="roundRect">
              <a:avLst>
                <a:gd name="adj" fmla="val 17989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DB59BF22-0C69-4C43-B212-C2BC68FF47ED}"/>
                </a:ext>
              </a:extLst>
            </p:cNvPr>
            <p:cNvSpPr txBox="1"/>
            <p:nvPr/>
          </p:nvSpPr>
          <p:spPr>
            <a:xfrm>
              <a:off x="22886" y="5863309"/>
              <a:ext cx="3613067" cy="31700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・ 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「手続き一覧（事業所向け）」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をクリックし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1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1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キーワード検索欄に下記の通り入力して検索</a:t>
              </a:r>
              <a:endParaRPr kumimoji="1" lang="en-US" altLang="ja-JP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</a:t>
              </a:r>
              <a:r>
                <a:rPr kumimoji="1" lang="ja-JP" altLang="en-US" sz="1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ボタンをクリックする。</a:t>
              </a:r>
              <a:endParaRPr kumimoji="1" lang="en-US" altLang="ja-JP" sz="5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en-US" altLang="ja-JP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 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▶ </a:t>
              </a:r>
              <a:r>
                <a:rPr kumimoji="1" lang="ja-JP" altLang="en-US" sz="11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開始・変更・休止（廃止）の届出の場合→</a:t>
              </a:r>
              <a:r>
                <a:rPr kumimoji="1" lang="ja-JP" altLang="en-US" sz="1100" u="sng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「給食」</a:t>
              </a:r>
              <a:endParaRPr kumimoji="1" lang="en-US" altLang="ja-JP" sz="1100" u="sng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200" u="sng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 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▶ </a:t>
              </a:r>
              <a:r>
                <a:rPr kumimoji="1" lang="ja-JP" altLang="en-US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栄養管理報告書の場合→</a:t>
              </a:r>
              <a:r>
                <a:rPr kumimoji="1" lang="ja-JP" altLang="en-US" sz="11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「栄養管理」</a:t>
              </a:r>
              <a:endParaRPr kumimoji="1" lang="en-US" altLang="ja-JP" sz="1100" u="sng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・ 申請したい届出や栄養管理報告書を選択する。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1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en-US" altLang="ja-JP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※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施設区分や種別の選択間違いに注意してください。</a:t>
              </a:r>
              <a:endPara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・ 必要に応じて記入要領や様式をダウンロードし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1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1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「次へ進む」 をクリックする。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・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給食施設の所在地の保健所として</a:t>
              </a:r>
              <a:endParaRPr kumimoji="1" lang="en-US" altLang="ja-JP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 </a:t>
              </a:r>
              <a:r>
                <a:rPr kumimoji="1" lang="ja-JP" altLang="en-US" sz="1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</a:t>
              </a:r>
              <a:r>
                <a:rPr kumimoji="1" lang="ja-JP" altLang="en-US" sz="1200" u="sng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「健康医療部　岸和田保健所」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を選択し</a:t>
              </a:r>
              <a:endParaRPr kumimoji="1" lang="en-US" altLang="ja-JP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1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「次へ進む」 をクリック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する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。</a:t>
              </a:r>
              <a:endParaRPr kumimoji="1" lang="en-US" altLang="ja-JP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5" name="楕円 14">
              <a:extLst>
                <a:ext uri="{FF2B5EF4-FFF2-40B4-BE49-F238E27FC236}">
                  <a16:creationId xmlns:a16="http://schemas.microsoft.com/office/drawing/2014/main" id="{E15012FF-C42A-4C7C-9348-88EA0FCF53CB}"/>
                </a:ext>
              </a:extLst>
            </p:cNvPr>
            <p:cNvSpPr/>
            <p:nvPr/>
          </p:nvSpPr>
          <p:spPr>
            <a:xfrm>
              <a:off x="26945" y="5022186"/>
              <a:ext cx="756000" cy="756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8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３</a:t>
              </a:r>
            </a:p>
          </p:txBody>
        </p:sp>
        <p:sp>
          <p:nvSpPr>
            <p:cNvPr id="33" name="テキスト ボックス 32">
              <a:extLst>
                <a:ext uri="{FF2B5EF4-FFF2-40B4-BE49-F238E27FC236}">
                  <a16:creationId xmlns:a16="http://schemas.microsoft.com/office/drawing/2014/main" id="{B1E84788-EF1D-4505-BB67-BD389A2C8911}"/>
                </a:ext>
              </a:extLst>
            </p:cNvPr>
            <p:cNvSpPr txBox="1"/>
            <p:nvPr/>
          </p:nvSpPr>
          <p:spPr>
            <a:xfrm>
              <a:off x="812597" y="5063478"/>
              <a:ext cx="1723549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0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申請項目と</a:t>
              </a:r>
              <a:endParaRPr kumimoji="1" lang="en-US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20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申請先を選ぶ</a:t>
              </a:r>
            </a:p>
          </p:txBody>
        </p:sp>
      </p:grp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17BE53B-3E60-434D-858B-126D365BE00F}"/>
              </a:ext>
            </a:extLst>
          </p:cNvPr>
          <p:cNvSpPr/>
          <p:nvPr/>
        </p:nvSpPr>
        <p:spPr>
          <a:xfrm>
            <a:off x="0" y="1"/>
            <a:ext cx="6858000" cy="95955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3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～オンライン申請の手順～</a:t>
            </a:r>
            <a:r>
              <a:rPr kumimoji="1" lang="ja-JP" altLang="en-US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</a:t>
            </a:r>
            <a:endParaRPr kumimoji="1" lang="ja-JP" altLang="en-US" sz="3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39" name="図 38">
            <a:extLst>
              <a:ext uri="{FF2B5EF4-FFF2-40B4-BE49-F238E27FC236}">
                <a16:creationId xmlns:a16="http://schemas.microsoft.com/office/drawing/2014/main" id="{1AE8C5B7-168C-40F0-B059-53BB69376CF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861"/>
          <a:stretch/>
        </p:blipFill>
        <p:spPr>
          <a:xfrm>
            <a:off x="5822050" y="60804"/>
            <a:ext cx="953196" cy="898753"/>
          </a:xfrm>
          <a:prstGeom prst="rect">
            <a:avLst/>
          </a:prstGeom>
        </p:spPr>
      </p:pic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6BC5BCB5-DB9D-4B95-BB6D-5D9DF5991857}"/>
              </a:ext>
            </a:extLst>
          </p:cNvPr>
          <p:cNvCxnSpPr/>
          <p:nvPr/>
        </p:nvCxnSpPr>
        <p:spPr>
          <a:xfrm>
            <a:off x="-2225" y="4951517"/>
            <a:ext cx="6858000" cy="0"/>
          </a:xfrm>
          <a:prstGeom prst="line">
            <a:avLst/>
          </a:prstGeom>
          <a:ln w="9525"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CE262DB1-12D1-494E-A18E-7D2DFAB375F4}"/>
              </a:ext>
            </a:extLst>
          </p:cNvPr>
          <p:cNvGrpSpPr/>
          <p:nvPr/>
        </p:nvGrpSpPr>
        <p:grpSpPr>
          <a:xfrm>
            <a:off x="3362477" y="1715659"/>
            <a:ext cx="3613067" cy="2955225"/>
            <a:chOff x="3362477" y="1715659"/>
            <a:chExt cx="3613067" cy="2955225"/>
          </a:xfrm>
        </p:grpSpPr>
        <p:pic>
          <p:nvPicPr>
            <p:cNvPr id="29" name="図 28">
              <a:extLst>
                <a:ext uri="{FF2B5EF4-FFF2-40B4-BE49-F238E27FC236}">
                  <a16:creationId xmlns:a16="http://schemas.microsoft.com/office/drawing/2014/main" id="{61A0A637-B219-4E81-96F3-8A570494749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5497201" y="1741032"/>
              <a:ext cx="502790" cy="556907"/>
            </a:xfrm>
            <a:prstGeom prst="rect">
              <a:avLst/>
            </a:prstGeom>
          </p:spPr>
        </p:pic>
        <p:sp>
          <p:nvSpPr>
            <p:cNvPr id="35" name="テキスト ボックス 34">
              <a:extLst>
                <a:ext uri="{FF2B5EF4-FFF2-40B4-BE49-F238E27FC236}">
                  <a16:creationId xmlns:a16="http://schemas.microsoft.com/office/drawing/2014/main" id="{63A9E6D9-A347-4BC3-8843-3FC9FCE85FB2}"/>
                </a:ext>
              </a:extLst>
            </p:cNvPr>
            <p:cNvSpPr txBox="1"/>
            <p:nvPr/>
          </p:nvSpPr>
          <p:spPr>
            <a:xfrm>
              <a:off x="3362477" y="2547226"/>
              <a:ext cx="3613067" cy="212365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・</a:t>
              </a:r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インターネットで</a:t>
              </a:r>
              <a:r>
                <a:rPr kumimoji="1" lang="ja-JP" altLang="en-US" sz="1200" u="sng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「大阪府行政オンラインシステム」</a:t>
              </a:r>
              <a:endParaRPr kumimoji="1" lang="en-US" altLang="ja-JP" sz="1400" u="sng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100" u="sng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と検索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するか、  　</a:t>
              </a:r>
              <a:r>
                <a:rPr kumimoji="1" lang="ja-JP" altLang="en-US" sz="3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の</a:t>
              </a: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QR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コードを読み取る。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6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05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</a:t>
              </a:r>
              <a:r>
                <a:rPr kumimoji="1" lang="en-US" altLang="ja-JP" sz="105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※</a:t>
              </a:r>
              <a:r>
                <a:rPr kumimoji="1" lang="ja-JP" altLang="en-US" sz="105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ログインの</a:t>
              </a:r>
              <a:r>
                <a:rPr kumimoji="1" lang="en-US" altLang="ja-JP" sz="105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URL</a:t>
              </a:r>
              <a:r>
                <a:rPr kumimoji="1" lang="ja-JP" altLang="en-US" sz="105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や</a:t>
              </a:r>
              <a:r>
                <a:rPr kumimoji="1" lang="en-US" altLang="ja-JP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Q</a:t>
              </a:r>
              <a:r>
                <a:rPr kumimoji="1" lang="en-US" altLang="ja-JP" sz="105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R</a:t>
              </a:r>
              <a:r>
                <a:rPr kumimoji="1" lang="ja-JP" altLang="en-US" sz="105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コードは　　</a:t>
              </a:r>
              <a:r>
                <a:rPr kumimoji="1" lang="ja-JP" altLang="en-US" sz="5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</a:t>
              </a:r>
              <a:r>
                <a:rPr kumimoji="1" lang="ja-JP" altLang="en-US" sz="105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新規登録をご参照</a:t>
              </a:r>
              <a:endParaRPr kumimoji="1" lang="en-US" altLang="ja-JP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 </a:t>
              </a:r>
              <a:r>
                <a:rPr kumimoji="1" lang="ja-JP" altLang="en-US" sz="105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ください。</a:t>
              </a:r>
              <a:endParaRPr kumimoji="1" lang="en-US" altLang="ja-JP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lang="ja-JP" altLang="en-US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  </a:t>
              </a:r>
              <a:endParaRPr kumimoji="1" lang="en-US" altLang="ja-JP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・</a:t>
              </a:r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サイトの右上にある赤の 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「ログイン」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をクリック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1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 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する。</a:t>
              </a:r>
              <a:endPara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・</a:t>
              </a:r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   </a:t>
              </a:r>
              <a:r>
                <a:rPr kumimoji="1" lang="ja-JP" altLang="en-US" sz="3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で設定した 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利用者</a:t>
              </a:r>
              <a:r>
                <a:rPr kumimoji="1" lang="en-US" altLang="ja-JP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ID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（メールアドレス）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と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100" u="sng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パスワード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を入力し、ログインする。</a:t>
              </a:r>
              <a:endPara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34" name="テキスト ボックス 33">
              <a:extLst>
                <a:ext uri="{FF2B5EF4-FFF2-40B4-BE49-F238E27FC236}">
                  <a16:creationId xmlns:a16="http://schemas.microsoft.com/office/drawing/2014/main" id="{20B2B13D-08CC-4403-BFAC-B836B5A749F2}"/>
                </a:ext>
              </a:extLst>
            </p:cNvPr>
            <p:cNvSpPr txBox="1"/>
            <p:nvPr/>
          </p:nvSpPr>
          <p:spPr>
            <a:xfrm>
              <a:off x="4315381" y="1844414"/>
              <a:ext cx="112723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0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ログイン</a:t>
              </a:r>
            </a:p>
          </p:txBody>
        </p:sp>
        <p:sp>
          <p:nvSpPr>
            <p:cNvPr id="14" name="楕円 13">
              <a:extLst>
                <a:ext uri="{FF2B5EF4-FFF2-40B4-BE49-F238E27FC236}">
                  <a16:creationId xmlns:a16="http://schemas.microsoft.com/office/drawing/2014/main" id="{082447F2-0D73-46D4-B000-8D5BDFC113FD}"/>
                </a:ext>
              </a:extLst>
            </p:cNvPr>
            <p:cNvSpPr/>
            <p:nvPr/>
          </p:nvSpPr>
          <p:spPr>
            <a:xfrm>
              <a:off x="3426251" y="1715659"/>
              <a:ext cx="756000" cy="756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8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２</a:t>
              </a:r>
            </a:p>
          </p:txBody>
        </p:sp>
      </p:grp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354D8920-0966-4CE2-97C0-517BA432E124}"/>
              </a:ext>
            </a:extLst>
          </p:cNvPr>
          <p:cNvGrpSpPr/>
          <p:nvPr/>
        </p:nvGrpSpPr>
        <p:grpSpPr>
          <a:xfrm>
            <a:off x="3304854" y="5022186"/>
            <a:ext cx="3613067" cy="4395942"/>
            <a:chOff x="3304854" y="5022186"/>
            <a:chExt cx="3613067" cy="4395942"/>
          </a:xfrm>
        </p:grpSpPr>
        <p:sp>
          <p:nvSpPr>
            <p:cNvPr id="51" name="テキスト ボックス 50">
              <a:extLst>
                <a:ext uri="{FF2B5EF4-FFF2-40B4-BE49-F238E27FC236}">
                  <a16:creationId xmlns:a16="http://schemas.microsoft.com/office/drawing/2014/main" id="{E3C53848-ACE6-406E-8D28-9D6AC3B094B6}"/>
                </a:ext>
              </a:extLst>
            </p:cNvPr>
            <p:cNvSpPr txBox="1"/>
            <p:nvPr/>
          </p:nvSpPr>
          <p:spPr>
            <a:xfrm>
              <a:off x="3304854" y="5863309"/>
              <a:ext cx="3613067" cy="355481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5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〇</a:t>
              </a:r>
              <a:r>
                <a:rPr kumimoji="1" lang="ja-JP" altLang="en-US" sz="5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開始・変更・休止（廃止）の届出の場合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3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・</a:t>
              </a:r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届出内容と問合せ先を入力し「次へ進む」を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1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</a:t>
              </a:r>
              <a:r>
                <a:rPr kumimoji="1" lang="ja-JP" altLang="en-US" sz="1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　　　　　　　　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クリックする。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・</a:t>
              </a:r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申請内容に間違いないか確認したうえで</a:t>
              </a:r>
              <a:endParaRPr kumimoji="1" lang="en-US" altLang="ja-JP" sz="1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1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  </a:t>
              </a:r>
              <a:r>
                <a:rPr kumimoji="1" lang="ja-JP" altLang="en-US" sz="1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     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「申請する」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をクリックする。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5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〇</a:t>
              </a:r>
              <a:r>
                <a:rPr kumimoji="1" lang="ja-JP" altLang="en-US" sz="5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栄養管理報告書の場合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3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・</a:t>
              </a:r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給食施設名称と問合せ先を入力し</a:t>
              </a:r>
              <a:endParaRPr kumimoji="1" lang="en-US" altLang="ja-JP" sz="1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1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   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添付書類をアップロードして 「次へ進む」 を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1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  クリックする。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・</a:t>
              </a:r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申請内容に間違いないか確認したうえで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1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  </a:t>
              </a:r>
              <a:r>
                <a:rPr kumimoji="1" lang="ja-JP" altLang="en-US" sz="1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     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「申請する」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をクリックする。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ctr"/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         これで申請完了です。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1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申請番号を控えておいてください。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6" name="楕円 15">
              <a:extLst>
                <a:ext uri="{FF2B5EF4-FFF2-40B4-BE49-F238E27FC236}">
                  <a16:creationId xmlns:a16="http://schemas.microsoft.com/office/drawing/2014/main" id="{29C4A36E-8744-4CA5-A637-414B04BCA5BD}"/>
                </a:ext>
              </a:extLst>
            </p:cNvPr>
            <p:cNvSpPr/>
            <p:nvPr/>
          </p:nvSpPr>
          <p:spPr>
            <a:xfrm>
              <a:off x="3430333" y="5022186"/>
              <a:ext cx="756000" cy="756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8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４</a:t>
              </a:r>
            </a:p>
          </p:txBody>
        </p:sp>
        <p:sp>
          <p:nvSpPr>
            <p:cNvPr id="53" name="テキスト ボックス 52">
              <a:extLst>
                <a:ext uri="{FF2B5EF4-FFF2-40B4-BE49-F238E27FC236}">
                  <a16:creationId xmlns:a16="http://schemas.microsoft.com/office/drawing/2014/main" id="{3E566CCC-9E36-4D8F-BF0E-6D965E135B18}"/>
                </a:ext>
              </a:extLst>
            </p:cNvPr>
            <p:cNvSpPr txBox="1"/>
            <p:nvPr/>
          </p:nvSpPr>
          <p:spPr>
            <a:xfrm>
              <a:off x="4290229" y="5219847"/>
              <a:ext cx="2151507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18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申請内容の入力</a:t>
              </a:r>
              <a:endParaRPr kumimoji="1" lang="en-US" altLang="ja-JP" sz="18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1F6AAB78-4E60-409E-9DDA-0A566477EAE1}"/>
              </a:ext>
            </a:extLst>
          </p:cNvPr>
          <p:cNvSpPr txBox="1"/>
          <p:nvPr/>
        </p:nvSpPr>
        <p:spPr>
          <a:xfrm>
            <a:off x="6108929" y="9724036"/>
            <a:ext cx="109138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R7.7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 作成）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9092CF2-DFF0-4B04-88BF-1C8AB0F31BD8}"/>
              </a:ext>
            </a:extLst>
          </p:cNvPr>
          <p:cNvGrpSpPr/>
          <p:nvPr/>
        </p:nvGrpSpPr>
        <p:grpSpPr>
          <a:xfrm>
            <a:off x="-2" y="960000"/>
            <a:ext cx="6857999" cy="663255"/>
            <a:chOff x="-2" y="970160"/>
            <a:chExt cx="6857999" cy="663255"/>
          </a:xfrm>
        </p:grpSpPr>
        <p:sp>
          <p:nvSpPr>
            <p:cNvPr id="19" name="正方形/長方形 18">
              <a:extLst>
                <a:ext uri="{FF2B5EF4-FFF2-40B4-BE49-F238E27FC236}">
                  <a16:creationId xmlns:a16="http://schemas.microsoft.com/office/drawing/2014/main" id="{40C586C1-1931-4E77-B7CA-ACB5BB7C3AEB}"/>
                </a:ext>
              </a:extLst>
            </p:cNvPr>
            <p:cNvSpPr/>
            <p:nvPr/>
          </p:nvSpPr>
          <p:spPr>
            <a:xfrm>
              <a:off x="-2" y="970160"/>
              <a:ext cx="6857999" cy="663255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</a:t>
              </a:r>
              <a:r>
                <a:rPr kumimoji="1"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大阪府行政オンラインシステムに登録がお済みでない方は</a:t>
              </a:r>
              <a:r>
                <a:rPr kumimoji="1" lang="ja-JP" altLang="en-US" sz="16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6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</a:t>
              </a:r>
              <a:r>
                <a:rPr kumimoji="1"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から</a:t>
              </a:r>
              <a:endParaRPr kumimoji="1" lang="en-US" altLang="ja-JP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3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ctr"/>
              <a:r>
                <a:rPr kumimoji="1" lang="ja-JP" altLang="en-US" sz="16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</a:t>
              </a:r>
              <a:r>
                <a:rPr kumimoji="1"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すでに登録がお済みの方は</a:t>
              </a:r>
              <a:r>
                <a:rPr kumimoji="1" lang="ja-JP" altLang="en-US" sz="16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6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</a:t>
              </a:r>
              <a:r>
                <a:rPr kumimoji="1"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から</a:t>
              </a:r>
              <a:r>
                <a:rPr kumimoji="1" lang="ja-JP" altLang="en-US" sz="14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申請を進めてください。</a:t>
              </a:r>
              <a:endParaRPr kumimoji="1" lang="en-US" altLang="ja-JP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38" name="楕円 37">
              <a:extLst>
                <a:ext uri="{FF2B5EF4-FFF2-40B4-BE49-F238E27FC236}">
                  <a16:creationId xmlns:a16="http://schemas.microsoft.com/office/drawing/2014/main" id="{7B1FB93E-9184-4A44-8FC7-B342A6A785D9}"/>
                </a:ext>
              </a:extLst>
            </p:cNvPr>
            <p:cNvSpPr/>
            <p:nvPr/>
          </p:nvSpPr>
          <p:spPr>
            <a:xfrm>
              <a:off x="5425855" y="1036617"/>
              <a:ext cx="252000" cy="252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１</a:t>
              </a:r>
            </a:p>
          </p:txBody>
        </p:sp>
        <p:sp>
          <p:nvSpPr>
            <p:cNvPr id="40" name="楕円 39">
              <a:extLst>
                <a:ext uri="{FF2B5EF4-FFF2-40B4-BE49-F238E27FC236}">
                  <a16:creationId xmlns:a16="http://schemas.microsoft.com/office/drawing/2014/main" id="{921C4F5C-8E71-4517-BCA5-4CAEB4150E59}"/>
                </a:ext>
              </a:extLst>
            </p:cNvPr>
            <p:cNvSpPr/>
            <p:nvPr/>
          </p:nvSpPr>
          <p:spPr>
            <a:xfrm>
              <a:off x="3310911" y="1327013"/>
              <a:ext cx="252000" cy="252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2</a:t>
              </a:r>
              <a:endParaRPr kumimoji="1" lang="ja-JP" altLang="en-US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B4D8ECA4-605B-472C-A7C6-2FA7FB9CA30C}"/>
              </a:ext>
            </a:extLst>
          </p:cNvPr>
          <p:cNvGrpSpPr/>
          <p:nvPr/>
        </p:nvGrpSpPr>
        <p:grpSpPr>
          <a:xfrm>
            <a:off x="-46842" y="1710044"/>
            <a:ext cx="3452446" cy="4055704"/>
            <a:chOff x="-46842" y="1710044"/>
            <a:chExt cx="3452446" cy="4055704"/>
          </a:xfrm>
        </p:grpSpPr>
        <p:sp>
          <p:nvSpPr>
            <p:cNvPr id="12" name="楕円 11">
              <a:extLst>
                <a:ext uri="{FF2B5EF4-FFF2-40B4-BE49-F238E27FC236}">
                  <a16:creationId xmlns:a16="http://schemas.microsoft.com/office/drawing/2014/main" id="{9EAE7E80-5F17-4AD4-B500-8134ACDA4DDA}"/>
                </a:ext>
              </a:extLst>
            </p:cNvPr>
            <p:cNvSpPr/>
            <p:nvPr/>
          </p:nvSpPr>
          <p:spPr>
            <a:xfrm>
              <a:off x="26945" y="1710044"/>
              <a:ext cx="756000" cy="756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8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１</a:t>
              </a:r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113EEFEA-B8A6-4DB0-8272-8CDF9D6027FE}"/>
                </a:ext>
              </a:extLst>
            </p:cNvPr>
            <p:cNvSpPr txBox="1"/>
            <p:nvPr/>
          </p:nvSpPr>
          <p:spPr>
            <a:xfrm>
              <a:off x="815145" y="1889647"/>
              <a:ext cx="12105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0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新規登録</a:t>
              </a:r>
            </a:p>
          </p:txBody>
        </p: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32EDCB6D-D6A5-454C-9185-855A1E2AC2D0}"/>
                </a:ext>
              </a:extLst>
            </p:cNvPr>
            <p:cNvSpPr txBox="1"/>
            <p:nvPr/>
          </p:nvSpPr>
          <p:spPr>
            <a:xfrm>
              <a:off x="-46842" y="2566854"/>
              <a:ext cx="3452446" cy="4770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5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〇</a:t>
              </a:r>
              <a:r>
                <a:rPr kumimoji="1" lang="ja-JP" altLang="en-US" sz="5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大阪府行政オンラインシステムにて </a:t>
              </a:r>
              <a:r>
                <a:rPr kumimoji="1" lang="ja-JP" altLang="en-US" sz="1200" u="sng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「事業者」</a:t>
              </a:r>
              <a:endParaRPr kumimoji="1" lang="en-US" altLang="ja-JP" sz="1200" u="sng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  として新規登録を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する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。</a:t>
              </a:r>
              <a:endPara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pic>
          <p:nvPicPr>
            <p:cNvPr id="30" name="図 29">
              <a:extLst>
                <a:ext uri="{FF2B5EF4-FFF2-40B4-BE49-F238E27FC236}">
                  <a16:creationId xmlns:a16="http://schemas.microsoft.com/office/drawing/2014/main" id="{6BFC4EBF-6EED-474B-A1B0-364D26467F0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49342" y="1805206"/>
              <a:ext cx="746793" cy="523440"/>
            </a:xfrm>
            <a:prstGeom prst="rect">
              <a:avLst/>
            </a:prstGeom>
          </p:spPr>
        </p:pic>
        <p:pic>
          <p:nvPicPr>
            <p:cNvPr id="32" name="図 31">
              <a:extLst>
                <a:ext uri="{FF2B5EF4-FFF2-40B4-BE49-F238E27FC236}">
                  <a16:creationId xmlns:a16="http://schemas.microsoft.com/office/drawing/2014/main" id="{A5A8DBAC-1A57-41AD-AFA8-AE4D8A9618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46309" y="5102523"/>
              <a:ext cx="450210" cy="663225"/>
            </a:xfrm>
            <a:prstGeom prst="rect">
              <a:avLst/>
            </a:prstGeom>
          </p:spPr>
        </p:pic>
        <p:sp>
          <p:nvSpPr>
            <p:cNvPr id="43" name="四角形: 角を丸くする 42">
              <a:extLst>
                <a:ext uri="{FF2B5EF4-FFF2-40B4-BE49-F238E27FC236}">
                  <a16:creationId xmlns:a16="http://schemas.microsoft.com/office/drawing/2014/main" id="{F1F413FA-442E-409A-930D-35B399769E06}"/>
                </a:ext>
              </a:extLst>
            </p:cNvPr>
            <p:cNvSpPr/>
            <p:nvPr/>
          </p:nvSpPr>
          <p:spPr>
            <a:xfrm>
              <a:off x="117772" y="3989270"/>
              <a:ext cx="3172149" cy="864687"/>
            </a:xfrm>
            <a:prstGeom prst="roundRect">
              <a:avLst>
                <a:gd name="adj" fmla="val 11813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kumimoji="1" lang="en-US" altLang="ja-JP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050" b="1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▶ </a:t>
              </a:r>
              <a:r>
                <a:rPr kumimoji="1" lang="en-US" altLang="ja-JP" sz="1050" b="1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PC</a:t>
              </a:r>
              <a:r>
                <a:rPr kumimoji="1" lang="ja-JP" altLang="en-US" sz="105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の方</a:t>
              </a:r>
              <a:endParaRPr kumimoji="1" lang="en-US" altLang="ja-JP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3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05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大阪府行政オンラインシステムと検索して新規登録</a:t>
              </a:r>
              <a:endParaRPr kumimoji="1" lang="en-US" altLang="ja-JP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3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lang="en-US" altLang="ja-JP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  <a:hlinkClick r:id="rId7"/>
                </a:rPr>
                <a:t>https://lgpos.task-asp.net/cu/270008/</a:t>
              </a:r>
            </a:p>
            <a:p>
              <a:r>
                <a:rPr lang="en-US" altLang="ja-JP" sz="1050" dirty="0" err="1">
                  <a:latin typeface="BIZ UDPゴシック" panose="020B0400000000000000" pitchFamily="50" charset="-128"/>
                  <a:ea typeface="BIZ UDPゴシック" panose="020B0400000000000000" pitchFamily="50" charset="-128"/>
                  <a:hlinkClick r:id="rId7"/>
                </a:rPr>
                <a:t>ea</a:t>
              </a:r>
              <a:r>
                <a:rPr lang="en-US" altLang="ja-JP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  <a:hlinkClick r:id="rId7"/>
                </a:rPr>
                <a:t>/residents/portal/home</a:t>
              </a:r>
              <a:endPara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D109F4BB-EF8A-4F4A-B0EA-C88626C2A738}"/>
                </a:ext>
              </a:extLst>
            </p:cNvPr>
            <p:cNvGrpSpPr/>
            <p:nvPr/>
          </p:nvGrpSpPr>
          <p:grpSpPr>
            <a:xfrm>
              <a:off x="70372" y="3071881"/>
              <a:ext cx="3221774" cy="872598"/>
              <a:chOff x="70372" y="3071881"/>
              <a:chExt cx="3221774" cy="872598"/>
            </a:xfrm>
          </p:grpSpPr>
          <p:sp>
            <p:nvSpPr>
              <p:cNvPr id="41" name="四角形: 角を丸くする 40">
                <a:extLst>
                  <a:ext uri="{FF2B5EF4-FFF2-40B4-BE49-F238E27FC236}">
                    <a16:creationId xmlns:a16="http://schemas.microsoft.com/office/drawing/2014/main" id="{39FE06FB-1189-48E9-ABD1-983EE55C9719}"/>
                  </a:ext>
                </a:extLst>
              </p:cNvPr>
              <p:cNvSpPr/>
              <p:nvPr/>
            </p:nvSpPr>
            <p:spPr>
              <a:xfrm>
                <a:off x="117773" y="3071881"/>
                <a:ext cx="3174373" cy="872598"/>
              </a:xfrm>
              <a:prstGeom prst="roundRect">
                <a:avLst>
                  <a:gd name="adj" fmla="val 11269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kumimoji="1" lang="en-US" altLang="ja-JP" sz="5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endParaRPr kumimoji="1" lang="en-US" altLang="ja-JP" sz="5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endParaRPr kumimoji="1" lang="en-US" altLang="ja-JP" sz="5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sp>
            <p:nvSpPr>
              <p:cNvPr id="45" name="テキスト ボックス 44">
                <a:extLst>
                  <a:ext uri="{FF2B5EF4-FFF2-40B4-BE49-F238E27FC236}">
                    <a16:creationId xmlns:a16="http://schemas.microsoft.com/office/drawing/2014/main" id="{10C1D6C6-AC74-4202-8C18-A4E69CBCFA09}"/>
                  </a:ext>
                </a:extLst>
              </p:cNvPr>
              <p:cNvSpPr txBox="1"/>
              <p:nvPr/>
            </p:nvSpPr>
            <p:spPr>
              <a:xfrm>
                <a:off x="149032" y="3358262"/>
                <a:ext cx="2633582" cy="4154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kumimoji="1" lang="ja-JP" altLang="en-US" sz="105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新規登録は</a:t>
                </a:r>
                <a:r>
                  <a:rPr kumimoji="1" lang="ja-JP" altLang="en-US" sz="105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　　　　　　　　新規登録の方法は</a:t>
                </a:r>
                <a:endParaRPr kumimoji="1" lang="en-US" altLang="ja-JP" sz="105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r>
                  <a:rPr kumimoji="1" lang="ja-JP" altLang="en-US" sz="105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こちらから</a:t>
                </a:r>
                <a:r>
                  <a:rPr kumimoji="1" lang="ja-JP" altLang="en-US" sz="105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→　　　　　　　こちらを参照→</a:t>
                </a:r>
                <a:endParaRPr kumimoji="1" lang="en-US" altLang="ja-JP" sz="105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pic>
            <p:nvPicPr>
              <p:cNvPr id="22" name="図 21">
                <a:extLst>
                  <a:ext uri="{FF2B5EF4-FFF2-40B4-BE49-F238E27FC236}">
                    <a16:creationId xmlns:a16="http://schemas.microsoft.com/office/drawing/2014/main" id="{314784A8-04AE-497A-A8F0-6B3B356E27A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32927" y="3348616"/>
                <a:ext cx="526836" cy="540000"/>
              </a:xfrm>
              <a:prstGeom prst="rect">
                <a:avLst/>
              </a:prstGeom>
            </p:spPr>
          </p:pic>
          <p:pic>
            <p:nvPicPr>
              <p:cNvPr id="23" name="図 22">
                <a:extLst>
                  <a:ext uri="{FF2B5EF4-FFF2-40B4-BE49-F238E27FC236}">
                    <a16:creationId xmlns:a16="http://schemas.microsoft.com/office/drawing/2014/main" id="{390843BB-D72A-4636-8F8A-6E80C724859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03365" y="3346714"/>
                <a:ext cx="526835" cy="540000"/>
              </a:xfrm>
              <a:prstGeom prst="rect">
                <a:avLst/>
              </a:prstGeom>
            </p:spPr>
          </p:pic>
          <p:sp>
            <p:nvSpPr>
              <p:cNvPr id="10" name="テキスト ボックス 9">
                <a:extLst>
                  <a:ext uri="{FF2B5EF4-FFF2-40B4-BE49-F238E27FC236}">
                    <a16:creationId xmlns:a16="http://schemas.microsoft.com/office/drawing/2014/main" id="{780A681B-D967-437F-B6F6-2FB2193BDAF9}"/>
                  </a:ext>
                </a:extLst>
              </p:cNvPr>
              <p:cNvSpPr txBox="1"/>
              <p:nvPr/>
            </p:nvSpPr>
            <p:spPr>
              <a:xfrm>
                <a:off x="117648" y="3076298"/>
                <a:ext cx="2101857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▶ スマートフォン・タブレット</a:t>
                </a:r>
                <a:r>
                  <a:rPr kumimoji="1" lang="ja-JP" altLang="en-US" sz="105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の方</a:t>
                </a:r>
              </a:p>
            </p:txBody>
          </p: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561DFF91-90E5-450C-B6AE-5AA1D1776BEE}"/>
                  </a:ext>
                </a:extLst>
              </p:cNvPr>
              <p:cNvSpPr txBox="1"/>
              <p:nvPr/>
            </p:nvSpPr>
            <p:spPr>
              <a:xfrm>
                <a:off x="70372" y="3725873"/>
                <a:ext cx="986167" cy="1692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500" b="1" dirty="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 （ログインもこちらから）</a:t>
                </a:r>
              </a:p>
            </p:txBody>
          </p:sp>
        </p:grpSp>
      </p:grpSp>
      <p:pic>
        <p:nvPicPr>
          <p:cNvPr id="49" name="図 48">
            <a:extLst>
              <a:ext uri="{FF2B5EF4-FFF2-40B4-BE49-F238E27FC236}">
                <a16:creationId xmlns:a16="http://schemas.microsoft.com/office/drawing/2014/main" id="{C5CBDF50-499E-4E1E-8AE5-6EA706AA677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0013" y="5177160"/>
            <a:ext cx="688753" cy="483187"/>
          </a:xfrm>
          <a:prstGeom prst="rect">
            <a:avLst/>
          </a:prstGeom>
        </p:spPr>
      </p:pic>
      <p:pic>
        <p:nvPicPr>
          <p:cNvPr id="52" name="図 51">
            <a:extLst>
              <a:ext uri="{FF2B5EF4-FFF2-40B4-BE49-F238E27FC236}">
                <a16:creationId xmlns:a16="http://schemas.microsoft.com/office/drawing/2014/main" id="{C477ADD9-0B25-46D9-9403-32315413D52E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4829" y="1937415"/>
            <a:ext cx="316173" cy="523441"/>
          </a:xfrm>
          <a:prstGeom prst="rect">
            <a:avLst/>
          </a:prstGeom>
        </p:spPr>
      </p:pic>
      <p:sp>
        <p:nvSpPr>
          <p:cNvPr id="48" name="楕円 47">
            <a:extLst>
              <a:ext uri="{FF2B5EF4-FFF2-40B4-BE49-F238E27FC236}">
                <a16:creationId xmlns:a16="http://schemas.microsoft.com/office/drawing/2014/main" id="{965D975D-602B-494D-BCD7-51A4F2B4A1E6}"/>
              </a:ext>
            </a:extLst>
          </p:cNvPr>
          <p:cNvSpPr/>
          <p:nvPr/>
        </p:nvSpPr>
        <p:spPr>
          <a:xfrm>
            <a:off x="4595559" y="2835723"/>
            <a:ext cx="216000" cy="216000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</a:t>
            </a:r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D8D47DAC-DEC7-4D74-839A-9707142C2A9E}"/>
              </a:ext>
            </a:extLst>
          </p:cNvPr>
          <p:cNvSpPr/>
          <p:nvPr/>
        </p:nvSpPr>
        <p:spPr>
          <a:xfrm>
            <a:off x="3570726" y="4164715"/>
            <a:ext cx="216000" cy="216000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</a:t>
            </a:r>
          </a:p>
        </p:txBody>
      </p:sp>
      <p:sp>
        <p:nvSpPr>
          <p:cNvPr id="54" name="楕円 53">
            <a:extLst>
              <a:ext uri="{FF2B5EF4-FFF2-40B4-BE49-F238E27FC236}">
                <a16:creationId xmlns:a16="http://schemas.microsoft.com/office/drawing/2014/main" id="{4DCC3AA7-2F5C-401A-BDB3-B55549F9D22C}"/>
              </a:ext>
            </a:extLst>
          </p:cNvPr>
          <p:cNvSpPr/>
          <p:nvPr/>
        </p:nvSpPr>
        <p:spPr>
          <a:xfrm>
            <a:off x="5446692" y="3115626"/>
            <a:ext cx="180000" cy="180000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</a:t>
            </a:r>
          </a:p>
        </p:txBody>
      </p:sp>
    </p:spTree>
    <p:extLst>
      <p:ext uri="{BB962C8B-B14F-4D97-AF65-F5344CB8AC3E}">
        <p14:creationId xmlns:p14="http://schemas.microsoft.com/office/powerpoint/2010/main" val="3366635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1029</Words>
  <Application>Microsoft Office PowerPoint</Application>
  <PresentationFormat>A4 210 x 297 mm</PresentationFormat>
  <Paragraphs>147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BIZ UDPゴシック</vt:lpstr>
      <vt:lpstr>BIZ UDゴシック</vt:lpstr>
      <vt:lpstr>Meiryo UI</vt:lpstr>
      <vt:lpstr>游ゴシック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2025-12-25T06:43:07Z</dcterms:created>
  <dcterms:modified xsi:type="dcterms:W3CDTF">2025-12-25T06:43:22Z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