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2.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3.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4.xml" ContentType="application/vnd.openxmlformats-officedocument.themeOverride+xml"/>
  <Override PartName="/ppt/drawings/drawing3.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sldIdLst>
    <p:sldId id="269" r:id="rId2"/>
    <p:sldId id="270" r:id="rId3"/>
    <p:sldId id="274" r:id="rId4"/>
    <p:sldId id="271" r:id="rId5"/>
    <p:sldId id="262" r:id="rId6"/>
    <p:sldId id="263" r:id="rId7"/>
    <p:sldId id="264" r:id="rId8"/>
    <p:sldId id="275" r:id="rId9"/>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61D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7" d="100"/>
          <a:sy n="97" d="100"/>
        </p:scale>
        <p:origin x="749" y="8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2.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3.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17394876277857665"/>
          <c:y val="4.2282330272442201E-2"/>
          <c:w val="0.78755084009134269"/>
          <c:h val="0.3224290925812918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'!$C$3:$G$3</c:f>
              <c:numCache>
                <c:formatCode>General</c:formatCode>
                <c:ptCount val="5"/>
                <c:pt idx="0">
                  <c:v>10</c:v>
                </c:pt>
                <c:pt idx="1">
                  <c:v>17</c:v>
                </c:pt>
                <c:pt idx="2">
                  <c:v>6</c:v>
                </c:pt>
                <c:pt idx="3">
                  <c:v>26</c:v>
                </c:pt>
                <c:pt idx="4">
                  <c:v>9</c:v>
                </c:pt>
              </c:numCache>
            </c:numRef>
          </c:val>
          <c:extLst>
            <c:ext xmlns:c16="http://schemas.microsoft.com/office/drawing/2014/chart" uri="{C3380CC4-5D6E-409C-BE32-E72D297353CC}">
              <c16:uniqueId val="{00000000-99E6-4CFE-9129-2BABCAE804DD}"/>
            </c:ext>
          </c:extLst>
        </c:ser>
        <c:ser>
          <c:idx val="1"/>
          <c:order val="1"/>
          <c:spPr>
            <a:solidFill>
              <a:schemeClr val="accent5">
                <a:tint val="77000"/>
              </a:schemeClr>
            </a:solidFill>
            <a:ln>
              <a:noFill/>
            </a:ln>
            <a:effectLst/>
          </c:spPr>
          <c:invertIfNegative val="0"/>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'!$C$4:$G$4</c:f>
              <c:numCache>
                <c:formatCode>0%</c:formatCode>
                <c:ptCount val="5"/>
                <c:pt idx="0">
                  <c:v>0.14705882352941177</c:v>
                </c:pt>
                <c:pt idx="1">
                  <c:v>0.25</c:v>
                </c:pt>
                <c:pt idx="2">
                  <c:v>8.8235294117647065E-2</c:v>
                </c:pt>
                <c:pt idx="3">
                  <c:v>0.38235294117647056</c:v>
                </c:pt>
                <c:pt idx="4">
                  <c:v>0.13235294117647059</c:v>
                </c:pt>
              </c:numCache>
            </c:numRef>
          </c:val>
          <c:extLst>
            <c:ext xmlns:c16="http://schemas.microsoft.com/office/drawing/2014/chart" uri="{C3380CC4-5D6E-409C-BE32-E72D297353CC}">
              <c16:uniqueId val="{00000001-99E6-4CFE-9129-2BABCAE804DD}"/>
            </c:ext>
          </c:extLst>
        </c:ser>
        <c:dLbls>
          <c:showLegendKey val="0"/>
          <c:showVal val="0"/>
          <c:showCatName val="0"/>
          <c:showSerName val="0"/>
          <c:showPercent val="0"/>
          <c:showBubbleSize val="0"/>
        </c:dLbls>
        <c:gapWidth val="219"/>
        <c:overlap val="-27"/>
        <c:axId val="694759568"/>
        <c:axId val="694777456"/>
      </c:barChart>
      <c:catAx>
        <c:axId val="694759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694777456"/>
        <c:crosses val="autoZero"/>
        <c:auto val="1"/>
        <c:lblAlgn val="ctr"/>
        <c:lblOffset val="100"/>
        <c:noMultiLvlLbl val="0"/>
      </c:catAx>
      <c:valAx>
        <c:axId val="69477745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r>
                  <a:rPr lang="ja-JP" altLang="en-US" sz="900" dirty="0">
                    <a:solidFill>
                      <a:schemeClr val="tx1"/>
                    </a:solidFill>
                    <a:latin typeface="BIZ UDゴシック" panose="020B0400000000000000" pitchFamily="49" charset="-128"/>
                    <a:ea typeface="BIZ UDゴシック" panose="020B0400000000000000" pitchFamily="49" charset="-128"/>
                  </a:rPr>
                  <a:t>回答数</a:t>
                </a:r>
              </a:p>
            </c:rich>
          </c:tx>
          <c:overlay val="0"/>
          <c:spPr>
            <a:noFill/>
            <a:ln>
              <a:noFill/>
            </a:ln>
            <a:effectLst/>
          </c:spPr>
          <c:txPr>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title>
        <c:numFmt formatCode="General" sourceLinked="1"/>
        <c:majorTickMark val="none"/>
        <c:minorTickMark val="none"/>
        <c:tickLblPos val="nextTo"/>
        <c:crossAx val="694759568"/>
        <c:crosses val="autoZero"/>
        <c:crossBetween val="between"/>
      </c:valAx>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29556506455284"/>
          <c:y val="5.6780516275929734E-2"/>
          <c:w val="0.50054215610693409"/>
          <c:h val="0.8234731548466052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'!$C$12:$E$12</c:f>
              <c:strCache>
                <c:ptCount val="3"/>
                <c:pt idx="0">
                  <c:v>依存症が背景にあるかもしれない事例があった</c:v>
                </c:pt>
                <c:pt idx="1">
                  <c:v>依存症の相談があった</c:v>
                </c:pt>
                <c:pt idx="2">
                  <c:v>わからない</c:v>
                </c:pt>
              </c:strCache>
            </c:strRef>
          </c:cat>
          <c:val>
            <c:numRef>
              <c:f>' count '!$C$13:$E$13</c:f>
              <c:numCache>
                <c:formatCode>General</c:formatCode>
                <c:ptCount val="3"/>
                <c:pt idx="0">
                  <c:v>112</c:v>
                </c:pt>
                <c:pt idx="1">
                  <c:v>51</c:v>
                </c:pt>
                <c:pt idx="2">
                  <c:v>59</c:v>
                </c:pt>
              </c:numCache>
            </c:numRef>
          </c:val>
          <c:extLst>
            <c:ext xmlns:c16="http://schemas.microsoft.com/office/drawing/2014/chart" uri="{C3380CC4-5D6E-409C-BE32-E72D297353CC}">
              <c16:uniqueId val="{00000000-2757-4A00-8D7F-F8C28B3A7EED}"/>
            </c:ext>
          </c:extLst>
        </c:ser>
        <c:dLbls>
          <c:showLegendKey val="0"/>
          <c:showVal val="0"/>
          <c:showCatName val="0"/>
          <c:showSerName val="0"/>
          <c:showPercent val="0"/>
          <c:showBubbleSize val="0"/>
        </c:dLbls>
        <c:gapWidth val="150"/>
        <c:axId val="880545087"/>
        <c:axId val="880547999"/>
      </c:barChart>
      <c:catAx>
        <c:axId val="88054508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880547999"/>
        <c:crosses val="autoZero"/>
        <c:auto val="1"/>
        <c:lblAlgn val="ctr"/>
        <c:lblOffset val="100"/>
        <c:noMultiLvlLbl val="0"/>
      </c:catAx>
      <c:valAx>
        <c:axId val="88054799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450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 count '!$A$28</c:f>
              <c:strCache>
                <c:ptCount val="1"/>
                <c:pt idx="0">
                  <c:v>回答数</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'!$C$26:$J$27</c:f>
              <c:strCache>
                <c:ptCount val="8"/>
                <c:pt idx="0">
                  <c:v>保健所や保健福祉C、精神保健福祉Cの情報提供</c:v>
                </c:pt>
                <c:pt idx="1">
                  <c:v>保健所や保健福祉C、精神保健福祉Cへ同行するなどの支援</c:v>
                </c:pt>
                <c:pt idx="2">
                  <c:v>医療機関の情報提供</c:v>
                </c:pt>
                <c:pt idx="3">
                  <c:v>医療機関へ受診同行するなどの支援</c:v>
                </c:pt>
                <c:pt idx="4">
                  <c:v>自助グループの情報提供</c:v>
                </c:pt>
                <c:pt idx="5">
                  <c:v>自助グループへ同行するなどの支援</c:v>
                </c:pt>
                <c:pt idx="6">
                  <c:v>その他</c:v>
                </c:pt>
                <c:pt idx="7">
                  <c:v>特別な対応はしていない</c:v>
                </c:pt>
              </c:strCache>
              <c:extLst/>
            </c:strRef>
          </c:cat>
          <c:val>
            <c:numRef>
              <c:f>' count '!$C$28:$J$28</c:f>
              <c:numCache>
                <c:formatCode>General</c:formatCode>
                <c:ptCount val="8"/>
                <c:pt idx="0">
                  <c:v>73</c:v>
                </c:pt>
                <c:pt idx="1">
                  <c:v>45</c:v>
                </c:pt>
                <c:pt idx="2">
                  <c:v>74</c:v>
                </c:pt>
                <c:pt idx="3">
                  <c:v>61</c:v>
                </c:pt>
                <c:pt idx="4">
                  <c:v>43</c:v>
                </c:pt>
                <c:pt idx="5">
                  <c:v>8</c:v>
                </c:pt>
                <c:pt idx="6">
                  <c:v>29</c:v>
                </c:pt>
                <c:pt idx="7">
                  <c:v>10</c:v>
                </c:pt>
              </c:numCache>
              <c:extLst/>
            </c:numRef>
          </c:val>
          <c:extLst>
            <c:ext xmlns:c16="http://schemas.microsoft.com/office/drawing/2014/chart" uri="{C3380CC4-5D6E-409C-BE32-E72D297353CC}">
              <c16:uniqueId val="{00000000-513B-4D84-99E4-5D89349704FB}"/>
            </c:ext>
          </c:extLst>
        </c:ser>
        <c:dLbls>
          <c:showLegendKey val="0"/>
          <c:showVal val="0"/>
          <c:showCatName val="0"/>
          <c:showSerName val="0"/>
          <c:showPercent val="0"/>
          <c:showBubbleSize val="0"/>
        </c:dLbls>
        <c:gapWidth val="182"/>
        <c:axId val="1284140031"/>
        <c:axId val="1284135039"/>
      </c:barChart>
      <c:catAx>
        <c:axId val="128414003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284135039"/>
        <c:crosses val="autoZero"/>
        <c:auto val="1"/>
        <c:lblAlgn val="ctr"/>
        <c:lblOffset val="100"/>
        <c:noMultiLvlLbl val="0"/>
      </c:catAx>
      <c:valAx>
        <c:axId val="128413503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284140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709923551925966"/>
          <c:y val="9.0541676643721328E-2"/>
          <c:w val="0.61381045848134019"/>
          <c:h val="0.85247143497612499"/>
        </c:manualLayout>
      </c:layout>
      <c:barChart>
        <c:barDir val="bar"/>
        <c:grouping val="clustered"/>
        <c:varyColors val="0"/>
        <c:ser>
          <c:idx val="0"/>
          <c:order val="0"/>
          <c:spPr>
            <a:solidFill>
              <a:schemeClr val="accent1"/>
            </a:solidFill>
            <a:ln w="7620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'!$C$49:$N$49</c:f>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法律関係</c:v>
                </c:pt>
                <c:pt idx="10">
                  <c:v>社協見守り相談室</c:v>
                </c:pt>
                <c:pt idx="11">
                  <c:v>その他</c:v>
                </c:pt>
              </c:strCache>
            </c:strRef>
          </c:cat>
          <c:val>
            <c:numRef>
              <c:f>' count '!$C$50:$N$50</c:f>
              <c:numCache>
                <c:formatCode>General</c:formatCode>
                <c:ptCount val="12"/>
                <c:pt idx="0">
                  <c:v>59</c:v>
                </c:pt>
                <c:pt idx="1">
                  <c:v>14</c:v>
                </c:pt>
                <c:pt idx="2">
                  <c:v>85</c:v>
                </c:pt>
                <c:pt idx="3">
                  <c:v>3</c:v>
                </c:pt>
                <c:pt idx="4">
                  <c:v>6</c:v>
                </c:pt>
                <c:pt idx="5">
                  <c:v>5</c:v>
                </c:pt>
                <c:pt idx="6">
                  <c:v>7</c:v>
                </c:pt>
                <c:pt idx="7">
                  <c:v>3</c:v>
                </c:pt>
                <c:pt idx="8">
                  <c:v>4</c:v>
                </c:pt>
                <c:pt idx="9">
                  <c:v>5</c:v>
                </c:pt>
                <c:pt idx="10">
                  <c:v>7</c:v>
                </c:pt>
                <c:pt idx="11">
                  <c:v>1</c:v>
                </c:pt>
              </c:numCache>
            </c:numRef>
          </c:val>
          <c:extLst>
            <c:ext xmlns:c16="http://schemas.microsoft.com/office/drawing/2014/chart" uri="{C3380CC4-5D6E-409C-BE32-E72D297353CC}">
              <c16:uniqueId val="{00000000-6AA0-47DA-B02F-5CB672562AC3}"/>
            </c:ext>
          </c:extLst>
        </c:ser>
        <c:dLbls>
          <c:dLblPos val="outEnd"/>
          <c:showLegendKey val="0"/>
          <c:showVal val="1"/>
          <c:showCatName val="0"/>
          <c:showSerName val="0"/>
          <c:showPercent val="0"/>
          <c:showBubbleSize val="0"/>
        </c:dLbls>
        <c:gapWidth val="182"/>
        <c:axId val="1028058191"/>
        <c:axId val="1028051119"/>
      </c:barChart>
      <c:catAx>
        <c:axId val="102805819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1028051119"/>
        <c:crosses val="autoZero"/>
        <c:auto val="1"/>
        <c:lblAlgn val="ctr"/>
        <c:lblOffset val="100"/>
        <c:tickMarkSkip val="1"/>
        <c:noMultiLvlLbl val="0"/>
      </c:catAx>
      <c:valAx>
        <c:axId val="102805111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0280581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8389446699662"/>
          <c:y val="5.3350671431041441E-2"/>
          <c:w val="0.72885260741890012"/>
          <c:h val="0.90679958908008718"/>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806E-441B-9587-CCB1EDC2DE3F}"/>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806E-441B-9587-CCB1EDC2DE3F}"/>
              </c:ext>
            </c:extLst>
          </c:dPt>
          <c:dLbls>
            <c:dLbl>
              <c:idx val="0"/>
              <c:layout>
                <c:manualLayout>
                  <c:x val="-0.18473630277434225"/>
                  <c:y val="2.7985695704249761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289614098190006"/>
                      <c:h val="0.4395207649091738"/>
                    </c:manualLayout>
                  </c15:layout>
                </c:ext>
                <c:ext xmlns:c16="http://schemas.microsoft.com/office/drawing/2014/chart" uri="{C3380CC4-5D6E-409C-BE32-E72D297353CC}">
                  <c16:uniqueId val="{00000001-806E-441B-9587-CCB1EDC2DE3F}"/>
                </c:ext>
              </c:extLst>
            </c:dLbl>
            <c:dLbl>
              <c:idx val="1"/>
              <c:layout>
                <c:manualLayout>
                  <c:x val="0.15786067839626589"/>
                  <c:y val="-1.377155122193718E-2"/>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3605109686731488"/>
                      <c:h val="0.29045657477865144"/>
                    </c:manualLayout>
                  </c15:layout>
                </c:ext>
                <c:ext xmlns:c16="http://schemas.microsoft.com/office/drawing/2014/chart" uri="{C3380CC4-5D6E-409C-BE32-E72D297353CC}">
                  <c16:uniqueId val="{00000003-806E-441B-9587-CCB1EDC2DE3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count '!$C$32:$D$32</c:f>
              <c:strCache>
                <c:ptCount val="2"/>
                <c:pt idx="0">
                  <c:v>ある</c:v>
                </c:pt>
                <c:pt idx="1">
                  <c:v>ない</c:v>
                </c:pt>
              </c:strCache>
            </c:strRef>
          </c:cat>
          <c:val>
            <c:numRef>
              <c:f>' count '!$C$33:$D$33</c:f>
              <c:numCache>
                <c:formatCode>General</c:formatCode>
                <c:ptCount val="2"/>
                <c:pt idx="0">
                  <c:v>67</c:v>
                </c:pt>
                <c:pt idx="1">
                  <c:v>69</c:v>
                </c:pt>
              </c:numCache>
            </c:numRef>
          </c:val>
          <c:extLst>
            <c:ext xmlns:c16="http://schemas.microsoft.com/office/drawing/2014/chart" uri="{C3380CC4-5D6E-409C-BE32-E72D297353CC}">
              <c16:uniqueId val="{00000004-806E-441B-9587-CCB1EDC2DE3F}"/>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4451329311574428"/>
          <c:y val="0.10739938757655293"/>
          <c:w val="0.54030013944120692"/>
          <c:h val="0.8416746864975212"/>
        </c:manualLayout>
      </c:layout>
      <c:barChart>
        <c:barDir val="bar"/>
        <c:grouping val="clustered"/>
        <c:varyColors val="0"/>
        <c:ser>
          <c:idx val="0"/>
          <c:order val="0"/>
          <c:spPr>
            <a:solidFill>
              <a:srgbClr val="94B6D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'!$B$32:$M$32</c:f>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法テラスなどの法律関係</c:v>
                </c:pt>
                <c:pt idx="10">
                  <c:v>社協見守り相談室</c:v>
                </c:pt>
                <c:pt idx="11">
                  <c:v>その他</c:v>
                </c:pt>
              </c:strCache>
            </c:strRef>
          </c:cat>
          <c:val>
            <c:numRef>
              <c:f>' count '!$B$33:$M$33</c:f>
              <c:numCache>
                <c:formatCode>General</c:formatCode>
                <c:ptCount val="12"/>
                <c:pt idx="0">
                  <c:v>49</c:v>
                </c:pt>
                <c:pt idx="1">
                  <c:v>44</c:v>
                </c:pt>
                <c:pt idx="2">
                  <c:v>25</c:v>
                </c:pt>
                <c:pt idx="3">
                  <c:v>5</c:v>
                </c:pt>
                <c:pt idx="4">
                  <c:v>11</c:v>
                </c:pt>
                <c:pt idx="5">
                  <c:v>6</c:v>
                </c:pt>
                <c:pt idx="6">
                  <c:v>11</c:v>
                </c:pt>
                <c:pt idx="7">
                  <c:v>7</c:v>
                </c:pt>
                <c:pt idx="8">
                  <c:v>9</c:v>
                </c:pt>
                <c:pt idx="9">
                  <c:v>4</c:v>
                </c:pt>
                <c:pt idx="10">
                  <c:v>7</c:v>
                </c:pt>
                <c:pt idx="11">
                  <c:v>6</c:v>
                </c:pt>
              </c:numCache>
            </c:numRef>
          </c:val>
          <c:extLst>
            <c:ext xmlns:c16="http://schemas.microsoft.com/office/drawing/2014/chart" uri="{C3380CC4-5D6E-409C-BE32-E72D297353CC}">
              <c16:uniqueId val="{00000000-41ED-49FA-A920-AF5E4DBE1F0B}"/>
            </c:ext>
          </c:extLst>
        </c:ser>
        <c:dLbls>
          <c:showLegendKey val="0"/>
          <c:showVal val="0"/>
          <c:showCatName val="0"/>
          <c:showSerName val="0"/>
          <c:showPercent val="0"/>
          <c:showBubbleSize val="0"/>
        </c:dLbls>
        <c:gapWidth val="100"/>
        <c:axId val="880551743"/>
        <c:axId val="880552159"/>
      </c:barChart>
      <c:catAx>
        <c:axId val="88055174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880552159"/>
        <c:crosses val="autoZero"/>
        <c:auto val="1"/>
        <c:lblAlgn val="ctr"/>
        <c:lblOffset val="100"/>
        <c:noMultiLvlLbl val="0"/>
      </c:catAx>
      <c:valAx>
        <c:axId val="88055215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517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271493344624039"/>
          <c:y val="0.10343555739743059"/>
          <c:w val="0.64519365540143225"/>
          <c:h val="0.80482479163788745"/>
        </c:manualLayout>
      </c:layout>
      <c:pieChart>
        <c:varyColors val="1"/>
        <c:ser>
          <c:idx val="0"/>
          <c:order val="0"/>
          <c:explosion val="2"/>
          <c:dPt>
            <c:idx val="0"/>
            <c:bubble3D val="0"/>
            <c:spPr>
              <a:solidFill>
                <a:srgbClr val="5B9BD5"/>
              </a:solidFill>
              <a:ln w="44450">
                <a:solidFill>
                  <a:srgbClr val="FFFF00"/>
                </a:solidFill>
              </a:ln>
              <a:effectLst/>
            </c:spPr>
            <c:extLst>
              <c:ext xmlns:c16="http://schemas.microsoft.com/office/drawing/2014/chart" uri="{C3380CC4-5D6E-409C-BE32-E72D297353CC}">
                <c16:uniqueId val="{00000001-623C-4DC2-BAC0-AFC8FB1478E8}"/>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623C-4DC2-BAC0-AFC8FB1478E8}"/>
              </c:ext>
            </c:extLst>
          </c:dPt>
          <c:dLbls>
            <c:dLbl>
              <c:idx val="0"/>
              <c:layout>
                <c:manualLayout>
                  <c:x val="-0.23184347952556891"/>
                  <c:y val="-2.4786572731040252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2033855134692967"/>
                      <c:h val="0.2907897039185891"/>
                    </c:manualLayout>
                  </c15:layout>
                </c:ext>
                <c:ext xmlns:c16="http://schemas.microsoft.com/office/drawing/2014/chart" uri="{C3380CC4-5D6E-409C-BE32-E72D297353CC}">
                  <c16:uniqueId val="{00000001-623C-4DC2-BAC0-AFC8FB1478E8}"/>
                </c:ext>
              </c:extLst>
            </c:dLbl>
            <c:dLbl>
              <c:idx val="1"/>
              <c:layout>
                <c:manualLayout>
                  <c:x val="0.18283430164417813"/>
                  <c:y val="6.3765713496339277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8597131132261083"/>
                      <c:h val="0.33771929824561403"/>
                    </c:manualLayout>
                  </c15:layout>
                </c:ext>
                <c:ext xmlns:c16="http://schemas.microsoft.com/office/drawing/2014/chart" uri="{C3380CC4-5D6E-409C-BE32-E72D297353CC}">
                  <c16:uniqueId val="{00000003-623C-4DC2-BAC0-AFC8FB1478E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count '!$C$12:$D$12</c:f>
              <c:strCache>
                <c:ptCount val="2"/>
                <c:pt idx="0">
                  <c:v>ある</c:v>
                </c:pt>
                <c:pt idx="1">
                  <c:v>ない</c:v>
                </c:pt>
              </c:strCache>
            </c:strRef>
          </c:cat>
          <c:val>
            <c:numRef>
              <c:f>' count '!$C$13:$D$13</c:f>
              <c:numCache>
                <c:formatCode>General</c:formatCode>
                <c:ptCount val="2"/>
                <c:pt idx="0">
                  <c:v>36</c:v>
                </c:pt>
                <c:pt idx="1">
                  <c:v>32</c:v>
                </c:pt>
              </c:numCache>
            </c:numRef>
          </c:val>
          <c:extLst>
            <c:ext xmlns:c16="http://schemas.microsoft.com/office/drawing/2014/chart" uri="{C3380CC4-5D6E-409C-BE32-E72D297353CC}">
              <c16:uniqueId val="{00000004-623C-4DC2-BAC0-AFC8FB1478E8}"/>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035627435213735"/>
          <c:y val="0.13754079883175843"/>
          <c:w val="0.55502906360625015"/>
          <c:h val="0.841674686497521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count!$C$7:$J$7</c:f>
              <c:strCache>
                <c:ptCount val="8"/>
                <c:pt idx="0">
                  <c:v>医療機関　</c:v>
                </c:pt>
                <c:pt idx="1">
                  <c:v>自助グループ</c:v>
                </c:pt>
                <c:pt idx="2">
                  <c:v>行政機関ー福祉関係</c:v>
                </c:pt>
                <c:pt idx="3">
                  <c:v>行政機関ー福祉関係以外</c:v>
                </c:pt>
                <c:pt idx="4">
                  <c:v>依存症に特化した民間事業所</c:v>
                </c:pt>
                <c:pt idx="5">
                  <c:v>福祉サービス事業所</c:v>
                </c:pt>
                <c:pt idx="6">
                  <c:v>司法関係</c:v>
                </c:pt>
                <c:pt idx="7">
                  <c:v>その他</c:v>
                </c:pt>
              </c:strCache>
            </c:strRef>
          </c:cat>
          <c:val>
            <c:numRef>
              <c:f>count!$C$8:$J$8</c:f>
              <c:numCache>
                <c:formatCode>General</c:formatCode>
                <c:ptCount val="8"/>
                <c:pt idx="0">
                  <c:v>8</c:v>
                </c:pt>
                <c:pt idx="1">
                  <c:v>10</c:v>
                </c:pt>
                <c:pt idx="2">
                  <c:v>6</c:v>
                </c:pt>
                <c:pt idx="3">
                  <c:v>2</c:v>
                </c:pt>
                <c:pt idx="4">
                  <c:v>8</c:v>
                </c:pt>
                <c:pt idx="5">
                  <c:v>3</c:v>
                </c:pt>
                <c:pt idx="6">
                  <c:v>2</c:v>
                </c:pt>
                <c:pt idx="7">
                  <c:v>1</c:v>
                </c:pt>
              </c:numCache>
            </c:numRef>
          </c:val>
          <c:extLst>
            <c:ext xmlns:c16="http://schemas.microsoft.com/office/drawing/2014/chart" uri="{C3380CC4-5D6E-409C-BE32-E72D297353CC}">
              <c16:uniqueId val="{00000000-56C2-4158-9AD6-B0B9DCB4A1C2}"/>
            </c:ext>
          </c:extLst>
        </c:ser>
        <c:dLbls>
          <c:showLegendKey val="0"/>
          <c:showVal val="0"/>
          <c:showCatName val="0"/>
          <c:showSerName val="0"/>
          <c:showPercent val="0"/>
          <c:showBubbleSize val="0"/>
        </c:dLbls>
        <c:gapWidth val="182"/>
        <c:axId val="1826027776"/>
        <c:axId val="1826026944"/>
      </c:barChart>
      <c:catAx>
        <c:axId val="1826027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26944"/>
        <c:crosses val="autoZero"/>
        <c:auto val="1"/>
        <c:lblAlgn val="ctr"/>
        <c:lblOffset val="100"/>
        <c:noMultiLvlLbl val="0"/>
      </c:catAx>
      <c:valAx>
        <c:axId val="1826026944"/>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26027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046770715226593E-2"/>
          <c:y val="1.8741205296469381E-2"/>
          <c:w val="0.76816642191835294"/>
          <c:h val="0.9430440008116503"/>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BA23-4ED5-825F-3A23570B0E59}"/>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BA23-4ED5-825F-3A23570B0E59}"/>
              </c:ext>
            </c:extLst>
          </c:dPt>
          <c:dLbls>
            <c:dLbl>
              <c:idx val="0"/>
              <c:layout>
                <c:manualLayout>
                  <c:x val="-0.17772296379068375"/>
                  <c:y val="-0.1642057135170156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40746288754465138"/>
                      <c:h val="0.45057163168671432"/>
                    </c:manualLayout>
                  </c15:layout>
                </c:ext>
                <c:ext xmlns:c16="http://schemas.microsoft.com/office/drawing/2014/chart" uri="{C3380CC4-5D6E-409C-BE32-E72D297353CC}">
                  <c16:uniqueId val="{00000001-BA23-4ED5-825F-3A23570B0E59}"/>
                </c:ext>
              </c:extLst>
            </c:dLbl>
            <c:dLbl>
              <c:idx val="1"/>
              <c:layout>
                <c:manualLayout>
                  <c:x val="0.16870845130086473"/>
                  <c:y val="2.4030241068653791E-3"/>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510320172404522"/>
                      <c:h val="0.42779504978452954"/>
                    </c:manualLayout>
                  </c15:layout>
                </c:ext>
                <c:ext xmlns:c16="http://schemas.microsoft.com/office/drawing/2014/chart" uri="{C3380CC4-5D6E-409C-BE32-E72D297353CC}">
                  <c16:uniqueId val="{00000003-BA23-4ED5-825F-3A23570B0E59}"/>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count!$C$12:$D$12</c:f>
              <c:strCache>
                <c:ptCount val="2"/>
                <c:pt idx="0">
                  <c:v>ある</c:v>
                </c:pt>
                <c:pt idx="1">
                  <c:v>ない</c:v>
                </c:pt>
              </c:strCache>
            </c:strRef>
          </c:cat>
          <c:val>
            <c:numRef>
              <c:f>count!$C$13:$D$13</c:f>
              <c:numCache>
                <c:formatCode>General</c:formatCode>
                <c:ptCount val="2"/>
                <c:pt idx="0">
                  <c:v>10</c:v>
                </c:pt>
                <c:pt idx="1">
                  <c:v>2</c:v>
                </c:pt>
              </c:numCache>
            </c:numRef>
          </c:val>
          <c:extLst>
            <c:ext xmlns:c16="http://schemas.microsoft.com/office/drawing/2014/chart" uri="{C3380CC4-5D6E-409C-BE32-E72D297353CC}">
              <c16:uniqueId val="{00000004-BA23-4ED5-825F-3A23570B0E59}"/>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'!$C$2:$M$2</c:f>
              <c:strCache>
                <c:ptCount val="11"/>
                <c:pt idx="0">
                  <c:v>市町村障がい福祉担当課</c:v>
                </c:pt>
                <c:pt idx="1">
                  <c:v>市町村高齢福祉担当課</c:v>
                </c:pt>
                <c:pt idx="2">
                  <c:v>市町村生活保護担当課</c:v>
                </c:pt>
                <c:pt idx="3">
                  <c:v>市町村生活困窮者支援担当課</c:v>
                </c:pt>
                <c:pt idx="4">
                  <c:v>市町村家庭児童相談担当課</c:v>
                </c:pt>
                <c:pt idx="5">
                  <c:v>市町村女性相談担当課</c:v>
                </c:pt>
                <c:pt idx="6">
                  <c:v>市町村保健センター</c:v>
                </c:pt>
                <c:pt idx="7">
                  <c:v>基幹相談支援センター</c:v>
                </c:pt>
                <c:pt idx="8">
                  <c:v>いきいきネット相談支援センター</c:v>
                </c:pt>
                <c:pt idx="9">
                  <c:v>地域包括支援センター</c:v>
                </c:pt>
                <c:pt idx="10">
                  <c:v>その他</c:v>
                </c:pt>
              </c:strCache>
            </c:strRef>
          </c:cat>
          <c:val>
            <c:numRef>
              <c:f>' count '!$C$3:$M$3</c:f>
              <c:numCache>
                <c:formatCode>General</c:formatCode>
                <c:ptCount val="11"/>
                <c:pt idx="0">
                  <c:v>12</c:v>
                </c:pt>
                <c:pt idx="1">
                  <c:v>16</c:v>
                </c:pt>
                <c:pt idx="2">
                  <c:v>48</c:v>
                </c:pt>
                <c:pt idx="3">
                  <c:v>9</c:v>
                </c:pt>
                <c:pt idx="4">
                  <c:v>13</c:v>
                </c:pt>
                <c:pt idx="5">
                  <c:v>5</c:v>
                </c:pt>
                <c:pt idx="6">
                  <c:v>21</c:v>
                </c:pt>
                <c:pt idx="7">
                  <c:v>16</c:v>
                </c:pt>
                <c:pt idx="8">
                  <c:v>4</c:v>
                </c:pt>
                <c:pt idx="9">
                  <c:v>30</c:v>
                </c:pt>
                <c:pt idx="10">
                  <c:v>21</c:v>
                </c:pt>
              </c:numCache>
            </c:numRef>
          </c:val>
          <c:extLst>
            <c:ext xmlns:c16="http://schemas.microsoft.com/office/drawing/2014/chart" uri="{C3380CC4-5D6E-409C-BE32-E72D297353CC}">
              <c16:uniqueId val="{00000000-BD22-4D9F-806F-831A6920CB93}"/>
            </c:ext>
          </c:extLst>
        </c:ser>
        <c:dLbls>
          <c:showLegendKey val="0"/>
          <c:showVal val="0"/>
          <c:showCatName val="0"/>
          <c:showSerName val="0"/>
          <c:showPercent val="0"/>
          <c:showBubbleSize val="0"/>
        </c:dLbls>
        <c:gapWidth val="219"/>
        <c:overlap val="-27"/>
        <c:axId val="2058436272"/>
        <c:axId val="2058422128"/>
      </c:barChart>
      <c:catAx>
        <c:axId val="205843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2058422128"/>
        <c:crosses val="autoZero"/>
        <c:auto val="1"/>
        <c:lblAlgn val="ctr"/>
        <c:lblOffset val="100"/>
        <c:noMultiLvlLbl val="0"/>
      </c:catAx>
      <c:valAx>
        <c:axId val="2058422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58436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854768153980756E-2"/>
          <c:y val="6.2144653357835318E-2"/>
          <c:w val="0.8845896762904637"/>
          <c:h val="0.4229506388176768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'!$C$7:$H$7</c:f>
              <c:strCache>
                <c:ptCount val="6"/>
                <c:pt idx="0">
                  <c:v>看護師・保健師</c:v>
                </c:pt>
                <c:pt idx="1">
                  <c:v>ケースワーカー・相談員</c:v>
                </c:pt>
                <c:pt idx="2">
                  <c:v>CSW</c:v>
                </c:pt>
                <c:pt idx="3">
                  <c:v>ケアマネ―ジャー</c:v>
                </c:pt>
                <c:pt idx="4">
                  <c:v>事務職</c:v>
                </c:pt>
                <c:pt idx="5">
                  <c:v>その他</c:v>
                </c:pt>
              </c:strCache>
            </c:strRef>
          </c:cat>
          <c:val>
            <c:numRef>
              <c:f>' count '!$C$8:$H$8</c:f>
              <c:numCache>
                <c:formatCode>General</c:formatCode>
                <c:ptCount val="6"/>
                <c:pt idx="0">
                  <c:v>34</c:v>
                </c:pt>
                <c:pt idx="1">
                  <c:v>85</c:v>
                </c:pt>
                <c:pt idx="2">
                  <c:v>9</c:v>
                </c:pt>
                <c:pt idx="3">
                  <c:v>11</c:v>
                </c:pt>
                <c:pt idx="4">
                  <c:v>54</c:v>
                </c:pt>
                <c:pt idx="5">
                  <c:v>15</c:v>
                </c:pt>
              </c:numCache>
            </c:numRef>
          </c:val>
          <c:extLst>
            <c:ext xmlns:c16="http://schemas.microsoft.com/office/drawing/2014/chart" uri="{C3380CC4-5D6E-409C-BE32-E72D297353CC}">
              <c16:uniqueId val="{00000000-E1D2-4D8C-A5F1-2FEA00BEE780}"/>
            </c:ext>
          </c:extLst>
        </c:ser>
        <c:dLbls>
          <c:showLegendKey val="0"/>
          <c:showVal val="0"/>
          <c:showCatName val="0"/>
          <c:showSerName val="0"/>
          <c:showPercent val="0"/>
          <c:showBubbleSize val="0"/>
        </c:dLbls>
        <c:gapWidth val="219"/>
        <c:overlap val="-27"/>
        <c:axId val="1826002400"/>
        <c:axId val="1826019872"/>
      </c:barChart>
      <c:catAx>
        <c:axId val="182600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19872"/>
        <c:crosses val="autoZero"/>
        <c:auto val="1"/>
        <c:lblAlgn val="ctr"/>
        <c:lblOffset val="100"/>
        <c:noMultiLvlLbl val="0"/>
      </c:catAx>
      <c:valAx>
        <c:axId val="182601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826002400"/>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576856272846854"/>
          <c:y val="9.771771302456865E-2"/>
          <c:w val="0.40920033284641827"/>
          <c:h val="0.841674686497521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'!$C$17:$M$17</c:f>
              <c:strCache>
                <c:ptCount val="11"/>
                <c:pt idx="0">
                  <c:v>健康問題（身体）</c:v>
                </c:pt>
                <c:pt idx="1">
                  <c:v>健康問題（精神）</c:v>
                </c:pt>
                <c:pt idx="2">
                  <c:v>経済問題</c:v>
                </c:pt>
                <c:pt idx="3">
                  <c:v>借金問題</c:v>
                </c:pt>
                <c:pt idx="4">
                  <c:v>家事などの日常生活に支障がある</c:v>
                </c:pt>
                <c:pt idx="5">
                  <c:v>子育てに支障がある</c:v>
                </c:pt>
                <c:pt idx="6">
                  <c:v>認知症や介護のこと</c:v>
                </c:pt>
                <c:pt idx="7">
                  <c:v>家族関係が悪化している</c:v>
                </c:pt>
                <c:pt idx="8">
                  <c:v>虐待やDV</c:v>
                </c:pt>
                <c:pt idx="9">
                  <c:v>社会生活に支障がある（仕事や近隣との関係等）</c:v>
                </c:pt>
                <c:pt idx="10">
                  <c:v>その他</c:v>
                </c:pt>
              </c:strCache>
            </c:strRef>
          </c:cat>
          <c:val>
            <c:numRef>
              <c:f>' count '!$C$18:$M$18</c:f>
              <c:numCache>
                <c:formatCode>General</c:formatCode>
                <c:ptCount val="11"/>
                <c:pt idx="0">
                  <c:v>59</c:v>
                </c:pt>
                <c:pt idx="1">
                  <c:v>92</c:v>
                </c:pt>
                <c:pt idx="2">
                  <c:v>71</c:v>
                </c:pt>
                <c:pt idx="3">
                  <c:v>49</c:v>
                </c:pt>
                <c:pt idx="4">
                  <c:v>43</c:v>
                </c:pt>
                <c:pt idx="5">
                  <c:v>18</c:v>
                </c:pt>
                <c:pt idx="6">
                  <c:v>20</c:v>
                </c:pt>
                <c:pt idx="7">
                  <c:v>54</c:v>
                </c:pt>
                <c:pt idx="8">
                  <c:v>38</c:v>
                </c:pt>
                <c:pt idx="9">
                  <c:v>54</c:v>
                </c:pt>
                <c:pt idx="10">
                  <c:v>5</c:v>
                </c:pt>
              </c:numCache>
            </c:numRef>
          </c:val>
          <c:extLst>
            <c:ext xmlns:c16="http://schemas.microsoft.com/office/drawing/2014/chart" uri="{C3380CC4-5D6E-409C-BE32-E72D297353CC}">
              <c16:uniqueId val="{00000000-18B5-4F6C-BC9E-6893EC2FCCE3}"/>
            </c:ext>
          </c:extLst>
        </c:ser>
        <c:dLbls>
          <c:dLblPos val="outEnd"/>
          <c:showLegendKey val="0"/>
          <c:showVal val="1"/>
          <c:showCatName val="0"/>
          <c:showSerName val="0"/>
          <c:showPercent val="0"/>
          <c:showBubbleSize val="0"/>
        </c:dLbls>
        <c:gapWidth val="100"/>
        <c:axId val="607852303"/>
        <c:axId val="607871023"/>
      </c:barChart>
      <c:catAx>
        <c:axId val="607852303"/>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607871023"/>
        <c:crosses val="autoZero"/>
        <c:auto val="1"/>
        <c:lblAlgn val="ctr"/>
        <c:lblOffset val="100"/>
        <c:noMultiLvlLbl val="0"/>
      </c:catAx>
      <c:valAx>
        <c:axId val="607871023"/>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6078523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535433070866147E-2"/>
          <c:y val="4.9064973333871865E-2"/>
          <c:w val="0.87590901137357835"/>
          <c:h val="0.47666539929082846"/>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'!$C$22:$J$22</c:f>
              <c:strCache>
                <c:ptCount val="8"/>
                <c:pt idx="0">
                  <c:v>アルコール</c:v>
                </c:pt>
                <c:pt idx="1">
                  <c:v>薬物（違法薬物・処方薬・市販薬）</c:v>
                </c:pt>
                <c:pt idx="2">
                  <c:v>ギャンブル</c:v>
                </c:pt>
                <c:pt idx="3">
                  <c:v>買い物依存</c:v>
                </c:pt>
                <c:pt idx="4">
                  <c:v>ゲーム</c:v>
                </c:pt>
                <c:pt idx="5">
                  <c:v>窃盗</c:v>
                </c:pt>
                <c:pt idx="6">
                  <c:v>性行動</c:v>
                </c:pt>
                <c:pt idx="7">
                  <c:v>その他</c:v>
                </c:pt>
              </c:strCache>
            </c:strRef>
          </c:cat>
          <c:val>
            <c:numRef>
              <c:f>' count '!$C$23:$J$23</c:f>
              <c:numCache>
                <c:formatCode>General</c:formatCode>
                <c:ptCount val="8"/>
                <c:pt idx="0">
                  <c:v>120</c:v>
                </c:pt>
                <c:pt idx="1">
                  <c:v>50</c:v>
                </c:pt>
                <c:pt idx="2">
                  <c:v>54</c:v>
                </c:pt>
                <c:pt idx="3">
                  <c:v>35</c:v>
                </c:pt>
                <c:pt idx="4">
                  <c:v>19</c:v>
                </c:pt>
                <c:pt idx="5">
                  <c:v>13</c:v>
                </c:pt>
                <c:pt idx="6">
                  <c:v>12</c:v>
                </c:pt>
                <c:pt idx="7">
                  <c:v>13</c:v>
                </c:pt>
              </c:numCache>
            </c:numRef>
          </c:val>
          <c:extLst>
            <c:ext xmlns:c16="http://schemas.microsoft.com/office/drawing/2014/chart" uri="{C3380CC4-5D6E-409C-BE32-E72D297353CC}">
              <c16:uniqueId val="{00000000-9A3D-483D-BD76-04D1C035AB55}"/>
            </c:ext>
          </c:extLst>
        </c:ser>
        <c:dLbls>
          <c:dLblPos val="outEnd"/>
          <c:showLegendKey val="0"/>
          <c:showVal val="1"/>
          <c:showCatName val="0"/>
          <c:showSerName val="0"/>
          <c:showPercent val="0"/>
          <c:showBubbleSize val="0"/>
        </c:dLbls>
        <c:gapWidth val="219"/>
        <c:overlap val="-27"/>
        <c:axId val="1825998240"/>
        <c:axId val="1826000320"/>
      </c:barChart>
      <c:catAx>
        <c:axId val="182599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10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00320"/>
        <c:crosses val="autoZero"/>
        <c:auto val="1"/>
        <c:lblAlgn val="ctr"/>
        <c:lblOffset val="100"/>
        <c:noMultiLvlLbl val="0"/>
      </c:catAx>
      <c:valAx>
        <c:axId val="182600032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25998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0.6306</cdr:x>
      <cdr:y>0</cdr:y>
    </cdr:from>
    <cdr:to>
      <cdr:x>1</cdr:x>
      <cdr:y>0.08401</cdr:y>
    </cdr:to>
    <cdr:sp macro="" textlink="">
      <cdr:nvSpPr>
        <cdr:cNvPr id="2" name="テキスト ボックス 8">
          <a:extLst xmlns:a="http://schemas.openxmlformats.org/drawingml/2006/main">
            <a:ext uri="{FF2B5EF4-FFF2-40B4-BE49-F238E27FC236}">
              <a16:creationId xmlns:a16="http://schemas.microsoft.com/office/drawing/2014/main" id="{46B9EF07-CF1C-4324-A02E-4427E05F4E55}"/>
            </a:ext>
          </a:extLst>
        </cdr:cNvPr>
        <cdr:cNvSpPr txBox="1"/>
      </cdr:nvSpPr>
      <cdr:spPr>
        <a:xfrm xmlns:a="http://schemas.openxmlformats.org/drawingml/2006/main">
          <a:off x="2784389" y="0"/>
          <a:ext cx="1631092"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drawings/drawing2.xml><?xml version="1.0" encoding="utf-8"?>
<c:userShapes xmlns:c="http://schemas.openxmlformats.org/drawingml/2006/chart">
  <cdr:relSizeAnchor xmlns:cdr="http://schemas.openxmlformats.org/drawingml/2006/chartDrawing">
    <cdr:from>
      <cdr:x>0.62491</cdr:x>
      <cdr:y>0</cdr:y>
    </cdr:from>
    <cdr:to>
      <cdr:x>0.96632</cdr:x>
      <cdr:y>0.11102</cdr:y>
    </cdr:to>
    <cdr:sp macro="" textlink="">
      <cdr:nvSpPr>
        <cdr:cNvPr id="2" name="テキスト ボックス 2">
          <a:extLst xmlns:a="http://schemas.openxmlformats.org/drawingml/2006/main">
            <a:ext uri="{FF2B5EF4-FFF2-40B4-BE49-F238E27FC236}">
              <a16:creationId xmlns:a16="http://schemas.microsoft.com/office/drawing/2014/main" id="{312906BD-B8E8-43E5-8D49-BFEE40AF6182}"/>
            </a:ext>
          </a:extLst>
        </cdr:cNvPr>
        <cdr:cNvSpPr txBox="1"/>
      </cdr:nvSpPr>
      <cdr:spPr>
        <a:xfrm xmlns:a="http://schemas.openxmlformats.org/drawingml/2006/main">
          <a:off x="3181481" y="0"/>
          <a:ext cx="1738184" cy="24622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drawings/drawing3.xml><?xml version="1.0" encoding="utf-8"?>
<c:userShapes xmlns:c="http://schemas.openxmlformats.org/drawingml/2006/chart">
  <cdr:relSizeAnchor xmlns:cdr="http://schemas.openxmlformats.org/drawingml/2006/chartDrawing">
    <cdr:from>
      <cdr:x>0.71324</cdr:x>
      <cdr:y>0</cdr:y>
    </cdr:from>
    <cdr:to>
      <cdr:x>1</cdr:x>
      <cdr:y>0.08718</cdr:y>
    </cdr:to>
    <cdr:sp macro="" textlink="">
      <cdr:nvSpPr>
        <cdr:cNvPr id="2" name="テキスト ボックス 2">
          <a:extLst xmlns:a="http://schemas.openxmlformats.org/drawingml/2006/main">
            <a:ext uri="{FF2B5EF4-FFF2-40B4-BE49-F238E27FC236}">
              <a16:creationId xmlns:a16="http://schemas.microsoft.com/office/drawing/2014/main" id="{312906BD-B8E8-43E5-8D49-BFEE40AF6182}"/>
            </a:ext>
          </a:extLst>
        </cdr:cNvPr>
        <cdr:cNvSpPr txBox="1"/>
      </cdr:nvSpPr>
      <cdr:spPr>
        <a:xfrm xmlns:a="http://schemas.openxmlformats.org/drawingml/2006/main">
          <a:off x="4575360" y="-7951"/>
          <a:ext cx="1839536" cy="23083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0BA0290B-DC27-4F47-84D7-4E431F33895C}"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3309938" y="850900"/>
            <a:ext cx="3319462"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FC6E728E-1F2C-4EB1-8D03-B7931A1353FF}" type="slidenum">
              <a:rPr kumimoji="1" lang="ja-JP" altLang="en-US" smtClean="0"/>
              <a:t>‹#›</a:t>
            </a:fld>
            <a:endParaRPr kumimoji="1" lang="ja-JP" altLang="en-US"/>
          </a:p>
        </p:txBody>
      </p:sp>
    </p:spTree>
    <p:extLst>
      <p:ext uri="{BB962C8B-B14F-4D97-AF65-F5344CB8AC3E}">
        <p14:creationId xmlns:p14="http://schemas.microsoft.com/office/powerpoint/2010/main" val="2626629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7FC5E1-EA0A-4B4E-B7A6-D64C64B4CA27}" type="datetime1">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2433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9E4E95-213E-4D4F-92EB-061E30FBBD2E}" type="datetime1">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12319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656DB0-5216-4815-9DD5-6038E3D497E1}" type="datetime1">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092443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9CD0B-214F-46EC-B09A-BFC0B3F160A2}" type="datetime1">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536801" y="6356352"/>
            <a:ext cx="2228850" cy="365125"/>
          </a:xfrm>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013993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A30B67-4470-4D7B-B4D0-F4AD0FF83558}" type="datetime1">
              <a:rPr kumimoji="1" lang="ja-JP" altLang="en-US" smtClean="0"/>
              <a:t>2025/12/25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147518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A048EE-D7B1-4899-8A70-8B89F3CCAC1A}" type="datetime1">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3658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DDC3C9-CEA9-4564-AAD9-BC9F8FA50A45}" type="datetime1">
              <a:rPr kumimoji="1" lang="ja-JP" altLang="en-US" smtClean="0"/>
              <a:t>2025/12/25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6969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7E058C-4AB7-4B51-A232-D71FECAF516B}" type="datetime1">
              <a:rPr kumimoji="1" lang="ja-JP" altLang="en-US" smtClean="0"/>
              <a:t>2025/12/25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8359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7470BF-6C7E-4719-8E6D-19B52C0A391B}" type="datetime1">
              <a:rPr kumimoji="1" lang="ja-JP" altLang="en-US" smtClean="0"/>
              <a:t>2025/12/25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97560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728540-15F8-4445-94A1-D8C7B6AFB0DB}" type="datetime1">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68344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AA1858-16BC-4F68-9B94-EDE6BAFAA6DE}" type="datetime1">
              <a:rPr kumimoji="1" lang="ja-JP" altLang="en-US" smtClean="0"/>
              <a:t>2025/12/25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21819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07ACCB-F81F-416A-8F05-6DACCCBF54FC}" type="datetime1">
              <a:rPr kumimoji="1" lang="ja-JP" altLang="en-US" smtClean="0"/>
              <a:t>2025/12/25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2705" y="6356352"/>
            <a:ext cx="2228850" cy="365125"/>
          </a:xfrm>
          <a:prstGeom prst="rect">
            <a:avLst/>
          </a:prstGeom>
        </p:spPr>
        <p:txBody>
          <a:bodyPr vert="horz" lIns="91440" tIns="45720" rIns="91440" bIns="45720" rtlCol="0" anchor="ctr"/>
          <a:lstStyle>
            <a:lvl1pPr algn="r">
              <a:defRPr sz="1600" b="1">
                <a:solidFill>
                  <a:schemeClr val="tx1">
                    <a:tint val="75000"/>
                  </a:schemeClr>
                </a:solidFill>
                <a:latin typeface="BIZ UDPゴシック" panose="020B0400000000000000" pitchFamily="50" charset="-128"/>
                <a:ea typeface="BIZ UDPゴシック" panose="020B0400000000000000" pitchFamily="50" charset="-128"/>
              </a:defRPr>
            </a:lvl1pPr>
          </a:lstStyle>
          <a:p>
            <a:fld id="{D33E614B-2DF6-49F2-99D3-F1B9A92D28AF}" type="slidenum">
              <a:rPr kumimoji="1" lang="ja-JP" altLang="en-US" smtClean="0"/>
              <a:pPr/>
              <a:t>‹#›</a:t>
            </a:fld>
            <a:endParaRPr kumimoji="1" lang="ja-JP" altLang="en-US"/>
          </a:p>
        </p:txBody>
      </p:sp>
    </p:spTree>
    <p:extLst>
      <p:ext uri="{BB962C8B-B14F-4D97-AF65-F5344CB8AC3E}">
        <p14:creationId xmlns:p14="http://schemas.microsoft.com/office/powerpoint/2010/main" val="2233249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chart" Target="../charts/chart11.xml"/><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9C52C74-FE60-4D23-BCE9-BE4AB98DBA0C}"/>
              </a:ext>
            </a:extLst>
          </p:cNvPr>
          <p:cNvSpPr>
            <a:spLocks noGrp="1"/>
          </p:cNvSpPr>
          <p:nvPr>
            <p:ph idx="1"/>
          </p:nvPr>
        </p:nvSpPr>
        <p:spPr>
          <a:xfrm>
            <a:off x="648079" y="1301753"/>
            <a:ext cx="8977312" cy="5522913"/>
          </a:xfrm>
        </p:spPr>
        <p:txBody>
          <a:bodyPr>
            <a:normAutofit fontScale="47500" lnSpcReduction="20000"/>
          </a:bodyPr>
          <a:lstStyle/>
          <a:p>
            <a:pPr marL="0" indent="0">
              <a:buNone/>
            </a:pPr>
            <a:r>
              <a:rPr kumimoji="1" lang="ja-JP" altLang="en-US" sz="3800" dirty="0"/>
              <a:t>　</a:t>
            </a:r>
            <a:endParaRPr kumimoji="1" lang="en-US" altLang="ja-JP" sz="3800" dirty="0"/>
          </a:p>
          <a:p>
            <a:pPr marL="0" indent="179388">
              <a:buNone/>
            </a:pPr>
            <a:r>
              <a:rPr kumimoji="1" lang="ja-JP" altLang="en-US" sz="3800" b="1" dirty="0"/>
              <a:t>１　アンケートの実施目的</a:t>
            </a:r>
          </a:p>
          <a:p>
            <a:pPr marL="0" indent="0">
              <a:buNone/>
            </a:pPr>
            <a:r>
              <a:rPr kumimoji="1" lang="ja-JP" altLang="en-US" sz="2700" dirty="0">
                <a:latin typeface="BIZ UDゴシック" panose="020B0400000000000000" pitchFamily="49" charset="-128"/>
                <a:ea typeface="BIZ UDゴシック" panose="020B0400000000000000" pitchFamily="49" charset="-128"/>
              </a:rPr>
              <a:t>　　　　依存症や依存症に関連する問題でお困りの本人や家族の相談先となる精神保健福祉センターや</a:t>
            </a:r>
          </a:p>
          <a:p>
            <a:pPr marL="0" indent="0">
              <a:buNone/>
            </a:pPr>
            <a:r>
              <a:rPr kumimoji="1" lang="ja-JP" altLang="en-US" sz="2700" dirty="0">
                <a:latin typeface="BIZ UDゴシック" panose="020B0400000000000000" pitchFamily="49" charset="-128"/>
                <a:ea typeface="BIZ UDゴシック" panose="020B0400000000000000" pitchFamily="49" charset="-128"/>
              </a:rPr>
              <a:t>　　　保健所、大阪市各区保健福祉センター、堺市各保健センター、市町村相談窓口、依存症専門医療機関</a:t>
            </a:r>
          </a:p>
          <a:p>
            <a:pPr marL="0" indent="0">
              <a:buNone/>
            </a:pPr>
            <a:r>
              <a:rPr kumimoji="1" lang="ja-JP" altLang="en-US" sz="2700" dirty="0">
                <a:latin typeface="BIZ UDゴシック" panose="020B0400000000000000" pitchFamily="49" charset="-128"/>
                <a:ea typeface="BIZ UDゴシック" panose="020B0400000000000000" pitchFamily="49" charset="-128"/>
              </a:rPr>
              <a:t>　　　や依存症支援機関、支援団体等の連携支援の充実を目的とし、相談対応や連携支援の実態やニーズ、</a:t>
            </a:r>
          </a:p>
          <a:p>
            <a:pPr marL="0" indent="0">
              <a:buNone/>
            </a:pPr>
            <a:r>
              <a:rPr kumimoji="1" lang="ja-JP" altLang="en-US" sz="2700" dirty="0">
                <a:latin typeface="BIZ UDゴシック" panose="020B0400000000000000" pitchFamily="49" charset="-128"/>
                <a:ea typeface="BIZ UDゴシック" panose="020B0400000000000000" pitchFamily="49" charset="-128"/>
              </a:rPr>
              <a:t>　　　課題を把握し、依存症の連携支援体制の推進に活用する。</a:t>
            </a:r>
          </a:p>
          <a:p>
            <a:endParaRPr kumimoji="1" lang="ja-JP" altLang="en-US" sz="2900" dirty="0"/>
          </a:p>
          <a:p>
            <a:pPr marL="0" indent="0">
              <a:buNone/>
            </a:pPr>
            <a:r>
              <a:rPr kumimoji="1" lang="ja-JP" altLang="en-US" sz="3800" b="1" dirty="0"/>
              <a:t>　２　アンケート協力依頼依頼先　</a:t>
            </a:r>
            <a:r>
              <a:rPr kumimoji="1" lang="ja-JP" altLang="en-US" sz="2500" b="1" dirty="0">
                <a:latin typeface="BIZ UDPゴシック" panose="020B0400000000000000" pitchFamily="50" charset="-128"/>
                <a:ea typeface="BIZ UDPゴシック" panose="020B0400000000000000" pitchFamily="50" charset="-128"/>
              </a:rPr>
              <a:t>（</a:t>
            </a:r>
            <a:r>
              <a:rPr kumimoji="1" lang="en-US" altLang="ja-JP" sz="2500" b="1" dirty="0">
                <a:latin typeface="BIZ UDPゴシック" panose="020B0400000000000000" pitchFamily="50" charset="-128"/>
                <a:ea typeface="BIZ UDPゴシック" panose="020B0400000000000000" pitchFamily="50" charset="-128"/>
              </a:rPr>
              <a:t>※</a:t>
            </a:r>
            <a:r>
              <a:rPr kumimoji="1" lang="ja-JP" altLang="en-US" sz="2500" b="1" dirty="0">
                <a:latin typeface="BIZ UDPゴシック" panose="020B0400000000000000" pitchFamily="50" charset="-128"/>
                <a:ea typeface="BIZ UDPゴシック" panose="020B0400000000000000" pitchFamily="50" charset="-128"/>
              </a:rPr>
              <a:t>下記機関所属の担当職員）</a:t>
            </a:r>
          </a:p>
          <a:p>
            <a:pPr marL="0" indent="0">
              <a:buNone/>
            </a:pPr>
            <a:r>
              <a:rPr kumimoji="1" lang="ja-JP" altLang="en-US" dirty="0">
                <a:latin typeface="BIZ UDゴシック" panose="020B0400000000000000" pitchFamily="49" charset="-128"/>
                <a:ea typeface="BIZ UDゴシック" panose="020B0400000000000000" pitchFamily="49" charset="-128"/>
              </a:rPr>
              <a:t>　　　〇政令市精神保健福祉センター、府保健所、中核市保健所、大阪市各区保健福祉センター、堺市各保健センター</a:t>
            </a:r>
          </a:p>
          <a:p>
            <a:pPr marL="0" indent="0">
              <a:buNone/>
            </a:pPr>
            <a:r>
              <a:rPr kumimoji="1" lang="ja-JP" altLang="en-US" dirty="0">
                <a:latin typeface="BIZ UDゴシック" panose="020B0400000000000000" pitchFamily="49" charset="-128"/>
                <a:ea typeface="BIZ UDゴシック" panose="020B0400000000000000" pitchFamily="49" charset="-128"/>
              </a:rPr>
              <a:t>　　　〇府内各市町村の障がい福祉担当課、高齢福祉担当課、生活保護担当課、生活困窮者支援担当課、</a:t>
            </a:r>
          </a:p>
          <a:p>
            <a:pPr marL="0" indent="0">
              <a:buNone/>
            </a:pPr>
            <a:r>
              <a:rPr kumimoji="1" lang="ja-JP" altLang="en-US" dirty="0">
                <a:latin typeface="BIZ UDゴシック" panose="020B0400000000000000" pitchFamily="49" charset="-128"/>
                <a:ea typeface="BIZ UDゴシック" panose="020B0400000000000000" pitchFamily="49" charset="-128"/>
              </a:rPr>
              <a:t>　　　　保健センター、基幹相談支援センター、いきいきネット相談支援センター、地域包括支援センター等</a:t>
            </a:r>
          </a:p>
          <a:p>
            <a:pPr marL="0" indent="0">
              <a:buNone/>
            </a:pPr>
            <a:r>
              <a:rPr kumimoji="1" lang="ja-JP" altLang="en-US" dirty="0">
                <a:latin typeface="BIZ UDゴシック" panose="020B0400000000000000" pitchFamily="49" charset="-128"/>
                <a:ea typeface="BIZ UDゴシック" panose="020B0400000000000000" pitchFamily="49" charset="-128"/>
              </a:rPr>
              <a:t>　　　〇大阪府・大阪市・堺市依存症専門医療機関　</a:t>
            </a:r>
          </a:p>
          <a:p>
            <a:pPr marL="0" indent="0">
              <a:buNone/>
            </a:pPr>
            <a:endParaRPr kumimoji="1" lang="ja-JP" altLang="en-US" dirty="0"/>
          </a:p>
          <a:p>
            <a:pPr marL="0" indent="0">
              <a:buNone/>
            </a:pPr>
            <a:r>
              <a:rPr kumimoji="1" lang="ja-JP" altLang="en-US" sz="3800" b="1" dirty="0"/>
              <a:t>　３　実施期間</a:t>
            </a:r>
          </a:p>
          <a:p>
            <a:pPr marL="0" indent="0">
              <a:buNone/>
            </a:pPr>
            <a:r>
              <a:rPr kumimoji="1" lang="ja-JP" altLang="en-US" dirty="0">
                <a:latin typeface="BIZ UDゴシック" panose="020B0400000000000000" pitchFamily="49" charset="-128"/>
                <a:ea typeface="BIZ UDゴシック" panose="020B0400000000000000" pitchFamily="49" charset="-128"/>
              </a:rPr>
              <a:t>　　　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a:t>
            </a:r>
            <a:r>
              <a:rPr lang="ja-JP" altLang="en-US" dirty="0">
                <a:latin typeface="BIZ UDゴシック" panose="020B0400000000000000" pitchFamily="49" charset="-128"/>
                <a:ea typeface="BIZ UDゴシック" panose="020B0400000000000000" pitchFamily="49" charset="-128"/>
              </a:rPr>
              <a:t>６</a:t>
            </a:r>
            <a:r>
              <a:rPr kumimoji="1" lang="ja-JP" altLang="en-US" dirty="0">
                <a:latin typeface="BIZ UDゴシック" panose="020B0400000000000000" pitchFamily="49" charset="-128"/>
                <a:ea typeface="BIZ UDゴシック" panose="020B0400000000000000" pitchFamily="49" charset="-128"/>
              </a:rPr>
              <a:t>月</a:t>
            </a:r>
            <a:r>
              <a:rPr kumimoji="1" lang="en-US" altLang="ja-JP" dirty="0">
                <a:latin typeface="BIZ UDゴシック" panose="020B0400000000000000" pitchFamily="49" charset="-128"/>
                <a:ea typeface="BIZ UDゴシック" panose="020B0400000000000000" pitchFamily="49" charset="-128"/>
              </a:rPr>
              <a:t>16</a:t>
            </a:r>
            <a:r>
              <a:rPr kumimoji="1" lang="ja-JP" altLang="en-US" dirty="0">
                <a:latin typeface="BIZ UDゴシック" panose="020B0400000000000000" pitchFamily="49" charset="-128"/>
                <a:ea typeface="BIZ UDゴシック" panose="020B0400000000000000" pitchFamily="49" charset="-128"/>
              </a:rPr>
              <a:t>日（月）から令和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年７月</a:t>
            </a:r>
            <a:r>
              <a:rPr kumimoji="1" lang="en-US" altLang="ja-JP" dirty="0">
                <a:latin typeface="BIZ UDゴシック" panose="020B0400000000000000" pitchFamily="49" charset="-128"/>
                <a:ea typeface="BIZ UDゴシック" panose="020B0400000000000000" pitchFamily="49" charset="-128"/>
              </a:rPr>
              <a:t>18</a:t>
            </a:r>
            <a:r>
              <a:rPr kumimoji="1" lang="ja-JP" altLang="en-US" dirty="0">
                <a:latin typeface="BIZ UDゴシック" panose="020B0400000000000000" pitchFamily="49" charset="-128"/>
                <a:ea typeface="BIZ UDゴシック" panose="020B0400000000000000" pitchFamily="49" charset="-128"/>
              </a:rPr>
              <a:t>日（金）</a:t>
            </a:r>
            <a:r>
              <a:rPr kumimoji="1" lang="en-US" altLang="ja-JP" dirty="0">
                <a:latin typeface="BIZ UDゴシック" panose="020B0400000000000000" pitchFamily="49" charset="-128"/>
                <a:ea typeface="BIZ UDゴシック" panose="020B0400000000000000" pitchFamily="49" charset="-128"/>
              </a:rPr>
              <a:t>17</a:t>
            </a:r>
            <a:r>
              <a:rPr kumimoji="1" lang="ja-JP" altLang="en-US" dirty="0">
                <a:latin typeface="BIZ UDゴシック" panose="020B0400000000000000" pitchFamily="49" charset="-128"/>
                <a:ea typeface="BIZ UDゴシック" panose="020B0400000000000000" pitchFamily="49" charset="-128"/>
              </a:rPr>
              <a:t>時まで</a:t>
            </a:r>
          </a:p>
          <a:p>
            <a:endParaRPr kumimoji="1" lang="ja-JP" altLang="en-US" dirty="0"/>
          </a:p>
          <a:p>
            <a:pPr marL="0" indent="0">
              <a:buNone/>
            </a:pPr>
            <a:r>
              <a:rPr kumimoji="1" lang="ja-JP" altLang="en-US" sz="3800" b="1" dirty="0"/>
              <a:t>　４　実施方法</a:t>
            </a:r>
          </a:p>
          <a:p>
            <a:pPr marL="0" indent="0">
              <a:buNone/>
            </a:pPr>
            <a:r>
              <a:rPr kumimoji="1" lang="ja-JP" altLang="en-US" dirty="0">
                <a:latin typeface="BIZ UDゴシック" panose="020B0400000000000000" pitchFamily="49" charset="-128"/>
                <a:ea typeface="BIZ UDゴシック" panose="020B0400000000000000" pitchFamily="49" charset="-128"/>
              </a:rPr>
              <a:t>　　　大阪府行政オンラインシステムの入力によりアンケート回答を依頼</a:t>
            </a:r>
          </a:p>
          <a:p>
            <a:endParaRPr kumimoji="1" lang="ja-JP" altLang="en-US" dirty="0"/>
          </a:p>
        </p:txBody>
      </p:sp>
      <p:sp>
        <p:nvSpPr>
          <p:cNvPr id="6" name="正方形/長方形 5">
            <a:extLst>
              <a:ext uri="{FF2B5EF4-FFF2-40B4-BE49-F238E27FC236}">
                <a16:creationId xmlns:a16="http://schemas.microsoft.com/office/drawing/2014/main" id="{6E40F170-2523-47DD-AC74-2D4BF6FF70F4}"/>
              </a:ext>
            </a:extLst>
          </p:cNvPr>
          <p:cNvSpPr/>
          <p:nvPr/>
        </p:nvSpPr>
        <p:spPr>
          <a:xfrm>
            <a:off x="0" y="484955"/>
            <a:ext cx="9906000" cy="920511"/>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4862107-E847-40C1-846E-64C501F8C4C0}"/>
              </a:ext>
            </a:extLst>
          </p:cNvPr>
          <p:cNvSpPr txBox="1"/>
          <p:nvPr/>
        </p:nvSpPr>
        <p:spPr>
          <a:xfrm>
            <a:off x="280609" y="532312"/>
            <a:ext cx="9584266" cy="769441"/>
          </a:xfrm>
          <a:prstGeom prst="rect">
            <a:avLst/>
          </a:prstGeom>
          <a:noFill/>
        </p:spPr>
        <p:txBody>
          <a:bodyPr wrap="square">
            <a:spAutoFit/>
          </a:bodyPr>
          <a:lstStyle/>
          <a:p>
            <a:pPr algn="ctr"/>
            <a:r>
              <a:rPr kumimoji="1" lang="ja-JP" altLang="en-US" sz="2000" b="1" dirty="0">
                <a:solidFill>
                  <a:schemeClr val="bg1"/>
                </a:solidFill>
                <a:latin typeface="+mn-ea"/>
                <a:ea typeface="+mn-ea"/>
              </a:rPr>
              <a:t>連携モデル構築事業</a:t>
            </a:r>
            <a:r>
              <a:rPr kumimoji="1" lang="ja-JP" altLang="en-US" sz="2000" b="1" dirty="0">
                <a:solidFill>
                  <a:schemeClr val="bg1"/>
                </a:solidFill>
                <a:latin typeface="+mn-ea"/>
              </a:rPr>
              <a:t>　</a:t>
            </a:r>
            <a:r>
              <a:rPr kumimoji="1" lang="ja-JP" altLang="en-US" sz="2400" b="1" dirty="0">
                <a:solidFill>
                  <a:schemeClr val="bg1"/>
                </a:solidFill>
                <a:latin typeface="+mn-ea"/>
                <a:ea typeface="+mn-ea"/>
              </a:rPr>
              <a:t>「依存症の連携支援についてのアンケート」結果</a:t>
            </a:r>
            <a:endParaRPr kumimoji="1" lang="en-US" altLang="ja-JP" sz="2400" b="1" dirty="0">
              <a:solidFill>
                <a:schemeClr val="bg1"/>
              </a:solidFill>
              <a:latin typeface="+mn-ea"/>
              <a:ea typeface="+mn-ea"/>
            </a:endParaRPr>
          </a:p>
          <a:p>
            <a:pPr algn="ctr"/>
            <a:r>
              <a:rPr kumimoji="1" lang="ja-JP" altLang="en-US" sz="2000" b="1" dirty="0">
                <a:solidFill>
                  <a:schemeClr val="bg1"/>
                </a:solidFill>
                <a:latin typeface="+mn-ea"/>
                <a:ea typeface="+mn-ea"/>
              </a:rPr>
              <a:t>（速報版）</a:t>
            </a:r>
            <a:endParaRPr lang="ja-JP" altLang="en-US" sz="2400" b="1" dirty="0">
              <a:solidFill>
                <a:schemeClr val="bg1"/>
              </a:solidFill>
            </a:endParaRPr>
          </a:p>
        </p:txBody>
      </p:sp>
      <p:sp>
        <p:nvSpPr>
          <p:cNvPr id="2" name="スライド番号プレースホルダー 1">
            <a:extLst>
              <a:ext uri="{FF2B5EF4-FFF2-40B4-BE49-F238E27FC236}">
                <a16:creationId xmlns:a16="http://schemas.microsoft.com/office/drawing/2014/main" id="{10C54D7D-1BE2-4520-96B8-CE24BCB80E97}"/>
              </a:ext>
            </a:extLst>
          </p:cNvPr>
          <p:cNvSpPr>
            <a:spLocks noGrp="1"/>
          </p:cNvSpPr>
          <p:nvPr>
            <p:ph type="sldNum" sz="quarter" idx="12"/>
          </p:nvPr>
        </p:nvSpPr>
        <p:spPr/>
        <p:txBody>
          <a:bodyPr/>
          <a:lstStyle/>
          <a:p>
            <a:fld id="{D33E614B-2DF6-49F2-99D3-F1B9A92D28AF}"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FB2F5972-6984-4DFC-BE3F-B77989FB631B}"/>
              </a:ext>
            </a:extLst>
          </p:cNvPr>
          <p:cNvSpPr txBox="1"/>
          <p:nvPr/>
        </p:nvSpPr>
        <p:spPr>
          <a:xfrm>
            <a:off x="9040521" y="34923"/>
            <a:ext cx="789278" cy="369332"/>
          </a:xfrm>
          <a:prstGeom prst="rect">
            <a:avLst/>
          </a:prstGeom>
          <a:solidFill>
            <a:schemeClr val="bg1"/>
          </a:solidFill>
          <a:ln>
            <a:solidFill>
              <a:schemeClr val="accent1"/>
            </a:solidFill>
          </a:ln>
        </p:spPr>
        <p:txBody>
          <a:bodyPr wrap="square" rIns="0" rtlCol="0">
            <a:spAutoFit/>
          </a:bodyPr>
          <a:lstStyle/>
          <a:p>
            <a:r>
              <a:rPr kumimoji="1" lang="ja-JP" altLang="en-US" dirty="0"/>
              <a:t>資料１</a:t>
            </a:r>
          </a:p>
        </p:txBody>
      </p:sp>
    </p:spTree>
    <p:extLst>
      <p:ext uri="{BB962C8B-B14F-4D97-AF65-F5344CB8AC3E}">
        <p14:creationId xmlns:p14="http://schemas.microsoft.com/office/powerpoint/2010/main" val="2708340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04CDF504-6F69-4F35-A0DA-BC444F1FED6D}"/>
              </a:ext>
            </a:extLst>
          </p:cNvPr>
          <p:cNvSpPr/>
          <p:nvPr/>
        </p:nvSpPr>
        <p:spPr>
          <a:xfrm>
            <a:off x="0" y="0"/>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15DE26EA-36EB-43B3-B71A-D7EB9E415EED}"/>
              </a:ext>
            </a:extLst>
          </p:cNvPr>
          <p:cNvSpPr>
            <a:spLocks noGrp="1"/>
          </p:cNvSpPr>
          <p:nvPr>
            <p:ph idx="1"/>
          </p:nvPr>
        </p:nvSpPr>
        <p:spPr>
          <a:xfrm>
            <a:off x="2017867" y="0"/>
            <a:ext cx="8543925" cy="498739"/>
          </a:xfrm>
        </p:spPr>
        <p:txBody>
          <a:bodyPr>
            <a:normAutofit/>
          </a:body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6BFEDDA8-CA8B-493D-B3D2-5C171D03B486}"/>
              </a:ext>
            </a:extLst>
          </p:cNvPr>
          <p:cNvSpPr txBox="1"/>
          <p:nvPr/>
        </p:nvSpPr>
        <p:spPr>
          <a:xfrm>
            <a:off x="142875" y="622133"/>
            <a:ext cx="2307431"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■回答件数：</a:t>
            </a:r>
            <a:r>
              <a:rPr kumimoji="1" lang="en-US" altLang="ja-JP" dirty="0">
                <a:latin typeface="BIZ UDPゴシック" panose="020B0400000000000000" pitchFamily="50" charset="-128"/>
                <a:ea typeface="BIZ UDPゴシック" panose="020B0400000000000000" pitchFamily="50" charset="-128"/>
              </a:rPr>
              <a:t>68</a:t>
            </a:r>
            <a:r>
              <a:rPr kumimoji="1" lang="ja-JP" altLang="en-US" dirty="0">
                <a:latin typeface="BIZ UDPゴシック" panose="020B0400000000000000" pitchFamily="50" charset="-128"/>
                <a:ea typeface="BIZ UDPゴシック" panose="020B0400000000000000" pitchFamily="50" charset="-128"/>
              </a:rPr>
              <a:t>件</a:t>
            </a:r>
          </a:p>
        </p:txBody>
      </p:sp>
      <p:graphicFrame>
        <p:nvGraphicFramePr>
          <p:cNvPr id="8" name="グラフ 7">
            <a:extLst>
              <a:ext uri="{FF2B5EF4-FFF2-40B4-BE49-F238E27FC236}">
                <a16:creationId xmlns:a16="http://schemas.microsoft.com/office/drawing/2014/main" id="{84D8EE49-6327-4F52-9935-86CB501B0049}"/>
              </a:ext>
            </a:extLst>
          </p:cNvPr>
          <p:cNvGraphicFramePr>
            <a:graphicFrameLocks/>
          </p:cNvGraphicFramePr>
          <p:nvPr>
            <p:extLst>
              <p:ext uri="{D42A27DB-BD31-4B8C-83A1-F6EECF244321}">
                <p14:modId xmlns:p14="http://schemas.microsoft.com/office/powerpoint/2010/main" val="4062295551"/>
              </p:ext>
            </p:extLst>
          </p:nvPr>
        </p:nvGraphicFramePr>
        <p:xfrm>
          <a:off x="2732881" y="622133"/>
          <a:ext cx="6186488" cy="2556836"/>
        </p:xfrm>
        <a:graphic>
          <a:graphicData uri="http://schemas.openxmlformats.org/drawingml/2006/chart">
            <c:chart xmlns:c="http://schemas.openxmlformats.org/drawingml/2006/chart" xmlns:r="http://schemas.openxmlformats.org/officeDocument/2006/relationships" r:id="rId2"/>
          </a:graphicData>
        </a:graphic>
      </p:graphicFrame>
      <p:sp>
        <p:nvSpPr>
          <p:cNvPr id="11" name="テキスト ボックス 10">
            <a:extLst>
              <a:ext uri="{FF2B5EF4-FFF2-40B4-BE49-F238E27FC236}">
                <a16:creationId xmlns:a16="http://schemas.microsoft.com/office/drawing/2014/main" id="{E464ABF6-D242-4B4A-B3CF-0306B0113D91}"/>
              </a:ext>
            </a:extLst>
          </p:cNvPr>
          <p:cNvSpPr txBox="1"/>
          <p:nvPr/>
        </p:nvSpPr>
        <p:spPr>
          <a:xfrm>
            <a:off x="251293" y="3356758"/>
            <a:ext cx="4496276"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依存症のご本人やご家族の支援において、貴機関が主に連携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している機関を教えてください。</a:t>
            </a:r>
          </a:p>
        </p:txBody>
      </p:sp>
      <p:graphicFrame>
        <p:nvGraphicFramePr>
          <p:cNvPr id="12" name="グラフ 11">
            <a:extLst>
              <a:ext uri="{FF2B5EF4-FFF2-40B4-BE49-F238E27FC236}">
                <a16:creationId xmlns:a16="http://schemas.microsoft.com/office/drawing/2014/main" id="{1C607939-3643-48CE-8C7D-D8512E2BB912}"/>
              </a:ext>
            </a:extLst>
          </p:cNvPr>
          <p:cNvGraphicFramePr>
            <a:graphicFrameLocks/>
          </p:cNvGraphicFramePr>
          <p:nvPr>
            <p:extLst>
              <p:ext uri="{D42A27DB-BD31-4B8C-83A1-F6EECF244321}">
                <p14:modId xmlns:p14="http://schemas.microsoft.com/office/powerpoint/2010/main" val="2180807833"/>
              </p:ext>
            </p:extLst>
          </p:nvPr>
        </p:nvGraphicFramePr>
        <p:xfrm>
          <a:off x="247174" y="3891233"/>
          <a:ext cx="4353401" cy="2747827"/>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直線コネクタ 12">
            <a:extLst>
              <a:ext uri="{FF2B5EF4-FFF2-40B4-BE49-F238E27FC236}">
                <a16:creationId xmlns:a16="http://schemas.microsoft.com/office/drawing/2014/main" id="{C2F1ED25-D09F-480B-9976-D689E2D6862D}"/>
              </a:ext>
            </a:extLst>
          </p:cNvPr>
          <p:cNvCxnSpPr>
            <a:cxnSpLocks/>
          </p:cNvCxnSpPr>
          <p:nvPr/>
        </p:nvCxnSpPr>
        <p:spPr>
          <a:xfrm flipV="1">
            <a:off x="190416" y="3815737"/>
            <a:ext cx="4519780" cy="3257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4" name="テキスト ボックス 13">
            <a:extLst>
              <a:ext uri="{FF2B5EF4-FFF2-40B4-BE49-F238E27FC236}">
                <a16:creationId xmlns:a16="http://schemas.microsoft.com/office/drawing/2014/main" id="{E92E9A6D-DF3E-4105-9975-CEE5A9BEFEB3}"/>
              </a:ext>
            </a:extLst>
          </p:cNvPr>
          <p:cNvSpPr txBox="1"/>
          <p:nvPr/>
        </p:nvSpPr>
        <p:spPr>
          <a:xfrm>
            <a:off x="5138544" y="3351898"/>
            <a:ext cx="4322805"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質問２</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で記載いただいた機関とはどのような連携を</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されていますか。（主なもの、一部要約）</a:t>
            </a:r>
          </a:p>
        </p:txBody>
      </p:sp>
      <p:cxnSp>
        <p:nvCxnSpPr>
          <p:cNvPr id="15" name="直線コネクタ 14">
            <a:extLst>
              <a:ext uri="{FF2B5EF4-FFF2-40B4-BE49-F238E27FC236}">
                <a16:creationId xmlns:a16="http://schemas.microsoft.com/office/drawing/2014/main" id="{08B08E75-BE7D-4895-9346-3576DBEB35B5}"/>
              </a:ext>
            </a:extLst>
          </p:cNvPr>
          <p:cNvCxnSpPr>
            <a:cxnSpLocks/>
          </p:cNvCxnSpPr>
          <p:nvPr/>
        </p:nvCxnSpPr>
        <p:spPr>
          <a:xfrm>
            <a:off x="5171496" y="3832023"/>
            <a:ext cx="4417347"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8" name="テキスト ボックス 17">
            <a:extLst>
              <a:ext uri="{FF2B5EF4-FFF2-40B4-BE49-F238E27FC236}">
                <a16:creationId xmlns:a16="http://schemas.microsoft.com/office/drawing/2014/main" id="{4849EAFD-6CBC-4335-9B01-E9A8F452E084}"/>
              </a:ext>
            </a:extLst>
          </p:cNvPr>
          <p:cNvSpPr txBox="1"/>
          <p:nvPr/>
        </p:nvSpPr>
        <p:spPr>
          <a:xfrm>
            <a:off x="5088010" y="3955714"/>
            <a:ext cx="4584317" cy="1785104"/>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・受診の相談や同行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・自助グループへの同行</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・福祉サービスや支援の利用調整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・訪問看護へのつなぎ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・自助グループ会員と一緒に本人への受診についてはたらきかけ</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・自助グループに体験談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・研修講師の依頼</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・自助グループ開催場所の提供</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・借金相談の同行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・ケース会議の開催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55820D5F-2D03-4991-9590-DED039F77454}"/>
              </a:ext>
            </a:extLst>
          </p:cNvPr>
          <p:cNvSpPr txBox="1"/>
          <p:nvPr/>
        </p:nvSpPr>
        <p:spPr>
          <a:xfrm>
            <a:off x="3115733" y="640890"/>
            <a:ext cx="897467" cy="246221"/>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32482CE7-91F6-4C9A-9ADC-8399CED42493}"/>
              </a:ext>
            </a:extLst>
          </p:cNvPr>
          <p:cNvSpPr txBox="1"/>
          <p:nvPr/>
        </p:nvSpPr>
        <p:spPr>
          <a:xfrm>
            <a:off x="4261462" y="3875515"/>
            <a:ext cx="897467" cy="246221"/>
          </a:xfrm>
          <a:prstGeom prst="rect">
            <a:avLst/>
          </a:prstGeom>
          <a:noFill/>
        </p:spPr>
        <p:txBody>
          <a:bodyPr wrap="square" rtlCol="0">
            <a:spAutoFit/>
          </a:bodyPr>
          <a:lstStyle/>
          <a:p>
            <a:r>
              <a:rPr kumimoji="1" lang="ja-JP" altLang="en-US" sz="1000" dirty="0"/>
              <a:t>（件）</a:t>
            </a:r>
          </a:p>
        </p:txBody>
      </p:sp>
      <p:sp>
        <p:nvSpPr>
          <p:cNvPr id="5" name="スライド番号プレースホルダー 4">
            <a:extLst>
              <a:ext uri="{FF2B5EF4-FFF2-40B4-BE49-F238E27FC236}">
                <a16:creationId xmlns:a16="http://schemas.microsoft.com/office/drawing/2014/main" id="{972FBF81-980D-45E9-8071-0E847FD8705E}"/>
              </a:ext>
            </a:extLst>
          </p:cNvPr>
          <p:cNvSpPr>
            <a:spLocks noGrp="1"/>
          </p:cNvSpPr>
          <p:nvPr>
            <p:ph type="sldNum" sz="quarter" idx="12"/>
          </p:nvPr>
        </p:nvSpPr>
        <p:spPr/>
        <p:txBody>
          <a:bodyPr/>
          <a:lstStyle/>
          <a:p>
            <a:fld id="{D33E614B-2DF6-49F2-99D3-F1B9A92D28AF}" type="slidenum">
              <a:rPr kumimoji="1" lang="ja-JP" altLang="en-US" smtClean="0"/>
              <a:t>2</a:t>
            </a:fld>
            <a:endParaRPr kumimoji="1" lang="ja-JP" altLang="en-US"/>
          </a:p>
        </p:txBody>
      </p:sp>
    </p:spTree>
    <p:extLst>
      <p:ext uri="{BB962C8B-B14F-4D97-AF65-F5344CB8AC3E}">
        <p14:creationId xmlns:p14="http://schemas.microsoft.com/office/powerpoint/2010/main" val="164562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89490" y="831638"/>
            <a:ext cx="9576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59267" y="574025"/>
            <a:ext cx="967740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質問３</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で記載いただいた機関以外の機関も含めて、依存症のご本人やご家族に対して、連携した支援を行う際に苦慮されていることはありますか。</a:t>
            </a:r>
          </a:p>
        </p:txBody>
      </p:sp>
      <p:graphicFrame>
        <p:nvGraphicFramePr>
          <p:cNvPr id="6" name="グラフ 5">
            <a:extLst>
              <a:ext uri="{FF2B5EF4-FFF2-40B4-BE49-F238E27FC236}">
                <a16:creationId xmlns:a16="http://schemas.microsoft.com/office/drawing/2014/main" id="{EEF23124-0426-4F15-AF23-5415AE533EDA}"/>
              </a:ext>
            </a:extLst>
          </p:cNvPr>
          <p:cNvGraphicFramePr>
            <a:graphicFrameLocks/>
          </p:cNvGraphicFramePr>
          <p:nvPr>
            <p:extLst>
              <p:ext uri="{D42A27DB-BD31-4B8C-83A1-F6EECF244321}">
                <p14:modId xmlns:p14="http://schemas.microsoft.com/office/powerpoint/2010/main" val="2564953900"/>
              </p:ext>
            </p:extLst>
          </p:nvPr>
        </p:nvGraphicFramePr>
        <p:xfrm>
          <a:off x="368059" y="1263750"/>
          <a:ext cx="2709013" cy="1957280"/>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7">
            <a:extLst>
              <a:ext uri="{FF2B5EF4-FFF2-40B4-BE49-F238E27FC236}">
                <a16:creationId xmlns:a16="http://schemas.microsoft.com/office/drawing/2014/main" id="{D2771EB2-5B36-4E44-B369-7A57B5B838CA}"/>
              </a:ext>
            </a:extLst>
          </p:cNvPr>
          <p:cNvSpPr txBox="1"/>
          <p:nvPr/>
        </p:nvSpPr>
        <p:spPr>
          <a:xfrm>
            <a:off x="3633400" y="1218606"/>
            <a:ext cx="4952872"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質問４</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9" name="テキスト ボックス 8">
            <a:extLst>
              <a:ext uri="{FF2B5EF4-FFF2-40B4-BE49-F238E27FC236}">
                <a16:creationId xmlns:a16="http://schemas.microsoft.com/office/drawing/2014/main" id="{B6A6B653-1E0C-4A1F-8F91-2DF768254356}"/>
              </a:ext>
            </a:extLst>
          </p:cNvPr>
          <p:cNvSpPr txBox="1"/>
          <p:nvPr/>
        </p:nvSpPr>
        <p:spPr>
          <a:xfrm>
            <a:off x="510144" y="3827517"/>
            <a:ext cx="854583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質問５</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他機関と連携した支援を行う上で、工夫をされている点やコツがあれば教えてください。（主なもの、一部要約）</a:t>
            </a:r>
          </a:p>
        </p:txBody>
      </p:sp>
      <p:sp>
        <p:nvSpPr>
          <p:cNvPr id="10" name="フリーフォーム: 図形 9">
            <a:extLst>
              <a:ext uri="{FF2B5EF4-FFF2-40B4-BE49-F238E27FC236}">
                <a16:creationId xmlns:a16="http://schemas.microsoft.com/office/drawing/2014/main" id="{F88D2DA9-3D4B-4A76-A0C3-03851AC3991A}"/>
              </a:ext>
            </a:extLst>
          </p:cNvPr>
          <p:cNvSpPr/>
          <p:nvPr/>
        </p:nvSpPr>
        <p:spPr>
          <a:xfrm flipV="1">
            <a:off x="2451100" y="1349411"/>
            <a:ext cx="1182300" cy="642703"/>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59AA3A57-6E96-4F12-B068-8CA72E5703FA}"/>
              </a:ext>
            </a:extLst>
          </p:cNvPr>
          <p:cNvSpPr/>
          <p:nvPr/>
        </p:nvSpPr>
        <p:spPr>
          <a:xfrm>
            <a:off x="3190790" y="1546472"/>
            <a:ext cx="6347151" cy="1853565"/>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D0C87207-2DD2-43D4-BD1F-B8A0A735D3E5}"/>
              </a:ext>
            </a:extLst>
          </p:cNvPr>
          <p:cNvSpPr/>
          <p:nvPr/>
        </p:nvSpPr>
        <p:spPr>
          <a:xfrm>
            <a:off x="432236" y="4288534"/>
            <a:ext cx="8606790" cy="1712216"/>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836BC17-F00B-412B-8194-ABBA51166B58}"/>
              </a:ext>
            </a:extLst>
          </p:cNvPr>
          <p:cNvSpPr txBox="1"/>
          <p:nvPr/>
        </p:nvSpPr>
        <p:spPr>
          <a:xfrm>
            <a:off x="3311795" y="1575350"/>
            <a:ext cx="6347151" cy="1795813"/>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依存症を受け入れてくれる医療機関が少ない。</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依存症が病気という認識を持ってもらうのが難しく、本人の意志で何とかなると思われている支援者がいる。</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本人との関係づくりが大切だと感じているが、本人の意思よりも家族や支援者側が、「どうにかしてほしい」との思いが強い。</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支援者の知識不足で、かかわる上での目的や目標があやふやで、同じ方向を向いて進めないと感じる。 </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家族支援の難しさ。</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本人の動機付けの難しさ。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7D74B0DB-346D-4DF3-B537-B5C528473054}"/>
              </a:ext>
            </a:extLst>
          </p:cNvPr>
          <p:cNvSpPr txBox="1"/>
          <p:nvPr/>
        </p:nvSpPr>
        <p:spPr>
          <a:xfrm>
            <a:off x="586874" y="4335613"/>
            <a:ext cx="8195176" cy="1603452"/>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本人の話を聞き、どこの機関が適切かを判断したうえで連携を依頼する。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他機関を案内する際に、他機関の窓口へ連絡し、当日は相談者とできるだけ同行する。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日ごろから依存症ケースについては他機関も巻き込んだ形での支援を考え、依存症の捉え方、支援方法を一緒に体験してもらう。 また成功事例は必ずフィードバックすることにより、地域相談機関の支援により依存症は回復することをイメージしてもらう。</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つないで終わりではなく、可能な範囲で伴走する。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連携する機関を見学する等し、特色などを知っておく</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en-US" altLang="ja-JP" sz="1100" dirty="0">
                <a:latin typeface="BIZ UDPゴシック" panose="020B0400000000000000" pitchFamily="50" charset="-128"/>
                <a:ea typeface="BIZ UDPゴシック" panose="020B0400000000000000" pitchFamily="50" charset="-128"/>
              </a:rPr>
              <a:t>OAC</a:t>
            </a:r>
            <a:r>
              <a:rPr kumimoji="1" lang="ja-JP" altLang="en-US" sz="1100" dirty="0">
                <a:latin typeface="BIZ UDPゴシック" panose="020B0400000000000000" pitchFamily="50" charset="-128"/>
                <a:ea typeface="BIZ UDPゴシック" panose="020B0400000000000000" pitchFamily="50" charset="-128"/>
              </a:rPr>
              <a:t>地域交流会など、相談支援とは違う場面でつながりをつくる 。</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互いの支援できる範囲を理解し、補い合う。　　　　　　　　　　　　　　　　　　　　　　　　　　　　　　　　　　　　　　　　　 　　　　　等　　　　　　　　</a:t>
            </a:r>
          </a:p>
        </p:txBody>
      </p:sp>
      <p:cxnSp>
        <p:nvCxnSpPr>
          <p:cNvPr id="13" name="直線コネクタ 12">
            <a:extLst>
              <a:ext uri="{FF2B5EF4-FFF2-40B4-BE49-F238E27FC236}">
                <a16:creationId xmlns:a16="http://schemas.microsoft.com/office/drawing/2014/main" id="{74998122-75B5-4481-BB29-90C1006D69C6}"/>
              </a:ext>
            </a:extLst>
          </p:cNvPr>
          <p:cNvCxnSpPr>
            <a:cxnSpLocks/>
          </p:cNvCxnSpPr>
          <p:nvPr/>
        </p:nvCxnSpPr>
        <p:spPr>
          <a:xfrm>
            <a:off x="3633400" y="1460014"/>
            <a:ext cx="4393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直線コネクタ 15">
            <a:extLst>
              <a:ext uri="{FF2B5EF4-FFF2-40B4-BE49-F238E27FC236}">
                <a16:creationId xmlns:a16="http://schemas.microsoft.com/office/drawing/2014/main" id="{D6AE3BB9-6D0C-4E4F-AA86-8F22512E269B}"/>
              </a:ext>
            </a:extLst>
          </p:cNvPr>
          <p:cNvCxnSpPr>
            <a:cxnSpLocks/>
          </p:cNvCxnSpPr>
          <p:nvPr/>
        </p:nvCxnSpPr>
        <p:spPr>
          <a:xfrm flipV="1">
            <a:off x="493196" y="4118004"/>
            <a:ext cx="7377896" cy="749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7" name="正方形/長方形 16">
            <a:extLst>
              <a:ext uri="{FF2B5EF4-FFF2-40B4-BE49-F238E27FC236}">
                <a16:creationId xmlns:a16="http://schemas.microsoft.com/office/drawing/2014/main" id="{BA12B579-E95B-4FC5-B5C9-FC56D746374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コンテンツ プレースホルダー 2">
            <a:extLst>
              <a:ext uri="{FF2B5EF4-FFF2-40B4-BE49-F238E27FC236}">
                <a16:creationId xmlns:a16="http://schemas.microsoft.com/office/drawing/2014/main" id="{7044A683-9D6B-4652-B8D4-4B8160585FD0}"/>
              </a:ext>
            </a:extLst>
          </p:cNvPr>
          <p:cNvSpPr txBox="1">
            <a:spLocks/>
          </p:cNvSpPr>
          <p:nvPr/>
        </p:nvSpPr>
        <p:spPr>
          <a:xfrm>
            <a:off x="2017867" y="0"/>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30" name="スライド番号プレースホルダー 29">
            <a:extLst>
              <a:ext uri="{FF2B5EF4-FFF2-40B4-BE49-F238E27FC236}">
                <a16:creationId xmlns:a16="http://schemas.microsoft.com/office/drawing/2014/main" id="{C835A7AA-1CEA-4B9E-857F-232E73B353FB}"/>
              </a:ext>
            </a:extLst>
          </p:cNvPr>
          <p:cNvSpPr>
            <a:spLocks noGrp="1"/>
          </p:cNvSpPr>
          <p:nvPr>
            <p:ph type="sldNum" sz="quarter" idx="12"/>
          </p:nvPr>
        </p:nvSpPr>
        <p:spPr/>
        <p:txBody>
          <a:bodyPr/>
          <a:lstStyle/>
          <a:p>
            <a:fld id="{D33E614B-2DF6-49F2-99D3-F1B9A92D28AF}" type="slidenum">
              <a:rPr kumimoji="1" lang="ja-JP" altLang="en-US" smtClean="0"/>
              <a:t>3</a:t>
            </a:fld>
            <a:endParaRPr kumimoji="1" lang="ja-JP" altLang="en-US"/>
          </a:p>
        </p:txBody>
      </p:sp>
    </p:spTree>
    <p:extLst>
      <p:ext uri="{BB962C8B-B14F-4D97-AF65-F5344CB8AC3E}">
        <p14:creationId xmlns:p14="http://schemas.microsoft.com/office/powerpoint/2010/main" val="24756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DE80515-7360-427A-A71F-FF898AC90876}"/>
              </a:ext>
            </a:extLst>
          </p:cNvPr>
          <p:cNvSpPr txBox="1">
            <a:spLocks/>
          </p:cNvSpPr>
          <p:nvPr/>
        </p:nvSpPr>
        <p:spPr>
          <a:xfrm>
            <a:off x="-298372" y="445046"/>
            <a:ext cx="2614612"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　</a:t>
            </a:r>
            <a:r>
              <a:rPr lang="ja-JP" altLang="en-US" sz="1800" dirty="0">
                <a:latin typeface="BIZ UDPゴシック" panose="020B0400000000000000" pitchFamily="50" charset="-128"/>
                <a:ea typeface="BIZ UDPゴシック" panose="020B0400000000000000" pitchFamily="50" charset="-128"/>
              </a:rPr>
              <a:t>■回答件数　</a:t>
            </a:r>
            <a:r>
              <a:rPr lang="en-US" altLang="ja-JP" sz="1800" dirty="0">
                <a:latin typeface="BIZ UDPゴシック" panose="020B0400000000000000" pitchFamily="50" charset="-128"/>
                <a:ea typeface="BIZ UDPゴシック" panose="020B0400000000000000" pitchFamily="50" charset="-128"/>
              </a:rPr>
              <a:t>12</a:t>
            </a:r>
            <a:r>
              <a:rPr lang="ja-JP" altLang="en-US" sz="1800" dirty="0">
                <a:latin typeface="BIZ UDPゴシック" panose="020B0400000000000000" pitchFamily="50" charset="-128"/>
                <a:ea typeface="BIZ UDPゴシック" panose="020B0400000000000000" pitchFamily="50" charset="-128"/>
              </a:rPr>
              <a:t>件</a:t>
            </a:r>
            <a:endParaRPr lang="en-US" altLang="ja-JP" sz="1800"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DDC2CD16-5CE5-4435-A3F6-5C54F27D9E9F}"/>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a:extLst>
              <a:ext uri="{FF2B5EF4-FFF2-40B4-BE49-F238E27FC236}">
                <a16:creationId xmlns:a16="http://schemas.microsoft.com/office/drawing/2014/main" id="{4323C781-FB0D-4CFF-AB1B-341F2F86E179}"/>
              </a:ext>
            </a:extLst>
          </p:cNvPr>
          <p:cNvSpPr txBox="1">
            <a:spLocks/>
          </p:cNvSpPr>
          <p:nvPr/>
        </p:nvSpPr>
        <p:spPr>
          <a:xfrm>
            <a:off x="2017867" y="0"/>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２　　専門医療機関向けアンケート結果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645DA28A-522D-4327-BB93-A8512C19BDB0}"/>
              </a:ext>
            </a:extLst>
          </p:cNvPr>
          <p:cNvSpPr txBox="1"/>
          <p:nvPr/>
        </p:nvSpPr>
        <p:spPr>
          <a:xfrm>
            <a:off x="186831" y="886446"/>
            <a:ext cx="4258818"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依存症のご本人やご家族の支援において、貴機関が主に連携</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している機関を教えてください。（複数回答有）</a:t>
            </a:r>
          </a:p>
        </p:txBody>
      </p:sp>
      <p:cxnSp>
        <p:nvCxnSpPr>
          <p:cNvPr id="8" name="直線コネクタ 7">
            <a:extLst>
              <a:ext uri="{FF2B5EF4-FFF2-40B4-BE49-F238E27FC236}">
                <a16:creationId xmlns:a16="http://schemas.microsoft.com/office/drawing/2014/main" id="{440655FC-52F8-4F53-8B83-F72F84783907}"/>
              </a:ext>
            </a:extLst>
          </p:cNvPr>
          <p:cNvCxnSpPr>
            <a:cxnSpLocks/>
          </p:cNvCxnSpPr>
          <p:nvPr/>
        </p:nvCxnSpPr>
        <p:spPr>
          <a:xfrm>
            <a:off x="220313" y="128964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1" name="グラフ 10">
            <a:extLst>
              <a:ext uri="{FF2B5EF4-FFF2-40B4-BE49-F238E27FC236}">
                <a16:creationId xmlns:a16="http://schemas.microsoft.com/office/drawing/2014/main" id="{33A8FDDF-3085-4C9D-B318-40B10C010EDC}"/>
              </a:ext>
            </a:extLst>
          </p:cNvPr>
          <p:cNvGraphicFramePr>
            <a:graphicFrameLocks/>
          </p:cNvGraphicFramePr>
          <p:nvPr>
            <p:extLst>
              <p:ext uri="{D42A27DB-BD31-4B8C-83A1-F6EECF244321}">
                <p14:modId xmlns:p14="http://schemas.microsoft.com/office/powerpoint/2010/main" val="315995429"/>
              </p:ext>
            </p:extLst>
          </p:nvPr>
        </p:nvGraphicFramePr>
        <p:xfrm>
          <a:off x="-13190" y="1298615"/>
          <a:ext cx="4772025" cy="1870353"/>
        </p:xfrm>
        <a:graphic>
          <a:graphicData uri="http://schemas.openxmlformats.org/drawingml/2006/chart">
            <c:chart xmlns:c="http://schemas.openxmlformats.org/drawingml/2006/chart" xmlns:r="http://schemas.openxmlformats.org/officeDocument/2006/relationships" r:id="rId2"/>
          </a:graphicData>
        </a:graphic>
      </p:graphicFrame>
      <p:sp>
        <p:nvSpPr>
          <p:cNvPr id="14" name="テキスト ボックス 13">
            <a:extLst>
              <a:ext uri="{FF2B5EF4-FFF2-40B4-BE49-F238E27FC236}">
                <a16:creationId xmlns:a16="http://schemas.microsoft.com/office/drawing/2014/main" id="{218D3732-A4DD-4448-9560-FD5B72BF4CF4}"/>
              </a:ext>
            </a:extLst>
          </p:cNvPr>
          <p:cNvSpPr txBox="1"/>
          <p:nvPr/>
        </p:nvSpPr>
        <p:spPr>
          <a:xfrm>
            <a:off x="5013928" y="874819"/>
            <a:ext cx="4326922"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で記載いただいた機関とはどのような連携をされて</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いますか。（主なもの、一部要約）</a:t>
            </a:r>
          </a:p>
        </p:txBody>
      </p:sp>
      <p:cxnSp>
        <p:nvCxnSpPr>
          <p:cNvPr id="15" name="直線コネクタ 14">
            <a:extLst>
              <a:ext uri="{FF2B5EF4-FFF2-40B4-BE49-F238E27FC236}">
                <a16:creationId xmlns:a16="http://schemas.microsoft.com/office/drawing/2014/main" id="{078A14C9-BB84-48C4-8823-615241204370}"/>
              </a:ext>
            </a:extLst>
          </p:cNvPr>
          <p:cNvCxnSpPr>
            <a:cxnSpLocks/>
          </p:cNvCxnSpPr>
          <p:nvPr/>
        </p:nvCxnSpPr>
        <p:spPr>
          <a:xfrm>
            <a:off x="5013929" y="130238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6" name="テキスト ボックス 15">
            <a:extLst>
              <a:ext uri="{FF2B5EF4-FFF2-40B4-BE49-F238E27FC236}">
                <a16:creationId xmlns:a16="http://schemas.microsoft.com/office/drawing/2014/main" id="{5FE42C02-2ACA-460D-8A51-4C8B07320E73}"/>
              </a:ext>
            </a:extLst>
          </p:cNvPr>
          <p:cNvSpPr txBox="1"/>
          <p:nvPr/>
        </p:nvSpPr>
        <p:spPr>
          <a:xfrm>
            <a:off x="5147166" y="1409275"/>
            <a:ext cx="3819511" cy="1026371"/>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自助グループにメッセージを依頼</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自助グループへの同行やオンライン例会への参加 </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訪問看護による状態把握、支援依頼</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障がい福祉サービス事業所への見学同行</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多重債務者への債務整理機関紹介 　　　　　　　等</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36A5649C-37DD-4266-865D-F2BEDB0E5F49}"/>
              </a:ext>
            </a:extLst>
          </p:cNvPr>
          <p:cNvSpPr txBox="1"/>
          <p:nvPr/>
        </p:nvSpPr>
        <p:spPr>
          <a:xfrm>
            <a:off x="136432" y="3295353"/>
            <a:ext cx="9414922"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依存症のご本人やご家族に対して、地域で連携した支援を行う際に苦慮されていることはありますか</a:t>
            </a:r>
            <a:r>
              <a:rPr lang="ja-JP" altLang="en-US" sz="1050" dirty="0">
                <a:latin typeface="HGPｺﾞｼｯｸM" panose="020B0600000000000000" pitchFamily="50" charset="-128"/>
                <a:ea typeface="HGPｺﾞｼｯｸM" panose="020B0600000000000000" pitchFamily="50" charset="-128"/>
              </a:rPr>
              <a:t>。</a:t>
            </a:r>
          </a:p>
        </p:txBody>
      </p:sp>
      <p:cxnSp>
        <p:nvCxnSpPr>
          <p:cNvPr id="19" name="直線コネクタ 18">
            <a:extLst>
              <a:ext uri="{FF2B5EF4-FFF2-40B4-BE49-F238E27FC236}">
                <a16:creationId xmlns:a16="http://schemas.microsoft.com/office/drawing/2014/main" id="{F5A46B88-09AB-422F-821A-68352EF310E3}"/>
              </a:ext>
            </a:extLst>
          </p:cNvPr>
          <p:cNvCxnSpPr>
            <a:cxnSpLocks/>
          </p:cNvCxnSpPr>
          <p:nvPr/>
        </p:nvCxnSpPr>
        <p:spPr>
          <a:xfrm>
            <a:off x="220312" y="3556963"/>
            <a:ext cx="8985262"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1" name="グラフ 20">
            <a:extLst>
              <a:ext uri="{FF2B5EF4-FFF2-40B4-BE49-F238E27FC236}">
                <a16:creationId xmlns:a16="http://schemas.microsoft.com/office/drawing/2014/main" id="{0C3B0A37-E799-4B4E-8068-DAF6580939FF}"/>
              </a:ext>
            </a:extLst>
          </p:cNvPr>
          <p:cNvGraphicFramePr>
            <a:graphicFrameLocks/>
          </p:cNvGraphicFramePr>
          <p:nvPr>
            <p:extLst>
              <p:ext uri="{D42A27DB-BD31-4B8C-83A1-F6EECF244321}">
                <p14:modId xmlns:p14="http://schemas.microsoft.com/office/powerpoint/2010/main" val="2100321419"/>
              </p:ext>
            </p:extLst>
          </p:nvPr>
        </p:nvGraphicFramePr>
        <p:xfrm>
          <a:off x="238672" y="3677389"/>
          <a:ext cx="1869373" cy="1409474"/>
        </p:xfrm>
        <a:graphic>
          <a:graphicData uri="http://schemas.openxmlformats.org/drawingml/2006/chart">
            <c:chart xmlns:c="http://schemas.openxmlformats.org/drawingml/2006/chart" xmlns:r="http://schemas.openxmlformats.org/officeDocument/2006/relationships" r:id="rId3"/>
          </a:graphicData>
        </a:graphic>
      </p:graphicFrame>
      <p:sp>
        <p:nvSpPr>
          <p:cNvPr id="22" name="テキスト ボックス 21">
            <a:extLst>
              <a:ext uri="{FF2B5EF4-FFF2-40B4-BE49-F238E27FC236}">
                <a16:creationId xmlns:a16="http://schemas.microsoft.com/office/drawing/2014/main" id="{5E7F40AA-A62B-4D91-A798-F13B249DECC8}"/>
              </a:ext>
            </a:extLst>
          </p:cNvPr>
          <p:cNvSpPr txBox="1"/>
          <p:nvPr/>
        </p:nvSpPr>
        <p:spPr>
          <a:xfrm>
            <a:off x="2344103" y="3597667"/>
            <a:ext cx="459867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23" name="四角形: 角を丸くする 22">
            <a:extLst>
              <a:ext uri="{FF2B5EF4-FFF2-40B4-BE49-F238E27FC236}">
                <a16:creationId xmlns:a16="http://schemas.microsoft.com/office/drawing/2014/main" id="{1E569C29-DCB7-4324-B649-B458D90ACFA9}"/>
              </a:ext>
            </a:extLst>
          </p:cNvPr>
          <p:cNvSpPr/>
          <p:nvPr/>
        </p:nvSpPr>
        <p:spPr>
          <a:xfrm>
            <a:off x="2431876" y="3929777"/>
            <a:ext cx="5769150" cy="1010390"/>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EFE80447-23B3-4E0C-A4AC-2AE691F982ED}"/>
              </a:ext>
            </a:extLst>
          </p:cNvPr>
          <p:cNvSpPr txBox="1"/>
          <p:nvPr/>
        </p:nvSpPr>
        <p:spPr>
          <a:xfrm>
            <a:off x="2526791" y="3905206"/>
            <a:ext cx="5928653" cy="1026371"/>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社会資源や自助グループへ見学同行を行っても、その後繋がらなかったり継続しない。</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医療者や支援者でも依存症に関する知識や理解が少ない。</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回復は一朝一夕にはいかないが、即断的な解決方法を求められることがある。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家族支援がクリニックや訪問看護ステーション、デイケアでは困難。</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連携のためにケア会議などに参加するが対価がない。　　　　　　　　　　　　　　　　　　　　等　　　　　　</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3A8D1F8A-D722-4B78-A80C-DCE07E9C620C}"/>
              </a:ext>
            </a:extLst>
          </p:cNvPr>
          <p:cNvSpPr txBox="1"/>
          <p:nvPr/>
        </p:nvSpPr>
        <p:spPr>
          <a:xfrm>
            <a:off x="136432" y="5242148"/>
            <a:ext cx="854583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地域の機関と連携した支援を行う上で、工夫をされている点やコツがあれば教えてください。（主なもの、一部要約）</a:t>
            </a:r>
          </a:p>
        </p:txBody>
      </p:sp>
      <p:cxnSp>
        <p:nvCxnSpPr>
          <p:cNvPr id="27" name="直線コネクタ 26">
            <a:extLst>
              <a:ext uri="{FF2B5EF4-FFF2-40B4-BE49-F238E27FC236}">
                <a16:creationId xmlns:a16="http://schemas.microsoft.com/office/drawing/2014/main" id="{9036B270-A305-43A5-8345-70DD363826B6}"/>
              </a:ext>
            </a:extLst>
          </p:cNvPr>
          <p:cNvCxnSpPr>
            <a:cxnSpLocks/>
          </p:cNvCxnSpPr>
          <p:nvPr/>
        </p:nvCxnSpPr>
        <p:spPr>
          <a:xfrm flipV="1">
            <a:off x="186831" y="5504203"/>
            <a:ext cx="7304772" cy="261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8" name="テキスト ボックス 27">
            <a:extLst>
              <a:ext uri="{FF2B5EF4-FFF2-40B4-BE49-F238E27FC236}">
                <a16:creationId xmlns:a16="http://schemas.microsoft.com/office/drawing/2014/main" id="{516DE909-E93E-4058-80E8-70E5063973EC}"/>
              </a:ext>
            </a:extLst>
          </p:cNvPr>
          <p:cNvSpPr txBox="1"/>
          <p:nvPr/>
        </p:nvSpPr>
        <p:spPr>
          <a:xfrm>
            <a:off x="232229" y="5681083"/>
            <a:ext cx="8973345" cy="1025409"/>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多職種会議の開催。　　　　　　　　　・依存症を得意とする機関と連携する 。そうでない場合も対応方法や特性などを共有しながら進める。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院内プログラムで地域資源の情報提供を行う。　　　　　・依存症の理解を深めるために院内プログラムに参加してもらう。　　</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問題が発覚した時だけでなく、日頃から連絡をとり、良い変化も共有するようにしている。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顔の見える関係を意識して、互いの機関の機能を理解して支援するように意識している。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依存症は対象者が抱えている問題の一部として解釈し、その背景を理解し、対象者と共に考えていく方針を共有することを心がけている。            等　</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31" name="四角形: 角を丸くする 30">
            <a:extLst>
              <a:ext uri="{FF2B5EF4-FFF2-40B4-BE49-F238E27FC236}">
                <a16:creationId xmlns:a16="http://schemas.microsoft.com/office/drawing/2014/main" id="{08D7BE04-E629-4812-BD15-B976E429028B}"/>
              </a:ext>
            </a:extLst>
          </p:cNvPr>
          <p:cNvSpPr/>
          <p:nvPr/>
        </p:nvSpPr>
        <p:spPr>
          <a:xfrm>
            <a:off x="220313" y="5644331"/>
            <a:ext cx="8985262" cy="1089437"/>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9EDBE974-C9AF-4950-A101-08A3B200B2BC}"/>
              </a:ext>
            </a:extLst>
          </p:cNvPr>
          <p:cNvCxnSpPr>
            <a:cxnSpLocks/>
          </p:cNvCxnSpPr>
          <p:nvPr/>
        </p:nvCxnSpPr>
        <p:spPr>
          <a:xfrm>
            <a:off x="2431875" y="3836052"/>
            <a:ext cx="4389839"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9" name="フリーフォーム: 図形 28">
            <a:extLst>
              <a:ext uri="{FF2B5EF4-FFF2-40B4-BE49-F238E27FC236}">
                <a16:creationId xmlns:a16="http://schemas.microsoft.com/office/drawing/2014/main" id="{6CCC2604-E214-4CD6-A698-9BF6E912AEFE}"/>
              </a:ext>
            </a:extLst>
          </p:cNvPr>
          <p:cNvSpPr/>
          <p:nvPr/>
        </p:nvSpPr>
        <p:spPr>
          <a:xfrm flipV="1">
            <a:off x="1704974" y="3736739"/>
            <a:ext cx="745638" cy="335936"/>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A688481-71B0-4AD2-8AED-723F98BB0288}"/>
              </a:ext>
            </a:extLst>
          </p:cNvPr>
          <p:cNvSpPr txBox="1"/>
          <p:nvPr/>
        </p:nvSpPr>
        <p:spPr>
          <a:xfrm>
            <a:off x="4178060" y="1358036"/>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B287D6A0-9BE2-4C0C-9641-E12FCB8E2667}"/>
              </a:ext>
            </a:extLst>
          </p:cNvPr>
          <p:cNvSpPr>
            <a:spLocks noGrp="1"/>
          </p:cNvSpPr>
          <p:nvPr>
            <p:ph type="sldNum" sz="quarter" idx="12"/>
          </p:nvPr>
        </p:nvSpPr>
        <p:spPr/>
        <p:txBody>
          <a:bodyPr/>
          <a:lstStyle/>
          <a:p>
            <a:fld id="{D33E614B-2DF6-49F2-99D3-F1B9A92D28AF}" type="slidenum">
              <a:rPr kumimoji="1" lang="ja-JP" altLang="en-US" smtClean="0"/>
              <a:t>4</a:t>
            </a:fld>
            <a:endParaRPr kumimoji="1" lang="ja-JP" altLang="en-US"/>
          </a:p>
        </p:txBody>
      </p:sp>
    </p:spTree>
    <p:extLst>
      <p:ext uri="{BB962C8B-B14F-4D97-AF65-F5344CB8AC3E}">
        <p14:creationId xmlns:p14="http://schemas.microsoft.com/office/powerpoint/2010/main" val="3100073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C27CDAC7-2B4E-4FC3-B3FA-A7D1FD5B1BC2}"/>
              </a:ext>
            </a:extLst>
          </p:cNvPr>
          <p:cNvSpPr txBox="1"/>
          <p:nvPr/>
        </p:nvSpPr>
        <p:spPr>
          <a:xfrm>
            <a:off x="355291" y="861322"/>
            <a:ext cx="732934"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所属</a:t>
            </a:r>
          </a:p>
        </p:txBody>
      </p:sp>
      <p:sp>
        <p:nvSpPr>
          <p:cNvPr id="20" name="テキスト ボックス 19">
            <a:extLst>
              <a:ext uri="{FF2B5EF4-FFF2-40B4-BE49-F238E27FC236}">
                <a16:creationId xmlns:a16="http://schemas.microsoft.com/office/drawing/2014/main" id="{D9111DE1-8BAE-48BB-B5CE-B96717897887}"/>
              </a:ext>
            </a:extLst>
          </p:cNvPr>
          <p:cNvSpPr txBox="1"/>
          <p:nvPr/>
        </p:nvSpPr>
        <p:spPr>
          <a:xfrm>
            <a:off x="414835" y="4303710"/>
            <a:ext cx="732934"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職種</a:t>
            </a:r>
            <a:endParaRPr lang="en-US" altLang="ja-JP" sz="1200" dirty="0">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9BDB16DF-BA1F-4EE4-8C36-22E588A4B859}"/>
              </a:ext>
            </a:extLst>
          </p:cNvPr>
          <p:cNvCxnSpPr>
            <a:cxnSpLocks/>
          </p:cNvCxnSpPr>
          <p:nvPr/>
        </p:nvCxnSpPr>
        <p:spPr>
          <a:xfrm flipV="1">
            <a:off x="409935" y="1131700"/>
            <a:ext cx="8848365" cy="9254"/>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3" name="直線コネクタ 22">
            <a:extLst>
              <a:ext uri="{FF2B5EF4-FFF2-40B4-BE49-F238E27FC236}">
                <a16:creationId xmlns:a16="http://schemas.microsoft.com/office/drawing/2014/main" id="{C19AB328-18DF-45B6-892A-1439A5C296A8}"/>
              </a:ext>
            </a:extLst>
          </p:cNvPr>
          <p:cNvCxnSpPr>
            <a:cxnSpLocks/>
          </p:cNvCxnSpPr>
          <p:nvPr/>
        </p:nvCxnSpPr>
        <p:spPr>
          <a:xfrm>
            <a:off x="414835" y="4580724"/>
            <a:ext cx="895265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34" name="表 34">
            <a:extLst>
              <a:ext uri="{FF2B5EF4-FFF2-40B4-BE49-F238E27FC236}">
                <a16:creationId xmlns:a16="http://schemas.microsoft.com/office/drawing/2014/main" id="{65F17710-4714-4D48-AFF9-3C79CE11D060}"/>
              </a:ext>
            </a:extLst>
          </p:cNvPr>
          <p:cNvGraphicFramePr>
            <a:graphicFrameLocks noGrp="1"/>
          </p:cNvGraphicFramePr>
          <p:nvPr>
            <p:extLst>
              <p:ext uri="{D42A27DB-BD31-4B8C-83A1-F6EECF244321}">
                <p14:modId xmlns:p14="http://schemas.microsoft.com/office/powerpoint/2010/main" val="431475495"/>
              </p:ext>
            </p:extLst>
          </p:nvPr>
        </p:nvGraphicFramePr>
        <p:xfrm>
          <a:off x="5065332" y="1144657"/>
          <a:ext cx="4107642" cy="3017520"/>
        </p:xfrm>
        <a:graphic>
          <a:graphicData uri="http://schemas.openxmlformats.org/drawingml/2006/table">
            <a:tbl>
              <a:tblPr firstRow="1" bandRow="1">
                <a:tableStyleId>{2D5ABB26-0587-4C30-8999-92F81FD0307C}</a:tableStyleId>
              </a:tblPr>
              <a:tblGrid>
                <a:gridCol w="3312319">
                  <a:extLst>
                    <a:ext uri="{9D8B030D-6E8A-4147-A177-3AD203B41FA5}">
                      <a16:colId xmlns:a16="http://schemas.microsoft.com/office/drawing/2014/main" val="131527114"/>
                    </a:ext>
                  </a:extLst>
                </a:gridCol>
                <a:gridCol w="795323">
                  <a:extLst>
                    <a:ext uri="{9D8B030D-6E8A-4147-A177-3AD203B41FA5}">
                      <a16:colId xmlns:a16="http://schemas.microsoft.com/office/drawing/2014/main" val="310192861"/>
                    </a:ext>
                  </a:extLst>
                </a:gridCol>
              </a:tblGrid>
              <a:tr h="242737">
                <a:tc>
                  <a:txBody>
                    <a:bodyPr/>
                    <a:lstStyle/>
                    <a:p>
                      <a:pPr algn="ctr"/>
                      <a:r>
                        <a:rPr kumimoji="1" lang="ja-JP" altLang="en-US" sz="105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427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BIZ UDPゴシック" panose="020B0400000000000000" pitchFamily="50" charset="-128"/>
                          <a:ea typeface="BIZ UDPゴシック" panose="020B0400000000000000" pitchFamily="50" charset="-128"/>
                        </a:rPr>
                        <a:t>市町村障がい福祉担当課</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12</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市町村高齢福祉担当課</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市町村生活保護担当課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48</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市町村生活困窮者支援担当課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市町村家庭児童相談担当課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13</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市町村女性相談担当課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５</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063147324"/>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市町村保健センター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62170519"/>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基幹相談支援センター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87545681"/>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いきいきネット相談支援センター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４</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31649920"/>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地域包括支援センター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30</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923188950"/>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その他（人権、社会福祉協議会、子育て支援室等）</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038296329"/>
                  </a:ext>
                </a:extLst>
              </a:tr>
            </a:tbl>
          </a:graphicData>
        </a:graphic>
      </p:graphicFrame>
      <p:graphicFrame>
        <p:nvGraphicFramePr>
          <p:cNvPr id="35" name="表 34">
            <a:extLst>
              <a:ext uri="{FF2B5EF4-FFF2-40B4-BE49-F238E27FC236}">
                <a16:creationId xmlns:a16="http://schemas.microsoft.com/office/drawing/2014/main" id="{427BF3C8-3E13-4A76-ACE0-6F577AE0D4A1}"/>
              </a:ext>
            </a:extLst>
          </p:cNvPr>
          <p:cNvGraphicFramePr>
            <a:graphicFrameLocks noGrp="1"/>
          </p:cNvGraphicFramePr>
          <p:nvPr>
            <p:extLst>
              <p:ext uri="{D42A27DB-BD31-4B8C-83A1-F6EECF244321}">
                <p14:modId xmlns:p14="http://schemas.microsoft.com/office/powerpoint/2010/main" val="1882209454"/>
              </p:ext>
            </p:extLst>
          </p:nvPr>
        </p:nvGraphicFramePr>
        <p:xfrm>
          <a:off x="5107781" y="4585583"/>
          <a:ext cx="4150519" cy="1915331"/>
        </p:xfrm>
        <a:graphic>
          <a:graphicData uri="http://schemas.openxmlformats.org/drawingml/2006/table">
            <a:tbl>
              <a:tblPr firstRow="1" bandRow="1">
                <a:tableStyleId>{2D5ABB26-0587-4C30-8999-92F81FD0307C}</a:tableStyleId>
              </a:tblPr>
              <a:tblGrid>
                <a:gridCol w="3075588">
                  <a:extLst>
                    <a:ext uri="{9D8B030D-6E8A-4147-A177-3AD203B41FA5}">
                      <a16:colId xmlns:a16="http://schemas.microsoft.com/office/drawing/2014/main" val="131527114"/>
                    </a:ext>
                  </a:extLst>
                </a:gridCol>
                <a:gridCol w="1074931">
                  <a:extLst>
                    <a:ext uri="{9D8B030D-6E8A-4147-A177-3AD203B41FA5}">
                      <a16:colId xmlns:a16="http://schemas.microsoft.com/office/drawing/2014/main" val="310192861"/>
                    </a:ext>
                  </a:extLst>
                </a:gridCol>
              </a:tblGrid>
              <a:tr h="269261">
                <a:tc>
                  <a:txBody>
                    <a:bodyPr/>
                    <a:lstStyle/>
                    <a:p>
                      <a:pPr algn="ctr"/>
                      <a:r>
                        <a:rPr kumimoji="1" lang="ja-JP" altLang="en-US" sz="110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看護師・保健師</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34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ケースワーカー・相談員</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85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99765">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CSW</a:t>
                      </a: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80191653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ケアマネージャー</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事務職</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54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その他（心理士、保育士、査察指導員等）</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bl>
          </a:graphicData>
        </a:graphic>
      </p:graphicFrame>
      <p:sp>
        <p:nvSpPr>
          <p:cNvPr id="36" name="テキスト ボックス 35">
            <a:extLst>
              <a:ext uri="{FF2B5EF4-FFF2-40B4-BE49-F238E27FC236}">
                <a16:creationId xmlns:a16="http://schemas.microsoft.com/office/drawing/2014/main" id="{54AA4831-6785-46E5-9439-5C75DCF3E3CD}"/>
              </a:ext>
            </a:extLst>
          </p:cNvPr>
          <p:cNvSpPr txBox="1"/>
          <p:nvPr/>
        </p:nvSpPr>
        <p:spPr>
          <a:xfrm>
            <a:off x="0" y="528963"/>
            <a:ext cx="2176450" cy="338554"/>
          </a:xfrm>
          <a:prstGeom prst="rect">
            <a:avLst/>
          </a:prstGeom>
          <a:noFill/>
        </p:spPr>
        <p:txBody>
          <a:bodyPr wrap="square" rtlCol="0">
            <a:spAutoFit/>
          </a:bodyPr>
          <a:lstStyle/>
          <a:p>
            <a:r>
              <a:rPr lang="ja-JP" altLang="en-US" sz="1600" dirty="0">
                <a:latin typeface="HGPｺﾞｼｯｸM" panose="020B0600000000000000" pitchFamily="50" charset="-128"/>
                <a:ea typeface="HGPｺﾞｼｯｸM" panose="020B0600000000000000" pitchFamily="50" charset="-128"/>
              </a:rPr>
              <a:t>■回答件数　</a:t>
            </a:r>
            <a:r>
              <a:rPr lang="en-US" altLang="ja-JP" sz="1600" dirty="0">
                <a:latin typeface="HGPｺﾞｼｯｸM" panose="020B0600000000000000" pitchFamily="50" charset="-128"/>
                <a:ea typeface="HGPｺﾞｼｯｸM" panose="020B0600000000000000" pitchFamily="50" charset="-128"/>
              </a:rPr>
              <a:t>195</a:t>
            </a:r>
            <a:r>
              <a:rPr lang="ja-JP" altLang="en-US" sz="1600" dirty="0">
                <a:latin typeface="HGPｺﾞｼｯｸM" panose="020B0600000000000000" pitchFamily="50" charset="-128"/>
                <a:ea typeface="HGPｺﾞｼｯｸM" panose="020B0600000000000000" pitchFamily="50" charset="-128"/>
              </a:rPr>
              <a:t>件</a:t>
            </a:r>
          </a:p>
        </p:txBody>
      </p:sp>
      <p:graphicFrame>
        <p:nvGraphicFramePr>
          <p:cNvPr id="11" name="グラフ 10">
            <a:extLst>
              <a:ext uri="{FF2B5EF4-FFF2-40B4-BE49-F238E27FC236}">
                <a16:creationId xmlns:a16="http://schemas.microsoft.com/office/drawing/2014/main" id="{68E3FA9A-CA44-4666-B533-8F0130FBF9EC}"/>
              </a:ext>
            </a:extLst>
          </p:cNvPr>
          <p:cNvGraphicFramePr>
            <a:graphicFrameLocks/>
          </p:cNvGraphicFramePr>
          <p:nvPr>
            <p:extLst>
              <p:ext uri="{D42A27DB-BD31-4B8C-83A1-F6EECF244321}">
                <p14:modId xmlns:p14="http://schemas.microsoft.com/office/powerpoint/2010/main" val="3295417848"/>
              </p:ext>
            </p:extLst>
          </p:nvPr>
        </p:nvGraphicFramePr>
        <p:xfrm>
          <a:off x="344691" y="1271456"/>
          <a:ext cx="4495979" cy="290704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グラフ 13">
            <a:extLst>
              <a:ext uri="{FF2B5EF4-FFF2-40B4-BE49-F238E27FC236}">
                <a16:creationId xmlns:a16="http://schemas.microsoft.com/office/drawing/2014/main" id="{75683746-5D4A-4F6A-A43D-6C9BD55526AF}"/>
              </a:ext>
            </a:extLst>
          </p:cNvPr>
          <p:cNvGraphicFramePr>
            <a:graphicFrameLocks/>
          </p:cNvGraphicFramePr>
          <p:nvPr>
            <p:extLst>
              <p:ext uri="{D42A27DB-BD31-4B8C-83A1-F6EECF244321}">
                <p14:modId xmlns:p14="http://schemas.microsoft.com/office/powerpoint/2010/main" val="2685748835"/>
              </p:ext>
            </p:extLst>
          </p:nvPr>
        </p:nvGraphicFramePr>
        <p:xfrm>
          <a:off x="344691" y="4685362"/>
          <a:ext cx="4572000" cy="2247981"/>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a:extLst>
              <a:ext uri="{FF2B5EF4-FFF2-40B4-BE49-F238E27FC236}">
                <a16:creationId xmlns:a16="http://schemas.microsoft.com/office/drawing/2014/main" id="{DD3AD21E-F221-4279-8DAB-935257CEEA62}"/>
              </a:ext>
            </a:extLst>
          </p:cNvPr>
          <p:cNvSpPr txBox="1"/>
          <p:nvPr/>
        </p:nvSpPr>
        <p:spPr>
          <a:xfrm>
            <a:off x="924169" y="4295692"/>
            <a:ext cx="1978818"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（複数回答有）</a:t>
            </a:r>
          </a:p>
        </p:txBody>
      </p:sp>
      <p:sp>
        <p:nvSpPr>
          <p:cNvPr id="12" name="正方形/長方形 11">
            <a:extLst>
              <a:ext uri="{FF2B5EF4-FFF2-40B4-BE49-F238E27FC236}">
                <a16:creationId xmlns:a16="http://schemas.microsoft.com/office/drawing/2014/main" id="{5C666499-162C-41DE-8F6C-EE0306231492}"/>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671D423E-1B18-4081-9D37-6ACE14F02655}"/>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D66AB62-0496-4AA2-9015-A34D730F4656}"/>
              </a:ext>
            </a:extLst>
          </p:cNvPr>
          <p:cNvSpPr txBox="1"/>
          <p:nvPr/>
        </p:nvSpPr>
        <p:spPr>
          <a:xfrm>
            <a:off x="566994" y="119760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43D0A059-6411-4E20-B1E5-18B3D297E319}"/>
              </a:ext>
            </a:extLst>
          </p:cNvPr>
          <p:cNvSpPr txBox="1"/>
          <p:nvPr/>
        </p:nvSpPr>
        <p:spPr>
          <a:xfrm>
            <a:off x="119547" y="468952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103CE0FB-3D81-428A-9258-874CC358D6A2}"/>
              </a:ext>
            </a:extLst>
          </p:cNvPr>
          <p:cNvSpPr>
            <a:spLocks noGrp="1"/>
          </p:cNvSpPr>
          <p:nvPr>
            <p:ph type="sldNum" sz="quarter" idx="12"/>
          </p:nvPr>
        </p:nvSpPr>
        <p:spPr/>
        <p:txBody>
          <a:bodyPr/>
          <a:lstStyle/>
          <a:p>
            <a:fld id="{D33E614B-2DF6-49F2-99D3-F1B9A92D28AF}" type="slidenum">
              <a:rPr kumimoji="1" lang="ja-JP" altLang="en-US" smtClean="0"/>
              <a:t>5</a:t>
            </a:fld>
            <a:endParaRPr kumimoji="1" lang="ja-JP" altLang="en-US"/>
          </a:p>
        </p:txBody>
      </p:sp>
    </p:spTree>
    <p:extLst>
      <p:ext uri="{BB962C8B-B14F-4D97-AF65-F5344CB8AC3E}">
        <p14:creationId xmlns:p14="http://schemas.microsoft.com/office/powerpoint/2010/main" val="358016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73059" y="1006562"/>
            <a:ext cx="4576428"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142633" y="575675"/>
            <a:ext cx="4439535"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相談業務の中で、依存症の相談もしくは依存症が背景にある</a:t>
            </a:r>
            <a:endParaRPr lang="en-US" altLang="ja-JP" sz="1050" dirty="0">
              <a:latin typeface="BIZ UDPゴシック" panose="020B0400000000000000" pitchFamily="50" charset="-128"/>
              <a:ea typeface="BIZ UDPゴシック" panose="020B0400000000000000" pitchFamily="50" charset="-128"/>
            </a:endParaRPr>
          </a:p>
          <a:p>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かもしれないと思った事例はありますか。（複数回答有）</a:t>
            </a:r>
          </a:p>
        </p:txBody>
      </p:sp>
      <p:sp>
        <p:nvSpPr>
          <p:cNvPr id="8" name="テキスト ボックス 7">
            <a:extLst>
              <a:ext uri="{FF2B5EF4-FFF2-40B4-BE49-F238E27FC236}">
                <a16:creationId xmlns:a16="http://schemas.microsoft.com/office/drawing/2014/main" id="{D2771EB2-5B36-4E44-B369-7A57B5B838CA}"/>
              </a:ext>
            </a:extLst>
          </p:cNvPr>
          <p:cNvSpPr txBox="1"/>
          <p:nvPr/>
        </p:nvSpPr>
        <p:spPr>
          <a:xfrm>
            <a:off x="5045858" y="581087"/>
            <a:ext cx="4787083"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どのような点から依存症が背景にあるかもしれないと思われましたか。</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（複数回答有）</a:t>
            </a:r>
          </a:p>
        </p:txBody>
      </p:sp>
      <p:sp>
        <p:nvSpPr>
          <p:cNvPr id="6" name="テキスト ボックス 5">
            <a:extLst>
              <a:ext uri="{FF2B5EF4-FFF2-40B4-BE49-F238E27FC236}">
                <a16:creationId xmlns:a16="http://schemas.microsoft.com/office/drawing/2014/main" id="{2774CE6E-4F00-4712-A38D-74A95CCB21B7}"/>
              </a:ext>
            </a:extLst>
          </p:cNvPr>
          <p:cNvSpPr txBox="1"/>
          <p:nvPr/>
        </p:nvSpPr>
        <p:spPr>
          <a:xfrm>
            <a:off x="107846" y="3588069"/>
            <a:ext cx="4506854"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どのような依存症相談でしたか。もしくはどのような依存症が</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背景にあるかもしれないと考えられましたか。（複数回答有）</a:t>
            </a:r>
          </a:p>
        </p:txBody>
      </p:sp>
      <p:cxnSp>
        <p:nvCxnSpPr>
          <p:cNvPr id="15" name="直線コネクタ 14">
            <a:extLst>
              <a:ext uri="{FF2B5EF4-FFF2-40B4-BE49-F238E27FC236}">
                <a16:creationId xmlns:a16="http://schemas.microsoft.com/office/drawing/2014/main" id="{0A1669D4-0C6E-4932-8338-BF8F7111AABE}"/>
              </a:ext>
            </a:extLst>
          </p:cNvPr>
          <p:cNvCxnSpPr>
            <a:cxnSpLocks/>
          </p:cNvCxnSpPr>
          <p:nvPr/>
        </p:nvCxnSpPr>
        <p:spPr>
          <a:xfrm flipV="1">
            <a:off x="4970386" y="1006562"/>
            <a:ext cx="4879941" cy="1048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3" name="グラフ 22">
            <a:extLst>
              <a:ext uri="{FF2B5EF4-FFF2-40B4-BE49-F238E27FC236}">
                <a16:creationId xmlns:a16="http://schemas.microsoft.com/office/drawing/2014/main" id="{2AB8033B-6E7C-4682-A669-C1D46FE6600C}"/>
              </a:ext>
            </a:extLst>
          </p:cNvPr>
          <p:cNvGraphicFramePr>
            <a:graphicFrameLocks/>
          </p:cNvGraphicFramePr>
          <p:nvPr>
            <p:extLst>
              <p:ext uri="{D42A27DB-BD31-4B8C-83A1-F6EECF244321}">
                <p14:modId xmlns:p14="http://schemas.microsoft.com/office/powerpoint/2010/main" val="3680314263"/>
              </p:ext>
            </p:extLst>
          </p:nvPr>
        </p:nvGraphicFramePr>
        <p:xfrm>
          <a:off x="4156452" y="888758"/>
          <a:ext cx="5693875" cy="26635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4" name="グラフ 23">
            <a:extLst>
              <a:ext uri="{FF2B5EF4-FFF2-40B4-BE49-F238E27FC236}">
                <a16:creationId xmlns:a16="http://schemas.microsoft.com/office/drawing/2014/main" id="{D6EE5E5C-2C02-4715-B014-627937DC2D4A}"/>
              </a:ext>
            </a:extLst>
          </p:cNvPr>
          <p:cNvGraphicFramePr>
            <a:graphicFrameLocks/>
          </p:cNvGraphicFramePr>
          <p:nvPr>
            <p:extLst>
              <p:ext uri="{D42A27DB-BD31-4B8C-83A1-F6EECF244321}">
                <p14:modId xmlns:p14="http://schemas.microsoft.com/office/powerpoint/2010/main" val="542121339"/>
              </p:ext>
            </p:extLst>
          </p:nvPr>
        </p:nvGraphicFramePr>
        <p:xfrm>
          <a:off x="10168" y="4184887"/>
          <a:ext cx="4572000" cy="2580660"/>
        </p:xfrm>
        <a:graphic>
          <a:graphicData uri="http://schemas.openxmlformats.org/drawingml/2006/chart">
            <c:chart xmlns:c="http://schemas.openxmlformats.org/drawingml/2006/chart" xmlns:r="http://schemas.openxmlformats.org/officeDocument/2006/relationships" r:id="rId3"/>
          </a:graphicData>
        </a:graphic>
      </p:graphicFrame>
      <p:cxnSp>
        <p:nvCxnSpPr>
          <p:cNvPr id="18" name="直線コネクタ 17">
            <a:extLst>
              <a:ext uri="{FF2B5EF4-FFF2-40B4-BE49-F238E27FC236}">
                <a16:creationId xmlns:a16="http://schemas.microsoft.com/office/drawing/2014/main" id="{12D50CD7-9A6D-4683-B336-86A41D7DC699}"/>
              </a:ext>
            </a:extLst>
          </p:cNvPr>
          <p:cNvCxnSpPr>
            <a:cxnSpLocks/>
          </p:cNvCxnSpPr>
          <p:nvPr/>
        </p:nvCxnSpPr>
        <p:spPr>
          <a:xfrm flipV="1">
            <a:off x="121134" y="4018956"/>
            <a:ext cx="4350067"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9" name="グラフ 18">
            <a:extLst>
              <a:ext uri="{FF2B5EF4-FFF2-40B4-BE49-F238E27FC236}">
                <a16:creationId xmlns:a16="http://schemas.microsoft.com/office/drawing/2014/main" id="{482E17BF-3809-4188-9BFC-97AC1FEFC34C}"/>
              </a:ext>
            </a:extLst>
          </p:cNvPr>
          <p:cNvGraphicFramePr>
            <a:graphicFrameLocks/>
          </p:cNvGraphicFramePr>
          <p:nvPr>
            <p:extLst>
              <p:ext uri="{D42A27DB-BD31-4B8C-83A1-F6EECF244321}">
                <p14:modId xmlns:p14="http://schemas.microsoft.com/office/powerpoint/2010/main" val="1505784955"/>
              </p:ext>
            </p:extLst>
          </p:nvPr>
        </p:nvGraphicFramePr>
        <p:xfrm>
          <a:off x="112529" y="1083760"/>
          <a:ext cx="4271595" cy="2365954"/>
        </p:xfrm>
        <a:graphic>
          <a:graphicData uri="http://schemas.openxmlformats.org/drawingml/2006/chart">
            <c:chart xmlns:c="http://schemas.openxmlformats.org/drawingml/2006/chart" xmlns:r="http://schemas.openxmlformats.org/officeDocument/2006/relationships" r:id="rId4"/>
          </a:graphicData>
        </a:graphic>
      </p:graphicFrame>
      <p:sp>
        <p:nvSpPr>
          <p:cNvPr id="3" name="四角形: 角を丸くする 2">
            <a:extLst>
              <a:ext uri="{FF2B5EF4-FFF2-40B4-BE49-F238E27FC236}">
                <a16:creationId xmlns:a16="http://schemas.microsoft.com/office/drawing/2014/main" id="{15DA33F8-8A2F-4443-A9D9-271DF7ACC4B9}"/>
              </a:ext>
            </a:extLst>
          </p:cNvPr>
          <p:cNvSpPr/>
          <p:nvPr/>
        </p:nvSpPr>
        <p:spPr>
          <a:xfrm>
            <a:off x="112530" y="1204073"/>
            <a:ext cx="4159066" cy="71556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コネクタ: カギ線 26">
            <a:extLst>
              <a:ext uri="{FF2B5EF4-FFF2-40B4-BE49-F238E27FC236}">
                <a16:creationId xmlns:a16="http://schemas.microsoft.com/office/drawing/2014/main" id="{F781EB4F-FAF1-4E32-882C-9CB536C5B5EE}"/>
              </a:ext>
            </a:extLst>
          </p:cNvPr>
          <p:cNvCxnSpPr>
            <a:cxnSpLocks/>
          </p:cNvCxnSpPr>
          <p:nvPr/>
        </p:nvCxnSpPr>
        <p:spPr>
          <a:xfrm flipV="1">
            <a:off x="4307005" y="824031"/>
            <a:ext cx="721924" cy="715560"/>
          </a:xfrm>
          <a:prstGeom prst="bentConnector3">
            <a:avLst>
              <a:gd name="adj1" fmla="val 55706"/>
            </a:avLst>
          </a:prstGeom>
          <a:ln w="222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A95F1C64-7941-41E6-9293-5215ACE146DA}"/>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CAF2416A-9F4F-4E08-8785-0AAA84C64B90}"/>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1471DB9-B2DE-4E3B-8C25-D3DE2178E5D3}"/>
              </a:ext>
            </a:extLst>
          </p:cNvPr>
          <p:cNvSpPr txBox="1"/>
          <p:nvPr/>
        </p:nvSpPr>
        <p:spPr>
          <a:xfrm>
            <a:off x="4667966" y="3598122"/>
            <a:ext cx="5238033"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依存症の相談があった場合、もしくは依存症が背景にあるかもしれないと</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思われた場合、貴機関ではどのような対応をされますか。（複数回答有）</a:t>
            </a:r>
          </a:p>
        </p:txBody>
      </p:sp>
      <p:cxnSp>
        <p:nvCxnSpPr>
          <p:cNvPr id="22" name="直線コネクタ 21">
            <a:extLst>
              <a:ext uri="{FF2B5EF4-FFF2-40B4-BE49-F238E27FC236}">
                <a16:creationId xmlns:a16="http://schemas.microsoft.com/office/drawing/2014/main" id="{1B95C78F-90C8-47D5-AF5D-1B39EA59CE5F}"/>
              </a:ext>
            </a:extLst>
          </p:cNvPr>
          <p:cNvCxnSpPr>
            <a:cxnSpLocks/>
          </p:cNvCxnSpPr>
          <p:nvPr/>
        </p:nvCxnSpPr>
        <p:spPr>
          <a:xfrm>
            <a:off x="4667967" y="4018956"/>
            <a:ext cx="5095400"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1" name="四角形: 角を丸くする 10">
            <a:extLst>
              <a:ext uri="{FF2B5EF4-FFF2-40B4-BE49-F238E27FC236}">
                <a16:creationId xmlns:a16="http://schemas.microsoft.com/office/drawing/2014/main" id="{CB870F04-5269-4D19-8394-DE1978E981D3}"/>
              </a:ext>
            </a:extLst>
          </p:cNvPr>
          <p:cNvSpPr/>
          <p:nvPr/>
        </p:nvSpPr>
        <p:spPr>
          <a:xfrm>
            <a:off x="1464469" y="4586288"/>
            <a:ext cx="392906" cy="1671637"/>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BC7DD54-3727-4EB7-A067-2C00288A2160}"/>
              </a:ext>
            </a:extLst>
          </p:cNvPr>
          <p:cNvSpPr>
            <a:spLocks noGrp="1"/>
          </p:cNvSpPr>
          <p:nvPr>
            <p:ph type="sldNum" sz="quarter" idx="12"/>
          </p:nvPr>
        </p:nvSpPr>
        <p:spPr/>
        <p:txBody>
          <a:bodyPr/>
          <a:lstStyle/>
          <a:p>
            <a:fld id="{D33E614B-2DF6-49F2-99D3-F1B9A92D28AF}" type="slidenum">
              <a:rPr kumimoji="1" lang="ja-JP" altLang="en-US" smtClean="0"/>
              <a:t>6</a:t>
            </a:fld>
            <a:endParaRPr kumimoji="1" lang="ja-JP" altLang="en-US"/>
          </a:p>
        </p:txBody>
      </p:sp>
      <p:sp>
        <p:nvSpPr>
          <p:cNvPr id="26" name="テキスト ボックス 25">
            <a:extLst>
              <a:ext uri="{FF2B5EF4-FFF2-40B4-BE49-F238E27FC236}">
                <a16:creationId xmlns:a16="http://schemas.microsoft.com/office/drawing/2014/main" id="{2D1EDD47-4E85-41DB-B672-6AC01D116601}"/>
              </a:ext>
            </a:extLst>
          </p:cNvPr>
          <p:cNvSpPr txBox="1"/>
          <p:nvPr/>
        </p:nvSpPr>
        <p:spPr>
          <a:xfrm>
            <a:off x="4166231" y="102983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8" name="テキスト ボックス 27">
            <a:extLst>
              <a:ext uri="{FF2B5EF4-FFF2-40B4-BE49-F238E27FC236}">
                <a16:creationId xmlns:a16="http://schemas.microsoft.com/office/drawing/2014/main" id="{74EA4241-CD0D-4195-8707-6D702C85EE7D}"/>
              </a:ext>
            </a:extLst>
          </p:cNvPr>
          <p:cNvSpPr txBox="1"/>
          <p:nvPr/>
        </p:nvSpPr>
        <p:spPr>
          <a:xfrm>
            <a:off x="9410326" y="1026564"/>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9" name="テキスト ボックス 28">
            <a:extLst>
              <a:ext uri="{FF2B5EF4-FFF2-40B4-BE49-F238E27FC236}">
                <a16:creationId xmlns:a16="http://schemas.microsoft.com/office/drawing/2014/main" id="{7269696D-34CC-41AD-A095-8229E3829E17}"/>
              </a:ext>
            </a:extLst>
          </p:cNvPr>
          <p:cNvSpPr txBox="1"/>
          <p:nvPr/>
        </p:nvSpPr>
        <p:spPr>
          <a:xfrm>
            <a:off x="4033925" y="4046532"/>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graphicFrame>
        <p:nvGraphicFramePr>
          <p:cNvPr id="30" name="グラフ 29">
            <a:extLst>
              <a:ext uri="{FF2B5EF4-FFF2-40B4-BE49-F238E27FC236}">
                <a16:creationId xmlns:a16="http://schemas.microsoft.com/office/drawing/2014/main" id="{5FC91FF6-B3CB-4B1D-A7F8-BBB8FBE0598A}"/>
              </a:ext>
            </a:extLst>
          </p:cNvPr>
          <p:cNvGraphicFramePr>
            <a:graphicFrameLocks/>
          </p:cNvGraphicFramePr>
          <p:nvPr>
            <p:extLst>
              <p:ext uri="{D42A27DB-BD31-4B8C-83A1-F6EECF244321}">
                <p14:modId xmlns:p14="http://schemas.microsoft.com/office/powerpoint/2010/main" val="376122360"/>
              </p:ext>
            </p:extLst>
          </p:nvPr>
        </p:nvGraphicFramePr>
        <p:xfrm>
          <a:off x="4667965" y="4147038"/>
          <a:ext cx="4945161" cy="2608382"/>
        </p:xfrm>
        <a:graphic>
          <a:graphicData uri="http://schemas.openxmlformats.org/drawingml/2006/chart">
            <c:chart xmlns:c="http://schemas.openxmlformats.org/drawingml/2006/chart" xmlns:r="http://schemas.openxmlformats.org/officeDocument/2006/relationships" r:id="rId5"/>
          </a:graphicData>
        </a:graphic>
      </p:graphicFrame>
      <p:pic>
        <p:nvPicPr>
          <p:cNvPr id="12" name="図 11">
            <a:extLst>
              <a:ext uri="{FF2B5EF4-FFF2-40B4-BE49-F238E27FC236}">
                <a16:creationId xmlns:a16="http://schemas.microsoft.com/office/drawing/2014/main" id="{88C34740-F9B0-4319-A6D2-0DEF60893A43}"/>
              </a:ext>
            </a:extLst>
          </p:cNvPr>
          <p:cNvPicPr>
            <a:picLocks noChangeAspect="1"/>
          </p:cNvPicPr>
          <p:nvPr/>
        </p:nvPicPr>
        <p:blipFill>
          <a:blip r:embed="rId6"/>
          <a:stretch>
            <a:fillRect/>
          </a:stretch>
        </p:blipFill>
        <p:spPr>
          <a:xfrm>
            <a:off x="9316662" y="4059450"/>
            <a:ext cx="579170" cy="256054"/>
          </a:xfrm>
          <a:prstGeom prst="rect">
            <a:avLst/>
          </a:prstGeom>
        </p:spPr>
      </p:pic>
    </p:spTree>
    <p:extLst>
      <p:ext uri="{BB962C8B-B14F-4D97-AF65-F5344CB8AC3E}">
        <p14:creationId xmlns:p14="http://schemas.microsoft.com/office/powerpoint/2010/main" val="267346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50799" y="853623"/>
            <a:ext cx="9612000" cy="13428"/>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0" y="565660"/>
            <a:ext cx="9781555"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依存症の相談があった場合、もしくは依存症が背景にあるかもしれないと思われた際に、情報提供や同行支援などを行う具体的な機関名を教えてください。</a:t>
            </a:r>
          </a:p>
        </p:txBody>
      </p:sp>
      <p:graphicFrame>
        <p:nvGraphicFramePr>
          <p:cNvPr id="9" name="グラフ 8">
            <a:extLst>
              <a:ext uri="{FF2B5EF4-FFF2-40B4-BE49-F238E27FC236}">
                <a16:creationId xmlns:a16="http://schemas.microsoft.com/office/drawing/2014/main" id="{CFFE3D0F-86D3-4407-B16A-26190D5855D3}"/>
              </a:ext>
            </a:extLst>
          </p:cNvPr>
          <p:cNvGraphicFramePr>
            <a:graphicFrameLocks/>
          </p:cNvGraphicFramePr>
          <p:nvPr>
            <p:extLst>
              <p:ext uri="{D42A27DB-BD31-4B8C-83A1-F6EECF244321}">
                <p14:modId xmlns:p14="http://schemas.microsoft.com/office/powerpoint/2010/main" val="1361325496"/>
              </p:ext>
            </p:extLst>
          </p:nvPr>
        </p:nvGraphicFramePr>
        <p:xfrm>
          <a:off x="636104" y="940222"/>
          <a:ext cx="5987332" cy="2822312"/>
        </p:xfrm>
        <a:graphic>
          <a:graphicData uri="http://schemas.openxmlformats.org/drawingml/2006/chart">
            <c:chart xmlns:c="http://schemas.openxmlformats.org/drawingml/2006/chart" xmlns:r="http://schemas.openxmlformats.org/officeDocument/2006/relationships" r:id="rId2"/>
          </a:graphicData>
        </a:graphic>
      </p:graphicFrame>
      <p:sp>
        <p:nvSpPr>
          <p:cNvPr id="12" name="正方形/長方形 11">
            <a:extLst>
              <a:ext uri="{FF2B5EF4-FFF2-40B4-BE49-F238E27FC236}">
                <a16:creationId xmlns:a16="http://schemas.microsoft.com/office/drawing/2014/main" id="{5F8011F6-0DE6-4728-8A82-5D1EB690645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E7ED9A9A-156F-48DB-908A-7C2A67EFA745}"/>
              </a:ext>
            </a:extLst>
          </p:cNvPr>
          <p:cNvSpPr txBox="1"/>
          <p:nvPr/>
        </p:nvSpPr>
        <p:spPr>
          <a:xfrm>
            <a:off x="50799" y="3850056"/>
            <a:ext cx="958047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質問６</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依存症の相談、もしくは依存症が背景にあるかもしれないと思われる相談があった場合、どのようなことが難しいと感じますか。（主なもの、一部要約）</a:t>
            </a:r>
          </a:p>
        </p:txBody>
      </p:sp>
      <p:sp>
        <p:nvSpPr>
          <p:cNvPr id="15" name="テキスト ボックス 14">
            <a:extLst>
              <a:ext uri="{FF2B5EF4-FFF2-40B4-BE49-F238E27FC236}">
                <a16:creationId xmlns:a16="http://schemas.microsoft.com/office/drawing/2014/main" id="{8F9AC1C0-D86D-417C-A9F4-3859F9FE3639}"/>
              </a:ext>
            </a:extLst>
          </p:cNvPr>
          <p:cNvSpPr txBox="1"/>
          <p:nvPr/>
        </p:nvSpPr>
        <p:spPr>
          <a:xfrm>
            <a:off x="477828" y="4359343"/>
            <a:ext cx="8533000" cy="2179571"/>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本人に依存症の認識や自覚がなく、早期の対応が難しいこと。 </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家族相談が多く、本人を必要な医療機関や相談につなげることが難しい。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相談にくる時点で家族関係が悪化しており、家族のサポートをうけることができず、生活面・今後の支援に影響が大きい。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依存症がきっかけで債務を抱えている場合、依存症と債務の相談を並行して進めていかないといけないが、依存症の相談機関に繋がっていかないことが多い。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依存症に至る背景には根深い複雑な課題を抱えている場合もあり、解決するためには多大な時間を要する場合がある。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自分の知識が少ないために、適切な機関へのつなぎができない、対象者にとって逆効果な発言をしてしまわないか不安を感じる。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本人だけでなく家族、特に子どもの支援が難しい。子どもを支援しようにも親が機能不全状態だと接触自体がとてもむずかしい。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依存の課題が前面に出ていない場合も多く、相談経過を経て課題がみえてくることがある。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本人が「やめなければいけない」と理解しつつも、それを実行できなかったり、支援者に正直に言えないという葛藤に、どう寄り添うかが非常</a:t>
            </a:r>
            <a:endParaRPr kumimoji="1" lang="en-US" altLang="ja-JP" sz="1050" dirty="0">
              <a:latin typeface="BIZ UDPゴシック" panose="020B0400000000000000" pitchFamily="50" charset="-128"/>
              <a:ea typeface="BIZ UDPゴシック" panose="020B0400000000000000" pitchFamily="50" charset="-128"/>
            </a:endParaRPr>
          </a:p>
          <a:p>
            <a:pPr>
              <a:lnSpc>
                <a:spcPts val="1500"/>
              </a:lnSpc>
            </a:pPr>
            <a:r>
              <a:rPr kumimoji="1" lang="en-US" altLang="ja-JP"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に難しい。　　　 　　　　　　　　　　　　　　　　　　　　　　　　　　　　　　　　　　　　　　　　　　　　　　　　　　　　　　　　　　　　                                   　　等　　　　　　　　　　　</a:t>
            </a:r>
          </a:p>
        </p:txBody>
      </p:sp>
      <p:cxnSp>
        <p:nvCxnSpPr>
          <p:cNvPr id="16" name="直線コネクタ 15">
            <a:extLst>
              <a:ext uri="{FF2B5EF4-FFF2-40B4-BE49-F238E27FC236}">
                <a16:creationId xmlns:a16="http://schemas.microsoft.com/office/drawing/2014/main" id="{1538A36E-1C42-4025-B39B-949F56BCFCA9}"/>
              </a:ext>
            </a:extLst>
          </p:cNvPr>
          <p:cNvCxnSpPr>
            <a:cxnSpLocks/>
          </p:cNvCxnSpPr>
          <p:nvPr/>
        </p:nvCxnSpPr>
        <p:spPr>
          <a:xfrm>
            <a:off x="82328" y="4108747"/>
            <a:ext cx="9324000" cy="29511"/>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r>
              <a:rPr kumimoji="1" lang="ja-JP" altLang="en-US" dirty="0"/>
              <a:t>　</a:t>
            </a:r>
            <a:fld id="{D33E614B-2DF6-49F2-99D3-F1B9A92D28AF}" type="slidenum">
              <a:rPr kumimoji="1" lang="ja-JP" altLang="en-US" smtClean="0"/>
              <a:t>7</a:t>
            </a:fld>
            <a:endParaRPr kumimoji="1" lang="ja-JP" altLang="en-US" dirty="0"/>
          </a:p>
        </p:txBody>
      </p:sp>
      <p:sp>
        <p:nvSpPr>
          <p:cNvPr id="25" name="テキスト ボックス 24">
            <a:extLst>
              <a:ext uri="{FF2B5EF4-FFF2-40B4-BE49-F238E27FC236}">
                <a16:creationId xmlns:a16="http://schemas.microsoft.com/office/drawing/2014/main" id="{40BF920B-DECF-4788-B16A-1A56790EA06B}"/>
              </a:ext>
            </a:extLst>
          </p:cNvPr>
          <p:cNvSpPr txBox="1"/>
          <p:nvPr/>
        </p:nvSpPr>
        <p:spPr>
          <a:xfrm>
            <a:off x="6209639" y="96570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6" name="四角形: 角を丸くする 25">
            <a:extLst>
              <a:ext uri="{FF2B5EF4-FFF2-40B4-BE49-F238E27FC236}">
                <a16:creationId xmlns:a16="http://schemas.microsoft.com/office/drawing/2014/main" id="{7C9481B7-CDA5-4680-82B9-8FF5BF749D12}"/>
              </a:ext>
            </a:extLst>
          </p:cNvPr>
          <p:cNvSpPr/>
          <p:nvPr/>
        </p:nvSpPr>
        <p:spPr>
          <a:xfrm>
            <a:off x="405517" y="4236915"/>
            <a:ext cx="8786191" cy="2450928"/>
          </a:xfrm>
          <a:prstGeom prst="roundRect">
            <a:avLst>
              <a:gd name="adj" fmla="val 13098"/>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307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5F8011F6-0DE6-4728-8A82-5D1EB690645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D6E162B-6E82-417E-AD7D-37B10D602B4F}"/>
              </a:ext>
            </a:extLst>
          </p:cNvPr>
          <p:cNvSpPr txBox="1"/>
          <p:nvPr/>
        </p:nvSpPr>
        <p:spPr>
          <a:xfrm>
            <a:off x="50799" y="662785"/>
            <a:ext cx="9748347"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質問７</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依存症相談を受ける中で、もしくは依存症が背景にあるかもしれない人への支援の中で、他機関と連携した支援を行う際に苦慮されたことはありますか。</a:t>
            </a:r>
          </a:p>
        </p:txBody>
      </p:sp>
      <p:cxnSp>
        <p:nvCxnSpPr>
          <p:cNvPr id="11" name="直線コネクタ 10">
            <a:extLst>
              <a:ext uri="{FF2B5EF4-FFF2-40B4-BE49-F238E27FC236}">
                <a16:creationId xmlns:a16="http://schemas.microsoft.com/office/drawing/2014/main" id="{561EC7ED-407F-4787-B9A0-C20D38C73497}"/>
              </a:ext>
            </a:extLst>
          </p:cNvPr>
          <p:cNvCxnSpPr>
            <a:cxnSpLocks/>
          </p:cNvCxnSpPr>
          <p:nvPr/>
        </p:nvCxnSpPr>
        <p:spPr>
          <a:xfrm>
            <a:off x="78705" y="916701"/>
            <a:ext cx="9404256"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7" name="グラフ 16">
            <a:extLst>
              <a:ext uri="{FF2B5EF4-FFF2-40B4-BE49-F238E27FC236}">
                <a16:creationId xmlns:a16="http://schemas.microsoft.com/office/drawing/2014/main" id="{704DF576-964B-43AA-B7BE-8889CC5C0774}"/>
              </a:ext>
            </a:extLst>
          </p:cNvPr>
          <p:cNvGraphicFramePr>
            <a:graphicFrameLocks/>
          </p:cNvGraphicFramePr>
          <p:nvPr>
            <p:extLst>
              <p:ext uri="{D42A27DB-BD31-4B8C-83A1-F6EECF244321}">
                <p14:modId xmlns:p14="http://schemas.microsoft.com/office/powerpoint/2010/main" val="932238199"/>
              </p:ext>
            </p:extLst>
          </p:nvPr>
        </p:nvGraphicFramePr>
        <p:xfrm>
          <a:off x="169573" y="1190877"/>
          <a:ext cx="1848294" cy="1456905"/>
        </p:xfrm>
        <a:graphic>
          <a:graphicData uri="http://schemas.openxmlformats.org/drawingml/2006/chart">
            <c:chart xmlns:c="http://schemas.openxmlformats.org/drawingml/2006/chart" xmlns:r="http://schemas.openxmlformats.org/officeDocument/2006/relationships" r:id="rId2"/>
          </a:graphicData>
        </a:graphic>
      </p:graphicFrame>
      <p:sp>
        <p:nvSpPr>
          <p:cNvPr id="18" name="テキスト ボックス 17">
            <a:extLst>
              <a:ext uri="{FF2B5EF4-FFF2-40B4-BE49-F238E27FC236}">
                <a16:creationId xmlns:a16="http://schemas.microsoft.com/office/drawing/2014/main" id="{2FFCD295-54AE-410A-B05F-1B7ABA99A57A}"/>
              </a:ext>
            </a:extLst>
          </p:cNvPr>
          <p:cNvSpPr txBox="1"/>
          <p:nvPr/>
        </p:nvSpPr>
        <p:spPr>
          <a:xfrm>
            <a:off x="2356939" y="1092143"/>
            <a:ext cx="5549532"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質問８</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どのようなことで苦慮されていますか。（主なもの、一部要約）</a:t>
            </a:r>
          </a:p>
        </p:txBody>
      </p:sp>
      <p:cxnSp>
        <p:nvCxnSpPr>
          <p:cNvPr id="20" name="直線コネクタ 19">
            <a:extLst>
              <a:ext uri="{FF2B5EF4-FFF2-40B4-BE49-F238E27FC236}">
                <a16:creationId xmlns:a16="http://schemas.microsoft.com/office/drawing/2014/main" id="{4117EE9A-6833-404A-8361-2F1511A7364A}"/>
              </a:ext>
            </a:extLst>
          </p:cNvPr>
          <p:cNvCxnSpPr>
            <a:cxnSpLocks/>
          </p:cNvCxnSpPr>
          <p:nvPr/>
        </p:nvCxnSpPr>
        <p:spPr>
          <a:xfrm flipV="1">
            <a:off x="2436447" y="1337851"/>
            <a:ext cx="4107475" cy="554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2" name="テキスト ボックス 21">
            <a:extLst>
              <a:ext uri="{FF2B5EF4-FFF2-40B4-BE49-F238E27FC236}">
                <a16:creationId xmlns:a16="http://schemas.microsoft.com/office/drawing/2014/main" id="{4EA9499C-9089-4B33-8285-F549A89D5DB1}"/>
              </a:ext>
            </a:extLst>
          </p:cNvPr>
          <p:cNvSpPr txBox="1"/>
          <p:nvPr/>
        </p:nvSpPr>
        <p:spPr>
          <a:xfrm>
            <a:off x="2400966" y="1462246"/>
            <a:ext cx="7081995" cy="1217769"/>
          </a:xfrm>
          <a:prstGeom prst="rect">
            <a:avLst/>
          </a:prstGeom>
          <a:noFill/>
        </p:spPr>
        <p:txBody>
          <a:bodyPr wrap="square">
            <a:spAutoFit/>
          </a:bodyPr>
          <a:lstStyle/>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支援者が依存症を正しく理解できておらず、誤った対応をしたり、わがままと受け止められることもある。</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一緒に訪問したり、協力してくれる機関が少ない。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本人に自覚や病識がない場合、専門相談支援機関や医療機関が介入してくれない。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健康上の問題だけでなく、生活環境や経済問題など複合的な課題を抱えていることが多く、問題解決に時間がかかる。</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医療、福祉、行政、自助グループ等、多くの支援者がかかわるが、それぞれの立場や方針が異なり足並みがそろわない。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関係機関と支援の方向性が揃わないことがある。　　　　　　　　　　　　　　　　　　　　　　　　　　　　　　　　　　　　　　　　　　等</a:t>
            </a:r>
            <a:endParaRPr lang="en-US" altLang="ja-JP" sz="105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4745393A-5B7D-4BC0-B0D6-0B6B5C022857}"/>
              </a:ext>
            </a:extLst>
          </p:cNvPr>
          <p:cNvSpPr txBox="1"/>
          <p:nvPr/>
        </p:nvSpPr>
        <p:spPr>
          <a:xfrm>
            <a:off x="78705" y="3178043"/>
            <a:ext cx="854583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質問９</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他の機関と連携した支援を行う上で、工夫をされている点やコツがあれば教えてください。（主なもの、一部要約）</a:t>
            </a:r>
          </a:p>
        </p:txBody>
      </p:sp>
      <p:cxnSp>
        <p:nvCxnSpPr>
          <p:cNvPr id="24" name="直線コネクタ 23">
            <a:extLst>
              <a:ext uri="{FF2B5EF4-FFF2-40B4-BE49-F238E27FC236}">
                <a16:creationId xmlns:a16="http://schemas.microsoft.com/office/drawing/2014/main" id="{78341023-8020-4F03-9CD5-E80835470825}"/>
              </a:ext>
            </a:extLst>
          </p:cNvPr>
          <p:cNvCxnSpPr>
            <a:cxnSpLocks/>
          </p:cNvCxnSpPr>
          <p:nvPr/>
        </p:nvCxnSpPr>
        <p:spPr>
          <a:xfrm>
            <a:off x="78705" y="3453398"/>
            <a:ext cx="7069581"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1" name="テキスト ボックス 30">
            <a:extLst>
              <a:ext uri="{FF2B5EF4-FFF2-40B4-BE49-F238E27FC236}">
                <a16:creationId xmlns:a16="http://schemas.microsoft.com/office/drawing/2014/main" id="{77953AE2-6EE3-4E32-9B10-6281A1681F26}"/>
              </a:ext>
            </a:extLst>
          </p:cNvPr>
          <p:cNvSpPr txBox="1"/>
          <p:nvPr/>
        </p:nvSpPr>
        <p:spPr>
          <a:xfrm>
            <a:off x="265538" y="3577962"/>
            <a:ext cx="9217423" cy="1410130"/>
          </a:xfrm>
          <a:prstGeom prst="rect">
            <a:avLst/>
          </a:prstGeom>
          <a:noFill/>
        </p:spPr>
        <p:txBody>
          <a:bodyPr wrap="square">
            <a:spAutoFit/>
          </a:bodyPr>
          <a:lstStyle/>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定期的なケース会議を行う、情報共有の円滑化。</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本人や家族に一貫した説明ができるよう、保健所からの助言を他職種にも共有する。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他機関に丸投げしないで、同行訪問するなど伴走して支援する。　</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支援者にも依存症を理解してもらえるようなかかわりをする。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ケース対応における役割分担を連携時に明確にしている。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本人への接し方、支援目標を事前に支援者間で話し合い、共通認識をもった上で支援を行っている。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精神保健の窓口に案内する際には、事前にアセスメントした内容の概略を電話で担当者に伝えたうえで案内や同行をするようにしている。　　　　　　　等　　　　　　　　　　　　　　　　　　　　　　　　　　　　　　　　　　　　　　　　　</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2" name="四角形: 角を丸くする 31">
            <a:extLst>
              <a:ext uri="{FF2B5EF4-FFF2-40B4-BE49-F238E27FC236}">
                <a16:creationId xmlns:a16="http://schemas.microsoft.com/office/drawing/2014/main" id="{A5F565FF-E245-4427-9935-BFC7642C4CDE}"/>
              </a:ext>
            </a:extLst>
          </p:cNvPr>
          <p:cNvSpPr/>
          <p:nvPr/>
        </p:nvSpPr>
        <p:spPr>
          <a:xfrm>
            <a:off x="2356939" y="1423736"/>
            <a:ext cx="7200529" cy="1367164"/>
          </a:xfrm>
          <a:prstGeom prst="roundRect">
            <a:avLst>
              <a:gd name="adj" fmla="val 11180"/>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287D950F-3EC6-48AF-ABD2-787AE8C79007}"/>
              </a:ext>
            </a:extLst>
          </p:cNvPr>
          <p:cNvSpPr/>
          <p:nvPr/>
        </p:nvSpPr>
        <p:spPr>
          <a:xfrm>
            <a:off x="169573" y="3570575"/>
            <a:ext cx="9217423" cy="1494403"/>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図形 33">
            <a:extLst>
              <a:ext uri="{FF2B5EF4-FFF2-40B4-BE49-F238E27FC236}">
                <a16:creationId xmlns:a16="http://schemas.microsoft.com/office/drawing/2014/main" id="{02FEAF66-57B7-422B-B881-3E1B39BA7BF1}"/>
              </a:ext>
            </a:extLst>
          </p:cNvPr>
          <p:cNvSpPr/>
          <p:nvPr/>
        </p:nvSpPr>
        <p:spPr>
          <a:xfrm flipV="1">
            <a:off x="1516422" y="1237665"/>
            <a:ext cx="920025" cy="276119"/>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fld id="{D33E614B-2DF6-49F2-99D3-F1B9A92D28AF}" type="slidenum">
              <a:rPr kumimoji="1" lang="ja-JP" altLang="en-US" smtClean="0"/>
              <a:t>8</a:t>
            </a:fld>
            <a:endParaRPr kumimoji="1" lang="ja-JP" altLang="en-US"/>
          </a:p>
        </p:txBody>
      </p:sp>
    </p:spTree>
    <p:extLst>
      <p:ext uri="{BB962C8B-B14F-4D97-AF65-F5344CB8AC3E}">
        <p14:creationId xmlns:p14="http://schemas.microsoft.com/office/powerpoint/2010/main" val="1596597175"/>
      </p:ext>
    </p:extLst>
  </p:cSld>
  <p:clrMapOvr>
    <a:masterClrMapping/>
  </p:clrMapOvr>
</p:sld>
</file>

<file path=ppt/theme/theme1.xml><?xml version="1.0" encoding="utf-8"?>
<a:theme xmlns:a="http://schemas.openxmlformats.org/drawingml/2006/main" name="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0</TotalTime>
  <Words>2317</Words>
  <Application>Microsoft Office PowerPoint</Application>
  <PresentationFormat>A4 210 x 297 mm</PresentationFormat>
  <Paragraphs>187</Paragraphs>
  <Slides>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BIZ UDPゴシック</vt:lpstr>
      <vt:lpstr>BIZ UDゴシック</vt:lpstr>
      <vt:lpstr>HGPｺﾞｼｯｸM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2025-12-25T06:18:58Z</dcterms:created>
  <dcterms:modified xsi:type="dcterms:W3CDTF">2025-12-25T06:19:03Z</dcterms:modified>
</cp:coreProperties>
</file>