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4"/>
  </p:notesMasterIdLst>
  <p:sldIdLst>
    <p:sldId id="269" r:id="rId2"/>
    <p:sldId id="275" r:id="rId3"/>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5E3CF"/>
    <a:srgbClr val="E9EB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61" autoAdjust="0"/>
    <p:restoredTop sz="95796" autoAdjust="0"/>
  </p:normalViewPr>
  <p:slideViewPr>
    <p:cSldViewPr snapToGrid="0">
      <p:cViewPr varScale="1">
        <p:scale>
          <a:sx n="64" d="100"/>
          <a:sy n="64" d="100"/>
        </p:scale>
        <p:origin x="100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BD3480F5-D1E8-49F0-90AE-542C0B4F7216}" type="datetimeFigureOut">
              <a:rPr kumimoji="1" lang="ja-JP" altLang="en-US" smtClean="0"/>
              <a:t>2025/12/22</a:t>
            </a:fld>
            <a:endParaRPr kumimoji="1" lang="ja-JP" altLang="en-US"/>
          </a:p>
        </p:txBody>
      </p:sp>
      <p:sp>
        <p:nvSpPr>
          <p:cNvPr id="4" name="スライド イメージ プレースホルダー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E99417BE-9C30-4F38-AB1D-33154B88ADBF}" type="slidenum">
              <a:rPr kumimoji="1" lang="ja-JP" altLang="en-US" smtClean="0"/>
              <a:t>‹#›</a:t>
            </a:fld>
            <a:endParaRPr kumimoji="1" lang="ja-JP" altLang="en-US"/>
          </a:p>
        </p:txBody>
      </p:sp>
    </p:spTree>
    <p:extLst>
      <p:ext uri="{BB962C8B-B14F-4D97-AF65-F5344CB8AC3E}">
        <p14:creationId xmlns:p14="http://schemas.microsoft.com/office/powerpoint/2010/main" val="30597645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99417BE-9C30-4F38-AB1D-33154B88ADBF}" type="slidenum">
              <a:rPr kumimoji="1" lang="ja-JP" altLang="en-US" smtClean="0"/>
              <a:t>1</a:t>
            </a:fld>
            <a:endParaRPr kumimoji="1" lang="ja-JP" altLang="en-US"/>
          </a:p>
        </p:txBody>
      </p:sp>
    </p:spTree>
    <p:extLst>
      <p:ext uri="{BB962C8B-B14F-4D97-AF65-F5344CB8AC3E}">
        <p14:creationId xmlns:p14="http://schemas.microsoft.com/office/powerpoint/2010/main" val="4039115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1ACF5CA-C051-4E21-A892-B074A55D02F5}" type="datetimeFigureOut">
              <a:rPr kumimoji="1" lang="ja-JP" altLang="en-US" smtClean="0"/>
              <a:t>2025/12/22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F25BCC-FE0F-4ADF-A019-C162716FA8A3}" type="slidenum">
              <a:rPr kumimoji="1" lang="ja-JP" altLang="en-US" smtClean="0"/>
              <a:t>‹#›</a:t>
            </a:fld>
            <a:endParaRPr kumimoji="1" lang="ja-JP" altLang="en-US"/>
          </a:p>
        </p:txBody>
      </p:sp>
    </p:spTree>
    <p:extLst>
      <p:ext uri="{BB962C8B-B14F-4D97-AF65-F5344CB8AC3E}">
        <p14:creationId xmlns:p14="http://schemas.microsoft.com/office/powerpoint/2010/main" val="295598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1ACF5CA-C051-4E21-A892-B074A55D02F5}" type="datetimeFigureOut">
              <a:rPr kumimoji="1" lang="ja-JP" altLang="en-US" smtClean="0"/>
              <a:t>2025/12/22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F25BCC-FE0F-4ADF-A019-C162716FA8A3}" type="slidenum">
              <a:rPr kumimoji="1" lang="ja-JP" altLang="en-US" smtClean="0"/>
              <a:t>‹#›</a:t>
            </a:fld>
            <a:endParaRPr kumimoji="1" lang="ja-JP" altLang="en-US"/>
          </a:p>
        </p:txBody>
      </p:sp>
    </p:spTree>
    <p:extLst>
      <p:ext uri="{BB962C8B-B14F-4D97-AF65-F5344CB8AC3E}">
        <p14:creationId xmlns:p14="http://schemas.microsoft.com/office/powerpoint/2010/main" val="2762614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1ACF5CA-C051-4E21-A892-B074A55D02F5}" type="datetimeFigureOut">
              <a:rPr kumimoji="1" lang="ja-JP" altLang="en-US" smtClean="0"/>
              <a:t>2025/12/22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F25BCC-FE0F-4ADF-A019-C162716FA8A3}" type="slidenum">
              <a:rPr kumimoji="1" lang="ja-JP" altLang="en-US" smtClean="0"/>
              <a:t>‹#›</a:t>
            </a:fld>
            <a:endParaRPr kumimoji="1" lang="ja-JP" altLang="en-US"/>
          </a:p>
        </p:txBody>
      </p:sp>
    </p:spTree>
    <p:extLst>
      <p:ext uri="{BB962C8B-B14F-4D97-AF65-F5344CB8AC3E}">
        <p14:creationId xmlns:p14="http://schemas.microsoft.com/office/powerpoint/2010/main" val="2846768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1ACF5CA-C051-4E21-A892-B074A55D02F5}" type="datetimeFigureOut">
              <a:rPr kumimoji="1" lang="ja-JP" altLang="en-US" smtClean="0"/>
              <a:t>2025/12/22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F25BCC-FE0F-4ADF-A019-C162716FA8A3}" type="slidenum">
              <a:rPr kumimoji="1" lang="ja-JP" altLang="en-US" smtClean="0"/>
              <a:t>‹#›</a:t>
            </a:fld>
            <a:endParaRPr kumimoji="1" lang="ja-JP" altLang="en-US"/>
          </a:p>
        </p:txBody>
      </p:sp>
    </p:spTree>
    <p:extLst>
      <p:ext uri="{BB962C8B-B14F-4D97-AF65-F5344CB8AC3E}">
        <p14:creationId xmlns:p14="http://schemas.microsoft.com/office/powerpoint/2010/main" val="1848876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1ACF5CA-C051-4E21-A892-B074A55D02F5}" type="datetimeFigureOut">
              <a:rPr kumimoji="1" lang="ja-JP" altLang="en-US" smtClean="0"/>
              <a:t>2025/12/22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F25BCC-FE0F-4ADF-A019-C162716FA8A3}" type="slidenum">
              <a:rPr kumimoji="1" lang="ja-JP" altLang="en-US" smtClean="0"/>
              <a:t>‹#›</a:t>
            </a:fld>
            <a:endParaRPr kumimoji="1" lang="ja-JP" altLang="en-US"/>
          </a:p>
        </p:txBody>
      </p:sp>
    </p:spTree>
    <p:extLst>
      <p:ext uri="{BB962C8B-B14F-4D97-AF65-F5344CB8AC3E}">
        <p14:creationId xmlns:p14="http://schemas.microsoft.com/office/powerpoint/2010/main" val="2943155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1ACF5CA-C051-4E21-A892-B074A55D02F5}" type="datetimeFigureOut">
              <a:rPr kumimoji="1" lang="ja-JP" altLang="en-US" smtClean="0"/>
              <a:t>2025/12/22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DF25BCC-FE0F-4ADF-A019-C162716FA8A3}" type="slidenum">
              <a:rPr kumimoji="1" lang="ja-JP" altLang="en-US" smtClean="0"/>
              <a:t>‹#›</a:t>
            </a:fld>
            <a:endParaRPr kumimoji="1" lang="ja-JP" altLang="en-US"/>
          </a:p>
        </p:txBody>
      </p:sp>
    </p:spTree>
    <p:extLst>
      <p:ext uri="{BB962C8B-B14F-4D97-AF65-F5344CB8AC3E}">
        <p14:creationId xmlns:p14="http://schemas.microsoft.com/office/powerpoint/2010/main" val="2125028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1ACF5CA-C051-4E21-A892-B074A55D02F5}" type="datetimeFigureOut">
              <a:rPr kumimoji="1" lang="ja-JP" altLang="en-US" smtClean="0"/>
              <a:t>2025/12/22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DF25BCC-FE0F-4ADF-A019-C162716FA8A3}" type="slidenum">
              <a:rPr kumimoji="1" lang="ja-JP" altLang="en-US" smtClean="0"/>
              <a:t>‹#›</a:t>
            </a:fld>
            <a:endParaRPr kumimoji="1" lang="ja-JP" altLang="en-US"/>
          </a:p>
        </p:txBody>
      </p:sp>
    </p:spTree>
    <p:extLst>
      <p:ext uri="{BB962C8B-B14F-4D97-AF65-F5344CB8AC3E}">
        <p14:creationId xmlns:p14="http://schemas.microsoft.com/office/powerpoint/2010/main" val="746494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1ACF5CA-C051-4E21-A892-B074A55D02F5}" type="datetimeFigureOut">
              <a:rPr kumimoji="1" lang="ja-JP" altLang="en-US" smtClean="0"/>
              <a:t>2025/12/22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DF25BCC-FE0F-4ADF-A019-C162716FA8A3}" type="slidenum">
              <a:rPr kumimoji="1" lang="ja-JP" altLang="en-US" smtClean="0"/>
              <a:t>‹#›</a:t>
            </a:fld>
            <a:endParaRPr kumimoji="1" lang="ja-JP" altLang="en-US"/>
          </a:p>
        </p:txBody>
      </p:sp>
    </p:spTree>
    <p:extLst>
      <p:ext uri="{BB962C8B-B14F-4D97-AF65-F5344CB8AC3E}">
        <p14:creationId xmlns:p14="http://schemas.microsoft.com/office/powerpoint/2010/main" val="1467202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ACF5CA-C051-4E21-A892-B074A55D02F5}" type="datetimeFigureOut">
              <a:rPr kumimoji="1" lang="ja-JP" altLang="en-US" smtClean="0"/>
              <a:t>2025/12/22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DF25BCC-FE0F-4ADF-A019-C162716FA8A3}" type="slidenum">
              <a:rPr kumimoji="1" lang="ja-JP" altLang="en-US" smtClean="0"/>
              <a:t>‹#›</a:t>
            </a:fld>
            <a:endParaRPr kumimoji="1" lang="ja-JP" altLang="en-US"/>
          </a:p>
        </p:txBody>
      </p:sp>
    </p:spTree>
    <p:extLst>
      <p:ext uri="{BB962C8B-B14F-4D97-AF65-F5344CB8AC3E}">
        <p14:creationId xmlns:p14="http://schemas.microsoft.com/office/powerpoint/2010/main" val="3818225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1ACF5CA-C051-4E21-A892-B074A55D02F5}" type="datetimeFigureOut">
              <a:rPr kumimoji="1" lang="ja-JP" altLang="en-US" smtClean="0"/>
              <a:t>2025/12/22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DF25BCC-FE0F-4ADF-A019-C162716FA8A3}" type="slidenum">
              <a:rPr kumimoji="1" lang="ja-JP" altLang="en-US" smtClean="0"/>
              <a:t>‹#›</a:t>
            </a:fld>
            <a:endParaRPr kumimoji="1" lang="ja-JP" altLang="en-US"/>
          </a:p>
        </p:txBody>
      </p:sp>
    </p:spTree>
    <p:extLst>
      <p:ext uri="{BB962C8B-B14F-4D97-AF65-F5344CB8AC3E}">
        <p14:creationId xmlns:p14="http://schemas.microsoft.com/office/powerpoint/2010/main" val="2881941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1ACF5CA-C051-4E21-A892-B074A55D02F5}" type="datetimeFigureOut">
              <a:rPr kumimoji="1" lang="ja-JP" altLang="en-US" smtClean="0"/>
              <a:t>2025/12/22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DF25BCC-FE0F-4ADF-A019-C162716FA8A3}" type="slidenum">
              <a:rPr kumimoji="1" lang="ja-JP" altLang="en-US" smtClean="0"/>
              <a:t>‹#›</a:t>
            </a:fld>
            <a:endParaRPr kumimoji="1" lang="ja-JP" altLang="en-US"/>
          </a:p>
        </p:txBody>
      </p:sp>
    </p:spTree>
    <p:extLst>
      <p:ext uri="{BB962C8B-B14F-4D97-AF65-F5344CB8AC3E}">
        <p14:creationId xmlns:p14="http://schemas.microsoft.com/office/powerpoint/2010/main" val="2605062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ACF5CA-C051-4E21-A892-B074A55D02F5}" type="datetimeFigureOut">
              <a:rPr kumimoji="1" lang="ja-JP" altLang="en-US" smtClean="0"/>
              <a:t>2025/12/22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F25BCC-FE0F-4ADF-A019-C162716FA8A3}" type="slidenum">
              <a:rPr kumimoji="1" lang="ja-JP" altLang="en-US" smtClean="0"/>
              <a:t>‹#›</a:t>
            </a:fld>
            <a:endParaRPr kumimoji="1" lang="ja-JP" altLang="en-US"/>
          </a:p>
        </p:txBody>
      </p:sp>
    </p:spTree>
    <p:extLst>
      <p:ext uri="{BB962C8B-B14F-4D97-AF65-F5344CB8AC3E}">
        <p14:creationId xmlns:p14="http://schemas.microsoft.com/office/powerpoint/2010/main" val="20793968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サブタイトル 2">
            <a:extLst>
              <a:ext uri="{FF2B5EF4-FFF2-40B4-BE49-F238E27FC236}">
                <a16:creationId xmlns:a16="http://schemas.microsoft.com/office/drawing/2014/main" id="{0F01A71B-53EC-4CA2-A147-9E681D5FF5E6}"/>
              </a:ext>
            </a:extLst>
          </p:cNvPr>
          <p:cNvSpPr txBox="1">
            <a:spLocks/>
          </p:cNvSpPr>
          <p:nvPr/>
        </p:nvSpPr>
        <p:spPr>
          <a:xfrm>
            <a:off x="268014" y="753818"/>
            <a:ext cx="8737706" cy="310586"/>
          </a:xfrm>
          <a:prstGeom prst="rect">
            <a:avLst/>
          </a:prstGeom>
          <a:ln w="19050">
            <a:noFill/>
          </a:ln>
        </p:spPr>
        <p:txBody>
          <a:bodyPr vert="horz" lIns="51435" tIns="25719" rIns="51435" bIns="25719" rtlCol="0" anchor="ctr" anchorCtr="0">
            <a:noAutofit/>
          </a:bodyPr>
          <a:lstStyle>
            <a:lvl1pPr marL="0" indent="0" algn="l" defTabSz="914400" rtl="0" eaLnBrk="1" latinLnBrk="0" hangingPunct="1">
              <a:lnSpc>
                <a:spcPct val="90000"/>
              </a:lnSpc>
              <a:spcBef>
                <a:spcPts val="1000"/>
              </a:spcBef>
              <a:buFont typeface="Arial" panose="020B0604020202020204" pitchFamily="34" charset="0"/>
              <a:buNone/>
              <a:defRPr kumimoji="1"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9pPr>
          </a:lstStyle>
          <a:p>
            <a:pPr>
              <a:lnSpc>
                <a:spcPct val="100000"/>
              </a:lnSpc>
              <a:spcBef>
                <a:spcPts val="0"/>
              </a:spcBef>
            </a:pPr>
            <a:r>
              <a:rPr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　現行別日程で実施しております教養筆答テストと専門筆答テストを同一日（令和</a:t>
            </a:r>
            <a:r>
              <a:rPr lang="en-US" altLang="ja-JP" sz="1100" dirty="0">
                <a:solidFill>
                  <a:schemeClr val="tx1"/>
                </a:solidFill>
                <a:latin typeface="UD デジタル 教科書体 NP-R" panose="02020400000000000000" pitchFamily="18" charset="-128"/>
                <a:ea typeface="UD デジタル 教科書体 NP-R" panose="02020400000000000000" pitchFamily="18" charset="-128"/>
              </a:rPr>
              <a:t>9</a:t>
            </a:r>
            <a:r>
              <a:rPr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年６月</a:t>
            </a:r>
            <a:r>
              <a:rPr lang="en-US" altLang="ja-JP" sz="1100" dirty="0">
                <a:solidFill>
                  <a:schemeClr val="tx1"/>
                </a:solidFill>
                <a:latin typeface="UD デジタル 教科書体 NP-R" panose="02020400000000000000" pitchFamily="18" charset="-128"/>
                <a:ea typeface="UD デジタル 教科書体 NP-R" panose="02020400000000000000" pitchFamily="18" charset="-128"/>
              </a:rPr>
              <a:t>12</a:t>
            </a:r>
            <a:r>
              <a:rPr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日）で実施し、教養筆答テストと専門筆答テストを合わせて第一次選考とします。</a:t>
            </a:r>
            <a:endParaRPr lang="en-US" altLang="ja-JP" sz="11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24" name="正方形/長方形 23">
            <a:extLst>
              <a:ext uri="{FF2B5EF4-FFF2-40B4-BE49-F238E27FC236}">
                <a16:creationId xmlns:a16="http://schemas.microsoft.com/office/drawing/2014/main" id="{1586C60E-8EEF-4631-8261-5A306745B9AF}"/>
              </a:ext>
            </a:extLst>
          </p:cNvPr>
          <p:cNvSpPr/>
          <p:nvPr/>
        </p:nvSpPr>
        <p:spPr>
          <a:xfrm>
            <a:off x="0" y="0"/>
            <a:ext cx="9144000" cy="338554"/>
          </a:xfrm>
          <a:prstGeom prst="rect">
            <a:avLst/>
          </a:prstGeom>
          <a:solidFill>
            <a:schemeClr val="accent4">
              <a:lumMod val="60000"/>
              <a:lumOff val="40000"/>
            </a:schemeClr>
          </a:solidFill>
        </p:spPr>
        <p:txBody>
          <a:bodyPr wrap="square">
            <a:spAutoFit/>
          </a:bodyPr>
          <a:lstStyle/>
          <a:p>
            <a:pPr algn="ctr"/>
            <a:r>
              <a:rPr lang="ja-JP" altLang="en-US" sz="16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令和</a:t>
            </a:r>
            <a:r>
              <a:rPr lang="en-US" altLang="ja-JP" sz="16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10</a:t>
            </a:r>
            <a:r>
              <a:rPr lang="ja-JP" altLang="en-US" sz="16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年度大阪府公立学校教員採用選考テスト（令和９年度実施）の主な変更点について</a:t>
            </a:r>
            <a:endParaRPr lang="en-US" altLang="ja-JP" sz="16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endParaRPr>
          </a:p>
        </p:txBody>
      </p:sp>
      <p:sp>
        <p:nvSpPr>
          <p:cNvPr id="16" name="正方形/長方形 15">
            <a:extLst>
              <a:ext uri="{FF2B5EF4-FFF2-40B4-BE49-F238E27FC236}">
                <a16:creationId xmlns:a16="http://schemas.microsoft.com/office/drawing/2014/main" id="{46FE088F-B516-41C3-8D7E-18BAB7391B80}"/>
              </a:ext>
            </a:extLst>
          </p:cNvPr>
          <p:cNvSpPr/>
          <p:nvPr/>
        </p:nvSpPr>
        <p:spPr>
          <a:xfrm>
            <a:off x="138280" y="424394"/>
            <a:ext cx="8856751" cy="307777"/>
          </a:xfrm>
          <a:prstGeom prst="rect">
            <a:avLst/>
          </a:prstGeom>
        </p:spPr>
        <p:txBody>
          <a:bodyPr wrap="square">
            <a:spAutoFit/>
          </a:bodyPr>
          <a:lstStyle/>
          <a:p>
            <a:pPr algn="just"/>
            <a:r>
              <a:rPr lang="ja-JP" altLang="en-US" sz="14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○第一次選考、第二次選考の構成と実施日程</a:t>
            </a:r>
            <a:endParaRPr lang="en-US" altLang="ja-JP" sz="14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endParaRPr>
          </a:p>
        </p:txBody>
      </p:sp>
      <p:graphicFrame>
        <p:nvGraphicFramePr>
          <p:cNvPr id="35" name="表 2">
            <a:extLst>
              <a:ext uri="{FF2B5EF4-FFF2-40B4-BE49-F238E27FC236}">
                <a16:creationId xmlns:a16="http://schemas.microsoft.com/office/drawing/2014/main" id="{9F28B832-F06B-4F13-BC61-FBFDB3004313}"/>
              </a:ext>
            </a:extLst>
          </p:cNvPr>
          <p:cNvGraphicFramePr>
            <a:graphicFrameLocks noGrp="1"/>
          </p:cNvGraphicFramePr>
          <p:nvPr>
            <p:extLst>
              <p:ext uri="{D42A27DB-BD31-4B8C-83A1-F6EECF244321}">
                <p14:modId xmlns:p14="http://schemas.microsoft.com/office/powerpoint/2010/main" val="3012670259"/>
              </p:ext>
            </p:extLst>
          </p:nvPr>
        </p:nvGraphicFramePr>
        <p:xfrm>
          <a:off x="41038" y="1171844"/>
          <a:ext cx="9061914" cy="1276618"/>
        </p:xfrm>
        <a:graphic>
          <a:graphicData uri="http://schemas.openxmlformats.org/drawingml/2006/table">
            <a:tbl>
              <a:tblPr firstRow="1" bandRow="1">
                <a:tableStyleId>{93296810-A885-4BE3-A3E7-6D5BEEA58F35}</a:tableStyleId>
              </a:tblPr>
              <a:tblGrid>
                <a:gridCol w="4530957">
                  <a:extLst>
                    <a:ext uri="{9D8B030D-6E8A-4147-A177-3AD203B41FA5}">
                      <a16:colId xmlns:a16="http://schemas.microsoft.com/office/drawing/2014/main" val="1948282642"/>
                    </a:ext>
                  </a:extLst>
                </a:gridCol>
                <a:gridCol w="4530957">
                  <a:extLst>
                    <a:ext uri="{9D8B030D-6E8A-4147-A177-3AD203B41FA5}">
                      <a16:colId xmlns:a16="http://schemas.microsoft.com/office/drawing/2014/main" val="1813595216"/>
                    </a:ext>
                  </a:extLst>
                </a:gridCol>
              </a:tblGrid>
              <a:tr h="256005">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現行（令和９年度教採まで）</a:t>
                      </a:r>
                    </a:p>
                  </a:txBody>
                  <a:tcPr anchor="ct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変更後（令和１０年度教採（共同実施導入）から）</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785447858"/>
                  </a:ext>
                </a:extLst>
              </a:tr>
              <a:tr h="1002298">
                <a:tc>
                  <a:txBody>
                    <a:bodyPr/>
                    <a:lstStyle/>
                    <a:p>
                      <a:endParaRPr kumimoji="1" lang="ja-JP" altLang="en-US"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en-US" altLang="ja-JP" dirty="0">
                        <a:solidFill>
                          <a:schemeClr val="tx1"/>
                        </a:solidFill>
                        <a:latin typeface="Meiryo UI" panose="020B0604030504040204" pitchFamily="50" charset="-128"/>
                        <a:ea typeface="Meiryo UI" panose="020B0604030504040204" pitchFamily="50" charset="-128"/>
                      </a:endParaRPr>
                    </a:p>
                    <a:p>
                      <a:pPr>
                        <a:lnSpc>
                          <a:spcPts val="1200"/>
                        </a:lnSpc>
                      </a:pPr>
                      <a:endParaRPr kumimoji="1" lang="en-US" altLang="ja-JP" dirty="0">
                        <a:solidFill>
                          <a:schemeClr val="tx1"/>
                        </a:solidFill>
                        <a:latin typeface="Meiryo UI" panose="020B0604030504040204" pitchFamily="50" charset="-128"/>
                        <a:ea typeface="Meiryo UI" panose="020B0604030504040204" pitchFamily="50" charset="-128"/>
                      </a:endParaRPr>
                    </a:p>
                    <a:p>
                      <a:pPr>
                        <a:lnSpc>
                          <a:spcPts val="700"/>
                        </a:lnSpc>
                      </a:pPr>
                      <a:endParaRPr kumimoji="1" lang="en-US" altLang="ja-JP" sz="1200" dirty="0">
                        <a:solidFill>
                          <a:schemeClr val="tx1"/>
                        </a:solidFill>
                        <a:latin typeface="Meiryo UI" panose="020B0604030504040204" pitchFamily="50" charset="-128"/>
                        <a:ea typeface="Meiryo UI" panose="020B0604030504040204" pitchFamily="50" charset="-128"/>
                      </a:endParaRPr>
                    </a:p>
                    <a:p>
                      <a:pPr marL="171450" indent="-171450">
                        <a:lnSpc>
                          <a:spcPts val="600"/>
                        </a:lnSpc>
                        <a:buFont typeface="Wingdings" panose="05000000000000000000" pitchFamily="2" charset="2"/>
                        <a:buChar char="Ø"/>
                      </a:pPr>
                      <a:endParaRPr kumimoji="1" lang="en-US" altLang="ja-JP" sz="1100" dirty="0">
                        <a:solidFill>
                          <a:schemeClr val="tx1"/>
                        </a:solidFill>
                        <a:latin typeface="Meiryo UI" panose="020B0604030504040204" pitchFamily="50" charset="-128"/>
                        <a:ea typeface="Meiryo UI" panose="020B0604030504040204" pitchFamily="50" charset="-128"/>
                      </a:endParaRPr>
                    </a:p>
                    <a:p>
                      <a:pPr marL="0" indent="0">
                        <a:lnSpc>
                          <a:spcPts val="1200"/>
                        </a:lnSpc>
                        <a:buFont typeface="Wingdings" panose="05000000000000000000" pitchFamily="2" charset="2"/>
                        <a:buNone/>
                      </a:pPr>
                      <a:endParaRPr kumimoji="1" lang="en-US" altLang="ja-JP" sz="1100" dirty="0">
                        <a:solidFill>
                          <a:schemeClr val="tx1"/>
                        </a:solidFill>
                        <a:latin typeface="Meiryo UI" panose="020B0604030504040204" pitchFamily="50" charset="-128"/>
                        <a:ea typeface="Meiryo UI" panose="020B0604030504040204" pitchFamily="50" charset="-128"/>
                      </a:endParaRPr>
                    </a:p>
                    <a:p>
                      <a:pPr marL="0" indent="0">
                        <a:lnSpc>
                          <a:spcPts val="1200"/>
                        </a:lnSpc>
                        <a:buFont typeface="Wingdings" panose="05000000000000000000" pitchFamily="2" charset="2"/>
                        <a:buNone/>
                      </a:pP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94245022"/>
                  </a:ext>
                </a:extLst>
              </a:tr>
            </a:tbl>
          </a:graphicData>
        </a:graphic>
      </p:graphicFrame>
      <p:sp>
        <p:nvSpPr>
          <p:cNvPr id="37" name="サブタイトル 2">
            <a:extLst>
              <a:ext uri="{FF2B5EF4-FFF2-40B4-BE49-F238E27FC236}">
                <a16:creationId xmlns:a16="http://schemas.microsoft.com/office/drawing/2014/main" id="{C0A322E1-30DB-4933-ACAA-9C70235F29F8}"/>
              </a:ext>
            </a:extLst>
          </p:cNvPr>
          <p:cNvSpPr txBox="1">
            <a:spLocks/>
          </p:cNvSpPr>
          <p:nvPr/>
        </p:nvSpPr>
        <p:spPr>
          <a:xfrm>
            <a:off x="4624498" y="2087108"/>
            <a:ext cx="4378726" cy="389405"/>
          </a:xfrm>
          <a:prstGeom prst="rect">
            <a:avLst/>
          </a:prstGeom>
          <a:ln>
            <a:noFill/>
          </a:ln>
        </p:spPr>
        <p:txBody>
          <a:bodyPr vert="horz" lIns="51435" tIns="25719" rIns="51435" bIns="25719" rtlCol="0">
            <a:noAutofit/>
          </a:bodyPr>
          <a:lstStyle>
            <a:lvl1pPr marL="0" indent="0" algn="l" defTabSz="914400" rtl="0" eaLnBrk="1" latinLnBrk="0" hangingPunct="1">
              <a:lnSpc>
                <a:spcPct val="90000"/>
              </a:lnSpc>
              <a:spcBef>
                <a:spcPts val="1000"/>
              </a:spcBef>
              <a:buFont typeface="Arial" panose="020B0604020202020204" pitchFamily="34" charset="0"/>
              <a:buNone/>
              <a:defRPr kumimoji="1"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9pPr>
          </a:lstStyle>
          <a:p>
            <a:pPr algn="just">
              <a:spcBef>
                <a:spcPts val="0"/>
              </a:spcBef>
            </a:pPr>
            <a:r>
              <a:rPr lang="en-US" altLang="ja-JP" sz="1100" b="1" dirty="0">
                <a:solidFill>
                  <a:schemeClr val="tx1"/>
                </a:solidFill>
                <a:latin typeface="Meiryo UI" panose="020B0604030504040204" pitchFamily="50" charset="-128"/>
                <a:ea typeface="Meiryo UI" panose="020B0604030504040204" pitchFamily="50" charset="-128"/>
              </a:rPr>
              <a:t>※</a:t>
            </a:r>
            <a:r>
              <a:rPr lang="ja-JP" altLang="en-US" sz="1100" b="1" dirty="0">
                <a:solidFill>
                  <a:schemeClr val="tx1"/>
                </a:solidFill>
                <a:latin typeface="Meiryo UI" panose="020B0604030504040204" pitchFamily="50" charset="-128"/>
                <a:ea typeface="Meiryo UI" panose="020B0604030504040204" pitchFamily="50" charset="-128"/>
              </a:rPr>
              <a:t>第一次選考（教養筆答＋専門筆答）</a:t>
            </a:r>
            <a:r>
              <a:rPr lang="ja-JP" altLang="en-US" sz="1100" b="1" u="sng" dirty="0">
                <a:solidFill>
                  <a:schemeClr val="tx1"/>
                </a:solidFill>
                <a:latin typeface="Meiryo UI" panose="020B0604030504040204" pitchFamily="50" charset="-128"/>
                <a:ea typeface="Meiryo UI" panose="020B0604030504040204" pitchFamily="50" charset="-128"/>
              </a:rPr>
              <a:t>同一日で実施</a:t>
            </a:r>
            <a:endParaRPr lang="en-US" altLang="ja-JP" sz="1100" b="1" u="sng" dirty="0">
              <a:solidFill>
                <a:schemeClr val="tx1"/>
              </a:solidFill>
              <a:latin typeface="Meiryo UI" panose="020B0604030504040204" pitchFamily="50" charset="-128"/>
              <a:ea typeface="Meiryo UI" panose="020B0604030504040204" pitchFamily="50" charset="-128"/>
            </a:endParaRPr>
          </a:p>
          <a:p>
            <a:pPr algn="just">
              <a:spcBef>
                <a:spcPts val="0"/>
              </a:spcBef>
            </a:pPr>
            <a:r>
              <a:rPr lang="en-US" altLang="ja-JP" sz="1100" b="1" dirty="0">
                <a:solidFill>
                  <a:schemeClr val="tx1"/>
                </a:solidFill>
                <a:latin typeface="Meiryo UI" panose="020B0604030504040204" pitchFamily="50" charset="-128"/>
                <a:ea typeface="Meiryo UI" panose="020B0604030504040204" pitchFamily="50" charset="-128"/>
              </a:rPr>
              <a:t>※</a:t>
            </a:r>
            <a:r>
              <a:rPr lang="ja-JP" altLang="en-US" sz="1100" b="1" dirty="0">
                <a:solidFill>
                  <a:schemeClr val="tx1"/>
                </a:solidFill>
                <a:latin typeface="Meiryo UI" panose="020B0604030504040204" pitchFamily="50" charset="-128"/>
                <a:ea typeface="Meiryo UI" panose="020B0604030504040204" pitchFamily="50" charset="-128"/>
              </a:rPr>
              <a:t>第二次選考（面接＋実技）</a:t>
            </a:r>
            <a:endParaRPr lang="en-US" altLang="ja-JP" sz="1100" b="1" dirty="0">
              <a:solidFill>
                <a:schemeClr val="tx1"/>
              </a:solidFill>
              <a:latin typeface="Meiryo UI" panose="020B0604030504040204" pitchFamily="50" charset="-128"/>
              <a:ea typeface="Meiryo UI" panose="020B0604030504040204" pitchFamily="50" charset="-128"/>
            </a:endParaRPr>
          </a:p>
        </p:txBody>
      </p:sp>
      <p:graphicFrame>
        <p:nvGraphicFramePr>
          <p:cNvPr id="39" name="表 6">
            <a:extLst>
              <a:ext uri="{FF2B5EF4-FFF2-40B4-BE49-F238E27FC236}">
                <a16:creationId xmlns:a16="http://schemas.microsoft.com/office/drawing/2014/main" id="{5414957F-BB07-49B0-9E60-333D0647C73E}"/>
              </a:ext>
            </a:extLst>
          </p:cNvPr>
          <p:cNvGraphicFramePr>
            <a:graphicFrameLocks noGrp="1"/>
          </p:cNvGraphicFramePr>
          <p:nvPr>
            <p:extLst>
              <p:ext uri="{D42A27DB-BD31-4B8C-83A1-F6EECF244321}">
                <p14:modId xmlns:p14="http://schemas.microsoft.com/office/powerpoint/2010/main" val="1127012544"/>
              </p:ext>
            </p:extLst>
          </p:nvPr>
        </p:nvGraphicFramePr>
        <p:xfrm>
          <a:off x="152566" y="1498256"/>
          <a:ext cx="4298204" cy="533400"/>
        </p:xfrm>
        <a:graphic>
          <a:graphicData uri="http://schemas.openxmlformats.org/drawingml/2006/table">
            <a:tbl>
              <a:tblPr firstRow="1" bandRow="1">
                <a:tableStyleId>{5C22544A-7EE6-4342-B048-85BDC9FD1C3A}</a:tableStyleId>
              </a:tblPr>
              <a:tblGrid>
                <a:gridCol w="1074551">
                  <a:extLst>
                    <a:ext uri="{9D8B030D-6E8A-4147-A177-3AD203B41FA5}">
                      <a16:colId xmlns:a16="http://schemas.microsoft.com/office/drawing/2014/main" val="2181073143"/>
                    </a:ext>
                  </a:extLst>
                </a:gridCol>
                <a:gridCol w="1074551">
                  <a:extLst>
                    <a:ext uri="{9D8B030D-6E8A-4147-A177-3AD203B41FA5}">
                      <a16:colId xmlns:a16="http://schemas.microsoft.com/office/drawing/2014/main" val="935423733"/>
                    </a:ext>
                  </a:extLst>
                </a:gridCol>
                <a:gridCol w="1074551">
                  <a:extLst>
                    <a:ext uri="{9D8B030D-6E8A-4147-A177-3AD203B41FA5}">
                      <a16:colId xmlns:a16="http://schemas.microsoft.com/office/drawing/2014/main" val="3501734070"/>
                    </a:ext>
                  </a:extLst>
                </a:gridCol>
                <a:gridCol w="1074551">
                  <a:extLst>
                    <a:ext uri="{9D8B030D-6E8A-4147-A177-3AD203B41FA5}">
                      <a16:colId xmlns:a16="http://schemas.microsoft.com/office/drawing/2014/main" val="1802943681"/>
                    </a:ext>
                  </a:extLst>
                </a:gridCol>
              </a:tblGrid>
              <a:tr h="241782">
                <a:tc>
                  <a:txBody>
                    <a:bodyPr/>
                    <a:lstStyle/>
                    <a:p>
                      <a:pPr algn="ctr"/>
                      <a:r>
                        <a:rPr kumimoji="1" lang="ja-JP" altLang="en-US" sz="1100" dirty="0">
                          <a:latin typeface="Meiryo UI" panose="020B0604030504040204" pitchFamily="50" charset="-128"/>
                          <a:ea typeface="Meiryo UI" panose="020B0604030504040204" pitchFamily="50" charset="-128"/>
                        </a:rPr>
                        <a:t>第一次選考</a:t>
                      </a:r>
                    </a:p>
                  </a:txBody>
                  <a:tcPr>
                    <a:solidFill>
                      <a:schemeClr val="accent1"/>
                    </a:solidFill>
                  </a:tcPr>
                </a:tc>
                <a:tc gridSpan="3">
                  <a:txBody>
                    <a:bodyPr/>
                    <a:lstStyle/>
                    <a:p>
                      <a:pPr algn="ctr"/>
                      <a:r>
                        <a:rPr kumimoji="1" lang="ja-JP" altLang="en-US" sz="1100" dirty="0">
                          <a:solidFill>
                            <a:schemeClr val="tx1"/>
                          </a:solidFill>
                          <a:latin typeface="Meiryo UI" panose="020B0604030504040204" pitchFamily="50" charset="-128"/>
                          <a:ea typeface="Meiryo UI" panose="020B0604030504040204" pitchFamily="50" charset="-128"/>
                        </a:rPr>
                        <a:t>第二次選考</a:t>
                      </a:r>
                    </a:p>
                  </a:txBody>
                  <a:tcPr>
                    <a:solidFill>
                      <a:schemeClr val="accent1">
                        <a:lumMod val="40000"/>
                        <a:lumOff val="60000"/>
                      </a:schemeClr>
                    </a:solidFill>
                  </a:tcP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188314231"/>
                  </a:ext>
                </a:extLst>
              </a:tr>
              <a:tr h="256005">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教養筆答</a:t>
                      </a:r>
                    </a:p>
                  </a:txBody>
                  <a:tcPr>
                    <a:solidFill>
                      <a:schemeClr val="accent1"/>
                    </a:solid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専門筆答</a:t>
                      </a:r>
                    </a:p>
                  </a:txBody>
                  <a:tcPr>
                    <a:solidFill>
                      <a:schemeClr val="accent1">
                        <a:lumMod val="40000"/>
                        <a:lumOff val="60000"/>
                      </a:schemeClr>
                    </a:solid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面　　接</a:t>
                      </a:r>
                    </a:p>
                  </a:txBody>
                  <a:tcPr>
                    <a:solidFill>
                      <a:schemeClr val="accent1">
                        <a:lumMod val="40000"/>
                        <a:lumOff val="60000"/>
                      </a:schemeClr>
                    </a:solid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実　　技</a:t>
                      </a:r>
                    </a:p>
                  </a:txBody>
                  <a:tcPr>
                    <a:solidFill>
                      <a:schemeClr val="accent1">
                        <a:lumMod val="40000"/>
                        <a:lumOff val="60000"/>
                      </a:schemeClr>
                    </a:solidFill>
                  </a:tcPr>
                </a:tc>
                <a:extLst>
                  <a:ext uri="{0D108BD9-81ED-4DB2-BD59-A6C34878D82A}">
                    <a16:rowId xmlns:a16="http://schemas.microsoft.com/office/drawing/2014/main" val="3191153113"/>
                  </a:ext>
                </a:extLst>
              </a:tr>
            </a:tbl>
          </a:graphicData>
        </a:graphic>
      </p:graphicFrame>
      <p:graphicFrame>
        <p:nvGraphicFramePr>
          <p:cNvPr id="40" name="表 6">
            <a:extLst>
              <a:ext uri="{FF2B5EF4-FFF2-40B4-BE49-F238E27FC236}">
                <a16:creationId xmlns:a16="http://schemas.microsoft.com/office/drawing/2014/main" id="{4845FB71-C130-48E6-A3DC-6BFA0A352318}"/>
              </a:ext>
            </a:extLst>
          </p:cNvPr>
          <p:cNvGraphicFramePr>
            <a:graphicFrameLocks noGrp="1"/>
          </p:cNvGraphicFramePr>
          <p:nvPr>
            <p:extLst>
              <p:ext uri="{D42A27DB-BD31-4B8C-83A1-F6EECF244321}">
                <p14:modId xmlns:p14="http://schemas.microsoft.com/office/powerpoint/2010/main" val="3482966896"/>
              </p:ext>
            </p:extLst>
          </p:nvPr>
        </p:nvGraphicFramePr>
        <p:xfrm>
          <a:off x="4709029" y="1482930"/>
          <a:ext cx="4298204" cy="533400"/>
        </p:xfrm>
        <a:graphic>
          <a:graphicData uri="http://schemas.openxmlformats.org/drawingml/2006/table">
            <a:tbl>
              <a:tblPr firstRow="1" bandRow="1">
                <a:tableStyleId>{5C22544A-7EE6-4342-B048-85BDC9FD1C3A}</a:tableStyleId>
              </a:tblPr>
              <a:tblGrid>
                <a:gridCol w="1074551">
                  <a:extLst>
                    <a:ext uri="{9D8B030D-6E8A-4147-A177-3AD203B41FA5}">
                      <a16:colId xmlns:a16="http://schemas.microsoft.com/office/drawing/2014/main" val="2181073143"/>
                    </a:ext>
                  </a:extLst>
                </a:gridCol>
                <a:gridCol w="1074551">
                  <a:extLst>
                    <a:ext uri="{9D8B030D-6E8A-4147-A177-3AD203B41FA5}">
                      <a16:colId xmlns:a16="http://schemas.microsoft.com/office/drawing/2014/main" val="935423733"/>
                    </a:ext>
                  </a:extLst>
                </a:gridCol>
                <a:gridCol w="1074551">
                  <a:extLst>
                    <a:ext uri="{9D8B030D-6E8A-4147-A177-3AD203B41FA5}">
                      <a16:colId xmlns:a16="http://schemas.microsoft.com/office/drawing/2014/main" val="3501734070"/>
                    </a:ext>
                  </a:extLst>
                </a:gridCol>
                <a:gridCol w="1074551">
                  <a:extLst>
                    <a:ext uri="{9D8B030D-6E8A-4147-A177-3AD203B41FA5}">
                      <a16:colId xmlns:a16="http://schemas.microsoft.com/office/drawing/2014/main" val="1802943681"/>
                    </a:ext>
                  </a:extLst>
                </a:gridCol>
              </a:tblGrid>
              <a:tr h="241782">
                <a:tc gridSpan="2">
                  <a:txBody>
                    <a:bodyPr/>
                    <a:lstStyle/>
                    <a:p>
                      <a:pPr algn="ctr"/>
                      <a:r>
                        <a:rPr kumimoji="1" lang="ja-JP" altLang="en-US" sz="1100" dirty="0">
                          <a:latin typeface="Meiryo UI" panose="020B0604030504040204" pitchFamily="50" charset="-128"/>
                          <a:ea typeface="Meiryo UI" panose="020B0604030504040204" pitchFamily="50" charset="-128"/>
                        </a:rPr>
                        <a:t>第一次選考</a:t>
                      </a:r>
                    </a:p>
                  </a:txBody>
                  <a:tcPr>
                    <a:solidFill>
                      <a:schemeClr val="accent1"/>
                    </a:solidFill>
                  </a:tcP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tc>
                <a:tc gridSpan="2">
                  <a:txBody>
                    <a:bodyPr/>
                    <a:lstStyle/>
                    <a:p>
                      <a:pPr algn="ctr"/>
                      <a:r>
                        <a:rPr kumimoji="1" lang="ja-JP" altLang="en-US" sz="1100" dirty="0">
                          <a:solidFill>
                            <a:schemeClr val="tx1"/>
                          </a:solidFill>
                          <a:latin typeface="Meiryo UI" panose="020B0604030504040204" pitchFamily="50" charset="-128"/>
                          <a:ea typeface="Meiryo UI" panose="020B0604030504040204" pitchFamily="50" charset="-128"/>
                        </a:rPr>
                        <a:t>第二次選考</a:t>
                      </a:r>
                    </a:p>
                  </a:txBody>
                  <a:tcPr>
                    <a:solidFill>
                      <a:schemeClr val="accent1">
                        <a:lumMod val="40000"/>
                        <a:lumOff val="60000"/>
                      </a:schemeClr>
                    </a:solidFill>
                  </a:tcP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188314231"/>
                  </a:ext>
                </a:extLst>
              </a:tr>
              <a:tr h="256005">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教養筆答</a:t>
                      </a:r>
                    </a:p>
                  </a:txBody>
                  <a:tcPr>
                    <a:solidFill>
                      <a:schemeClr val="accent1"/>
                    </a:solidFill>
                  </a:tcPr>
                </a:tc>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専門筆答</a:t>
                      </a:r>
                    </a:p>
                  </a:txBody>
                  <a:tcPr>
                    <a:solidFill>
                      <a:schemeClr val="accent1"/>
                    </a:solid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面　　接</a:t>
                      </a:r>
                    </a:p>
                  </a:txBody>
                  <a:tcPr>
                    <a:solidFill>
                      <a:schemeClr val="accent1">
                        <a:lumMod val="40000"/>
                        <a:lumOff val="60000"/>
                      </a:schemeClr>
                    </a:solid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実　　技</a:t>
                      </a:r>
                    </a:p>
                  </a:txBody>
                  <a:tcPr>
                    <a:solidFill>
                      <a:schemeClr val="accent1">
                        <a:lumMod val="40000"/>
                        <a:lumOff val="60000"/>
                      </a:schemeClr>
                    </a:solidFill>
                  </a:tcPr>
                </a:tc>
                <a:extLst>
                  <a:ext uri="{0D108BD9-81ED-4DB2-BD59-A6C34878D82A}">
                    <a16:rowId xmlns:a16="http://schemas.microsoft.com/office/drawing/2014/main" val="3191153113"/>
                  </a:ext>
                </a:extLst>
              </a:tr>
            </a:tbl>
          </a:graphicData>
        </a:graphic>
      </p:graphicFrame>
      <p:sp>
        <p:nvSpPr>
          <p:cNvPr id="41" name="四角形: 角を丸くする 40">
            <a:extLst>
              <a:ext uri="{FF2B5EF4-FFF2-40B4-BE49-F238E27FC236}">
                <a16:creationId xmlns:a16="http://schemas.microsoft.com/office/drawing/2014/main" id="{855D14B9-742C-462F-9736-AA2CF453DB39}"/>
              </a:ext>
            </a:extLst>
          </p:cNvPr>
          <p:cNvSpPr/>
          <p:nvPr/>
        </p:nvSpPr>
        <p:spPr>
          <a:xfrm>
            <a:off x="4709029" y="1472865"/>
            <a:ext cx="2131507" cy="540000"/>
          </a:xfrm>
          <a:prstGeom prst="roundRect">
            <a:avLst>
              <a:gd name="adj" fmla="val 16667"/>
            </a:avLst>
          </a:prstGeom>
          <a:noFill/>
          <a:ln w="444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dirty="0">
              <a:noFill/>
            </a:endParaRPr>
          </a:p>
        </p:txBody>
      </p:sp>
      <p:sp>
        <p:nvSpPr>
          <p:cNvPr id="42" name="サブタイトル 2">
            <a:extLst>
              <a:ext uri="{FF2B5EF4-FFF2-40B4-BE49-F238E27FC236}">
                <a16:creationId xmlns:a16="http://schemas.microsoft.com/office/drawing/2014/main" id="{B44E62EC-608E-497E-A93F-AB3AD049BA05}"/>
              </a:ext>
            </a:extLst>
          </p:cNvPr>
          <p:cNvSpPr txBox="1">
            <a:spLocks/>
          </p:cNvSpPr>
          <p:nvPr/>
        </p:nvSpPr>
        <p:spPr>
          <a:xfrm>
            <a:off x="68035" y="2086955"/>
            <a:ext cx="4223242" cy="389559"/>
          </a:xfrm>
          <a:prstGeom prst="rect">
            <a:avLst/>
          </a:prstGeom>
          <a:ln>
            <a:noFill/>
          </a:ln>
        </p:spPr>
        <p:txBody>
          <a:bodyPr vert="horz" lIns="51435" tIns="25719" rIns="51435" bIns="25719" rtlCol="0">
            <a:noAutofit/>
          </a:bodyPr>
          <a:lstStyle>
            <a:lvl1pPr marL="0" indent="0" algn="l" defTabSz="914400" rtl="0" eaLnBrk="1" latinLnBrk="0" hangingPunct="1">
              <a:lnSpc>
                <a:spcPct val="90000"/>
              </a:lnSpc>
              <a:spcBef>
                <a:spcPts val="1000"/>
              </a:spcBef>
              <a:buFont typeface="Arial" panose="020B0604020202020204" pitchFamily="34" charset="0"/>
              <a:buNone/>
              <a:defRPr kumimoji="1"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9pPr>
          </a:lstStyle>
          <a:p>
            <a:pPr algn="just">
              <a:spcBef>
                <a:spcPts val="0"/>
              </a:spcBef>
            </a:pPr>
            <a:r>
              <a:rPr lang="en-US" altLang="ja-JP" sz="1100" b="1" dirty="0">
                <a:solidFill>
                  <a:schemeClr val="tx1"/>
                </a:solidFill>
                <a:latin typeface="Meiryo UI" panose="020B0604030504040204" pitchFamily="50" charset="-128"/>
                <a:ea typeface="Meiryo UI" panose="020B0604030504040204" pitchFamily="50" charset="-128"/>
              </a:rPr>
              <a:t>※</a:t>
            </a:r>
            <a:r>
              <a:rPr lang="ja-JP" altLang="en-US" sz="1100" b="1" dirty="0">
                <a:solidFill>
                  <a:schemeClr val="tx1"/>
                </a:solidFill>
                <a:latin typeface="Meiryo UI" panose="020B0604030504040204" pitchFamily="50" charset="-128"/>
                <a:ea typeface="Meiryo UI" panose="020B0604030504040204" pitchFamily="50" charset="-128"/>
              </a:rPr>
              <a:t>第一次選考（教養筆答）：６月中旬実施</a:t>
            </a:r>
            <a:endParaRPr lang="en-US" altLang="ja-JP" sz="1100" b="1" dirty="0">
              <a:solidFill>
                <a:schemeClr val="tx1"/>
              </a:solidFill>
              <a:latin typeface="Meiryo UI" panose="020B0604030504040204" pitchFamily="50" charset="-128"/>
              <a:ea typeface="Meiryo UI" panose="020B0604030504040204" pitchFamily="50" charset="-128"/>
            </a:endParaRPr>
          </a:p>
          <a:p>
            <a:pPr algn="just">
              <a:spcBef>
                <a:spcPts val="0"/>
              </a:spcBef>
            </a:pPr>
            <a:r>
              <a:rPr lang="en-US" altLang="ja-JP" sz="1100" b="1" dirty="0">
                <a:solidFill>
                  <a:schemeClr val="tx1"/>
                </a:solidFill>
                <a:latin typeface="Meiryo UI" panose="020B0604030504040204" pitchFamily="50" charset="-128"/>
                <a:ea typeface="Meiryo UI" panose="020B0604030504040204" pitchFamily="50" charset="-128"/>
              </a:rPr>
              <a:t>※</a:t>
            </a:r>
            <a:r>
              <a:rPr lang="ja-JP" altLang="en-US" sz="1100" b="1" dirty="0">
                <a:solidFill>
                  <a:schemeClr val="tx1"/>
                </a:solidFill>
                <a:latin typeface="Meiryo UI" panose="020B0604030504040204" pitchFamily="50" charset="-128"/>
                <a:ea typeface="Meiryo UI" panose="020B0604030504040204" pitchFamily="50" charset="-128"/>
              </a:rPr>
              <a:t>第二次選考（専門筆答）：８月上旬実施　（面接＋実技）</a:t>
            </a:r>
            <a:endParaRPr lang="en-US" altLang="ja-JP" sz="1100" b="1" dirty="0">
              <a:solidFill>
                <a:schemeClr val="tx1"/>
              </a:solidFill>
              <a:latin typeface="Meiryo UI" panose="020B0604030504040204" pitchFamily="50" charset="-128"/>
              <a:ea typeface="Meiryo UI" panose="020B0604030504040204" pitchFamily="50" charset="-128"/>
            </a:endParaRPr>
          </a:p>
        </p:txBody>
      </p:sp>
      <p:graphicFrame>
        <p:nvGraphicFramePr>
          <p:cNvPr id="23" name="表 22">
            <a:extLst>
              <a:ext uri="{FF2B5EF4-FFF2-40B4-BE49-F238E27FC236}">
                <a16:creationId xmlns:a16="http://schemas.microsoft.com/office/drawing/2014/main" id="{0A1142AD-BBC5-4100-BDFE-D9AD6B565630}"/>
              </a:ext>
            </a:extLst>
          </p:cNvPr>
          <p:cNvGraphicFramePr>
            <a:graphicFrameLocks noGrp="1"/>
          </p:cNvGraphicFramePr>
          <p:nvPr>
            <p:extLst>
              <p:ext uri="{D42A27DB-BD31-4B8C-83A1-F6EECF244321}">
                <p14:modId xmlns:p14="http://schemas.microsoft.com/office/powerpoint/2010/main" val="620357657"/>
              </p:ext>
            </p:extLst>
          </p:nvPr>
        </p:nvGraphicFramePr>
        <p:xfrm>
          <a:off x="41037" y="3239212"/>
          <a:ext cx="9064800" cy="3045510"/>
        </p:xfrm>
        <a:graphic>
          <a:graphicData uri="http://schemas.openxmlformats.org/drawingml/2006/table">
            <a:tbl>
              <a:tblPr firstRow="1" bandRow="1">
                <a:tableStyleId>{5C22544A-7EE6-4342-B048-85BDC9FD1C3A}</a:tableStyleId>
              </a:tblPr>
              <a:tblGrid>
                <a:gridCol w="504000">
                  <a:extLst>
                    <a:ext uri="{9D8B030D-6E8A-4147-A177-3AD203B41FA5}">
                      <a16:colId xmlns:a16="http://schemas.microsoft.com/office/drawing/2014/main" val="2593103815"/>
                    </a:ext>
                  </a:extLst>
                </a:gridCol>
                <a:gridCol w="1980000">
                  <a:extLst>
                    <a:ext uri="{9D8B030D-6E8A-4147-A177-3AD203B41FA5}">
                      <a16:colId xmlns:a16="http://schemas.microsoft.com/office/drawing/2014/main" val="2004563029"/>
                    </a:ext>
                  </a:extLst>
                </a:gridCol>
                <a:gridCol w="792000">
                  <a:extLst>
                    <a:ext uri="{9D8B030D-6E8A-4147-A177-3AD203B41FA5}">
                      <a16:colId xmlns:a16="http://schemas.microsoft.com/office/drawing/2014/main" val="3246765010"/>
                    </a:ext>
                  </a:extLst>
                </a:gridCol>
                <a:gridCol w="792000">
                  <a:extLst>
                    <a:ext uri="{9D8B030D-6E8A-4147-A177-3AD203B41FA5}">
                      <a16:colId xmlns:a16="http://schemas.microsoft.com/office/drawing/2014/main" val="3822943330"/>
                    </a:ext>
                  </a:extLst>
                </a:gridCol>
                <a:gridCol w="792000">
                  <a:extLst>
                    <a:ext uri="{9D8B030D-6E8A-4147-A177-3AD203B41FA5}">
                      <a16:colId xmlns:a16="http://schemas.microsoft.com/office/drawing/2014/main" val="2048364958"/>
                    </a:ext>
                  </a:extLst>
                </a:gridCol>
                <a:gridCol w="792000">
                  <a:extLst>
                    <a:ext uri="{9D8B030D-6E8A-4147-A177-3AD203B41FA5}">
                      <a16:colId xmlns:a16="http://schemas.microsoft.com/office/drawing/2014/main" val="3362773360"/>
                    </a:ext>
                  </a:extLst>
                </a:gridCol>
                <a:gridCol w="853200">
                  <a:extLst>
                    <a:ext uri="{9D8B030D-6E8A-4147-A177-3AD203B41FA5}">
                      <a16:colId xmlns:a16="http://schemas.microsoft.com/office/drawing/2014/main" val="3258926010"/>
                    </a:ext>
                  </a:extLst>
                </a:gridCol>
                <a:gridCol w="853200">
                  <a:extLst>
                    <a:ext uri="{9D8B030D-6E8A-4147-A177-3AD203B41FA5}">
                      <a16:colId xmlns:a16="http://schemas.microsoft.com/office/drawing/2014/main" val="4090161226"/>
                    </a:ext>
                  </a:extLst>
                </a:gridCol>
                <a:gridCol w="853200">
                  <a:extLst>
                    <a:ext uri="{9D8B030D-6E8A-4147-A177-3AD203B41FA5}">
                      <a16:colId xmlns:a16="http://schemas.microsoft.com/office/drawing/2014/main" val="2548976195"/>
                    </a:ext>
                  </a:extLst>
                </a:gridCol>
                <a:gridCol w="853200">
                  <a:extLst>
                    <a:ext uri="{9D8B030D-6E8A-4147-A177-3AD203B41FA5}">
                      <a16:colId xmlns:a16="http://schemas.microsoft.com/office/drawing/2014/main" val="3259408072"/>
                    </a:ext>
                  </a:extLst>
                </a:gridCol>
              </a:tblGrid>
              <a:tr h="363629">
                <a:tc rowSpan="3">
                  <a:txBody>
                    <a:bodyPr/>
                    <a:lstStyle/>
                    <a:p>
                      <a:pPr algn="ctr"/>
                      <a:r>
                        <a:rPr kumimoji="1" lang="ja-JP" altLang="en-US" sz="1200" dirty="0"/>
                        <a:t>選考</a:t>
                      </a:r>
                      <a:endParaRPr kumimoji="1" lang="en-US" altLang="ja-JP" sz="1200" dirty="0"/>
                    </a:p>
                    <a:p>
                      <a:pPr algn="ctr"/>
                      <a:r>
                        <a:rPr kumimoji="1" lang="ja-JP" altLang="en-US" sz="1200" dirty="0"/>
                        <a:t>区分</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75000"/>
                      </a:schemeClr>
                    </a:solidFill>
                  </a:tcPr>
                </a:tc>
                <a:tc rowSpan="3">
                  <a:txBody>
                    <a:bodyPr/>
                    <a:lstStyle/>
                    <a:p>
                      <a:pPr algn="ctr"/>
                      <a:r>
                        <a:rPr kumimoji="1" lang="ja-JP" altLang="en-US" sz="1200" dirty="0"/>
                        <a:t>出願区分</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75000"/>
                      </a:schemeClr>
                    </a:solidFill>
                  </a:tcPr>
                </a:tc>
                <a:tc gridSpan="4">
                  <a:txBody>
                    <a:bodyPr/>
                    <a:lstStyle/>
                    <a:p>
                      <a:pPr algn="ctr"/>
                      <a:r>
                        <a:rPr kumimoji="1" lang="ja-JP" altLang="en-US" sz="1100" dirty="0"/>
                        <a:t>現行（令和９年度教採まで）</a:t>
                      </a: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pPr algn="ctr"/>
                      <a:endParaRPr kumimoji="1" lang="ja-JP" altLang="en-US" sz="1200" dirty="0"/>
                    </a:p>
                  </a:txBody>
                  <a:tcPr anchor="ctr">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hMerge="1">
                  <a:txBody>
                    <a:bodyPr/>
                    <a:lstStyle/>
                    <a:p>
                      <a:pPr algn="ctr"/>
                      <a:endParaRPr kumimoji="1" lang="ja-JP" altLang="en-US" sz="1200" dirty="0"/>
                    </a:p>
                  </a:txBody>
                  <a:tcPr anchor="ctr">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hMerge="1">
                  <a:txBody>
                    <a:bodyPr/>
                    <a:lstStyle/>
                    <a:p>
                      <a:pPr algn="ctr"/>
                      <a:endParaRPr kumimoji="1" lang="ja-JP" altLang="en-US" sz="1200" dirty="0"/>
                    </a:p>
                  </a:txBody>
                  <a:tcPr anchor="ctr">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gridSpan="4">
                  <a:txBody>
                    <a:bodyPr/>
                    <a:lstStyle/>
                    <a:p>
                      <a:pPr algn="ctr"/>
                      <a:r>
                        <a:rPr kumimoji="1" lang="ja-JP" altLang="en-US" sz="1100" dirty="0"/>
                        <a:t>変更後（令和１０年度教採（共同実施導入）から）</a:t>
                      </a:r>
                    </a:p>
                  </a:txBody>
                  <a:tcPr marT="18000" marB="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pPr algn="ctr"/>
                      <a:endParaRPr kumimoji="1" lang="ja-JP" altLang="en-US" sz="1200" dirty="0"/>
                    </a:p>
                  </a:txBody>
                  <a:tcPr anchor="ctr">
                    <a:lnL w="28575"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hMerge="1">
                  <a:txBody>
                    <a:bodyPr/>
                    <a:lstStyle/>
                    <a:p>
                      <a:pPr algn="ctr"/>
                      <a:endParaRPr kumimoji="1" lang="ja-JP" altLang="en-US" sz="12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hMerge="1">
                  <a:txBody>
                    <a:bodyPr/>
                    <a:lstStyle/>
                    <a:p>
                      <a:pPr algn="ctr"/>
                      <a:endParaRPr kumimoji="1" lang="ja-JP" altLang="en-US" sz="12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615844201"/>
                  </a:ext>
                </a:extLst>
              </a:tr>
              <a:tr h="266553">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800" dirty="0">
                          <a:solidFill>
                            <a:schemeClr val="bg1"/>
                          </a:solidFill>
                        </a:rPr>
                        <a:t>第一次選考</a:t>
                      </a:r>
                      <a:endParaRPr kumimoji="1" lang="en-US" altLang="ja-JP" sz="800" dirty="0">
                        <a:solidFill>
                          <a:schemeClr val="bg1"/>
                        </a:solidFill>
                      </a:endParaRPr>
                    </a:p>
                  </a:txBody>
                  <a:tcPr marL="0" marR="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7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bg1"/>
                          </a:solidFill>
                        </a:rPr>
                        <a:t>第二次選考</a:t>
                      </a:r>
                      <a:endParaRPr kumimoji="1" lang="en-US" altLang="ja-JP" sz="800" dirty="0">
                        <a:solidFill>
                          <a:schemeClr val="bg1"/>
                        </a:solidFill>
                      </a:endParaRP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pPr algn="ctr"/>
                      <a:endParaRPr kumimoji="1" lang="en-US" altLang="ja-JP" sz="1050" dirty="0">
                        <a:solidFill>
                          <a:schemeClr val="bg1"/>
                        </a:solidFill>
                      </a:endParaRPr>
                    </a:p>
                  </a:txBody>
                  <a:tcPr anchor="ctr">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hMerge="1">
                  <a:txBody>
                    <a:bodyPr/>
                    <a:lstStyle/>
                    <a:p>
                      <a:pPr algn="ctr"/>
                      <a:endParaRPr kumimoji="1" lang="en-US" altLang="ja-JP" sz="1050" dirty="0">
                        <a:solidFill>
                          <a:schemeClr val="bg1"/>
                        </a:solidFill>
                      </a:endParaRPr>
                    </a:p>
                  </a:txBody>
                  <a:tcPr anchor="ctr">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u="sng" dirty="0">
                          <a:solidFill>
                            <a:schemeClr val="bg1"/>
                          </a:solidFill>
                        </a:rPr>
                        <a:t>第一次選考</a:t>
                      </a:r>
                      <a:endParaRPr kumimoji="1" lang="en-US" altLang="ja-JP" sz="1200" b="1" u="sng" dirty="0">
                        <a:solidFill>
                          <a:schemeClr val="bg1"/>
                        </a:solidFill>
                      </a:endParaRPr>
                    </a:p>
                  </a:txBody>
                  <a:tcPr marT="18000" marB="18000" anchor="ctr">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pPr algn="ctr"/>
                      <a:endParaRPr kumimoji="1" lang="en-US" altLang="ja-JP" sz="105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u="sng" dirty="0">
                          <a:solidFill>
                            <a:schemeClr val="bg1"/>
                          </a:solidFill>
                        </a:rPr>
                        <a:t>第二次選考</a:t>
                      </a:r>
                      <a:endParaRPr kumimoji="1" lang="en-US" altLang="ja-JP" sz="1200" b="1" u="sng" dirty="0">
                        <a:solidFill>
                          <a:schemeClr val="bg1"/>
                        </a:solidFill>
                      </a:endParaRP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pPr algn="ctr"/>
                      <a:endParaRPr kumimoji="1" lang="en-US" altLang="ja-JP" sz="105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823556065"/>
                  </a:ext>
                </a:extLst>
              </a:tr>
              <a:tr h="219204">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800" dirty="0">
                          <a:solidFill>
                            <a:schemeClr val="bg1"/>
                          </a:solidFill>
                        </a:rPr>
                        <a:t>教養筆答</a:t>
                      </a:r>
                      <a:endParaRPr kumimoji="1" lang="en-US" altLang="ja-JP" sz="800" dirty="0">
                        <a:solidFill>
                          <a:schemeClr val="bg1"/>
                        </a:solidFill>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800" dirty="0">
                          <a:solidFill>
                            <a:schemeClr val="bg1"/>
                          </a:solidFill>
                        </a:rPr>
                        <a:t>専門筆答</a:t>
                      </a:r>
                      <a:endParaRPr kumimoji="1" lang="en-US" altLang="ja-JP" sz="800" dirty="0">
                        <a:solidFill>
                          <a:schemeClr val="bg1"/>
                        </a:solidFill>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800" dirty="0">
                          <a:solidFill>
                            <a:schemeClr val="bg1"/>
                          </a:solidFill>
                        </a:rPr>
                        <a:t>面接</a:t>
                      </a:r>
                      <a:endParaRPr kumimoji="1" lang="en-US" altLang="ja-JP" sz="800" dirty="0">
                        <a:solidFill>
                          <a:schemeClr val="bg1"/>
                        </a:solidFill>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bg1"/>
                          </a:solidFill>
                        </a:rPr>
                        <a:t>実技</a:t>
                      </a:r>
                      <a:endParaRPr kumimoji="1" lang="en-US" altLang="ja-JP" sz="800" dirty="0">
                        <a:solidFill>
                          <a:schemeClr val="bg1"/>
                        </a:solidFill>
                      </a:endParaRP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800" dirty="0">
                          <a:solidFill>
                            <a:schemeClr val="bg1"/>
                          </a:solidFill>
                        </a:rPr>
                        <a:t>教養筆答</a:t>
                      </a:r>
                      <a:endParaRPr kumimoji="1" lang="en-US" altLang="ja-JP" sz="800" dirty="0">
                        <a:solidFill>
                          <a:schemeClr val="bg1"/>
                        </a:solidFill>
                      </a:endParaRPr>
                    </a:p>
                  </a:txBody>
                  <a:tcPr marT="18000" marB="18000" anchor="ctr">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800" dirty="0">
                          <a:solidFill>
                            <a:schemeClr val="bg1"/>
                          </a:solidFill>
                        </a:rPr>
                        <a:t>専門筆答</a:t>
                      </a:r>
                      <a:endParaRPr kumimoji="1" lang="en-US" altLang="ja-JP" sz="800" dirty="0">
                        <a:solidFill>
                          <a:schemeClr val="bg1"/>
                        </a:solidFill>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800" dirty="0">
                          <a:solidFill>
                            <a:schemeClr val="bg1"/>
                          </a:solidFill>
                        </a:rPr>
                        <a:t>面接</a:t>
                      </a:r>
                      <a:endParaRPr kumimoji="1" lang="en-US" altLang="ja-JP" sz="800" dirty="0">
                        <a:solidFill>
                          <a:schemeClr val="bg1"/>
                        </a:solidFill>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bg1"/>
                          </a:solidFill>
                        </a:rPr>
                        <a:t>実技</a:t>
                      </a:r>
                      <a:endParaRPr kumimoji="1" lang="en-US" altLang="ja-JP" sz="800" dirty="0">
                        <a:solidFill>
                          <a:schemeClr val="bg1"/>
                        </a:solidFill>
                      </a:endParaRP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213181921"/>
                  </a:ext>
                </a:extLst>
              </a:tr>
              <a:tr h="266553">
                <a:tc rowSpan="5">
                  <a:txBody>
                    <a:bodyPr/>
                    <a:lstStyle/>
                    <a:p>
                      <a:pPr algn="ctr">
                        <a:lnSpc>
                          <a:spcPct val="100000"/>
                        </a:lnSpc>
                      </a:pPr>
                      <a:r>
                        <a:rPr kumimoji="1" lang="ja-JP" altLang="en-US" sz="1200" dirty="0">
                          <a:latin typeface="+mn-ea"/>
                          <a:ea typeface="+mn-ea"/>
                        </a:rPr>
                        <a:t>一般</a:t>
                      </a:r>
                      <a:endParaRPr kumimoji="1" lang="en-US" altLang="ja-JP" sz="1200" dirty="0">
                        <a:latin typeface="+mn-ea"/>
                        <a:ea typeface="+mn-ea"/>
                      </a:endParaRPr>
                    </a:p>
                    <a:p>
                      <a:pPr algn="ctr">
                        <a:lnSpc>
                          <a:spcPct val="100000"/>
                        </a:lnSpc>
                      </a:pPr>
                      <a:r>
                        <a:rPr kumimoji="1" lang="ja-JP" altLang="en-US" sz="1200" dirty="0">
                          <a:latin typeface="+mn-ea"/>
                          <a:ea typeface="+mn-ea"/>
                        </a:rPr>
                        <a:t>選考</a:t>
                      </a:r>
                      <a:endParaRPr kumimoji="1" lang="en-US" altLang="ja-JP" sz="1200" dirty="0">
                        <a:latin typeface="+mn-ea"/>
                        <a:ea typeface="+mn-ea"/>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lnSpc>
                          <a:spcPct val="100000"/>
                        </a:lnSpc>
                      </a:pPr>
                      <a:r>
                        <a:rPr kumimoji="1" lang="ja-JP" altLang="en-US" sz="1200" b="0" dirty="0">
                          <a:latin typeface="+mn-ea"/>
                          <a:ea typeface="+mn-ea"/>
                        </a:rPr>
                        <a:t>一般対象者</a:t>
                      </a:r>
                      <a:endParaRPr kumimoji="1" lang="en-US" altLang="ja-JP" sz="1200" b="0" dirty="0">
                        <a:latin typeface="+mn-ea"/>
                        <a:ea typeface="+mn-ea"/>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a:t>
                      </a:r>
                    </a:p>
                  </a:txBody>
                  <a:tcPr marT="18000" marB="18000" anchor="ctr">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693733494"/>
                  </a:ext>
                </a:extLst>
              </a:tr>
              <a:tr h="266553">
                <a:tc vMerge="1">
                  <a:txBody>
                    <a:bodyPr/>
                    <a:lstStyle/>
                    <a:p>
                      <a:pPr>
                        <a:lnSpc>
                          <a:spcPct val="100000"/>
                        </a:lnSpc>
                      </a:pPr>
                      <a:endParaRPr kumimoji="1" lang="ja-JP" altLang="en-US" sz="1200" b="0" dirty="0">
                        <a:latin typeface="游ゴシック" panose="020B0400000000000000" pitchFamily="50" charset="-128"/>
                        <a:ea typeface="游ゴシック" panose="020B0400000000000000"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mn-ea"/>
                          <a:ea typeface="+mn-ea"/>
                        </a:rPr>
                        <a:t>大学等推薦者</a:t>
                      </a:r>
                      <a:endParaRPr kumimoji="1" lang="en-US" altLang="ja-JP" sz="1200" b="0" dirty="0">
                        <a:latin typeface="+mn-ea"/>
                        <a:ea typeface="+mn-ea"/>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免除</a:t>
                      </a:r>
                      <a:endParaRPr kumimoji="1" lang="en-US" altLang="ja-JP" sz="1100" b="0" u="none" dirty="0">
                        <a:latin typeface="+mn-ea"/>
                        <a:ea typeface="+mn-ea"/>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免除</a:t>
                      </a:r>
                      <a:endParaRPr kumimoji="1" lang="en-US" altLang="ja-JP" sz="1100" u="none" dirty="0">
                        <a:latin typeface="+mn-ea"/>
                        <a:ea typeface="+mn-ea"/>
                      </a:endParaRPr>
                    </a:p>
                  </a:txBody>
                  <a:tcPr marT="18000" marB="18000" anchor="ctr">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130780371"/>
                  </a:ext>
                </a:extLst>
              </a:tr>
              <a:tr h="266553">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mn-ea"/>
                          <a:ea typeface="+mn-ea"/>
                        </a:rPr>
                        <a:t>常勤講師等経験者</a:t>
                      </a:r>
                      <a:endParaRPr kumimoji="1" lang="en-US" altLang="ja-JP" sz="1200" b="0" dirty="0">
                        <a:latin typeface="+mn-ea"/>
                        <a:ea typeface="+mn-ea"/>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免除</a:t>
                      </a:r>
                      <a:endParaRPr kumimoji="1" lang="en-US" altLang="ja-JP" sz="1100" b="0" u="none" dirty="0">
                        <a:latin typeface="+mn-ea"/>
                        <a:ea typeface="+mn-ea"/>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免除</a:t>
                      </a:r>
                      <a:endParaRPr kumimoji="1" lang="en-US" altLang="ja-JP" sz="1100" u="none" dirty="0">
                        <a:latin typeface="+mn-ea"/>
                        <a:ea typeface="+mn-ea"/>
                      </a:endParaRPr>
                    </a:p>
                  </a:txBody>
                  <a:tcPr marT="18000" marB="18000" anchor="ctr">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130511483"/>
                  </a:ext>
                </a:extLst>
              </a:tr>
              <a:tr h="26742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dirty="0">
                        <a:latin typeface="+mn-ea"/>
                        <a:ea typeface="+mn-ea"/>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200" dirty="0">
                          <a:latin typeface="游ゴシック" panose="020B0400000000000000" pitchFamily="50" charset="-128"/>
                          <a:ea typeface="游ゴシック" panose="020B0400000000000000" pitchFamily="50" charset="-128"/>
                        </a:rPr>
                        <a:t>大学３年生等選考通過者</a:t>
                      </a:r>
                      <a:r>
                        <a:rPr kumimoji="1" lang="en-US" altLang="ja-JP" sz="9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a:t>
                      </a:r>
                      <a:endParaRPr kumimoji="1" lang="ja-JP" altLang="en-US" sz="900" b="0" i="0" u="sng" strike="noStrike" kern="1200" cap="none" spc="0" normalizeH="0" baseline="0" noProof="0" dirty="0">
                        <a:ln>
                          <a:noFill/>
                        </a:ln>
                        <a:solidFill>
                          <a:prstClr val="black"/>
                        </a:solidFill>
                        <a:effectLst/>
                        <a:uLnTx/>
                        <a:uFillTx/>
                        <a:latin typeface="游ゴシック" panose="020B0400000000000000" pitchFamily="50" charset="-128"/>
                        <a:ea typeface="+mn-ea"/>
                        <a:cs typeface="+mn-cs"/>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前年度</a:t>
                      </a:r>
                      <a:endParaRPr kumimoji="1" lang="en-US" altLang="ja-JP" sz="1100" b="0" u="none" dirty="0">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通過</a:t>
                      </a:r>
                      <a:endParaRPr kumimoji="1" lang="en-US" altLang="ja-JP" sz="1100" b="0" u="none" dirty="0">
                        <a:latin typeface="+mn-ea"/>
                        <a:ea typeface="+mn-ea"/>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前年度</a:t>
                      </a:r>
                      <a:endParaRPr kumimoji="1" lang="en-US" altLang="ja-JP" sz="1100" u="none" dirty="0">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通過</a:t>
                      </a:r>
                      <a:endParaRPr kumimoji="1" lang="en-US" altLang="ja-JP" sz="1100" u="none" dirty="0">
                        <a:latin typeface="+mn-ea"/>
                        <a:ea typeface="+mn-ea"/>
                      </a:endParaRPr>
                    </a:p>
                  </a:txBody>
                  <a:tcPr marT="18000" marB="18000" anchor="ctr">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a:t>
                      </a:r>
                      <a:endParaRPr kumimoji="1" lang="en-US" altLang="ja-JP" sz="1100" u="none" dirty="0">
                        <a:latin typeface="+mn-ea"/>
                        <a:ea typeface="+mn-ea"/>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656675316"/>
                  </a:ext>
                </a:extLst>
              </a:tr>
              <a:tr h="252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sng"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令和</a:t>
                      </a:r>
                      <a:r>
                        <a:rPr kumimoji="1" lang="en-US" altLang="ja-JP" sz="900" b="0" i="0" u="sng"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10</a:t>
                      </a:r>
                      <a:r>
                        <a:rPr kumimoji="1" lang="ja-JP" altLang="en-US" sz="900" b="0" i="0" u="sng"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年度教採のみ特別選考として実施</a:t>
                      </a: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u="none" dirty="0">
                        <a:latin typeface="+mn-ea"/>
                        <a:ea typeface="+mn-ea"/>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u="none" dirty="0">
                        <a:latin typeface="+mn-ea"/>
                        <a:ea typeface="+mn-ea"/>
                      </a:endParaRP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693357660"/>
                  </a:ext>
                </a:extLst>
              </a:tr>
              <a:tr h="269473">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mn-ea"/>
                          <a:ea typeface="+mn-ea"/>
                        </a:rPr>
                        <a:t>特別</a:t>
                      </a:r>
                      <a:endParaRPr kumimoji="1" lang="en-US" altLang="ja-JP" sz="1200" b="0" dirty="0">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mn-ea"/>
                          <a:ea typeface="+mn-ea"/>
                        </a:rPr>
                        <a:t>選考</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nSpc>
                          <a:spcPct val="100000"/>
                        </a:lnSpc>
                      </a:pPr>
                      <a:r>
                        <a:rPr kumimoji="1" lang="ja-JP" altLang="en-US" sz="1200" b="0" dirty="0">
                          <a:latin typeface="+mn-ea"/>
                          <a:ea typeface="+mn-ea"/>
                        </a:rPr>
                        <a:t>障がい者対象の選考</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免除</a:t>
                      </a:r>
                      <a:endParaRPr kumimoji="1" lang="en-US" altLang="ja-JP" sz="1100" b="0" u="none" dirty="0">
                        <a:latin typeface="+mn-ea"/>
                        <a:ea typeface="+mn-ea"/>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免除</a:t>
                      </a:r>
                      <a:endParaRPr kumimoji="1" lang="en-US" altLang="ja-JP" sz="1100" u="none" dirty="0">
                        <a:latin typeface="+mn-ea"/>
                        <a:ea typeface="+mn-ea"/>
                      </a:endParaRPr>
                    </a:p>
                  </a:txBody>
                  <a:tcPr marT="18000" marB="18000" anchor="ctr">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3206960"/>
                  </a:ext>
                </a:extLst>
              </a:tr>
              <a:tr h="266553">
                <a:tc vMerge="1">
                  <a:txBody>
                    <a:bodyPr/>
                    <a:lstStyle/>
                    <a:p>
                      <a:pPr>
                        <a:lnSpc>
                          <a:spcPct val="100000"/>
                        </a:lnSpc>
                      </a:pPr>
                      <a:endParaRPr kumimoji="1" lang="ja-JP" altLang="en-US" sz="1200" b="0" dirty="0"/>
                    </a:p>
                  </a:txBody>
                  <a:tcPr anchor="ctr">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nSpc>
                          <a:spcPct val="100000"/>
                        </a:lnSpc>
                      </a:pPr>
                      <a:r>
                        <a:rPr kumimoji="1" lang="ja-JP" altLang="en-US" sz="1200" b="0" dirty="0">
                          <a:latin typeface="+mn-ea"/>
                          <a:ea typeface="+mn-ea"/>
                        </a:rPr>
                        <a:t>現職教諭対象の選考</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免除</a:t>
                      </a:r>
                      <a:endParaRPr kumimoji="1" lang="en-US" altLang="ja-JP" sz="1100" b="0" u="none" dirty="0">
                        <a:latin typeface="+mn-ea"/>
                        <a:ea typeface="+mn-ea"/>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免除</a:t>
                      </a:r>
                      <a:endParaRPr kumimoji="1" lang="en-US" altLang="ja-JP" sz="1100" b="0" u="none" dirty="0">
                        <a:latin typeface="+mn-ea"/>
                        <a:ea typeface="+mn-ea"/>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endParaRPr kumimoji="1" lang="en-US" altLang="ja-JP" sz="1100" b="0" u="none" dirty="0">
                        <a:latin typeface="+mn-ea"/>
                        <a:ea typeface="+mn-ea"/>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免除</a:t>
                      </a:r>
                      <a:endParaRPr kumimoji="1" lang="en-US" altLang="ja-JP" sz="1100" b="0" u="none" dirty="0">
                        <a:latin typeface="+mn-ea"/>
                        <a:ea typeface="+mn-ea"/>
                      </a:endParaRP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免除</a:t>
                      </a:r>
                      <a:endParaRPr kumimoji="1" lang="en-US" altLang="ja-JP" sz="1100" u="none" dirty="0">
                        <a:latin typeface="+mn-ea"/>
                        <a:ea typeface="+mn-ea"/>
                      </a:endParaRPr>
                    </a:p>
                  </a:txBody>
                  <a:tcPr marT="18000" marB="18000" anchor="ctr">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免除</a:t>
                      </a:r>
                      <a:endParaRPr kumimoji="1" lang="en-US" altLang="ja-JP" sz="1100" u="none" dirty="0">
                        <a:latin typeface="+mn-ea"/>
                        <a:ea typeface="+mn-ea"/>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a:t>
                      </a:r>
                      <a:endParaRPr kumimoji="1" lang="en-US" altLang="ja-JP" sz="1100" u="none" dirty="0">
                        <a:latin typeface="+mn-ea"/>
                        <a:ea typeface="+mn-ea"/>
                      </a:endParaRP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latin typeface="+mn-ea"/>
                          <a:ea typeface="+mn-ea"/>
                        </a:rPr>
                        <a:t>免除</a:t>
                      </a:r>
                      <a:endParaRPr kumimoji="1" lang="en-US" altLang="ja-JP" sz="1100" u="none" dirty="0">
                        <a:latin typeface="+mn-ea"/>
                        <a:ea typeface="+mn-ea"/>
                      </a:endParaRP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64123374"/>
                  </a:ext>
                </a:extLst>
              </a:tr>
              <a:tr h="341010">
                <a:tc gridSpan="2">
                  <a:txBody>
                    <a:bodyPr/>
                    <a:lstStyle/>
                    <a:p>
                      <a:pPr>
                        <a:lnSpc>
                          <a:spcPct val="100000"/>
                        </a:lnSpc>
                      </a:pPr>
                      <a:r>
                        <a:rPr kumimoji="1" lang="ja-JP" altLang="en-US" sz="1200" b="0" dirty="0">
                          <a:latin typeface="+mn-ea"/>
                          <a:ea typeface="+mn-ea"/>
                        </a:rPr>
                        <a:t>大学３年生等を対象とした選考</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a:lnSpc>
                          <a:spcPct val="100000"/>
                        </a:lnSpc>
                      </a:pPr>
                      <a:endParaRPr kumimoji="1" lang="ja-JP" altLang="en-US" sz="1200" b="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dirty="0">
                          <a:latin typeface="+mn-ea"/>
                          <a:ea typeface="+mn-ea"/>
                        </a:rPr>
                        <a:t>○</a:t>
                      </a:r>
                    </a:p>
                  </a:txBody>
                  <a:tcPr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dirty="0">
                          <a:latin typeface="+mn-ea"/>
                          <a:ea typeface="+mn-ea"/>
                        </a:rPr>
                        <a:t>(</a:t>
                      </a:r>
                      <a:r>
                        <a:rPr kumimoji="1" lang="ja-JP" altLang="en-US" sz="1050" b="0" u="none" dirty="0">
                          <a:latin typeface="+mn-ea"/>
                          <a:ea typeface="+mn-ea"/>
                        </a:rPr>
                        <a:t>次年度テストで受験</a:t>
                      </a:r>
                      <a:r>
                        <a:rPr kumimoji="1" lang="en-US" altLang="ja-JP" sz="1050" b="0" u="none" dirty="0">
                          <a:latin typeface="+mn-ea"/>
                          <a:ea typeface="+mn-ea"/>
                        </a:rPr>
                        <a:t>)</a:t>
                      </a:r>
                      <a:endParaRPr kumimoji="1" lang="ja-JP" altLang="en-US" sz="1050" b="0" u="none" dirty="0">
                        <a:latin typeface="+mn-ea"/>
                        <a:ea typeface="+mn-ea"/>
                      </a:endParaRP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u="none" dirty="0">
                        <a:latin typeface="UD デジタル 教科書体 NP-B" panose="02020700000000000000" pitchFamily="18" charset="-128"/>
                        <a:ea typeface="UD デジタル 教科書体 NP-B" panose="02020700000000000000" pitchFamily="18"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u="none" dirty="0">
                        <a:latin typeface="UD デジタル 教科書体 NP-B" panose="02020700000000000000" pitchFamily="18" charset="-128"/>
                        <a:ea typeface="UD デジタル 教科書体 NP-B" panose="02020700000000000000" pitchFamily="18"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mn-ea"/>
                          <a:ea typeface="+mn-ea"/>
                        </a:rPr>
                        <a:t>○</a:t>
                      </a:r>
                    </a:p>
                  </a:txBody>
                  <a:tcPr marT="18000" marB="18000" anchor="ctr">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u="none" dirty="0">
                          <a:latin typeface="+mn-ea"/>
                          <a:ea typeface="+mn-ea"/>
                        </a:rPr>
                        <a:t>(</a:t>
                      </a:r>
                      <a:r>
                        <a:rPr kumimoji="1" lang="ja-JP" altLang="en-US" sz="1050" b="0" u="none" dirty="0">
                          <a:latin typeface="+mn-ea"/>
                          <a:ea typeface="+mn-ea"/>
                        </a:rPr>
                        <a:t>次年度テストで受験</a:t>
                      </a:r>
                      <a:r>
                        <a:rPr kumimoji="1" lang="en-US" altLang="ja-JP" sz="1050" b="0" u="none" dirty="0">
                          <a:latin typeface="+mn-ea"/>
                          <a:ea typeface="+mn-ea"/>
                        </a:rPr>
                        <a:t>)</a:t>
                      </a:r>
                      <a:endParaRPr kumimoji="1" lang="ja-JP" altLang="en-US" sz="1050" b="0" u="none" dirty="0">
                        <a:latin typeface="+mn-ea"/>
                        <a:ea typeface="+mn-ea"/>
                      </a:endParaRPr>
                    </a:p>
                  </a:txBody>
                  <a:tcPr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u="none" dirty="0">
                          <a:latin typeface="+mn-ea"/>
                          <a:ea typeface="+mn-ea"/>
                        </a:rPr>
                        <a:t>(</a:t>
                      </a:r>
                      <a:r>
                        <a:rPr kumimoji="1" lang="ja-JP" altLang="en-US" sz="900" b="0" u="none" dirty="0">
                          <a:latin typeface="+mn-ea"/>
                          <a:ea typeface="+mn-ea"/>
                        </a:rPr>
                        <a:t>次年度テストで受験</a:t>
                      </a:r>
                      <a:r>
                        <a:rPr kumimoji="1" lang="en-US" altLang="ja-JP" sz="900" b="0" u="none" dirty="0">
                          <a:latin typeface="+mn-ea"/>
                          <a:ea typeface="+mn-ea"/>
                        </a:rPr>
                        <a:t>)</a:t>
                      </a:r>
                      <a:endParaRPr kumimoji="1" lang="ja-JP" altLang="en-US" sz="900" b="0" u="none" dirty="0">
                        <a:latin typeface="+mn-ea"/>
                        <a:ea typeface="+mn-ea"/>
                      </a:endParaRPr>
                    </a:p>
                  </a:txBody>
                  <a:tcPr marL="0" marR="0" marT="18000" marB="18000" anchor="ctr">
                    <a:lnL w="63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u="none" dirty="0">
                        <a:latin typeface="UD デジタル 教科書体 NP-B" panose="02020700000000000000" pitchFamily="18" charset="-128"/>
                        <a:ea typeface="UD デジタル 教科書体 NP-B" panose="02020700000000000000" pitchFamily="18" charset="-128"/>
                      </a:endParaRPr>
                    </a:p>
                  </a:txBody>
                  <a:tcPr anchor="ctr">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913309028"/>
                  </a:ext>
                </a:extLst>
              </a:tr>
            </a:tbl>
          </a:graphicData>
        </a:graphic>
      </p:graphicFrame>
      <p:sp>
        <p:nvSpPr>
          <p:cNvPr id="26" name="正方形/長方形 25">
            <a:extLst>
              <a:ext uri="{FF2B5EF4-FFF2-40B4-BE49-F238E27FC236}">
                <a16:creationId xmlns:a16="http://schemas.microsoft.com/office/drawing/2014/main" id="{0E205E8A-DF50-4458-97D1-95A769AEC3DE}"/>
              </a:ext>
            </a:extLst>
          </p:cNvPr>
          <p:cNvSpPr/>
          <p:nvPr/>
        </p:nvSpPr>
        <p:spPr>
          <a:xfrm>
            <a:off x="152566" y="2665715"/>
            <a:ext cx="9005720" cy="307777"/>
          </a:xfrm>
          <a:prstGeom prst="rect">
            <a:avLst/>
          </a:prstGeom>
        </p:spPr>
        <p:txBody>
          <a:bodyPr wrap="square">
            <a:spAutoFit/>
          </a:bodyPr>
          <a:lstStyle/>
          <a:p>
            <a:pPr algn="just"/>
            <a:r>
              <a:rPr lang="ja-JP" altLang="en-US" sz="14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○選考方法</a:t>
            </a:r>
          </a:p>
        </p:txBody>
      </p:sp>
      <p:sp>
        <p:nvSpPr>
          <p:cNvPr id="29" name="サブタイトル 2">
            <a:extLst>
              <a:ext uri="{FF2B5EF4-FFF2-40B4-BE49-F238E27FC236}">
                <a16:creationId xmlns:a16="http://schemas.microsoft.com/office/drawing/2014/main" id="{7019A3E7-07FD-4B2E-83B9-E343A779C238}"/>
              </a:ext>
            </a:extLst>
          </p:cNvPr>
          <p:cNvSpPr txBox="1">
            <a:spLocks/>
          </p:cNvSpPr>
          <p:nvPr/>
        </p:nvSpPr>
        <p:spPr>
          <a:xfrm>
            <a:off x="268014" y="2896006"/>
            <a:ext cx="8735210" cy="298043"/>
          </a:xfrm>
          <a:prstGeom prst="rect">
            <a:avLst/>
          </a:prstGeom>
          <a:ln w="19050">
            <a:noFill/>
          </a:ln>
        </p:spPr>
        <p:txBody>
          <a:bodyPr vert="horz" lIns="51435" tIns="25719" rIns="51435" bIns="25719" rtlCol="0" anchor="ctr" anchorCtr="0">
            <a:noAutofit/>
          </a:bodyPr>
          <a:lstStyle>
            <a:lvl1pPr marL="0" indent="0" algn="l" defTabSz="914400" rtl="0" eaLnBrk="1" latinLnBrk="0" hangingPunct="1">
              <a:lnSpc>
                <a:spcPct val="90000"/>
              </a:lnSpc>
              <a:spcBef>
                <a:spcPts val="1000"/>
              </a:spcBef>
              <a:buFont typeface="Arial" panose="020B0604020202020204" pitchFamily="34" charset="0"/>
              <a:buNone/>
              <a:defRPr kumimoji="1"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9pPr>
          </a:lstStyle>
          <a:p>
            <a:pPr>
              <a:lnSpc>
                <a:spcPct val="100000"/>
              </a:lnSpc>
              <a:spcBef>
                <a:spcPts val="0"/>
              </a:spcBef>
            </a:pPr>
            <a:r>
              <a:rPr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　各出願区分における選考方法は下記のとおりです。</a:t>
            </a:r>
            <a:endParaRPr lang="en-US" altLang="ja-JP" sz="11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17" name="サブタイトル 2">
            <a:extLst>
              <a:ext uri="{FF2B5EF4-FFF2-40B4-BE49-F238E27FC236}">
                <a16:creationId xmlns:a16="http://schemas.microsoft.com/office/drawing/2014/main" id="{5D868493-CB9F-430C-BC7E-5DAD9BF0A40B}"/>
              </a:ext>
            </a:extLst>
          </p:cNvPr>
          <p:cNvSpPr txBox="1">
            <a:spLocks/>
          </p:cNvSpPr>
          <p:nvPr/>
        </p:nvSpPr>
        <p:spPr>
          <a:xfrm>
            <a:off x="268014" y="6297169"/>
            <a:ext cx="8735210" cy="377952"/>
          </a:xfrm>
          <a:prstGeom prst="rect">
            <a:avLst/>
          </a:prstGeom>
          <a:ln w="19050">
            <a:noFill/>
          </a:ln>
        </p:spPr>
        <p:txBody>
          <a:bodyPr vert="horz" lIns="51435" tIns="25719" rIns="51435" bIns="25719" rtlCol="0" anchor="ctr" anchorCtr="0">
            <a:noAutofit/>
          </a:bodyPr>
          <a:lstStyle>
            <a:lvl1pPr marL="0" indent="0" algn="l" defTabSz="914400" rtl="0" eaLnBrk="1" latinLnBrk="0" hangingPunct="1">
              <a:lnSpc>
                <a:spcPct val="90000"/>
              </a:lnSpc>
              <a:spcBef>
                <a:spcPts val="1000"/>
              </a:spcBef>
              <a:buFont typeface="Arial" panose="020B0604020202020204" pitchFamily="34" charset="0"/>
              <a:buNone/>
              <a:defRPr kumimoji="1"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kumimoji="1" sz="1600" kern="1200">
                <a:solidFill>
                  <a:schemeClr val="tx1">
                    <a:tint val="75000"/>
                  </a:schemeClr>
                </a:solidFill>
                <a:latin typeface="+mn-lt"/>
                <a:ea typeface="+mn-ea"/>
                <a:cs typeface="+mn-cs"/>
              </a:defRPr>
            </a:lvl9pPr>
          </a:lstStyle>
          <a:p>
            <a:pPr>
              <a:lnSpc>
                <a:spcPct val="100000"/>
              </a:lnSpc>
              <a:spcBef>
                <a:spcPts val="0"/>
              </a:spcBef>
            </a:pPr>
            <a:r>
              <a:rPr lang="en-US" altLang="ja-JP" sz="900" dirty="0">
                <a:solidFill>
                  <a:schemeClr val="tx1"/>
                </a:solidFill>
                <a:latin typeface="UD デジタル 教科書体 NP-R" panose="02020400000000000000" pitchFamily="18" charset="-128"/>
                <a:ea typeface="UD デジタル 教科書体 NP-R" panose="02020400000000000000" pitchFamily="18" charset="-128"/>
              </a:rPr>
              <a:t>※</a:t>
            </a:r>
            <a:r>
              <a:rPr lang="ja-JP" altLang="en-US" sz="900" dirty="0">
                <a:solidFill>
                  <a:schemeClr val="tx1"/>
                </a:solidFill>
                <a:latin typeface="UD デジタル 教科書体 NP-R" panose="02020400000000000000" pitchFamily="18" charset="-128"/>
                <a:ea typeface="UD デジタル 教科書体 NP-R" panose="02020400000000000000" pitchFamily="18" charset="-128"/>
              </a:rPr>
              <a:t>　</a:t>
            </a:r>
            <a:r>
              <a:rPr lang="ja-JP" altLang="en-US" sz="900" u="sng" dirty="0">
                <a:solidFill>
                  <a:schemeClr val="tx1"/>
                </a:solidFill>
                <a:latin typeface="UD デジタル 教科書体 NP-R" panose="02020400000000000000" pitchFamily="18" charset="-128"/>
                <a:ea typeface="UD デジタル 教科書体 NP-R" panose="02020400000000000000" pitchFamily="18" charset="-128"/>
              </a:rPr>
              <a:t>令和９年度大阪府公立学校教員採用選考テストの「大学３年生等を対象とした選考」を通過された方は、令和</a:t>
            </a:r>
            <a:r>
              <a:rPr lang="en-US" altLang="ja-JP" sz="900" u="sng" dirty="0">
                <a:solidFill>
                  <a:schemeClr val="tx1"/>
                </a:solidFill>
                <a:latin typeface="UD デジタル 教科書体 NP-R" panose="02020400000000000000" pitchFamily="18" charset="-128"/>
                <a:ea typeface="UD デジタル 教科書体 NP-R" panose="02020400000000000000" pitchFamily="18" charset="-128"/>
              </a:rPr>
              <a:t>10</a:t>
            </a:r>
            <a:r>
              <a:rPr lang="ja-JP" altLang="en-US" sz="900" u="sng" dirty="0">
                <a:solidFill>
                  <a:schemeClr val="tx1"/>
                </a:solidFill>
                <a:latin typeface="UD デジタル 教科書体 NP-R" panose="02020400000000000000" pitchFamily="18" charset="-128"/>
                <a:ea typeface="UD デジタル 教科書体 NP-R" panose="02020400000000000000" pitchFamily="18" charset="-128"/>
              </a:rPr>
              <a:t>年度教員採用選考テスト受験時、「専門筆答テスト、面接テスト、実技テスト」を第二次選考として受験していただきます（令和</a:t>
            </a:r>
            <a:r>
              <a:rPr lang="en-US" altLang="ja-JP" sz="900" u="sng" dirty="0">
                <a:solidFill>
                  <a:schemeClr val="tx1"/>
                </a:solidFill>
                <a:latin typeface="UD デジタル 教科書体 NP-R" panose="02020400000000000000" pitchFamily="18" charset="-128"/>
                <a:ea typeface="UD デジタル 教科書体 NP-R" panose="02020400000000000000" pitchFamily="18" charset="-128"/>
              </a:rPr>
              <a:t>10</a:t>
            </a:r>
            <a:r>
              <a:rPr lang="ja-JP" altLang="en-US" sz="900" u="sng" dirty="0">
                <a:solidFill>
                  <a:schemeClr val="tx1"/>
                </a:solidFill>
                <a:latin typeface="UD デジタル 教科書体 NP-R" panose="02020400000000000000" pitchFamily="18" charset="-128"/>
                <a:ea typeface="UD デジタル 教科書体 NP-R" panose="02020400000000000000" pitchFamily="18" charset="-128"/>
              </a:rPr>
              <a:t>年度教員採用選考テストに限り、特別選考として実施）。</a:t>
            </a:r>
            <a:endParaRPr lang="en-US" altLang="ja-JP" sz="900" u="sng"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850278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8F55F962-25AC-49F6-B95B-AC546FE759B2}"/>
              </a:ext>
            </a:extLst>
          </p:cNvPr>
          <p:cNvSpPr/>
          <p:nvPr/>
        </p:nvSpPr>
        <p:spPr>
          <a:xfrm>
            <a:off x="0" y="0"/>
            <a:ext cx="9144000" cy="338554"/>
          </a:xfrm>
          <a:prstGeom prst="rect">
            <a:avLst/>
          </a:prstGeom>
          <a:solidFill>
            <a:schemeClr val="accent4">
              <a:lumMod val="60000"/>
              <a:lumOff val="40000"/>
            </a:schemeClr>
          </a:solidFill>
        </p:spPr>
        <p:txBody>
          <a:bodyPr wrap="square">
            <a:spAutoFit/>
          </a:bodyPr>
          <a:lstStyle/>
          <a:p>
            <a:pPr algn="ctr"/>
            <a:r>
              <a:rPr lang="ja-JP" altLang="en-US" sz="16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令和</a:t>
            </a:r>
            <a:r>
              <a:rPr lang="en-US" altLang="ja-JP" sz="16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10</a:t>
            </a:r>
            <a:r>
              <a:rPr lang="ja-JP" altLang="en-US" sz="16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年度大阪府公立学校教員採用選考テスト（令和９年度実施）の主な変更点について</a:t>
            </a:r>
            <a:endParaRPr lang="en-US" altLang="ja-JP" sz="16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endParaRPr>
          </a:p>
        </p:txBody>
      </p:sp>
      <p:graphicFrame>
        <p:nvGraphicFramePr>
          <p:cNvPr id="9" name="表 2">
            <a:extLst>
              <a:ext uri="{FF2B5EF4-FFF2-40B4-BE49-F238E27FC236}">
                <a16:creationId xmlns:a16="http://schemas.microsoft.com/office/drawing/2014/main" id="{61DD1F48-C825-4471-A496-189F5BB30BD7}"/>
              </a:ext>
            </a:extLst>
          </p:cNvPr>
          <p:cNvGraphicFramePr>
            <a:graphicFrameLocks noGrp="1"/>
          </p:cNvGraphicFramePr>
          <p:nvPr>
            <p:extLst>
              <p:ext uri="{D42A27DB-BD31-4B8C-83A1-F6EECF244321}">
                <p14:modId xmlns:p14="http://schemas.microsoft.com/office/powerpoint/2010/main" val="405289644"/>
              </p:ext>
            </p:extLst>
          </p:nvPr>
        </p:nvGraphicFramePr>
        <p:xfrm>
          <a:off x="48042" y="1025890"/>
          <a:ext cx="9061913" cy="1411745"/>
        </p:xfrm>
        <a:graphic>
          <a:graphicData uri="http://schemas.openxmlformats.org/drawingml/2006/table">
            <a:tbl>
              <a:tblPr firstRow="1" bandRow="1">
                <a:tableStyleId>{93296810-A885-4BE3-A3E7-6D5BEEA58F35}</a:tableStyleId>
              </a:tblPr>
              <a:tblGrid>
                <a:gridCol w="3935253">
                  <a:extLst>
                    <a:ext uri="{9D8B030D-6E8A-4147-A177-3AD203B41FA5}">
                      <a16:colId xmlns:a16="http://schemas.microsoft.com/office/drawing/2014/main" val="1948282642"/>
                    </a:ext>
                  </a:extLst>
                </a:gridCol>
                <a:gridCol w="1227510">
                  <a:extLst>
                    <a:ext uri="{9D8B030D-6E8A-4147-A177-3AD203B41FA5}">
                      <a16:colId xmlns:a16="http://schemas.microsoft.com/office/drawing/2014/main" val="2990059798"/>
                    </a:ext>
                  </a:extLst>
                </a:gridCol>
                <a:gridCol w="3899150">
                  <a:extLst>
                    <a:ext uri="{9D8B030D-6E8A-4147-A177-3AD203B41FA5}">
                      <a16:colId xmlns:a16="http://schemas.microsoft.com/office/drawing/2014/main" val="1813595216"/>
                    </a:ext>
                  </a:extLst>
                </a:gridCol>
              </a:tblGrid>
              <a:tr h="331745">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令和</a:t>
                      </a: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年度教採</a:t>
                      </a:r>
                    </a:p>
                  </a:txBody>
                  <a:tcPr anchor="ctr"/>
                </a:tc>
                <a:tc>
                  <a:txBody>
                    <a:bodyPr/>
                    <a:lstStyle/>
                    <a:p>
                      <a:pPr algn="ct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no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令和</a:t>
                      </a:r>
                      <a:r>
                        <a:rPr kumimoji="1" lang="en-US" altLang="ja-JP" sz="1200" dirty="0">
                          <a:solidFill>
                            <a:schemeClr val="tx1"/>
                          </a:solidFill>
                          <a:latin typeface="Meiryo UI" panose="020B0604030504040204" pitchFamily="50" charset="-128"/>
                          <a:ea typeface="Meiryo UI" panose="020B0604030504040204" pitchFamily="50" charset="-128"/>
                        </a:rPr>
                        <a:t>11</a:t>
                      </a:r>
                      <a:r>
                        <a:rPr kumimoji="1" lang="ja-JP" altLang="en-US" sz="1200" dirty="0">
                          <a:solidFill>
                            <a:schemeClr val="tx1"/>
                          </a:solidFill>
                          <a:latin typeface="Meiryo UI" panose="020B0604030504040204" pitchFamily="50" charset="-128"/>
                          <a:ea typeface="Meiryo UI" panose="020B0604030504040204" pitchFamily="50" charset="-128"/>
                        </a:rPr>
                        <a:t>年度教採</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785447858"/>
                  </a:ext>
                </a:extLst>
              </a:tr>
              <a:tr h="1080000">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「大学３年生等を対象とした選考」</a:t>
                      </a:r>
                    </a:p>
                  </a:txBody>
                  <a:tcPr/>
                </a:tc>
                <a:tc>
                  <a:txBody>
                    <a:bodyPr/>
                    <a:lstStyle/>
                    <a:p>
                      <a:pPr marL="0" indent="0">
                        <a:lnSpc>
                          <a:spcPts val="1200"/>
                        </a:lnSpc>
                        <a:buFont typeface="Wingdings" panose="05000000000000000000" pitchFamily="2" charset="2"/>
                        <a:buNone/>
                      </a:pP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no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「大学３年生等選考通過者」　</a:t>
                      </a:r>
                      <a:endParaRPr kumimoji="1" lang="en-US" altLang="ja-JP" sz="1050" dirty="0">
                        <a:solidFill>
                          <a:schemeClr val="tx1"/>
                        </a:solidFill>
                        <a:latin typeface="Meiryo UI" panose="020B0604030504040204" pitchFamily="50" charset="-128"/>
                        <a:ea typeface="Meiryo UI" panose="020B0604030504040204" pitchFamily="50" charset="-128"/>
                      </a:endParaRPr>
                    </a:p>
                    <a:p>
                      <a:pPr>
                        <a:lnSpc>
                          <a:spcPts val="1200"/>
                        </a:lnSpc>
                      </a:pPr>
                      <a:endParaRPr kumimoji="1" lang="en-US" altLang="ja-JP" dirty="0">
                        <a:solidFill>
                          <a:schemeClr val="tx1"/>
                        </a:solidFill>
                        <a:latin typeface="Meiryo UI" panose="020B0604030504040204" pitchFamily="50" charset="-128"/>
                        <a:ea typeface="Meiryo UI" panose="020B0604030504040204" pitchFamily="50" charset="-128"/>
                      </a:endParaRPr>
                    </a:p>
                    <a:p>
                      <a:pPr>
                        <a:lnSpc>
                          <a:spcPts val="700"/>
                        </a:lnSpc>
                      </a:pPr>
                      <a:endParaRPr kumimoji="1" lang="en-US" altLang="ja-JP" sz="1200" dirty="0">
                        <a:solidFill>
                          <a:schemeClr val="tx1"/>
                        </a:solidFill>
                        <a:latin typeface="Meiryo UI" panose="020B0604030504040204" pitchFamily="50" charset="-128"/>
                        <a:ea typeface="Meiryo UI" panose="020B0604030504040204" pitchFamily="50" charset="-128"/>
                      </a:endParaRPr>
                    </a:p>
                    <a:p>
                      <a:pPr marL="171450" indent="-171450">
                        <a:lnSpc>
                          <a:spcPts val="600"/>
                        </a:lnSpc>
                        <a:buFont typeface="Wingdings" panose="05000000000000000000" pitchFamily="2" charset="2"/>
                        <a:buChar char="Ø"/>
                      </a:pPr>
                      <a:endParaRPr kumimoji="1" lang="en-US" altLang="ja-JP" sz="1100" dirty="0">
                        <a:solidFill>
                          <a:schemeClr val="tx1"/>
                        </a:solidFill>
                        <a:latin typeface="Meiryo UI" panose="020B0604030504040204" pitchFamily="50" charset="-128"/>
                        <a:ea typeface="Meiryo UI" panose="020B0604030504040204" pitchFamily="50" charset="-128"/>
                      </a:endParaRPr>
                    </a:p>
                    <a:p>
                      <a:pPr marL="0" indent="0">
                        <a:lnSpc>
                          <a:spcPts val="1200"/>
                        </a:lnSpc>
                        <a:buFont typeface="Wingdings" panose="05000000000000000000" pitchFamily="2" charset="2"/>
                        <a:buNone/>
                      </a:pPr>
                      <a:endParaRPr kumimoji="1" lang="en-US" altLang="ja-JP" sz="1100" dirty="0">
                        <a:solidFill>
                          <a:schemeClr val="tx1"/>
                        </a:solidFill>
                        <a:latin typeface="Meiryo UI" panose="020B0604030504040204" pitchFamily="50" charset="-128"/>
                        <a:ea typeface="Meiryo UI" panose="020B0604030504040204" pitchFamily="50" charset="-128"/>
                      </a:endParaRPr>
                    </a:p>
                    <a:p>
                      <a:pPr marL="0" indent="0">
                        <a:lnSpc>
                          <a:spcPts val="1200"/>
                        </a:lnSpc>
                        <a:buFont typeface="Wingdings" panose="05000000000000000000" pitchFamily="2" charset="2"/>
                        <a:buNone/>
                      </a:pP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94245022"/>
                  </a:ext>
                </a:extLst>
              </a:tr>
            </a:tbl>
          </a:graphicData>
        </a:graphic>
      </p:graphicFrame>
      <p:sp>
        <p:nvSpPr>
          <p:cNvPr id="12" name="正方形/長方形 11">
            <a:extLst>
              <a:ext uri="{FF2B5EF4-FFF2-40B4-BE49-F238E27FC236}">
                <a16:creationId xmlns:a16="http://schemas.microsoft.com/office/drawing/2014/main" id="{A600F4D7-8110-43C7-8CF0-89E1D077256B}"/>
              </a:ext>
            </a:extLst>
          </p:cNvPr>
          <p:cNvSpPr/>
          <p:nvPr/>
        </p:nvSpPr>
        <p:spPr>
          <a:xfrm>
            <a:off x="138280" y="3573180"/>
            <a:ext cx="9005720" cy="307777"/>
          </a:xfrm>
          <a:prstGeom prst="rect">
            <a:avLst/>
          </a:prstGeom>
        </p:spPr>
        <p:txBody>
          <a:bodyPr wrap="square">
            <a:spAutoFit/>
          </a:bodyPr>
          <a:lstStyle/>
          <a:p>
            <a:pPr algn="just"/>
            <a:r>
              <a:rPr lang="ja-JP" altLang="en-US" sz="14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○令和９年度教採において大学３年生等の選考を通過された方を対象とした令和</a:t>
            </a:r>
            <a:r>
              <a:rPr lang="en-US" altLang="ja-JP" sz="14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10</a:t>
            </a:r>
            <a:r>
              <a:rPr lang="ja-JP" altLang="en-US" sz="14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年度教採の選考方法</a:t>
            </a:r>
          </a:p>
        </p:txBody>
      </p:sp>
      <p:sp>
        <p:nvSpPr>
          <p:cNvPr id="13" name="正方形/長方形 12">
            <a:extLst>
              <a:ext uri="{FF2B5EF4-FFF2-40B4-BE49-F238E27FC236}">
                <a16:creationId xmlns:a16="http://schemas.microsoft.com/office/drawing/2014/main" id="{4B4B4D39-6556-4F6B-96FF-05E3F7579DC2}"/>
              </a:ext>
            </a:extLst>
          </p:cNvPr>
          <p:cNvSpPr/>
          <p:nvPr/>
        </p:nvSpPr>
        <p:spPr>
          <a:xfrm>
            <a:off x="244365" y="3815190"/>
            <a:ext cx="8865590" cy="430887"/>
          </a:xfrm>
          <a:prstGeom prst="rect">
            <a:avLst/>
          </a:prstGeom>
        </p:spPr>
        <p:txBody>
          <a:bodyPr wrap="square">
            <a:spAutoFit/>
          </a:bodyPr>
          <a:lstStyle/>
          <a:p>
            <a:pPr algn="just"/>
            <a:r>
              <a:rPr lang="ja-JP" altLang="en-US" sz="11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令和９年度大阪府公立学校教員採用選考テストの「大学３年生等を対象とした選考」を通過された方は、令和</a:t>
            </a:r>
            <a:r>
              <a:rPr lang="en-US" altLang="ja-JP" sz="11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a:t>
            </a:r>
            <a:r>
              <a:rPr lang="ja-JP" altLang="en-US" sz="11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年度教員採用選考テスト受験時、「専門筆答テスト、面接テスト、実技テスト」を第二次選考として受験していただきます（令和</a:t>
            </a:r>
            <a:r>
              <a:rPr lang="en-US" altLang="ja-JP" sz="11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a:t>
            </a:r>
            <a:r>
              <a:rPr lang="ja-JP" altLang="en-US" sz="11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年度</a:t>
            </a:r>
            <a:r>
              <a:rPr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教員採用選考テスト</a:t>
            </a:r>
            <a:r>
              <a:rPr lang="ja-JP" altLang="en-US" sz="11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に限り、特別選考として実施）。</a:t>
            </a:r>
          </a:p>
        </p:txBody>
      </p:sp>
      <p:sp>
        <p:nvSpPr>
          <p:cNvPr id="14" name="正方形/長方形 13">
            <a:extLst>
              <a:ext uri="{FF2B5EF4-FFF2-40B4-BE49-F238E27FC236}">
                <a16:creationId xmlns:a16="http://schemas.microsoft.com/office/drawing/2014/main" id="{FAB5C6CB-35C0-4CCB-ACA9-41BD9E439629}"/>
              </a:ext>
            </a:extLst>
          </p:cNvPr>
          <p:cNvSpPr/>
          <p:nvPr/>
        </p:nvSpPr>
        <p:spPr>
          <a:xfrm>
            <a:off x="4142940" y="1402505"/>
            <a:ext cx="897335" cy="307777"/>
          </a:xfrm>
          <a:prstGeom prst="rect">
            <a:avLst/>
          </a:prstGeom>
        </p:spPr>
        <p:txBody>
          <a:bodyPr wrap="square">
            <a:spAutoFit/>
          </a:bodyPr>
          <a:lstStyle/>
          <a:p>
            <a:pPr algn="just"/>
            <a:r>
              <a:rPr lang="ja-JP" altLang="en-US" sz="14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選考通過</a:t>
            </a:r>
          </a:p>
        </p:txBody>
      </p:sp>
      <p:sp>
        <p:nvSpPr>
          <p:cNvPr id="15" name="正方形/長方形 14">
            <a:extLst>
              <a:ext uri="{FF2B5EF4-FFF2-40B4-BE49-F238E27FC236}">
                <a16:creationId xmlns:a16="http://schemas.microsoft.com/office/drawing/2014/main" id="{6C12954E-BE1A-41CD-938C-24297B816DE5}"/>
              </a:ext>
            </a:extLst>
          </p:cNvPr>
          <p:cNvSpPr/>
          <p:nvPr/>
        </p:nvSpPr>
        <p:spPr>
          <a:xfrm>
            <a:off x="3751778" y="2580073"/>
            <a:ext cx="782321" cy="307777"/>
          </a:xfrm>
          <a:prstGeom prst="rect">
            <a:avLst/>
          </a:prstGeom>
        </p:spPr>
        <p:txBody>
          <a:bodyPr wrap="square">
            <a:spAutoFit/>
          </a:bodyPr>
          <a:lstStyle/>
          <a:p>
            <a:pPr algn="just"/>
            <a:r>
              <a:rPr lang="ja-JP" altLang="en-US" sz="14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不合格</a:t>
            </a:r>
          </a:p>
        </p:txBody>
      </p:sp>
      <p:sp>
        <p:nvSpPr>
          <p:cNvPr id="18" name="矢印: 右 17">
            <a:extLst>
              <a:ext uri="{FF2B5EF4-FFF2-40B4-BE49-F238E27FC236}">
                <a16:creationId xmlns:a16="http://schemas.microsoft.com/office/drawing/2014/main" id="{2F26F8D8-5DFC-43BD-B0CC-D371416761E3}"/>
              </a:ext>
            </a:extLst>
          </p:cNvPr>
          <p:cNvSpPr/>
          <p:nvPr/>
        </p:nvSpPr>
        <p:spPr>
          <a:xfrm>
            <a:off x="4247170" y="1803513"/>
            <a:ext cx="698509" cy="2801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9" name="表 2">
            <a:extLst>
              <a:ext uri="{FF2B5EF4-FFF2-40B4-BE49-F238E27FC236}">
                <a16:creationId xmlns:a16="http://schemas.microsoft.com/office/drawing/2014/main" id="{7EBBF0E7-92D0-47CF-A7D9-0EBF1028903E}"/>
              </a:ext>
            </a:extLst>
          </p:cNvPr>
          <p:cNvGraphicFramePr>
            <a:graphicFrameLocks noGrp="1"/>
          </p:cNvGraphicFramePr>
          <p:nvPr>
            <p:extLst>
              <p:ext uri="{D42A27DB-BD31-4B8C-83A1-F6EECF244321}">
                <p14:modId xmlns:p14="http://schemas.microsoft.com/office/powerpoint/2010/main" val="975583322"/>
              </p:ext>
            </p:extLst>
          </p:nvPr>
        </p:nvGraphicFramePr>
        <p:xfrm>
          <a:off x="5210805" y="2502363"/>
          <a:ext cx="3899150" cy="1080000"/>
        </p:xfrm>
        <a:graphic>
          <a:graphicData uri="http://schemas.openxmlformats.org/drawingml/2006/table">
            <a:tbl>
              <a:tblPr firstRow="1" bandRow="1">
                <a:tableStyleId>{93296810-A885-4BE3-A3E7-6D5BEEA58F35}</a:tableStyleId>
              </a:tblPr>
              <a:tblGrid>
                <a:gridCol w="3899150">
                  <a:extLst>
                    <a:ext uri="{9D8B030D-6E8A-4147-A177-3AD203B41FA5}">
                      <a16:colId xmlns:a16="http://schemas.microsoft.com/office/drawing/2014/main" val="1813595216"/>
                    </a:ext>
                  </a:extLst>
                </a:gridCol>
              </a:tblGrid>
              <a:tr h="1080000">
                <a:tc>
                  <a:txBody>
                    <a:bodyPr/>
                    <a:lstStyle/>
                    <a:p>
                      <a:r>
                        <a:rPr kumimoji="1" lang="ja-JP" altLang="en-US" sz="1050" b="0" dirty="0">
                          <a:solidFill>
                            <a:schemeClr val="tx1"/>
                          </a:solidFill>
                          <a:latin typeface="Meiryo UI" panose="020B0604030504040204" pitchFamily="50" charset="-128"/>
                          <a:ea typeface="Meiryo UI" panose="020B0604030504040204" pitchFamily="50" charset="-128"/>
                        </a:rPr>
                        <a:t>「該当する選考区分（一般対象者など）」</a:t>
                      </a:r>
                      <a:endParaRPr kumimoji="1" lang="en-US" altLang="ja-JP" sz="1050" b="0" dirty="0">
                        <a:solidFill>
                          <a:schemeClr val="tx1"/>
                        </a:solidFill>
                        <a:latin typeface="Meiryo UI" panose="020B0604030504040204" pitchFamily="50" charset="-128"/>
                        <a:ea typeface="Meiryo UI" panose="020B0604030504040204" pitchFamily="50" charset="-128"/>
                      </a:endParaRPr>
                    </a:p>
                  </a:txBody>
                  <a:tcPr>
                    <a:solidFill>
                      <a:srgbClr val="D5E3CF"/>
                    </a:solidFill>
                  </a:tcPr>
                </a:tc>
                <a:extLst>
                  <a:ext uri="{0D108BD9-81ED-4DB2-BD59-A6C34878D82A}">
                    <a16:rowId xmlns:a16="http://schemas.microsoft.com/office/drawing/2014/main" val="3794245022"/>
                  </a:ext>
                </a:extLst>
              </a:tr>
            </a:tbl>
          </a:graphicData>
        </a:graphic>
      </p:graphicFrame>
      <p:sp>
        <p:nvSpPr>
          <p:cNvPr id="20" name="矢印: 上向き折線 19">
            <a:extLst>
              <a:ext uri="{FF2B5EF4-FFF2-40B4-BE49-F238E27FC236}">
                <a16:creationId xmlns:a16="http://schemas.microsoft.com/office/drawing/2014/main" id="{F2E8B9B3-BC4A-470B-BCB5-FB33CB91EE27}"/>
              </a:ext>
            </a:extLst>
          </p:cNvPr>
          <p:cNvSpPr/>
          <p:nvPr/>
        </p:nvSpPr>
        <p:spPr>
          <a:xfrm rot="5400000">
            <a:off x="3828815" y="2115300"/>
            <a:ext cx="628249" cy="163067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1" name="表 6">
            <a:extLst>
              <a:ext uri="{FF2B5EF4-FFF2-40B4-BE49-F238E27FC236}">
                <a16:creationId xmlns:a16="http://schemas.microsoft.com/office/drawing/2014/main" id="{24063E58-CD26-41EA-AF63-882A05D5CC43}"/>
              </a:ext>
            </a:extLst>
          </p:cNvPr>
          <p:cNvGraphicFramePr>
            <a:graphicFrameLocks noGrp="1"/>
          </p:cNvGraphicFramePr>
          <p:nvPr>
            <p:extLst>
              <p:ext uri="{D42A27DB-BD31-4B8C-83A1-F6EECF244321}">
                <p14:modId xmlns:p14="http://schemas.microsoft.com/office/powerpoint/2010/main" val="1314245308"/>
              </p:ext>
            </p:extLst>
          </p:nvPr>
        </p:nvGraphicFramePr>
        <p:xfrm>
          <a:off x="138280" y="1620120"/>
          <a:ext cx="3758908" cy="754380"/>
        </p:xfrm>
        <a:graphic>
          <a:graphicData uri="http://schemas.openxmlformats.org/drawingml/2006/table">
            <a:tbl>
              <a:tblPr firstRow="1" bandRow="1">
                <a:tableStyleId>{5C22544A-7EE6-4342-B048-85BDC9FD1C3A}</a:tableStyleId>
              </a:tblPr>
              <a:tblGrid>
                <a:gridCol w="939727">
                  <a:extLst>
                    <a:ext uri="{9D8B030D-6E8A-4147-A177-3AD203B41FA5}">
                      <a16:colId xmlns:a16="http://schemas.microsoft.com/office/drawing/2014/main" val="2181073143"/>
                    </a:ext>
                  </a:extLst>
                </a:gridCol>
                <a:gridCol w="939727">
                  <a:extLst>
                    <a:ext uri="{9D8B030D-6E8A-4147-A177-3AD203B41FA5}">
                      <a16:colId xmlns:a16="http://schemas.microsoft.com/office/drawing/2014/main" val="935423733"/>
                    </a:ext>
                  </a:extLst>
                </a:gridCol>
                <a:gridCol w="939727">
                  <a:extLst>
                    <a:ext uri="{9D8B030D-6E8A-4147-A177-3AD203B41FA5}">
                      <a16:colId xmlns:a16="http://schemas.microsoft.com/office/drawing/2014/main" val="3501734070"/>
                    </a:ext>
                  </a:extLst>
                </a:gridCol>
                <a:gridCol w="939727">
                  <a:extLst>
                    <a:ext uri="{9D8B030D-6E8A-4147-A177-3AD203B41FA5}">
                      <a16:colId xmlns:a16="http://schemas.microsoft.com/office/drawing/2014/main" val="1802943681"/>
                    </a:ext>
                  </a:extLst>
                </a:gridCol>
              </a:tblGrid>
              <a:tr h="241558">
                <a:tc gridSpan="2">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第一次選考</a:t>
                      </a:r>
                    </a:p>
                  </a:txBody>
                  <a:tcPr>
                    <a:solidFill>
                      <a:schemeClr val="accent1">
                        <a:lumMod val="40000"/>
                        <a:lumOff val="60000"/>
                      </a:schemeClr>
                    </a:solidFill>
                  </a:tcP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tc>
                <a:tc gridSpan="2">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第二次選考</a:t>
                      </a:r>
                    </a:p>
                  </a:txBody>
                  <a:tcPr>
                    <a:solidFill>
                      <a:schemeClr val="accent1">
                        <a:lumMod val="40000"/>
                        <a:lumOff val="60000"/>
                      </a:schemeClr>
                    </a:solidFill>
                  </a:tcP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188314231"/>
                  </a:ext>
                </a:extLst>
              </a:tr>
              <a:tr h="241558">
                <a:tc>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教養筆答</a:t>
                      </a:r>
                    </a:p>
                  </a:txBody>
                  <a:tcPr>
                    <a:solidFill>
                      <a:schemeClr val="accent1">
                        <a:lumMod val="40000"/>
                        <a:lumOff val="60000"/>
                      </a:schemeClr>
                    </a:solidFill>
                  </a:tcPr>
                </a:tc>
                <a:tc>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専門筆答</a:t>
                      </a:r>
                    </a:p>
                  </a:txBody>
                  <a:tcPr>
                    <a:solidFill>
                      <a:schemeClr val="accent1">
                        <a:lumMod val="40000"/>
                        <a:lumOff val="60000"/>
                      </a:schemeClr>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面　　接</a:t>
                      </a:r>
                    </a:p>
                  </a:txBody>
                  <a:tcPr>
                    <a:solidFill>
                      <a:schemeClr val="accent1">
                        <a:lumMod val="40000"/>
                        <a:lumOff val="60000"/>
                      </a:schemeClr>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実　　技</a:t>
                      </a:r>
                    </a:p>
                  </a:txBody>
                  <a:tcPr>
                    <a:solidFill>
                      <a:schemeClr val="accent1">
                        <a:lumMod val="40000"/>
                        <a:lumOff val="60000"/>
                      </a:schemeClr>
                    </a:solidFill>
                  </a:tcPr>
                </a:tc>
                <a:extLst>
                  <a:ext uri="{0D108BD9-81ED-4DB2-BD59-A6C34878D82A}">
                    <a16:rowId xmlns:a16="http://schemas.microsoft.com/office/drawing/2014/main" val="3191153113"/>
                  </a:ext>
                </a:extLst>
              </a:tr>
              <a:tr h="2415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ysClr val="windowText" lastClr="000000"/>
                          </a:solidFill>
                          <a:latin typeface="Meiryo UI" panose="020B0604030504040204" pitchFamily="50" charset="-128"/>
                          <a:ea typeface="Meiryo UI" panose="020B0604030504040204" pitchFamily="50" charset="-128"/>
                        </a:rPr>
                        <a:t>○</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dirty="0">
                        <a:solidFill>
                          <a:sysClr val="windowText" lastClr="000000"/>
                        </a:solidFill>
                        <a:latin typeface="Meiryo UI" panose="020B0604030504040204" pitchFamily="50" charset="-128"/>
                        <a:ea typeface="Meiryo UI" panose="020B0604030504040204" pitchFamily="50" charset="-128"/>
                      </a:endParaRP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dirty="0">
                        <a:solidFill>
                          <a:sysClr val="windowText" lastClr="000000"/>
                        </a:solidFill>
                        <a:latin typeface="Meiryo UI" panose="020B0604030504040204" pitchFamily="50" charset="-128"/>
                        <a:ea typeface="Meiryo UI" panose="020B0604030504040204" pitchFamily="50" charset="-128"/>
                      </a:endParaRP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dirty="0">
                        <a:solidFill>
                          <a:sysClr val="windowText" lastClr="000000"/>
                        </a:solidFill>
                        <a:latin typeface="Meiryo UI" panose="020B0604030504040204" pitchFamily="50" charset="-128"/>
                        <a:ea typeface="Meiryo UI" panose="020B0604030504040204" pitchFamily="50" charset="-128"/>
                      </a:endParaRPr>
                    </a:p>
                  </a:txBody>
                  <a:tcPr>
                    <a:solidFill>
                      <a:schemeClr val="accent1">
                        <a:lumMod val="40000"/>
                        <a:lumOff val="60000"/>
                      </a:schemeClr>
                    </a:solidFill>
                  </a:tcPr>
                </a:tc>
                <a:extLst>
                  <a:ext uri="{0D108BD9-81ED-4DB2-BD59-A6C34878D82A}">
                    <a16:rowId xmlns:a16="http://schemas.microsoft.com/office/drawing/2014/main" val="4155640167"/>
                  </a:ext>
                </a:extLst>
              </a:tr>
            </a:tbl>
          </a:graphicData>
        </a:graphic>
      </p:graphicFrame>
      <p:sp>
        <p:nvSpPr>
          <p:cNvPr id="22" name="正方形/長方形 21">
            <a:extLst>
              <a:ext uri="{FF2B5EF4-FFF2-40B4-BE49-F238E27FC236}">
                <a16:creationId xmlns:a16="http://schemas.microsoft.com/office/drawing/2014/main" id="{5552DB0B-9052-4076-A1F9-713E13E32C1A}"/>
              </a:ext>
            </a:extLst>
          </p:cNvPr>
          <p:cNvSpPr/>
          <p:nvPr/>
        </p:nvSpPr>
        <p:spPr>
          <a:xfrm>
            <a:off x="138280" y="349663"/>
            <a:ext cx="9005720" cy="307777"/>
          </a:xfrm>
          <a:prstGeom prst="rect">
            <a:avLst/>
          </a:prstGeom>
        </p:spPr>
        <p:txBody>
          <a:bodyPr wrap="square">
            <a:spAutoFit/>
          </a:bodyPr>
          <a:lstStyle/>
          <a:p>
            <a:pPr algn="just"/>
            <a:r>
              <a:rPr lang="ja-JP" altLang="en-US" sz="14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○「大学３年生等を対象とした選考」の選考方法</a:t>
            </a:r>
          </a:p>
        </p:txBody>
      </p:sp>
      <p:graphicFrame>
        <p:nvGraphicFramePr>
          <p:cNvPr id="23" name="表 6">
            <a:extLst>
              <a:ext uri="{FF2B5EF4-FFF2-40B4-BE49-F238E27FC236}">
                <a16:creationId xmlns:a16="http://schemas.microsoft.com/office/drawing/2014/main" id="{97DFA99A-C436-411B-B001-C61B42DF4C9F}"/>
              </a:ext>
            </a:extLst>
          </p:cNvPr>
          <p:cNvGraphicFramePr>
            <a:graphicFrameLocks noGrp="1"/>
          </p:cNvGraphicFramePr>
          <p:nvPr>
            <p:extLst>
              <p:ext uri="{D42A27DB-BD31-4B8C-83A1-F6EECF244321}">
                <p14:modId xmlns:p14="http://schemas.microsoft.com/office/powerpoint/2010/main" val="1662494394"/>
              </p:ext>
            </p:extLst>
          </p:nvPr>
        </p:nvGraphicFramePr>
        <p:xfrm>
          <a:off x="5295661" y="1620120"/>
          <a:ext cx="3758908" cy="754380"/>
        </p:xfrm>
        <a:graphic>
          <a:graphicData uri="http://schemas.openxmlformats.org/drawingml/2006/table">
            <a:tbl>
              <a:tblPr firstRow="1" bandRow="1">
                <a:tableStyleId>{5C22544A-7EE6-4342-B048-85BDC9FD1C3A}</a:tableStyleId>
              </a:tblPr>
              <a:tblGrid>
                <a:gridCol w="939727">
                  <a:extLst>
                    <a:ext uri="{9D8B030D-6E8A-4147-A177-3AD203B41FA5}">
                      <a16:colId xmlns:a16="http://schemas.microsoft.com/office/drawing/2014/main" val="2181073143"/>
                    </a:ext>
                  </a:extLst>
                </a:gridCol>
                <a:gridCol w="939727">
                  <a:extLst>
                    <a:ext uri="{9D8B030D-6E8A-4147-A177-3AD203B41FA5}">
                      <a16:colId xmlns:a16="http://schemas.microsoft.com/office/drawing/2014/main" val="935423733"/>
                    </a:ext>
                  </a:extLst>
                </a:gridCol>
                <a:gridCol w="939727">
                  <a:extLst>
                    <a:ext uri="{9D8B030D-6E8A-4147-A177-3AD203B41FA5}">
                      <a16:colId xmlns:a16="http://schemas.microsoft.com/office/drawing/2014/main" val="3501734070"/>
                    </a:ext>
                  </a:extLst>
                </a:gridCol>
                <a:gridCol w="939727">
                  <a:extLst>
                    <a:ext uri="{9D8B030D-6E8A-4147-A177-3AD203B41FA5}">
                      <a16:colId xmlns:a16="http://schemas.microsoft.com/office/drawing/2014/main" val="1802943681"/>
                    </a:ext>
                  </a:extLst>
                </a:gridCol>
              </a:tblGrid>
              <a:tr h="241558">
                <a:tc gridSpan="2">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第一次選考</a:t>
                      </a:r>
                    </a:p>
                  </a:txBody>
                  <a:tcPr>
                    <a:solidFill>
                      <a:schemeClr val="accent1">
                        <a:lumMod val="40000"/>
                        <a:lumOff val="60000"/>
                      </a:schemeClr>
                    </a:solidFill>
                  </a:tcP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tc>
                <a:tc gridSpan="2">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第二次選考</a:t>
                      </a:r>
                    </a:p>
                  </a:txBody>
                  <a:tcPr>
                    <a:solidFill>
                      <a:schemeClr val="accent1">
                        <a:lumMod val="40000"/>
                        <a:lumOff val="60000"/>
                      </a:schemeClr>
                    </a:solidFill>
                  </a:tcP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188314231"/>
                  </a:ext>
                </a:extLst>
              </a:tr>
              <a:tr h="241558">
                <a:tc>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教養筆答</a:t>
                      </a:r>
                    </a:p>
                  </a:txBody>
                  <a:tcPr>
                    <a:solidFill>
                      <a:schemeClr val="accent1">
                        <a:lumMod val="40000"/>
                        <a:lumOff val="60000"/>
                      </a:schemeClr>
                    </a:solidFill>
                  </a:tcPr>
                </a:tc>
                <a:tc>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専門筆答</a:t>
                      </a:r>
                    </a:p>
                  </a:txBody>
                  <a:tcPr>
                    <a:solidFill>
                      <a:schemeClr val="accent1">
                        <a:lumMod val="40000"/>
                        <a:lumOff val="60000"/>
                      </a:schemeClr>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面　　接</a:t>
                      </a:r>
                    </a:p>
                  </a:txBody>
                  <a:tcPr>
                    <a:solidFill>
                      <a:schemeClr val="accent1">
                        <a:lumMod val="40000"/>
                        <a:lumOff val="60000"/>
                      </a:schemeClr>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実　　技</a:t>
                      </a:r>
                    </a:p>
                  </a:txBody>
                  <a:tcPr>
                    <a:solidFill>
                      <a:schemeClr val="accent1">
                        <a:lumMod val="40000"/>
                        <a:lumOff val="60000"/>
                      </a:schemeClr>
                    </a:solidFill>
                  </a:tcPr>
                </a:tc>
                <a:extLst>
                  <a:ext uri="{0D108BD9-81ED-4DB2-BD59-A6C34878D82A}">
                    <a16:rowId xmlns:a16="http://schemas.microsoft.com/office/drawing/2014/main" val="3191153113"/>
                  </a:ext>
                </a:extLst>
              </a:tr>
              <a:tr h="2415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ysClr val="windowText" lastClr="000000"/>
                          </a:solidFill>
                          <a:latin typeface="Meiryo UI" panose="020B0604030504040204" pitchFamily="50" charset="-128"/>
                          <a:ea typeface="Meiryo UI" panose="020B0604030504040204" pitchFamily="50" charset="-128"/>
                        </a:rPr>
                        <a:t>前年度通過</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ysClr val="windowText" lastClr="000000"/>
                          </a:solidFill>
                          <a:latin typeface="Meiryo UI" panose="020B0604030504040204" pitchFamily="50" charset="-128"/>
                          <a:ea typeface="Meiryo UI" panose="020B0604030504040204" pitchFamily="50" charset="-128"/>
                        </a:rPr>
                        <a:t>○</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ysClr val="windowText" lastClr="000000"/>
                          </a:solidFill>
                          <a:latin typeface="Meiryo UI" panose="020B0604030504040204" pitchFamily="50" charset="-128"/>
                          <a:ea typeface="Meiryo UI" panose="020B0604030504040204" pitchFamily="50" charset="-128"/>
                        </a:rPr>
                        <a:t>○</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ysClr val="windowText" lastClr="000000"/>
                          </a:solidFill>
                          <a:latin typeface="Meiryo UI" panose="020B0604030504040204" pitchFamily="50" charset="-128"/>
                          <a:ea typeface="Meiryo UI" panose="020B0604030504040204" pitchFamily="50" charset="-128"/>
                        </a:rPr>
                        <a:t>○</a:t>
                      </a:r>
                    </a:p>
                  </a:txBody>
                  <a:tcPr>
                    <a:solidFill>
                      <a:schemeClr val="accent1">
                        <a:lumMod val="40000"/>
                        <a:lumOff val="60000"/>
                      </a:schemeClr>
                    </a:solidFill>
                  </a:tcPr>
                </a:tc>
                <a:extLst>
                  <a:ext uri="{0D108BD9-81ED-4DB2-BD59-A6C34878D82A}">
                    <a16:rowId xmlns:a16="http://schemas.microsoft.com/office/drawing/2014/main" val="4155640167"/>
                  </a:ext>
                </a:extLst>
              </a:tr>
            </a:tbl>
          </a:graphicData>
        </a:graphic>
      </p:graphicFrame>
      <p:graphicFrame>
        <p:nvGraphicFramePr>
          <p:cNvPr id="24" name="表 6">
            <a:extLst>
              <a:ext uri="{FF2B5EF4-FFF2-40B4-BE49-F238E27FC236}">
                <a16:creationId xmlns:a16="http://schemas.microsoft.com/office/drawing/2014/main" id="{EBFCA09F-6EA5-432C-9E01-9510A5630DD3}"/>
              </a:ext>
            </a:extLst>
          </p:cNvPr>
          <p:cNvGraphicFramePr>
            <a:graphicFrameLocks noGrp="1"/>
          </p:cNvGraphicFramePr>
          <p:nvPr>
            <p:extLst>
              <p:ext uri="{D42A27DB-BD31-4B8C-83A1-F6EECF244321}">
                <p14:modId xmlns:p14="http://schemas.microsoft.com/office/powerpoint/2010/main" val="941043203"/>
              </p:ext>
            </p:extLst>
          </p:nvPr>
        </p:nvGraphicFramePr>
        <p:xfrm>
          <a:off x="5280926" y="2765024"/>
          <a:ext cx="3758908" cy="754380"/>
        </p:xfrm>
        <a:graphic>
          <a:graphicData uri="http://schemas.openxmlformats.org/drawingml/2006/table">
            <a:tbl>
              <a:tblPr firstRow="1" bandRow="1">
                <a:tableStyleId>{5C22544A-7EE6-4342-B048-85BDC9FD1C3A}</a:tableStyleId>
              </a:tblPr>
              <a:tblGrid>
                <a:gridCol w="939727">
                  <a:extLst>
                    <a:ext uri="{9D8B030D-6E8A-4147-A177-3AD203B41FA5}">
                      <a16:colId xmlns:a16="http://schemas.microsoft.com/office/drawing/2014/main" val="2181073143"/>
                    </a:ext>
                  </a:extLst>
                </a:gridCol>
                <a:gridCol w="939727">
                  <a:extLst>
                    <a:ext uri="{9D8B030D-6E8A-4147-A177-3AD203B41FA5}">
                      <a16:colId xmlns:a16="http://schemas.microsoft.com/office/drawing/2014/main" val="935423733"/>
                    </a:ext>
                  </a:extLst>
                </a:gridCol>
                <a:gridCol w="939727">
                  <a:extLst>
                    <a:ext uri="{9D8B030D-6E8A-4147-A177-3AD203B41FA5}">
                      <a16:colId xmlns:a16="http://schemas.microsoft.com/office/drawing/2014/main" val="3501734070"/>
                    </a:ext>
                  </a:extLst>
                </a:gridCol>
                <a:gridCol w="939727">
                  <a:extLst>
                    <a:ext uri="{9D8B030D-6E8A-4147-A177-3AD203B41FA5}">
                      <a16:colId xmlns:a16="http://schemas.microsoft.com/office/drawing/2014/main" val="1802943681"/>
                    </a:ext>
                  </a:extLst>
                </a:gridCol>
              </a:tblGrid>
              <a:tr h="241558">
                <a:tc gridSpan="2">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第一次選考</a:t>
                      </a:r>
                    </a:p>
                  </a:txBody>
                  <a:tcPr>
                    <a:solidFill>
                      <a:schemeClr val="accent1">
                        <a:lumMod val="40000"/>
                        <a:lumOff val="60000"/>
                      </a:schemeClr>
                    </a:solidFill>
                  </a:tcP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tc>
                <a:tc gridSpan="2">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第二次選考</a:t>
                      </a:r>
                    </a:p>
                  </a:txBody>
                  <a:tcPr>
                    <a:solidFill>
                      <a:schemeClr val="accent1">
                        <a:lumMod val="40000"/>
                        <a:lumOff val="60000"/>
                      </a:schemeClr>
                    </a:solidFill>
                  </a:tcP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188314231"/>
                  </a:ext>
                </a:extLst>
              </a:tr>
              <a:tr h="241558">
                <a:tc>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教養筆答</a:t>
                      </a:r>
                    </a:p>
                  </a:txBody>
                  <a:tcPr>
                    <a:solidFill>
                      <a:schemeClr val="accent1">
                        <a:lumMod val="40000"/>
                        <a:lumOff val="60000"/>
                      </a:schemeClr>
                    </a:solidFill>
                  </a:tcPr>
                </a:tc>
                <a:tc>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専門筆答</a:t>
                      </a:r>
                    </a:p>
                  </a:txBody>
                  <a:tcPr>
                    <a:solidFill>
                      <a:schemeClr val="accent1">
                        <a:lumMod val="40000"/>
                        <a:lumOff val="60000"/>
                      </a:schemeClr>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面　　接</a:t>
                      </a:r>
                    </a:p>
                  </a:txBody>
                  <a:tcPr>
                    <a:solidFill>
                      <a:schemeClr val="accent1">
                        <a:lumMod val="40000"/>
                        <a:lumOff val="60000"/>
                      </a:schemeClr>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実　　技</a:t>
                      </a:r>
                    </a:p>
                  </a:txBody>
                  <a:tcPr>
                    <a:solidFill>
                      <a:schemeClr val="accent1">
                        <a:lumMod val="40000"/>
                        <a:lumOff val="60000"/>
                      </a:schemeClr>
                    </a:solidFill>
                  </a:tcPr>
                </a:tc>
                <a:extLst>
                  <a:ext uri="{0D108BD9-81ED-4DB2-BD59-A6C34878D82A}">
                    <a16:rowId xmlns:a16="http://schemas.microsoft.com/office/drawing/2014/main" val="3191153113"/>
                  </a:ext>
                </a:extLst>
              </a:tr>
              <a:tr h="2415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ysClr val="windowText" lastClr="000000"/>
                          </a:solidFill>
                          <a:latin typeface="Meiryo UI" panose="020B0604030504040204" pitchFamily="50" charset="-128"/>
                          <a:ea typeface="Meiryo UI" panose="020B0604030504040204" pitchFamily="50" charset="-128"/>
                        </a:rPr>
                        <a:t>○</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ysClr val="windowText" lastClr="000000"/>
                          </a:solidFill>
                          <a:latin typeface="Meiryo UI" panose="020B0604030504040204" pitchFamily="50" charset="-128"/>
                          <a:ea typeface="Meiryo UI" panose="020B0604030504040204" pitchFamily="50" charset="-128"/>
                        </a:rPr>
                        <a:t>○</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ysClr val="windowText" lastClr="000000"/>
                          </a:solidFill>
                          <a:latin typeface="Meiryo UI" panose="020B0604030504040204" pitchFamily="50" charset="-128"/>
                          <a:ea typeface="Meiryo UI" panose="020B0604030504040204" pitchFamily="50" charset="-128"/>
                        </a:rPr>
                        <a:t>○</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ysClr val="windowText" lastClr="000000"/>
                          </a:solidFill>
                          <a:latin typeface="Meiryo UI" panose="020B0604030504040204" pitchFamily="50" charset="-128"/>
                          <a:ea typeface="Meiryo UI" panose="020B0604030504040204" pitchFamily="50" charset="-128"/>
                        </a:rPr>
                        <a:t>○</a:t>
                      </a:r>
                    </a:p>
                  </a:txBody>
                  <a:tcPr>
                    <a:solidFill>
                      <a:schemeClr val="accent1">
                        <a:lumMod val="40000"/>
                        <a:lumOff val="60000"/>
                      </a:schemeClr>
                    </a:solidFill>
                  </a:tcPr>
                </a:tc>
                <a:extLst>
                  <a:ext uri="{0D108BD9-81ED-4DB2-BD59-A6C34878D82A}">
                    <a16:rowId xmlns:a16="http://schemas.microsoft.com/office/drawing/2014/main" val="4155640167"/>
                  </a:ext>
                </a:extLst>
              </a:tr>
            </a:tbl>
          </a:graphicData>
        </a:graphic>
      </p:graphicFrame>
      <p:graphicFrame>
        <p:nvGraphicFramePr>
          <p:cNvPr id="25" name="表 2">
            <a:extLst>
              <a:ext uri="{FF2B5EF4-FFF2-40B4-BE49-F238E27FC236}">
                <a16:creationId xmlns:a16="http://schemas.microsoft.com/office/drawing/2014/main" id="{318022ED-F37D-463D-8A35-BEFF511F8205}"/>
              </a:ext>
            </a:extLst>
          </p:cNvPr>
          <p:cNvGraphicFramePr>
            <a:graphicFrameLocks noGrp="1"/>
          </p:cNvGraphicFramePr>
          <p:nvPr>
            <p:extLst>
              <p:ext uri="{D42A27DB-BD31-4B8C-83A1-F6EECF244321}">
                <p14:modId xmlns:p14="http://schemas.microsoft.com/office/powerpoint/2010/main" val="2355537084"/>
              </p:ext>
            </p:extLst>
          </p:nvPr>
        </p:nvGraphicFramePr>
        <p:xfrm>
          <a:off x="48042" y="4269125"/>
          <a:ext cx="9061913" cy="1411745"/>
        </p:xfrm>
        <a:graphic>
          <a:graphicData uri="http://schemas.openxmlformats.org/drawingml/2006/table">
            <a:tbl>
              <a:tblPr firstRow="1" bandRow="1">
                <a:tableStyleId>{93296810-A885-4BE3-A3E7-6D5BEEA58F35}</a:tableStyleId>
              </a:tblPr>
              <a:tblGrid>
                <a:gridCol w="3935253">
                  <a:extLst>
                    <a:ext uri="{9D8B030D-6E8A-4147-A177-3AD203B41FA5}">
                      <a16:colId xmlns:a16="http://schemas.microsoft.com/office/drawing/2014/main" val="1948282642"/>
                    </a:ext>
                  </a:extLst>
                </a:gridCol>
                <a:gridCol w="1227510">
                  <a:extLst>
                    <a:ext uri="{9D8B030D-6E8A-4147-A177-3AD203B41FA5}">
                      <a16:colId xmlns:a16="http://schemas.microsoft.com/office/drawing/2014/main" val="2990059798"/>
                    </a:ext>
                  </a:extLst>
                </a:gridCol>
                <a:gridCol w="3899150">
                  <a:extLst>
                    <a:ext uri="{9D8B030D-6E8A-4147-A177-3AD203B41FA5}">
                      <a16:colId xmlns:a16="http://schemas.microsoft.com/office/drawing/2014/main" val="1813595216"/>
                    </a:ext>
                  </a:extLst>
                </a:gridCol>
              </a:tblGrid>
              <a:tr h="331745">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令和９年度教採</a:t>
                      </a:r>
                    </a:p>
                  </a:txBody>
                  <a:tcPr anchor="ctr"/>
                </a:tc>
                <a:tc>
                  <a:txBody>
                    <a:bodyPr/>
                    <a:lstStyle/>
                    <a:p>
                      <a:pPr algn="ct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no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令和</a:t>
                      </a: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年度教採</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785447858"/>
                  </a:ext>
                </a:extLst>
              </a:tr>
              <a:tr h="1080000">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「大学３年生等を対象とした選考」</a:t>
                      </a:r>
                    </a:p>
                  </a:txBody>
                  <a:tcPr/>
                </a:tc>
                <a:tc>
                  <a:txBody>
                    <a:bodyPr/>
                    <a:lstStyle/>
                    <a:p>
                      <a:pPr marL="0" indent="0">
                        <a:lnSpc>
                          <a:spcPts val="1200"/>
                        </a:lnSpc>
                        <a:buFont typeface="Wingdings" panose="05000000000000000000" pitchFamily="2" charset="2"/>
                        <a:buNone/>
                      </a:pP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no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「大学３年生等選考通過者」　</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特別選考</a:t>
                      </a:r>
                      <a:endParaRPr kumimoji="1" lang="en-US" altLang="ja-JP" sz="1050" dirty="0">
                        <a:solidFill>
                          <a:schemeClr val="tx1"/>
                        </a:solidFill>
                        <a:latin typeface="Meiryo UI" panose="020B0604030504040204" pitchFamily="50" charset="-128"/>
                        <a:ea typeface="Meiryo UI" panose="020B0604030504040204" pitchFamily="50" charset="-128"/>
                      </a:endParaRPr>
                    </a:p>
                    <a:p>
                      <a:pPr>
                        <a:lnSpc>
                          <a:spcPts val="1200"/>
                        </a:lnSpc>
                      </a:pPr>
                      <a:endParaRPr kumimoji="1" lang="en-US" altLang="ja-JP" dirty="0">
                        <a:solidFill>
                          <a:schemeClr val="tx1"/>
                        </a:solidFill>
                        <a:latin typeface="Meiryo UI" panose="020B0604030504040204" pitchFamily="50" charset="-128"/>
                        <a:ea typeface="Meiryo UI" panose="020B0604030504040204" pitchFamily="50" charset="-128"/>
                      </a:endParaRPr>
                    </a:p>
                    <a:p>
                      <a:pPr>
                        <a:lnSpc>
                          <a:spcPts val="700"/>
                        </a:lnSpc>
                      </a:pPr>
                      <a:endParaRPr kumimoji="1" lang="en-US" altLang="ja-JP" sz="1200" dirty="0">
                        <a:solidFill>
                          <a:schemeClr val="tx1"/>
                        </a:solidFill>
                        <a:latin typeface="Meiryo UI" panose="020B0604030504040204" pitchFamily="50" charset="-128"/>
                        <a:ea typeface="Meiryo UI" panose="020B0604030504040204" pitchFamily="50" charset="-128"/>
                      </a:endParaRPr>
                    </a:p>
                    <a:p>
                      <a:pPr marL="171450" indent="-171450">
                        <a:lnSpc>
                          <a:spcPts val="600"/>
                        </a:lnSpc>
                        <a:buFont typeface="Wingdings" panose="05000000000000000000" pitchFamily="2" charset="2"/>
                        <a:buChar char="Ø"/>
                      </a:pPr>
                      <a:endParaRPr kumimoji="1" lang="en-US" altLang="ja-JP" sz="1100" dirty="0">
                        <a:solidFill>
                          <a:schemeClr val="tx1"/>
                        </a:solidFill>
                        <a:latin typeface="Meiryo UI" panose="020B0604030504040204" pitchFamily="50" charset="-128"/>
                        <a:ea typeface="Meiryo UI" panose="020B0604030504040204" pitchFamily="50" charset="-128"/>
                      </a:endParaRPr>
                    </a:p>
                    <a:p>
                      <a:pPr marL="0" indent="0">
                        <a:lnSpc>
                          <a:spcPts val="1200"/>
                        </a:lnSpc>
                        <a:buFont typeface="Wingdings" panose="05000000000000000000" pitchFamily="2" charset="2"/>
                        <a:buNone/>
                      </a:pPr>
                      <a:endParaRPr kumimoji="1" lang="en-US" altLang="ja-JP" sz="1100" dirty="0">
                        <a:solidFill>
                          <a:schemeClr val="tx1"/>
                        </a:solidFill>
                        <a:latin typeface="Meiryo UI" panose="020B0604030504040204" pitchFamily="50" charset="-128"/>
                        <a:ea typeface="Meiryo UI" panose="020B0604030504040204" pitchFamily="50" charset="-128"/>
                      </a:endParaRPr>
                    </a:p>
                    <a:p>
                      <a:pPr marL="0" indent="0">
                        <a:lnSpc>
                          <a:spcPts val="1200"/>
                        </a:lnSpc>
                        <a:buFont typeface="Wingdings" panose="05000000000000000000" pitchFamily="2" charset="2"/>
                        <a:buNone/>
                      </a:pP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94245022"/>
                  </a:ext>
                </a:extLst>
              </a:tr>
            </a:tbl>
          </a:graphicData>
        </a:graphic>
      </p:graphicFrame>
      <p:sp>
        <p:nvSpPr>
          <p:cNvPr id="26" name="正方形/長方形 25">
            <a:extLst>
              <a:ext uri="{FF2B5EF4-FFF2-40B4-BE49-F238E27FC236}">
                <a16:creationId xmlns:a16="http://schemas.microsoft.com/office/drawing/2014/main" id="{11850CB5-80B9-420C-9F5D-D23B74F8AD9D}"/>
              </a:ext>
            </a:extLst>
          </p:cNvPr>
          <p:cNvSpPr/>
          <p:nvPr/>
        </p:nvSpPr>
        <p:spPr>
          <a:xfrm>
            <a:off x="4142940" y="4645740"/>
            <a:ext cx="897335" cy="307777"/>
          </a:xfrm>
          <a:prstGeom prst="rect">
            <a:avLst/>
          </a:prstGeom>
        </p:spPr>
        <p:txBody>
          <a:bodyPr wrap="square">
            <a:spAutoFit/>
          </a:bodyPr>
          <a:lstStyle/>
          <a:p>
            <a:pPr algn="just"/>
            <a:r>
              <a:rPr lang="ja-JP" altLang="en-US" sz="14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選考通過</a:t>
            </a:r>
          </a:p>
        </p:txBody>
      </p:sp>
      <p:sp>
        <p:nvSpPr>
          <p:cNvPr id="27" name="正方形/長方形 26">
            <a:extLst>
              <a:ext uri="{FF2B5EF4-FFF2-40B4-BE49-F238E27FC236}">
                <a16:creationId xmlns:a16="http://schemas.microsoft.com/office/drawing/2014/main" id="{44850040-4B0E-4D6E-A316-5336FAE89CDB}"/>
              </a:ext>
            </a:extLst>
          </p:cNvPr>
          <p:cNvSpPr/>
          <p:nvPr/>
        </p:nvSpPr>
        <p:spPr>
          <a:xfrm>
            <a:off x="3751778" y="5823308"/>
            <a:ext cx="782321" cy="307777"/>
          </a:xfrm>
          <a:prstGeom prst="rect">
            <a:avLst/>
          </a:prstGeom>
        </p:spPr>
        <p:txBody>
          <a:bodyPr wrap="square">
            <a:spAutoFit/>
          </a:bodyPr>
          <a:lstStyle/>
          <a:p>
            <a:pPr algn="just"/>
            <a:r>
              <a:rPr lang="ja-JP" altLang="en-US" sz="14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不合格</a:t>
            </a:r>
          </a:p>
        </p:txBody>
      </p:sp>
      <p:sp>
        <p:nvSpPr>
          <p:cNvPr id="28" name="矢印: 右 27">
            <a:extLst>
              <a:ext uri="{FF2B5EF4-FFF2-40B4-BE49-F238E27FC236}">
                <a16:creationId xmlns:a16="http://schemas.microsoft.com/office/drawing/2014/main" id="{D9FBE3DB-3769-423C-AA5E-7F4431E69CA9}"/>
              </a:ext>
            </a:extLst>
          </p:cNvPr>
          <p:cNvSpPr/>
          <p:nvPr/>
        </p:nvSpPr>
        <p:spPr>
          <a:xfrm>
            <a:off x="4247170" y="5046748"/>
            <a:ext cx="698509" cy="2801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9" name="表 2">
            <a:extLst>
              <a:ext uri="{FF2B5EF4-FFF2-40B4-BE49-F238E27FC236}">
                <a16:creationId xmlns:a16="http://schemas.microsoft.com/office/drawing/2014/main" id="{76D9A28F-3F9E-486F-9365-2E0E15828E58}"/>
              </a:ext>
            </a:extLst>
          </p:cNvPr>
          <p:cNvGraphicFramePr>
            <a:graphicFrameLocks noGrp="1"/>
          </p:cNvGraphicFramePr>
          <p:nvPr>
            <p:extLst>
              <p:ext uri="{D42A27DB-BD31-4B8C-83A1-F6EECF244321}">
                <p14:modId xmlns:p14="http://schemas.microsoft.com/office/powerpoint/2010/main" val="1640760892"/>
              </p:ext>
            </p:extLst>
          </p:nvPr>
        </p:nvGraphicFramePr>
        <p:xfrm>
          <a:off x="5210805" y="5745598"/>
          <a:ext cx="3899150" cy="1080000"/>
        </p:xfrm>
        <a:graphic>
          <a:graphicData uri="http://schemas.openxmlformats.org/drawingml/2006/table">
            <a:tbl>
              <a:tblPr firstRow="1" bandRow="1">
                <a:tableStyleId>{93296810-A885-4BE3-A3E7-6D5BEEA58F35}</a:tableStyleId>
              </a:tblPr>
              <a:tblGrid>
                <a:gridCol w="3899150">
                  <a:extLst>
                    <a:ext uri="{9D8B030D-6E8A-4147-A177-3AD203B41FA5}">
                      <a16:colId xmlns:a16="http://schemas.microsoft.com/office/drawing/2014/main" val="1813595216"/>
                    </a:ext>
                  </a:extLst>
                </a:gridCol>
              </a:tblGrid>
              <a:tr h="1080000">
                <a:tc>
                  <a:txBody>
                    <a:bodyPr/>
                    <a:lstStyle/>
                    <a:p>
                      <a:r>
                        <a:rPr kumimoji="1" lang="ja-JP" altLang="en-US" sz="1050" b="0" dirty="0">
                          <a:solidFill>
                            <a:schemeClr val="tx1"/>
                          </a:solidFill>
                          <a:latin typeface="Meiryo UI" panose="020B0604030504040204" pitchFamily="50" charset="-128"/>
                          <a:ea typeface="Meiryo UI" panose="020B0604030504040204" pitchFamily="50" charset="-128"/>
                        </a:rPr>
                        <a:t>「該当する選考区分（一般対象者など）」</a:t>
                      </a:r>
                      <a:endParaRPr kumimoji="1" lang="en-US" altLang="ja-JP" sz="1050" b="0" dirty="0">
                        <a:solidFill>
                          <a:schemeClr val="tx1"/>
                        </a:solidFill>
                        <a:latin typeface="Meiryo UI" panose="020B0604030504040204" pitchFamily="50" charset="-128"/>
                        <a:ea typeface="Meiryo UI" panose="020B0604030504040204" pitchFamily="50" charset="-128"/>
                      </a:endParaRPr>
                    </a:p>
                  </a:txBody>
                  <a:tcPr>
                    <a:solidFill>
                      <a:srgbClr val="D5E3CF"/>
                    </a:solidFill>
                  </a:tcPr>
                </a:tc>
                <a:extLst>
                  <a:ext uri="{0D108BD9-81ED-4DB2-BD59-A6C34878D82A}">
                    <a16:rowId xmlns:a16="http://schemas.microsoft.com/office/drawing/2014/main" val="3794245022"/>
                  </a:ext>
                </a:extLst>
              </a:tr>
            </a:tbl>
          </a:graphicData>
        </a:graphic>
      </p:graphicFrame>
      <p:sp>
        <p:nvSpPr>
          <p:cNvPr id="30" name="矢印: 上向き折線 29">
            <a:extLst>
              <a:ext uri="{FF2B5EF4-FFF2-40B4-BE49-F238E27FC236}">
                <a16:creationId xmlns:a16="http://schemas.microsoft.com/office/drawing/2014/main" id="{39CD5D83-BAC7-47BF-B1A2-679AF0CCA285}"/>
              </a:ext>
            </a:extLst>
          </p:cNvPr>
          <p:cNvSpPr/>
          <p:nvPr/>
        </p:nvSpPr>
        <p:spPr>
          <a:xfrm rot="5400000">
            <a:off x="3828815" y="5358535"/>
            <a:ext cx="628249" cy="163067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3" name="表 6">
            <a:extLst>
              <a:ext uri="{FF2B5EF4-FFF2-40B4-BE49-F238E27FC236}">
                <a16:creationId xmlns:a16="http://schemas.microsoft.com/office/drawing/2014/main" id="{FBC25BF2-D006-4785-AB1A-AD4B987E0256}"/>
              </a:ext>
            </a:extLst>
          </p:cNvPr>
          <p:cNvGraphicFramePr>
            <a:graphicFrameLocks noGrp="1"/>
          </p:cNvGraphicFramePr>
          <p:nvPr>
            <p:extLst>
              <p:ext uri="{D42A27DB-BD31-4B8C-83A1-F6EECF244321}">
                <p14:modId xmlns:p14="http://schemas.microsoft.com/office/powerpoint/2010/main" val="4290867784"/>
              </p:ext>
            </p:extLst>
          </p:nvPr>
        </p:nvGraphicFramePr>
        <p:xfrm>
          <a:off x="5280926" y="6008259"/>
          <a:ext cx="3758908" cy="754380"/>
        </p:xfrm>
        <a:graphic>
          <a:graphicData uri="http://schemas.openxmlformats.org/drawingml/2006/table">
            <a:tbl>
              <a:tblPr firstRow="1" bandRow="1">
                <a:tableStyleId>{5C22544A-7EE6-4342-B048-85BDC9FD1C3A}</a:tableStyleId>
              </a:tblPr>
              <a:tblGrid>
                <a:gridCol w="939727">
                  <a:extLst>
                    <a:ext uri="{9D8B030D-6E8A-4147-A177-3AD203B41FA5}">
                      <a16:colId xmlns:a16="http://schemas.microsoft.com/office/drawing/2014/main" val="2181073143"/>
                    </a:ext>
                  </a:extLst>
                </a:gridCol>
                <a:gridCol w="939727">
                  <a:extLst>
                    <a:ext uri="{9D8B030D-6E8A-4147-A177-3AD203B41FA5}">
                      <a16:colId xmlns:a16="http://schemas.microsoft.com/office/drawing/2014/main" val="935423733"/>
                    </a:ext>
                  </a:extLst>
                </a:gridCol>
                <a:gridCol w="939727">
                  <a:extLst>
                    <a:ext uri="{9D8B030D-6E8A-4147-A177-3AD203B41FA5}">
                      <a16:colId xmlns:a16="http://schemas.microsoft.com/office/drawing/2014/main" val="3501734070"/>
                    </a:ext>
                  </a:extLst>
                </a:gridCol>
                <a:gridCol w="939727">
                  <a:extLst>
                    <a:ext uri="{9D8B030D-6E8A-4147-A177-3AD203B41FA5}">
                      <a16:colId xmlns:a16="http://schemas.microsoft.com/office/drawing/2014/main" val="1802943681"/>
                    </a:ext>
                  </a:extLst>
                </a:gridCol>
              </a:tblGrid>
              <a:tr h="241558">
                <a:tc gridSpan="2">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第一次選考</a:t>
                      </a:r>
                    </a:p>
                  </a:txBody>
                  <a:tcPr>
                    <a:solidFill>
                      <a:schemeClr val="accent1">
                        <a:lumMod val="40000"/>
                        <a:lumOff val="60000"/>
                      </a:schemeClr>
                    </a:solidFill>
                  </a:tcP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tc>
                <a:tc gridSpan="2">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第二次選考</a:t>
                      </a:r>
                    </a:p>
                  </a:txBody>
                  <a:tcPr>
                    <a:solidFill>
                      <a:schemeClr val="accent1">
                        <a:lumMod val="40000"/>
                        <a:lumOff val="60000"/>
                      </a:schemeClr>
                    </a:solidFill>
                  </a:tcP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188314231"/>
                  </a:ext>
                </a:extLst>
              </a:tr>
              <a:tr h="241558">
                <a:tc>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教養筆答</a:t>
                      </a:r>
                    </a:p>
                  </a:txBody>
                  <a:tcPr>
                    <a:solidFill>
                      <a:schemeClr val="accent1">
                        <a:lumMod val="40000"/>
                        <a:lumOff val="60000"/>
                      </a:schemeClr>
                    </a:solidFill>
                  </a:tcPr>
                </a:tc>
                <a:tc>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専門筆答</a:t>
                      </a:r>
                    </a:p>
                  </a:txBody>
                  <a:tcPr>
                    <a:solidFill>
                      <a:schemeClr val="accent1">
                        <a:lumMod val="40000"/>
                        <a:lumOff val="60000"/>
                      </a:schemeClr>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面　　接</a:t>
                      </a:r>
                    </a:p>
                  </a:txBody>
                  <a:tcPr>
                    <a:solidFill>
                      <a:schemeClr val="accent1">
                        <a:lumMod val="40000"/>
                        <a:lumOff val="60000"/>
                      </a:schemeClr>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実　　技</a:t>
                      </a:r>
                    </a:p>
                  </a:txBody>
                  <a:tcPr>
                    <a:solidFill>
                      <a:schemeClr val="accent1">
                        <a:lumMod val="40000"/>
                        <a:lumOff val="60000"/>
                      </a:schemeClr>
                    </a:solidFill>
                  </a:tcPr>
                </a:tc>
                <a:extLst>
                  <a:ext uri="{0D108BD9-81ED-4DB2-BD59-A6C34878D82A}">
                    <a16:rowId xmlns:a16="http://schemas.microsoft.com/office/drawing/2014/main" val="3191153113"/>
                  </a:ext>
                </a:extLst>
              </a:tr>
              <a:tr h="2415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ysClr val="windowText" lastClr="000000"/>
                          </a:solidFill>
                          <a:latin typeface="Meiryo UI" panose="020B0604030504040204" pitchFamily="50" charset="-128"/>
                          <a:ea typeface="Meiryo UI" panose="020B0604030504040204" pitchFamily="50" charset="-128"/>
                        </a:rPr>
                        <a:t>○</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ysClr val="windowText" lastClr="000000"/>
                          </a:solidFill>
                          <a:latin typeface="Meiryo UI" panose="020B0604030504040204" pitchFamily="50" charset="-128"/>
                          <a:ea typeface="Meiryo UI" panose="020B0604030504040204" pitchFamily="50" charset="-128"/>
                        </a:rPr>
                        <a:t>○</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ysClr val="windowText" lastClr="000000"/>
                          </a:solidFill>
                          <a:latin typeface="Meiryo UI" panose="020B0604030504040204" pitchFamily="50" charset="-128"/>
                          <a:ea typeface="Meiryo UI" panose="020B0604030504040204" pitchFamily="50" charset="-128"/>
                        </a:rPr>
                        <a:t>○</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ysClr val="windowText" lastClr="000000"/>
                          </a:solidFill>
                          <a:latin typeface="Meiryo UI" panose="020B0604030504040204" pitchFamily="50" charset="-128"/>
                          <a:ea typeface="Meiryo UI" panose="020B0604030504040204" pitchFamily="50" charset="-128"/>
                        </a:rPr>
                        <a:t>○</a:t>
                      </a:r>
                    </a:p>
                  </a:txBody>
                  <a:tcPr>
                    <a:solidFill>
                      <a:schemeClr val="accent1">
                        <a:lumMod val="40000"/>
                        <a:lumOff val="60000"/>
                      </a:schemeClr>
                    </a:solidFill>
                  </a:tcPr>
                </a:tc>
                <a:extLst>
                  <a:ext uri="{0D108BD9-81ED-4DB2-BD59-A6C34878D82A}">
                    <a16:rowId xmlns:a16="http://schemas.microsoft.com/office/drawing/2014/main" val="4155640167"/>
                  </a:ext>
                </a:extLst>
              </a:tr>
            </a:tbl>
          </a:graphicData>
        </a:graphic>
      </p:graphicFrame>
      <p:graphicFrame>
        <p:nvGraphicFramePr>
          <p:cNvPr id="16" name="表 6">
            <a:extLst>
              <a:ext uri="{FF2B5EF4-FFF2-40B4-BE49-F238E27FC236}">
                <a16:creationId xmlns:a16="http://schemas.microsoft.com/office/drawing/2014/main" id="{5C6274B8-9D70-4E84-B145-23BB6D37F100}"/>
              </a:ext>
            </a:extLst>
          </p:cNvPr>
          <p:cNvGraphicFramePr>
            <a:graphicFrameLocks noGrp="1"/>
          </p:cNvGraphicFramePr>
          <p:nvPr>
            <p:extLst>
              <p:ext uri="{D42A27DB-BD31-4B8C-83A1-F6EECF244321}">
                <p14:modId xmlns:p14="http://schemas.microsoft.com/office/powerpoint/2010/main" val="2149573857"/>
              </p:ext>
            </p:extLst>
          </p:nvPr>
        </p:nvGraphicFramePr>
        <p:xfrm>
          <a:off x="138280" y="4859531"/>
          <a:ext cx="3758908" cy="754380"/>
        </p:xfrm>
        <a:graphic>
          <a:graphicData uri="http://schemas.openxmlformats.org/drawingml/2006/table">
            <a:tbl>
              <a:tblPr firstRow="1" bandRow="1">
                <a:tableStyleId>{5C22544A-7EE6-4342-B048-85BDC9FD1C3A}</a:tableStyleId>
              </a:tblPr>
              <a:tblGrid>
                <a:gridCol w="939727">
                  <a:extLst>
                    <a:ext uri="{9D8B030D-6E8A-4147-A177-3AD203B41FA5}">
                      <a16:colId xmlns:a16="http://schemas.microsoft.com/office/drawing/2014/main" val="2181073143"/>
                    </a:ext>
                  </a:extLst>
                </a:gridCol>
                <a:gridCol w="939727">
                  <a:extLst>
                    <a:ext uri="{9D8B030D-6E8A-4147-A177-3AD203B41FA5}">
                      <a16:colId xmlns:a16="http://schemas.microsoft.com/office/drawing/2014/main" val="935423733"/>
                    </a:ext>
                  </a:extLst>
                </a:gridCol>
                <a:gridCol w="939727">
                  <a:extLst>
                    <a:ext uri="{9D8B030D-6E8A-4147-A177-3AD203B41FA5}">
                      <a16:colId xmlns:a16="http://schemas.microsoft.com/office/drawing/2014/main" val="3501734070"/>
                    </a:ext>
                  </a:extLst>
                </a:gridCol>
                <a:gridCol w="939727">
                  <a:extLst>
                    <a:ext uri="{9D8B030D-6E8A-4147-A177-3AD203B41FA5}">
                      <a16:colId xmlns:a16="http://schemas.microsoft.com/office/drawing/2014/main" val="1802943681"/>
                    </a:ext>
                  </a:extLst>
                </a:gridCol>
              </a:tblGrid>
              <a:tr h="208948">
                <a:tc>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第一次選考</a:t>
                      </a:r>
                    </a:p>
                  </a:txBody>
                  <a:tcPr>
                    <a:solidFill>
                      <a:schemeClr val="accent1">
                        <a:lumMod val="40000"/>
                        <a:lumOff val="60000"/>
                      </a:schemeClr>
                    </a:solidFill>
                  </a:tcPr>
                </a:tc>
                <a:tc gridSpan="3">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第二次選考</a:t>
                      </a:r>
                    </a:p>
                  </a:txBody>
                  <a:tcPr>
                    <a:solidFill>
                      <a:schemeClr val="accent1">
                        <a:lumMod val="40000"/>
                        <a:lumOff val="60000"/>
                      </a:schemeClr>
                    </a:solidFill>
                  </a:tcP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188314231"/>
                  </a:ext>
                </a:extLst>
              </a:tr>
              <a:tr h="221239">
                <a:tc>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教養筆答</a:t>
                      </a:r>
                    </a:p>
                  </a:txBody>
                  <a:tcPr>
                    <a:solidFill>
                      <a:schemeClr val="accent1">
                        <a:lumMod val="40000"/>
                        <a:lumOff val="60000"/>
                      </a:schemeClr>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専門筆答</a:t>
                      </a:r>
                    </a:p>
                  </a:txBody>
                  <a:tcPr>
                    <a:solidFill>
                      <a:schemeClr val="accent1">
                        <a:lumMod val="40000"/>
                        <a:lumOff val="60000"/>
                      </a:schemeClr>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面　　接</a:t>
                      </a:r>
                    </a:p>
                  </a:txBody>
                  <a:tcPr>
                    <a:solidFill>
                      <a:schemeClr val="accent1">
                        <a:lumMod val="40000"/>
                        <a:lumOff val="60000"/>
                      </a:schemeClr>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実　　技</a:t>
                      </a:r>
                    </a:p>
                  </a:txBody>
                  <a:tcPr>
                    <a:solidFill>
                      <a:schemeClr val="accent1">
                        <a:lumMod val="40000"/>
                        <a:lumOff val="60000"/>
                      </a:schemeClr>
                    </a:solidFill>
                  </a:tcPr>
                </a:tc>
                <a:extLst>
                  <a:ext uri="{0D108BD9-81ED-4DB2-BD59-A6C34878D82A}">
                    <a16:rowId xmlns:a16="http://schemas.microsoft.com/office/drawing/2014/main" val="3191153113"/>
                  </a:ext>
                </a:extLst>
              </a:tr>
              <a:tr h="221239">
                <a:tc>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a:t>
                      </a:r>
                    </a:p>
                  </a:txBody>
                  <a:tcPr>
                    <a:solidFill>
                      <a:schemeClr val="accent1">
                        <a:lumMod val="40000"/>
                        <a:lumOff val="60000"/>
                      </a:schemeClr>
                    </a:solidFill>
                  </a:tcPr>
                </a:tc>
                <a:tc>
                  <a:txBody>
                    <a:bodyPr/>
                    <a:lstStyle/>
                    <a:p>
                      <a:pPr algn="ct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solidFill>
                      <a:schemeClr val="accent1">
                        <a:lumMod val="40000"/>
                        <a:lumOff val="60000"/>
                      </a:schemeClr>
                    </a:solidFill>
                  </a:tcPr>
                </a:tc>
                <a:tc>
                  <a:txBody>
                    <a:bodyPr/>
                    <a:lstStyle/>
                    <a:p>
                      <a:pPr algn="ct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solidFill>
                      <a:schemeClr val="accent1">
                        <a:lumMod val="40000"/>
                        <a:lumOff val="60000"/>
                      </a:schemeClr>
                    </a:solidFill>
                  </a:tcPr>
                </a:tc>
                <a:tc>
                  <a:txBody>
                    <a:bodyPr/>
                    <a:lstStyle/>
                    <a:p>
                      <a:pPr algn="ct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solidFill>
                      <a:schemeClr val="accent1">
                        <a:lumMod val="40000"/>
                        <a:lumOff val="60000"/>
                      </a:schemeClr>
                    </a:solidFill>
                  </a:tcPr>
                </a:tc>
                <a:extLst>
                  <a:ext uri="{0D108BD9-81ED-4DB2-BD59-A6C34878D82A}">
                    <a16:rowId xmlns:a16="http://schemas.microsoft.com/office/drawing/2014/main" val="1774191901"/>
                  </a:ext>
                </a:extLst>
              </a:tr>
            </a:tbl>
          </a:graphicData>
        </a:graphic>
      </p:graphicFrame>
      <p:graphicFrame>
        <p:nvGraphicFramePr>
          <p:cNvPr id="17" name="表 6">
            <a:extLst>
              <a:ext uri="{FF2B5EF4-FFF2-40B4-BE49-F238E27FC236}">
                <a16:creationId xmlns:a16="http://schemas.microsoft.com/office/drawing/2014/main" id="{81DB8FE2-2D3B-483A-AD4C-7B93AB23C996}"/>
              </a:ext>
            </a:extLst>
          </p:cNvPr>
          <p:cNvGraphicFramePr>
            <a:graphicFrameLocks noGrp="1"/>
          </p:cNvGraphicFramePr>
          <p:nvPr>
            <p:extLst>
              <p:ext uri="{D42A27DB-BD31-4B8C-83A1-F6EECF244321}">
                <p14:modId xmlns:p14="http://schemas.microsoft.com/office/powerpoint/2010/main" val="563504933"/>
              </p:ext>
            </p:extLst>
          </p:nvPr>
        </p:nvGraphicFramePr>
        <p:xfrm>
          <a:off x="5295661" y="4859531"/>
          <a:ext cx="3758908" cy="754380"/>
        </p:xfrm>
        <a:graphic>
          <a:graphicData uri="http://schemas.openxmlformats.org/drawingml/2006/table">
            <a:tbl>
              <a:tblPr firstRow="1" bandRow="1">
                <a:tableStyleId>{5C22544A-7EE6-4342-B048-85BDC9FD1C3A}</a:tableStyleId>
              </a:tblPr>
              <a:tblGrid>
                <a:gridCol w="939727">
                  <a:extLst>
                    <a:ext uri="{9D8B030D-6E8A-4147-A177-3AD203B41FA5}">
                      <a16:colId xmlns:a16="http://schemas.microsoft.com/office/drawing/2014/main" val="2181073143"/>
                    </a:ext>
                  </a:extLst>
                </a:gridCol>
                <a:gridCol w="939727">
                  <a:extLst>
                    <a:ext uri="{9D8B030D-6E8A-4147-A177-3AD203B41FA5}">
                      <a16:colId xmlns:a16="http://schemas.microsoft.com/office/drawing/2014/main" val="935423733"/>
                    </a:ext>
                  </a:extLst>
                </a:gridCol>
                <a:gridCol w="939727">
                  <a:extLst>
                    <a:ext uri="{9D8B030D-6E8A-4147-A177-3AD203B41FA5}">
                      <a16:colId xmlns:a16="http://schemas.microsoft.com/office/drawing/2014/main" val="3501734070"/>
                    </a:ext>
                  </a:extLst>
                </a:gridCol>
                <a:gridCol w="939727">
                  <a:extLst>
                    <a:ext uri="{9D8B030D-6E8A-4147-A177-3AD203B41FA5}">
                      <a16:colId xmlns:a16="http://schemas.microsoft.com/office/drawing/2014/main" val="1802943681"/>
                    </a:ext>
                  </a:extLst>
                </a:gridCol>
              </a:tblGrid>
              <a:tr h="208948">
                <a:tc>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第一次選考</a:t>
                      </a:r>
                    </a:p>
                  </a:txBody>
                  <a:tcPr>
                    <a:solidFill>
                      <a:schemeClr val="accent1">
                        <a:lumMod val="40000"/>
                        <a:lumOff val="60000"/>
                      </a:schemeClr>
                    </a:solidFill>
                  </a:tcPr>
                </a:tc>
                <a:tc gridSpan="3">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第二次選考</a:t>
                      </a:r>
                    </a:p>
                  </a:txBody>
                  <a:tcPr>
                    <a:solidFill>
                      <a:schemeClr val="accent1">
                        <a:lumMod val="40000"/>
                        <a:lumOff val="60000"/>
                      </a:schemeClr>
                    </a:solidFill>
                  </a:tcP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solidFill>
                      <a:schemeClr val="accent1">
                        <a:lumMod val="40000"/>
                        <a:lumOff val="60000"/>
                      </a:schemeClr>
                    </a:solidFill>
                  </a:tcP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188314231"/>
                  </a:ext>
                </a:extLst>
              </a:tr>
              <a:tr h="221239">
                <a:tc>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教養筆答</a:t>
                      </a:r>
                    </a:p>
                  </a:txBody>
                  <a:tcPr>
                    <a:solidFill>
                      <a:schemeClr val="accent1">
                        <a:lumMod val="40000"/>
                        <a:lumOff val="60000"/>
                      </a:schemeClr>
                    </a:solidFill>
                  </a:tcPr>
                </a:tc>
                <a:tc>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専門筆答</a:t>
                      </a:r>
                    </a:p>
                  </a:txBody>
                  <a:tcPr>
                    <a:solidFill>
                      <a:schemeClr val="accent1">
                        <a:lumMod val="40000"/>
                        <a:lumOff val="60000"/>
                      </a:schemeClr>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面　　接</a:t>
                      </a:r>
                    </a:p>
                  </a:txBody>
                  <a:tcPr>
                    <a:solidFill>
                      <a:schemeClr val="accent1">
                        <a:lumMod val="40000"/>
                        <a:lumOff val="60000"/>
                      </a:schemeClr>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実　　技</a:t>
                      </a:r>
                    </a:p>
                  </a:txBody>
                  <a:tcPr>
                    <a:solidFill>
                      <a:schemeClr val="accent1">
                        <a:lumMod val="40000"/>
                        <a:lumOff val="60000"/>
                      </a:schemeClr>
                    </a:solidFill>
                  </a:tcPr>
                </a:tc>
                <a:extLst>
                  <a:ext uri="{0D108BD9-81ED-4DB2-BD59-A6C34878D82A}">
                    <a16:rowId xmlns:a16="http://schemas.microsoft.com/office/drawing/2014/main" val="3191153113"/>
                  </a:ext>
                </a:extLst>
              </a:tr>
              <a:tr h="221239">
                <a:tc>
                  <a:txBody>
                    <a:bodyPr/>
                    <a:lstStyle/>
                    <a:p>
                      <a:pPr algn="ctr"/>
                      <a:r>
                        <a:rPr kumimoji="1" lang="ja-JP" altLang="en-US" sz="1050" dirty="0">
                          <a:solidFill>
                            <a:sysClr val="windowText" lastClr="000000"/>
                          </a:solidFill>
                          <a:latin typeface="Meiryo UI" panose="020B0604030504040204" pitchFamily="50" charset="-128"/>
                          <a:ea typeface="Meiryo UI" panose="020B0604030504040204" pitchFamily="50" charset="-128"/>
                        </a:rPr>
                        <a:t>前年度通過</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ysClr val="windowText" lastClr="000000"/>
                          </a:solidFill>
                          <a:latin typeface="Meiryo UI" panose="020B0604030504040204" pitchFamily="50" charset="-128"/>
                          <a:ea typeface="Meiryo UI" panose="020B0604030504040204" pitchFamily="50" charset="-128"/>
                        </a:rPr>
                        <a:t>○</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ysClr val="windowText" lastClr="000000"/>
                          </a:solidFill>
                          <a:latin typeface="Meiryo UI" panose="020B0604030504040204" pitchFamily="50" charset="-128"/>
                          <a:ea typeface="Meiryo UI" panose="020B0604030504040204" pitchFamily="50" charset="-128"/>
                        </a:rPr>
                        <a:t>○</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ysClr val="windowText" lastClr="000000"/>
                          </a:solidFill>
                          <a:latin typeface="Meiryo UI" panose="020B0604030504040204" pitchFamily="50" charset="-128"/>
                          <a:ea typeface="Meiryo UI" panose="020B0604030504040204" pitchFamily="50" charset="-128"/>
                        </a:rPr>
                        <a:t>○</a:t>
                      </a:r>
                    </a:p>
                  </a:txBody>
                  <a:tcPr>
                    <a:solidFill>
                      <a:schemeClr val="accent1">
                        <a:lumMod val="40000"/>
                        <a:lumOff val="60000"/>
                      </a:schemeClr>
                    </a:solidFill>
                  </a:tcPr>
                </a:tc>
                <a:extLst>
                  <a:ext uri="{0D108BD9-81ED-4DB2-BD59-A6C34878D82A}">
                    <a16:rowId xmlns:a16="http://schemas.microsoft.com/office/drawing/2014/main" val="4155640167"/>
                  </a:ext>
                </a:extLst>
              </a:tr>
            </a:tbl>
          </a:graphicData>
        </a:graphic>
      </p:graphicFrame>
      <p:sp>
        <p:nvSpPr>
          <p:cNvPr id="34" name="正方形/長方形 33">
            <a:extLst>
              <a:ext uri="{FF2B5EF4-FFF2-40B4-BE49-F238E27FC236}">
                <a16:creationId xmlns:a16="http://schemas.microsoft.com/office/drawing/2014/main" id="{11F35917-06AA-4388-BE85-4E224F1AB3A4}"/>
              </a:ext>
            </a:extLst>
          </p:cNvPr>
          <p:cNvSpPr/>
          <p:nvPr/>
        </p:nvSpPr>
        <p:spPr>
          <a:xfrm>
            <a:off x="244366" y="592156"/>
            <a:ext cx="8899634" cy="430887"/>
          </a:xfrm>
          <a:prstGeom prst="rect">
            <a:avLst/>
          </a:prstGeom>
        </p:spPr>
        <p:txBody>
          <a:bodyPr wrap="square">
            <a:spAutoFit/>
          </a:bodyPr>
          <a:lstStyle/>
          <a:p>
            <a:pPr algn="just"/>
            <a:r>
              <a:rPr lang="ja-JP" altLang="en-US" sz="1100"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「大学３年生等を対象とした選考」では、従前どおり教養筆答テストのみの受験となります。選考を通過された方には、翌年度専門筆答テストから受験していただきます。</a:t>
            </a:r>
          </a:p>
        </p:txBody>
      </p:sp>
      <p:sp>
        <p:nvSpPr>
          <p:cNvPr id="35" name="四角形: 角を丸くする 34">
            <a:extLst>
              <a:ext uri="{FF2B5EF4-FFF2-40B4-BE49-F238E27FC236}">
                <a16:creationId xmlns:a16="http://schemas.microsoft.com/office/drawing/2014/main" id="{1CDE9FCC-E2C4-4297-BC6E-91F9383500A5}"/>
              </a:ext>
            </a:extLst>
          </p:cNvPr>
          <p:cNvSpPr/>
          <p:nvPr/>
        </p:nvSpPr>
        <p:spPr>
          <a:xfrm>
            <a:off x="138281" y="1877925"/>
            <a:ext cx="941658" cy="518922"/>
          </a:xfrm>
          <a:prstGeom prst="roundRect">
            <a:avLst>
              <a:gd name="adj" fmla="val 16667"/>
            </a:avLst>
          </a:prstGeom>
          <a:noFill/>
          <a:ln w="444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dirty="0">
              <a:noFill/>
            </a:endParaRPr>
          </a:p>
        </p:txBody>
      </p:sp>
      <p:sp>
        <p:nvSpPr>
          <p:cNvPr id="36" name="四角形: 角を丸くする 35">
            <a:extLst>
              <a:ext uri="{FF2B5EF4-FFF2-40B4-BE49-F238E27FC236}">
                <a16:creationId xmlns:a16="http://schemas.microsoft.com/office/drawing/2014/main" id="{6F420047-C701-4428-B097-F62F2BABDA8B}"/>
              </a:ext>
            </a:extLst>
          </p:cNvPr>
          <p:cNvSpPr/>
          <p:nvPr/>
        </p:nvSpPr>
        <p:spPr>
          <a:xfrm>
            <a:off x="6233457" y="4852680"/>
            <a:ext cx="2821112" cy="754379"/>
          </a:xfrm>
          <a:prstGeom prst="roundRect">
            <a:avLst>
              <a:gd name="adj" fmla="val 16667"/>
            </a:avLst>
          </a:prstGeom>
          <a:noFill/>
          <a:ln w="444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dirty="0">
              <a:noFill/>
            </a:endParaRPr>
          </a:p>
        </p:txBody>
      </p:sp>
      <p:sp>
        <p:nvSpPr>
          <p:cNvPr id="31" name="正方形/長方形 30">
            <a:extLst>
              <a:ext uri="{FF2B5EF4-FFF2-40B4-BE49-F238E27FC236}">
                <a16:creationId xmlns:a16="http://schemas.microsoft.com/office/drawing/2014/main" id="{3C319E13-BC80-4EBB-A30F-AD9A22791D3A}"/>
              </a:ext>
            </a:extLst>
          </p:cNvPr>
          <p:cNvSpPr/>
          <p:nvPr/>
        </p:nvSpPr>
        <p:spPr>
          <a:xfrm>
            <a:off x="138280" y="3316702"/>
            <a:ext cx="9005720" cy="307777"/>
          </a:xfrm>
          <a:prstGeom prst="rect">
            <a:avLst/>
          </a:prstGeom>
        </p:spPr>
        <p:txBody>
          <a:bodyPr wrap="square">
            <a:spAutoFit/>
          </a:bodyPr>
          <a:lstStyle/>
          <a:p>
            <a:pPr algn="just"/>
            <a:r>
              <a:rPr lang="en-US" altLang="ja-JP" sz="14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a:t>
            </a:r>
            <a:r>
              <a:rPr lang="ja-JP" altLang="en-US" sz="14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経過措置</a:t>
            </a:r>
            <a:r>
              <a:rPr lang="en-US" altLang="ja-JP" sz="14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a:t>
            </a:r>
            <a:endParaRPr lang="ja-JP" altLang="en-US" sz="1400" kern="100" dirty="0">
              <a:latin typeface="UD デジタル 教科書体 NP-B" panose="02020700000000000000" pitchFamily="18" charset="-128"/>
              <a:ea typeface="UD デジタル 教科書体 NP-B" panose="02020700000000000000" pitchFamily="18" charset="-128"/>
              <a:cs typeface="Times New Roman" panose="02020603050405020304" pitchFamily="18" charset="0"/>
            </a:endParaRPr>
          </a:p>
        </p:txBody>
      </p:sp>
    </p:spTree>
    <p:extLst>
      <p:ext uri="{BB962C8B-B14F-4D97-AF65-F5344CB8AC3E}">
        <p14:creationId xmlns:p14="http://schemas.microsoft.com/office/powerpoint/2010/main" val="45479262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762</Words>
  <Application>Microsoft Office PowerPoint</Application>
  <PresentationFormat>画面に合わせる (4:3)</PresentationFormat>
  <Paragraphs>192</Paragraphs>
  <Slides>2</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Meiryo UI</vt:lpstr>
      <vt:lpstr>UD デジタル 教科書体 NK-R</vt:lpstr>
      <vt:lpstr>UD デジタル 教科書体 NP-B</vt:lpstr>
      <vt:lpstr>UD デジタル 教科書体 NP-R</vt:lpstr>
      <vt:lpstr>游ゴシック</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2025-12-19T11:40:49Z</dcterms:created>
  <dcterms:modified xsi:type="dcterms:W3CDTF">2025-12-22T00:37:59Z</dcterms:modified>
</cp:coreProperties>
</file>