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66" d="100"/>
          <a:sy n="66" d="100"/>
        </p:scale>
        <p:origin x="1660" y="-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84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13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18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75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43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2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530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64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22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396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71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04862-BCA7-4F6D-A96B-194A76BD7B39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23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/>
          <p:cNvSpPr txBox="1"/>
          <p:nvPr/>
        </p:nvSpPr>
        <p:spPr>
          <a:xfrm>
            <a:off x="3606799" y="1582239"/>
            <a:ext cx="30321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 ※</a:t>
            </a:r>
            <a:r>
              <a:rPr kumimoji="1" lang="ja-JP" altLang="en-US" sz="10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　：</a:t>
            </a:r>
            <a:r>
              <a:rPr lang="ja-JP" altLang="en-US" sz="10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業務支援システムを使用するもの</a:t>
            </a:r>
            <a:endParaRPr kumimoji="1" lang="ja-JP" altLang="en-US" sz="10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9452" y="967030"/>
            <a:ext cx="4179094" cy="336055"/>
          </a:xfrm>
        </p:spPr>
        <p:txBody>
          <a:bodyPr>
            <a:normAutofit/>
          </a:bodyPr>
          <a:lstStyle/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申請受付・審査・補正・振込業務等フロー</a:t>
            </a:r>
            <a:endParaRPr kumimoji="1" lang="ja-JP" altLang="en-US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72370" y="1375654"/>
            <a:ext cx="734165" cy="218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823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972523" y="3413600"/>
            <a:ext cx="2297728" cy="496892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行政オンラインシステムによる申請受付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（原則）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969320" y="3413601"/>
            <a:ext cx="2052000" cy="517369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郵送</a:t>
            </a:r>
            <a:r>
              <a:rPr lang="ja-JP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による申請受付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（例外）</a:t>
            </a:r>
            <a:r>
              <a:rPr lang="en-US" altLang="ja-JP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郵送申請の場合は、郵送等で補正依頼を行う</a:t>
            </a: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1827484" y="3944096"/>
            <a:ext cx="327660" cy="388276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997942" y="4369555"/>
            <a:ext cx="2052000" cy="4780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（ウ）申請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者等データの業務支援システムへの取り込み</a:t>
            </a:r>
            <a:endParaRPr lang="en-US" altLang="ja-JP" sz="1100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下矢印 12"/>
          <p:cNvSpPr/>
          <p:nvPr/>
        </p:nvSpPr>
        <p:spPr>
          <a:xfrm>
            <a:off x="2581100" y="7312574"/>
            <a:ext cx="468842" cy="147600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5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支給決定の場合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977751" y="6712240"/>
            <a:ext cx="4853882" cy="3468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支給・不支給リスト作成及び府への提出</a:t>
            </a:r>
            <a:endParaRPr lang="en-US" altLang="ja-JP" sz="11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1072209" y="8832838"/>
            <a:ext cx="2045488" cy="233943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大阪府において支援金振込</a:t>
            </a:r>
            <a:endParaRPr lang="en-US" altLang="ja-JP" sz="1100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560980" y="8832527"/>
            <a:ext cx="2007348" cy="393187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不支給決定通知（行政オンラインシステム等使用）</a:t>
            </a:r>
            <a:endParaRPr lang="en-US" altLang="ja-JP" sz="1100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974364" y="4370579"/>
            <a:ext cx="2007348" cy="478067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行政オンラインシステム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への入力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3" name="下矢印 22"/>
          <p:cNvSpPr/>
          <p:nvPr/>
        </p:nvSpPr>
        <p:spPr>
          <a:xfrm>
            <a:off x="4814208" y="3957617"/>
            <a:ext cx="327660" cy="388276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4" name="下矢印 23"/>
          <p:cNvSpPr/>
          <p:nvPr/>
        </p:nvSpPr>
        <p:spPr>
          <a:xfrm>
            <a:off x="1834692" y="4887950"/>
            <a:ext cx="327660" cy="38880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5" name="下矢印 24"/>
          <p:cNvSpPr/>
          <p:nvPr/>
        </p:nvSpPr>
        <p:spPr>
          <a:xfrm rot="5400000">
            <a:off x="3322777" y="4225310"/>
            <a:ext cx="327660" cy="73782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7" name="下矢印 26"/>
          <p:cNvSpPr/>
          <p:nvPr/>
        </p:nvSpPr>
        <p:spPr>
          <a:xfrm>
            <a:off x="3061737" y="6280082"/>
            <a:ext cx="358999" cy="38880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8" name="下矢印 27"/>
          <p:cNvSpPr/>
          <p:nvPr/>
        </p:nvSpPr>
        <p:spPr>
          <a:xfrm>
            <a:off x="3664249" y="7312574"/>
            <a:ext cx="483816" cy="147600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5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不支給決定の場合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30281" y="4938468"/>
            <a:ext cx="80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補正依頼を行う場合</a:t>
            </a:r>
          </a:p>
        </p:txBody>
      </p:sp>
      <p:sp>
        <p:nvSpPr>
          <p:cNvPr id="9" name="右カーブ矢印 8"/>
          <p:cNvSpPr/>
          <p:nvPr/>
        </p:nvSpPr>
        <p:spPr>
          <a:xfrm rot="10800000" flipH="1">
            <a:off x="858209" y="3771900"/>
            <a:ext cx="319282" cy="1645916"/>
          </a:xfrm>
          <a:prstGeom prst="curvedRightArrow">
            <a:avLst>
              <a:gd name="adj1" fmla="val 25000"/>
              <a:gd name="adj2" fmla="val 50000"/>
              <a:gd name="adj3" fmla="val 30538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486939" y="7066625"/>
            <a:ext cx="19993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府が支給及び不支給の決定を行う。</a:t>
            </a:r>
          </a:p>
        </p:txBody>
      </p:sp>
      <p:sp>
        <p:nvSpPr>
          <p:cNvPr id="33" name="角丸四角形 32"/>
          <p:cNvSpPr/>
          <p:nvPr/>
        </p:nvSpPr>
        <p:spPr>
          <a:xfrm>
            <a:off x="967275" y="2473425"/>
            <a:ext cx="4188925" cy="4911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府が提供</a:t>
            </a: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する（ア）支給対象施設一覧データ及び（イ）第４弾の支給データの</a:t>
            </a:r>
            <a:r>
              <a:rPr lang="ja-JP" altLang="en-US" sz="105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業務支援システムへの取り込み</a:t>
            </a:r>
            <a:endParaRPr lang="en-US" altLang="ja-JP" sz="105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4" name="下矢印 33"/>
          <p:cNvSpPr/>
          <p:nvPr/>
        </p:nvSpPr>
        <p:spPr>
          <a:xfrm>
            <a:off x="1827484" y="3002080"/>
            <a:ext cx="327660" cy="388276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6" name="下矢印 35"/>
          <p:cNvSpPr/>
          <p:nvPr/>
        </p:nvSpPr>
        <p:spPr>
          <a:xfrm>
            <a:off x="1830684" y="2051184"/>
            <a:ext cx="327660" cy="388276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972522" y="1543203"/>
            <a:ext cx="2052000" cy="467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5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業務支援システムの整備</a:t>
            </a:r>
            <a:endParaRPr lang="en-US" altLang="ja-JP" sz="105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997942" y="5310693"/>
            <a:ext cx="2181919" cy="9475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u="sng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第４弾の申請ありかつ申請内容に変更なし</a:t>
            </a:r>
            <a:endParaRPr lang="en-US" altLang="ja-JP" sz="1100" u="sng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（イ）と（ウ）の紐づけ確認。</a:t>
            </a:r>
            <a:endParaRPr lang="en-US" altLang="ja-JP" sz="9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ja-JP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原則、審査は行わない。</a:t>
            </a:r>
            <a:endParaRPr lang="en-US" altLang="ja-JP" sz="9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ja-JP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紐づけできない場合等は、申請者に確認を行い、補正する。</a:t>
            </a:r>
            <a:endParaRPr lang="en-US" altLang="ja-JP" sz="900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906157" y="1577081"/>
            <a:ext cx="456293" cy="2290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ja-JP" sz="105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99788" y="354563"/>
            <a:ext cx="10636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別紙１</a:t>
            </a:r>
          </a:p>
        </p:txBody>
      </p:sp>
      <p:sp>
        <p:nvSpPr>
          <p:cNvPr id="40" name="右カーブ矢印 39"/>
          <p:cNvSpPr/>
          <p:nvPr/>
        </p:nvSpPr>
        <p:spPr>
          <a:xfrm rot="9821851">
            <a:off x="3389037" y="3697830"/>
            <a:ext cx="285921" cy="1688201"/>
          </a:xfrm>
          <a:prstGeom prst="curvedRightArrow">
            <a:avLst>
              <a:gd name="adj1" fmla="val 25000"/>
              <a:gd name="adj2" fmla="val 50000"/>
              <a:gd name="adj3" fmla="val 30538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1" name="下矢印 40"/>
          <p:cNvSpPr/>
          <p:nvPr/>
        </p:nvSpPr>
        <p:spPr>
          <a:xfrm rot="18618906">
            <a:off x="3099258" y="4793104"/>
            <a:ext cx="327660" cy="503333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718718" y="4926244"/>
            <a:ext cx="80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補正依頼を行う場合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3324407" y="5310693"/>
            <a:ext cx="2662385" cy="92110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u="sng" kern="10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第４弾</a:t>
            </a:r>
            <a:r>
              <a:rPr lang="ja-JP" altLang="en-US" sz="1100" u="sng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の申請なし又</a:t>
            </a:r>
            <a:r>
              <a:rPr lang="ja-JP" altLang="en-US" sz="1100" u="sng" kern="10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は第４弾</a:t>
            </a:r>
            <a:r>
              <a:rPr lang="ja-JP" altLang="en-US" sz="1100" u="sng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の申請内容に変更あり</a:t>
            </a:r>
            <a:endParaRPr lang="en-US" altLang="ja-JP" sz="1100" u="sng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（ア）と（ウ）を突合して、審査を行う。</a:t>
            </a:r>
            <a:endParaRPr lang="en-US" altLang="ja-JP" sz="9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ja-JP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申請に不備がある場合は申請者に対し確認を行い、補正する。</a:t>
            </a:r>
            <a:endParaRPr lang="en-US" altLang="ja-JP" sz="9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437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248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NP-R</vt:lpstr>
      <vt:lpstr>Arial</vt:lpstr>
      <vt:lpstr>Calibri</vt:lpstr>
      <vt:lpstr>Calibri Light</vt:lpstr>
      <vt:lpstr>Office テーマ</vt:lpstr>
      <vt:lpstr>申請受付・審査・補正・振込業務等フロー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2025-12-25T05:45:30Z</dcterms:created>
  <dcterms:modified xsi:type="dcterms:W3CDTF">2025-12-25T05:45:33Z</dcterms:modified>
</cp:coreProperties>
</file>