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8" r:id="rId2"/>
    <p:sldId id="257" r:id="rId3"/>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26" d="100"/>
          <a:sy n="126" d="100"/>
        </p:scale>
        <p:origin x="930"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D544C4B-8ABF-4E5C-84DD-EF7C72DC6200}" type="datetimeFigureOut">
              <a:rPr kumimoji="1" lang="ja-JP" altLang="en-US" smtClean="0"/>
              <a:t>2025/8/6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833E81F-3B4E-4F22-8778-F371DBFE35E6}" type="slidenum">
              <a:rPr kumimoji="1" lang="ja-JP" altLang="en-US" smtClean="0"/>
              <a:t>‹#›</a:t>
            </a:fld>
            <a:endParaRPr kumimoji="1" lang="ja-JP" altLang="en-US"/>
          </a:p>
        </p:txBody>
      </p:sp>
    </p:spTree>
    <p:extLst>
      <p:ext uri="{BB962C8B-B14F-4D97-AF65-F5344CB8AC3E}">
        <p14:creationId xmlns:p14="http://schemas.microsoft.com/office/powerpoint/2010/main" val="1875485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D544C4B-8ABF-4E5C-84DD-EF7C72DC6200}" type="datetimeFigureOut">
              <a:rPr kumimoji="1" lang="ja-JP" altLang="en-US" smtClean="0"/>
              <a:t>2025/8/6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833E81F-3B4E-4F22-8778-F371DBFE35E6}" type="slidenum">
              <a:rPr kumimoji="1" lang="ja-JP" altLang="en-US" smtClean="0"/>
              <a:t>‹#›</a:t>
            </a:fld>
            <a:endParaRPr kumimoji="1" lang="ja-JP" altLang="en-US"/>
          </a:p>
        </p:txBody>
      </p:sp>
    </p:spTree>
    <p:extLst>
      <p:ext uri="{BB962C8B-B14F-4D97-AF65-F5344CB8AC3E}">
        <p14:creationId xmlns:p14="http://schemas.microsoft.com/office/powerpoint/2010/main" val="3098144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3"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9"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D544C4B-8ABF-4E5C-84DD-EF7C72DC6200}" type="datetimeFigureOut">
              <a:rPr kumimoji="1" lang="ja-JP" altLang="en-US" smtClean="0"/>
              <a:t>2025/8/6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833E81F-3B4E-4F22-8778-F371DBFE35E6}" type="slidenum">
              <a:rPr kumimoji="1" lang="ja-JP" altLang="en-US" smtClean="0"/>
              <a:t>‹#›</a:t>
            </a:fld>
            <a:endParaRPr kumimoji="1" lang="ja-JP" altLang="en-US"/>
          </a:p>
        </p:txBody>
      </p:sp>
    </p:spTree>
    <p:extLst>
      <p:ext uri="{BB962C8B-B14F-4D97-AF65-F5344CB8AC3E}">
        <p14:creationId xmlns:p14="http://schemas.microsoft.com/office/powerpoint/2010/main" val="601596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D544C4B-8ABF-4E5C-84DD-EF7C72DC6200}" type="datetimeFigureOut">
              <a:rPr kumimoji="1" lang="ja-JP" altLang="en-US" smtClean="0"/>
              <a:t>2025/8/6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833E81F-3B4E-4F22-8778-F371DBFE35E6}" type="slidenum">
              <a:rPr kumimoji="1" lang="ja-JP" altLang="en-US" smtClean="0"/>
              <a:t>‹#›</a:t>
            </a:fld>
            <a:endParaRPr kumimoji="1" lang="ja-JP" altLang="en-US"/>
          </a:p>
        </p:txBody>
      </p:sp>
    </p:spTree>
    <p:extLst>
      <p:ext uri="{BB962C8B-B14F-4D97-AF65-F5344CB8AC3E}">
        <p14:creationId xmlns:p14="http://schemas.microsoft.com/office/powerpoint/2010/main" val="383219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80" y="1709742"/>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80" y="4589467"/>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D544C4B-8ABF-4E5C-84DD-EF7C72DC6200}" type="datetimeFigureOut">
              <a:rPr kumimoji="1" lang="ja-JP" altLang="en-US" smtClean="0"/>
              <a:t>2025/8/6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833E81F-3B4E-4F22-8778-F371DBFE35E6}" type="slidenum">
              <a:rPr kumimoji="1" lang="ja-JP" altLang="en-US" smtClean="0"/>
              <a:t>‹#›</a:t>
            </a:fld>
            <a:endParaRPr kumimoji="1" lang="ja-JP" altLang="en-US"/>
          </a:p>
        </p:txBody>
      </p:sp>
    </p:spTree>
    <p:extLst>
      <p:ext uri="{BB962C8B-B14F-4D97-AF65-F5344CB8AC3E}">
        <p14:creationId xmlns:p14="http://schemas.microsoft.com/office/powerpoint/2010/main" val="4013791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D544C4B-8ABF-4E5C-84DD-EF7C72DC6200}" type="datetimeFigureOut">
              <a:rPr kumimoji="1" lang="ja-JP" altLang="en-US" smtClean="0"/>
              <a:t>2025/8/6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833E81F-3B4E-4F22-8778-F371DBFE35E6}" type="slidenum">
              <a:rPr kumimoji="1" lang="ja-JP" altLang="en-US" smtClean="0"/>
              <a:t>‹#›</a:t>
            </a:fld>
            <a:endParaRPr kumimoji="1" lang="ja-JP" altLang="en-US"/>
          </a:p>
        </p:txBody>
      </p:sp>
    </p:spTree>
    <p:extLst>
      <p:ext uri="{BB962C8B-B14F-4D97-AF65-F5344CB8AC3E}">
        <p14:creationId xmlns:p14="http://schemas.microsoft.com/office/powerpoint/2010/main" val="1203692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9" y="365129"/>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D544C4B-8ABF-4E5C-84DD-EF7C72DC6200}" type="datetimeFigureOut">
              <a:rPr kumimoji="1" lang="ja-JP" altLang="en-US" smtClean="0"/>
              <a:t>2025/8/6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833E81F-3B4E-4F22-8778-F371DBFE35E6}" type="slidenum">
              <a:rPr kumimoji="1" lang="ja-JP" altLang="en-US" smtClean="0"/>
              <a:t>‹#›</a:t>
            </a:fld>
            <a:endParaRPr kumimoji="1" lang="ja-JP" altLang="en-US"/>
          </a:p>
        </p:txBody>
      </p:sp>
    </p:spTree>
    <p:extLst>
      <p:ext uri="{BB962C8B-B14F-4D97-AF65-F5344CB8AC3E}">
        <p14:creationId xmlns:p14="http://schemas.microsoft.com/office/powerpoint/2010/main" val="3806529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D544C4B-8ABF-4E5C-84DD-EF7C72DC6200}" type="datetimeFigureOut">
              <a:rPr kumimoji="1" lang="ja-JP" altLang="en-US" smtClean="0"/>
              <a:t>2025/8/6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833E81F-3B4E-4F22-8778-F371DBFE35E6}" type="slidenum">
              <a:rPr kumimoji="1" lang="ja-JP" altLang="en-US" smtClean="0"/>
              <a:t>‹#›</a:t>
            </a:fld>
            <a:endParaRPr kumimoji="1" lang="ja-JP" altLang="en-US"/>
          </a:p>
        </p:txBody>
      </p:sp>
    </p:spTree>
    <p:extLst>
      <p:ext uri="{BB962C8B-B14F-4D97-AF65-F5344CB8AC3E}">
        <p14:creationId xmlns:p14="http://schemas.microsoft.com/office/powerpoint/2010/main" val="1996318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544C4B-8ABF-4E5C-84DD-EF7C72DC6200}" type="datetimeFigureOut">
              <a:rPr kumimoji="1" lang="ja-JP" altLang="en-US" smtClean="0"/>
              <a:t>2025/8/6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833E81F-3B4E-4F22-8778-F371DBFE35E6}" type="slidenum">
              <a:rPr kumimoji="1" lang="ja-JP" altLang="en-US" smtClean="0"/>
              <a:t>‹#›</a:t>
            </a:fld>
            <a:endParaRPr kumimoji="1" lang="ja-JP" altLang="en-US"/>
          </a:p>
        </p:txBody>
      </p:sp>
    </p:spTree>
    <p:extLst>
      <p:ext uri="{BB962C8B-B14F-4D97-AF65-F5344CB8AC3E}">
        <p14:creationId xmlns:p14="http://schemas.microsoft.com/office/powerpoint/2010/main" val="3742635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9"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9"/>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9"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D544C4B-8ABF-4E5C-84DD-EF7C72DC6200}" type="datetimeFigureOut">
              <a:rPr kumimoji="1" lang="ja-JP" altLang="en-US" smtClean="0"/>
              <a:t>2025/8/6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833E81F-3B4E-4F22-8778-F371DBFE35E6}" type="slidenum">
              <a:rPr kumimoji="1" lang="ja-JP" altLang="en-US" smtClean="0"/>
              <a:t>‹#›</a:t>
            </a:fld>
            <a:endParaRPr kumimoji="1" lang="ja-JP" altLang="en-US"/>
          </a:p>
        </p:txBody>
      </p:sp>
    </p:spTree>
    <p:extLst>
      <p:ext uri="{BB962C8B-B14F-4D97-AF65-F5344CB8AC3E}">
        <p14:creationId xmlns:p14="http://schemas.microsoft.com/office/powerpoint/2010/main" val="824512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9"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9"/>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9"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D544C4B-8ABF-4E5C-84DD-EF7C72DC6200}" type="datetimeFigureOut">
              <a:rPr kumimoji="1" lang="ja-JP" altLang="en-US" smtClean="0"/>
              <a:t>2025/8/6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833E81F-3B4E-4F22-8778-F371DBFE35E6}" type="slidenum">
              <a:rPr kumimoji="1" lang="ja-JP" altLang="en-US" smtClean="0"/>
              <a:t>‹#›</a:t>
            </a:fld>
            <a:endParaRPr kumimoji="1" lang="ja-JP" altLang="en-US"/>
          </a:p>
        </p:txBody>
      </p:sp>
    </p:spTree>
    <p:extLst>
      <p:ext uri="{BB962C8B-B14F-4D97-AF65-F5344CB8AC3E}">
        <p14:creationId xmlns:p14="http://schemas.microsoft.com/office/powerpoint/2010/main" val="3581701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9" y="365129"/>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9"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4"/>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544C4B-8ABF-4E5C-84DD-EF7C72DC6200}" type="datetimeFigureOut">
              <a:rPr kumimoji="1" lang="ja-JP" altLang="en-US" smtClean="0"/>
              <a:t>2025/8/6</a:t>
            </a:fld>
            <a:endParaRPr kumimoji="1" lang="ja-JP" altLang="en-US"/>
          </a:p>
        </p:txBody>
      </p:sp>
      <p:sp>
        <p:nvSpPr>
          <p:cNvPr id="5" name="Footer Placeholder 4"/>
          <p:cNvSpPr>
            <a:spLocks noGrp="1"/>
          </p:cNvSpPr>
          <p:nvPr>
            <p:ph type="ftr" sz="quarter" idx="3"/>
          </p:nvPr>
        </p:nvSpPr>
        <p:spPr>
          <a:xfrm>
            <a:off x="3281364" y="6356354"/>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4"/>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33E81F-3B4E-4F22-8778-F371DBFE35E6}" type="slidenum">
              <a:rPr kumimoji="1" lang="ja-JP" altLang="en-US" smtClean="0"/>
              <a:t>‹#›</a:t>
            </a:fld>
            <a:endParaRPr kumimoji="1" lang="ja-JP" altLang="en-US"/>
          </a:p>
        </p:txBody>
      </p:sp>
    </p:spTree>
    <p:extLst>
      <p:ext uri="{BB962C8B-B14F-4D97-AF65-F5344CB8AC3E}">
        <p14:creationId xmlns:p14="http://schemas.microsoft.com/office/powerpoint/2010/main" val="31024935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pref.osaka.lg.jp/o090010/fukushisomu/1jishien4/index.html"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0" y="0"/>
            <a:ext cx="5743977" cy="369332"/>
          </a:xfrm>
          <a:prstGeom prst="rect">
            <a:avLst/>
          </a:prstGeom>
          <a:noFill/>
        </p:spPr>
        <p:txBody>
          <a:bodyPr wrap="square" rtlCol="0">
            <a:spAutoFit/>
          </a:bodyPr>
          <a:lstStyle/>
          <a:p>
            <a:r>
              <a:rPr kumimoji="1" lang="ja-JP" altLang="en-US" b="1" dirty="0"/>
              <a:t>社会福祉施設等事業者のみなさま</a:t>
            </a:r>
          </a:p>
        </p:txBody>
      </p:sp>
      <p:sp>
        <p:nvSpPr>
          <p:cNvPr id="5" name="正方形/長方形 4"/>
          <p:cNvSpPr/>
          <p:nvPr/>
        </p:nvSpPr>
        <p:spPr>
          <a:xfrm>
            <a:off x="0" y="302135"/>
            <a:ext cx="9906000" cy="959106"/>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altLang="ja-JP" sz="2000" b="1" kern="100" dirty="0">
                <a:latin typeface="+mn-ea"/>
                <a:cs typeface="Times New Roman" panose="02020603050405020304" pitchFamily="18" charset="0"/>
              </a:rPr>
              <a:t>「大阪府社会福祉施設等物価高騰対策一時支援金事業</a:t>
            </a:r>
            <a:r>
              <a:rPr lang="ja-JP" altLang="en-US" sz="2000" b="1" kern="100" dirty="0">
                <a:latin typeface="+mn-ea"/>
                <a:cs typeface="Times New Roman" panose="02020603050405020304" pitchFamily="18" charset="0"/>
              </a:rPr>
              <a:t>（第４弾）</a:t>
            </a:r>
            <a:r>
              <a:rPr lang="ja-JP" altLang="ja-JP" sz="2000" b="1" kern="100" dirty="0">
                <a:latin typeface="+mn-ea"/>
                <a:cs typeface="Times New Roman" panose="02020603050405020304" pitchFamily="18" charset="0"/>
              </a:rPr>
              <a:t>」</a:t>
            </a:r>
            <a:r>
              <a:rPr lang="ja-JP" altLang="en-US" sz="2000" b="1" dirty="0">
                <a:latin typeface="+mn-ea"/>
              </a:rPr>
              <a:t>のご案内</a:t>
            </a:r>
            <a:endParaRPr lang="en-US" altLang="ja-JP" sz="2000" b="1" dirty="0">
              <a:latin typeface="+mn-ea"/>
            </a:endParaRPr>
          </a:p>
          <a:p>
            <a:pPr algn="ctr"/>
            <a:r>
              <a:rPr kumimoji="1" lang="ja-JP" altLang="en-US" sz="2000" b="1" dirty="0">
                <a:solidFill>
                  <a:srgbClr val="FFC000"/>
                </a:solidFill>
                <a:latin typeface="+mn-ea"/>
              </a:rPr>
              <a:t>令和７年７月</a:t>
            </a:r>
            <a:r>
              <a:rPr kumimoji="1" lang="en-US" altLang="ja-JP" sz="2000" b="1" dirty="0">
                <a:solidFill>
                  <a:srgbClr val="FFC000"/>
                </a:solidFill>
                <a:latin typeface="+mn-ea"/>
              </a:rPr>
              <a:t>17</a:t>
            </a:r>
            <a:r>
              <a:rPr kumimoji="1" lang="ja-JP" altLang="en-US" sz="2000" b="1" dirty="0">
                <a:solidFill>
                  <a:srgbClr val="FFC000"/>
                </a:solidFill>
                <a:latin typeface="+mn-ea"/>
              </a:rPr>
              <a:t>日（木）</a:t>
            </a:r>
            <a:r>
              <a:rPr kumimoji="1" lang="ja-JP" altLang="en-US" sz="2000" b="1" dirty="0">
                <a:latin typeface="+mn-ea"/>
              </a:rPr>
              <a:t>から申請受付をスタート</a:t>
            </a:r>
          </a:p>
        </p:txBody>
      </p:sp>
      <p:sp>
        <p:nvSpPr>
          <p:cNvPr id="6" name="テキスト ボックス 5"/>
          <p:cNvSpPr txBox="1"/>
          <p:nvPr/>
        </p:nvSpPr>
        <p:spPr>
          <a:xfrm>
            <a:off x="189192" y="1308905"/>
            <a:ext cx="9569003" cy="523220"/>
          </a:xfrm>
          <a:prstGeom prst="rect">
            <a:avLst/>
          </a:prstGeom>
          <a:noFill/>
        </p:spPr>
        <p:txBody>
          <a:bodyPr wrap="square" rtlCol="0">
            <a:spAutoFit/>
          </a:bodyPr>
          <a:lstStyle/>
          <a:p>
            <a:r>
              <a:rPr kumimoji="1" lang="ja-JP" altLang="en-US" sz="1400" b="1" dirty="0">
                <a:latin typeface="+mn-ea"/>
              </a:rPr>
              <a:t>　大阪府では、物価高騰が続く中、その影響を受けている社会福祉施設等に対し、安定的な事業継続を支援するため、「大阪府社会福祉施設等物価高騰対策一時支援金」を支給します。</a:t>
            </a:r>
            <a:endParaRPr lang="en-US" altLang="ja-JP" sz="1400" b="1" dirty="0">
              <a:latin typeface="+mn-ea"/>
            </a:endParaRPr>
          </a:p>
        </p:txBody>
      </p:sp>
      <p:sp>
        <p:nvSpPr>
          <p:cNvPr id="7" name="正方形/長方形 6"/>
          <p:cNvSpPr/>
          <p:nvPr/>
        </p:nvSpPr>
        <p:spPr>
          <a:xfrm>
            <a:off x="58710" y="1885069"/>
            <a:ext cx="9777218" cy="2790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400" b="1" dirty="0">
                <a:solidFill>
                  <a:schemeClr val="bg1"/>
                </a:solidFill>
                <a:latin typeface="+mn-ea"/>
              </a:rPr>
              <a:t>Q</a:t>
            </a:r>
            <a:r>
              <a:rPr kumimoji="1" lang="ja-JP" altLang="en-US" sz="1400" b="1" dirty="0">
                <a:solidFill>
                  <a:schemeClr val="bg1"/>
                </a:solidFill>
                <a:latin typeface="+mn-ea"/>
              </a:rPr>
              <a:t>１．一時支援金の申請受付期間は？</a:t>
            </a:r>
          </a:p>
        </p:txBody>
      </p:sp>
      <p:sp>
        <p:nvSpPr>
          <p:cNvPr id="8" name="テキスト ボックス 7"/>
          <p:cNvSpPr txBox="1"/>
          <p:nvPr/>
        </p:nvSpPr>
        <p:spPr>
          <a:xfrm>
            <a:off x="51605" y="2193088"/>
            <a:ext cx="9569003" cy="523220"/>
          </a:xfrm>
          <a:prstGeom prst="rect">
            <a:avLst/>
          </a:prstGeom>
          <a:noFill/>
        </p:spPr>
        <p:txBody>
          <a:bodyPr wrap="square" rtlCol="0">
            <a:spAutoFit/>
          </a:bodyPr>
          <a:lstStyle/>
          <a:p>
            <a:r>
              <a:rPr lang="ja-JP" altLang="en-US" sz="1400" b="1" dirty="0">
                <a:solidFill>
                  <a:schemeClr val="accent1">
                    <a:lumMod val="75000"/>
                  </a:schemeClr>
                </a:solidFill>
                <a:latin typeface="+mn-ea"/>
              </a:rPr>
              <a:t>Ａ</a:t>
            </a:r>
            <a:r>
              <a:rPr lang="en-US" altLang="ja-JP" sz="1400" b="1" dirty="0">
                <a:solidFill>
                  <a:schemeClr val="accent1">
                    <a:lumMod val="75000"/>
                  </a:schemeClr>
                </a:solidFill>
                <a:latin typeface="+mn-ea"/>
              </a:rPr>
              <a:t>1</a:t>
            </a:r>
            <a:r>
              <a:rPr lang="ja-JP" altLang="en-US" sz="1400" b="1" dirty="0">
                <a:solidFill>
                  <a:schemeClr val="accent1">
                    <a:lumMod val="75000"/>
                  </a:schemeClr>
                </a:solidFill>
                <a:latin typeface="+mn-ea"/>
              </a:rPr>
              <a:t>．</a:t>
            </a:r>
            <a:r>
              <a:rPr lang="ja-JP" altLang="en-US" sz="1400" b="1" dirty="0">
                <a:solidFill>
                  <a:srgbClr val="FF0000"/>
                </a:solidFill>
                <a:latin typeface="+mn-ea"/>
              </a:rPr>
              <a:t>令和７年７月</a:t>
            </a:r>
            <a:r>
              <a:rPr lang="en-US" altLang="ja-JP" sz="1400" b="1" dirty="0">
                <a:solidFill>
                  <a:srgbClr val="FF0000"/>
                </a:solidFill>
                <a:latin typeface="+mn-ea"/>
              </a:rPr>
              <a:t>17</a:t>
            </a:r>
            <a:r>
              <a:rPr lang="ja-JP" altLang="en-US" sz="1400" b="1" dirty="0">
                <a:solidFill>
                  <a:srgbClr val="FF0000"/>
                </a:solidFill>
                <a:latin typeface="+mn-ea"/>
              </a:rPr>
              <a:t>日（木）</a:t>
            </a:r>
            <a:r>
              <a:rPr lang="ja-JP" altLang="en-US" sz="1400" b="1" dirty="0">
                <a:latin typeface="+mn-ea"/>
              </a:rPr>
              <a:t>午前９時から</a:t>
            </a:r>
            <a:r>
              <a:rPr lang="ja-JP" altLang="en-US" sz="1400" b="1" dirty="0">
                <a:solidFill>
                  <a:srgbClr val="FF0000"/>
                </a:solidFill>
                <a:latin typeface="+mn-ea"/>
              </a:rPr>
              <a:t>同年８月</a:t>
            </a:r>
            <a:r>
              <a:rPr lang="en-US" altLang="ja-JP" sz="1400" b="1" dirty="0">
                <a:solidFill>
                  <a:srgbClr val="FF0000"/>
                </a:solidFill>
                <a:latin typeface="+mn-ea"/>
              </a:rPr>
              <a:t>31</a:t>
            </a:r>
            <a:r>
              <a:rPr lang="ja-JP" altLang="en-US" sz="1400" b="1" dirty="0">
                <a:solidFill>
                  <a:srgbClr val="FF0000"/>
                </a:solidFill>
                <a:latin typeface="+mn-ea"/>
              </a:rPr>
              <a:t>日（日）</a:t>
            </a:r>
            <a:r>
              <a:rPr lang="ja-JP" altLang="en-US" sz="1400" b="1" dirty="0">
                <a:latin typeface="+mn-ea"/>
              </a:rPr>
              <a:t>午後</a:t>
            </a:r>
            <a:r>
              <a:rPr lang="en-US" altLang="ja-JP" sz="1400" b="1" dirty="0">
                <a:latin typeface="+mn-ea"/>
              </a:rPr>
              <a:t>11</a:t>
            </a:r>
            <a:r>
              <a:rPr lang="ja-JP" altLang="en-US" sz="1400" b="1" dirty="0">
                <a:latin typeface="+mn-ea"/>
              </a:rPr>
              <a:t>時</a:t>
            </a:r>
            <a:r>
              <a:rPr lang="en-US" altLang="ja-JP" sz="1400" b="1" dirty="0">
                <a:latin typeface="+mn-ea"/>
              </a:rPr>
              <a:t>59</a:t>
            </a:r>
            <a:r>
              <a:rPr lang="ja-JP" altLang="en-US" sz="1400" b="1" dirty="0">
                <a:latin typeface="+mn-ea"/>
              </a:rPr>
              <a:t>分までです。</a:t>
            </a:r>
            <a:endParaRPr lang="en-US" altLang="ja-JP" sz="1400" b="1" dirty="0">
              <a:latin typeface="+mn-ea"/>
            </a:endParaRPr>
          </a:p>
          <a:p>
            <a:r>
              <a:rPr lang="ja-JP" altLang="en-US" sz="1400" dirty="0">
                <a:solidFill>
                  <a:schemeClr val="accent1">
                    <a:lumMod val="75000"/>
                  </a:schemeClr>
                </a:solidFill>
              </a:rPr>
              <a:t>　　</a:t>
            </a:r>
            <a:r>
              <a:rPr lang="en-US" altLang="ja-JP" sz="1400" b="1" dirty="0"/>
              <a:t>※</a:t>
            </a:r>
            <a:r>
              <a:rPr lang="ja-JP" altLang="en-US" sz="1400" b="1" dirty="0"/>
              <a:t>期限後に提出された申請はお受けできませんのでご注意ください。</a:t>
            </a:r>
            <a:r>
              <a:rPr lang="ja-JP" altLang="en-US" sz="1400" b="1" dirty="0">
                <a:solidFill>
                  <a:srgbClr val="FF0000"/>
                </a:solidFill>
              </a:rPr>
              <a:t>必ず期限内の申請をお願いします。</a:t>
            </a:r>
            <a:endParaRPr kumimoji="1" lang="ja-JP" altLang="en-US" sz="1400" b="1" dirty="0">
              <a:solidFill>
                <a:srgbClr val="FF0000"/>
              </a:solidFill>
            </a:endParaRPr>
          </a:p>
        </p:txBody>
      </p:sp>
      <p:sp>
        <p:nvSpPr>
          <p:cNvPr id="10" name="テキスト ボックス 9"/>
          <p:cNvSpPr txBox="1"/>
          <p:nvPr/>
        </p:nvSpPr>
        <p:spPr>
          <a:xfrm>
            <a:off x="38726" y="2983273"/>
            <a:ext cx="9569003" cy="307777"/>
          </a:xfrm>
          <a:prstGeom prst="rect">
            <a:avLst/>
          </a:prstGeom>
          <a:noFill/>
        </p:spPr>
        <p:txBody>
          <a:bodyPr wrap="square" rtlCol="0">
            <a:spAutoFit/>
          </a:bodyPr>
          <a:lstStyle/>
          <a:p>
            <a:r>
              <a:rPr lang="ja-JP" altLang="en-US" sz="1400" b="1" dirty="0">
                <a:solidFill>
                  <a:srgbClr val="0070C0"/>
                </a:solidFill>
                <a:latin typeface="+mn-ea"/>
              </a:rPr>
              <a:t>Ａ２．次の要件を満たす福祉施設、事業所等は、一時支援金の申請が可能です。</a:t>
            </a:r>
            <a:endParaRPr lang="en-US" altLang="ja-JP" sz="1400" b="1" dirty="0">
              <a:solidFill>
                <a:srgbClr val="0070C0"/>
              </a:solidFill>
              <a:latin typeface="+mn-ea"/>
            </a:endParaRPr>
          </a:p>
        </p:txBody>
      </p:sp>
      <p:sp>
        <p:nvSpPr>
          <p:cNvPr id="11" name="正方形/長方形 10"/>
          <p:cNvSpPr/>
          <p:nvPr/>
        </p:nvSpPr>
        <p:spPr>
          <a:xfrm>
            <a:off x="79318" y="3240867"/>
            <a:ext cx="9775160" cy="102557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200" b="1" dirty="0">
                <a:solidFill>
                  <a:schemeClr val="tx1"/>
                </a:solidFill>
              </a:rPr>
              <a:t>①　大阪府内に所在する保護施設、児童福祉施設等、</a:t>
            </a:r>
            <a:r>
              <a:rPr kumimoji="1" lang="ja-JP" altLang="en-US" sz="1200" b="1" dirty="0" err="1">
                <a:solidFill>
                  <a:schemeClr val="tx1"/>
                </a:solidFill>
              </a:rPr>
              <a:t>障がい</a:t>
            </a:r>
            <a:r>
              <a:rPr kumimoji="1" lang="ja-JP" altLang="en-US" sz="1200" b="1" dirty="0">
                <a:solidFill>
                  <a:schemeClr val="tx1"/>
                </a:solidFill>
              </a:rPr>
              <a:t>児者施設、介護施設（以下、「施設等」という。）。</a:t>
            </a:r>
            <a:endParaRPr kumimoji="1" lang="en-US" altLang="ja-JP" sz="1200" b="1" dirty="0">
              <a:solidFill>
                <a:schemeClr val="tx1"/>
              </a:solidFill>
            </a:endParaRPr>
          </a:p>
          <a:p>
            <a:r>
              <a:rPr kumimoji="1" lang="ja-JP" altLang="en-US" sz="1200" b="1" dirty="0">
                <a:solidFill>
                  <a:schemeClr val="tx1"/>
                </a:solidFill>
              </a:rPr>
              <a:t>　　</a:t>
            </a:r>
            <a:r>
              <a:rPr kumimoji="1" lang="en-US" altLang="ja-JP" sz="1200" b="1" dirty="0">
                <a:solidFill>
                  <a:schemeClr val="tx1"/>
                </a:solidFill>
              </a:rPr>
              <a:t>※</a:t>
            </a:r>
            <a:r>
              <a:rPr kumimoji="1" lang="ja-JP" altLang="en-US" sz="1200" b="1" dirty="0">
                <a:solidFill>
                  <a:schemeClr val="tx1"/>
                </a:solidFill>
              </a:rPr>
              <a:t>公立施設、有料老人ホーム、サービス付き高齢者向け住宅等対象外となる施設等もありますのでご留意ください。</a:t>
            </a:r>
            <a:endParaRPr kumimoji="1" lang="en-US" altLang="ja-JP" sz="1200" b="1" dirty="0">
              <a:solidFill>
                <a:schemeClr val="tx1"/>
              </a:solidFill>
            </a:endParaRPr>
          </a:p>
          <a:p>
            <a:r>
              <a:rPr kumimoji="1" lang="ja-JP" altLang="en-US" sz="1200" b="1" dirty="0">
                <a:solidFill>
                  <a:schemeClr val="tx1"/>
                </a:solidFill>
              </a:rPr>
              <a:t>　　</a:t>
            </a:r>
            <a:r>
              <a:rPr kumimoji="1" lang="en-US" altLang="ja-JP" sz="1200" b="1" dirty="0">
                <a:solidFill>
                  <a:schemeClr val="tx1"/>
                </a:solidFill>
              </a:rPr>
              <a:t>※</a:t>
            </a:r>
            <a:r>
              <a:rPr kumimoji="1" lang="ja-JP" altLang="en-US" sz="1200" b="1" dirty="0">
                <a:solidFill>
                  <a:schemeClr val="tx1"/>
                </a:solidFill>
              </a:rPr>
              <a:t>具体的な対象施設・事例については、大阪府</a:t>
            </a:r>
            <a:r>
              <a:rPr kumimoji="1" lang="en-US" altLang="ja-JP" sz="1200" b="1" dirty="0">
                <a:solidFill>
                  <a:schemeClr val="tx1"/>
                </a:solidFill>
              </a:rPr>
              <a:t>HP</a:t>
            </a:r>
            <a:r>
              <a:rPr kumimoji="1" lang="ja-JP" altLang="en-US" sz="1200" b="1" dirty="0">
                <a:solidFill>
                  <a:schemeClr val="tx1"/>
                </a:solidFill>
              </a:rPr>
              <a:t>に掲載している「対象施設一覧」や「よくある質問」をご確認ください。</a:t>
            </a:r>
            <a:endParaRPr kumimoji="1" lang="en-US" altLang="ja-JP" sz="1200" b="1" dirty="0">
              <a:solidFill>
                <a:schemeClr val="tx1"/>
              </a:solidFill>
            </a:endParaRPr>
          </a:p>
          <a:p>
            <a:r>
              <a:rPr kumimoji="1" lang="ja-JP" altLang="en-US" sz="1200" b="1" dirty="0">
                <a:solidFill>
                  <a:schemeClr val="tx1"/>
                </a:solidFill>
              </a:rPr>
              <a:t>②</a:t>
            </a:r>
            <a:r>
              <a:rPr kumimoji="1" lang="ja-JP" altLang="en-US" sz="1200" b="1" dirty="0">
                <a:solidFill>
                  <a:schemeClr val="tx1"/>
                </a:solidFill>
                <a:latin typeface="+mn-ea"/>
              </a:rPr>
              <a:t>　</a:t>
            </a:r>
            <a:r>
              <a:rPr lang="ja-JP" altLang="ja-JP" sz="1200" b="1" dirty="0">
                <a:solidFill>
                  <a:schemeClr val="tx1"/>
                </a:solidFill>
                <a:latin typeface="+mn-ea"/>
              </a:rPr>
              <a:t>令和</a:t>
            </a:r>
            <a:r>
              <a:rPr lang="ja-JP" altLang="en-US" sz="1200" b="1" dirty="0">
                <a:solidFill>
                  <a:schemeClr val="tx1"/>
                </a:solidFill>
                <a:latin typeface="+mn-ea"/>
              </a:rPr>
              <a:t>７</a:t>
            </a:r>
            <a:r>
              <a:rPr lang="ja-JP" altLang="ja-JP" sz="1200" b="1" dirty="0">
                <a:solidFill>
                  <a:schemeClr val="tx1"/>
                </a:solidFill>
                <a:latin typeface="+mn-ea"/>
              </a:rPr>
              <a:t>年</a:t>
            </a:r>
            <a:r>
              <a:rPr lang="ja-JP" altLang="en-US" sz="1200" b="1" dirty="0">
                <a:solidFill>
                  <a:schemeClr val="tx1"/>
                </a:solidFill>
                <a:latin typeface="+mn-ea"/>
              </a:rPr>
              <a:t>４</a:t>
            </a:r>
            <a:r>
              <a:rPr lang="ja-JP" altLang="ja-JP" sz="1200" b="1" dirty="0">
                <a:solidFill>
                  <a:schemeClr val="tx1"/>
                </a:solidFill>
                <a:latin typeface="+mn-ea"/>
              </a:rPr>
              <a:t>月</a:t>
            </a:r>
            <a:r>
              <a:rPr lang="ja-JP" altLang="en-US" sz="1200" b="1" dirty="0">
                <a:solidFill>
                  <a:schemeClr val="tx1"/>
                </a:solidFill>
                <a:latin typeface="+mn-ea"/>
              </a:rPr>
              <a:t>１</a:t>
            </a:r>
            <a:r>
              <a:rPr lang="ja-JP" altLang="ja-JP" sz="1200" b="1" dirty="0">
                <a:solidFill>
                  <a:schemeClr val="tx1"/>
                </a:solidFill>
                <a:latin typeface="+mn-ea"/>
              </a:rPr>
              <a:t>日</a:t>
            </a:r>
            <a:r>
              <a:rPr lang="ja-JP" altLang="en-US" sz="1200" b="1" dirty="0">
                <a:solidFill>
                  <a:schemeClr val="tx1"/>
                </a:solidFill>
                <a:latin typeface="+mn-ea"/>
              </a:rPr>
              <a:t>時点</a:t>
            </a:r>
            <a:r>
              <a:rPr lang="ja-JP" altLang="ja-JP" sz="1200" b="1" dirty="0">
                <a:solidFill>
                  <a:schemeClr val="tx1"/>
                </a:solidFill>
                <a:latin typeface="+mn-ea"/>
              </a:rPr>
              <a:t>（以下「</a:t>
            </a:r>
            <a:r>
              <a:rPr lang="ja-JP" altLang="en-US" sz="1200" b="1" dirty="0">
                <a:solidFill>
                  <a:schemeClr val="tx1"/>
                </a:solidFill>
                <a:latin typeface="+mn-ea"/>
              </a:rPr>
              <a:t>基準日</a:t>
            </a:r>
            <a:r>
              <a:rPr lang="ja-JP" altLang="ja-JP" sz="1200" b="1" dirty="0">
                <a:solidFill>
                  <a:schemeClr val="tx1"/>
                </a:solidFill>
                <a:latin typeface="+mn-ea"/>
              </a:rPr>
              <a:t>」という。）</a:t>
            </a:r>
            <a:r>
              <a:rPr lang="ja-JP" altLang="en-US" sz="1200" b="1" dirty="0">
                <a:solidFill>
                  <a:schemeClr val="tx1"/>
                </a:solidFill>
                <a:latin typeface="+mn-ea"/>
              </a:rPr>
              <a:t>において</a:t>
            </a:r>
            <a:r>
              <a:rPr lang="ja-JP" altLang="ja-JP" sz="1200" b="1" dirty="0">
                <a:solidFill>
                  <a:schemeClr val="tx1"/>
                </a:solidFill>
                <a:latin typeface="+mn-ea"/>
              </a:rPr>
              <a:t>、サービスを提供し</a:t>
            </a:r>
            <a:r>
              <a:rPr lang="ja-JP" altLang="en-US" sz="1200" b="1" dirty="0">
                <a:solidFill>
                  <a:schemeClr val="tx1"/>
                </a:solidFill>
                <a:latin typeface="+mn-ea"/>
              </a:rPr>
              <a:t>運営し</a:t>
            </a:r>
            <a:r>
              <a:rPr lang="ja-JP" altLang="ja-JP" sz="1200" b="1" dirty="0">
                <a:solidFill>
                  <a:schemeClr val="tx1"/>
                </a:solidFill>
                <a:latin typeface="+mn-ea"/>
              </a:rPr>
              <a:t>ていること。</a:t>
            </a:r>
            <a:r>
              <a:rPr lang="ja-JP" altLang="en-US" sz="1200" b="1" dirty="0">
                <a:solidFill>
                  <a:schemeClr val="tx1"/>
                </a:solidFill>
                <a:latin typeface="+mn-ea"/>
              </a:rPr>
              <a:t>ただし、基準日において</a:t>
            </a:r>
            <a:r>
              <a:rPr lang="ja-JP" altLang="ja-JP" sz="1200" b="1" dirty="0">
                <a:solidFill>
                  <a:schemeClr val="tx1"/>
                </a:solidFill>
                <a:latin typeface="+mn-ea"/>
              </a:rPr>
              <a:t>休止</a:t>
            </a:r>
            <a:r>
              <a:rPr lang="ja-JP" altLang="en-US" sz="1200" b="1" dirty="0">
                <a:solidFill>
                  <a:schemeClr val="tx1"/>
                </a:solidFill>
                <a:latin typeface="+mn-ea"/>
              </a:rPr>
              <a:t>又は　</a:t>
            </a:r>
            <a:endParaRPr lang="en-US" altLang="ja-JP" sz="1200" b="1" dirty="0">
              <a:solidFill>
                <a:schemeClr val="tx1"/>
              </a:solidFill>
              <a:latin typeface="+mn-ea"/>
            </a:endParaRPr>
          </a:p>
          <a:p>
            <a:r>
              <a:rPr lang="ja-JP" altLang="en-US" sz="1200" b="1" dirty="0">
                <a:solidFill>
                  <a:schemeClr val="tx1"/>
                </a:solidFill>
                <a:latin typeface="+mn-ea"/>
              </a:rPr>
              <a:t>　　廃止</a:t>
            </a:r>
            <a:r>
              <a:rPr lang="ja-JP" altLang="ja-JP" sz="1200" b="1" dirty="0">
                <a:solidFill>
                  <a:schemeClr val="tx1"/>
                </a:solidFill>
                <a:latin typeface="+mn-ea"/>
              </a:rPr>
              <a:t>して</a:t>
            </a:r>
            <a:r>
              <a:rPr lang="ja-JP" altLang="en-US" sz="1200" b="1" dirty="0">
                <a:solidFill>
                  <a:schemeClr val="tx1"/>
                </a:solidFill>
                <a:latin typeface="+mn-ea"/>
              </a:rPr>
              <a:t>いる場合は、</a:t>
            </a:r>
            <a:r>
              <a:rPr lang="ja-JP" altLang="ja-JP" sz="1200" b="1" dirty="0">
                <a:solidFill>
                  <a:schemeClr val="tx1"/>
                </a:solidFill>
                <a:latin typeface="+mn-ea"/>
              </a:rPr>
              <a:t>支給の対象</a:t>
            </a:r>
            <a:r>
              <a:rPr lang="ja-JP" altLang="en-US" sz="1200" b="1" dirty="0">
                <a:solidFill>
                  <a:schemeClr val="tx1"/>
                </a:solidFill>
                <a:latin typeface="+mn-ea"/>
              </a:rPr>
              <a:t>外</a:t>
            </a:r>
            <a:r>
              <a:rPr lang="ja-JP" altLang="ja-JP" sz="1200" b="1" dirty="0">
                <a:solidFill>
                  <a:schemeClr val="tx1"/>
                </a:solidFill>
                <a:latin typeface="+mn-ea"/>
              </a:rPr>
              <a:t>と</a:t>
            </a:r>
            <a:r>
              <a:rPr lang="ja-JP" altLang="en-US" sz="1200" b="1" dirty="0">
                <a:solidFill>
                  <a:schemeClr val="tx1"/>
                </a:solidFill>
                <a:latin typeface="+mn-ea"/>
              </a:rPr>
              <a:t>なります</a:t>
            </a:r>
            <a:r>
              <a:rPr lang="ja-JP" altLang="ja-JP" sz="1200" b="1" dirty="0">
                <a:solidFill>
                  <a:schemeClr val="tx1"/>
                </a:solidFill>
                <a:latin typeface="+mn-ea"/>
              </a:rPr>
              <a:t>。</a:t>
            </a:r>
            <a:endParaRPr lang="en-US" altLang="ja-JP" sz="1200" b="1" dirty="0">
              <a:solidFill>
                <a:schemeClr val="tx1"/>
              </a:solidFill>
              <a:latin typeface="+mn-ea"/>
            </a:endParaRPr>
          </a:p>
        </p:txBody>
      </p:sp>
      <p:sp>
        <p:nvSpPr>
          <p:cNvPr id="16" name="正方形/長方形 15"/>
          <p:cNvSpPr/>
          <p:nvPr/>
        </p:nvSpPr>
        <p:spPr>
          <a:xfrm>
            <a:off x="77261" y="2669983"/>
            <a:ext cx="9777218" cy="2790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400" b="1" dirty="0">
                <a:latin typeface="+mn-ea"/>
              </a:rPr>
              <a:t>Q</a:t>
            </a:r>
            <a:r>
              <a:rPr kumimoji="1" lang="ja-JP" altLang="en-US" sz="1400" b="1" dirty="0">
                <a:latin typeface="+mn-ea"/>
              </a:rPr>
              <a:t>２</a:t>
            </a:r>
            <a:r>
              <a:rPr kumimoji="1" lang="ja-JP" altLang="en-US" sz="1400" b="1" dirty="0">
                <a:solidFill>
                  <a:schemeClr val="bg1"/>
                </a:solidFill>
                <a:latin typeface="+mn-ea"/>
              </a:rPr>
              <a:t>．一時支援金の対象となる要件は？</a:t>
            </a:r>
          </a:p>
        </p:txBody>
      </p:sp>
      <p:sp>
        <p:nvSpPr>
          <p:cNvPr id="12" name="正方形/長方形 11"/>
          <p:cNvSpPr/>
          <p:nvPr/>
        </p:nvSpPr>
        <p:spPr>
          <a:xfrm>
            <a:off x="77267" y="4349811"/>
            <a:ext cx="9777218" cy="253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dirty="0"/>
              <a:t>Ｑ３．</a:t>
            </a:r>
            <a:r>
              <a:rPr kumimoji="1" lang="ja-JP" altLang="en-US" sz="1400" b="1" dirty="0">
                <a:solidFill>
                  <a:schemeClr val="bg1"/>
                </a:solidFill>
              </a:rPr>
              <a:t>一時支援金の額はどのように決められるのですか？</a:t>
            </a:r>
          </a:p>
        </p:txBody>
      </p:sp>
      <p:sp>
        <p:nvSpPr>
          <p:cNvPr id="13" name="テキスト ボックス 12"/>
          <p:cNvSpPr txBox="1"/>
          <p:nvPr/>
        </p:nvSpPr>
        <p:spPr>
          <a:xfrm>
            <a:off x="64379" y="4656789"/>
            <a:ext cx="9841621" cy="954107"/>
          </a:xfrm>
          <a:prstGeom prst="rect">
            <a:avLst/>
          </a:prstGeom>
          <a:noFill/>
        </p:spPr>
        <p:txBody>
          <a:bodyPr wrap="square" rtlCol="0">
            <a:spAutoFit/>
          </a:bodyPr>
          <a:lstStyle/>
          <a:p>
            <a:r>
              <a:rPr lang="ja-JP" altLang="en-US" sz="1400" b="1" dirty="0">
                <a:solidFill>
                  <a:srgbClr val="0070C0"/>
                </a:solidFill>
              </a:rPr>
              <a:t>Ａ３．以下のサービス種別、単価に基づき支援金額を</a:t>
            </a:r>
            <a:r>
              <a:rPr lang="ja-JP" altLang="en-US" sz="1400" b="1" dirty="0"/>
              <a:t>算定し、施設等からの申請により支給（口座振込）します</a:t>
            </a:r>
            <a:r>
              <a:rPr lang="ja-JP" altLang="en-US" sz="1400" b="1" dirty="0">
                <a:solidFill>
                  <a:srgbClr val="0070C0"/>
                </a:solidFill>
              </a:rPr>
              <a:t>。</a:t>
            </a:r>
            <a:endParaRPr lang="en-US" altLang="ja-JP" sz="1400" b="1" dirty="0">
              <a:solidFill>
                <a:srgbClr val="0070C0"/>
              </a:solidFill>
            </a:endParaRPr>
          </a:p>
          <a:p>
            <a:endParaRPr lang="en-US" altLang="ja-JP" sz="1400" b="1" dirty="0">
              <a:solidFill>
                <a:srgbClr val="0070C0"/>
              </a:solidFill>
            </a:endParaRPr>
          </a:p>
          <a:p>
            <a:r>
              <a:rPr lang="ja-JP" altLang="en-US" sz="1400" b="1" dirty="0">
                <a:solidFill>
                  <a:srgbClr val="0070C0"/>
                </a:solidFill>
              </a:rPr>
              <a:t>　　　</a:t>
            </a:r>
            <a:endParaRPr lang="en-US" altLang="ja-JP" sz="1400" b="1" dirty="0">
              <a:solidFill>
                <a:srgbClr val="0070C0"/>
              </a:solidFill>
            </a:endParaRPr>
          </a:p>
          <a:p>
            <a:r>
              <a:rPr lang="ja-JP" altLang="en-US" sz="1400" dirty="0">
                <a:solidFill>
                  <a:srgbClr val="0070C0"/>
                </a:solidFill>
              </a:rPr>
              <a:t>　</a:t>
            </a:r>
            <a:endParaRPr kumimoji="1" lang="ja-JP" altLang="en-US" sz="1200" dirty="0">
              <a:solidFill>
                <a:srgbClr val="0070C0"/>
              </a:solidFill>
            </a:endParaRPr>
          </a:p>
        </p:txBody>
      </p:sp>
      <p:sp>
        <p:nvSpPr>
          <p:cNvPr id="14" name="正方形/長方形 13"/>
          <p:cNvSpPr/>
          <p:nvPr/>
        </p:nvSpPr>
        <p:spPr>
          <a:xfrm>
            <a:off x="58709" y="4920695"/>
            <a:ext cx="9795769" cy="177965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400" dirty="0">
                <a:solidFill>
                  <a:schemeClr val="tx1"/>
                </a:solidFill>
              </a:rPr>
              <a:t>○支給額　　　　　　　　　　　　　　　　　　　　　　　★入所系・通所系の場合</a:t>
            </a:r>
            <a:endParaRPr kumimoji="1" lang="en-US" altLang="ja-JP" sz="1400" dirty="0">
              <a:solidFill>
                <a:schemeClr val="tx1"/>
              </a:solidFill>
            </a:endParaRPr>
          </a:p>
          <a:p>
            <a:endParaRPr kumimoji="1" lang="en-US" altLang="ja-JP" sz="1400" dirty="0">
              <a:solidFill>
                <a:schemeClr val="tx1"/>
              </a:solidFill>
            </a:endParaRPr>
          </a:p>
          <a:p>
            <a:r>
              <a:rPr kumimoji="1" lang="ja-JP" altLang="en-US" sz="1400" dirty="0">
                <a:solidFill>
                  <a:schemeClr val="tx1"/>
                </a:solidFill>
              </a:rPr>
              <a:t>　　　　　　　　　　　　　　　　　　　　　　　　　　　　　</a:t>
            </a:r>
            <a:endParaRPr kumimoji="1" lang="en-US" altLang="ja-JP" sz="1400" dirty="0">
              <a:solidFill>
                <a:schemeClr val="tx1"/>
              </a:solidFill>
            </a:endParaRPr>
          </a:p>
          <a:p>
            <a:r>
              <a:rPr kumimoji="1" lang="ja-JP" altLang="en-US" sz="1400" dirty="0">
                <a:solidFill>
                  <a:schemeClr val="tx1"/>
                </a:solidFill>
              </a:rPr>
              <a:t>　　　　　　　　　　　　　　　　　　　　　　　　　　　　同一建物内でも区分され、それぞれ定員設定されている</a:t>
            </a:r>
            <a:endParaRPr kumimoji="1" lang="en-US" altLang="ja-JP" sz="1400" dirty="0">
              <a:solidFill>
                <a:schemeClr val="tx1"/>
              </a:solidFill>
            </a:endParaRPr>
          </a:p>
          <a:p>
            <a:r>
              <a:rPr kumimoji="1" lang="ja-JP" altLang="en-US" sz="1400" dirty="0">
                <a:solidFill>
                  <a:schemeClr val="tx1"/>
                </a:solidFill>
              </a:rPr>
              <a:t>　　　　　　　　　　　　　　　　　　　　　　　　　　　　サービスは原則サービスごとに申請</a:t>
            </a:r>
            <a:endParaRPr kumimoji="1" lang="en-US" altLang="ja-JP" sz="1400" dirty="0">
              <a:solidFill>
                <a:schemeClr val="tx1"/>
              </a:solidFill>
            </a:endParaRPr>
          </a:p>
          <a:p>
            <a:r>
              <a:rPr kumimoji="1" lang="ja-JP" altLang="en-US" sz="1400" dirty="0">
                <a:solidFill>
                  <a:schemeClr val="tx1"/>
                </a:solidFill>
              </a:rPr>
              <a:t>　　　　　　　　　　　　　　　　　　　　　　　　　　　★訪問系等の場合</a:t>
            </a:r>
            <a:endParaRPr kumimoji="1" lang="en-US" altLang="ja-JP" sz="1400" dirty="0">
              <a:solidFill>
                <a:schemeClr val="tx1"/>
              </a:solidFill>
            </a:endParaRPr>
          </a:p>
          <a:p>
            <a:r>
              <a:rPr kumimoji="1" lang="ja-JP" altLang="en-US" sz="1400" dirty="0">
                <a:solidFill>
                  <a:schemeClr val="tx1"/>
                </a:solidFill>
              </a:rPr>
              <a:t>　　　　　　　　　　　　　　　　　　　　　　　　　　　　同一建物内で複数のサービスを実施していても</a:t>
            </a:r>
            <a:r>
              <a:rPr kumimoji="1" lang="en-US" altLang="ja-JP" sz="1400" u="sng" dirty="0">
                <a:solidFill>
                  <a:schemeClr val="tx1"/>
                </a:solidFill>
                <a:latin typeface="+mn-ea"/>
              </a:rPr>
              <a:t>11,000</a:t>
            </a:r>
            <a:r>
              <a:rPr kumimoji="1" lang="ja-JP" altLang="en-US" sz="1400" u="sng" dirty="0">
                <a:solidFill>
                  <a:schemeClr val="tx1"/>
                </a:solidFill>
                <a:latin typeface="+mn-ea"/>
              </a:rPr>
              <a:t>円</a:t>
            </a:r>
            <a:endParaRPr kumimoji="1" lang="en-US" altLang="ja-JP" sz="1400" u="sng" dirty="0">
              <a:solidFill>
                <a:schemeClr val="tx1"/>
              </a:solidFill>
              <a:latin typeface="+mn-ea"/>
            </a:endParaRPr>
          </a:p>
          <a:p>
            <a:r>
              <a:rPr kumimoji="1" lang="ja-JP" altLang="en-US" sz="1400" dirty="0">
                <a:solidFill>
                  <a:schemeClr val="tx1"/>
                </a:solidFill>
                <a:latin typeface="+mn-ea"/>
              </a:rPr>
              <a:t>　　　　　　　　　　　　　　　　　　　　　　　　　　　</a:t>
            </a:r>
            <a:r>
              <a:rPr kumimoji="1" lang="en-US" altLang="ja-JP" sz="1400" dirty="0">
                <a:solidFill>
                  <a:schemeClr val="tx1"/>
                </a:solidFill>
                <a:latin typeface="+mn-ea"/>
              </a:rPr>
              <a:t>※</a:t>
            </a:r>
            <a:r>
              <a:rPr kumimoji="1" lang="ja-JP" altLang="en-US" sz="1400" dirty="0">
                <a:solidFill>
                  <a:schemeClr val="tx1"/>
                </a:solidFill>
                <a:latin typeface="+mn-ea"/>
              </a:rPr>
              <a:t>重複の考え方については「よくある質問」を参照ください。</a:t>
            </a:r>
            <a:endParaRPr kumimoji="1" lang="en-US" altLang="ja-JP" sz="1400" dirty="0">
              <a:solidFill>
                <a:schemeClr val="tx1"/>
              </a:solidFill>
              <a:latin typeface="+mn-ea"/>
            </a:endParaRPr>
          </a:p>
          <a:p>
            <a:endParaRPr kumimoji="1" lang="en-US" altLang="ja-JP" sz="1400" dirty="0">
              <a:solidFill>
                <a:schemeClr val="tx1"/>
              </a:solidFill>
              <a:latin typeface="+mn-ea"/>
            </a:endParaRPr>
          </a:p>
          <a:p>
            <a:endParaRPr kumimoji="1" lang="en-US" altLang="ja-JP" sz="1400" dirty="0">
              <a:solidFill>
                <a:schemeClr val="tx1"/>
              </a:solidFill>
            </a:endParaRPr>
          </a:p>
          <a:p>
            <a:endParaRPr kumimoji="1" lang="en-US" altLang="ja-JP" sz="1400" dirty="0">
              <a:solidFill>
                <a:schemeClr val="tx1"/>
              </a:solidFill>
            </a:endParaRPr>
          </a:p>
          <a:p>
            <a:r>
              <a:rPr kumimoji="1" lang="ja-JP" altLang="en-US" sz="1400" dirty="0">
                <a:solidFill>
                  <a:schemeClr val="tx1"/>
                </a:solidFill>
              </a:rPr>
              <a:t>　</a:t>
            </a:r>
            <a:endParaRPr kumimoji="1" lang="en-US" altLang="ja-JP" sz="1400" dirty="0">
              <a:solidFill>
                <a:schemeClr val="tx1"/>
              </a:solidFill>
            </a:endParaRPr>
          </a:p>
          <a:p>
            <a:r>
              <a:rPr kumimoji="1" lang="ja-JP" altLang="en-US" sz="1400" dirty="0">
                <a:solidFill>
                  <a:schemeClr val="tx1"/>
                </a:solidFill>
              </a:rPr>
              <a:t>　</a:t>
            </a:r>
          </a:p>
        </p:txBody>
      </p:sp>
      <p:grpSp>
        <p:nvGrpSpPr>
          <p:cNvPr id="15" name="グループ化 14"/>
          <p:cNvGrpSpPr/>
          <p:nvPr/>
        </p:nvGrpSpPr>
        <p:grpSpPr>
          <a:xfrm>
            <a:off x="6588755" y="5163345"/>
            <a:ext cx="2781625" cy="430961"/>
            <a:chOff x="6203117" y="734695"/>
            <a:chExt cx="2450593" cy="412149"/>
          </a:xfrm>
        </p:grpSpPr>
        <p:sp>
          <p:nvSpPr>
            <p:cNvPr id="18" name="角丸四角形 17"/>
            <p:cNvSpPr/>
            <p:nvPr/>
          </p:nvSpPr>
          <p:spPr>
            <a:xfrm>
              <a:off x="6203117" y="751713"/>
              <a:ext cx="839432" cy="39513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rPr>
                <a:t>定員</a:t>
              </a:r>
            </a:p>
          </p:txBody>
        </p:sp>
        <p:sp>
          <p:nvSpPr>
            <p:cNvPr id="19" name="角丸四角形 18"/>
            <p:cNvSpPr/>
            <p:nvPr/>
          </p:nvSpPr>
          <p:spPr>
            <a:xfrm>
              <a:off x="7602526" y="734695"/>
              <a:ext cx="1051184" cy="412149"/>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rPr>
                <a:t>支給額</a:t>
              </a:r>
            </a:p>
          </p:txBody>
        </p:sp>
      </p:grpSp>
      <p:graphicFrame>
        <p:nvGraphicFramePr>
          <p:cNvPr id="20" name="表 19"/>
          <p:cNvGraphicFramePr>
            <a:graphicFrameLocks noGrp="1"/>
          </p:cNvGraphicFramePr>
          <p:nvPr>
            <p:extLst>
              <p:ext uri="{D42A27DB-BD31-4B8C-83A1-F6EECF244321}">
                <p14:modId xmlns:p14="http://schemas.microsoft.com/office/powerpoint/2010/main" val="2326261354"/>
              </p:ext>
            </p:extLst>
          </p:nvPr>
        </p:nvGraphicFramePr>
        <p:xfrm>
          <a:off x="214712" y="5311414"/>
          <a:ext cx="4468757" cy="1343234"/>
        </p:xfrm>
        <a:graphic>
          <a:graphicData uri="http://schemas.openxmlformats.org/drawingml/2006/table">
            <a:tbl>
              <a:tblPr firstRow="1" bandRow="1">
                <a:tableStyleId>{5C22544A-7EE6-4342-B048-85BDC9FD1C3A}</a:tableStyleId>
              </a:tblPr>
              <a:tblGrid>
                <a:gridCol w="2391204">
                  <a:extLst>
                    <a:ext uri="{9D8B030D-6E8A-4147-A177-3AD203B41FA5}">
                      <a16:colId xmlns:a16="http://schemas.microsoft.com/office/drawing/2014/main" val="2692138842"/>
                    </a:ext>
                  </a:extLst>
                </a:gridCol>
                <a:gridCol w="2077553">
                  <a:extLst>
                    <a:ext uri="{9D8B030D-6E8A-4147-A177-3AD203B41FA5}">
                      <a16:colId xmlns:a16="http://schemas.microsoft.com/office/drawing/2014/main" val="41157349"/>
                    </a:ext>
                  </a:extLst>
                </a:gridCol>
              </a:tblGrid>
              <a:tr h="305857">
                <a:tc>
                  <a:txBody>
                    <a:bodyPr/>
                    <a:lstStyle/>
                    <a:p>
                      <a:pPr algn="ctr"/>
                      <a:r>
                        <a:rPr kumimoji="1" lang="ja-JP" altLang="en-US" sz="1200" dirty="0"/>
                        <a:t>サービス種別</a:t>
                      </a:r>
                    </a:p>
                  </a:txBody>
                  <a:tcPr anchor="ctr">
                    <a:solidFill>
                      <a:schemeClr val="accent4"/>
                    </a:solidFill>
                  </a:tcPr>
                </a:tc>
                <a:tc>
                  <a:txBody>
                    <a:bodyPr/>
                    <a:lstStyle/>
                    <a:p>
                      <a:pPr algn="ctr"/>
                      <a:r>
                        <a:rPr kumimoji="1" lang="ja-JP" altLang="en-US" sz="1200" dirty="0"/>
                        <a:t>単価</a:t>
                      </a:r>
                    </a:p>
                  </a:txBody>
                  <a:tcPr anchor="ctr">
                    <a:solidFill>
                      <a:schemeClr val="accent4"/>
                    </a:solidFill>
                  </a:tcPr>
                </a:tc>
                <a:extLst>
                  <a:ext uri="{0D108BD9-81ED-4DB2-BD59-A6C34878D82A}">
                    <a16:rowId xmlns:a16="http://schemas.microsoft.com/office/drawing/2014/main" val="3195646223"/>
                  </a:ext>
                </a:extLst>
              </a:tr>
              <a:tr h="248714">
                <a:tc>
                  <a:txBody>
                    <a:bodyPr/>
                    <a:lstStyle/>
                    <a:p>
                      <a:pPr algn="ctr"/>
                      <a:r>
                        <a:rPr kumimoji="1" lang="ja-JP" altLang="en-US" sz="1200" dirty="0"/>
                        <a:t>入所系</a:t>
                      </a:r>
                    </a:p>
                  </a:txBody>
                  <a:tcPr>
                    <a:solidFill>
                      <a:schemeClr val="accent4">
                        <a:lumMod val="40000"/>
                        <a:lumOff val="60000"/>
                      </a:schemeClr>
                    </a:solidFill>
                  </a:tcPr>
                </a:tc>
                <a:tc>
                  <a:txBody>
                    <a:bodyPr/>
                    <a:lstStyle/>
                    <a:p>
                      <a:pPr algn="ctr"/>
                      <a:r>
                        <a:rPr kumimoji="1" lang="en-US" altLang="ja-JP" sz="1200" dirty="0">
                          <a:solidFill>
                            <a:schemeClr val="tx1"/>
                          </a:solidFill>
                          <a:latin typeface="+mn-ea"/>
                          <a:ea typeface="+mn-ea"/>
                        </a:rPr>
                        <a:t>4,200</a:t>
                      </a:r>
                      <a:r>
                        <a:rPr kumimoji="1" lang="ja-JP" altLang="en-US" sz="1200" dirty="0">
                          <a:solidFill>
                            <a:schemeClr val="tx1"/>
                          </a:solidFill>
                          <a:latin typeface="+mn-ea"/>
                          <a:ea typeface="+mn-ea"/>
                        </a:rPr>
                        <a:t>円</a:t>
                      </a:r>
                      <a:r>
                        <a:rPr kumimoji="1" lang="en-US" altLang="ja-JP" sz="1200" dirty="0">
                          <a:solidFill>
                            <a:schemeClr val="tx1"/>
                          </a:solidFill>
                          <a:latin typeface="+mn-ea"/>
                          <a:ea typeface="+mn-ea"/>
                        </a:rPr>
                        <a:t>/</a:t>
                      </a:r>
                      <a:r>
                        <a:rPr kumimoji="1" lang="ja-JP" altLang="en-US" sz="1200" dirty="0">
                          <a:solidFill>
                            <a:schemeClr val="tx1"/>
                          </a:solidFill>
                          <a:latin typeface="+mn-ea"/>
                          <a:ea typeface="+mn-ea"/>
                        </a:rPr>
                        <a:t>１人</a:t>
                      </a:r>
                      <a:endParaRPr kumimoji="1" lang="en-US" altLang="ja-JP" sz="1200" dirty="0">
                        <a:solidFill>
                          <a:schemeClr val="tx1"/>
                        </a:solidFill>
                        <a:latin typeface="+mn-ea"/>
                        <a:ea typeface="+mn-ea"/>
                      </a:endParaRPr>
                    </a:p>
                  </a:txBody>
                  <a:tcPr>
                    <a:solidFill>
                      <a:schemeClr val="accent4">
                        <a:lumMod val="40000"/>
                        <a:lumOff val="60000"/>
                      </a:schemeClr>
                    </a:solidFill>
                  </a:tcPr>
                </a:tc>
                <a:extLst>
                  <a:ext uri="{0D108BD9-81ED-4DB2-BD59-A6C34878D82A}">
                    <a16:rowId xmlns:a16="http://schemas.microsoft.com/office/drawing/2014/main" val="3380380030"/>
                  </a:ext>
                </a:extLst>
              </a:tr>
              <a:tr h="248714">
                <a:tc>
                  <a:txBody>
                    <a:bodyPr/>
                    <a:lstStyle/>
                    <a:p>
                      <a:pPr algn="ctr"/>
                      <a:r>
                        <a:rPr kumimoji="1" lang="ja-JP" altLang="en-US" sz="1200" dirty="0"/>
                        <a:t>通所系（介護、障がい）</a:t>
                      </a:r>
                      <a:endParaRPr kumimoji="1" lang="en-US" altLang="ja-JP" sz="1200" dirty="0"/>
                    </a:p>
                    <a:p>
                      <a:pPr algn="ctr"/>
                      <a:r>
                        <a:rPr kumimoji="1" lang="ja-JP" altLang="en-US" sz="1200" dirty="0"/>
                        <a:t>通所系（児童）</a:t>
                      </a:r>
                    </a:p>
                  </a:txBody>
                  <a:tcPr>
                    <a:solidFill>
                      <a:schemeClr val="accent4">
                        <a:lumMod val="40000"/>
                        <a:lumOff val="60000"/>
                      </a:schemeClr>
                    </a:solidFill>
                  </a:tcPr>
                </a:tc>
                <a:tc>
                  <a:txBody>
                    <a:bodyPr/>
                    <a:lstStyle/>
                    <a:p>
                      <a:pPr algn="ctr"/>
                      <a:r>
                        <a:rPr kumimoji="1" lang="en-US" altLang="ja-JP" sz="1200" dirty="0">
                          <a:solidFill>
                            <a:schemeClr val="tx1"/>
                          </a:solidFill>
                          <a:latin typeface="+mn-ea"/>
                          <a:ea typeface="+mn-ea"/>
                        </a:rPr>
                        <a:t>1,350</a:t>
                      </a:r>
                      <a:r>
                        <a:rPr kumimoji="1" lang="ja-JP" altLang="en-US" sz="1200" dirty="0">
                          <a:solidFill>
                            <a:schemeClr val="tx1"/>
                          </a:solidFill>
                          <a:latin typeface="+mn-ea"/>
                          <a:ea typeface="+mn-ea"/>
                        </a:rPr>
                        <a:t>円</a:t>
                      </a:r>
                      <a:r>
                        <a:rPr kumimoji="1" lang="en-US" altLang="ja-JP" sz="1200" dirty="0">
                          <a:solidFill>
                            <a:schemeClr val="tx1"/>
                          </a:solidFill>
                          <a:latin typeface="+mn-ea"/>
                          <a:ea typeface="+mn-ea"/>
                        </a:rPr>
                        <a:t>/</a:t>
                      </a:r>
                      <a:r>
                        <a:rPr kumimoji="1" lang="ja-JP" altLang="en-US" sz="1200" dirty="0">
                          <a:solidFill>
                            <a:schemeClr val="tx1"/>
                          </a:solidFill>
                          <a:latin typeface="+mn-ea"/>
                          <a:ea typeface="+mn-ea"/>
                        </a:rPr>
                        <a:t>１人</a:t>
                      </a:r>
                      <a:endParaRPr kumimoji="1" lang="en-US" altLang="ja-JP" sz="1200" dirty="0">
                        <a:solidFill>
                          <a:schemeClr val="tx1"/>
                        </a:solidFill>
                        <a:latin typeface="+mn-ea"/>
                        <a:ea typeface="+mn-ea"/>
                      </a:endParaRPr>
                    </a:p>
                    <a:p>
                      <a:pPr algn="ctr"/>
                      <a:r>
                        <a:rPr kumimoji="1" lang="en-US" altLang="ja-JP" sz="1200" dirty="0">
                          <a:solidFill>
                            <a:schemeClr val="tx1"/>
                          </a:solidFill>
                          <a:latin typeface="+mn-ea"/>
                          <a:ea typeface="+mn-ea"/>
                        </a:rPr>
                        <a:t>750</a:t>
                      </a:r>
                      <a:r>
                        <a:rPr kumimoji="1" lang="ja-JP" altLang="en-US" sz="1200" dirty="0">
                          <a:solidFill>
                            <a:schemeClr val="tx1"/>
                          </a:solidFill>
                          <a:latin typeface="+mn-ea"/>
                          <a:ea typeface="+mn-ea"/>
                        </a:rPr>
                        <a:t>円</a:t>
                      </a:r>
                      <a:r>
                        <a:rPr kumimoji="1" lang="en-US" altLang="ja-JP" sz="1200" dirty="0">
                          <a:solidFill>
                            <a:schemeClr val="tx1"/>
                          </a:solidFill>
                          <a:latin typeface="+mn-ea"/>
                          <a:ea typeface="+mn-ea"/>
                        </a:rPr>
                        <a:t>/</a:t>
                      </a:r>
                      <a:r>
                        <a:rPr kumimoji="1" lang="ja-JP" altLang="en-US" sz="1200" dirty="0">
                          <a:solidFill>
                            <a:schemeClr val="tx1"/>
                          </a:solidFill>
                          <a:latin typeface="+mn-ea"/>
                          <a:ea typeface="+mn-ea"/>
                        </a:rPr>
                        <a:t>１人</a:t>
                      </a:r>
                      <a:endParaRPr kumimoji="1" lang="en-US" altLang="ja-JP" sz="1200" dirty="0">
                        <a:solidFill>
                          <a:schemeClr val="tx1"/>
                        </a:solidFill>
                        <a:latin typeface="+mn-ea"/>
                        <a:ea typeface="+mn-ea"/>
                      </a:endParaRPr>
                    </a:p>
                  </a:txBody>
                  <a:tcPr>
                    <a:solidFill>
                      <a:schemeClr val="accent4">
                        <a:lumMod val="40000"/>
                        <a:lumOff val="60000"/>
                      </a:schemeClr>
                    </a:solidFill>
                  </a:tcPr>
                </a:tc>
                <a:extLst>
                  <a:ext uri="{0D108BD9-81ED-4DB2-BD59-A6C34878D82A}">
                    <a16:rowId xmlns:a16="http://schemas.microsoft.com/office/drawing/2014/main" val="1726615399"/>
                  </a:ext>
                </a:extLst>
              </a:tr>
              <a:tr h="305857">
                <a:tc>
                  <a:txBody>
                    <a:bodyPr/>
                    <a:lstStyle/>
                    <a:p>
                      <a:pPr algn="ctr"/>
                      <a:r>
                        <a:rPr kumimoji="1" lang="ja-JP" altLang="en-US" sz="1200" dirty="0"/>
                        <a:t>訪問系</a:t>
                      </a:r>
                      <a:r>
                        <a:rPr kumimoji="1" lang="ja-JP" altLang="en-US" sz="1200" dirty="0">
                          <a:solidFill>
                            <a:schemeClr val="tx1"/>
                          </a:solidFill>
                        </a:rPr>
                        <a:t>等</a:t>
                      </a:r>
                    </a:p>
                  </a:txBody>
                  <a:tcPr>
                    <a:solidFill>
                      <a:schemeClr val="accent4">
                        <a:lumMod val="40000"/>
                        <a:lumOff val="60000"/>
                      </a:schemeClr>
                    </a:solidFill>
                  </a:tcPr>
                </a:tc>
                <a:tc>
                  <a:txBody>
                    <a:bodyPr/>
                    <a:lstStyle/>
                    <a:p>
                      <a:pPr algn="ctr"/>
                      <a:r>
                        <a:rPr kumimoji="1" lang="en-US" altLang="ja-JP" sz="1200" dirty="0">
                          <a:solidFill>
                            <a:schemeClr val="tx1"/>
                          </a:solidFill>
                          <a:latin typeface="+mn-ea"/>
                          <a:ea typeface="+mn-ea"/>
                        </a:rPr>
                        <a:t>11,000</a:t>
                      </a:r>
                      <a:r>
                        <a:rPr kumimoji="1" lang="ja-JP" altLang="en-US" sz="1200" dirty="0">
                          <a:solidFill>
                            <a:schemeClr val="tx1"/>
                          </a:solidFill>
                          <a:latin typeface="+mn-ea"/>
                          <a:ea typeface="+mn-ea"/>
                        </a:rPr>
                        <a:t>円</a:t>
                      </a:r>
                      <a:r>
                        <a:rPr kumimoji="1" lang="en-US" altLang="ja-JP" sz="1200" dirty="0">
                          <a:solidFill>
                            <a:schemeClr val="tx1"/>
                          </a:solidFill>
                          <a:latin typeface="+mn-ea"/>
                          <a:ea typeface="+mn-ea"/>
                        </a:rPr>
                        <a:t>/</a:t>
                      </a:r>
                      <a:r>
                        <a:rPr kumimoji="1" lang="ja-JP" altLang="en-US" sz="1200" dirty="0">
                          <a:solidFill>
                            <a:schemeClr val="tx1"/>
                          </a:solidFill>
                          <a:latin typeface="+mn-ea"/>
                          <a:ea typeface="+mn-ea"/>
                        </a:rPr>
                        <a:t>１施設</a:t>
                      </a:r>
                    </a:p>
                  </a:txBody>
                  <a:tcPr>
                    <a:solidFill>
                      <a:schemeClr val="accent4">
                        <a:lumMod val="40000"/>
                        <a:lumOff val="60000"/>
                      </a:schemeClr>
                    </a:solidFill>
                  </a:tcPr>
                </a:tc>
                <a:extLst>
                  <a:ext uri="{0D108BD9-81ED-4DB2-BD59-A6C34878D82A}">
                    <a16:rowId xmlns:a16="http://schemas.microsoft.com/office/drawing/2014/main" val="4069980458"/>
                  </a:ext>
                </a:extLst>
              </a:tr>
            </a:tbl>
          </a:graphicData>
        </a:graphic>
      </p:graphicFrame>
      <p:sp>
        <p:nvSpPr>
          <p:cNvPr id="22" name="乗算 21"/>
          <p:cNvSpPr/>
          <p:nvPr/>
        </p:nvSpPr>
        <p:spPr>
          <a:xfrm>
            <a:off x="6121520" y="5186433"/>
            <a:ext cx="409749" cy="373188"/>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等号 22"/>
          <p:cNvSpPr/>
          <p:nvPr/>
        </p:nvSpPr>
        <p:spPr>
          <a:xfrm>
            <a:off x="7721005" y="5227673"/>
            <a:ext cx="309369" cy="299858"/>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4" name="角丸四角形 23"/>
          <p:cNvSpPr/>
          <p:nvPr/>
        </p:nvSpPr>
        <p:spPr>
          <a:xfrm>
            <a:off x="5185561" y="5195989"/>
            <a:ext cx="914399" cy="394580"/>
          </a:xfrm>
          <a:prstGeom prst="roundRect">
            <a:avLst/>
          </a:prstGeom>
          <a:solidFill>
            <a:schemeClr val="bg1">
              <a:lumMod val="6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rPr>
              <a:t>単価</a:t>
            </a:r>
          </a:p>
        </p:txBody>
      </p:sp>
    </p:spTree>
    <p:extLst>
      <p:ext uri="{BB962C8B-B14F-4D97-AF65-F5344CB8AC3E}">
        <p14:creationId xmlns:p14="http://schemas.microsoft.com/office/powerpoint/2010/main" val="4046815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79324" y="605219"/>
            <a:ext cx="9569003" cy="307777"/>
          </a:xfrm>
          <a:prstGeom prst="rect">
            <a:avLst/>
          </a:prstGeom>
          <a:noFill/>
        </p:spPr>
        <p:txBody>
          <a:bodyPr wrap="square" rtlCol="0">
            <a:spAutoFit/>
          </a:bodyPr>
          <a:lstStyle/>
          <a:p>
            <a:r>
              <a:rPr lang="ja-JP" altLang="en-US" sz="1400" b="1" dirty="0">
                <a:solidFill>
                  <a:srgbClr val="0070C0"/>
                </a:solidFill>
                <a:latin typeface="+mn-ea"/>
              </a:rPr>
              <a:t>Ａ４．対象となる施設等は大阪府に対して申請を行います。</a:t>
            </a:r>
            <a:endParaRPr lang="en-US" altLang="ja-JP" sz="1400" b="1" dirty="0">
              <a:solidFill>
                <a:srgbClr val="0070C0"/>
              </a:solidFill>
              <a:latin typeface="+mn-ea"/>
            </a:endParaRPr>
          </a:p>
        </p:txBody>
      </p:sp>
      <p:sp>
        <p:nvSpPr>
          <p:cNvPr id="16" name="正方形/長方形 15"/>
          <p:cNvSpPr/>
          <p:nvPr/>
        </p:nvSpPr>
        <p:spPr>
          <a:xfrm>
            <a:off x="92203" y="264358"/>
            <a:ext cx="9777218" cy="3125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dirty="0"/>
              <a:t>Ｑ４．</a:t>
            </a:r>
            <a:r>
              <a:rPr kumimoji="1" lang="ja-JP" altLang="en-US" sz="1400" b="1" dirty="0">
                <a:solidFill>
                  <a:schemeClr val="bg1"/>
                </a:solidFill>
              </a:rPr>
              <a:t>一時支援金の申請手続きは？</a:t>
            </a:r>
          </a:p>
        </p:txBody>
      </p:sp>
      <p:sp>
        <p:nvSpPr>
          <p:cNvPr id="20" name="正方形/長方形 19"/>
          <p:cNvSpPr/>
          <p:nvPr/>
        </p:nvSpPr>
        <p:spPr>
          <a:xfrm>
            <a:off x="79317" y="851813"/>
            <a:ext cx="9663199" cy="93493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400" dirty="0">
                <a:solidFill>
                  <a:schemeClr val="tx1"/>
                </a:solidFill>
              </a:rPr>
              <a:t>　◎支援金を申請する場合、</a:t>
            </a:r>
            <a:r>
              <a:rPr kumimoji="1" lang="ja-JP" altLang="en-US" sz="1400" b="1" u="sng" dirty="0">
                <a:solidFill>
                  <a:schemeClr val="tx1"/>
                </a:solidFill>
              </a:rPr>
              <a:t>電子申請（大阪府行政オンラインシステムでの申請）を原則とします</a:t>
            </a:r>
            <a:r>
              <a:rPr kumimoji="1" lang="ja-JP" altLang="en-US" sz="1400" dirty="0">
                <a:solidFill>
                  <a:schemeClr val="tx1"/>
                </a:solidFill>
              </a:rPr>
              <a:t>。</a:t>
            </a:r>
            <a:endParaRPr kumimoji="1" lang="en-US" altLang="ja-JP" sz="1400" dirty="0">
              <a:solidFill>
                <a:schemeClr val="tx1"/>
              </a:solidFill>
            </a:endParaRPr>
          </a:p>
          <a:p>
            <a:r>
              <a:rPr kumimoji="1" lang="ja-JP" altLang="en-US" sz="1400" dirty="0">
                <a:solidFill>
                  <a:schemeClr val="tx1"/>
                </a:solidFill>
              </a:rPr>
              <a:t>　◎</a:t>
            </a:r>
            <a:r>
              <a:rPr kumimoji="1" lang="ja-JP" altLang="en-US" sz="1400" b="1" u="sng" dirty="0">
                <a:solidFill>
                  <a:srgbClr val="FF0000"/>
                </a:solidFill>
              </a:rPr>
              <a:t>前回申請いただいた方は以前申請したアカウントからご申請ください。</a:t>
            </a:r>
            <a:r>
              <a:rPr kumimoji="1" lang="ja-JP" altLang="en-US" sz="1400" dirty="0">
                <a:solidFill>
                  <a:schemeClr val="tx1"/>
                </a:solidFill>
              </a:rPr>
              <a:t>　</a:t>
            </a:r>
            <a:endParaRPr kumimoji="1" lang="en-US" altLang="ja-JP" sz="1400" dirty="0">
              <a:solidFill>
                <a:schemeClr val="tx1"/>
              </a:solidFill>
            </a:endParaRPr>
          </a:p>
          <a:p>
            <a:r>
              <a:rPr kumimoji="1" lang="ja-JP" altLang="en-US" sz="1400" dirty="0">
                <a:solidFill>
                  <a:schemeClr val="tx1"/>
                </a:solidFill>
              </a:rPr>
              <a:t>　◎申請内容を審査し支給決定されると、大阪府の委託先から施設等に支援金を支給（口座振込）します。</a:t>
            </a:r>
            <a:endParaRPr kumimoji="1" lang="en-US" altLang="ja-JP" sz="1400" dirty="0">
              <a:solidFill>
                <a:schemeClr val="tx1"/>
              </a:solidFill>
            </a:endParaRPr>
          </a:p>
          <a:p>
            <a:r>
              <a:rPr kumimoji="1" lang="ja-JP" altLang="en-US" sz="1400" dirty="0">
                <a:solidFill>
                  <a:schemeClr val="tx1"/>
                </a:solidFill>
              </a:rPr>
              <a:t>　　</a:t>
            </a:r>
            <a:r>
              <a:rPr kumimoji="1" lang="en-US" altLang="ja-JP" sz="1400" dirty="0">
                <a:solidFill>
                  <a:schemeClr val="tx1"/>
                </a:solidFill>
              </a:rPr>
              <a:t>※</a:t>
            </a:r>
            <a:r>
              <a:rPr kumimoji="1" lang="ja-JP" altLang="en-US" sz="1400" b="1" u="sng" dirty="0">
                <a:solidFill>
                  <a:schemeClr val="tx1"/>
                </a:solidFill>
              </a:rPr>
              <a:t>支援金の支給をもって交付決定通知を行ったものとしますので、通帳等で支給額のご確認をお願いします</a:t>
            </a:r>
            <a:r>
              <a:rPr kumimoji="1" lang="ja-JP" altLang="en-US" sz="1400" dirty="0">
                <a:solidFill>
                  <a:schemeClr val="tx1"/>
                </a:solidFill>
              </a:rPr>
              <a:t>。</a:t>
            </a:r>
            <a:endParaRPr kumimoji="1" lang="en-US" altLang="ja-JP" sz="1400" dirty="0">
              <a:solidFill>
                <a:schemeClr val="tx1"/>
              </a:solidFill>
            </a:endParaRPr>
          </a:p>
          <a:p>
            <a:endParaRPr kumimoji="1" lang="en-US" altLang="ja-JP" sz="1400" dirty="0">
              <a:solidFill>
                <a:schemeClr val="tx1"/>
              </a:solidFill>
            </a:endParaRPr>
          </a:p>
          <a:p>
            <a:endParaRPr kumimoji="1" lang="en-US" altLang="ja-JP" sz="1400" dirty="0">
              <a:solidFill>
                <a:schemeClr val="tx1"/>
              </a:solidFill>
            </a:endParaRPr>
          </a:p>
          <a:p>
            <a:endParaRPr kumimoji="1" lang="en-US" altLang="ja-JP" sz="1400" dirty="0">
              <a:solidFill>
                <a:schemeClr val="tx1"/>
              </a:solidFill>
            </a:endParaRPr>
          </a:p>
          <a:p>
            <a:r>
              <a:rPr kumimoji="1" lang="ja-JP" altLang="en-US" sz="1400" dirty="0">
                <a:solidFill>
                  <a:schemeClr val="tx1"/>
                </a:solidFill>
              </a:rPr>
              <a:t>　</a:t>
            </a:r>
            <a:endParaRPr kumimoji="1" lang="en-US" altLang="ja-JP" sz="1400" dirty="0">
              <a:solidFill>
                <a:schemeClr val="tx1"/>
              </a:solidFill>
            </a:endParaRPr>
          </a:p>
        </p:txBody>
      </p:sp>
      <p:sp>
        <p:nvSpPr>
          <p:cNvPr id="21" name="正方形/長方形 20"/>
          <p:cNvSpPr/>
          <p:nvPr/>
        </p:nvSpPr>
        <p:spPr>
          <a:xfrm>
            <a:off x="64381" y="1834702"/>
            <a:ext cx="9777218" cy="2780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dirty="0">
                <a:latin typeface="+mn-ea"/>
              </a:rPr>
              <a:t>Ｑ５</a:t>
            </a:r>
            <a:r>
              <a:rPr kumimoji="1" lang="ja-JP" altLang="en-US" sz="1400" b="1" dirty="0">
                <a:solidFill>
                  <a:schemeClr val="bg1"/>
                </a:solidFill>
                <a:latin typeface="+mn-ea"/>
              </a:rPr>
              <a:t>．一時支援金の申請・支払いスケジュールは？</a:t>
            </a:r>
          </a:p>
        </p:txBody>
      </p:sp>
      <p:sp>
        <p:nvSpPr>
          <p:cNvPr id="22" name="テキスト ボックス 21"/>
          <p:cNvSpPr txBox="1"/>
          <p:nvPr/>
        </p:nvSpPr>
        <p:spPr>
          <a:xfrm>
            <a:off x="66438" y="2160759"/>
            <a:ext cx="9569003" cy="307777"/>
          </a:xfrm>
          <a:prstGeom prst="rect">
            <a:avLst/>
          </a:prstGeom>
          <a:noFill/>
        </p:spPr>
        <p:txBody>
          <a:bodyPr wrap="square" rtlCol="0">
            <a:spAutoFit/>
          </a:bodyPr>
          <a:lstStyle/>
          <a:p>
            <a:r>
              <a:rPr lang="ja-JP" altLang="en-US" sz="1400" b="1" dirty="0">
                <a:solidFill>
                  <a:srgbClr val="0070C0"/>
                </a:solidFill>
                <a:latin typeface="+mn-ea"/>
              </a:rPr>
              <a:t>Ａ５．スケジュールは次のとおりです。</a:t>
            </a:r>
            <a:endParaRPr lang="en-US" altLang="ja-JP" sz="1400" b="1" dirty="0">
              <a:solidFill>
                <a:srgbClr val="0070C0"/>
              </a:solidFill>
              <a:latin typeface="+mn-ea"/>
            </a:endParaRPr>
          </a:p>
        </p:txBody>
      </p:sp>
      <p:sp>
        <p:nvSpPr>
          <p:cNvPr id="23" name="正方形/長方形 22"/>
          <p:cNvSpPr/>
          <p:nvPr/>
        </p:nvSpPr>
        <p:spPr>
          <a:xfrm>
            <a:off x="112550" y="2547679"/>
            <a:ext cx="9629966" cy="120032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400" b="1" dirty="0">
                <a:solidFill>
                  <a:schemeClr val="tx1"/>
                </a:solidFill>
              </a:rPr>
              <a:t>・令和７年７月</a:t>
            </a:r>
            <a:r>
              <a:rPr kumimoji="1" lang="en-US" altLang="ja-JP" sz="1400" b="1" dirty="0">
                <a:solidFill>
                  <a:schemeClr val="tx1"/>
                </a:solidFill>
                <a:latin typeface="+mn-ea"/>
              </a:rPr>
              <a:t>17</a:t>
            </a:r>
            <a:r>
              <a:rPr kumimoji="1" lang="ja-JP" altLang="en-US" sz="1400" b="1" dirty="0">
                <a:solidFill>
                  <a:schemeClr val="tx1"/>
                </a:solidFill>
              </a:rPr>
              <a:t>日（木）・・・受付開始</a:t>
            </a:r>
            <a:endParaRPr kumimoji="1" lang="en-US" altLang="ja-JP" sz="1400" b="1" dirty="0">
              <a:solidFill>
                <a:schemeClr val="tx1"/>
              </a:solidFill>
            </a:endParaRPr>
          </a:p>
          <a:p>
            <a:r>
              <a:rPr kumimoji="1" lang="ja-JP" altLang="en-US" sz="1400" b="1" dirty="0">
                <a:solidFill>
                  <a:schemeClr val="tx1"/>
                </a:solidFill>
              </a:rPr>
              <a:t>　　　　　　　　　　　　　　　 申請受付後に順次、審査を開始し審査完了した順に支給する予定です。</a:t>
            </a:r>
            <a:endParaRPr kumimoji="1" lang="en-US" altLang="ja-JP" sz="1400" b="1" dirty="0">
              <a:solidFill>
                <a:schemeClr val="tx1"/>
              </a:solidFill>
            </a:endParaRPr>
          </a:p>
          <a:p>
            <a:r>
              <a:rPr kumimoji="1" lang="ja-JP" altLang="en-US" sz="1400" b="1" dirty="0">
                <a:solidFill>
                  <a:schemeClr val="tx1"/>
                </a:solidFill>
              </a:rPr>
              <a:t>　　　　　　　　　　　　　　　 ただし、申請書類の不備等により支給が遅れる場合がありますのでご了承ください。</a:t>
            </a:r>
            <a:endParaRPr kumimoji="1" lang="en-US" altLang="ja-JP" sz="1400" b="1" dirty="0">
              <a:solidFill>
                <a:schemeClr val="tx1"/>
              </a:solidFill>
            </a:endParaRPr>
          </a:p>
          <a:p>
            <a:r>
              <a:rPr kumimoji="1" lang="ja-JP" altLang="en-US" sz="1400" b="1" dirty="0">
                <a:solidFill>
                  <a:schemeClr val="tx1"/>
                </a:solidFill>
              </a:rPr>
              <a:t>・令和７年８月</a:t>
            </a:r>
            <a:r>
              <a:rPr kumimoji="1" lang="en-US" altLang="ja-JP" sz="1400" b="1" dirty="0">
                <a:solidFill>
                  <a:schemeClr val="tx1"/>
                </a:solidFill>
                <a:latin typeface="+mn-ea"/>
              </a:rPr>
              <a:t>31</a:t>
            </a:r>
            <a:r>
              <a:rPr kumimoji="1" lang="ja-JP" altLang="en-US" sz="1400" b="1" dirty="0">
                <a:solidFill>
                  <a:schemeClr val="tx1"/>
                </a:solidFill>
              </a:rPr>
              <a:t>日（日） ・・・申請受付締切</a:t>
            </a:r>
            <a:endParaRPr kumimoji="1" lang="en-US" altLang="ja-JP" sz="1400" b="1" dirty="0">
              <a:solidFill>
                <a:schemeClr val="tx1"/>
              </a:solidFill>
            </a:endParaRPr>
          </a:p>
          <a:p>
            <a:r>
              <a:rPr kumimoji="1" lang="ja-JP" altLang="en-US" sz="1400" b="1" dirty="0">
                <a:solidFill>
                  <a:schemeClr val="tx1"/>
                </a:solidFill>
              </a:rPr>
              <a:t>・令和７年</a:t>
            </a:r>
            <a:r>
              <a:rPr kumimoji="1" lang="en-US" altLang="ja-JP" sz="1400" b="1" dirty="0">
                <a:solidFill>
                  <a:schemeClr val="tx1"/>
                </a:solidFill>
                <a:latin typeface="+mn-ea"/>
              </a:rPr>
              <a:t>11</a:t>
            </a:r>
            <a:r>
              <a:rPr kumimoji="1" lang="ja-JP" altLang="en-US" sz="1400" b="1" dirty="0">
                <a:solidFill>
                  <a:schemeClr val="tx1"/>
                </a:solidFill>
              </a:rPr>
              <a:t>月</a:t>
            </a:r>
            <a:r>
              <a:rPr kumimoji="1" lang="ja-JP" altLang="en-US" sz="1400" b="1" dirty="0">
                <a:solidFill>
                  <a:schemeClr val="tx1"/>
                </a:solidFill>
                <a:latin typeface="+mn-ea"/>
              </a:rPr>
              <a:t>４</a:t>
            </a:r>
            <a:r>
              <a:rPr kumimoji="1" lang="ja-JP" altLang="en-US" sz="1400" b="1" dirty="0">
                <a:solidFill>
                  <a:schemeClr val="tx1"/>
                </a:solidFill>
              </a:rPr>
              <a:t>日（火） ・・・支援金の支給終了</a:t>
            </a:r>
            <a:endParaRPr kumimoji="1" lang="en-US" altLang="ja-JP" sz="1400" b="1" dirty="0">
              <a:solidFill>
                <a:schemeClr val="tx1"/>
              </a:solidFill>
            </a:endParaRPr>
          </a:p>
        </p:txBody>
      </p:sp>
      <p:sp>
        <p:nvSpPr>
          <p:cNvPr id="37" name="テキスト ボックス 36"/>
          <p:cNvSpPr txBox="1"/>
          <p:nvPr/>
        </p:nvSpPr>
        <p:spPr>
          <a:xfrm>
            <a:off x="1836238" y="5154014"/>
            <a:ext cx="7906278" cy="1431161"/>
          </a:xfrm>
          <a:prstGeom prst="rect">
            <a:avLst/>
          </a:prstGeom>
          <a:noFill/>
          <a:ln>
            <a:solidFill>
              <a:schemeClr val="tx1"/>
            </a:solidFill>
            <a:prstDash val="sysDash"/>
          </a:ln>
        </p:spPr>
        <p:txBody>
          <a:bodyPr wrap="square" rtlCol="0">
            <a:spAutoFit/>
          </a:bodyPr>
          <a:lstStyle/>
          <a:p>
            <a:r>
              <a:rPr kumimoji="1" lang="ja-JP" altLang="en-US" sz="1400" b="1" dirty="0"/>
              <a:t>　</a:t>
            </a:r>
            <a:r>
              <a:rPr kumimoji="1" lang="en-US" altLang="ja-JP" sz="1400" b="1" dirty="0"/>
              <a:t>【</a:t>
            </a:r>
            <a:r>
              <a:rPr kumimoji="1" lang="ja-JP" altLang="en-US" sz="1400" b="1" dirty="0"/>
              <a:t>問合せ先</a:t>
            </a:r>
            <a:r>
              <a:rPr kumimoji="1" lang="en-US" altLang="ja-JP" sz="1400" b="1" dirty="0"/>
              <a:t>】</a:t>
            </a:r>
          </a:p>
          <a:p>
            <a:r>
              <a:rPr kumimoji="1" lang="ja-JP" altLang="en-US" sz="1400" dirty="0"/>
              <a:t>　</a:t>
            </a:r>
            <a:r>
              <a:rPr kumimoji="1" lang="ja-JP" altLang="en-US" sz="1400" b="1" dirty="0"/>
              <a:t>大阪府社会福祉施設等物価高騰対策一時支援金事業（第４弾）コールセンター</a:t>
            </a:r>
            <a:endParaRPr kumimoji="1" lang="en-US" altLang="ja-JP" sz="1400" b="1" dirty="0"/>
          </a:p>
          <a:p>
            <a:pPr>
              <a:lnSpc>
                <a:spcPct val="150000"/>
              </a:lnSpc>
            </a:pPr>
            <a:r>
              <a:rPr kumimoji="1" lang="ja-JP" altLang="en-US" sz="1400" b="1" dirty="0"/>
              <a:t>　　　</a:t>
            </a:r>
            <a:r>
              <a:rPr kumimoji="1" lang="ja-JP" altLang="en-US" sz="1600" b="1" dirty="0"/>
              <a:t>０６－４２５６－０６４４</a:t>
            </a:r>
            <a:r>
              <a:rPr kumimoji="1" lang="ja-JP" altLang="en-US" sz="1400" b="1" dirty="0"/>
              <a:t>（平日９時から</a:t>
            </a:r>
            <a:r>
              <a:rPr kumimoji="1" lang="en-US" altLang="ja-JP" sz="1400" b="1" dirty="0">
                <a:latin typeface="+mn-ea"/>
              </a:rPr>
              <a:t>18</a:t>
            </a:r>
            <a:r>
              <a:rPr kumimoji="1" lang="ja-JP" altLang="en-US" sz="1400" b="1" dirty="0"/>
              <a:t>時まで）</a:t>
            </a:r>
            <a:endParaRPr kumimoji="1" lang="en-US" altLang="ja-JP" sz="1400" b="1" dirty="0"/>
          </a:p>
          <a:p>
            <a:pPr>
              <a:lnSpc>
                <a:spcPct val="150000"/>
              </a:lnSpc>
            </a:pPr>
            <a:r>
              <a:rPr kumimoji="1" lang="ja-JP" altLang="en-US" sz="1400" b="1" dirty="0"/>
              <a:t>　　　開設日　令和７年７月</a:t>
            </a:r>
            <a:r>
              <a:rPr kumimoji="1" lang="en-US" altLang="ja-JP" sz="1400" b="1" dirty="0">
                <a:solidFill>
                  <a:schemeClr val="tx1"/>
                </a:solidFill>
                <a:latin typeface="+mn-ea"/>
              </a:rPr>
              <a:t>17</a:t>
            </a:r>
            <a:r>
              <a:rPr kumimoji="1" lang="ja-JP" altLang="en-US" sz="1400" b="1" dirty="0"/>
              <a:t>日（木）～令和７年</a:t>
            </a:r>
            <a:r>
              <a:rPr kumimoji="1" lang="en-US" altLang="ja-JP" sz="1400" b="1" dirty="0">
                <a:solidFill>
                  <a:schemeClr val="tx1"/>
                </a:solidFill>
                <a:latin typeface="+mn-ea"/>
              </a:rPr>
              <a:t>11</a:t>
            </a:r>
            <a:r>
              <a:rPr kumimoji="1" lang="ja-JP" altLang="en-US" sz="1400" b="1" dirty="0"/>
              <a:t>月</a:t>
            </a:r>
            <a:r>
              <a:rPr kumimoji="1" lang="en-US" altLang="ja-JP" sz="1400" b="1" dirty="0">
                <a:solidFill>
                  <a:schemeClr val="tx1"/>
                </a:solidFill>
                <a:latin typeface="+mn-ea"/>
              </a:rPr>
              <a:t>12</a:t>
            </a:r>
            <a:r>
              <a:rPr kumimoji="1" lang="ja-JP" altLang="en-US" sz="1400" b="1" dirty="0"/>
              <a:t>日（水）</a:t>
            </a:r>
            <a:endParaRPr kumimoji="1" lang="en-US" altLang="ja-JP" sz="1400" b="1" dirty="0"/>
          </a:p>
          <a:p>
            <a:r>
              <a:rPr kumimoji="1" lang="ja-JP" altLang="en-US" sz="1400" b="1" dirty="0"/>
              <a:t>　　</a:t>
            </a:r>
            <a:r>
              <a:rPr kumimoji="1" lang="en-US" altLang="ja-JP" sz="1400" b="1" dirty="0"/>
              <a:t>※</a:t>
            </a:r>
            <a:r>
              <a:rPr kumimoji="1" lang="ja-JP" altLang="en-US" sz="1400" b="1" dirty="0"/>
              <a:t>令和７年７月</a:t>
            </a:r>
            <a:r>
              <a:rPr kumimoji="1" lang="en-US" altLang="ja-JP" sz="1400" b="1" dirty="0">
                <a:latin typeface="+mn-ea"/>
              </a:rPr>
              <a:t>26</a:t>
            </a:r>
            <a:r>
              <a:rPr kumimoji="1" lang="ja-JP" altLang="en-US" sz="1400" b="1" dirty="0"/>
              <a:t>日、</a:t>
            </a:r>
            <a:r>
              <a:rPr kumimoji="1" lang="en-US" altLang="ja-JP" sz="1400" b="1" dirty="0">
                <a:solidFill>
                  <a:schemeClr val="tx1"/>
                </a:solidFill>
                <a:latin typeface="+mn-ea"/>
              </a:rPr>
              <a:t>27</a:t>
            </a:r>
            <a:r>
              <a:rPr kumimoji="1" lang="ja-JP" altLang="en-US" sz="1400" b="1" dirty="0"/>
              <a:t>日、８月２日、３日、</a:t>
            </a:r>
            <a:r>
              <a:rPr kumimoji="1" lang="en-US" altLang="ja-JP" sz="1400" b="1" dirty="0">
                <a:solidFill>
                  <a:schemeClr val="tx1"/>
                </a:solidFill>
                <a:latin typeface="+mn-ea"/>
              </a:rPr>
              <a:t>23</a:t>
            </a:r>
            <a:r>
              <a:rPr kumimoji="1" lang="ja-JP" altLang="en-US" sz="1400" b="1" dirty="0"/>
              <a:t>日、</a:t>
            </a:r>
            <a:r>
              <a:rPr kumimoji="1" lang="en-US" altLang="ja-JP" sz="1400" b="1" dirty="0">
                <a:solidFill>
                  <a:schemeClr val="tx1"/>
                </a:solidFill>
                <a:latin typeface="+mn-ea"/>
              </a:rPr>
              <a:t>24</a:t>
            </a:r>
            <a:r>
              <a:rPr kumimoji="1" lang="ja-JP" altLang="en-US" sz="1400" b="1" dirty="0"/>
              <a:t>日</a:t>
            </a:r>
            <a:r>
              <a:rPr kumimoji="1" lang="ja-JP" altLang="en-US" sz="1400" b="1" dirty="0">
                <a:solidFill>
                  <a:srgbClr val="FF0000"/>
                </a:solidFill>
              </a:rPr>
              <a:t>は土日祝日も</a:t>
            </a:r>
            <a:r>
              <a:rPr kumimoji="1" lang="ja-JP" altLang="en-US" sz="1400" b="1" dirty="0"/>
              <a:t>開設しております。</a:t>
            </a:r>
            <a:endParaRPr kumimoji="1" lang="ja-JP" altLang="en-US" sz="1600" b="1" dirty="0">
              <a:solidFill>
                <a:srgbClr val="FF0000"/>
              </a:solidFill>
            </a:endParaRPr>
          </a:p>
        </p:txBody>
      </p:sp>
      <p:sp>
        <p:nvSpPr>
          <p:cNvPr id="38" name="テキスト ボックス 37"/>
          <p:cNvSpPr txBox="1"/>
          <p:nvPr/>
        </p:nvSpPr>
        <p:spPr>
          <a:xfrm>
            <a:off x="33372" y="3750524"/>
            <a:ext cx="7885557" cy="1477328"/>
          </a:xfrm>
          <a:prstGeom prst="rect">
            <a:avLst/>
          </a:prstGeom>
          <a:noFill/>
        </p:spPr>
        <p:txBody>
          <a:bodyPr wrap="square" rtlCol="0">
            <a:spAutoFit/>
          </a:bodyPr>
          <a:lstStyle/>
          <a:p>
            <a:endParaRPr kumimoji="1" lang="en-US" altLang="ja-JP" sz="1200" b="1" dirty="0"/>
          </a:p>
          <a:p>
            <a:r>
              <a:rPr kumimoji="1" lang="en-US" altLang="ja-JP" sz="1400" b="1" dirty="0"/>
              <a:t>※</a:t>
            </a:r>
            <a:r>
              <a:rPr kumimoji="1" lang="ja-JP" altLang="en-US" sz="1400" b="1" dirty="0"/>
              <a:t>電子申請のマニュアルや、支援金にかかるよくある質問等、支援金の詳細は、大阪府</a:t>
            </a:r>
            <a:r>
              <a:rPr kumimoji="1" lang="en-US" altLang="ja-JP" sz="1400" b="1" dirty="0"/>
              <a:t>HP</a:t>
            </a:r>
            <a:r>
              <a:rPr kumimoji="1" lang="ja-JP" altLang="en-US" sz="1400" b="1" dirty="0"/>
              <a:t>に</a:t>
            </a:r>
            <a:endParaRPr kumimoji="1" lang="en-US" altLang="ja-JP" sz="1400" b="1" dirty="0"/>
          </a:p>
          <a:p>
            <a:r>
              <a:rPr kumimoji="1" lang="ja-JP" altLang="en-US" sz="1400" b="1" dirty="0"/>
              <a:t>　掲載していますので、ご確認のうえご申請ください。</a:t>
            </a:r>
            <a:endParaRPr kumimoji="1" lang="en-US" altLang="ja-JP" sz="1400" b="1" dirty="0"/>
          </a:p>
          <a:p>
            <a:endParaRPr kumimoji="1" lang="en-US" altLang="ja-JP" sz="1400" b="1" dirty="0"/>
          </a:p>
          <a:p>
            <a:r>
              <a:rPr kumimoji="1" lang="en-US" altLang="ja-JP" b="1" dirty="0"/>
              <a:t>URL</a:t>
            </a:r>
            <a:r>
              <a:rPr kumimoji="1" lang="ja-JP" altLang="en-US" b="1" dirty="0"/>
              <a:t>：</a:t>
            </a:r>
            <a:r>
              <a:rPr kumimoji="1" lang="en-US" altLang="ja-JP" b="1" dirty="0">
                <a:hlinkClick r:id="rId2"/>
              </a:rPr>
              <a:t>https://www.pref.osaka.lg.jp/o090010/fukushisomu/1jishien4/index.html</a:t>
            </a:r>
            <a:endParaRPr kumimoji="1" lang="en-US" altLang="ja-JP" b="1" dirty="0"/>
          </a:p>
          <a:p>
            <a:endParaRPr kumimoji="1" lang="en-US" altLang="ja-JP" b="1" dirty="0"/>
          </a:p>
        </p:txBody>
      </p:sp>
      <p:pic>
        <p:nvPicPr>
          <p:cNvPr id="1030" name="Picture 6" descr="介護施設のイラスト"/>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4741" y="3717272"/>
            <a:ext cx="2191100" cy="1757750"/>
          </a:xfrm>
          <a:prstGeom prst="rect">
            <a:avLst/>
          </a:prstGeom>
          <a:noFill/>
          <a:extLst>
            <a:ext uri="{909E8E84-426E-40DD-AFC4-6F175D3DCCD1}">
              <a14:hiddenFill xmlns:a14="http://schemas.microsoft.com/office/drawing/2010/main">
                <a:solidFill>
                  <a:srgbClr val="FFFFFF"/>
                </a:solidFill>
              </a14:hiddenFill>
            </a:ext>
          </a:extLst>
        </p:spPr>
      </p:pic>
      <p:pic>
        <p:nvPicPr>
          <p:cNvPr id="4" name="図 3">
            <a:extLst>
              <a:ext uri="{FF2B5EF4-FFF2-40B4-BE49-F238E27FC236}">
                <a16:creationId xmlns:a16="http://schemas.microsoft.com/office/drawing/2014/main" id="{97AEB435-8950-4516-9DBC-9035F314BDB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101" y="4961416"/>
            <a:ext cx="1788576" cy="1788576"/>
          </a:xfrm>
          <a:prstGeom prst="rect">
            <a:avLst/>
          </a:prstGeom>
        </p:spPr>
      </p:pic>
    </p:spTree>
    <p:extLst>
      <p:ext uri="{BB962C8B-B14F-4D97-AF65-F5344CB8AC3E}">
        <p14:creationId xmlns:p14="http://schemas.microsoft.com/office/powerpoint/2010/main" val="332176388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1064</Words>
  <Application>Microsoft Office PowerPoint</Application>
  <PresentationFormat>A4 210 x 297 mm</PresentationFormat>
  <Paragraphs>72</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游ゴシック</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2023-01-16T01:32:05Z</dcterms:created>
  <dcterms:modified xsi:type="dcterms:W3CDTF">2025-08-06T02:04:57Z</dcterms:modified>
</cp:coreProperties>
</file>