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641" r:id="rId2"/>
    <p:sldId id="1176" r:id="rId3"/>
    <p:sldId id="333" r:id="rId4"/>
    <p:sldId id="1251" r:id="rId5"/>
    <p:sldId id="1281" r:id="rId6"/>
    <p:sldId id="1282" r:id="rId7"/>
    <p:sldId id="1283" r:id="rId8"/>
    <p:sldId id="1284" r:id="rId9"/>
    <p:sldId id="1285" r:id="rId10"/>
    <p:sldId id="1286" r:id="rId11"/>
    <p:sldId id="1287" r:id="rId12"/>
    <p:sldId id="1288" r:id="rId13"/>
    <p:sldId id="1289" r:id="rId14"/>
    <p:sldId id="1290" r:id="rId15"/>
    <p:sldId id="1291" r:id="rId16"/>
    <p:sldId id="1292" r:id="rId17"/>
    <p:sldId id="1293" r:id="rId18"/>
    <p:sldId id="1294" r:id="rId19"/>
    <p:sldId id="1295" r:id="rId20"/>
    <p:sldId id="1296" r:id="rId21"/>
    <p:sldId id="1297" r:id="rId22"/>
    <p:sldId id="1298" r:id="rId23"/>
    <p:sldId id="1299" r:id="rId24"/>
    <p:sldId id="1300" r:id="rId25"/>
    <p:sldId id="1301" r:id="rId26"/>
    <p:sldId id="1302" r:id="rId27"/>
    <p:sldId id="1303" r:id="rId2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9" autoAdjust="0"/>
    <p:restoredTop sz="90545" autoAdjust="0"/>
  </p:normalViewPr>
  <p:slideViewPr>
    <p:cSldViewPr snapToGrid="0">
      <p:cViewPr varScale="1">
        <p:scale>
          <a:sx n="104" d="100"/>
          <a:sy n="10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575" cy="498475"/>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3"/>
            <a:ext cx="2949575" cy="498475"/>
          </a:xfrm>
          <a:prstGeom prst="rect">
            <a:avLst/>
          </a:prstGeom>
        </p:spPr>
        <p:txBody>
          <a:bodyPr vert="horz" lIns="91410" tIns="45707" rIns="91410" bIns="45707" rtlCol="0"/>
          <a:lstStyle>
            <a:lvl1pPr algn="r">
              <a:defRPr sz="1200"/>
            </a:lvl1pPr>
          </a:lstStyle>
          <a:p>
            <a:fld id="{F2EA6373-2DC8-4306-A4CC-A5A9EE98E462}"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8" y="4783142"/>
            <a:ext cx="5445125" cy="3913187"/>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4"/>
            <a:ext cx="2949575" cy="498475"/>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8475"/>
          </a:xfrm>
          <a:prstGeom prst="rect">
            <a:avLst/>
          </a:prstGeom>
        </p:spPr>
        <p:txBody>
          <a:bodyPr vert="horz" lIns="91410" tIns="45707" rIns="91410" bIns="45707" rtlCol="0" anchor="b"/>
          <a:lstStyle>
            <a:lvl1pPr algn="r">
              <a:defRPr sz="1200"/>
            </a:lvl1pPr>
          </a:lstStyle>
          <a:p>
            <a:fld id="{B886BA63-3FD8-463C-99D7-0BD885C7C531}" type="slidenum">
              <a:rPr kumimoji="1" lang="ja-JP" altLang="en-US" smtClean="0"/>
              <a:t>‹#›</a:t>
            </a:fld>
            <a:endParaRPr kumimoji="1" lang="ja-JP" altLang="en-US"/>
          </a:p>
        </p:txBody>
      </p:sp>
    </p:spTree>
    <p:extLst>
      <p:ext uri="{BB962C8B-B14F-4D97-AF65-F5344CB8AC3E}">
        <p14:creationId xmlns:p14="http://schemas.microsoft.com/office/powerpoint/2010/main" val="2420801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xfrm>
            <a:off x="-217488" y="812800"/>
            <a:ext cx="7194551" cy="4046538"/>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55869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xfrm>
            <a:off x="-555625" y="884238"/>
            <a:ext cx="7816850" cy="4397375"/>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255242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91765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2301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2631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5630286" y="6465810"/>
            <a:ext cx="4306737" cy="34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algn="l" defTabSz="906463" eaLnBrk="0" hangingPunct="0">
              <a:spcBef>
                <a:spcPct val="30000"/>
              </a:spcBef>
              <a:defRPr sz="1200">
                <a:solidFill>
                  <a:srgbClr val="000000"/>
                </a:solidFill>
                <a:latin typeface="Times New Roman" pitchFamily="16" charset="0"/>
              </a:defRPr>
            </a:lvl1pPr>
            <a:lvl2pPr algn="l" defTabSz="906463" eaLnBrk="0" hangingPunct="0">
              <a:spcBef>
                <a:spcPct val="30000"/>
              </a:spcBef>
              <a:defRPr sz="1200">
                <a:solidFill>
                  <a:srgbClr val="000000"/>
                </a:solidFill>
                <a:latin typeface="Times New Roman" pitchFamily="16" charset="0"/>
              </a:defRPr>
            </a:lvl2pPr>
            <a:lvl3pPr algn="l" defTabSz="906463" eaLnBrk="0" hangingPunct="0">
              <a:spcBef>
                <a:spcPct val="30000"/>
              </a:spcBef>
              <a:defRPr sz="1200">
                <a:solidFill>
                  <a:srgbClr val="000000"/>
                </a:solidFill>
                <a:latin typeface="Times New Roman" pitchFamily="16" charset="0"/>
              </a:defRPr>
            </a:lvl3pPr>
            <a:lvl4pPr algn="l" defTabSz="906463" eaLnBrk="0" hangingPunct="0">
              <a:spcBef>
                <a:spcPct val="30000"/>
              </a:spcBef>
              <a:defRPr sz="1200">
                <a:solidFill>
                  <a:srgbClr val="000000"/>
                </a:solidFill>
                <a:latin typeface="Times New Roman" pitchFamily="16" charset="0"/>
              </a:defRPr>
            </a:lvl4pPr>
            <a:lvl5pPr algn="l" defTabSz="906463" eaLnBrk="0" hangingPunct="0">
              <a:spcBef>
                <a:spcPct val="30000"/>
              </a:spcBef>
              <a:defRPr sz="1200">
                <a:solidFill>
                  <a:srgbClr val="000000"/>
                </a:solidFill>
                <a:latin typeface="Times New Roman" pitchFamily="16" charset="0"/>
              </a:defRPr>
            </a:lvl5pPr>
            <a:lvl6pPr marL="25146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algn="r" eaLnBrk="1" hangingPunct="1">
              <a:spcBef>
                <a:spcPct val="0"/>
              </a:spcBef>
            </a:pPr>
            <a:fld id="{D48875C2-A9E5-4665-BF49-3006D396299E}" type="slidenum">
              <a:rPr kumimoji="1" lang="en-US" altLang="ja-JP">
                <a:solidFill>
                  <a:schemeClr val="tx1"/>
                </a:solidFill>
                <a:latin typeface="Arial" charset="0"/>
              </a:rPr>
              <a:pPr algn="r" eaLnBrk="1" hangingPunct="1">
                <a:spcBef>
                  <a:spcPct val="0"/>
                </a:spcBef>
              </a:pPr>
              <a:t>22</a:t>
            </a:fld>
            <a:endParaRPr kumimoji="1" lang="en-US" altLang="ja-JP">
              <a:solidFill>
                <a:schemeClr val="tx1"/>
              </a:solidFill>
              <a:latin typeface="Arial" charset="0"/>
            </a:endParaRPr>
          </a:p>
        </p:txBody>
      </p:sp>
      <p:sp>
        <p:nvSpPr>
          <p:cNvPr id="51203" name="Rectangle 2"/>
          <p:cNvSpPr>
            <a:spLocks noGrp="1" noRot="1" noChangeAspect="1" noChangeArrowheads="1" noTextEdit="1"/>
          </p:cNvSpPr>
          <p:nvPr>
            <p:ph type="sldImg"/>
          </p:nvPr>
        </p:nvSpPr>
        <p:spPr>
          <a:xfrm>
            <a:off x="2708275" y="511175"/>
            <a:ext cx="4533900" cy="2551113"/>
          </a:xfrm>
          <a:ln/>
        </p:spPr>
      </p:sp>
      <p:sp>
        <p:nvSpPr>
          <p:cNvPr id="51204" name="Rectangle 3"/>
          <p:cNvSpPr>
            <a:spLocks noGrp="1" noChangeArrowheads="1"/>
          </p:cNvSpPr>
          <p:nvPr>
            <p:ph type="body" idx="1"/>
          </p:nvPr>
        </p:nvSpPr>
        <p:spPr>
          <a:xfrm>
            <a:off x="996718" y="3233449"/>
            <a:ext cx="7945907" cy="306275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211758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5630286" y="6465810"/>
            <a:ext cx="4306737" cy="34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algn="l" defTabSz="906463" eaLnBrk="0" hangingPunct="0">
              <a:spcBef>
                <a:spcPct val="30000"/>
              </a:spcBef>
              <a:defRPr sz="1200">
                <a:solidFill>
                  <a:srgbClr val="000000"/>
                </a:solidFill>
                <a:latin typeface="Times New Roman" pitchFamily="16" charset="0"/>
              </a:defRPr>
            </a:lvl1pPr>
            <a:lvl2pPr algn="l" defTabSz="906463" eaLnBrk="0" hangingPunct="0">
              <a:spcBef>
                <a:spcPct val="30000"/>
              </a:spcBef>
              <a:defRPr sz="1200">
                <a:solidFill>
                  <a:srgbClr val="000000"/>
                </a:solidFill>
                <a:latin typeface="Times New Roman" pitchFamily="16" charset="0"/>
              </a:defRPr>
            </a:lvl2pPr>
            <a:lvl3pPr algn="l" defTabSz="906463" eaLnBrk="0" hangingPunct="0">
              <a:spcBef>
                <a:spcPct val="30000"/>
              </a:spcBef>
              <a:defRPr sz="1200">
                <a:solidFill>
                  <a:srgbClr val="000000"/>
                </a:solidFill>
                <a:latin typeface="Times New Roman" pitchFamily="16" charset="0"/>
              </a:defRPr>
            </a:lvl3pPr>
            <a:lvl4pPr algn="l" defTabSz="906463" eaLnBrk="0" hangingPunct="0">
              <a:spcBef>
                <a:spcPct val="30000"/>
              </a:spcBef>
              <a:defRPr sz="1200">
                <a:solidFill>
                  <a:srgbClr val="000000"/>
                </a:solidFill>
                <a:latin typeface="Times New Roman" pitchFamily="16" charset="0"/>
              </a:defRPr>
            </a:lvl4pPr>
            <a:lvl5pPr algn="l" defTabSz="906463" eaLnBrk="0" hangingPunct="0">
              <a:spcBef>
                <a:spcPct val="30000"/>
              </a:spcBef>
              <a:defRPr sz="1200">
                <a:solidFill>
                  <a:srgbClr val="000000"/>
                </a:solidFill>
                <a:latin typeface="Times New Roman" pitchFamily="16" charset="0"/>
              </a:defRPr>
            </a:lvl5pPr>
            <a:lvl6pPr marL="25146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algn="r" eaLnBrk="1" hangingPunct="1">
              <a:spcBef>
                <a:spcPct val="0"/>
              </a:spcBef>
            </a:pPr>
            <a:fld id="{D48875C2-A9E5-4665-BF49-3006D396299E}" type="slidenum">
              <a:rPr kumimoji="1" lang="en-US" altLang="ja-JP">
                <a:solidFill>
                  <a:schemeClr val="tx1"/>
                </a:solidFill>
                <a:latin typeface="Arial" charset="0"/>
              </a:rPr>
              <a:pPr algn="r" eaLnBrk="1" hangingPunct="1">
                <a:spcBef>
                  <a:spcPct val="0"/>
                </a:spcBef>
              </a:pPr>
              <a:t>23</a:t>
            </a:fld>
            <a:endParaRPr kumimoji="1" lang="en-US" altLang="ja-JP">
              <a:solidFill>
                <a:schemeClr val="tx1"/>
              </a:solidFill>
              <a:latin typeface="Arial" charset="0"/>
            </a:endParaRPr>
          </a:p>
        </p:txBody>
      </p:sp>
      <p:sp>
        <p:nvSpPr>
          <p:cNvPr id="51203" name="Rectangle 2"/>
          <p:cNvSpPr>
            <a:spLocks noGrp="1" noRot="1" noChangeAspect="1" noChangeArrowheads="1" noTextEdit="1"/>
          </p:cNvSpPr>
          <p:nvPr>
            <p:ph type="sldImg"/>
          </p:nvPr>
        </p:nvSpPr>
        <p:spPr>
          <a:xfrm>
            <a:off x="2708275" y="511175"/>
            <a:ext cx="4533900" cy="2551113"/>
          </a:xfrm>
          <a:ln/>
        </p:spPr>
      </p:sp>
      <p:sp>
        <p:nvSpPr>
          <p:cNvPr id="51204" name="Rectangle 3"/>
          <p:cNvSpPr>
            <a:spLocks noGrp="1" noChangeArrowheads="1"/>
          </p:cNvSpPr>
          <p:nvPr>
            <p:ph type="body" idx="1"/>
          </p:nvPr>
        </p:nvSpPr>
        <p:spPr>
          <a:xfrm>
            <a:off x="996718" y="3233449"/>
            <a:ext cx="7945907" cy="306275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3237637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24</a:t>
            </a:fld>
            <a:endParaRPr kumimoji="1" lang="ja-JP" altLang="en-US" dirty="0"/>
          </a:p>
        </p:txBody>
      </p:sp>
    </p:spTree>
    <p:extLst>
      <p:ext uri="{BB962C8B-B14F-4D97-AF65-F5344CB8AC3E}">
        <p14:creationId xmlns:p14="http://schemas.microsoft.com/office/powerpoint/2010/main" val="3038104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7CAB5-E355-8E4C-82E2-2C86D7E3AF48}"/>
            </a:ext>
          </a:extLst>
        </p:cNvPr>
        <p:cNvGrpSpPr/>
        <p:nvPr/>
      </p:nvGrpSpPr>
      <p:grpSpPr>
        <a:xfrm>
          <a:off x="0" y="0"/>
          <a:ext cx="0" cy="0"/>
          <a:chOff x="0" y="0"/>
          <a:chExt cx="0" cy="0"/>
        </a:xfrm>
      </p:grpSpPr>
      <p:sp>
        <p:nvSpPr>
          <p:cNvPr id="50178" name="Rectangle 7">
            <a:extLst>
              <a:ext uri="{FF2B5EF4-FFF2-40B4-BE49-F238E27FC236}">
                <a16:creationId xmlns:a16="http://schemas.microsoft.com/office/drawing/2014/main" id="{62130D7C-8DA9-656B-0815-86ABF664757B}"/>
              </a:ext>
            </a:extLst>
          </p:cNvPr>
          <p:cNvSpPr txBox="1">
            <a:spLocks noGrp="1" noChangeArrowheads="1"/>
          </p:cNvSpPr>
          <p:nvPr/>
        </p:nvSpPr>
        <p:spPr bwMode="auto">
          <a:xfrm>
            <a:off x="3827476" y="10262026"/>
            <a:ext cx="2927726" cy="54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algn="l" defTabSz="906463" eaLnBrk="0" hangingPunct="0">
              <a:spcBef>
                <a:spcPct val="30000"/>
              </a:spcBef>
              <a:defRPr sz="1200">
                <a:solidFill>
                  <a:srgbClr val="000000"/>
                </a:solidFill>
                <a:latin typeface="Times New Roman" pitchFamily="16" charset="0"/>
              </a:defRPr>
            </a:lvl1pPr>
            <a:lvl2pPr algn="l" defTabSz="906463" eaLnBrk="0" hangingPunct="0">
              <a:spcBef>
                <a:spcPct val="30000"/>
              </a:spcBef>
              <a:defRPr sz="1200">
                <a:solidFill>
                  <a:srgbClr val="000000"/>
                </a:solidFill>
                <a:latin typeface="Times New Roman" pitchFamily="16" charset="0"/>
              </a:defRPr>
            </a:lvl2pPr>
            <a:lvl3pPr algn="l" defTabSz="906463" eaLnBrk="0" hangingPunct="0">
              <a:spcBef>
                <a:spcPct val="30000"/>
              </a:spcBef>
              <a:defRPr sz="1200">
                <a:solidFill>
                  <a:srgbClr val="000000"/>
                </a:solidFill>
                <a:latin typeface="Times New Roman" pitchFamily="16" charset="0"/>
              </a:defRPr>
            </a:lvl3pPr>
            <a:lvl4pPr algn="l" defTabSz="906463" eaLnBrk="0" hangingPunct="0">
              <a:spcBef>
                <a:spcPct val="30000"/>
              </a:spcBef>
              <a:defRPr sz="1200">
                <a:solidFill>
                  <a:srgbClr val="000000"/>
                </a:solidFill>
                <a:latin typeface="Times New Roman" pitchFamily="16" charset="0"/>
              </a:defRPr>
            </a:lvl4pPr>
            <a:lvl5pPr algn="l" defTabSz="906463" eaLnBrk="0" hangingPunct="0">
              <a:spcBef>
                <a:spcPct val="30000"/>
              </a:spcBef>
              <a:defRPr sz="1200">
                <a:solidFill>
                  <a:srgbClr val="000000"/>
                </a:solidFill>
                <a:latin typeface="Times New Roman" pitchFamily="16" charset="0"/>
              </a:defRPr>
            </a:lvl5pPr>
            <a:lvl6pPr marL="25146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algn="r" eaLnBrk="1" hangingPunct="1">
              <a:spcBef>
                <a:spcPct val="0"/>
              </a:spcBef>
            </a:pPr>
            <a:fld id="{A0394F64-0B0F-44FA-96DE-02C82AA58B2D}" type="slidenum">
              <a:rPr kumimoji="1" lang="en-US" altLang="ja-JP">
                <a:solidFill>
                  <a:schemeClr val="tx1"/>
                </a:solidFill>
                <a:latin typeface="Arial" charset="0"/>
              </a:rPr>
              <a:pPr algn="r" eaLnBrk="1" hangingPunct="1">
                <a:spcBef>
                  <a:spcPct val="0"/>
                </a:spcBef>
              </a:pPr>
              <a:t>25</a:t>
            </a:fld>
            <a:endParaRPr kumimoji="1" lang="en-US" altLang="ja-JP" dirty="0">
              <a:solidFill>
                <a:schemeClr val="tx1"/>
              </a:solidFill>
              <a:latin typeface="Arial" charset="0"/>
            </a:endParaRPr>
          </a:p>
        </p:txBody>
      </p:sp>
      <p:sp>
        <p:nvSpPr>
          <p:cNvPr id="50179" name="Rectangle 2">
            <a:extLst>
              <a:ext uri="{FF2B5EF4-FFF2-40B4-BE49-F238E27FC236}">
                <a16:creationId xmlns:a16="http://schemas.microsoft.com/office/drawing/2014/main" id="{122B4551-BA19-1088-87C6-5E4DDF69F1DC}"/>
              </a:ext>
            </a:extLst>
          </p:cNvPr>
          <p:cNvSpPr>
            <a:spLocks noGrp="1" noRot="1" noChangeAspect="1" noChangeArrowheads="1" noTextEdit="1"/>
          </p:cNvSpPr>
          <p:nvPr>
            <p:ph type="sldImg"/>
          </p:nvPr>
        </p:nvSpPr>
        <p:spPr>
          <a:xfrm>
            <a:off x="-217488" y="811213"/>
            <a:ext cx="7199313" cy="4049712"/>
          </a:xfrm>
          <a:ln/>
        </p:spPr>
      </p:sp>
      <p:sp>
        <p:nvSpPr>
          <p:cNvPr id="50180" name="Rectangle 3">
            <a:extLst>
              <a:ext uri="{FF2B5EF4-FFF2-40B4-BE49-F238E27FC236}">
                <a16:creationId xmlns:a16="http://schemas.microsoft.com/office/drawing/2014/main" id="{BFB130FE-4957-7D97-4439-9658ECB103B0}"/>
              </a:ext>
            </a:extLst>
          </p:cNvPr>
          <p:cNvSpPr>
            <a:spLocks noGrp="1" noChangeArrowheads="1"/>
          </p:cNvSpPr>
          <p:nvPr>
            <p:ph type="body" idx="1"/>
          </p:nvPr>
        </p:nvSpPr>
        <p:spPr>
          <a:xfrm>
            <a:off x="677571" y="5131876"/>
            <a:ext cx="5401639" cy="486095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3883510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26</a:t>
            </a:fld>
            <a:endParaRPr kumimoji="1" lang="ja-JP" altLang="en-US" dirty="0"/>
          </a:p>
        </p:txBody>
      </p:sp>
    </p:spTree>
    <p:extLst>
      <p:ext uri="{BB962C8B-B14F-4D97-AF65-F5344CB8AC3E}">
        <p14:creationId xmlns:p14="http://schemas.microsoft.com/office/powerpoint/2010/main" val="3419095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5630286" y="6465810"/>
            <a:ext cx="4306737" cy="34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algn="l" defTabSz="906463" eaLnBrk="0" hangingPunct="0">
              <a:spcBef>
                <a:spcPct val="30000"/>
              </a:spcBef>
              <a:defRPr sz="1200">
                <a:solidFill>
                  <a:srgbClr val="000000"/>
                </a:solidFill>
                <a:latin typeface="Times New Roman" pitchFamily="16" charset="0"/>
              </a:defRPr>
            </a:lvl1pPr>
            <a:lvl2pPr algn="l" defTabSz="906463" eaLnBrk="0" hangingPunct="0">
              <a:spcBef>
                <a:spcPct val="30000"/>
              </a:spcBef>
              <a:defRPr sz="1200">
                <a:solidFill>
                  <a:srgbClr val="000000"/>
                </a:solidFill>
                <a:latin typeface="Times New Roman" pitchFamily="16" charset="0"/>
              </a:defRPr>
            </a:lvl2pPr>
            <a:lvl3pPr algn="l" defTabSz="906463" eaLnBrk="0" hangingPunct="0">
              <a:spcBef>
                <a:spcPct val="30000"/>
              </a:spcBef>
              <a:defRPr sz="1200">
                <a:solidFill>
                  <a:srgbClr val="000000"/>
                </a:solidFill>
                <a:latin typeface="Times New Roman" pitchFamily="16" charset="0"/>
              </a:defRPr>
            </a:lvl3pPr>
            <a:lvl4pPr algn="l" defTabSz="906463" eaLnBrk="0" hangingPunct="0">
              <a:spcBef>
                <a:spcPct val="30000"/>
              </a:spcBef>
              <a:defRPr sz="1200">
                <a:solidFill>
                  <a:srgbClr val="000000"/>
                </a:solidFill>
                <a:latin typeface="Times New Roman" pitchFamily="16" charset="0"/>
              </a:defRPr>
            </a:lvl4pPr>
            <a:lvl5pPr algn="l" defTabSz="906463" eaLnBrk="0" hangingPunct="0">
              <a:spcBef>
                <a:spcPct val="30000"/>
              </a:spcBef>
              <a:defRPr sz="1200">
                <a:solidFill>
                  <a:srgbClr val="000000"/>
                </a:solidFill>
                <a:latin typeface="Times New Roman" pitchFamily="16" charset="0"/>
              </a:defRPr>
            </a:lvl5pPr>
            <a:lvl6pPr marL="25146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algn="r" eaLnBrk="1" hangingPunct="1">
              <a:spcBef>
                <a:spcPct val="0"/>
              </a:spcBef>
            </a:pPr>
            <a:fld id="{D48875C2-A9E5-4665-BF49-3006D396299E}" type="slidenum">
              <a:rPr kumimoji="1" lang="en-US" altLang="ja-JP">
                <a:solidFill>
                  <a:schemeClr val="tx1"/>
                </a:solidFill>
                <a:latin typeface="Arial" charset="0"/>
              </a:rPr>
              <a:pPr algn="r" eaLnBrk="1" hangingPunct="1">
                <a:spcBef>
                  <a:spcPct val="0"/>
                </a:spcBef>
              </a:pPr>
              <a:t>27</a:t>
            </a:fld>
            <a:endParaRPr kumimoji="1" lang="en-US" altLang="ja-JP">
              <a:solidFill>
                <a:schemeClr val="tx1"/>
              </a:solidFill>
              <a:latin typeface="Arial" charset="0"/>
            </a:endParaRPr>
          </a:p>
        </p:txBody>
      </p:sp>
      <p:sp>
        <p:nvSpPr>
          <p:cNvPr id="51203" name="Rectangle 2"/>
          <p:cNvSpPr>
            <a:spLocks noGrp="1" noRot="1" noChangeAspect="1" noChangeArrowheads="1" noTextEdit="1"/>
          </p:cNvSpPr>
          <p:nvPr>
            <p:ph type="sldImg"/>
          </p:nvPr>
        </p:nvSpPr>
        <p:spPr>
          <a:xfrm>
            <a:off x="2708275" y="511175"/>
            <a:ext cx="4533900" cy="2551113"/>
          </a:xfrm>
          <a:ln/>
        </p:spPr>
      </p:sp>
      <p:sp>
        <p:nvSpPr>
          <p:cNvPr id="51204" name="Rectangle 3"/>
          <p:cNvSpPr>
            <a:spLocks noGrp="1" noChangeArrowheads="1"/>
          </p:cNvSpPr>
          <p:nvPr>
            <p:ph type="body" idx="1"/>
          </p:nvPr>
        </p:nvSpPr>
        <p:spPr>
          <a:xfrm>
            <a:off x="996718" y="3233449"/>
            <a:ext cx="7945907" cy="306275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xfrm>
            <a:off x="-217488" y="812800"/>
            <a:ext cx="7194551" cy="4046538"/>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401734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xfrm>
            <a:off x="-217488" y="812800"/>
            <a:ext cx="7194551" cy="4046538"/>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76022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xfrm>
            <a:off x="-217488" y="812800"/>
            <a:ext cx="7194551" cy="4046538"/>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330036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11</a:t>
            </a:fld>
            <a:endParaRPr kumimoji="1" lang="ja-JP" altLang="en-US" dirty="0"/>
          </a:p>
        </p:txBody>
      </p:sp>
    </p:spTree>
    <p:extLst>
      <p:ext uri="{BB962C8B-B14F-4D97-AF65-F5344CB8AC3E}">
        <p14:creationId xmlns:p14="http://schemas.microsoft.com/office/powerpoint/2010/main" val="196711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86456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xfrm>
            <a:off x="-555625" y="884238"/>
            <a:ext cx="7816850" cy="4397375"/>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204273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27476" y="10262026"/>
            <a:ext cx="2927726" cy="54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algn="l" defTabSz="906463" eaLnBrk="0" hangingPunct="0">
              <a:spcBef>
                <a:spcPct val="30000"/>
              </a:spcBef>
              <a:defRPr sz="1200">
                <a:solidFill>
                  <a:srgbClr val="000000"/>
                </a:solidFill>
                <a:latin typeface="Times New Roman" pitchFamily="16" charset="0"/>
              </a:defRPr>
            </a:lvl1pPr>
            <a:lvl2pPr algn="l" defTabSz="906463" eaLnBrk="0" hangingPunct="0">
              <a:spcBef>
                <a:spcPct val="30000"/>
              </a:spcBef>
              <a:defRPr sz="1200">
                <a:solidFill>
                  <a:srgbClr val="000000"/>
                </a:solidFill>
                <a:latin typeface="Times New Roman" pitchFamily="16" charset="0"/>
              </a:defRPr>
            </a:lvl2pPr>
            <a:lvl3pPr algn="l" defTabSz="906463" eaLnBrk="0" hangingPunct="0">
              <a:spcBef>
                <a:spcPct val="30000"/>
              </a:spcBef>
              <a:defRPr sz="1200">
                <a:solidFill>
                  <a:srgbClr val="000000"/>
                </a:solidFill>
                <a:latin typeface="Times New Roman" pitchFamily="16" charset="0"/>
              </a:defRPr>
            </a:lvl3pPr>
            <a:lvl4pPr algn="l" defTabSz="906463" eaLnBrk="0" hangingPunct="0">
              <a:spcBef>
                <a:spcPct val="30000"/>
              </a:spcBef>
              <a:defRPr sz="1200">
                <a:solidFill>
                  <a:srgbClr val="000000"/>
                </a:solidFill>
                <a:latin typeface="Times New Roman" pitchFamily="16" charset="0"/>
              </a:defRPr>
            </a:lvl4pPr>
            <a:lvl5pPr algn="l" defTabSz="906463" eaLnBrk="0" hangingPunct="0">
              <a:spcBef>
                <a:spcPct val="30000"/>
              </a:spcBef>
              <a:defRPr sz="1200">
                <a:solidFill>
                  <a:srgbClr val="000000"/>
                </a:solidFill>
                <a:latin typeface="Times New Roman" pitchFamily="16" charset="0"/>
              </a:defRPr>
            </a:lvl5pPr>
            <a:lvl6pPr marL="25146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algn="r" eaLnBrk="1" hangingPunct="1">
              <a:spcBef>
                <a:spcPct val="0"/>
              </a:spcBef>
            </a:pPr>
            <a:fld id="{A0394F64-0B0F-44FA-96DE-02C82AA58B2D}" type="slidenum">
              <a:rPr kumimoji="1" lang="en-US" altLang="ja-JP">
                <a:solidFill>
                  <a:schemeClr val="tx1"/>
                </a:solidFill>
                <a:latin typeface="Arial" charset="0"/>
              </a:rPr>
              <a:pPr algn="r" eaLnBrk="1" hangingPunct="1">
                <a:spcBef>
                  <a:spcPct val="0"/>
                </a:spcBef>
              </a:pPr>
              <a:t>15</a:t>
            </a:fld>
            <a:endParaRPr kumimoji="1" lang="en-US" altLang="ja-JP" dirty="0">
              <a:solidFill>
                <a:schemeClr val="tx1"/>
              </a:solidFill>
              <a:latin typeface="Arial" charset="0"/>
            </a:endParaRPr>
          </a:p>
        </p:txBody>
      </p:sp>
      <p:sp>
        <p:nvSpPr>
          <p:cNvPr id="50179" name="Rectangle 2"/>
          <p:cNvSpPr>
            <a:spLocks noGrp="1" noRot="1" noChangeAspect="1" noChangeArrowheads="1" noTextEdit="1"/>
          </p:cNvSpPr>
          <p:nvPr>
            <p:ph type="sldImg"/>
          </p:nvPr>
        </p:nvSpPr>
        <p:spPr>
          <a:xfrm>
            <a:off x="-217488" y="811213"/>
            <a:ext cx="7199313" cy="4049712"/>
          </a:xfrm>
          <a:ln/>
        </p:spPr>
      </p:sp>
      <p:sp>
        <p:nvSpPr>
          <p:cNvPr id="50180" name="Rectangle 3"/>
          <p:cNvSpPr>
            <a:spLocks noGrp="1" noChangeArrowheads="1"/>
          </p:cNvSpPr>
          <p:nvPr>
            <p:ph type="body" idx="1"/>
          </p:nvPr>
        </p:nvSpPr>
        <p:spPr>
          <a:xfrm>
            <a:off x="677571" y="5131876"/>
            <a:ext cx="5401639" cy="486095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293463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8923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DE557C-268C-4DEC-969E-95CC65BA53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304DF42-5CA2-49CA-9090-D0CEC6A7D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89F2AE-96EC-45B0-9D81-2DFC56007C74}"/>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5" name="フッター プレースホルダー 4">
            <a:extLst>
              <a:ext uri="{FF2B5EF4-FFF2-40B4-BE49-F238E27FC236}">
                <a16:creationId xmlns:a16="http://schemas.microsoft.com/office/drawing/2014/main" id="{F91D110D-0699-4B8E-9AE3-9E09685A6C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842A94-F8BF-4CE4-BD4D-5D26ACAC075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63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30B531-BD64-4D31-83C4-F388BFAAAA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A2CF03-AD33-4E2F-BD0A-49AC92D386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0D60FE-AF9B-4012-9C61-93201F70E207}"/>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5" name="フッター プレースホルダー 4">
            <a:extLst>
              <a:ext uri="{FF2B5EF4-FFF2-40B4-BE49-F238E27FC236}">
                <a16:creationId xmlns:a16="http://schemas.microsoft.com/office/drawing/2014/main" id="{05725BE9-4FEC-4D8D-8F6B-5097A10F64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EED59E-A095-46D2-A2BC-7AD639251E36}"/>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1214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FE8F53-9B2A-484D-9C59-32A5B7EFA69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74E6CB-2843-4234-8698-F877B882CC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37FD18-EDDB-4508-8F09-5D90A0718A41}"/>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5" name="フッター プレースホルダー 4">
            <a:extLst>
              <a:ext uri="{FF2B5EF4-FFF2-40B4-BE49-F238E27FC236}">
                <a16:creationId xmlns:a16="http://schemas.microsoft.com/office/drawing/2014/main" id="{1E224F50-3DD8-4FFA-BA5D-D93F3D6AFB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ADD886-B7AA-4D33-AD18-8570F95A9A7E}"/>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68616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09600" y="274640"/>
            <a:ext cx="109728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3"/>
          <p:cNvSpPr>
            <a:spLocks noGrp="1"/>
          </p:cNvSpPr>
          <p:nvPr>
            <p:ph type="dt" sz="half" idx="10"/>
          </p:nvPr>
        </p:nvSpPr>
        <p:spPr>
          <a:xfrm>
            <a:off x="609600" y="6356352"/>
            <a:ext cx="2844800" cy="365125"/>
          </a:xfrm>
          <a:prstGeom prst="rect">
            <a:avLst/>
          </a:prstGeom>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a:xfrm>
            <a:off x="4165600" y="6356352"/>
            <a:ext cx="38608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53820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821F1A-48E4-4172-AE44-F73A51DB34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7DC0FC-BEE2-4E1D-91F3-4C6711F45E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C6661F-85A6-4460-A04B-F0A6C9F0B43E}"/>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5" name="フッター プレースホルダー 4">
            <a:extLst>
              <a:ext uri="{FF2B5EF4-FFF2-40B4-BE49-F238E27FC236}">
                <a16:creationId xmlns:a16="http://schemas.microsoft.com/office/drawing/2014/main" id="{61E4FF5D-F838-4FB9-B386-D6E0E9993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5C916B-EDAF-4030-BA12-F8C851E6AE8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94682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AA106-5CD2-47B0-A2F4-E363E732DE7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368EB9-6B10-4A02-881F-245AF3727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9A54866-5F61-4D14-A5D5-FEE10FBE2339}"/>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5" name="フッター プレースホルダー 4">
            <a:extLst>
              <a:ext uri="{FF2B5EF4-FFF2-40B4-BE49-F238E27FC236}">
                <a16:creationId xmlns:a16="http://schemas.microsoft.com/office/drawing/2014/main" id="{35631C71-9B4A-49EC-A6BC-7E26275ED0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9B9656-36FA-41C8-A00C-A813FD188E4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5544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E8897-054D-4851-A7AC-B7B64FEF38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B89DDB-EDA4-40CF-A222-23D1C8D1C55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64B410-FFFE-456F-B2B6-BF4D8EC176B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67F2885-F84D-4334-8DF6-D8E66B65A5EE}"/>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6" name="フッター プレースホルダー 5">
            <a:extLst>
              <a:ext uri="{FF2B5EF4-FFF2-40B4-BE49-F238E27FC236}">
                <a16:creationId xmlns:a16="http://schemas.microsoft.com/office/drawing/2014/main" id="{A0D9B468-C0C4-4730-A21A-A4A6B2B901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CFE8C2-E579-4D53-81F7-BC9B5033C949}"/>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99559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51D58-D2FB-4B18-924E-A418FA30B28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D7355C-DC6D-49E2-B184-785DB8051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B00537A-ADDF-44CC-A09B-282F01AA3B6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7535529-2206-4513-9119-84CA763EA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D143762-5837-4892-9911-001B3EA9A46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BA9185C-7104-45B7-857F-42957B5FAA77}"/>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8" name="フッター プレースホルダー 7">
            <a:extLst>
              <a:ext uri="{FF2B5EF4-FFF2-40B4-BE49-F238E27FC236}">
                <a16:creationId xmlns:a16="http://schemas.microsoft.com/office/drawing/2014/main" id="{B1BAE4D6-98EB-4ADB-B4EE-17AB9EE2ECF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4564B26-DC88-4A7C-95DF-07613595BDDA}"/>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72368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EF1B4-8F4D-4D05-A296-E8222382650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F3D6A89-E1B8-4F4D-940F-7F1AF6D6FD56}"/>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4" name="フッター プレースホルダー 3">
            <a:extLst>
              <a:ext uri="{FF2B5EF4-FFF2-40B4-BE49-F238E27FC236}">
                <a16:creationId xmlns:a16="http://schemas.microsoft.com/office/drawing/2014/main" id="{F96AEB79-1B47-4FF7-9328-6375228A323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95F6529-8913-4191-8B29-2E5BDC70BF70}"/>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11585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B5BDEA-E08E-47B5-9EA4-8D26018DF2F7}"/>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3" name="フッター プレースホルダー 2">
            <a:extLst>
              <a:ext uri="{FF2B5EF4-FFF2-40B4-BE49-F238E27FC236}">
                <a16:creationId xmlns:a16="http://schemas.microsoft.com/office/drawing/2014/main" id="{F2126008-56E5-4E33-A03B-19D0889D24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E794F1E-4416-4189-91EF-623B036DD70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4071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EF9A9-82FD-429F-A49F-253DBA3650B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31BC92-07FA-4F78-BE8B-41553248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16D663-25DC-4D4E-A307-80F9E6A45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2B7ED1-040C-4CA9-9E35-BFE93074FC03}"/>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6" name="フッター プレースホルダー 5">
            <a:extLst>
              <a:ext uri="{FF2B5EF4-FFF2-40B4-BE49-F238E27FC236}">
                <a16:creationId xmlns:a16="http://schemas.microsoft.com/office/drawing/2014/main" id="{7CAA6AD6-FDE7-4715-A0C6-494F2BBFC5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073288-F1E0-49D2-B090-1621BD638248}"/>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9125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7DF4D-60DA-49BC-A5F3-C217A730CD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A9BBFC-8C3D-45C5-919B-A3295DD58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1A6E2AB-AA1A-429E-854A-BBDCDCEA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34D7DB-368F-4A87-A9DF-232A90C76D55}"/>
              </a:ext>
            </a:extLst>
          </p:cNvPr>
          <p:cNvSpPr>
            <a:spLocks noGrp="1"/>
          </p:cNvSpPr>
          <p:nvPr>
            <p:ph type="dt" sz="half" idx="10"/>
          </p:nvPr>
        </p:nvSpPr>
        <p:spPr/>
        <p:txBody>
          <a:bodyPr/>
          <a:lstStyle/>
          <a:p>
            <a:fld id="{42EDEE9F-28ED-48F8-8389-A6813D8FF8D2}" type="datetimeFigureOut">
              <a:rPr kumimoji="1" lang="ja-JP" altLang="en-US" smtClean="0"/>
              <a:t>2025/12/18</a:t>
            </a:fld>
            <a:endParaRPr kumimoji="1" lang="ja-JP" altLang="en-US"/>
          </a:p>
        </p:txBody>
      </p:sp>
      <p:sp>
        <p:nvSpPr>
          <p:cNvPr id="6" name="フッター プレースホルダー 5">
            <a:extLst>
              <a:ext uri="{FF2B5EF4-FFF2-40B4-BE49-F238E27FC236}">
                <a16:creationId xmlns:a16="http://schemas.microsoft.com/office/drawing/2014/main" id="{1311AA59-EAF2-4346-B743-A871E08014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9CF6E3-5498-4505-9DCC-F2F098EE4EF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03487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927079-E682-4FAF-9746-E0191416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2DD731-5752-4A4B-AEFE-7B6474DC8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48208B-99D8-4C52-9384-9AF44FF6A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DEE9F-28ED-48F8-8389-A6813D8FF8D2}" type="datetimeFigureOut">
              <a:rPr kumimoji="1" lang="ja-JP" altLang="en-US" smtClean="0"/>
              <a:t>2025/12/18</a:t>
            </a:fld>
            <a:endParaRPr kumimoji="1" lang="ja-JP" altLang="en-US"/>
          </a:p>
        </p:txBody>
      </p:sp>
      <p:sp>
        <p:nvSpPr>
          <p:cNvPr id="5" name="フッター プレースホルダー 4">
            <a:extLst>
              <a:ext uri="{FF2B5EF4-FFF2-40B4-BE49-F238E27FC236}">
                <a16:creationId xmlns:a16="http://schemas.microsoft.com/office/drawing/2014/main" id="{CEF11C39-9868-441C-9638-D065304B4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290010D-03C1-48A1-BF07-A95963900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3762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209800"/>
            <a:ext cx="12192000" cy="1435224"/>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大阪における今後の住宅・建築政策のあり方</a:t>
            </a:r>
            <a:endParaRPr lang="en-US" altLang="ja-JP"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algn="ctr" eaLnBrk="1" hangingPunct="1"/>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答申（案）　参考資料</a:t>
            </a:r>
          </a:p>
        </p:txBody>
      </p:sp>
      <p:sp>
        <p:nvSpPr>
          <p:cNvPr id="3" name="テキスト ボックス 2">
            <a:extLst>
              <a:ext uri="{FF2B5EF4-FFF2-40B4-BE49-F238E27FC236}">
                <a16:creationId xmlns:a16="http://schemas.microsoft.com/office/drawing/2014/main" id="{3446CFB4-B17F-4027-A2F5-A652E82E4DA4}"/>
              </a:ext>
            </a:extLst>
          </p:cNvPr>
          <p:cNvSpPr txBox="1"/>
          <p:nvPr/>
        </p:nvSpPr>
        <p:spPr>
          <a:xfrm>
            <a:off x="10495254" y="353726"/>
            <a:ext cx="1447796" cy="284198"/>
          </a:xfrm>
          <a:prstGeom prst="rect">
            <a:avLst/>
          </a:prstGeom>
          <a:noFill/>
          <a:ln>
            <a:solidFill>
              <a:schemeClr val="tx1"/>
            </a:solidFill>
          </a:ln>
        </p:spPr>
        <p:txBody>
          <a:bodyPr wrap="square" tIns="58500" bIns="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63" b="0"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参考資料２</a:t>
            </a:r>
            <a:endParaRPr kumimoji="1" lang="en-US" altLang="ja-JP" sz="1463" b="0"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5" name="Rectangle 1">
            <a:extLst>
              <a:ext uri="{FF2B5EF4-FFF2-40B4-BE49-F238E27FC236}">
                <a16:creationId xmlns:a16="http://schemas.microsoft.com/office/drawing/2014/main" id="{7E427987-9145-4B4F-B264-A74618A32AED}"/>
              </a:ext>
            </a:extLst>
          </p:cNvPr>
          <p:cNvSpPr>
            <a:spLocks noChangeArrowheads="1"/>
          </p:cNvSpPr>
          <p:nvPr/>
        </p:nvSpPr>
        <p:spPr bwMode="auto">
          <a:xfrm>
            <a:off x="2654213" y="5803096"/>
            <a:ext cx="6883573"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a:t>
            </a:r>
            <a:r>
              <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12</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a:t>
            </a:r>
            <a:r>
              <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1</a:t>
            </a:r>
            <a:r>
              <a:rPr lang="en-US" altLang="ja-JP"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6</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TW" altLang="en-US" sz="18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第</a:t>
            </a:r>
            <a:r>
              <a:rPr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６</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a:t>
            </a:r>
            <a:r>
              <a:rPr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住生活審議</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会 資料</a:t>
            </a:r>
          </a:p>
        </p:txBody>
      </p:sp>
    </p:spTree>
    <p:extLst>
      <p:ext uri="{BB962C8B-B14F-4D97-AF65-F5344CB8AC3E}">
        <p14:creationId xmlns:p14="http://schemas.microsoft.com/office/powerpoint/2010/main" val="279397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AA3369E-3969-436E-AB97-968B93661992}"/>
              </a:ext>
            </a:extLst>
          </p:cNvPr>
          <p:cNvPicPr>
            <a:picLocks noChangeAspect="1"/>
          </p:cNvPicPr>
          <p:nvPr/>
        </p:nvPicPr>
        <p:blipFill>
          <a:blip r:embed="rId2"/>
          <a:stretch>
            <a:fillRect/>
          </a:stretch>
        </p:blipFill>
        <p:spPr>
          <a:xfrm>
            <a:off x="718476" y="1417646"/>
            <a:ext cx="10803048" cy="4950381"/>
          </a:xfrm>
          <a:prstGeom prst="rect">
            <a:avLst/>
          </a:prstGeom>
        </p:spPr>
      </p:pic>
      <p:sp>
        <p:nvSpPr>
          <p:cNvPr id="12" name="正方形/長方形 11">
            <a:extLst>
              <a:ext uri="{FF2B5EF4-FFF2-40B4-BE49-F238E27FC236}">
                <a16:creationId xmlns:a16="http://schemas.microsoft.com/office/drawing/2014/main" id="{81436C83-D52A-4E08-8F62-15B486875475}"/>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1- 6</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大阪府の年齢階級別転出入の状況（令和６年）</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9" name="Rectangle 57"/>
          <p:cNvSpPr>
            <a:spLocks noChangeArrowheads="1"/>
          </p:cNvSpPr>
          <p:nvPr/>
        </p:nvSpPr>
        <p:spPr bwMode="auto">
          <a:xfrm>
            <a:off x="360000" y="751334"/>
            <a:ext cx="11520000" cy="369332"/>
          </a:xfrm>
          <a:prstGeom prst="rect">
            <a:avLst/>
          </a:prstGeom>
          <a:solidFill>
            <a:schemeClr val="bg1"/>
          </a:solidFill>
          <a:ln w="9525">
            <a:solidFill>
              <a:schemeClr val="tx1"/>
            </a:solidFill>
            <a:prstDash val="solid"/>
            <a:miter lim="800000"/>
            <a:headEnd/>
            <a:tailEnd/>
          </a:ln>
        </p:spPr>
        <p:txBody>
          <a:bodyPr wrap="square" anchor="ctr">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a:t>
            </a:r>
            <a:r>
              <a:rPr kumimoji="1" lang="en-US" altLang="ja-JP" sz="1800" b="0" i="0" u="none" strike="noStrike" kern="1200" cap="none" normalizeH="0" noProof="0" dirty="0">
                <a:ln>
                  <a:noFill/>
                </a:ln>
                <a:effectLst/>
                <a:uLnTx/>
                <a:uFillTx/>
                <a:latin typeface="UD デジタル 教科書体 N-R" panose="02020400000000000000" pitchFamily="17" charset="-128"/>
                <a:ea typeface="UD デジタル 教科書体 N-R" panose="02020400000000000000" pitchFamily="17" charset="-128"/>
              </a:rPr>
              <a:t>15</a:t>
            </a:r>
            <a:r>
              <a:rPr kumimoji="1" lang="ja-JP" altLang="en-US" sz="1800" b="0" i="0" u="none" strike="noStrike" kern="1200" cap="none" normalizeH="0" noProof="0" dirty="0">
                <a:ln>
                  <a:noFill/>
                </a:ln>
                <a:effectLst/>
                <a:uLnTx/>
                <a:uFillTx/>
                <a:latin typeface="UD デジタル 教科書体 N-R" panose="02020400000000000000" pitchFamily="17" charset="-128"/>
                <a:ea typeface="UD デジタル 教科書体 N-R" panose="02020400000000000000" pitchFamily="17" charset="-128"/>
              </a:rPr>
              <a:t>～</a:t>
            </a:r>
            <a:r>
              <a:rPr kumimoji="1" lang="en-US" altLang="ja-JP" sz="1800" b="0" i="0" u="none" strike="noStrike" kern="1200" cap="none" normalizeH="0" noProof="0" dirty="0">
                <a:ln>
                  <a:noFill/>
                </a:ln>
                <a:effectLst/>
                <a:uLnTx/>
                <a:uFillTx/>
                <a:latin typeface="UD デジタル 教科書体 N-R" panose="02020400000000000000" pitchFamily="17" charset="-128"/>
                <a:ea typeface="UD デジタル 教科書体 N-R" panose="02020400000000000000" pitchFamily="17" charset="-128"/>
              </a:rPr>
              <a:t>29</a:t>
            </a:r>
            <a:r>
              <a:rPr kumimoji="1" lang="ja-JP" altLang="en-US" sz="1800" b="0" i="0" u="none" strike="noStrike" kern="1200" cap="none" normalizeH="0" noProof="0" dirty="0">
                <a:ln>
                  <a:noFill/>
                </a:ln>
                <a:effectLst/>
                <a:uLnTx/>
                <a:uFillTx/>
                <a:latin typeface="UD デジタル 教科書体 N-R" panose="02020400000000000000" pitchFamily="17" charset="-128"/>
                <a:ea typeface="UD デジタル 教科書体 N-R" panose="02020400000000000000" pitchFamily="17" charset="-128"/>
              </a:rPr>
              <a:t>歳の若い世代において多くの転入超過が見られる。</a:t>
            </a:r>
            <a:endParaRPr kumimoji="1" lang="en-US" altLang="ja-JP" sz="1800" b="0" i="0" u="none" strike="noStrike" kern="1200" cap="none" normalizeH="0" noProof="0" dirty="0">
              <a:ln>
                <a:noFill/>
              </a:ln>
              <a:effectLst/>
              <a:uLnTx/>
              <a:uFillTx/>
              <a:latin typeface="UD デジタル 教科書体 N-R" panose="02020400000000000000" pitchFamily="17" charset="-128"/>
              <a:ea typeface="UD デジタル 教科書体 N-R" panose="02020400000000000000" pitchFamily="17" charset="-128"/>
            </a:endParaRPr>
          </a:p>
        </p:txBody>
      </p:sp>
      <p:sp>
        <p:nvSpPr>
          <p:cNvPr id="2" name="スライド番号プレースホルダー 1">
            <a:extLst>
              <a:ext uri="{FF2B5EF4-FFF2-40B4-BE49-F238E27FC236}">
                <a16:creationId xmlns:a16="http://schemas.microsoft.com/office/drawing/2014/main" id="{69A5307A-DFA5-E44F-1A10-C23DB429DD51}"/>
              </a:ext>
            </a:extLst>
          </p:cNvPr>
          <p:cNvSpPr>
            <a:spLocks noGrp="1"/>
          </p:cNvSpPr>
          <p:nvPr>
            <p:ph type="sldNum" sz="quarter" idx="12"/>
          </p:nvPr>
        </p:nvSpPr>
        <p:spPr>
          <a:xfrm>
            <a:off x="9421200" y="6487200"/>
            <a:ext cx="2743200" cy="365125"/>
          </a:xfrm>
        </p:spPr>
        <p:txBody>
          <a:bodyPr/>
          <a:lstStyle/>
          <a:p>
            <a:fld id="{939419F8-C6ED-4129-B08A-7AC8488EBEA0}" type="slidenum">
              <a:rPr kumimoji="1" lang="ja-JP" altLang="en-US" smtClean="0"/>
              <a:t>10</a:t>
            </a:fld>
            <a:endParaRPr kumimoji="1" lang="ja-JP" altLang="en-US" dirty="0"/>
          </a:p>
        </p:txBody>
      </p:sp>
      <p:sp>
        <p:nvSpPr>
          <p:cNvPr id="13" name="テキスト ボックス 12">
            <a:extLst>
              <a:ext uri="{FF2B5EF4-FFF2-40B4-BE49-F238E27FC236}">
                <a16:creationId xmlns:a16="http://schemas.microsoft.com/office/drawing/2014/main" id="{6ADDC69C-7F0E-4BFC-8313-E5B181C90DD5}"/>
              </a:ext>
            </a:extLst>
          </p:cNvPr>
          <p:cNvSpPr txBox="1"/>
          <p:nvPr/>
        </p:nvSpPr>
        <p:spPr>
          <a:xfrm>
            <a:off x="6600825" y="6502528"/>
            <a:ext cx="5279175"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「住民基本台帳人口移動報告 令和６年結果」（総務省統計局）を基に大阪府作成</a:t>
            </a:r>
          </a:p>
        </p:txBody>
      </p:sp>
      <p:sp>
        <p:nvSpPr>
          <p:cNvPr id="10" name="正方形/長方形 9">
            <a:extLst>
              <a:ext uri="{FF2B5EF4-FFF2-40B4-BE49-F238E27FC236}">
                <a16:creationId xmlns:a16="http://schemas.microsoft.com/office/drawing/2014/main" id="{A4DFAF28-95CE-4F1D-8FDE-35CB2D799153}"/>
              </a:ext>
            </a:extLst>
          </p:cNvPr>
          <p:cNvSpPr/>
          <p:nvPr/>
        </p:nvSpPr>
        <p:spPr>
          <a:xfrm>
            <a:off x="1196750" y="1585171"/>
            <a:ext cx="602650" cy="194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000" dirty="0">
                <a:solidFill>
                  <a:schemeClr val="tx1"/>
                </a:solidFill>
                <a:latin typeface="Meiryo UI" panose="020B0604030504040204" pitchFamily="50" charset="-128"/>
                <a:ea typeface="Meiryo UI" panose="020B0604030504040204" pitchFamily="50" charset="-128"/>
              </a:rPr>
              <a:t>（人）</a:t>
            </a:r>
            <a:endParaRPr lang="ja-JP" sz="1000"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9DE5E941-6DCC-3D1B-C23F-383FDD108404}"/>
              </a:ext>
            </a:extLst>
          </p:cNvPr>
          <p:cNvSpPr/>
          <p:nvPr/>
        </p:nvSpPr>
        <p:spPr>
          <a:xfrm>
            <a:off x="3702740" y="2141621"/>
            <a:ext cx="473064" cy="1803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7A811D5-91B9-3331-E726-E6B4FA7DCAF3}"/>
              </a:ext>
            </a:extLst>
          </p:cNvPr>
          <p:cNvSpPr/>
          <p:nvPr/>
        </p:nvSpPr>
        <p:spPr>
          <a:xfrm>
            <a:off x="4194854" y="2451469"/>
            <a:ext cx="473064" cy="1803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8089EEA-1350-FE1D-2051-6905894AFEA1}"/>
              </a:ext>
            </a:extLst>
          </p:cNvPr>
          <p:cNvSpPr/>
          <p:nvPr/>
        </p:nvSpPr>
        <p:spPr>
          <a:xfrm>
            <a:off x="3159256" y="4921780"/>
            <a:ext cx="473064" cy="1803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420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a:extLst>
              <a:ext uri="{FF2B5EF4-FFF2-40B4-BE49-F238E27FC236}">
                <a16:creationId xmlns:a16="http://schemas.microsoft.com/office/drawing/2014/main" id="{9115ED2D-DE96-D927-D90A-32A0DE5F8FAC}"/>
              </a:ext>
            </a:extLst>
          </p:cNvPr>
          <p:cNvSpPr>
            <a:spLocks noGrp="1"/>
          </p:cNvSpPr>
          <p:nvPr>
            <p:ph type="sldNum" sz="quarter" idx="12"/>
          </p:nvPr>
        </p:nvSpPr>
        <p:spPr>
          <a:xfrm>
            <a:off x="9421015" y="6487200"/>
            <a:ext cx="2743200" cy="365125"/>
          </a:xfrm>
        </p:spPr>
        <p:txBody>
          <a:bodyPr/>
          <a:lstStyle/>
          <a:p>
            <a:pPr>
              <a:defRPr/>
            </a:pPr>
            <a:fld id="{4C4AE124-F07C-4949-85EC-055B3F0DE189}" type="slidenum">
              <a:rPr lang="en-US" altLang="ja-JP" smtClean="0"/>
              <a:pPr>
                <a:defRPr/>
              </a:pPr>
              <a:t>11</a:t>
            </a:fld>
            <a:endParaRPr lang="en-US" altLang="ja-JP" dirty="0"/>
          </a:p>
        </p:txBody>
      </p:sp>
      <p:sp>
        <p:nvSpPr>
          <p:cNvPr id="15" name="テキスト ボックス 14">
            <a:extLst>
              <a:ext uri="{FF2B5EF4-FFF2-40B4-BE49-F238E27FC236}">
                <a16:creationId xmlns:a16="http://schemas.microsoft.com/office/drawing/2014/main" id="{EE6557B1-8D30-458E-9BED-A09FFE8D06E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人口減少・少子高齢化</a:t>
            </a:r>
            <a:endParaRPr lang="ja-JP" altLang="en-US" sz="1400" b="1" dirty="0">
              <a:latin typeface="メイリオ" panose="020B0604030504040204" pitchFamily="50" charset="-128"/>
              <a:ea typeface="メイリオ" panose="020B0604030504040204" pitchFamily="50" charset="-128"/>
            </a:endParaRPr>
          </a:p>
        </p:txBody>
      </p:sp>
      <p:sp>
        <p:nvSpPr>
          <p:cNvPr id="11" name="テキスト ボックス 2">
            <a:extLst>
              <a:ext uri="{FF2B5EF4-FFF2-40B4-BE49-F238E27FC236}">
                <a16:creationId xmlns:a16="http://schemas.microsoft.com/office/drawing/2014/main" id="{B7ED68DB-634C-4CC2-86A0-C4E6A78EBF40}"/>
              </a:ext>
            </a:extLst>
          </p:cNvPr>
          <p:cNvSpPr txBox="1">
            <a:spLocks noChangeArrowheads="1"/>
          </p:cNvSpPr>
          <p:nvPr/>
        </p:nvSpPr>
        <p:spPr bwMode="auto">
          <a:xfrm>
            <a:off x="360000" y="1672282"/>
            <a:ext cx="3560679"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prstClr val="black"/>
                </a:solidFill>
                <a:latin typeface="メイリオ" panose="020B0604030504040204" pitchFamily="50" charset="-128"/>
                <a:ea typeface="メイリオ" panose="020B0604030504040204" pitchFamily="50" charset="-128"/>
                <a:cs typeface="Times New Roman"/>
              </a:rPr>
              <a:t>大阪府の住民基本台帳人口（外国人居住者）</a:t>
            </a:r>
            <a:endParaRPr kumimoji="1" lang="zh-TW" altLang="en-US" sz="12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5" name="テキスト ボックス 24">
            <a:extLst>
              <a:ext uri="{FF2B5EF4-FFF2-40B4-BE49-F238E27FC236}">
                <a16:creationId xmlns:a16="http://schemas.microsoft.com/office/drawing/2014/main" id="{FF46E997-9EA3-4B84-B6BB-ADECDE48D1C6}"/>
              </a:ext>
            </a:extLst>
          </p:cNvPr>
          <p:cNvSpPr txBox="1"/>
          <p:nvPr/>
        </p:nvSpPr>
        <p:spPr>
          <a:xfrm>
            <a:off x="10346813" y="118690"/>
            <a:ext cx="1792940" cy="257369"/>
          </a:xfrm>
          <a:prstGeom prst="rect">
            <a:avLst/>
          </a:prstGeom>
          <a:noFill/>
          <a:ln>
            <a:solidFill>
              <a:schemeClr val="tx1"/>
            </a:solidFill>
            <a:prstDash val="sysDash"/>
          </a:ln>
        </p:spPr>
        <p:txBody>
          <a:bodyPr wrap="square" tIns="72000" bIns="0">
            <a:spAutoFit/>
          </a:bodyPr>
          <a:lstStyle/>
          <a:p>
            <a:pPr algn="ct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第１回部会資料再掲</a:t>
            </a:r>
            <a:endParaRPr lang="ja-JP" altLang="en-US" sz="12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B4755567-F493-2D91-CD2E-C7E1B3173F63}"/>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1- 7</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大阪府の外国人居住の推移（全体）</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4" name="テキスト ボックス 9">
            <a:extLst>
              <a:ext uri="{FF2B5EF4-FFF2-40B4-BE49-F238E27FC236}">
                <a16:creationId xmlns:a16="http://schemas.microsoft.com/office/drawing/2014/main" id="{7E09107B-7330-75F2-7C1F-9B343446DA25}"/>
              </a:ext>
            </a:extLst>
          </p:cNvPr>
          <p:cNvSpPr txBox="1"/>
          <p:nvPr/>
        </p:nvSpPr>
        <p:spPr>
          <a:xfrm>
            <a:off x="359999" y="720000"/>
            <a:ext cx="11520000" cy="788806"/>
          </a:xfrm>
          <a:prstGeom prst="rect">
            <a:avLst/>
          </a:prstGeom>
          <a:noFill/>
          <a:ln w="6350">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88900" indent="-88900">
              <a:lnSpc>
                <a:spcPct val="130000"/>
              </a:lnSpc>
            </a:pP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・大阪府の外国人居住者は、コロナ禍の影響により</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2022</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年に減少したものの、</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2023</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年以降は増加しており、</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2025</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年には</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30</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万人を超えている。</a:t>
            </a:r>
          </a:p>
        </p:txBody>
      </p:sp>
      <p:sp>
        <p:nvSpPr>
          <p:cNvPr id="12" name="テキスト ボックス 11">
            <a:extLst>
              <a:ext uri="{FF2B5EF4-FFF2-40B4-BE49-F238E27FC236}">
                <a16:creationId xmlns:a16="http://schemas.microsoft.com/office/drawing/2014/main" id="{8D2172D1-21DC-4734-838B-9D5091838102}"/>
              </a:ext>
            </a:extLst>
          </p:cNvPr>
          <p:cNvSpPr txBox="1"/>
          <p:nvPr/>
        </p:nvSpPr>
        <p:spPr>
          <a:xfrm>
            <a:off x="6600825" y="6502528"/>
            <a:ext cx="5279175"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「住民基本台帳データ」を基に大阪府作成</a:t>
            </a:r>
          </a:p>
        </p:txBody>
      </p:sp>
      <p:sp>
        <p:nvSpPr>
          <p:cNvPr id="6" name="正方形/長方形 5">
            <a:extLst>
              <a:ext uri="{FF2B5EF4-FFF2-40B4-BE49-F238E27FC236}">
                <a16:creationId xmlns:a16="http://schemas.microsoft.com/office/drawing/2014/main" id="{BB94F18C-59EA-A646-BB5A-EE28FD99C89C}"/>
              </a:ext>
            </a:extLst>
          </p:cNvPr>
          <p:cNvSpPr/>
          <p:nvPr/>
        </p:nvSpPr>
        <p:spPr>
          <a:xfrm>
            <a:off x="977675" y="1943447"/>
            <a:ext cx="602650" cy="194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000" dirty="0">
                <a:solidFill>
                  <a:schemeClr val="tx1"/>
                </a:solidFill>
                <a:latin typeface="Meiryo UI" panose="020B0604030504040204" pitchFamily="50" charset="-128"/>
                <a:ea typeface="Meiryo UI" panose="020B0604030504040204" pitchFamily="50" charset="-128"/>
              </a:rPr>
              <a:t>（人）</a:t>
            </a:r>
            <a:endParaRPr lang="ja-JP" sz="1000"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0FCBC23-DD8A-4439-B9BF-41782AF55405}"/>
              </a:ext>
            </a:extLst>
          </p:cNvPr>
          <p:cNvPicPr>
            <a:picLocks noChangeAspect="1"/>
          </p:cNvPicPr>
          <p:nvPr/>
        </p:nvPicPr>
        <p:blipFill>
          <a:blip r:embed="rId3"/>
          <a:stretch>
            <a:fillRect/>
          </a:stretch>
        </p:blipFill>
        <p:spPr>
          <a:xfrm>
            <a:off x="359999" y="2006255"/>
            <a:ext cx="11522439" cy="4316342"/>
          </a:xfrm>
          <a:prstGeom prst="rect">
            <a:avLst/>
          </a:prstGeom>
        </p:spPr>
      </p:pic>
    </p:spTree>
    <p:extLst>
      <p:ext uri="{BB962C8B-B14F-4D97-AF65-F5344CB8AC3E}">
        <p14:creationId xmlns:p14="http://schemas.microsoft.com/office/powerpoint/2010/main" val="332747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E99DC-816D-2AF1-0BB3-D89ECF350F95}"/>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2E09D7C8-98A2-4CBB-82F6-564C57C7ED05}"/>
              </a:ext>
            </a:extLst>
          </p:cNvPr>
          <p:cNvSpPr>
            <a:spLocks noChangeArrowheads="1"/>
          </p:cNvSpPr>
          <p:nvPr/>
        </p:nvSpPr>
        <p:spPr bwMode="auto">
          <a:xfrm>
            <a:off x="0" y="291412"/>
            <a:ext cx="12192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endParaRPr lang="en-US" altLang="ja-JP" sz="2400" b="1"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4" name="正方形/長方形 3">
            <a:extLst>
              <a:ext uri="{FF2B5EF4-FFF2-40B4-BE49-F238E27FC236}">
                <a16:creationId xmlns:a16="http://schemas.microsoft.com/office/drawing/2014/main" id="{53B79F1B-8E02-D467-FFB5-F34C39C1F020}"/>
              </a:ext>
            </a:extLst>
          </p:cNvPr>
          <p:cNvSpPr/>
          <p:nvPr/>
        </p:nvSpPr>
        <p:spPr>
          <a:xfrm>
            <a:off x="1969114" y="326208"/>
            <a:ext cx="8253772" cy="955212"/>
          </a:xfrm>
          <a:prstGeom prst="rect">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spcBef>
                <a:spcPts val="600"/>
              </a:spcBef>
            </a:pPr>
            <a:r>
              <a:rPr lang="en-US" altLang="ja-JP" sz="18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a:t>
            </a:r>
            <a:r>
              <a:rPr lang="ja-JP" altLang="en-US"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a:t>
            </a:r>
            <a:r>
              <a:rPr lang="ja-JP" altLang="en-US" sz="18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住宅</a:t>
            </a:r>
            <a:r>
              <a:rPr lang="ja-JP" altLang="en-US"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ストック・市場環境</a:t>
            </a:r>
            <a:endParaRPr lang="en-US" altLang="ja-JP" sz="18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2075" indent="-92075" algn="ctr">
              <a:spcBef>
                <a:spcPts val="60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目　次</a:t>
            </a: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p>
          <a:p>
            <a:pPr marL="176213">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a:extLst>
              <a:ext uri="{FF2B5EF4-FFF2-40B4-BE49-F238E27FC236}">
                <a16:creationId xmlns:a16="http://schemas.microsoft.com/office/drawing/2014/main" id="{E00BA6AF-FE76-4ADD-A7F6-8AE7E8C75E6A}"/>
              </a:ext>
            </a:extLst>
          </p:cNvPr>
          <p:cNvGraphicFramePr>
            <a:graphicFrameLocks noGrp="1"/>
          </p:cNvGraphicFramePr>
          <p:nvPr/>
        </p:nvGraphicFramePr>
        <p:xfrm>
          <a:off x="1085852" y="1120862"/>
          <a:ext cx="9302846" cy="3002725"/>
        </p:xfrm>
        <a:graphic>
          <a:graphicData uri="http://schemas.openxmlformats.org/drawingml/2006/table">
            <a:tbl>
              <a:tblPr firstRow="1" bandRow="1">
                <a:tableStyleId>{5C22544A-7EE6-4342-B048-85BDC9FD1C3A}</a:tableStyleId>
              </a:tblPr>
              <a:tblGrid>
                <a:gridCol w="7667760">
                  <a:extLst>
                    <a:ext uri="{9D8B030D-6E8A-4147-A177-3AD203B41FA5}">
                      <a16:colId xmlns:a16="http://schemas.microsoft.com/office/drawing/2014/main" val="1326004190"/>
                    </a:ext>
                  </a:extLst>
                </a:gridCol>
                <a:gridCol w="403484">
                  <a:extLst>
                    <a:ext uri="{9D8B030D-6E8A-4147-A177-3AD203B41FA5}">
                      <a16:colId xmlns:a16="http://schemas.microsoft.com/office/drawing/2014/main" val="622283939"/>
                    </a:ext>
                  </a:extLst>
                </a:gridCol>
                <a:gridCol w="1231602">
                  <a:extLst>
                    <a:ext uri="{9D8B030D-6E8A-4147-A177-3AD203B41FA5}">
                      <a16:colId xmlns:a16="http://schemas.microsoft.com/office/drawing/2014/main" val="172850306"/>
                    </a:ext>
                  </a:extLst>
                </a:gridCol>
              </a:tblGrid>
              <a:tr h="2243440">
                <a:tc>
                  <a:txBody>
                    <a:bodyPr/>
                    <a:lstStyle/>
                    <a:p>
                      <a:pPr>
                        <a:lnSpc>
                          <a:spcPct val="120000"/>
                        </a:lnSpc>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○住宅ストック</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１　  大阪府の住宅数・世帯数・空家数の推移</a:t>
                      </a: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　  </a:t>
                      </a:r>
                      <a:r>
                        <a:rPr lang="ja-JP" altLang="en-US" sz="1600" b="0" dirty="0">
                          <a:solidFill>
                            <a:schemeClr val="tx1"/>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大阪府の所有関係別の住宅ストックの状況</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３　  </a:t>
                      </a:r>
                      <a:r>
                        <a:rPr lang="ja-JP" altLang="en-US" sz="1600" b="0" dirty="0">
                          <a:solidFill>
                            <a:schemeClr val="tx1"/>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大阪府の所有関係別の新設住宅着工戸数</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４　  </a:t>
                      </a:r>
                      <a:r>
                        <a:rPr lang="ja-JP" altLang="en-US" sz="1600" b="0" dirty="0">
                          <a:solidFill>
                            <a:schemeClr val="tx1"/>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大阪府内の分譲マンションのストック数推計</a:t>
                      </a:r>
                      <a:endPar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５　  </a:t>
                      </a:r>
                      <a:r>
                        <a:rPr lang="ja-JP" altLang="en-US" sz="1600" b="0" dirty="0">
                          <a:solidFill>
                            <a:schemeClr val="tx1"/>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大阪府の空家の種類別内訳の推移</a:t>
                      </a:r>
                      <a:endParaRPr lang="en-US" altLang="ja-JP" sz="1600" b="0" dirty="0">
                        <a:solidFill>
                          <a:schemeClr val="tx1"/>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180975" indent="0">
                        <a:lnSpc>
                          <a:spcPct val="120000"/>
                        </a:lnSpc>
                      </a:pPr>
                      <a:r>
                        <a:rPr kumimoji="1" lang="zh-TW"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zh-TW" sz="16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６</a:t>
                      </a:r>
                      <a:r>
                        <a:rPr kumimoji="1" lang="zh-TW" altLang="en-US" sz="1600" b="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600" b="0" dirty="0">
                          <a:solidFill>
                            <a:schemeClr val="tx1"/>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大阪府の賃貸住宅の総量</a:t>
                      </a:r>
                      <a:endParaRPr kumimoji="1" lang="zh-TW"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７</a:t>
                      </a:r>
                      <a:r>
                        <a:rPr kumimoji="1" lang="zh-TW" altLang="en-US" sz="16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大阪府の民営借家の１か月あたりの家賃別世帯数</a:t>
                      </a:r>
                      <a:endPar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180975" marR="0" lvl="0" indent="0" algn="l" defTabSz="914400" rtl="0" eaLnBrk="1" fontAlgn="auto" latinLnBrk="0" hangingPunct="1">
                        <a:lnSpc>
                          <a:spcPct val="120000"/>
                        </a:lnSpc>
                        <a:spcBef>
                          <a:spcPts val="0"/>
                        </a:spcBef>
                        <a:spcAft>
                          <a:spcPts val="0"/>
                        </a:spcAft>
                        <a:buClrTx/>
                        <a:buSzTx/>
                        <a:buFontTx/>
                        <a:buNone/>
                        <a:tabLst/>
                        <a:defRPr/>
                      </a:pPr>
                      <a:r>
                        <a:rPr kumimoji="1" lang="zh-TW"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zh-TW" sz="16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８</a:t>
                      </a:r>
                      <a:r>
                        <a:rPr kumimoji="1" lang="zh-TW" altLang="en-US" sz="1600" b="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600" b="0" dirty="0">
                          <a:solidFill>
                            <a:schemeClr val="tx1"/>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大阪府の住宅及び居住環境の総合満足度（総合評価）</a:t>
                      </a:r>
                      <a:endParaRPr kumimoji="1" lang="zh-TW"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180975" marR="0" lvl="0" indent="0" algn="l" defTabSz="914400" rtl="0" eaLnBrk="1" fontAlgn="auto" latinLnBrk="0" hangingPunct="1">
                        <a:lnSpc>
                          <a:spcPct val="120000"/>
                        </a:lnSpc>
                        <a:spcBef>
                          <a:spcPts val="0"/>
                        </a:spcBef>
                        <a:spcAft>
                          <a:spcPts val="0"/>
                        </a:spcAft>
                        <a:buClrTx/>
                        <a:buSzTx/>
                        <a:buFontTx/>
                        <a:buNone/>
                        <a:tabLst/>
                        <a:defRPr/>
                      </a:pPr>
                      <a:r>
                        <a:rPr kumimoji="1" lang="zh-TW"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zh-TW" sz="16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９</a:t>
                      </a:r>
                      <a:r>
                        <a:rPr kumimoji="1" lang="zh-TW" altLang="en-US" sz="16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  大阪府の住宅及び居住環境における重要な要素</a:t>
                      </a:r>
                      <a:endParaRPr kumimoji="1" lang="zh-TW"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13</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14</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15</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16</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17</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18</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19</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20</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6951872"/>
                  </a:ext>
                </a:extLst>
              </a:tr>
            </a:tbl>
          </a:graphicData>
        </a:graphic>
      </p:graphicFrame>
      <p:graphicFrame>
        <p:nvGraphicFramePr>
          <p:cNvPr id="8" name="表 7">
            <a:extLst>
              <a:ext uri="{FF2B5EF4-FFF2-40B4-BE49-F238E27FC236}">
                <a16:creationId xmlns:a16="http://schemas.microsoft.com/office/drawing/2014/main" id="{5223E8A1-608A-4280-854C-142CC22C0F9C}"/>
              </a:ext>
            </a:extLst>
          </p:cNvPr>
          <p:cNvGraphicFramePr>
            <a:graphicFrameLocks noGrp="1"/>
          </p:cNvGraphicFramePr>
          <p:nvPr/>
        </p:nvGraphicFramePr>
        <p:xfrm>
          <a:off x="1085852" y="4123587"/>
          <a:ext cx="9302846" cy="2338035"/>
        </p:xfrm>
        <a:graphic>
          <a:graphicData uri="http://schemas.openxmlformats.org/drawingml/2006/table">
            <a:tbl>
              <a:tblPr firstRow="1" bandRow="1">
                <a:tableStyleId>{5C22544A-7EE6-4342-B048-85BDC9FD1C3A}</a:tableStyleId>
              </a:tblPr>
              <a:tblGrid>
                <a:gridCol w="7666674">
                  <a:extLst>
                    <a:ext uri="{9D8B030D-6E8A-4147-A177-3AD203B41FA5}">
                      <a16:colId xmlns:a16="http://schemas.microsoft.com/office/drawing/2014/main" val="1326004190"/>
                    </a:ext>
                  </a:extLst>
                </a:gridCol>
                <a:gridCol w="403751">
                  <a:extLst>
                    <a:ext uri="{9D8B030D-6E8A-4147-A177-3AD203B41FA5}">
                      <a16:colId xmlns:a16="http://schemas.microsoft.com/office/drawing/2014/main" val="622283939"/>
                    </a:ext>
                  </a:extLst>
                </a:gridCol>
                <a:gridCol w="1232421">
                  <a:extLst>
                    <a:ext uri="{9D8B030D-6E8A-4147-A177-3AD203B41FA5}">
                      <a16:colId xmlns:a16="http://schemas.microsoft.com/office/drawing/2014/main" val="172850306"/>
                    </a:ext>
                  </a:extLst>
                </a:gridCol>
              </a:tblGrid>
              <a:tr h="2338035">
                <a:tc>
                  <a:txBody>
                    <a:bodyPr/>
                    <a:lstStyle/>
                    <a:p>
                      <a:pPr>
                        <a:lnSpc>
                          <a:spcPct val="120000"/>
                        </a:lnSpc>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○市場環境</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- 10</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　大阪府の建築費の推移</a:t>
                      </a: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- 11</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　大阪府の不動産取引価格の推移</a:t>
                      </a: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- 12</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　大阪府の地価の動向：</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2014-2024</a:t>
                      </a: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- 13</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　大阪府の既存住宅の流通量</a:t>
                      </a:r>
                      <a:endPar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- 14</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　既存住宅状況調査</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インスペクション</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p>
                    <a:p>
                      <a:pPr marL="180975" indent="0">
                        <a:lnSpc>
                          <a:spcPct val="120000"/>
                        </a:lnSpc>
                      </a:pP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２</a:t>
                      </a: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- 15</a:t>
                      </a:r>
                      <a:r>
                        <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rPr>
                        <a:t>　大阪府内の大規模ニュータウンの分布</a:t>
                      </a:r>
                      <a:endPar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0"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endPar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endParaRP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22</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23</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24</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25</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26</a:t>
                      </a:r>
                    </a:p>
                    <a:p>
                      <a:pPr algn="r">
                        <a:lnSpc>
                          <a:spcPct val="120000"/>
                        </a:lnSpc>
                      </a:pPr>
                      <a:r>
                        <a:rPr kumimoji="1" lang="en-US" altLang="ja-JP" sz="1600" b="0" dirty="0">
                          <a:solidFill>
                            <a:schemeClr val="tx1"/>
                          </a:solidFill>
                          <a:latin typeface="UD デジタル 教科書体 NP-R" panose="02020400000000000000" pitchFamily="18" charset="-128"/>
                          <a:ea typeface="UD デジタル 教科書体 NP-R" panose="02020400000000000000" pitchFamily="18" charset="-128"/>
                        </a:rPr>
                        <a:t>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6951872"/>
                  </a:ext>
                </a:extLst>
              </a:tr>
            </a:tbl>
          </a:graphicData>
        </a:graphic>
      </p:graphicFrame>
      <p:sp>
        <p:nvSpPr>
          <p:cNvPr id="2" name="スライド番号プレースホルダー 1">
            <a:extLst>
              <a:ext uri="{FF2B5EF4-FFF2-40B4-BE49-F238E27FC236}">
                <a16:creationId xmlns:a16="http://schemas.microsoft.com/office/drawing/2014/main" id="{3212D299-EB18-4BEC-C8AA-4805ADC7117B}"/>
              </a:ext>
            </a:extLst>
          </p:cNvPr>
          <p:cNvSpPr>
            <a:spLocks noGrp="1"/>
          </p:cNvSpPr>
          <p:nvPr>
            <p:ph type="sldNum" sz="quarter" idx="12"/>
          </p:nvPr>
        </p:nvSpPr>
        <p:spPr>
          <a:xfrm>
            <a:off x="9421015" y="6487200"/>
            <a:ext cx="2743200" cy="365125"/>
          </a:xfrm>
        </p:spPr>
        <p:txBody>
          <a:bodyPr/>
          <a:lstStyle/>
          <a:p>
            <a:pPr>
              <a:defRPr/>
            </a:pPr>
            <a:fld id="{4C4AE124-F07C-4949-85EC-055B3F0DE189}" type="slidenum">
              <a:rPr lang="en-US" altLang="ja-JP" smtClean="0"/>
              <a:pPr>
                <a:defRPr/>
              </a:pPr>
              <a:t>12</a:t>
            </a:fld>
            <a:endParaRPr lang="en-US" altLang="ja-JP" dirty="0"/>
          </a:p>
        </p:txBody>
      </p:sp>
    </p:spTree>
    <p:extLst>
      <p:ext uri="{BB962C8B-B14F-4D97-AF65-F5344CB8AC3E}">
        <p14:creationId xmlns:p14="http://schemas.microsoft.com/office/powerpoint/2010/main" val="1630965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DB557D1F-D3FB-446A-87E4-0A4920919AB4}"/>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2- 1</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大阪府の住宅数・世帯数・空家数の推移</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82A1CC59-C51B-FE41-77E1-7C56DA073AC6}"/>
              </a:ext>
            </a:extLst>
          </p:cNvPr>
          <p:cNvSpPr>
            <a:spLocks noGrp="1"/>
          </p:cNvSpPr>
          <p:nvPr>
            <p:ph type="sldNum" sz="quarter" idx="12"/>
          </p:nvPr>
        </p:nvSpPr>
        <p:spPr>
          <a:xfrm>
            <a:off x="9421200" y="6487155"/>
            <a:ext cx="2743200" cy="365125"/>
          </a:xfrm>
        </p:spPr>
        <p:txBody>
          <a:bodyPr/>
          <a:lstStyle/>
          <a:p>
            <a:fld id="{939419F8-C6ED-4129-B08A-7AC8488EBEA0}" type="slidenum">
              <a:rPr kumimoji="1" lang="ja-JP" altLang="en-US" smtClean="0"/>
              <a:t>13</a:t>
            </a:fld>
            <a:endParaRPr kumimoji="1" lang="ja-JP" altLang="en-US" dirty="0"/>
          </a:p>
        </p:txBody>
      </p:sp>
      <p:sp>
        <p:nvSpPr>
          <p:cNvPr id="3" name="正方形/長方形 2"/>
          <p:cNvSpPr/>
          <p:nvPr/>
        </p:nvSpPr>
        <p:spPr>
          <a:xfrm>
            <a:off x="360000" y="720000"/>
            <a:ext cx="11520000" cy="923330"/>
          </a:xfrm>
          <a:prstGeom prst="rect">
            <a:avLst/>
          </a:prstGeom>
          <a:ln cmpd="sng">
            <a:solidFill>
              <a:schemeClr val="tx1"/>
            </a:solidFill>
          </a:ln>
        </p:spPr>
        <p:txBody>
          <a:bodyPr wrap="square">
            <a:spAutoFit/>
          </a:bodyPr>
          <a:lstStyle/>
          <a:p>
            <a:pPr marL="274638" indent="-274638"/>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大阪府の住宅数は、令和</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5</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年では約</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493</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万戸となり、前回調査の平成</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30</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年に比べ、約</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25</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5.3%</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）増加している。</a:t>
            </a:r>
            <a:endPar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177800" indent="-177800"/>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空家数は、年々増加しているが、令和</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5</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年では、空家数約</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70</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万戸、空家率が</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14.2%</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となり、平成</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30</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年に比べるとほぼ横ばいである。</a:t>
            </a:r>
            <a:endPar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545A8518-7861-4801-9B88-928E3F9E5CDD}"/>
              </a:ext>
            </a:extLst>
          </p:cNvPr>
          <p:cNvSpPr txBox="1"/>
          <p:nvPr/>
        </p:nvSpPr>
        <p:spPr>
          <a:xfrm>
            <a:off x="7253409" y="650252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各年「住宅・土地統計調査」（総務省統計局）より大阪府作成</a:t>
            </a:r>
          </a:p>
        </p:txBody>
      </p:sp>
      <p:pic>
        <p:nvPicPr>
          <p:cNvPr id="6" name="図 5">
            <a:extLst>
              <a:ext uri="{FF2B5EF4-FFF2-40B4-BE49-F238E27FC236}">
                <a16:creationId xmlns:a16="http://schemas.microsoft.com/office/drawing/2014/main" id="{87A4A901-9A70-4A84-87E6-8821A4367C5D}"/>
              </a:ext>
            </a:extLst>
          </p:cNvPr>
          <p:cNvPicPr>
            <a:picLocks noChangeAspect="1"/>
          </p:cNvPicPr>
          <p:nvPr/>
        </p:nvPicPr>
        <p:blipFill>
          <a:blip r:embed="rId3"/>
          <a:stretch>
            <a:fillRect/>
          </a:stretch>
        </p:blipFill>
        <p:spPr>
          <a:xfrm>
            <a:off x="360000" y="1894879"/>
            <a:ext cx="11528535" cy="4584589"/>
          </a:xfrm>
          <a:prstGeom prst="rect">
            <a:avLst/>
          </a:prstGeom>
        </p:spPr>
      </p:pic>
    </p:spTree>
    <p:extLst>
      <p:ext uri="{BB962C8B-B14F-4D97-AF65-F5344CB8AC3E}">
        <p14:creationId xmlns:p14="http://schemas.microsoft.com/office/powerpoint/2010/main" val="4171253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77479694-A76B-4FC9-B4CD-A7ECE606D67A}"/>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2- 2</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大阪府の所有関係別の住宅ストックの状況</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7" name="テキスト ボックス 9"/>
          <p:cNvSpPr txBox="1"/>
          <p:nvPr/>
        </p:nvSpPr>
        <p:spPr>
          <a:xfrm>
            <a:off x="360000" y="720000"/>
            <a:ext cx="11520000" cy="92333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355600" indent="-355600"/>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住宅ストックの</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45.6</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225</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万戸）が賃貸住宅と推計され、うち公的賃貸住宅は約</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39</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万戸で、賃貸住宅ストックの約２割を占めている。</a:t>
            </a:r>
            <a:endPar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174625" indent="-174625"/>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住宅全体の約９割を、民間住宅（民間賃貸住宅及び持家）が占めている。</a:t>
            </a:r>
            <a:endPar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9" name="Text Box 78"/>
          <p:cNvSpPr txBox="1">
            <a:spLocks noChangeArrowheads="1"/>
          </p:cNvSpPr>
          <p:nvPr/>
        </p:nvSpPr>
        <p:spPr bwMode="auto">
          <a:xfrm>
            <a:off x="7054591" y="2706957"/>
            <a:ext cx="4518284" cy="87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lIns="74295" tIns="8890" rIns="74295" bIns="889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1200"/>
              </a:lnSpc>
              <a:spcBef>
                <a:spcPct val="50000"/>
              </a:spcBef>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公的賃貸住宅戸数は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R6.3.31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00"/>
              </a:lnSpc>
              <a:spcBef>
                <a:spcPct val="50000"/>
              </a:spcBef>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公的賃貸住宅以外の住宅数については、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住宅･土地統計調査より推計</a:t>
            </a:r>
          </a:p>
          <a:p>
            <a:pPr eaLnBrk="1" hangingPunct="1">
              <a:lnSpc>
                <a:spcPts val="1200"/>
              </a:lnSpc>
              <a:spcBef>
                <a:spcPct val="50000"/>
              </a:spcBef>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特定公共賃貸住宅は特優賃として計上</a:t>
            </a:r>
          </a:p>
          <a:p>
            <a:pPr eaLnBrk="1" hangingPunct="1">
              <a:lnSpc>
                <a:spcPts val="1200"/>
              </a:lnSpc>
              <a:spcBef>
                <a:spcPct val="50000"/>
              </a:spcBef>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高優賃には、公社・</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分を含む</a:t>
            </a:r>
          </a:p>
        </p:txBody>
      </p:sp>
      <p:sp>
        <p:nvSpPr>
          <p:cNvPr id="35" name="テキスト ボックス 34">
            <a:extLst>
              <a:ext uri="{FF2B5EF4-FFF2-40B4-BE49-F238E27FC236}">
                <a16:creationId xmlns:a16="http://schemas.microsoft.com/office/drawing/2014/main" id="{CA030C37-7C7C-42AC-8D11-DD1A612F5E76}"/>
              </a:ext>
            </a:extLst>
          </p:cNvPr>
          <p:cNvSpPr txBox="1"/>
          <p:nvPr/>
        </p:nvSpPr>
        <p:spPr>
          <a:xfrm>
            <a:off x="6878367" y="6502528"/>
            <a:ext cx="500163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「令和５年 住宅・土地統計調査」（総務省統計局）、大阪府資料を基に大阪府作成</a:t>
            </a:r>
          </a:p>
        </p:txBody>
      </p:sp>
      <p:sp>
        <p:nvSpPr>
          <p:cNvPr id="26" name="スライド番号プレースホルダー 1">
            <a:extLst>
              <a:ext uri="{FF2B5EF4-FFF2-40B4-BE49-F238E27FC236}">
                <a16:creationId xmlns:a16="http://schemas.microsoft.com/office/drawing/2014/main" id="{87A1C87C-2F33-49DB-91C0-E36DBF17506C}"/>
              </a:ext>
            </a:extLst>
          </p:cNvPr>
          <p:cNvSpPr>
            <a:spLocks noGrp="1"/>
          </p:cNvSpPr>
          <p:nvPr>
            <p:ph type="sldNum" sz="quarter" idx="12"/>
          </p:nvPr>
        </p:nvSpPr>
        <p:spPr>
          <a:xfrm>
            <a:off x="9421200" y="6487200"/>
            <a:ext cx="2743200" cy="365125"/>
          </a:xfrm>
        </p:spPr>
        <p:txBody>
          <a:bodyPr/>
          <a:lstStyle/>
          <a:p>
            <a:fld id="{939419F8-C6ED-4129-B08A-7AC8488EBEA0}" type="slidenum">
              <a:rPr kumimoji="1" lang="ja-JP" altLang="en-US" smtClean="0"/>
              <a:t>14</a:t>
            </a:fld>
            <a:endParaRPr kumimoji="1" lang="ja-JP" altLang="en-US" dirty="0"/>
          </a:p>
        </p:txBody>
      </p:sp>
      <p:pic>
        <p:nvPicPr>
          <p:cNvPr id="2" name="図 1">
            <a:extLst>
              <a:ext uri="{FF2B5EF4-FFF2-40B4-BE49-F238E27FC236}">
                <a16:creationId xmlns:a16="http://schemas.microsoft.com/office/drawing/2014/main" id="{786FE37F-1BA6-43F4-89D4-C2C05B8FBFE2}"/>
              </a:ext>
            </a:extLst>
          </p:cNvPr>
          <p:cNvPicPr>
            <a:picLocks noChangeAspect="1"/>
          </p:cNvPicPr>
          <p:nvPr/>
        </p:nvPicPr>
        <p:blipFill>
          <a:blip r:embed="rId3"/>
          <a:stretch>
            <a:fillRect/>
          </a:stretch>
        </p:blipFill>
        <p:spPr>
          <a:xfrm>
            <a:off x="619125" y="1674980"/>
            <a:ext cx="5834378" cy="5133277"/>
          </a:xfrm>
          <a:prstGeom prst="rect">
            <a:avLst/>
          </a:prstGeom>
        </p:spPr>
      </p:pic>
    </p:spTree>
    <p:extLst>
      <p:ext uri="{BB962C8B-B14F-4D97-AF65-F5344CB8AC3E}">
        <p14:creationId xmlns:p14="http://schemas.microsoft.com/office/powerpoint/2010/main" val="370767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6AB4BC3-0369-438F-A25F-4248DE4399B5}"/>
              </a:ext>
            </a:extLst>
          </p:cNvPr>
          <p:cNvPicPr>
            <a:picLocks noChangeAspect="1"/>
          </p:cNvPicPr>
          <p:nvPr/>
        </p:nvPicPr>
        <p:blipFill>
          <a:blip r:embed="rId3"/>
          <a:stretch>
            <a:fillRect/>
          </a:stretch>
        </p:blipFill>
        <p:spPr>
          <a:xfrm>
            <a:off x="718476" y="1389022"/>
            <a:ext cx="10803048" cy="4944285"/>
          </a:xfrm>
          <a:prstGeom prst="rect">
            <a:avLst/>
          </a:prstGeom>
        </p:spPr>
      </p:pic>
      <p:sp>
        <p:nvSpPr>
          <p:cNvPr id="8" name="正方形/長方形 7">
            <a:extLst>
              <a:ext uri="{FF2B5EF4-FFF2-40B4-BE49-F238E27FC236}">
                <a16:creationId xmlns:a16="http://schemas.microsoft.com/office/drawing/2014/main" id="{BC95E6BE-CBEE-4D3A-99BE-6F22F141A948}"/>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2- 3</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大阪府の所有関係別の新設住宅着工戸数</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13" name="テキスト ボックス 12"/>
          <p:cNvSpPr txBox="1"/>
          <p:nvPr/>
        </p:nvSpPr>
        <p:spPr>
          <a:xfrm>
            <a:off x="1669217" y="6269998"/>
            <a:ext cx="4306740" cy="584775"/>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持家：建築主（個人）が自分で居住する目的で建築するもの。</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貸家：建築主が賃貸する目的で建築するもの。</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給与住宅：会社、官公署、学校等がその社員、職員、教員等を居住させる目的で建築するもの。</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分譲住宅：建て売り又は分譲の目的で建築するもの。</a:t>
            </a:r>
            <a:endParaRPr lang="en-US" altLang="ja-JP" sz="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E195306-F568-4BDD-8A6D-2CB8A263F76F}"/>
              </a:ext>
            </a:extLst>
          </p:cNvPr>
          <p:cNvSpPr txBox="1"/>
          <p:nvPr/>
        </p:nvSpPr>
        <p:spPr>
          <a:xfrm>
            <a:off x="6878367" y="6502528"/>
            <a:ext cx="5001634" cy="253916"/>
          </a:xfrm>
          <a:prstGeom prst="rect">
            <a:avLst/>
          </a:prstGeom>
          <a:noFill/>
        </p:spPr>
        <p:txBody>
          <a:bodyPr wrap="square" rtlCol="0">
            <a:spAutoFit/>
          </a:bodyPr>
          <a:lstStyle/>
          <a:p>
            <a:pPr algn="r" fontAlgn="base">
              <a:spcBef>
                <a:spcPct val="50000"/>
              </a:spcBef>
              <a:spcAft>
                <a:spcPct val="0"/>
              </a:spcAft>
            </a:pP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「建築統計年報」（国土交通省）</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を基に大阪府作成</a:t>
            </a:r>
          </a:p>
        </p:txBody>
      </p:sp>
      <p:sp>
        <p:nvSpPr>
          <p:cNvPr id="21510" name="Rectangle 6"/>
          <p:cNvSpPr>
            <a:spLocks noChangeArrowheads="1"/>
          </p:cNvSpPr>
          <p:nvPr/>
        </p:nvSpPr>
        <p:spPr bwMode="auto">
          <a:xfrm>
            <a:off x="360000" y="720000"/>
            <a:ext cx="11520000" cy="646331"/>
          </a:xfrm>
          <a:prstGeom prst="rect">
            <a:avLst/>
          </a:prstGeom>
          <a:solidFill>
            <a:schemeClr val="bg1"/>
          </a:solidFill>
          <a:ln w="9525">
            <a:solidFill>
              <a:schemeClr val="tx1"/>
            </a:solidFill>
            <a:prstDash val="sysDot"/>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6700" indent="-266700" eaLnBrk="1" hangingPunct="1">
              <a:spcBef>
                <a:spcPct val="0"/>
              </a:spcBef>
            </a:pP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a:t>
            </a:r>
            <a:r>
              <a:rPr kumimoji="1"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着工新設住宅戸数は、令和</a:t>
            </a:r>
            <a:r>
              <a:rPr kumimoji="1"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3</a:t>
            </a:r>
            <a:r>
              <a:rPr kumimoji="1"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年度以降増加傾向であったが減少に転じている。新設住宅は約</a:t>
            </a:r>
            <a:r>
              <a:rPr kumimoji="1"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6</a:t>
            </a:r>
            <a:r>
              <a:rPr kumimoji="1"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a:t>
            </a:r>
            <a:r>
              <a:rPr kumimoji="1"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6</a:t>
            </a:r>
            <a:r>
              <a:rPr kumimoji="1"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千戸（前年度比約</a:t>
            </a:r>
            <a:r>
              <a:rPr kumimoji="1"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11</a:t>
            </a:r>
            <a:r>
              <a:rPr kumimoji="1"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％減）であった。</a:t>
            </a:r>
            <a:endParaRPr lang="ja-JP" altLang="en-US" sz="1800"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3" name="正方形/長方形 2">
            <a:extLst>
              <a:ext uri="{FF2B5EF4-FFF2-40B4-BE49-F238E27FC236}">
                <a16:creationId xmlns:a16="http://schemas.microsoft.com/office/drawing/2014/main" id="{EB91CEFA-7086-389A-B4FD-6A5B8138849B}"/>
              </a:ext>
            </a:extLst>
          </p:cNvPr>
          <p:cNvSpPr/>
          <p:nvPr/>
        </p:nvSpPr>
        <p:spPr>
          <a:xfrm>
            <a:off x="10509740" y="2306008"/>
            <a:ext cx="514160" cy="2008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369E9E43-4DBA-95EA-9E4D-0AA984D83EC0}"/>
              </a:ext>
            </a:extLst>
          </p:cNvPr>
          <p:cNvCxnSpPr>
            <a:cxnSpLocks/>
          </p:cNvCxnSpPr>
          <p:nvPr/>
        </p:nvCxnSpPr>
        <p:spPr>
          <a:xfrm flipV="1">
            <a:off x="9153418" y="1963865"/>
            <a:ext cx="359596" cy="2274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769A4239-E094-BD96-E4EF-A89B5B8A1D6A}"/>
              </a:ext>
            </a:extLst>
          </p:cNvPr>
          <p:cNvCxnSpPr>
            <a:cxnSpLocks/>
          </p:cNvCxnSpPr>
          <p:nvPr/>
        </p:nvCxnSpPr>
        <p:spPr>
          <a:xfrm>
            <a:off x="10187444" y="1963865"/>
            <a:ext cx="322296" cy="2553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a:extLst>
              <a:ext uri="{FF2B5EF4-FFF2-40B4-BE49-F238E27FC236}">
                <a16:creationId xmlns:a16="http://schemas.microsoft.com/office/drawing/2014/main" id="{E27A58F2-D0C1-4020-960C-5C75AC5925D8}"/>
              </a:ext>
            </a:extLst>
          </p:cNvPr>
          <p:cNvSpPr>
            <a:spLocks noGrp="1"/>
          </p:cNvSpPr>
          <p:nvPr>
            <p:ph type="sldNum" sz="quarter" idx="12"/>
          </p:nvPr>
        </p:nvSpPr>
        <p:spPr>
          <a:xfrm>
            <a:off x="9421200" y="6487200"/>
            <a:ext cx="2743200" cy="365125"/>
          </a:xfrm>
        </p:spPr>
        <p:txBody>
          <a:bodyPr/>
          <a:lstStyle/>
          <a:p>
            <a:fld id="{939419F8-C6ED-4129-B08A-7AC8488EBEA0}" type="slidenum">
              <a:rPr kumimoji="1" lang="ja-JP" altLang="en-US" smtClean="0"/>
              <a:t>15</a:t>
            </a:fld>
            <a:endParaRPr kumimoji="1" lang="ja-JP" altLang="en-US" dirty="0"/>
          </a:p>
        </p:txBody>
      </p:sp>
    </p:spTree>
    <p:extLst>
      <p:ext uri="{BB962C8B-B14F-4D97-AF65-F5344CB8AC3E}">
        <p14:creationId xmlns:p14="http://schemas.microsoft.com/office/powerpoint/2010/main" val="402170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F1A81BB-59F6-4CA3-BF17-94A0AA3D2A4F}"/>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2- 4</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大阪府内の分譲マンションのストック数推計</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6" name="テキスト ボックス 9"/>
          <p:cNvSpPr txBox="1"/>
          <p:nvPr/>
        </p:nvSpPr>
        <p:spPr>
          <a:xfrm>
            <a:off x="360000" y="720000"/>
            <a:ext cx="11520000" cy="369332"/>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273050" indent="-273050"/>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大阪府内の分譲マンションストック数は、令和</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6</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年度末で</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83.1</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万戸と増加し続けている。</a:t>
            </a:r>
          </a:p>
        </p:txBody>
      </p:sp>
      <p:sp>
        <p:nvSpPr>
          <p:cNvPr id="7" name="テキスト ボックス 3"/>
          <p:cNvSpPr txBox="1"/>
          <p:nvPr/>
        </p:nvSpPr>
        <p:spPr>
          <a:xfrm>
            <a:off x="719120" y="6094371"/>
            <a:ext cx="7553290" cy="4326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注１ 新規供給戸数は、建築物着工統計等を基に推計した</a:t>
            </a:r>
          </a:p>
          <a:p>
            <a:pPr marR="0" lvl="0" indent="95250" algn="just" defTabSz="914400" rtl="0" eaLnBrk="1" fontAlgn="auto" latinLnBrk="0" hangingPunct="1">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２ ストック戸数は、新規供給戸数の累計等を基に、各年末時点の戸数を推計した</a:t>
            </a:r>
          </a:p>
          <a:p>
            <a:pPr marR="0" lvl="0" indent="95250" algn="just" defTabSz="914400" rtl="0" eaLnBrk="1" fontAlgn="auto" latinLnBrk="0" hangingPunct="1">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３ ここでいうマンションとは、中高層（</a:t>
            </a:r>
            <a:r>
              <a:rPr kumimoji="1" lang="en-US" altLang="ja-JP"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階建て以上）･分譲･共同建てで、鉄筋コンクリート、鉄骨鉄筋コンクリート又は鉄骨造の住宅をいう</a:t>
            </a:r>
          </a:p>
          <a:p>
            <a:pPr algn="just"/>
            <a:r>
              <a:rPr lang="en-US" sz="800" kern="100" dirty="0">
                <a:solidFill>
                  <a:schemeClr val="tx1"/>
                </a:solidFill>
                <a:ea typeface="ＭＳ 明朝"/>
                <a:cs typeface="Times New Roman"/>
              </a:rPr>
              <a:t> </a:t>
            </a:r>
            <a:endParaRPr lang="ja-JP" altLang="en-US" sz="1050" kern="100" dirty="0">
              <a:solidFill>
                <a:schemeClr val="tx1"/>
              </a:solidFill>
              <a:ea typeface="ＭＳ 明朝"/>
              <a:cs typeface="Times New Roman"/>
            </a:endParaRPr>
          </a:p>
        </p:txBody>
      </p:sp>
      <p:sp>
        <p:nvSpPr>
          <p:cNvPr id="8" name="正方形/長方形 7">
            <a:extLst>
              <a:ext uri="{FF2B5EF4-FFF2-40B4-BE49-F238E27FC236}">
                <a16:creationId xmlns:a16="http://schemas.microsoft.com/office/drawing/2014/main" id="{357C7C5C-F6B6-45C8-A55D-7C3DB584E3C2}"/>
              </a:ext>
            </a:extLst>
          </p:cNvPr>
          <p:cNvSpPr/>
          <p:nvPr/>
        </p:nvSpPr>
        <p:spPr>
          <a:xfrm>
            <a:off x="10980119" y="5988613"/>
            <a:ext cx="426603" cy="13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800" dirty="0">
                <a:solidFill>
                  <a:schemeClr val="tx1"/>
                </a:solidFill>
                <a:latin typeface="+mn-ea"/>
              </a:rPr>
              <a:t>（年度）</a:t>
            </a:r>
            <a:endParaRPr lang="ja-JP" sz="800" dirty="0">
              <a:solidFill>
                <a:schemeClr val="tx1"/>
              </a:solidFill>
              <a:latin typeface="+mn-ea"/>
            </a:endParaRPr>
          </a:p>
        </p:txBody>
      </p:sp>
      <p:sp>
        <p:nvSpPr>
          <p:cNvPr id="11" name="テキスト ボックス 10">
            <a:extLst>
              <a:ext uri="{FF2B5EF4-FFF2-40B4-BE49-F238E27FC236}">
                <a16:creationId xmlns:a16="http://schemas.microsoft.com/office/drawing/2014/main" id="{F75DB048-1757-414A-8188-F57DFEF565C3}"/>
              </a:ext>
            </a:extLst>
          </p:cNvPr>
          <p:cNvSpPr txBox="1"/>
          <p:nvPr/>
        </p:nvSpPr>
        <p:spPr>
          <a:xfrm>
            <a:off x="6878367" y="6502528"/>
            <a:ext cx="5001634" cy="253916"/>
          </a:xfrm>
          <a:prstGeom prst="rect">
            <a:avLst/>
          </a:prstGeom>
          <a:noFill/>
        </p:spPr>
        <p:txBody>
          <a:bodyPr wrap="square" rtlCol="0">
            <a:spAutoFit/>
          </a:bodyPr>
          <a:lstStyle/>
          <a:p>
            <a:pPr algn="r" fontAlgn="base">
              <a:spcBef>
                <a:spcPct val="50000"/>
              </a:spcBef>
              <a:spcAft>
                <a:spcPct val="0"/>
              </a:spcAft>
            </a:pPr>
            <a:r>
              <a:rPr lang="ja-JP" altLang="en-US" sz="1050" dirty="0">
                <a:latin typeface="メイリオ" panose="020B0604030504040204" pitchFamily="50" charset="-128"/>
                <a:ea typeface="メイリオ" panose="020B0604030504040204" pitchFamily="50" charset="-128"/>
              </a:rPr>
              <a:t>各年「建築物着工統計」及び「住宅着工統計」（国土交通省）</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を基に大阪府作成</a:t>
            </a:r>
          </a:p>
        </p:txBody>
      </p:sp>
      <p:sp>
        <p:nvSpPr>
          <p:cNvPr id="12" name="Rectangle 4">
            <a:extLst>
              <a:ext uri="{FF2B5EF4-FFF2-40B4-BE49-F238E27FC236}">
                <a16:creationId xmlns:a16="http://schemas.microsoft.com/office/drawing/2014/main" id="{5750FC2D-2E7F-40B7-8853-CE3F9AE9EA10}"/>
              </a:ext>
            </a:extLst>
          </p:cNvPr>
          <p:cNvSpPr>
            <a:spLocks noChangeArrowheads="1"/>
          </p:cNvSpPr>
          <p:nvPr/>
        </p:nvSpPr>
        <p:spPr bwMode="auto">
          <a:xfrm>
            <a:off x="10562030" y="1701609"/>
            <a:ext cx="836178" cy="339454"/>
          </a:xfrm>
          <a:prstGeom prst="rect">
            <a:avLst/>
          </a:prstGeom>
          <a:solidFill>
            <a:schemeClr val="accent2">
              <a:lumMod val="60000"/>
              <a:lumOff val="40000"/>
            </a:schemeClr>
          </a:solidFill>
          <a:ln w="9525">
            <a:solidFill>
              <a:srgbClr val="FF0000"/>
            </a:solidFill>
            <a:miter lim="800000"/>
            <a:headEnd/>
            <a:tailEnd/>
          </a:ln>
        </p:spPr>
        <p:txBody>
          <a:bodyPr wrap="square" lIns="45720"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b="1" dirty="0">
                <a:latin typeface="+mn-ea"/>
              </a:rPr>
              <a:t>令和</a:t>
            </a:r>
            <a:r>
              <a:rPr lang="en-US" altLang="ja-JP" sz="1000" b="1" dirty="0">
                <a:latin typeface="+mn-ea"/>
              </a:rPr>
              <a:t>6</a:t>
            </a:r>
            <a:r>
              <a:rPr lang="ja-JP" altLang="en-US" sz="1000" b="1" dirty="0">
                <a:latin typeface="+mn-ea"/>
              </a:rPr>
              <a:t>年度</a:t>
            </a:r>
            <a:endParaRPr lang="en-US" altLang="ja-JP" sz="1000" b="1" dirty="0">
              <a:latin typeface="+mn-ea"/>
            </a:endParaRPr>
          </a:p>
          <a:p>
            <a:pPr algn="ctr" rtl="0">
              <a:defRPr sz="1000"/>
            </a:pPr>
            <a:r>
              <a:rPr lang="en-US" altLang="ja-JP" sz="1000" b="1" dirty="0">
                <a:latin typeface="+mn-ea"/>
              </a:rPr>
              <a:t>83.1</a:t>
            </a:r>
            <a:r>
              <a:rPr lang="ja-JP" altLang="en-US" sz="1000" b="1" dirty="0">
                <a:latin typeface="+mn-ea"/>
              </a:rPr>
              <a:t>万戸</a:t>
            </a:r>
            <a:endParaRPr lang="ja-JP" altLang="en-US" sz="1000" b="1" i="0" u="none" strike="noStrike" baseline="0" dirty="0">
              <a:latin typeface="+mn-ea"/>
            </a:endParaRPr>
          </a:p>
        </p:txBody>
      </p:sp>
      <p:sp>
        <p:nvSpPr>
          <p:cNvPr id="14" name="スライド番号プレースホルダー 1">
            <a:extLst>
              <a:ext uri="{FF2B5EF4-FFF2-40B4-BE49-F238E27FC236}">
                <a16:creationId xmlns:a16="http://schemas.microsoft.com/office/drawing/2014/main" id="{50FB6C5A-1BA1-4EEE-B730-66FD64E8D61B}"/>
              </a:ext>
            </a:extLst>
          </p:cNvPr>
          <p:cNvSpPr>
            <a:spLocks noGrp="1"/>
          </p:cNvSpPr>
          <p:nvPr>
            <p:ph type="sldNum" sz="quarter" idx="12"/>
          </p:nvPr>
        </p:nvSpPr>
        <p:spPr>
          <a:xfrm>
            <a:off x="9421200" y="6487200"/>
            <a:ext cx="2743200" cy="365125"/>
          </a:xfrm>
        </p:spPr>
        <p:txBody>
          <a:bodyPr/>
          <a:lstStyle/>
          <a:p>
            <a:fld id="{939419F8-C6ED-4129-B08A-7AC8488EBEA0}" type="slidenum">
              <a:rPr kumimoji="1" lang="ja-JP" altLang="en-US" smtClean="0"/>
              <a:t>16</a:t>
            </a:fld>
            <a:endParaRPr kumimoji="1" lang="ja-JP" altLang="en-US" dirty="0"/>
          </a:p>
        </p:txBody>
      </p:sp>
      <p:pic>
        <p:nvPicPr>
          <p:cNvPr id="2" name="図 1">
            <a:extLst>
              <a:ext uri="{FF2B5EF4-FFF2-40B4-BE49-F238E27FC236}">
                <a16:creationId xmlns:a16="http://schemas.microsoft.com/office/drawing/2014/main" id="{358197C1-EB51-408C-88A2-5E6D3A6E212D}"/>
              </a:ext>
            </a:extLst>
          </p:cNvPr>
          <p:cNvPicPr>
            <a:picLocks noChangeAspect="1"/>
          </p:cNvPicPr>
          <p:nvPr/>
        </p:nvPicPr>
        <p:blipFill>
          <a:blip r:embed="rId2"/>
          <a:stretch>
            <a:fillRect/>
          </a:stretch>
        </p:blipFill>
        <p:spPr>
          <a:xfrm>
            <a:off x="203705" y="1126654"/>
            <a:ext cx="11784589" cy="5011346"/>
          </a:xfrm>
          <a:prstGeom prst="rect">
            <a:avLst/>
          </a:prstGeom>
        </p:spPr>
      </p:pic>
    </p:spTree>
    <p:extLst>
      <p:ext uri="{BB962C8B-B14F-4D97-AF65-F5344CB8AC3E}">
        <p14:creationId xmlns:p14="http://schemas.microsoft.com/office/powerpoint/2010/main" val="121080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7AA749F-48CB-4237-B9F5-861F1536CEE5}"/>
              </a:ext>
            </a:extLst>
          </p:cNvPr>
          <p:cNvPicPr>
            <a:picLocks noChangeAspect="1"/>
          </p:cNvPicPr>
          <p:nvPr/>
        </p:nvPicPr>
        <p:blipFill>
          <a:blip r:embed="rId3"/>
          <a:stretch>
            <a:fillRect/>
          </a:stretch>
        </p:blipFill>
        <p:spPr>
          <a:xfrm>
            <a:off x="1269582" y="1792730"/>
            <a:ext cx="10022693" cy="4828450"/>
          </a:xfrm>
          <a:prstGeom prst="rect">
            <a:avLst/>
          </a:prstGeom>
        </p:spPr>
      </p:pic>
      <p:sp>
        <p:nvSpPr>
          <p:cNvPr id="3" name="正方形/長方形 2"/>
          <p:cNvSpPr/>
          <p:nvPr/>
        </p:nvSpPr>
        <p:spPr>
          <a:xfrm>
            <a:off x="360000" y="720000"/>
            <a:ext cx="11520000" cy="1072730"/>
          </a:xfrm>
          <a:prstGeom prst="rect">
            <a:avLst/>
          </a:prstGeom>
          <a:ln cmpd="sng">
            <a:solidFill>
              <a:schemeClr val="tx1"/>
            </a:solidFill>
          </a:ln>
        </p:spPr>
        <p:txBody>
          <a:bodyPr wrap="square">
            <a:spAutoFit/>
          </a:bodyPr>
          <a:lstStyle/>
          <a:p>
            <a:pPr marL="274638" indent="-274638">
              <a:lnSpc>
                <a:spcPct val="120000"/>
              </a:lnSpc>
            </a:pP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空家数は、この</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20</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年で約</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1.16</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倍</a:t>
            </a:r>
            <a:r>
              <a:rPr lang="ja-JP" altLang="en-US" spc="-5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a:t>
            </a:r>
            <a:r>
              <a:rPr lang="en-US" altLang="ja-JP" spc="-5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603 → 702</a:t>
            </a:r>
            <a:r>
              <a:rPr lang="ja-JP" altLang="en-US" spc="-5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千戸）</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に増加しており、「賃貸用又は売却用の住宅」（</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466</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千戸）等を除いた「賃貸・売却用や二次的住宅（別荘など）を除く空き家」（</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227</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千戸）はこの</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20</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年で約</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1.76</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倍</a:t>
            </a:r>
            <a:r>
              <a:rPr lang="ja-JP" altLang="en-US" spc="-5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a:t>
            </a:r>
            <a:r>
              <a:rPr lang="en-US" altLang="ja-JP" spc="-5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129 → 227</a:t>
            </a:r>
            <a:r>
              <a:rPr lang="ja-JP" altLang="en-US" spc="-5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千戸）</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に増加している。</a:t>
            </a:r>
            <a:endPar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833FE7AF-5A68-056B-D60D-A0E9002D1427}"/>
              </a:ext>
            </a:extLst>
          </p:cNvPr>
          <p:cNvSpPr>
            <a:spLocks noGrp="1"/>
          </p:cNvSpPr>
          <p:nvPr>
            <p:ph type="sldNum" sz="quarter" idx="12"/>
          </p:nvPr>
        </p:nvSpPr>
        <p:spPr>
          <a:xfrm>
            <a:off x="9421200" y="6486784"/>
            <a:ext cx="2743200" cy="365125"/>
          </a:xfrm>
        </p:spPr>
        <p:txBody>
          <a:bodyPr/>
          <a:lstStyle/>
          <a:p>
            <a:fld id="{939419F8-C6ED-4129-B08A-7AC8488EBEA0}" type="slidenum">
              <a:rPr kumimoji="1" lang="ja-JP" altLang="en-US" smtClean="0"/>
              <a:t>17</a:t>
            </a:fld>
            <a:endParaRPr kumimoji="1" lang="ja-JP" altLang="en-US" dirty="0"/>
          </a:p>
        </p:txBody>
      </p:sp>
      <p:sp>
        <p:nvSpPr>
          <p:cNvPr id="11" name="テキスト ボックス 10">
            <a:extLst>
              <a:ext uri="{FF2B5EF4-FFF2-40B4-BE49-F238E27FC236}">
                <a16:creationId xmlns:a16="http://schemas.microsoft.com/office/drawing/2014/main" id="{4D0F9674-A8EA-1DD7-47AA-8875C334D2DC}"/>
              </a:ext>
            </a:extLst>
          </p:cNvPr>
          <p:cNvSpPr txBox="1"/>
          <p:nvPr/>
        </p:nvSpPr>
        <p:spPr>
          <a:xfrm>
            <a:off x="10890539" y="1926167"/>
            <a:ext cx="479957" cy="161583"/>
          </a:xfrm>
          <a:prstGeom prst="rect">
            <a:avLst/>
          </a:prstGeom>
          <a:noFill/>
        </p:spPr>
        <p:txBody>
          <a:bodyPr wrap="square" lIns="0" tIns="0" rIns="0" bIns="0" rtlCol="0">
            <a:spAutoFit/>
          </a:bodyPr>
          <a:lstStyle/>
          <a:p>
            <a:pPr algn="ctr"/>
            <a:r>
              <a:rPr lang="ja-JP" altLang="en-US" sz="1050" dirty="0">
                <a:latin typeface="+mn-ea"/>
              </a:rPr>
              <a:t>（％）</a:t>
            </a:r>
          </a:p>
        </p:txBody>
      </p:sp>
      <p:sp>
        <p:nvSpPr>
          <p:cNvPr id="17" name="テキスト ボックス 16">
            <a:extLst>
              <a:ext uri="{FF2B5EF4-FFF2-40B4-BE49-F238E27FC236}">
                <a16:creationId xmlns:a16="http://schemas.microsoft.com/office/drawing/2014/main" id="{066B62A7-D0AD-1636-2274-E155C2D38C4F}"/>
              </a:ext>
            </a:extLst>
          </p:cNvPr>
          <p:cNvSpPr txBox="1"/>
          <p:nvPr/>
        </p:nvSpPr>
        <p:spPr>
          <a:xfrm>
            <a:off x="1348739" y="1946912"/>
            <a:ext cx="647125" cy="184666"/>
          </a:xfrm>
          <a:prstGeom prst="rect">
            <a:avLst/>
          </a:prstGeom>
          <a:noFill/>
        </p:spPr>
        <p:txBody>
          <a:bodyPr wrap="square" lIns="0" tIns="0" rIns="0" bIns="0" rtlCol="0">
            <a:spAutoFit/>
          </a:bodyPr>
          <a:lstStyle/>
          <a:p>
            <a:pPr algn="ctr"/>
            <a:r>
              <a:rPr lang="ja-JP" altLang="en-US" sz="1200" dirty="0">
                <a:latin typeface="+mn-ea"/>
              </a:rPr>
              <a:t>（千戸）</a:t>
            </a:r>
          </a:p>
        </p:txBody>
      </p:sp>
      <p:sp>
        <p:nvSpPr>
          <p:cNvPr id="20" name="テキスト ボックス 19">
            <a:extLst>
              <a:ext uri="{FF2B5EF4-FFF2-40B4-BE49-F238E27FC236}">
                <a16:creationId xmlns:a16="http://schemas.microsoft.com/office/drawing/2014/main" id="{F1A3BF17-6D44-089B-E7EC-2CF2EB74832A}"/>
              </a:ext>
            </a:extLst>
          </p:cNvPr>
          <p:cNvSpPr txBox="1"/>
          <p:nvPr/>
        </p:nvSpPr>
        <p:spPr>
          <a:xfrm>
            <a:off x="2316700" y="4036224"/>
            <a:ext cx="454685" cy="276999"/>
          </a:xfrm>
          <a:prstGeom prst="rect">
            <a:avLst/>
          </a:prstGeom>
          <a:noFill/>
        </p:spPr>
        <p:txBody>
          <a:bodyPr wrap="square" rtlCol="0">
            <a:spAutoFit/>
          </a:bodyPr>
          <a:lstStyle/>
          <a:p>
            <a:r>
              <a:rPr kumimoji="1" lang="en-US" altLang="ja-JP" sz="1200" b="1" u="sng" dirty="0">
                <a:effectLst>
                  <a:glow rad="63500">
                    <a:schemeClr val="bg1"/>
                  </a:glow>
                </a:effectLst>
              </a:rPr>
              <a:t>369</a:t>
            </a:r>
            <a:endParaRPr kumimoji="1" lang="ja-JP" altLang="en-US" sz="1200" b="1" u="sng" dirty="0">
              <a:effectLst>
                <a:glow rad="63500">
                  <a:schemeClr val="bg1"/>
                </a:glow>
              </a:effectLst>
            </a:endParaRPr>
          </a:p>
        </p:txBody>
      </p:sp>
      <p:sp>
        <p:nvSpPr>
          <p:cNvPr id="21" name="テキスト ボックス 20">
            <a:extLst>
              <a:ext uri="{FF2B5EF4-FFF2-40B4-BE49-F238E27FC236}">
                <a16:creationId xmlns:a16="http://schemas.microsoft.com/office/drawing/2014/main" id="{65DDCAB8-8811-DB5F-D788-5CF175DD1451}"/>
              </a:ext>
            </a:extLst>
          </p:cNvPr>
          <p:cNvSpPr txBox="1"/>
          <p:nvPr/>
        </p:nvSpPr>
        <p:spPr>
          <a:xfrm>
            <a:off x="3612771" y="3320893"/>
            <a:ext cx="454685" cy="276999"/>
          </a:xfrm>
          <a:prstGeom prst="rect">
            <a:avLst/>
          </a:prstGeom>
          <a:noFill/>
        </p:spPr>
        <p:txBody>
          <a:bodyPr wrap="square" rtlCol="0">
            <a:spAutoFit/>
          </a:bodyPr>
          <a:lstStyle/>
          <a:p>
            <a:r>
              <a:rPr kumimoji="1" lang="en-US" altLang="ja-JP" sz="1200" b="1" u="sng" dirty="0">
                <a:effectLst>
                  <a:glow rad="63500">
                    <a:schemeClr val="bg1"/>
                  </a:glow>
                </a:effectLst>
              </a:rPr>
              <a:t>501</a:t>
            </a:r>
            <a:endParaRPr kumimoji="1" lang="ja-JP" altLang="en-US" sz="1200" b="1" u="sng" dirty="0">
              <a:effectLst>
                <a:glow rad="63500">
                  <a:schemeClr val="bg1"/>
                </a:glow>
              </a:effectLst>
            </a:endParaRPr>
          </a:p>
        </p:txBody>
      </p:sp>
      <p:sp>
        <p:nvSpPr>
          <p:cNvPr id="24" name="テキスト ボックス 23">
            <a:extLst>
              <a:ext uri="{FF2B5EF4-FFF2-40B4-BE49-F238E27FC236}">
                <a16:creationId xmlns:a16="http://schemas.microsoft.com/office/drawing/2014/main" id="{37CF2299-88E8-A5FF-DA48-FA80E0B0E5E7}"/>
              </a:ext>
            </a:extLst>
          </p:cNvPr>
          <p:cNvSpPr txBox="1"/>
          <p:nvPr/>
        </p:nvSpPr>
        <p:spPr>
          <a:xfrm>
            <a:off x="5050555" y="2883571"/>
            <a:ext cx="454685" cy="276999"/>
          </a:xfrm>
          <a:prstGeom prst="rect">
            <a:avLst/>
          </a:prstGeom>
          <a:noFill/>
        </p:spPr>
        <p:txBody>
          <a:bodyPr wrap="square" rtlCol="0">
            <a:spAutoFit/>
          </a:bodyPr>
          <a:lstStyle/>
          <a:p>
            <a:r>
              <a:rPr kumimoji="1" lang="en-US" altLang="ja-JP" sz="1200" b="1" u="sng" dirty="0">
                <a:effectLst>
                  <a:glow rad="63500">
                    <a:schemeClr val="bg1"/>
                  </a:glow>
                </a:effectLst>
              </a:rPr>
              <a:t>603</a:t>
            </a:r>
            <a:endParaRPr kumimoji="1" lang="ja-JP" altLang="en-US" sz="1200" b="1" u="sng" dirty="0">
              <a:effectLst>
                <a:glow rad="63500">
                  <a:schemeClr val="bg1"/>
                </a:glow>
              </a:effectLst>
            </a:endParaRPr>
          </a:p>
        </p:txBody>
      </p:sp>
      <p:sp>
        <p:nvSpPr>
          <p:cNvPr id="25" name="テキスト ボックス 24">
            <a:extLst>
              <a:ext uri="{FF2B5EF4-FFF2-40B4-BE49-F238E27FC236}">
                <a16:creationId xmlns:a16="http://schemas.microsoft.com/office/drawing/2014/main" id="{C567C4B4-49F4-043B-E5A9-30830E0394BC}"/>
              </a:ext>
            </a:extLst>
          </p:cNvPr>
          <p:cNvSpPr txBox="1"/>
          <p:nvPr/>
        </p:nvSpPr>
        <p:spPr>
          <a:xfrm>
            <a:off x="6280929" y="2745072"/>
            <a:ext cx="454685" cy="276999"/>
          </a:xfrm>
          <a:prstGeom prst="rect">
            <a:avLst/>
          </a:prstGeom>
          <a:noFill/>
        </p:spPr>
        <p:txBody>
          <a:bodyPr wrap="square" rtlCol="0">
            <a:spAutoFit/>
          </a:bodyPr>
          <a:lstStyle/>
          <a:p>
            <a:r>
              <a:rPr kumimoji="1" lang="en-US" altLang="ja-JP" sz="1200" b="1" u="sng" dirty="0">
                <a:effectLst>
                  <a:glow rad="63500">
                    <a:schemeClr val="bg1"/>
                  </a:glow>
                </a:effectLst>
              </a:rPr>
              <a:t>625</a:t>
            </a:r>
            <a:endParaRPr kumimoji="1" lang="ja-JP" altLang="en-US" sz="1200" b="1" u="sng" dirty="0">
              <a:effectLst>
                <a:glow rad="63500">
                  <a:schemeClr val="bg1"/>
                </a:glow>
              </a:effectLst>
            </a:endParaRPr>
          </a:p>
        </p:txBody>
      </p:sp>
      <p:sp>
        <p:nvSpPr>
          <p:cNvPr id="26" name="テキスト ボックス 25">
            <a:extLst>
              <a:ext uri="{FF2B5EF4-FFF2-40B4-BE49-F238E27FC236}">
                <a16:creationId xmlns:a16="http://schemas.microsoft.com/office/drawing/2014/main" id="{76BBDF68-AA65-70F6-A44A-131E6A7659F2}"/>
              </a:ext>
            </a:extLst>
          </p:cNvPr>
          <p:cNvSpPr txBox="1"/>
          <p:nvPr/>
        </p:nvSpPr>
        <p:spPr>
          <a:xfrm>
            <a:off x="7630695" y="2560406"/>
            <a:ext cx="277770" cy="184666"/>
          </a:xfrm>
          <a:prstGeom prst="rect">
            <a:avLst/>
          </a:prstGeom>
          <a:noFill/>
        </p:spPr>
        <p:txBody>
          <a:bodyPr wrap="square" lIns="0" tIns="0" rIns="0" bIns="0" rtlCol="0">
            <a:spAutoFit/>
          </a:bodyPr>
          <a:lstStyle>
            <a:defPPr>
              <a:defRPr lang="ja-JP"/>
            </a:defPPr>
            <a:lvl1pPr>
              <a:defRPr sz="1200" b="1" u="sng"/>
            </a:lvl1pPr>
          </a:lstStyle>
          <a:p>
            <a:r>
              <a:rPr lang="en-US" altLang="ja-JP" dirty="0">
                <a:effectLst>
                  <a:glow rad="63500">
                    <a:schemeClr val="bg1"/>
                  </a:glow>
                </a:effectLst>
              </a:rPr>
              <a:t>679</a:t>
            </a:r>
            <a:endParaRPr lang="ja-JP" altLang="en-US" dirty="0">
              <a:effectLst>
                <a:glow rad="63500">
                  <a:schemeClr val="bg1"/>
                </a:glow>
              </a:effectLst>
            </a:endParaRPr>
          </a:p>
        </p:txBody>
      </p:sp>
      <p:sp>
        <p:nvSpPr>
          <p:cNvPr id="27" name="テキスト ボックス 26">
            <a:extLst>
              <a:ext uri="{FF2B5EF4-FFF2-40B4-BE49-F238E27FC236}">
                <a16:creationId xmlns:a16="http://schemas.microsoft.com/office/drawing/2014/main" id="{17A16D53-C173-B694-A24A-62B97C0E6A4C}"/>
              </a:ext>
            </a:extLst>
          </p:cNvPr>
          <p:cNvSpPr txBox="1"/>
          <p:nvPr/>
        </p:nvSpPr>
        <p:spPr>
          <a:xfrm>
            <a:off x="9030888" y="2490945"/>
            <a:ext cx="277769" cy="184666"/>
          </a:xfrm>
          <a:prstGeom prst="rect">
            <a:avLst/>
          </a:prstGeom>
          <a:noFill/>
        </p:spPr>
        <p:txBody>
          <a:bodyPr wrap="square" lIns="0" tIns="0" rIns="0" bIns="0" rtlCol="0">
            <a:spAutoFit/>
          </a:bodyPr>
          <a:lstStyle/>
          <a:p>
            <a:r>
              <a:rPr kumimoji="1" lang="en-US" altLang="ja-JP" sz="1200" b="1" u="sng" dirty="0">
                <a:effectLst>
                  <a:glow rad="63500">
                    <a:schemeClr val="bg1"/>
                  </a:glow>
                </a:effectLst>
              </a:rPr>
              <a:t>709</a:t>
            </a:r>
            <a:endParaRPr kumimoji="1" lang="ja-JP" altLang="en-US" sz="1200" b="1" u="sng" dirty="0">
              <a:effectLst>
                <a:glow rad="63500">
                  <a:schemeClr val="bg1"/>
                </a:glow>
              </a:effectLst>
            </a:endParaRPr>
          </a:p>
        </p:txBody>
      </p:sp>
      <p:sp>
        <p:nvSpPr>
          <p:cNvPr id="28" name="テキスト ボックス 27">
            <a:extLst>
              <a:ext uri="{FF2B5EF4-FFF2-40B4-BE49-F238E27FC236}">
                <a16:creationId xmlns:a16="http://schemas.microsoft.com/office/drawing/2014/main" id="{7ADC8A81-066E-6612-4EFA-553675F166F3}"/>
              </a:ext>
            </a:extLst>
          </p:cNvPr>
          <p:cNvSpPr txBox="1"/>
          <p:nvPr/>
        </p:nvSpPr>
        <p:spPr>
          <a:xfrm>
            <a:off x="10311688" y="2449455"/>
            <a:ext cx="277769" cy="184666"/>
          </a:xfrm>
          <a:prstGeom prst="rect">
            <a:avLst/>
          </a:prstGeom>
          <a:noFill/>
        </p:spPr>
        <p:txBody>
          <a:bodyPr wrap="square" lIns="0" tIns="0" rIns="0" bIns="0" rtlCol="0">
            <a:spAutoFit/>
          </a:bodyPr>
          <a:lstStyle>
            <a:defPPr>
              <a:defRPr lang="ja-JP"/>
            </a:defPPr>
            <a:lvl1pPr>
              <a:defRPr sz="1200" b="1" u="sng"/>
            </a:lvl1pPr>
          </a:lstStyle>
          <a:p>
            <a:r>
              <a:rPr lang="en-US" altLang="ja-JP" dirty="0">
                <a:effectLst>
                  <a:glow rad="63500">
                    <a:schemeClr val="bg1"/>
                  </a:glow>
                </a:effectLst>
              </a:rPr>
              <a:t>702</a:t>
            </a:r>
            <a:endParaRPr lang="ja-JP" altLang="en-US" dirty="0">
              <a:effectLst>
                <a:glow rad="63500">
                  <a:schemeClr val="bg1"/>
                </a:glow>
              </a:effectLst>
            </a:endParaRPr>
          </a:p>
        </p:txBody>
      </p:sp>
      <p:sp>
        <p:nvSpPr>
          <p:cNvPr id="19" name="正方形/長方形 18">
            <a:extLst>
              <a:ext uri="{FF2B5EF4-FFF2-40B4-BE49-F238E27FC236}">
                <a16:creationId xmlns:a16="http://schemas.microsoft.com/office/drawing/2014/main" id="{57DD9C32-156C-4442-932F-CCDAE509E22C}"/>
              </a:ext>
            </a:extLst>
          </p:cNvPr>
          <p:cNvSpPr/>
          <p:nvPr/>
        </p:nvSpPr>
        <p:spPr>
          <a:xfrm>
            <a:off x="10348965" y="6352220"/>
            <a:ext cx="480983" cy="150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000" dirty="0">
                <a:solidFill>
                  <a:schemeClr val="tx1"/>
                </a:solidFill>
                <a:latin typeface="+mn-ea"/>
              </a:rPr>
              <a:t>（年）</a:t>
            </a:r>
            <a:endParaRPr lang="ja-JP" sz="1000" dirty="0">
              <a:solidFill>
                <a:schemeClr val="tx1"/>
              </a:solidFill>
              <a:latin typeface="+mn-ea"/>
            </a:endParaRPr>
          </a:p>
        </p:txBody>
      </p:sp>
      <p:sp>
        <p:nvSpPr>
          <p:cNvPr id="22" name="正方形/長方形 21">
            <a:extLst>
              <a:ext uri="{FF2B5EF4-FFF2-40B4-BE49-F238E27FC236}">
                <a16:creationId xmlns:a16="http://schemas.microsoft.com/office/drawing/2014/main" id="{B75366C4-2E6A-4EAB-9CAE-BD261690121D}"/>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2- 5</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大阪府の空家の種類別内訳の推移</a:t>
            </a:r>
            <a:endPar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48593F55-D0D4-49AC-9660-7FDE39B006E4}"/>
              </a:ext>
            </a:extLst>
          </p:cNvPr>
          <p:cNvSpPr txBox="1"/>
          <p:nvPr/>
        </p:nvSpPr>
        <p:spPr>
          <a:xfrm>
            <a:off x="7253409" y="650252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各年「住宅・土地統計調査」（総務省統計局）より大阪府作成</a:t>
            </a:r>
          </a:p>
        </p:txBody>
      </p:sp>
    </p:spTree>
    <p:extLst>
      <p:ext uri="{BB962C8B-B14F-4D97-AF65-F5344CB8AC3E}">
        <p14:creationId xmlns:p14="http://schemas.microsoft.com/office/powerpoint/2010/main" val="302855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B95A350-F46D-43A1-B90A-30AB03FCDBF4}"/>
              </a:ext>
            </a:extLst>
          </p:cNvPr>
          <p:cNvPicPr>
            <a:picLocks noChangeAspect="1"/>
          </p:cNvPicPr>
          <p:nvPr/>
        </p:nvPicPr>
        <p:blipFill>
          <a:blip r:embed="rId3"/>
          <a:stretch>
            <a:fillRect/>
          </a:stretch>
        </p:blipFill>
        <p:spPr>
          <a:xfrm>
            <a:off x="1109304" y="4152334"/>
            <a:ext cx="9797121" cy="2438611"/>
          </a:xfrm>
          <a:prstGeom prst="rect">
            <a:avLst/>
          </a:prstGeom>
        </p:spPr>
      </p:pic>
      <p:pic>
        <p:nvPicPr>
          <p:cNvPr id="3" name="図 2">
            <a:extLst>
              <a:ext uri="{FF2B5EF4-FFF2-40B4-BE49-F238E27FC236}">
                <a16:creationId xmlns:a16="http://schemas.microsoft.com/office/drawing/2014/main" id="{D98AB529-86CF-47ED-BC3E-BC52F1A207E0}"/>
              </a:ext>
            </a:extLst>
          </p:cNvPr>
          <p:cNvPicPr>
            <a:picLocks noChangeAspect="1"/>
          </p:cNvPicPr>
          <p:nvPr/>
        </p:nvPicPr>
        <p:blipFill>
          <a:blip r:embed="rId4"/>
          <a:stretch>
            <a:fillRect/>
          </a:stretch>
        </p:blipFill>
        <p:spPr>
          <a:xfrm>
            <a:off x="1109304" y="1428196"/>
            <a:ext cx="9797121" cy="2688569"/>
          </a:xfrm>
          <a:prstGeom prst="rect">
            <a:avLst/>
          </a:prstGeom>
        </p:spPr>
      </p:pic>
      <p:sp>
        <p:nvSpPr>
          <p:cNvPr id="7" name="テキスト ボックス 9"/>
          <p:cNvSpPr txBox="1"/>
          <p:nvPr/>
        </p:nvSpPr>
        <p:spPr>
          <a:xfrm>
            <a:off x="360000" y="720000"/>
            <a:ext cx="11520000" cy="740331"/>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355600" indent="-355600">
              <a:lnSpc>
                <a:spcPct val="120000"/>
              </a:lnSpc>
            </a:pP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賃貸住宅の総量をみると、令和５年は増加傾向。</a:t>
            </a:r>
            <a:endPar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355600" indent="-355600">
              <a:lnSpc>
                <a:spcPct val="120000"/>
              </a:lnSpc>
            </a:pP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全国と比較すると、空家率の差に大きな傾向の違いはない。 　</a:t>
            </a:r>
          </a:p>
        </p:txBody>
      </p:sp>
      <p:sp>
        <p:nvSpPr>
          <p:cNvPr id="15" name="テキスト ボックス 14">
            <a:extLst>
              <a:ext uri="{FF2B5EF4-FFF2-40B4-BE49-F238E27FC236}">
                <a16:creationId xmlns:a16="http://schemas.microsoft.com/office/drawing/2014/main" id="{EB0418C4-39D1-2117-2325-CBA4B34C0FFB}"/>
              </a:ext>
            </a:extLst>
          </p:cNvPr>
          <p:cNvSpPr txBox="1"/>
          <p:nvPr/>
        </p:nvSpPr>
        <p:spPr>
          <a:xfrm>
            <a:off x="4419533" y="1675185"/>
            <a:ext cx="1332000" cy="169277"/>
          </a:xfrm>
          <a:prstGeom prst="rect">
            <a:avLst/>
          </a:prstGeom>
          <a:solidFill>
            <a:schemeClr val="bg1"/>
          </a:solidFill>
          <a:ln>
            <a:solidFill>
              <a:schemeClr val="tx1"/>
            </a:solidFill>
          </a:ln>
        </p:spPr>
        <p:txBody>
          <a:bodyPr wrap="square" lIns="0" tIns="0" rIns="0" bIns="0" rtlCol="0">
            <a:spAutoFit/>
          </a:bodyPr>
          <a:lstStyle/>
          <a:p>
            <a:pPr algn="ctr"/>
            <a:r>
              <a:rPr lang="ja-JP" altLang="en-US" sz="1100" dirty="0"/>
              <a:t>居住世帯のある借家</a:t>
            </a:r>
            <a:endParaRPr kumimoji="1" lang="ja-JP" altLang="en-US" sz="1100" dirty="0"/>
          </a:p>
        </p:txBody>
      </p:sp>
      <p:sp>
        <p:nvSpPr>
          <p:cNvPr id="16" name="テキスト ボックス 15">
            <a:extLst>
              <a:ext uri="{FF2B5EF4-FFF2-40B4-BE49-F238E27FC236}">
                <a16:creationId xmlns:a16="http://schemas.microsoft.com/office/drawing/2014/main" id="{59738D7C-E310-E500-20C2-2CD70AEDDA79}"/>
              </a:ext>
            </a:extLst>
          </p:cNvPr>
          <p:cNvSpPr txBox="1"/>
          <p:nvPr/>
        </p:nvSpPr>
        <p:spPr>
          <a:xfrm>
            <a:off x="8334354" y="1709939"/>
            <a:ext cx="1008000" cy="169277"/>
          </a:xfrm>
          <a:prstGeom prst="rect">
            <a:avLst/>
          </a:prstGeom>
          <a:solidFill>
            <a:schemeClr val="bg1"/>
          </a:solidFill>
          <a:ln>
            <a:solidFill>
              <a:schemeClr val="tx1"/>
            </a:solidFill>
          </a:ln>
        </p:spPr>
        <p:txBody>
          <a:bodyPr wrap="square" lIns="0" tIns="0" rIns="0" bIns="0" rtlCol="0">
            <a:spAutoFit/>
          </a:bodyPr>
          <a:lstStyle/>
          <a:p>
            <a:pPr algn="ctr"/>
            <a:r>
              <a:rPr lang="ja-JP" altLang="en-US" sz="1100" dirty="0"/>
              <a:t>賃貸住宅の空家</a:t>
            </a:r>
            <a:endParaRPr kumimoji="1" lang="ja-JP" altLang="en-US" sz="1100" dirty="0"/>
          </a:p>
        </p:txBody>
      </p:sp>
      <p:sp>
        <p:nvSpPr>
          <p:cNvPr id="17" name="テキスト ボックス 16">
            <a:extLst>
              <a:ext uri="{FF2B5EF4-FFF2-40B4-BE49-F238E27FC236}">
                <a16:creationId xmlns:a16="http://schemas.microsoft.com/office/drawing/2014/main" id="{7E4710D4-07C3-D074-353C-41A52C4CA396}"/>
              </a:ext>
            </a:extLst>
          </p:cNvPr>
          <p:cNvSpPr txBox="1"/>
          <p:nvPr/>
        </p:nvSpPr>
        <p:spPr>
          <a:xfrm>
            <a:off x="4229891" y="4381498"/>
            <a:ext cx="1332000" cy="169277"/>
          </a:xfrm>
          <a:prstGeom prst="rect">
            <a:avLst/>
          </a:prstGeom>
          <a:solidFill>
            <a:schemeClr val="bg1"/>
          </a:solidFill>
          <a:ln>
            <a:solidFill>
              <a:schemeClr val="tx1"/>
            </a:solidFill>
          </a:ln>
        </p:spPr>
        <p:txBody>
          <a:bodyPr wrap="square" lIns="0" tIns="0" rIns="0" bIns="0" rtlCol="0">
            <a:spAutoFit/>
          </a:bodyPr>
          <a:lstStyle/>
          <a:p>
            <a:pPr algn="ctr"/>
            <a:r>
              <a:rPr lang="ja-JP" altLang="en-US" sz="1100" dirty="0"/>
              <a:t>居住世帯のある借家</a:t>
            </a:r>
            <a:endParaRPr kumimoji="1" lang="ja-JP" altLang="en-US" sz="1100" dirty="0"/>
          </a:p>
        </p:txBody>
      </p:sp>
      <p:sp>
        <p:nvSpPr>
          <p:cNvPr id="18" name="テキスト ボックス 17">
            <a:extLst>
              <a:ext uri="{FF2B5EF4-FFF2-40B4-BE49-F238E27FC236}">
                <a16:creationId xmlns:a16="http://schemas.microsoft.com/office/drawing/2014/main" id="{9A1F7EA8-B642-B7CA-A2B2-639B92C0ED04}"/>
              </a:ext>
            </a:extLst>
          </p:cNvPr>
          <p:cNvSpPr txBox="1"/>
          <p:nvPr/>
        </p:nvSpPr>
        <p:spPr>
          <a:xfrm>
            <a:off x="7658694" y="4466137"/>
            <a:ext cx="1008000" cy="169277"/>
          </a:xfrm>
          <a:prstGeom prst="rect">
            <a:avLst/>
          </a:prstGeom>
          <a:solidFill>
            <a:schemeClr val="bg1"/>
          </a:solidFill>
          <a:ln>
            <a:solidFill>
              <a:schemeClr val="tx1"/>
            </a:solidFill>
          </a:ln>
        </p:spPr>
        <p:txBody>
          <a:bodyPr wrap="square" lIns="0" tIns="0" rIns="0" bIns="0" rtlCol="0">
            <a:spAutoFit/>
          </a:bodyPr>
          <a:lstStyle/>
          <a:p>
            <a:pPr algn="ctr"/>
            <a:r>
              <a:rPr lang="ja-JP" altLang="en-US" sz="1100" dirty="0"/>
              <a:t>賃貸住宅の空家</a:t>
            </a:r>
            <a:endParaRPr kumimoji="1" lang="ja-JP" altLang="en-US" sz="1100" dirty="0"/>
          </a:p>
        </p:txBody>
      </p:sp>
      <p:sp>
        <p:nvSpPr>
          <p:cNvPr id="9" name="テキスト ボックス 8"/>
          <p:cNvSpPr txBox="1"/>
          <p:nvPr/>
        </p:nvSpPr>
        <p:spPr bwMode="hidden">
          <a:xfrm>
            <a:off x="9957285" y="3855155"/>
            <a:ext cx="826714" cy="261610"/>
          </a:xfrm>
          <a:prstGeom prst="rect">
            <a:avLst/>
          </a:prstGeom>
          <a:solidFill>
            <a:schemeClr val="bg1"/>
          </a:solidFill>
          <a:ln>
            <a:noFill/>
          </a:ln>
        </p:spPr>
        <p:txBody>
          <a:bodyPr wrap="square" rtlCol="0">
            <a:spAutoFit/>
          </a:bodyPr>
          <a:lstStyle/>
          <a:p>
            <a:r>
              <a:rPr lang="ja-JP" altLang="en-US" sz="1100" dirty="0">
                <a:latin typeface="+mn-ea"/>
              </a:rPr>
              <a:t>（万戸）</a:t>
            </a:r>
          </a:p>
        </p:txBody>
      </p:sp>
      <p:sp>
        <p:nvSpPr>
          <p:cNvPr id="19" name="テキスト ボックス 18">
            <a:extLst>
              <a:ext uri="{FF2B5EF4-FFF2-40B4-BE49-F238E27FC236}">
                <a16:creationId xmlns:a16="http://schemas.microsoft.com/office/drawing/2014/main" id="{C53FD60F-9C1E-4DBB-86C2-0A5974580574}"/>
              </a:ext>
            </a:extLst>
          </p:cNvPr>
          <p:cNvSpPr txBox="1"/>
          <p:nvPr/>
        </p:nvSpPr>
        <p:spPr bwMode="hidden">
          <a:xfrm>
            <a:off x="9977788" y="6221237"/>
            <a:ext cx="826714" cy="261610"/>
          </a:xfrm>
          <a:prstGeom prst="rect">
            <a:avLst/>
          </a:prstGeom>
          <a:solidFill>
            <a:schemeClr val="bg1"/>
          </a:solidFill>
          <a:ln>
            <a:noFill/>
          </a:ln>
        </p:spPr>
        <p:txBody>
          <a:bodyPr wrap="square" rtlCol="0">
            <a:spAutoFit/>
          </a:bodyPr>
          <a:lstStyle/>
          <a:p>
            <a:r>
              <a:rPr lang="ja-JP" altLang="en-US" sz="1100" dirty="0">
                <a:latin typeface="+mn-ea"/>
              </a:rPr>
              <a:t>（万戸）</a:t>
            </a:r>
          </a:p>
        </p:txBody>
      </p:sp>
      <p:sp>
        <p:nvSpPr>
          <p:cNvPr id="26" name="正方形/長方形 25">
            <a:extLst>
              <a:ext uri="{FF2B5EF4-FFF2-40B4-BE49-F238E27FC236}">
                <a16:creationId xmlns:a16="http://schemas.microsoft.com/office/drawing/2014/main" id="{708F804B-5195-55DF-FD4B-9F52FFEF1FD5}"/>
              </a:ext>
            </a:extLst>
          </p:cNvPr>
          <p:cNvSpPr/>
          <p:nvPr/>
        </p:nvSpPr>
        <p:spPr>
          <a:xfrm>
            <a:off x="7285564" y="1675185"/>
            <a:ext cx="1013042" cy="213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a:solidFill>
                  <a:schemeClr val="tx1"/>
                </a:solidFill>
              </a:rPr>
              <a:t>18.6%</a:t>
            </a:r>
            <a:endParaRPr kumimoji="1" lang="ja-JP" altLang="en-US" sz="1100" dirty="0">
              <a:solidFill>
                <a:schemeClr val="tx1"/>
              </a:solidFill>
            </a:endParaRPr>
          </a:p>
        </p:txBody>
      </p:sp>
      <p:sp>
        <p:nvSpPr>
          <p:cNvPr id="28" name="正方形/長方形 27">
            <a:extLst>
              <a:ext uri="{FF2B5EF4-FFF2-40B4-BE49-F238E27FC236}">
                <a16:creationId xmlns:a16="http://schemas.microsoft.com/office/drawing/2014/main" id="{1510EA07-7E33-4A35-B620-04C60C713896}"/>
              </a:ext>
            </a:extLst>
          </p:cNvPr>
          <p:cNvSpPr/>
          <p:nvPr/>
        </p:nvSpPr>
        <p:spPr>
          <a:xfrm>
            <a:off x="6844907" y="4458940"/>
            <a:ext cx="1001384" cy="193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a:solidFill>
                  <a:schemeClr val="tx1"/>
                </a:solidFill>
              </a:rPr>
              <a:t>20.2%</a:t>
            </a:r>
            <a:endParaRPr kumimoji="1" lang="ja-JP" altLang="en-US" sz="1100" dirty="0">
              <a:solidFill>
                <a:schemeClr val="tx1"/>
              </a:solidFill>
            </a:endParaRPr>
          </a:p>
        </p:txBody>
      </p:sp>
      <p:sp>
        <p:nvSpPr>
          <p:cNvPr id="29" name="正方形/長方形 28">
            <a:extLst>
              <a:ext uri="{FF2B5EF4-FFF2-40B4-BE49-F238E27FC236}">
                <a16:creationId xmlns:a16="http://schemas.microsoft.com/office/drawing/2014/main" id="{33CAEC52-7D26-4067-966B-3C47507EB287}"/>
              </a:ext>
            </a:extLst>
          </p:cNvPr>
          <p:cNvSpPr/>
          <p:nvPr/>
        </p:nvSpPr>
        <p:spPr>
          <a:xfrm>
            <a:off x="9378103" y="1873669"/>
            <a:ext cx="1013042" cy="213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schemeClr val="tx1"/>
                </a:solidFill>
              </a:rPr>
              <a:t>2,390</a:t>
            </a:r>
            <a:endParaRPr kumimoji="1" lang="ja-JP" altLang="en-US" sz="900" dirty="0">
              <a:solidFill>
                <a:schemeClr val="tx1"/>
              </a:solidFill>
            </a:endParaRPr>
          </a:p>
        </p:txBody>
      </p:sp>
      <p:sp>
        <p:nvSpPr>
          <p:cNvPr id="31" name="正方形/長方形 30">
            <a:extLst>
              <a:ext uri="{FF2B5EF4-FFF2-40B4-BE49-F238E27FC236}">
                <a16:creationId xmlns:a16="http://schemas.microsoft.com/office/drawing/2014/main" id="{B31505F1-E680-4458-99C5-5226D8FAE49D}"/>
              </a:ext>
            </a:extLst>
          </p:cNvPr>
          <p:cNvSpPr/>
          <p:nvPr/>
        </p:nvSpPr>
        <p:spPr>
          <a:xfrm>
            <a:off x="9260805" y="2386837"/>
            <a:ext cx="1013042" cy="213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schemeClr val="tx1"/>
                </a:solidFill>
              </a:rPr>
              <a:t>2,339</a:t>
            </a:r>
            <a:endParaRPr kumimoji="1" lang="ja-JP" altLang="en-US" sz="900" dirty="0">
              <a:solidFill>
                <a:schemeClr val="tx1"/>
              </a:solidFill>
            </a:endParaRPr>
          </a:p>
        </p:txBody>
      </p:sp>
      <p:sp>
        <p:nvSpPr>
          <p:cNvPr id="32" name="正方形/長方形 31">
            <a:extLst>
              <a:ext uri="{FF2B5EF4-FFF2-40B4-BE49-F238E27FC236}">
                <a16:creationId xmlns:a16="http://schemas.microsoft.com/office/drawing/2014/main" id="{495C0EA4-2F2E-42FB-8005-36AEF5C0ECD0}"/>
              </a:ext>
            </a:extLst>
          </p:cNvPr>
          <p:cNvSpPr/>
          <p:nvPr/>
        </p:nvSpPr>
        <p:spPr>
          <a:xfrm>
            <a:off x="9080051" y="2827860"/>
            <a:ext cx="1013042" cy="213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schemeClr val="tx1"/>
                </a:solidFill>
              </a:rPr>
              <a:t>2,281</a:t>
            </a:r>
            <a:endParaRPr kumimoji="1" lang="ja-JP" altLang="en-US" sz="900" dirty="0">
              <a:solidFill>
                <a:schemeClr val="tx1"/>
              </a:solidFill>
            </a:endParaRPr>
          </a:p>
        </p:txBody>
      </p:sp>
      <p:sp>
        <p:nvSpPr>
          <p:cNvPr id="33" name="正方形/長方形 32">
            <a:extLst>
              <a:ext uri="{FF2B5EF4-FFF2-40B4-BE49-F238E27FC236}">
                <a16:creationId xmlns:a16="http://schemas.microsoft.com/office/drawing/2014/main" id="{FFE1118F-CD5F-4631-925D-CB4E3816B477}"/>
              </a:ext>
            </a:extLst>
          </p:cNvPr>
          <p:cNvSpPr/>
          <p:nvPr/>
        </p:nvSpPr>
        <p:spPr>
          <a:xfrm>
            <a:off x="9125378" y="3331657"/>
            <a:ext cx="1013042" cy="213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schemeClr val="tx1"/>
                </a:solidFill>
              </a:rPr>
              <a:t>2,190</a:t>
            </a:r>
            <a:endParaRPr kumimoji="1" lang="ja-JP" altLang="en-US" sz="900" dirty="0">
              <a:solidFill>
                <a:schemeClr val="tx1"/>
              </a:solidFill>
            </a:endParaRPr>
          </a:p>
        </p:txBody>
      </p:sp>
      <p:sp>
        <p:nvSpPr>
          <p:cNvPr id="34" name="正方形/長方形 33">
            <a:extLst>
              <a:ext uri="{FF2B5EF4-FFF2-40B4-BE49-F238E27FC236}">
                <a16:creationId xmlns:a16="http://schemas.microsoft.com/office/drawing/2014/main" id="{16314DA8-2445-41DB-B449-D45BCA0F1534}"/>
              </a:ext>
            </a:extLst>
          </p:cNvPr>
          <p:cNvSpPr/>
          <p:nvPr/>
        </p:nvSpPr>
        <p:spPr>
          <a:xfrm>
            <a:off x="8558678" y="4624386"/>
            <a:ext cx="1013042" cy="213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schemeClr val="tx1"/>
                </a:solidFill>
              </a:rPr>
              <a:t>215</a:t>
            </a:r>
            <a:endParaRPr kumimoji="1" lang="ja-JP" altLang="en-US" sz="900" dirty="0">
              <a:solidFill>
                <a:schemeClr val="tx1"/>
              </a:solidFill>
            </a:endParaRPr>
          </a:p>
        </p:txBody>
      </p:sp>
      <p:sp>
        <p:nvSpPr>
          <p:cNvPr id="35" name="正方形/長方形 34">
            <a:extLst>
              <a:ext uri="{FF2B5EF4-FFF2-40B4-BE49-F238E27FC236}">
                <a16:creationId xmlns:a16="http://schemas.microsoft.com/office/drawing/2014/main" id="{EEE01D57-4AF9-4FB0-8562-E194EBC40BAB}"/>
              </a:ext>
            </a:extLst>
          </p:cNvPr>
          <p:cNvSpPr/>
          <p:nvPr/>
        </p:nvSpPr>
        <p:spPr>
          <a:xfrm>
            <a:off x="8334354" y="5118818"/>
            <a:ext cx="1013042" cy="213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schemeClr val="tx1"/>
                </a:solidFill>
              </a:rPr>
              <a:t>208</a:t>
            </a:r>
            <a:endParaRPr kumimoji="1" lang="ja-JP" altLang="en-US" sz="900" dirty="0">
              <a:solidFill>
                <a:schemeClr val="tx1"/>
              </a:solidFill>
            </a:endParaRPr>
          </a:p>
        </p:txBody>
      </p:sp>
      <p:sp>
        <p:nvSpPr>
          <p:cNvPr id="36" name="正方形/長方形 35">
            <a:extLst>
              <a:ext uri="{FF2B5EF4-FFF2-40B4-BE49-F238E27FC236}">
                <a16:creationId xmlns:a16="http://schemas.microsoft.com/office/drawing/2014/main" id="{27BDBBFF-26AF-4894-A1D8-D9DF831A62F7}"/>
              </a:ext>
            </a:extLst>
          </p:cNvPr>
          <p:cNvSpPr/>
          <p:nvPr/>
        </p:nvSpPr>
        <p:spPr>
          <a:xfrm>
            <a:off x="8337180" y="5506528"/>
            <a:ext cx="1013042" cy="213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schemeClr val="tx1"/>
                </a:solidFill>
              </a:rPr>
              <a:t>207</a:t>
            </a:r>
            <a:endParaRPr kumimoji="1" lang="ja-JP" altLang="en-US" sz="900" dirty="0">
              <a:solidFill>
                <a:schemeClr val="tx1"/>
              </a:solidFill>
            </a:endParaRPr>
          </a:p>
        </p:txBody>
      </p:sp>
      <p:sp>
        <p:nvSpPr>
          <p:cNvPr id="37" name="正方形/長方形 36">
            <a:extLst>
              <a:ext uri="{FF2B5EF4-FFF2-40B4-BE49-F238E27FC236}">
                <a16:creationId xmlns:a16="http://schemas.microsoft.com/office/drawing/2014/main" id="{D980135B-A1AA-450B-B1B3-FC9385C2411A}"/>
              </a:ext>
            </a:extLst>
          </p:cNvPr>
          <p:cNvSpPr/>
          <p:nvPr/>
        </p:nvSpPr>
        <p:spPr>
          <a:xfrm>
            <a:off x="8052157" y="6000960"/>
            <a:ext cx="1013042" cy="213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rPr>
              <a:t>197</a:t>
            </a:r>
            <a:endParaRPr kumimoji="1" lang="ja-JP" altLang="en-US" sz="900" dirty="0">
              <a:solidFill>
                <a:schemeClr val="tx1"/>
              </a:solidFill>
            </a:endParaRPr>
          </a:p>
        </p:txBody>
      </p:sp>
      <p:sp>
        <p:nvSpPr>
          <p:cNvPr id="30" name="正方形/長方形 29">
            <a:extLst>
              <a:ext uri="{FF2B5EF4-FFF2-40B4-BE49-F238E27FC236}">
                <a16:creationId xmlns:a16="http://schemas.microsoft.com/office/drawing/2014/main" id="{529CD0D4-7F8D-49B5-9005-88C3E67DF412}"/>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2- 6</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大阪府の賃貸住宅の総量</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64C4872A-05A3-4BB4-803F-DCD7E40DA8A7}"/>
              </a:ext>
            </a:extLst>
          </p:cNvPr>
          <p:cNvSpPr txBox="1"/>
          <p:nvPr/>
        </p:nvSpPr>
        <p:spPr>
          <a:xfrm>
            <a:off x="6997959" y="6502528"/>
            <a:ext cx="4882041"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各年「住宅・土地統計調査」（総務省統計局）を基に大阪府作成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不詳を含まず</a:t>
            </a:r>
          </a:p>
        </p:txBody>
      </p:sp>
      <p:sp>
        <p:nvSpPr>
          <p:cNvPr id="24" name="スライド番号プレースホルダー 3">
            <a:extLst>
              <a:ext uri="{FF2B5EF4-FFF2-40B4-BE49-F238E27FC236}">
                <a16:creationId xmlns:a16="http://schemas.microsoft.com/office/drawing/2014/main" id="{94BE53BC-2C0E-4210-A878-B07B70022114}"/>
              </a:ext>
            </a:extLst>
          </p:cNvPr>
          <p:cNvSpPr>
            <a:spLocks noGrp="1"/>
          </p:cNvSpPr>
          <p:nvPr>
            <p:ph type="sldNum" sz="quarter" idx="12"/>
          </p:nvPr>
        </p:nvSpPr>
        <p:spPr>
          <a:xfrm>
            <a:off x="9421200" y="6486784"/>
            <a:ext cx="2743200" cy="365125"/>
          </a:xfrm>
        </p:spPr>
        <p:txBody>
          <a:bodyPr/>
          <a:lstStyle/>
          <a:p>
            <a:fld id="{939419F8-C6ED-4129-B08A-7AC8488EBEA0}" type="slidenum">
              <a:rPr kumimoji="1" lang="ja-JP" altLang="en-US" smtClean="0"/>
              <a:t>18</a:t>
            </a:fld>
            <a:endParaRPr kumimoji="1" lang="ja-JP" altLang="en-US" dirty="0"/>
          </a:p>
        </p:txBody>
      </p:sp>
    </p:spTree>
    <p:extLst>
      <p:ext uri="{BB962C8B-B14F-4D97-AF65-F5344CB8AC3E}">
        <p14:creationId xmlns:p14="http://schemas.microsoft.com/office/powerpoint/2010/main" val="339652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986877B-E508-433A-9717-1FAC6E3A299C}"/>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2- 7</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大阪府の民営借家の１か月あたりの家賃別世帯数</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3" name="正方形/長方形 2"/>
          <p:cNvSpPr/>
          <p:nvPr/>
        </p:nvSpPr>
        <p:spPr>
          <a:xfrm>
            <a:off x="360000" y="720000"/>
            <a:ext cx="11520000" cy="740331"/>
          </a:xfrm>
          <a:prstGeom prst="rect">
            <a:avLst/>
          </a:prstGeom>
          <a:ln cmpd="sng">
            <a:solidFill>
              <a:schemeClr val="tx1"/>
            </a:solidFill>
          </a:ln>
        </p:spPr>
        <p:txBody>
          <a:bodyPr wrap="square">
            <a:spAutoFit/>
          </a:bodyPr>
          <a:lstStyle/>
          <a:p>
            <a:pPr marL="274638" indent="-274638">
              <a:lnSpc>
                <a:spcPct val="120000"/>
              </a:lnSpc>
            </a:pP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民営借家の１か月あたりの家賃について、</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4</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万円未満の借家に居住する世帯は減少している。</a:t>
            </a:r>
            <a:endPar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274638" indent="-274638">
              <a:lnSpc>
                <a:spcPct val="120000"/>
              </a:lnSpc>
            </a:pP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６万円台以上で増加しており、</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H30</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年以降は６万円台が最も多い家賃区分となっている。</a:t>
            </a:r>
          </a:p>
        </p:txBody>
      </p:sp>
      <p:sp>
        <p:nvSpPr>
          <p:cNvPr id="15" name="テキスト ボックス 14">
            <a:extLst>
              <a:ext uri="{FF2B5EF4-FFF2-40B4-BE49-F238E27FC236}">
                <a16:creationId xmlns:a16="http://schemas.microsoft.com/office/drawing/2014/main" id="{E630BA8C-D045-4CB6-9CC3-7334FECD82B9}"/>
              </a:ext>
            </a:extLst>
          </p:cNvPr>
          <p:cNvSpPr txBox="1"/>
          <p:nvPr/>
        </p:nvSpPr>
        <p:spPr>
          <a:xfrm>
            <a:off x="7253409" y="650252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各年「住宅・土地統計調査」（総務省統計局）を基に大阪府作成</a:t>
            </a:r>
          </a:p>
        </p:txBody>
      </p:sp>
      <p:sp>
        <p:nvSpPr>
          <p:cNvPr id="8" name="テキスト ボックス 2">
            <a:extLst>
              <a:ext uri="{FF2B5EF4-FFF2-40B4-BE49-F238E27FC236}">
                <a16:creationId xmlns:a16="http://schemas.microsoft.com/office/drawing/2014/main" id="{61E77B77-922E-4DDF-871A-ABE18D26AB19}"/>
              </a:ext>
            </a:extLst>
          </p:cNvPr>
          <p:cNvSpPr txBox="1"/>
          <p:nvPr/>
        </p:nvSpPr>
        <p:spPr>
          <a:xfrm>
            <a:off x="1270773" y="1918558"/>
            <a:ext cx="479897" cy="129125"/>
          </a:xfrm>
          <a:prstGeom prst="rect">
            <a:avLst/>
          </a:prstGeom>
          <a:no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a:t>
            </a:r>
            <a:r>
              <a:rPr lang="ja-JP" altLang="en-US" sz="900" kern="0" dirty="0">
                <a:solidFill>
                  <a:sysClr val="windowText" lastClr="000000"/>
                </a:solidFill>
                <a:latin typeface="メイリオ" panose="020B0604030504040204" pitchFamily="50" charset="-128"/>
                <a:ea typeface="メイリオ" panose="020B0604030504040204" pitchFamily="50" charset="-128"/>
              </a:rPr>
              <a:t>世帯</a:t>
            </a:r>
            <a:r>
              <a:rPr kumimoji="1" lang="ja-JP" altLang="en-US" sz="9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a:t>
            </a:r>
          </a:p>
        </p:txBody>
      </p:sp>
      <p:sp>
        <p:nvSpPr>
          <p:cNvPr id="11" name="スライド番号プレースホルダー 3">
            <a:extLst>
              <a:ext uri="{FF2B5EF4-FFF2-40B4-BE49-F238E27FC236}">
                <a16:creationId xmlns:a16="http://schemas.microsoft.com/office/drawing/2014/main" id="{2EAC523D-4054-4A68-9D6B-DD587758161C}"/>
              </a:ext>
            </a:extLst>
          </p:cNvPr>
          <p:cNvSpPr>
            <a:spLocks noGrp="1"/>
          </p:cNvSpPr>
          <p:nvPr>
            <p:ph type="sldNum" sz="quarter" idx="12"/>
          </p:nvPr>
        </p:nvSpPr>
        <p:spPr>
          <a:xfrm>
            <a:off x="9421200" y="6486784"/>
            <a:ext cx="2743200" cy="365125"/>
          </a:xfrm>
        </p:spPr>
        <p:txBody>
          <a:bodyPr/>
          <a:lstStyle/>
          <a:p>
            <a:fld id="{939419F8-C6ED-4129-B08A-7AC8488EBEA0}" type="slidenum">
              <a:rPr kumimoji="1" lang="ja-JP" altLang="en-US" smtClean="0"/>
              <a:t>19</a:t>
            </a:fld>
            <a:endParaRPr kumimoji="1" lang="ja-JP" altLang="en-US" dirty="0"/>
          </a:p>
        </p:txBody>
      </p:sp>
      <p:pic>
        <p:nvPicPr>
          <p:cNvPr id="2" name="図 1">
            <a:extLst>
              <a:ext uri="{FF2B5EF4-FFF2-40B4-BE49-F238E27FC236}">
                <a16:creationId xmlns:a16="http://schemas.microsoft.com/office/drawing/2014/main" id="{8F6D8F20-1A4E-4D2A-940D-16F316CEBC2F}"/>
              </a:ext>
            </a:extLst>
          </p:cNvPr>
          <p:cNvPicPr>
            <a:picLocks noChangeAspect="1"/>
          </p:cNvPicPr>
          <p:nvPr/>
        </p:nvPicPr>
        <p:blipFill>
          <a:blip r:embed="rId3"/>
          <a:stretch>
            <a:fillRect/>
          </a:stretch>
        </p:blipFill>
        <p:spPr>
          <a:xfrm>
            <a:off x="360000" y="1627667"/>
            <a:ext cx="11522439" cy="4676037"/>
          </a:xfrm>
          <a:prstGeom prst="rect">
            <a:avLst/>
          </a:prstGeom>
        </p:spPr>
      </p:pic>
    </p:spTree>
    <p:extLst>
      <p:ext uri="{BB962C8B-B14F-4D97-AF65-F5344CB8AC3E}">
        <p14:creationId xmlns:p14="http://schemas.microsoft.com/office/powerpoint/2010/main" val="194192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3050-0605-74BA-D728-1823265B489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561C9D1D-41CF-4ED4-9108-62238876508D}"/>
              </a:ext>
            </a:extLst>
          </p:cNvPr>
          <p:cNvSpPr/>
          <p:nvPr/>
        </p:nvSpPr>
        <p:spPr>
          <a:xfrm>
            <a:off x="1969114" y="326207"/>
            <a:ext cx="8253772" cy="1124743"/>
          </a:xfrm>
          <a:prstGeom prst="rect">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spcBef>
                <a:spcPts val="600"/>
              </a:spcBef>
            </a:pPr>
            <a:r>
              <a:rPr lang="ja-JP" altLang="en-US" sz="18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大阪における今後の住宅・建築政策のあり方</a:t>
            </a:r>
          </a:p>
          <a:p>
            <a:pPr marL="92075" indent="-92075" algn="ctr">
              <a:spcBef>
                <a:spcPts val="600"/>
              </a:spcBef>
            </a:pPr>
            <a:r>
              <a:rPr lang="ja-JP" altLang="en-US" sz="18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答申（案）　参考資料</a:t>
            </a:r>
          </a:p>
          <a:p>
            <a:pPr marL="92075" indent="-92075" algn="ctr">
              <a:spcBef>
                <a:spcPts val="60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目　次</a:t>
            </a: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p>
          <a:p>
            <a:pPr marL="176213">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a:extLst>
              <a:ext uri="{FF2B5EF4-FFF2-40B4-BE49-F238E27FC236}">
                <a16:creationId xmlns:a16="http://schemas.microsoft.com/office/drawing/2014/main" id="{AEFE579A-22B5-46D8-B7FE-676B8C3F641E}"/>
              </a:ext>
            </a:extLst>
          </p:cNvPr>
          <p:cNvGraphicFramePr>
            <a:graphicFrameLocks noGrp="1"/>
          </p:cNvGraphicFramePr>
          <p:nvPr>
            <p:extLst>
              <p:ext uri="{D42A27DB-BD31-4B8C-83A1-F6EECF244321}">
                <p14:modId xmlns:p14="http://schemas.microsoft.com/office/powerpoint/2010/main" val="2183956111"/>
              </p:ext>
            </p:extLst>
          </p:nvPr>
        </p:nvGraphicFramePr>
        <p:xfrm>
          <a:off x="2441109" y="1435272"/>
          <a:ext cx="7128712" cy="4518506"/>
        </p:xfrm>
        <a:graphic>
          <a:graphicData uri="http://schemas.openxmlformats.org/drawingml/2006/table">
            <a:tbl>
              <a:tblPr firstRow="1" bandRow="1">
                <a:tableStyleId>{5C22544A-7EE6-4342-B048-85BDC9FD1C3A}</a:tableStyleId>
              </a:tblPr>
              <a:tblGrid>
                <a:gridCol w="5835979">
                  <a:extLst>
                    <a:ext uri="{9D8B030D-6E8A-4147-A177-3AD203B41FA5}">
                      <a16:colId xmlns:a16="http://schemas.microsoft.com/office/drawing/2014/main" val="1326004190"/>
                    </a:ext>
                  </a:extLst>
                </a:gridCol>
                <a:gridCol w="348964">
                  <a:extLst>
                    <a:ext uri="{9D8B030D-6E8A-4147-A177-3AD203B41FA5}">
                      <a16:colId xmlns:a16="http://schemas.microsoft.com/office/drawing/2014/main" val="622283939"/>
                    </a:ext>
                  </a:extLst>
                </a:gridCol>
                <a:gridCol w="943769">
                  <a:extLst>
                    <a:ext uri="{9D8B030D-6E8A-4147-A177-3AD203B41FA5}">
                      <a16:colId xmlns:a16="http://schemas.microsoft.com/office/drawing/2014/main" val="172850306"/>
                    </a:ext>
                  </a:extLst>
                </a:gridCol>
              </a:tblGrid>
              <a:tr h="540000">
                <a:tc>
                  <a:txBody>
                    <a:bodyPr/>
                    <a:lstStyle/>
                    <a:p>
                      <a:pPr>
                        <a:lnSpc>
                          <a:spcPct val="120000"/>
                        </a:lnSpc>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大阪府の住宅・建築政策を取り巻く状況</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8372310"/>
                  </a:ext>
                </a:extLst>
              </a:tr>
              <a:tr h="540000">
                <a:tc>
                  <a:txBody>
                    <a:bodyPr/>
                    <a:lstStyle/>
                    <a:p>
                      <a:pPr marL="355600" indent="0">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 人口動態</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4</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6951872"/>
                  </a:ext>
                </a:extLst>
              </a:tr>
              <a:tr h="540000">
                <a:tc>
                  <a:txBody>
                    <a:bodyPr/>
                    <a:lstStyle/>
                    <a:p>
                      <a:pPr marL="355600" indent="0">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2 </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住宅ストック・市場環境</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12</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572204"/>
                  </a:ext>
                </a:extLst>
              </a:tr>
              <a:tr h="540000">
                <a:tc>
                  <a:txBody>
                    <a:bodyPr/>
                    <a:lstStyle/>
                    <a:p>
                      <a:pPr marL="355600" indent="0">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3 </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社会潮流</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28</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721390"/>
                  </a:ext>
                </a:extLst>
              </a:tr>
              <a:tr h="540000">
                <a:tc>
                  <a:txBody>
                    <a:bodyPr/>
                    <a:lstStyle/>
                    <a:p>
                      <a:pPr marL="355600" indent="0">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4 </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災害リスク</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36</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642300"/>
                  </a:ext>
                </a:extLst>
              </a:tr>
              <a:tr h="360000">
                <a:tc>
                  <a:txBody>
                    <a:bodyPr/>
                    <a:lstStyle/>
                    <a:p>
                      <a:pPr>
                        <a:lnSpc>
                          <a:spcPct val="120000"/>
                        </a:lnSpc>
                      </a:pP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8296521"/>
                  </a:ext>
                </a:extLst>
              </a:tr>
              <a:tr h="540000">
                <a:tc>
                  <a:txBody>
                    <a:bodyPr/>
                    <a:lstStyle/>
                    <a:p>
                      <a:pPr>
                        <a:lnSpc>
                          <a:spcPct val="120000"/>
                        </a:lnSpc>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「住まうビジョン・大阪」の成果指標の進捗状況</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42</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866051"/>
                  </a:ext>
                </a:extLst>
              </a:tr>
              <a:tr h="360000">
                <a:tc>
                  <a:txBody>
                    <a:bodyPr/>
                    <a:lstStyle/>
                    <a:p>
                      <a:pPr>
                        <a:lnSpc>
                          <a:spcPct val="120000"/>
                        </a:lnSpc>
                      </a:pP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6705751"/>
                  </a:ext>
                </a:extLst>
              </a:tr>
              <a:tr h="540000">
                <a:tc>
                  <a:txBody>
                    <a:bodyPr/>
                    <a:lstStyle/>
                    <a:p>
                      <a:pPr>
                        <a:lnSpc>
                          <a:spcPct val="120000"/>
                        </a:lnSpc>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審議経過</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47</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0264944"/>
                  </a:ext>
                </a:extLst>
              </a:tr>
            </a:tbl>
          </a:graphicData>
        </a:graphic>
      </p:graphicFrame>
      <p:sp>
        <p:nvSpPr>
          <p:cNvPr id="6" name="スライド番号プレースホルダー 1">
            <a:extLst>
              <a:ext uri="{FF2B5EF4-FFF2-40B4-BE49-F238E27FC236}">
                <a16:creationId xmlns:a16="http://schemas.microsoft.com/office/drawing/2014/main" id="{34381A8B-BD65-429A-91CE-F7E4C1A836B7}"/>
              </a:ext>
            </a:extLst>
          </p:cNvPr>
          <p:cNvSpPr>
            <a:spLocks noGrp="1"/>
          </p:cNvSpPr>
          <p:nvPr>
            <p:ph type="sldNum" sz="quarter" idx="12"/>
          </p:nvPr>
        </p:nvSpPr>
        <p:spPr>
          <a:xfrm>
            <a:off x="9421015" y="6487200"/>
            <a:ext cx="2743200" cy="365125"/>
          </a:xfrm>
        </p:spPr>
        <p:txBody>
          <a:bodyPr/>
          <a:lstStyle/>
          <a:p>
            <a:pPr>
              <a:defRPr/>
            </a:pPr>
            <a:fld id="{4C4AE124-F07C-4949-85EC-055B3F0DE189}" type="slidenum">
              <a:rPr lang="en-US" altLang="ja-JP" smtClean="0"/>
              <a:pPr>
                <a:defRPr/>
              </a:pPr>
              <a:t>2</a:t>
            </a:fld>
            <a:endParaRPr lang="en-US" altLang="ja-JP" dirty="0"/>
          </a:p>
        </p:txBody>
      </p:sp>
    </p:spTree>
    <p:extLst>
      <p:ext uri="{BB962C8B-B14F-4D97-AF65-F5344CB8AC3E}">
        <p14:creationId xmlns:p14="http://schemas.microsoft.com/office/powerpoint/2010/main" val="125723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986877B-E508-433A-9717-1FAC6E3A299C}"/>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2- 8</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大阪府の住宅及び居住環境の総合満足度（総合評価）</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11" name="スライド番号プレースホルダー 3">
            <a:extLst>
              <a:ext uri="{FF2B5EF4-FFF2-40B4-BE49-F238E27FC236}">
                <a16:creationId xmlns:a16="http://schemas.microsoft.com/office/drawing/2014/main" id="{2EAC523D-4054-4A68-9D6B-DD587758161C}"/>
              </a:ext>
            </a:extLst>
          </p:cNvPr>
          <p:cNvSpPr>
            <a:spLocks noGrp="1"/>
          </p:cNvSpPr>
          <p:nvPr>
            <p:ph type="sldNum" sz="quarter" idx="12"/>
          </p:nvPr>
        </p:nvSpPr>
        <p:spPr>
          <a:xfrm>
            <a:off x="9421200" y="6486784"/>
            <a:ext cx="2743200" cy="365125"/>
          </a:xfrm>
        </p:spPr>
        <p:txBody>
          <a:bodyPr/>
          <a:lstStyle/>
          <a:p>
            <a:fld id="{939419F8-C6ED-4129-B08A-7AC8488EBEA0}" type="slidenum">
              <a:rPr kumimoji="1" lang="ja-JP" altLang="en-US" smtClean="0"/>
              <a:t>20</a:t>
            </a:fld>
            <a:endParaRPr kumimoji="1" lang="ja-JP" altLang="en-US" dirty="0"/>
          </a:p>
        </p:txBody>
      </p:sp>
      <p:sp>
        <p:nvSpPr>
          <p:cNvPr id="3" name="正方形/長方形 2"/>
          <p:cNvSpPr/>
          <p:nvPr/>
        </p:nvSpPr>
        <p:spPr>
          <a:xfrm>
            <a:off x="360000" y="720000"/>
            <a:ext cx="11520000" cy="740331"/>
          </a:xfrm>
          <a:prstGeom prst="rect">
            <a:avLst/>
          </a:prstGeom>
          <a:ln cmpd="sng">
            <a:solidFill>
              <a:schemeClr val="tx1"/>
            </a:solidFill>
          </a:ln>
        </p:spPr>
        <p:txBody>
          <a:bodyPr wrap="square">
            <a:spAutoFit/>
          </a:bodyPr>
          <a:lstStyle/>
          <a:p>
            <a:pPr marL="274638" indent="-274638">
              <a:lnSpc>
                <a:spcPct val="120000"/>
              </a:lnSpc>
            </a:pP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住宅及び居住環境に対する総合評価をみると、不満率（「⾮常に不満」と「多少不満」を合わせた率）は </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19.2</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％で、平成</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10</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年以降最も低く、満足率（「満足」と「まあ満足」を合わせた率）は</a:t>
            </a:r>
            <a:r>
              <a:rPr lang="en-US" altLang="ja-JP"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79.7%</a:t>
            </a:r>
            <a:r>
              <a:rPr lang="ja-JP" altLang="en-US" spc="-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と最も高くなっている。 </a:t>
            </a:r>
          </a:p>
        </p:txBody>
      </p:sp>
      <p:sp>
        <p:nvSpPr>
          <p:cNvPr id="15" name="テキスト ボックス 14">
            <a:extLst>
              <a:ext uri="{FF2B5EF4-FFF2-40B4-BE49-F238E27FC236}">
                <a16:creationId xmlns:a16="http://schemas.microsoft.com/office/drawing/2014/main" id="{E630BA8C-D045-4CB6-9CC3-7334FECD82B9}"/>
              </a:ext>
            </a:extLst>
          </p:cNvPr>
          <p:cNvSpPr txBox="1"/>
          <p:nvPr/>
        </p:nvSpPr>
        <p:spPr>
          <a:xfrm>
            <a:off x="7135504" y="6538541"/>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各年「住生活総合調査」（国土交通省）を基に大阪府作成</a:t>
            </a:r>
          </a:p>
        </p:txBody>
      </p:sp>
      <p:pic>
        <p:nvPicPr>
          <p:cNvPr id="2" name="図 1">
            <a:extLst>
              <a:ext uri="{FF2B5EF4-FFF2-40B4-BE49-F238E27FC236}">
                <a16:creationId xmlns:a16="http://schemas.microsoft.com/office/drawing/2014/main" id="{A8183BF0-5A73-4E25-B63E-B4CDCBEC1D9E}"/>
              </a:ext>
            </a:extLst>
          </p:cNvPr>
          <p:cNvPicPr>
            <a:picLocks noChangeAspect="1"/>
          </p:cNvPicPr>
          <p:nvPr/>
        </p:nvPicPr>
        <p:blipFill>
          <a:blip r:embed="rId3"/>
          <a:stretch>
            <a:fillRect/>
          </a:stretch>
        </p:blipFill>
        <p:spPr>
          <a:xfrm>
            <a:off x="862777" y="1556284"/>
            <a:ext cx="10796952" cy="4834547"/>
          </a:xfrm>
          <a:prstGeom prst="rect">
            <a:avLst/>
          </a:prstGeom>
        </p:spPr>
      </p:pic>
    </p:spTree>
    <p:extLst>
      <p:ext uri="{BB962C8B-B14F-4D97-AF65-F5344CB8AC3E}">
        <p14:creationId xmlns:p14="http://schemas.microsoft.com/office/powerpoint/2010/main" val="411888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986877B-E508-433A-9717-1FAC6E3A299C}"/>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2- 9</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大阪府の住宅及び居住環境における重要な要素</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11" name="スライド番号プレースホルダー 3">
            <a:extLst>
              <a:ext uri="{FF2B5EF4-FFF2-40B4-BE49-F238E27FC236}">
                <a16:creationId xmlns:a16="http://schemas.microsoft.com/office/drawing/2014/main" id="{2EAC523D-4054-4A68-9D6B-DD587758161C}"/>
              </a:ext>
            </a:extLst>
          </p:cNvPr>
          <p:cNvSpPr>
            <a:spLocks noGrp="1"/>
          </p:cNvSpPr>
          <p:nvPr>
            <p:ph type="sldNum" sz="quarter" idx="12"/>
          </p:nvPr>
        </p:nvSpPr>
        <p:spPr>
          <a:xfrm>
            <a:off x="9421200" y="6486784"/>
            <a:ext cx="2743200" cy="365125"/>
          </a:xfrm>
        </p:spPr>
        <p:txBody>
          <a:bodyPr/>
          <a:lstStyle/>
          <a:p>
            <a:fld id="{939419F8-C6ED-4129-B08A-7AC8488EBEA0}" type="slidenum">
              <a:rPr kumimoji="1" lang="ja-JP" altLang="en-US" smtClean="0"/>
              <a:t>21</a:t>
            </a:fld>
            <a:endParaRPr kumimoji="1" lang="ja-JP" altLang="en-US" dirty="0"/>
          </a:p>
        </p:txBody>
      </p:sp>
      <p:sp>
        <p:nvSpPr>
          <p:cNvPr id="3" name="正方形/長方形 2"/>
          <p:cNvSpPr/>
          <p:nvPr/>
        </p:nvSpPr>
        <p:spPr>
          <a:xfrm>
            <a:off x="360000" y="720000"/>
            <a:ext cx="11520000" cy="740331"/>
          </a:xfrm>
          <a:prstGeom prst="rect">
            <a:avLst/>
          </a:prstGeom>
          <a:ln cmpd="sng">
            <a:solidFill>
              <a:schemeClr val="tx1"/>
            </a:solidFill>
          </a:ln>
        </p:spPr>
        <p:txBody>
          <a:bodyPr wrap="square">
            <a:spAutoFit/>
          </a:bodyPr>
          <a:lstStyle/>
          <a:p>
            <a:pPr marL="274638" indent="-274638">
              <a:lnSpc>
                <a:spcPct val="120000"/>
              </a:lnSpc>
            </a:pP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住まい・居住環境において最も重要と思う点をみると、「広さや間取り」が </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14.11</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％と最も⾼くなっており、次いで「治安」が </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10.54</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％、「⽇常の買物などの利便」が </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9.02</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％となっている。</a:t>
            </a:r>
          </a:p>
        </p:txBody>
      </p:sp>
      <p:sp>
        <p:nvSpPr>
          <p:cNvPr id="15" name="テキスト ボックス 14">
            <a:extLst>
              <a:ext uri="{FF2B5EF4-FFF2-40B4-BE49-F238E27FC236}">
                <a16:creationId xmlns:a16="http://schemas.microsoft.com/office/drawing/2014/main" id="{E630BA8C-D045-4CB6-9CC3-7334FECD82B9}"/>
              </a:ext>
            </a:extLst>
          </p:cNvPr>
          <p:cNvSpPr txBox="1"/>
          <p:nvPr/>
        </p:nvSpPr>
        <p:spPr>
          <a:xfrm>
            <a:off x="7135504" y="6538541"/>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R5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住生活総合調査」（国土交通省）を基に大阪府作成</a:t>
            </a:r>
          </a:p>
        </p:txBody>
      </p:sp>
      <p:pic>
        <p:nvPicPr>
          <p:cNvPr id="2" name="図 1">
            <a:extLst>
              <a:ext uri="{FF2B5EF4-FFF2-40B4-BE49-F238E27FC236}">
                <a16:creationId xmlns:a16="http://schemas.microsoft.com/office/drawing/2014/main" id="{98F7F05E-3A2F-429E-9B37-0DC7700A521C}"/>
              </a:ext>
            </a:extLst>
          </p:cNvPr>
          <p:cNvPicPr>
            <a:picLocks noChangeAspect="1"/>
          </p:cNvPicPr>
          <p:nvPr/>
        </p:nvPicPr>
        <p:blipFill>
          <a:blip r:embed="rId3"/>
          <a:stretch>
            <a:fillRect/>
          </a:stretch>
        </p:blipFill>
        <p:spPr>
          <a:xfrm>
            <a:off x="1287042" y="1639669"/>
            <a:ext cx="10168758" cy="6858000"/>
          </a:xfrm>
          <a:prstGeom prst="rect">
            <a:avLst/>
          </a:prstGeom>
        </p:spPr>
      </p:pic>
    </p:spTree>
    <p:extLst>
      <p:ext uri="{BB962C8B-B14F-4D97-AF65-F5344CB8AC3E}">
        <p14:creationId xmlns:p14="http://schemas.microsoft.com/office/powerpoint/2010/main" val="241657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F5295CF-538C-429C-B624-B7192C3E31CB}"/>
              </a:ext>
            </a:extLst>
          </p:cNvPr>
          <p:cNvSpPr>
            <a:spLocks/>
          </p:cNvSpPr>
          <p:nvPr/>
        </p:nvSpPr>
        <p:spPr>
          <a:xfrm>
            <a:off x="-1200" y="0"/>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2- 10</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大阪府の建築費の推移</a:t>
            </a:r>
          </a:p>
        </p:txBody>
      </p:sp>
      <p:sp>
        <p:nvSpPr>
          <p:cNvPr id="22533" name="Rectangle 3"/>
          <p:cNvSpPr>
            <a:spLocks noChangeArrowheads="1"/>
          </p:cNvSpPr>
          <p:nvPr/>
        </p:nvSpPr>
        <p:spPr bwMode="auto">
          <a:xfrm>
            <a:off x="360000" y="720000"/>
            <a:ext cx="11520000" cy="432000"/>
          </a:xfrm>
          <a:prstGeom prst="rect">
            <a:avLst/>
          </a:prstGeom>
          <a:solidFill>
            <a:schemeClr val="bg1"/>
          </a:solidFill>
          <a:ln w="9525">
            <a:solidFill>
              <a:schemeClr val="tx1"/>
            </a:solidFill>
            <a:prstDash val="sysDot"/>
            <a:miter lim="800000"/>
            <a:headEnd/>
            <a:tailEnd/>
          </a:ln>
        </p:spPr>
        <p:txBody>
          <a:bodyPr wrap="squar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1800" spc="-100" dirty="0">
                <a:solidFill>
                  <a:schemeClr val="tx1"/>
                </a:solidFill>
                <a:latin typeface="UD デジタル 教科書体 N-R" panose="02020400000000000000" pitchFamily="17" charset="-128"/>
                <a:ea typeface="UD デジタル 教科書体 N-R" panose="02020400000000000000" pitchFamily="17" charset="-128"/>
              </a:rPr>
              <a:t>・ </a:t>
            </a:r>
            <a:r>
              <a:rPr lang="en-US" altLang="ja-JP" sz="1800" spc="-100" dirty="0">
                <a:solidFill>
                  <a:schemeClr val="tx1"/>
                </a:solidFill>
                <a:latin typeface="UD デジタル 教科書体 N-R" panose="02020400000000000000" pitchFamily="17" charset="-128"/>
                <a:ea typeface="UD デジタル 教科書体 N-R" panose="02020400000000000000" pitchFamily="17" charset="-128"/>
              </a:rPr>
              <a:t>2015</a:t>
            </a:r>
            <a:r>
              <a:rPr lang="ja-JP" altLang="en-US" sz="1800" spc="-100" dirty="0">
                <a:solidFill>
                  <a:schemeClr val="tx1"/>
                </a:solidFill>
                <a:latin typeface="UD デジタル 教科書体 N-R" panose="02020400000000000000" pitchFamily="17" charset="-128"/>
                <a:ea typeface="UD デジタル 教科書体 N-R" panose="02020400000000000000" pitchFamily="17" charset="-128"/>
              </a:rPr>
              <a:t>年から</a:t>
            </a:r>
            <a:r>
              <a:rPr lang="en-US" altLang="ja-JP" sz="1800" spc="-100" dirty="0">
                <a:solidFill>
                  <a:schemeClr val="tx1"/>
                </a:solidFill>
                <a:latin typeface="UD デジタル 教科書体 N-R" panose="02020400000000000000" pitchFamily="17" charset="-128"/>
                <a:ea typeface="UD デジタル 教科書体 N-R" panose="02020400000000000000" pitchFamily="17" charset="-128"/>
              </a:rPr>
              <a:t>2024</a:t>
            </a:r>
            <a:r>
              <a:rPr lang="ja-JP" altLang="en-US" sz="1800" spc="-100" dirty="0">
                <a:solidFill>
                  <a:schemeClr val="tx1"/>
                </a:solidFill>
                <a:latin typeface="UD デジタル 教科書体 N-R" panose="02020400000000000000" pitchFamily="17" charset="-128"/>
                <a:ea typeface="UD デジタル 教科書体 N-R" panose="02020400000000000000" pitchFamily="17" charset="-128"/>
              </a:rPr>
              <a:t>年にかけて、集合住宅（</a:t>
            </a:r>
            <a:r>
              <a:rPr lang="en-US" altLang="ja-JP" sz="1800" spc="-100" dirty="0">
                <a:solidFill>
                  <a:schemeClr val="tx1"/>
                </a:solidFill>
                <a:latin typeface="UD デジタル 教科書体 N-R" panose="02020400000000000000" pitchFamily="17" charset="-128"/>
                <a:ea typeface="UD デジタル 教科書体 N-R" panose="02020400000000000000" pitchFamily="17" charset="-128"/>
              </a:rPr>
              <a:t>RC</a:t>
            </a:r>
            <a:r>
              <a:rPr lang="ja-JP" altLang="en-US" sz="1800" spc="-100" dirty="0">
                <a:solidFill>
                  <a:schemeClr val="tx1"/>
                </a:solidFill>
                <a:latin typeface="UD デジタル 教科書体 N-R" panose="02020400000000000000" pitchFamily="17" charset="-128"/>
                <a:ea typeface="UD デジタル 教科書体 N-R" panose="02020400000000000000" pitchFamily="17" charset="-128"/>
              </a:rPr>
              <a:t>）は</a:t>
            </a:r>
            <a:r>
              <a:rPr lang="en-US" altLang="ja-JP" sz="1800" spc="-100" dirty="0">
                <a:solidFill>
                  <a:schemeClr val="tx1"/>
                </a:solidFill>
                <a:latin typeface="UD デジタル 教科書体 N-R" panose="02020400000000000000" pitchFamily="17" charset="-128"/>
                <a:ea typeface="UD デジタル 教科書体 N-R" panose="02020400000000000000" pitchFamily="17" charset="-128"/>
              </a:rPr>
              <a:t>1.38</a:t>
            </a:r>
            <a:r>
              <a:rPr lang="ja-JP" altLang="en-US" sz="1800" spc="-100" dirty="0">
                <a:solidFill>
                  <a:schemeClr val="tx1"/>
                </a:solidFill>
                <a:latin typeface="UD デジタル 教科書体 N-R" panose="02020400000000000000" pitchFamily="17" charset="-128"/>
                <a:ea typeface="UD デジタル 教科書体 N-R" panose="02020400000000000000" pitchFamily="17" charset="-128"/>
              </a:rPr>
              <a:t>倍、住宅（木造）は</a:t>
            </a:r>
            <a:r>
              <a:rPr lang="en-US" altLang="ja-JP" sz="1800" spc="-100" dirty="0">
                <a:solidFill>
                  <a:schemeClr val="tx1"/>
                </a:solidFill>
                <a:latin typeface="UD デジタル 教科書体 N-R" panose="02020400000000000000" pitchFamily="17" charset="-128"/>
                <a:ea typeface="UD デジタル 教科書体 N-R" panose="02020400000000000000" pitchFamily="17" charset="-128"/>
              </a:rPr>
              <a:t>1.41</a:t>
            </a:r>
            <a:r>
              <a:rPr lang="ja-JP" altLang="en-US" sz="1800" spc="-100" dirty="0">
                <a:solidFill>
                  <a:schemeClr val="tx1"/>
                </a:solidFill>
                <a:latin typeface="UD デジタル 教科書体 N-R" panose="02020400000000000000" pitchFamily="17" charset="-128"/>
                <a:ea typeface="UD デジタル 教科書体 N-R" panose="02020400000000000000" pitchFamily="17" charset="-128"/>
              </a:rPr>
              <a:t>倍となっており、建築費は上昇傾向。</a:t>
            </a:r>
            <a:endParaRPr lang="en-US" altLang="ja-JP" sz="1800" spc="-1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a:ext uri="{FF2B5EF4-FFF2-40B4-BE49-F238E27FC236}">
                <a16:creationId xmlns:a16="http://schemas.microsoft.com/office/drawing/2014/main" id="{1A67CE82-2F1C-451E-B387-33C83DFA56FC}"/>
              </a:ext>
            </a:extLst>
          </p:cNvPr>
          <p:cNvSpPr txBox="1"/>
          <p:nvPr/>
        </p:nvSpPr>
        <p:spPr>
          <a:xfrm>
            <a:off x="7253409" y="650252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一般財団法人建設物価調査会「建設物価指数月報」</a:t>
            </a:r>
          </a:p>
        </p:txBody>
      </p:sp>
      <p:sp>
        <p:nvSpPr>
          <p:cNvPr id="14" name="テキスト ボックス 13">
            <a:extLst>
              <a:ext uri="{FF2B5EF4-FFF2-40B4-BE49-F238E27FC236}">
                <a16:creationId xmlns:a16="http://schemas.microsoft.com/office/drawing/2014/main" id="{31FE4A09-93F7-4151-A44D-6917887CA927}"/>
              </a:ext>
            </a:extLst>
          </p:cNvPr>
          <p:cNvSpPr txBox="1"/>
          <p:nvPr/>
        </p:nvSpPr>
        <p:spPr>
          <a:xfrm>
            <a:off x="1084608" y="1350944"/>
            <a:ext cx="1657350"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平均</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2" name="直線矢印コネクタ 1">
            <a:extLst>
              <a:ext uri="{FF2B5EF4-FFF2-40B4-BE49-F238E27FC236}">
                <a16:creationId xmlns:a16="http://schemas.microsoft.com/office/drawing/2014/main" id="{7EC4C6E1-35C9-0132-3704-BB12EE30054E}"/>
              </a:ext>
            </a:extLst>
          </p:cNvPr>
          <p:cNvCxnSpPr>
            <a:cxnSpLocks/>
          </p:cNvCxnSpPr>
          <p:nvPr/>
        </p:nvCxnSpPr>
        <p:spPr>
          <a:xfrm flipV="1">
            <a:off x="1559531" y="1785108"/>
            <a:ext cx="9565669" cy="409373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7FE2CF00-1B0E-F2E7-146B-2729500A18E0}"/>
              </a:ext>
            </a:extLst>
          </p:cNvPr>
          <p:cNvCxnSpPr>
            <a:cxnSpLocks/>
          </p:cNvCxnSpPr>
          <p:nvPr/>
        </p:nvCxnSpPr>
        <p:spPr>
          <a:xfrm flipV="1">
            <a:off x="1705510" y="2634130"/>
            <a:ext cx="9419690" cy="243103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3">
            <a:extLst>
              <a:ext uri="{FF2B5EF4-FFF2-40B4-BE49-F238E27FC236}">
                <a16:creationId xmlns:a16="http://schemas.microsoft.com/office/drawing/2014/main" id="{9B6D70A9-38BA-432E-83BB-C9A010A8F4DE}"/>
              </a:ext>
            </a:extLst>
          </p:cNvPr>
          <p:cNvSpPr>
            <a:spLocks noGrp="1"/>
          </p:cNvSpPr>
          <p:nvPr>
            <p:ph type="sldNum" sz="quarter" idx="12"/>
          </p:nvPr>
        </p:nvSpPr>
        <p:spPr>
          <a:xfrm>
            <a:off x="9421200" y="6486784"/>
            <a:ext cx="2743200" cy="365125"/>
          </a:xfrm>
        </p:spPr>
        <p:txBody>
          <a:bodyPr/>
          <a:lstStyle/>
          <a:p>
            <a:fld id="{939419F8-C6ED-4129-B08A-7AC8488EBEA0}" type="slidenum">
              <a:rPr kumimoji="1" lang="ja-JP" altLang="en-US" smtClean="0"/>
              <a:t>22</a:t>
            </a:fld>
            <a:endParaRPr kumimoji="1" lang="ja-JP" altLang="en-US" dirty="0"/>
          </a:p>
        </p:txBody>
      </p:sp>
      <p:pic>
        <p:nvPicPr>
          <p:cNvPr id="3" name="図 2">
            <a:extLst>
              <a:ext uri="{FF2B5EF4-FFF2-40B4-BE49-F238E27FC236}">
                <a16:creationId xmlns:a16="http://schemas.microsoft.com/office/drawing/2014/main" id="{7DC13D4C-AC24-4BEF-B233-7D26B7AEA5B7}"/>
              </a:ext>
            </a:extLst>
          </p:cNvPr>
          <p:cNvPicPr>
            <a:picLocks noChangeAspect="1"/>
          </p:cNvPicPr>
          <p:nvPr/>
        </p:nvPicPr>
        <p:blipFill>
          <a:blip r:embed="rId3"/>
          <a:stretch>
            <a:fillRect/>
          </a:stretch>
        </p:blipFill>
        <p:spPr>
          <a:xfrm>
            <a:off x="693876" y="1481749"/>
            <a:ext cx="10803048" cy="5041829"/>
          </a:xfrm>
          <a:prstGeom prst="rect">
            <a:avLst/>
          </a:prstGeom>
        </p:spPr>
      </p:pic>
    </p:spTree>
    <p:extLst>
      <p:ext uri="{BB962C8B-B14F-4D97-AF65-F5344CB8AC3E}">
        <p14:creationId xmlns:p14="http://schemas.microsoft.com/office/powerpoint/2010/main" val="2511356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F5295CF-538C-429C-B624-B7192C3E31CB}"/>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2- 11</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大阪府の不動産取引価格の推移</a:t>
            </a:r>
          </a:p>
        </p:txBody>
      </p:sp>
      <p:sp>
        <p:nvSpPr>
          <p:cNvPr id="22533" name="Rectangle 3"/>
          <p:cNvSpPr>
            <a:spLocks noChangeArrowheads="1"/>
          </p:cNvSpPr>
          <p:nvPr/>
        </p:nvSpPr>
        <p:spPr bwMode="auto">
          <a:xfrm>
            <a:off x="360000" y="720000"/>
            <a:ext cx="11520000" cy="684000"/>
          </a:xfrm>
          <a:prstGeom prst="rect">
            <a:avLst/>
          </a:prstGeom>
          <a:solidFill>
            <a:schemeClr val="bg1"/>
          </a:solidFill>
          <a:ln w="9525">
            <a:solidFill>
              <a:schemeClr val="tx1"/>
            </a:solidFill>
            <a:prstDash val="sysDot"/>
            <a:miter lim="800000"/>
            <a:headEnd/>
            <a:tailEnd/>
          </a:ln>
        </p:spPr>
        <p:txBody>
          <a:bodyPr wrap="squar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rPr>
              <a:t>・ マンションの不動産取引価格は、</a:t>
            </a:r>
            <a:r>
              <a:rPr lang="en-US" altLang="ja-JP" sz="1800" dirty="0">
                <a:solidFill>
                  <a:schemeClr val="tx1"/>
                </a:solidFill>
                <a:latin typeface="UD デジタル 教科書体 N-R" panose="02020400000000000000" pitchFamily="17" charset="-128"/>
                <a:ea typeface="UD デジタル 教科書体 N-R" panose="02020400000000000000" pitchFamily="17" charset="-128"/>
              </a:rPr>
              <a:t>2012</a:t>
            </a: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rPr>
              <a:t>年以降上昇傾向にある。</a:t>
            </a:r>
            <a:endParaRPr lang="en-US" altLang="ja-JP" sz="1800" dirty="0">
              <a:solidFill>
                <a:schemeClr val="tx1"/>
              </a:solidFill>
              <a:latin typeface="UD デジタル 教科書体 N-R" panose="02020400000000000000" pitchFamily="17" charset="-128"/>
              <a:ea typeface="UD デジタル 教科書体 N-R" panose="02020400000000000000" pitchFamily="17" charset="-128"/>
            </a:endParaRPr>
          </a:p>
          <a:p>
            <a:pPr eaLnBrk="1" hangingPunct="1">
              <a:spcBef>
                <a:spcPct val="0"/>
              </a:spcBef>
              <a:buFontTx/>
              <a:buNone/>
            </a:pP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rPr>
              <a:t>・ 戸建住宅の不動産取引価格は、</a:t>
            </a:r>
            <a:r>
              <a:rPr lang="en-US" altLang="ja-JP" sz="1800" dirty="0">
                <a:solidFill>
                  <a:schemeClr val="tx1"/>
                </a:solidFill>
                <a:latin typeface="UD デジタル 教科書体 N-R" panose="02020400000000000000" pitchFamily="17" charset="-128"/>
                <a:ea typeface="UD デジタル 教科書体 N-R" panose="02020400000000000000" pitchFamily="17" charset="-128"/>
              </a:rPr>
              <a:t>2020</a:t>
            </a: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rPr>
              <a:t>年以降上昇傾向にある。</a:t>
            </a:r>
          </a:p>
        </p:txBody>
      </p:sp>
      <p:sp>
        <p:nvSpPr>
          <p:cNvPr id="12" name="テキスト ボックス 11">
            <a:extLst>
              <a:ext uri="{FF2B5EF4-FFF2-40B4-BE49-F238E27FC236}">
                <a16:creationId xmlns:a16="http://schemas.microsoft.com/office/drawing/2014/main" id="{1A67CE82-2F1C-451E-B387-33C83DFA56FC}"/>
              </a:ext>
            </a:extLst>
          </p:cNvPr>
          <p:cNvSpPr txBox="1"/>
          <p:nvPr/>
        </p:nvSpPr>
        <p:spPr>
          <a:xfrm>
            <a:off x="7253409" y="650252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国土交通省「不動産価格指数」</a:t>
            </a:r>
          </a:p>
        </p:txBody>
      </p:sp>
      <p:sp>
        <p:nvSpPr>
          <p:cNvPr id="14" name="テキスト ボックス 13">
            <a:extLst>
              <a:ext uri="{FF2B5EF4-FFF2-40B4-BE49-F238E27FC236}">
                <a16:creationId xmlns:a16="http://schemas.microsoft.com/office/drawing/2014/main" id="{31FE4A09-93F7-4151-A44D-6917887CA927}"/>
              </a:ext>
            </a:extLst>
          </p:cNvPr>
          <p:cNvSpPr txBox="1"/>
          <p:nvPr/>
        </p:nvSpPr>
        <p:spPr>
          <a:xfrm>
            <a:off x="1114425" y="1654303"/>
            <a:ext cx="1657350"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平均</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スライド番号プレースホルダー 3">
            <a:extLst>
              <a:ext uri="{FF2B5EF4-FFF2-40B4-BE49-F238E27FC236}">
                <a16:creationId xmlns:a16="http://schemas.microsoft.com/office/drawing/2014/main" id="{BB30F89A-674C-4C4D-B203-2D3A89FD92BB}"/>
              </a:ext>
            </a:extLst>
          </p:cNvPr>
          <p:cNvSpPr>
            <a:spLocks noGrp="1"/>
          </p:cNvSpPr>
          <p:nvPr>
            <p:ph type="sldNum" sz="quarter" idx="12"/>
          </p:nvPr>
        </p:nvSpPr>
        <p:spPr>
          <a:xfrm>
            <a:off x="9424800" y="6486784"/>
            <a:ext cx="2743200" cy="365125"/>
          </a:xfrm>
        </p:spPr>
        <p:txBody>
          <a:bodyPr/>
          <a:lstStyle/>
          <a:p>
            <a:fld id="{939419F8-C6ED-4129-B08A-7AC8488EBEA0}" type="slidenum">
              <a:rPr kumimoji="1" lang="ja-JP" altLang="en-US" smtClean="0"/>
              <a:t>23</a:t>
            </a:fld>
            <a:endParaRPr kumimoji="1" lang="ja-JP" altLang="en-US" dirty="0"/>
          </a:p>
        </p:txBody>
      </p:sp>
      <p:pic>
        <p:nvPicPr>
          <p:cNvPr id="2" name="図 1">
            <a:extLst>
              <a:ext uri="{FF2B5EF4-FFF2-40B4-BE49-F238E27FC236}">
                <a16:creationId xmlns:a16="http://schemas.microsoft.com/office/drawing/2014/main" id="{AABF7549-D034-4048-AC33-7FA3D245CCFF}"/>
              </a:ext>
            </a:extLst>
          </p:cNvPr>
          <p:cNvPicPr>
            <a:picLocks noChangeAspect="1"/>
          </p:cNvPicPr>
          <p:nvPr/>
        </p:nvPicPr>
        <p:blipFill>
          <a:blip r:embed="rId3"/>
          <a:stretch>
            <a:fillRect/>
          </a:stretch>
        </p:blipFill>
        <p:spPr>
          <a:xfrm>
            <a:off x="694476" y="1357184"/>
            <a:ext cx="10803048" cy="5041829"/>
          </a:xfrm>
          <a:prstGeom prst="rect">
            <a:avLst/>
          </a:prstGeom>
        </p:spPr>
      </p:pic>
    </p:spTree>
    <p:extLst>
      <p:ext uri="{BB962C8B-B14F-4D97-AF65-F5344CB8AC3E}">
        <p14:creationId xmlns:p14="http://schemas.microsoft.com/office/powerpoint/2010/main" val="2352981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二等辺三角形 29"/>
          <p:cNvSpPr/>
          <p:nvPr/>
        </p:nvSpPr>
        <p:spPr>
          <a:xfrm rot="5400000">
            <a:off x="3551636" y="4099670"/>
            <a:ext cx="1260277" cy="286777"/>
          </a:xfrm>
          <a:prstGeom prst="triangl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BE8A9B8-766F-9E60-3DA1-0386804C6CDE}"/>
              </a:ext>
            </a:extLst>
          </p:cNvPr>
          <p:cNvSpPr txBox="1"/>
          <p:nvPr/>
        </p:nvSpPr>
        <p:spPr>
          <a:xfrm>
            <a:off x="1899214" y="6473673"/>
            <a:ext cx="9921895" cy="241980"/>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a:t>
            </a:r>
            <a:r>
              <a:rPr lang="zh-CN" altLang="en-US" sz="1050" dirty="0">
                <a:latin typeface="メイリオ" panose="020B0604030504040204" pitchFamily="50" charset="-128"/>
                <a:ea typeface="メイリオ" panose="020B0604030504040204" pitchFamily="50" charset="-128"/>
              </a:rPr>
              <a:t>国土数値情報</a:t>
            </a:r>
            <a:endParaRPr lang="ja-JP" altLang="en-US" sz="900" dirty="0">
              <a:latin typeface="メイリオ"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DB1A27C9-AAF9-4DBF-B17F-4734FB8CC5ED}"/>
              </a:ext>
            </a:extLst>
          </p:cNvPr>
          <p:cNvGrpSpPr/>
          <p:nvPr/>
        </p:nvGrpSpPr>
        <p:grpSpPr>
          <a:xfrm>
            <a:off x="548855" y="1698171"/>
            <a:ext cx="3214422" cy="4806210"/>
            <a:chOff x="775519" y="2412791"/>
            <a:chExt cx="2867432" cy="4287390"/>
          </a:xfrm>
        </p:grpSpPr>
        <p:pic>
          <p:nvPicPr>
            <p:cNvPr id="9" name="図 8"/>
            <p:cNvPicPr>
              <a:picLocks noChangeAspect="1"/>
            </p:cNvPicPr>
            <p:nvPr/>
          </p:nvPicPr>
          <p:blipFill>
            <a:blip r:embed="rId3"/>
            <a:stretch>
              <a:fillRect/>
            </a:stretch>
          </p:blipFill>
          <p:spPr>
            <a:xfrm>
              <a:off x="775519" y="2421386"/>
              <a:ext cx="2867432" cy="4278795"/>
            </a:xfrm>
            <a:prstGeom prst="rect">
              <a:avLst/>
            </a:prstGeom>
          </p:spPr>
        </p:pic>
        <p:pic>
          <p:nvPicPr>
            <p:cNvPr id="22" name="図 21"/>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5519" y="2412791"/>
              <a:ext cx="2867432" cy="4278795"/>
            </a:xfrm>
            <a:prstGeom prst="rect">
              <a:avLst/>
            </a:prstGeom>
          </p:spPr>
        </p:pic>
        <p:sp>
          <p:nvSpPr>
            <p:cNvPr id="11" name="テキスト ボックス 3"/>
            <p:cNvSpPr txBox="1"/>
            <p:nvPr/>
          </p:nvSpPr>
          <p:spPr>
            <a:xfrm>
              <a:off x="828735" y="3451844"/>
              <a:ext cx="648000" cy="221018"/>
            </a:xfrm>
            <a:prstGeom prst="rect">
              <a:avLst/>
            </a:prstGeom>
            <a:solidFill>
              <a:schemeClr val="accent4">
                <a:lumMod val="20000"/>
                <a:lumOff val="80000"/>
              </a:schemeClr>
            </a:solidFill>
            <a:ln>
              <a:solidFill>
                <a:schemeClr val="tx1"/>
              </a:solidFill>
            </a:ln>
          </p:spPr>
          <p:txBody>
            <a:bodyPr wrap="square" lIns="0" tIns="36000" rIns="0" bIns="0">
              <a:spAutoFit/>
            </a:bodyPr>
            <a:lstStyle>
              <a:defPPr>
                <a:defRPr lang="ja-JP"/>
              </a:defPPr>
              <a:lvl1pPr>
                <a:defRPr sz="1400" b="1">
                  <a:latin typeface="メイリオ" panose="020B0604030504040204" pitchFamily="50" charset="-128"/>
                  <a:ea typeface="メイリオ" panose="020B0604030504040204" pitchFamily="50" charset="-128"/>
                </a:defRPr>
              </a:lvl1pPr>
            </a:lstStyle>
            <a:p>
              <a:pPr algn="ctr"/>
              <a:r>
                <a:rPr lang="en-US" altLang="ja-JP" sz="1200" dirty="0"/>
                <a:t>2014</a:t>
              </a:r>
              <a:r>
                <a:rPr lang="ja-JP" altLang="en-US" sz="1200" dirty="0"/>
                <a:t>年</a:t>
              </a:r>
            </a:p>
          </p:txBody>
        </p:sp>
      </p:grpSp>
      <p:grpSp>
        <p:nvGrpSpPr>
          <p:cNvPr id="7" name="グループ化 6">
            <a:extLst>
              <a:ext uri="{FF2B5EF4-FFF2-40B4-BE49-F238E27FC236}">
                <a16:creationId xmlns:a16="http://schemas.microsoft.com/office/drawing/2014/main" id="{61C33151-96C7-490F-A296-A86B99746309}"/>
              </a:ext>
            </a:extLst>
          </p:cNvPr>
          <p:cNvGrpSpPr/>
          <p:nvPr/>
        </p:nvGrpSpPr>
        <p:grpSpPr>
          <a:xfrm>
            <a:off x="4530376" y="1698006"/>
            <a:ext cx="3262349" cy="4806548"/>
            <a:chOff x="4206127" y="2412791"/>
            <a:chExt cx="2910186" cy="4287692"/>
          </a:xfrm>
        </p:grpSpPr>
        <p:pic>
          <p:nvPicPr>
            <p:cNvPr id="10" name="図 9"/>
            <p:cNvPicPr>
              <a:picLocks noChangeAspect="1"/>
            </p:cNvPicPr>
            <p:nvPr/>
          </p:nvPicPr>
          <p:blipFill rotWithShape="1">
            <a:blip r:embed="rId5"/>
            <a:srcRect b="315"/>
            <a:stretch/>
          </p:blipFill>
          <p:spPr>
            <a:xfrm>
              <a:off x="4206127" y="2412791"/>
              <a:ext cx="2910185" cy="4287692"/>
            </a:xfrm>
            <a:prstGeom prst="rect">
              <a:avLst/>
            </a:prstGeom>
          </p:spPr>
        </p:pic>
        <p:pic>
          <p:nvPicPr>
            <p:cNvPr id="23" name="図 22"/>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4224941" y="2421386"/>
              <a:ext cx="2891372" cy="4278795"/>
            </a:xfrm>
            <a:prstGeom prst="rect">
              <a:avLst/>
            </a:prstGeom>
          </p:spPr>
        </p:pic>
        <p:sp>
          <p:nvSpPr>
            <p:cNvPr id="12" name="テキスト ボックス 4"/>
            <p:cNvSpPr txBox="1"/>
            <p:nvPr/>
          </p:nvSpPr>
          <p:spPr>
            <a:xfrm>
              <a:off x="4271912" y="3451844"/>
              <a:ext cx="648000" cy="221018"/>
            </a:xfrm>
            <a:prstGeom prst="rect">
              <a:avLst/>
            </a:prstGeom>
            <a:solidFill>
              <a:schemeClr val="accent4">
                <a:lumMod val="20000"/>
                <a:lumOff val="80000"/>
              </a:schemeClr>
            </a:solidFill>
            <a:ln>
              <a:solidFill>
                <a:schemeClr val="tx1"/>
              </a:solidFill>
            </a:ln>
          </p:spPr>
          <p:txBody>
            <a:bodyPr wrap="square" lIns="0" tIns="36000" rIns="0" bIns="0">
              <a:spAutoFit/>
            </a:bodyPr>
            <a:lstStyle>
              <a:defPPr>
                <a:defRPr lang="ja-JP"/>
              </a:defPPr>
              <a:lvl1pPr>
                <a:defRPr sz="1400" b="1">
                  <a:latin typeface="メイリオ" panose="020B0604030504040204" pitchFamily="50" charset="-128"/>
                  <a:ea typeface="メイリオ" panose="020B0604030504040204" pitchFamily="50" charset="-128"/>
                </a:defRPr>
              </a:lvl1pPr>
            </a:lstStyle>
            <a:p>
              <a:pPr algn="ctr"/>
              <a:r>
                <a:rPr lang="en-US" altLang="ja-JP" sz="1200" dirty="0"/>
                <a:t>2024</a:t>
              </a:r>
              <a:r>
                <a:rPr lang="ja-JP" altLang="en-US" sz="1200" dirty="0"/>
                <a:t>年</a:t>
              </a:r>
            </a:p>
          </p:txBody>
        </p:sp>
      </p:grpSp>
      <p:grpSp>
        <p:nvGrpSpPr>
          <p:cNvPr id="16" name="グループ化 15">
            <a:extLst>
              <a:ext uri="{FF2B5EF4-FFF2-40B4-BE49-F238E27FC236}">
                <a16:creationId xmlns:a16="http://schemas.microsoft.com/office/drawing/2014/main" id="{387DDEEF-B520-4C83-8EE7-0BA3A23F24C9}"/>
              </a:ext>
            </a:extLst>
          </p:cNvPr>
          <p:cNvGrpSpPr/>
          <p:nvPr/>
        </p:nvGrpSpPr>
        <p:grpSpPr>
          <a:xfrm>
            <a:off x="8357544" y="1494272"/>
            <a:ext cx="3516220" cy="5010434"/>
            <a:chOff x="8252219" y="1202957"/>
            <a:chExt cx="3788121" cy="5397879"/>
          </a:xfrm>
        </p:grpSpPr>
        <p:pic>
          <p:nvPicPr>
            <p:cNvPr id="8" name="図 7"/>
            <p:cNvPicPr>
              <a:picLocks noChangeAspect="1"/>
            </p:cNvPicPr>
            <p:nvPr/>
          </p:nvPicPr>
          <p:blipFill>
            <a:blip r:embed="rId7"/>
            <a:stretch>
              <a:fillRect/>
            </a:stretch>
          </p:blipFill>
          <p:spPr>
            <a:xfrm>
              <a:off x="8252219" y="1202957"/>
              <a:ext cx="3788121" cy="5397879"/>
            </a:xfrm>
            <a:prstGeom prst="rect">
              <a:avLst/>
            </a:prstGeom>
          </p:spPr>
        </p:pic>
        <p:pic>
          <p:nvPicPr>
            <p:cNvPr id="24" name="図 23"/>
            <p:cNvPicPr>
              <a:picLocks noChangeAspect="1"/>
            </p:cNvPicPr>
            <p:nvPr/>
          </p:nvPicPr>
          <p:blipFill rotWithShape="1">
            <a:blip r:embed="rId8" cstate="hqprint">
              <a:extLst>
                <a:ext uri="{28A0092B-C50C-407E-A947-70E740481C1C}">
                  <a14:useLocalDpi xmlns:a14="http://schemas.microsoft.com/office/drawing/2010/main"/>
                </a:ext>
              </a:extLst>
            </a:blip>
            <a:srcRect l="5154" t="5168" r="4972" b="4013"/>
            <a:stretch/>
          </p:blipFill>
          <p:spPr>
            <a:xfrm>
              <a:off x="8267700" y="1219199"/>
              <a:ext cx="3741420" cy="5356861"/>
            </a:xfrm>
            <a:prstGeom prst="rect">
              <a:avLst/>
            </a:prstGeom>
          </p:spPr>
        </p:pic>
        <p:sp>
          <p:nvSpPr>
            <p:cNvPr id="13" name="テキスト ボックス 5"/>
            <p:cNvSpPr txBox="1"/>
            <p:nvPr/>
          </p:nvSpPr>
          <p:spPr>
            <a:xfrm>
              <a:off x="8326440" y="2649765"/>
              <a:ext cx="1141410" cy="344128"/>
            </a:xfrm>
            <a:prstGeom prst="rect">
              <a:avLst/>
            </a:prstGeom>
            <a:solidFill>
              <a:schemeClr val="accent4">
                <a:lumMod val="20000"/>
                <a:lumOff val="80000"/>
              </a:schemeClr>
            </a:solidFill>
            <a:ln>
              <a:solidFill>
                <a:schemeClr val="tx1"/>
              </a:solidFill>
            </a:ln>
          </p:spPr>
          <p:txBody>
            <a:bodyPr wrap="square" lIns="0" tIns="36000" rIns="0" bIns="0">
              <a:spAutoFit/>
            </a:bodyPr>
            <a:lstStyle>
              <a:defPPr>
                <a:defRPr lang="ja-JP"/>
              </a:defPPr>
              <a:lvl1pPr>
                <a:defRPr sz="1400" b="1">
                  <a:latin typeface="メイリオ" panose="020B0604030504040204" pitchFamily="50" charset="-128"/>
                  <a:ea typeface="メイリオ" panose="020B0604030504040204" pitchFamily="50" charset="-128"/>
                </a:defRPr>
              </a:lvl1pPr>
            </a:lstStyle>
            <a:p>
              <a:pPr algn="ctr">
                <a:lnSpc>
                  <a:spcPts val="1200"/>
                </a:lnSpc>
              </a:pPr>
              <a:r>
                <a:rPr lang="ja-JP" altLang="en-US" sz="1100" dirty="0"/>
                <a:t>上昇率</a:t>
              </a:r>
              <a:endParaRPr lang="en-US" altLang="ja-JP" sz="1100" dirty="0"/>
            </a:p>
            <a:p>
              <a:pPr algn="ctr">
                <a:lnSpc>
                  <a:spcPts val="1200"/>
                </a:lnSpc>
              </a:pPr>
              <a:r>
                <a:rPr lang="en-US" altLang="ja-JP" sz="1000" dirty="0"/>
                <a:t>(2014 </a:t>
              </a:r>
              <a:r>
                <a:rPr lang="ja-JP" altLang="en-US" sz="1000" dirty="0"/>
                <a:t>→ </a:t>
              </a:r>
              <a:r>
                <a:rPr lang="en-US" altLang="ja-JP" sz="1000" dirty="0"/>
                <a:t>2024)</a:t>
              </a:r>
              <a:endParaRPr lang="ja-JP" altLang="en-US" sz="1000" dirty="0"/>
            </a:p>
          </p:txBody>
        </p:sp>
      </p:grpSp>
      <p:sp>
        <p:nvSpPr>
          <p:cNvPr id="17" name="正方形/長方形 16">
            <a:extLst>
              <a:ext uri="{FF2B5EF4-FFF2-40B4-BE49-F238E27FC236}">
                <a16:creationId xmlns:a16="http://schemas.microsoft.com/office/drawing/2014/main" id="{7A0A18D4-2706-01B6-2CB4-4A9415CDD623}"/>
              </a:ext>
            </a:extLst>
          </p:cNvPr>
          <p:cNvSpPr/>
          <p:nvPr/>
        </p:nvSpPr>
        <p:spPr>
          <a:xfrm>
            <a:off x="193800" y="673534"/>
            <a:ext cx="11804400" cy="740331"/>
          </a:xfrm>
          <a:prstGeom prst="rect">
            <a:avLst/>
          </a:prstGeom>
          <a:ln cmpd="sng">
            <a:solidFill>
              <a:schemeClr val="tx1"/>
            </a:solidFill>
          </a:ln>
        </p:spPr>
        <p:txBody>
          <a:bodyPr wrap="square">
            <a:spAutoFit/>
          </a:bodyPr>
          <a:lstStyle/>
          <a:p>
            <a:pPr marL="274638" indent="-274638">
              <a:lnSpc>
                <a:spcPct val="120000"/>
              </a:lnSpc>
            </a:pP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これまでの</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10</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年間で大阪市や北大阪地域の地価は上昇傾向。</a:t>
            </a:r>
          </a:p>
          <a:p>
            <a:pPr marL="274638" indent="-274638">
              <a:lnSpc>
                <a:spcPct val="120000"/>
              </a:lnSpc>
            </a:pP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各地域の最大上昇率（住宅地）は</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30</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％を超えており、特に大阪市、北大阪地域は</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70</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％以上となった地点もある。</a:t>
            </a:r>
          </a:p>
        </p:txBody>
      </p:sp>
      <p:sp>
        <p:nvSpPr>
          <p:cNvPr id="21" name="正方形/長方形 20">
            <a:extLst>
              <a:ext uri="{FF2B5EF4-FFF2-40B4-BE49-F238E27FC236}">
                <a16:creationId xmlns:a16="http://schemas.microsoft.com/office/drawing/2014/main" id="{60653CED-B2A6-499B-8D93-AE2A20CCE95A}"/>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2- 12</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大阪府の地価の動向：</a:t>
            </a: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2014-2024</a:t>
            </a:r>
            <a:endPar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25" name="スライド番号プレースホルダー 3">
            <a:extLst>
              <a:ext uri="{FF2B5EF4-FFF2-40B4-BE49-F238E27FC236}">
                <a16:creationId xmlns:a16="http://schemas.microsoft.com/office/drawing/2014/main" id="{373D53DA-8F75-4639-BE53-0D34AF0F5B7F}"/>
              </a:ext>
            </a:extLst>
          </p:cNvPr>
          <p:cNvSpPr>
            <a:spLocks noGrp="1"/>
          </p:cNvSpPr>
          <p:nvPr>
            <p:ph type="sldNum" sz="quarter" idx="12"/>
          </p:nvPr>
        </p:nvSpPr>
        <p:spPr>
          <a:xfrm>
            <a:off x="9421200" y="6486784"/>
            <a:ext cx="2743200" cy="365125"/>
          </a:xfrm>
        </p:spPr>
        <p:txBody>
          <a:bodyPr/>
          <a:lstStyle/>
          <a:p>
            <a:fld id="{939419F8-C6ED-4129-B08A-7AC8488EBEA0}" type="slidenum">
              <a:rPr kumimoji="1" lang="ja-JP" altLang="en-US" smtClean="0"/>
              <a:t>24</a:t>
            </a:fld>
            <a:endParaRPr kumimoji="1" lang="ja-JP" altLang="en-US" dirty="0"/>
          </a:p>
        </p:txBody>
      </p:sp>
    </p:spTree>
    <p:extLst>
      <p:ext uri="{BB962C8B-B14F-4D97-AF65-F5344CB8AC3E}">
        <p14:creationId xmlns:p14="http://schemas.microsoft.com/office/powerpoint/2010/main" val="250568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9435D-5B76-D96D-A595-8FC06E9A1024}"/>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1A240798-C832-4DC2-8A7A-1A7178C6FC2D}"/>
              </a:ext>
            </a:extLst>
          </p:cNvPr>
          <p:cNvPicPr>
            <a:picLocks noChangeAspect="1"/>
          </p:cNvPicPr>
          <p:nvPr/>
        </p:nvPicPr>
        <p:blipFill>
          <a:blip r:embed="rId3"/>
          <a:stretch>
            <a:fillRect/>
          </a:stretch>
        </p:blipFill>
        <p:spPr>
          <a:xfrm>
            <a:off x="694476" y="1274939"/>
            <a:ext cx="10803048" cy="5041829"/>
          </a:xfrm>
          <a:prstGeom prst="rect">
            <a:avLst/>
          </a:prstGeom>
        </p:spPr>
      </p:pic>
      <p:sp>
        <p:nvSpPr>
          <p:cNvPr id="5" name="正方形/長方形 4">
            <a:extLst>
              <a:ext uri="{FF2B5EF4-FFF2-40B4-BE49-F238E27FC236}">
                <a16:creationId xmlns:a16="http://schemas.microsoft.com/office/drawing/2014/main" id="{32E6CABB-6987-478E-BB1E-8072FEC857B9}"/>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2- 13</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大阪府の既存住宅の流通量</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21510" name="Rectangle 6">
            <a:extLst>
              <a:ext uri="{FF2B5EF4-FFF2-40B4-BE49-F238E27FC236}">
                <a16:creationId xmlns:a16="http://schemas.microsoft.com/office/drawing/2014/main" id="{1A2291D5-7F60-2388-9464-595986765A22}"/>
              </a:ext>
            </a:extLst>
          </p:cNvPr>
          <p:cNvSpPr>
            <a:spLocks noChangeArrowheads="1"/>
          </p:cNvSpPr>
          <p:nvPr/>
        </p:nvSpPr>
        <p:spPr bwMode="auto">
          <a:xfrm>
            <a:off x="360000" y="751334"/>
            <a:ext cx="11520000" cy="369332"/>
          </a:xfrm>
          <a:prstGeom prst="rect">
            <a:avLst/>
          </a:prstGeom>
          <a:solidFill>
            <a:schemeClr val="bg1"/>
          </a:solidFill>
          <a:ln w="9525">
            <a:solidFill>
              <a:schemeClr val="tx1"/>
            </a:solidFill>
            <a:prstDash val="sysDot"/>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pP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既存住宅の流通量は増加傾向にある。　　　</a:t>
            </a:r>
          </a:p>
        </p:txBody>
      </p:sp>
      <p:sp>
        <p:nvSpPr>
          <p:cNvPr id="9" name="テキスト ボックス 8">
            <a:extLst>
              <a:ext uri="{FF2B5EF4-FFF2-40B4-BE49-F238E27FC236}">
                <a16:creationId xmlns:a16="http://schemas.microsoft.com/office/drawing/2014/main" id="{8FEC34C2-3C16-4FA0-BB08-DCD263411D93}"/>
              </a:ext>
            </a:extLst>
          </p:cNvPr>
          <p:cNvSpPr txBox="1"/>
          <p:nvPr/>
        </p:nvSpPr>
        <p:spPr>
          <a:xfrm>
            <a:off x="7253409" y="650252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国土交通省「既存住宅販売指数」「住宅着工統計」を基に大阪府作成</a:t>
            </a:r>
          </a:p>
        </p:txBody>
      </p:sp>
      <p:cxnSp>
        <p:nvCxnSpPr>
          <p:cNvPr id="3" name="直線矢印コネクタ 2">
            <a:extLst>
              <a:ext uri="{FF2B5EF4-FFF2-40B4-BE49-F238E27FC236}">
                <a16:creationId xmlns:a16="http://schemas.microsoft.com/office/drawing/2014/main" id="{363B4C0E-7E00-FD85-F43A-D0F7172A5BF9}"/>
              </a:ext>
            </a:extLst>
          </p:cNvPr>
          <p:cNvCxnSpPr>
            <a:cxnSpLocks/>
          </p:cNvCxnSpPr>
          <p:nvPr/>
        </p:nvCxnSpPr>
        <p:spPr>
          <a:xfrm flipV="1">
            <a:off x="8620018" y="4150760"/>
            <a:ext cx="1941816" cy="380143"/>
          </a:xfrm>
          <a:prstGeom prst="straightConnector1">
            <a:avLst/>
          </a:prstGeom>
          <a:ln>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3">
            <a:extLst>
              <a:ext uri="{FF2B5EF4-FFF2-40B4-BE49-F238E27FC236}">
                <a16:creationId xmlns:a16="http://schemas.microsoft.com/office/drawing/2014/main" id="{82A1B832-F1B2-4678-9191-AC7EDD24DAA6}"/>
              </a:ext>
            </a:extLst>
          </p:cNvPr>
          <p:cNvSpPr>
            <a:spLocks noGrp="1"/>
          </p:cNvSpPr>
          <p:nvPr>
            <p:ph type="sldNum" sz="quarter" idx="12"/>
          </p:nvPr>
        </p:nvSpPr>
        <p:spPr>
          <a:xfrm>
            <a:off x="9421200" y="6486784"/>
            <a:ext cx="2743200" cy="365125"/>
          </a:xfrm>
        </p:spPr>
        <p:txBody>
          <a:bodyPr/>
          <a:lstStyle/>
          <a:p>
            <a:fld id="{939419F8-C6ED-4129-B08A-7AC8488EBEA0}" type="slidenum">
              <a:rPr kumimoji="1" lang="ja-JP" altLang="en-US" smtClean="0"/>
              <a:t>25</a:t>
            </a:fld>
            <a:endParaRPr kumimoji="1" lang="ja-JP" altLang="en-US" dirty="0"/>
          </a:p>
        </p:txBody>
      </p:sp>
    </p:spTree>
    <p:extLst>
      <p:ext uri="{BB962C8B-B14F-4D97-AF65-F5344CB8AC3E}">
        <p14:creationId xmlns:p14="http://schemas.microsoft.com/office/powerpoint/2010/main" val="3379599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5D2A6766-2E3A-6519-5374-6FFA01CC344A}"/>
              </a:ext>
            </a:extLst>
          </p:cNvPr>
          <p:cNvSpPr>
            <a:spLocks noChangeArrowheads="1"/>
          </p:cNvSpPr>
          <p:nvPr/>
        </p:nvSpPr>
        <p:spPr bwMode="auto">
          <a:xfrm>
            <a:off x="360000" y="720000"/>
            <a:ext cx="11520000" cy="923330"/>
          </a:xfrm>
          <a:prstGeom prst="rect">
            <a:avLst/>
          </a:prstGeom>
          <a:solidFill>
            <a:schemeClr val="bg1"/>
          </a:solidFill>
          <a:ln w="9525">
            <a:solidFill>
              <a:schemeClr val="tx1"/>
            </a:solidFill>
            <a:prstDash val="sysDot"/>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0975" indent="-180975" eaLnBrk="1" hangingPunct="1">
              <a:spcBef>
                <a:spcPct val="0"/>
              </a:spcBef>
            </a:pP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・インスペクションは、建築士の資格をもつ専門の検査員が、第三者的な立場で、目視、動作確認、聞き取りなどにより住宅の現状の検査を行う。</a:t>
            </a:r>
          </a:p>
          <a:p>
            <a:pPr marL="361950" indent="-361950" eaLnBrk="1" hangingPunct="1">
              <a:spcBef>
                <a:spcPct val="0"/>
              </a:spcBef>
            </a:pP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・国土交通省が実施したアンケート調査によると、インスペクションを実施したのは</a:t>
            </a:r>
            <a:r>
              <a:rPr lang="en-US" altLang="ja-JP" sz="1800"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3</a:t>
            </a: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割程度となっている。</a:t>
            </a:r>
          </a:p>
        </p:txBody>
      </p:sp>
      <p:sp>
        <p:nvSpPr>
          <p:cNvPr id="22" name="テキスト ボックス 21">
            <a:extLst>
              <a:ext uri="{FF2B5EF4-FFF2-40B4-BE49-F238E27FC236}">
                <a16:creationId xmlns:a16="http://schemas.microsoft.com/office/drawing/2014/main" id="{8E0CA02E-C797-4476-BFEC-7EC9CA2D1518}"/>
              </a:ext>
            </a:extLst>
          </p:cNvPr>
          <p:cNvSpPr txBox="1"/>
          <p:nvPr/>
        </p:nvSpPr>
        <p:spPr>
          <a:xfrm>
            <a:off x="1007016" y="6461342"/>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出典：国土交通省「既存住宅状況調査、既存住宅瑕疵保険関係資料</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令和５年９月版</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0C3592CD-FE76-4B45-A100-078144A30C0C}"/>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
        <p:nvSpPr>
          <p:cNvPr id="3" name="正方形/長方形 2">
            <a:extLst>
              <a:ext uri="{FF2B5EF4-FFF2-40B4-BE49-F238E27FC236}">
                <a16:creationId xmlns:a16="http://schemas.microsoft.com/office/drawing/2014/main" id="{BC90C541-D6DB-7C7B-18E3-ED3F1384E8BA}"/>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2- 14</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既存住宅状況調査</a:t>
            </a: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インスペクション</a:t>
            </a: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pic>
        <p:nvPicPr>
          <p:cNvPr id="5" name="図 4">
            <a:extLst>
              <a:ext uri="{FF2B5EF4-FFF2-40B4-BE49-F238E27FC236}">
                <a16:creationId xmlns:a16="http://schemas.microsoft.com/office/drawing/2014/main" id="{575772C9-622E-7284-E189-EAFA06A1808D}"/>
              </a:ext>
            </a:extLst>
          </p:cNvPr>
          <p:cNvPicPr>
            <a:picLocks noChangeAspect="1"/>
          </p:cNvPicPr>
          <p:nvPr/>
        </p:nvPicPr>
        <p:blipFill>
          <a:blip r:embed="rId3"/>
          <a:srcRect t="8817" r="519" b="10566"/>
          <a:stretch>
            <a:fillRect/>
          </a:stretch>
        </p:blipFill>
        <p:spPr>
          <a:xfrm>
            <a:off x="235068" y="1849616"/>
            <a:ext cx="6208440" cy="3509058"/>
          </a:xfrm>
          <a:prstGeom prst="rect">
            <a:avLst/>
          </a:prstGeom>
        </p:spPr>
      </p:pic>
      <p:pic>
        <p:nvPicPr>
          <p:cNvPr id="12" name="図 11">
            <a:extLst>
              <a:ext uri="{FF2B5EF4-FFF2-40B4-BE49-F238E27FC236}">
                <a16:creationId xmlns:a16="http://schemas.microsoft.com/office/drawing/2014/main" id="{F29422B2-685E-B51F-EF91-4D97E736ECB2}"/>
              </a:ext>
            </a:extLst>
          </p:cNvPr>
          <p:cNvPicPr>
            <a:picLocks noChangeAspect="1"/>
          </p:cNvPicPr>
          <p:nvPr/>
        </p:nvPicPr>
        <p:blipFill>
          <a:blip r:embed="rId4"/>
          <a:stretch>
            <a:fillRect/>
          </a:stretch>
        </p:blipFill>
        <p:spPr>
          <a:xfrm>
            <a:off x="6174947" y="2745998"/>
            <a:ext cx="5869258" cy="3392002"/>
          </a:xfrm>
          <a:prstGeom prst="rect">
            <a:avLst/>
          </a:prstGeom>
        </p:spPr>
      </p:pic>
      <p:sp>
        <p:nvSpPr>
          <p:cNvPr id="14" name="スライド番号プレースホルダー 1">
            <a:extLst>
              <a:ext uri="{FF2B5EF4-FFF2-40B4-BE49-F238E27FC236}">
                <a16:creationId xmlns:a16="http://schemas.microsoft.com/office/drawing/2014/main" id="{1FFE5D36-B806-0DB4-5104-91198F2E6201}"/>
              </a:ext>
            </a:extLst>
          </p:cNvPr>
          <p:cNvSpPr>
            <a:spLocks noGrp="1"/>
          </p:cNvSpPr>
          <p:nvPr>
            <p:ph type="sldNum" sz="quarter" idx="12"/>
          </p:nvPr>
        </p:nvSpPr>
        <p:spPr>
          <a:xfrm>
            <a:off x="9421015" y="6487200"/>
            <a:ext cx="2743200" cy="365125"/>
          </a:xfrm>
        </p:spPr>
        <p:txBody>
          <a:bodyPr/>
          <a:lstStyle/>
          <a:p>
            <a:pPr>
              <a:defRPr/>
            </a:pPr>
            <a:fld id="{4C4AE124-F07C-4949-85EC-055B3F0DE189}" type="slidenum">
              <a:rPr lang="en-US" altLang="ja-JP" smtClean="0"/>
              <a:pPr>
                <a:defRPr/>
              </a:pPr>
              <a:t>26</a:t>
            </a:fld>
            <a:endParaRPr lang="en-US" altLang="ja-JP" dirty="0"/>
          </a:p>
        </p:txBody>
      </p:sp>
    </p:spTree>
    <p:extLst>
      <p:ext uri="{BB962C8B-B14F-4D97-AF65-F5344CB8AC3E}">
        <p14:creationId xmlns:p14="http://schemas.microsoft.com/office/powerpoint/2010/main" val="301940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F5295CF-538C-429C-B624-B7192C3E31CB}"/>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2- 15</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大阪府内の大規模ニュータウンの分布</a:t>
            </a:r>
          </a:p>
        </p:txBody>
      </p:sp>
      <p:pic>
        <p:nvPicPr>
          <p:cNvPr id="61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943" y="1025338"/>
            <a:ext cx="4623490" cy="58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3"/>
          <p:cNvSpPr>
            <a:spLocks noChangeArrowheads="1"/>
          </p:cNvSpPr>
          <p:nvPr/>
        </p:nvSpPr>
        <p:spPr bwMode="auto">
          <a:xfrm>
            <a:off x="360000" y="720000"/>
            <a:ext cx="11520000" cy="684000"/>
          </a:xfrm>
          <a:prstGeom prst="rect">
            <a:avLst/>
          </a:prstGeom>
          <a:solidFill>
            <a:schemeClr val="bg1"/>
          </a:solidFill>
          <a:ln w="9525">
            <a:solidFill>
              <a:schemeClr val="tx1"/>
            </a:solidFill>
            <a:prstDash val="sysDot"/>
            <a:miter lim="800000"/>
            <a:headEnd/>
            <a:tailEnd/>
          </a:ln>
        </p:spPr>
        <p:txBody>
          <a:bodyPr wrap="squar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7800" indent="-177800" eaLnBrk="1" hangingPunct="1">
              <a:spcBef>
                <a:spcPct val="0"/>
              </a:spcBef>
              <a:buFontTx/>
              <a:buNone/>
            </a:pPr>
            <a:r>
              <a:rPr lang="ja-JP" altLang="en-US" sz="1800" dirty="0">
                <a:solidFill>
                  <a:schemeClr val="tx1"/>
                </a:solidFill>
                <a:latin typeface="UD デジタル 教科書体 N-R" panose="02020400000000000000" pitchFamily="17" charset="-128"/>
                <a:ea typeface="UD デジタル 教科書体 N-R" panose="02020400000000000000" pitchFamily="17" charset="-128"/>
              </a:rPr>
              <a:t>・ 高度経済成長期に大都市圏への人口集中を解決するために形成され、人口集中地区の広がりと同様に、大阪市外延部の郊外にまで宅地開発が進展している。</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893" y="1696063"/>
            <a:ext cx="2785768" cy="500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830981" y="1465261"/>
            <a:ext cx="54292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en-US" altLang="ja-JP" sz="1400" dirty="0">
                <a:latin typeface="Meiryo UI" panose="020B0604030504040204" pitchFamily="50" charset="-128"/>
                <a:ea typeface="Meiryo UI" panose="020B0604030504040204" pitchFamily="50" charset="-128"/>
                <a:cs typeface="ＭＳ Ｐゴシック" pitchFamily="50" charset="-128"/>
              </a:rPr>
              <a:t>■</a:t>
            </a:r>
            <a:r>
              <a:rPr lang="ja-JP" altLang="en-US" sz="1400" dirty="0">
                <a:latin typeface="Meiryo UI" panose="020B0604030504040204" pitchFamily="50" charset="-128"/>
                <a:ea typeface="Meiryo UI" panose="020B0604030504040204" pitchFamily="50" charset="-128"/>
                <a:cs typeface="ＭＳ Ｐゴシック" pitchFamily="50" charset="-128"/>
              </a:rPr>
              <a:t>大規模ニュータウン（</a:t>
            </a:r>
            <a:r>
              <a:rPr lang="en-US" altLang="ja-JP" sz="1400" dirty="0">
                <a:latin typeface="Meiryo UI" panose="020B0604030504040204" pitchFamily="50" charset="-128"/>
                <a:ea typeface="Meiryo UI" panose="020B0604030504040204" pitchFamily="50" charset="-128"/>
                <a:cs typeface="ＭＳ Ｐゴシック" pitchFamily="50" charset="-128"/>
              </a:rPr>
              <a:t>50ha</a:t>
            </a:r>
            <a:r>
              <a:rPr lang="ja-JP" altLang="en-US" sz="1400" dirty="0">
                <a:latin typeface="Meiryo UI" panose="020B0604030504040204" pitchFamily="50" charset="-128"/>
                <a:ea typeface="Meiryo UI" panose="020B0604030504040204" pitchFamily="50" charset="-128"/>
                <a:cs typeface="ＭＳ Ｐゴシック" pitchFamily="50" charset="-128"/>
              </a:rPr>
              <a:t>以上。事業完了分）の分布</a:t>
            </a:r>
            <a:endParaRPr lang="ja-JP" altLang="ja-JP" sz="3200" dirty="0">
              <a:latin typeface="Meiryo UI" panose="020B0604030504040204" pitchFamily="50" charset="-128"/>
              <a:ea typeface="Meiryo UI" panose="020B0604030504040204" pitchFamily="50" charset="-128"/>
              <a:cs typeface="ＭＳ Ｐゴシック" pitchFamily="50" charset="-128"/>
            </a:endParaRPr>
          </a:p>
        </p:txBody>
      </p:sp>
      <p:sp>
        <p:nvSpPr>
          <p:cNvPr id="12" name="テキスト ボックス 11">
            <a:extLst>
              <a:ext uri="{FF2B5EF4-FFF2-40B4-BE49-F238E27FC236}">
                <a16:creationId xmlns:a16="http://schemas.microsoft.com/office/drawing/2014/main" id="{1A67CE82-2F1C-451E-B387-33C83DFA56FC}"/>
              </a:ext>
            </a:extLst>
          </p:cNvPr>
          <p:cNvSpPr txBox="1"/>
          <p:nvPr/>
        </p:nvSpPr>
        <p:spPr>
          <a:xfrm>
            <a:off x="7253409" y="650252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大阪府住宅・宅地開発状況図</a:t>
            </a:r>
          </a:p>
        </p:txBody>
      </p:sp>
      <p:sp>
        <p:nvSpPr>
          <p:cNvPr id="13" name="スライド番号プレースホルダー 3">
            <a:extLst>
              <a:ext uri="{FF2B5EF4-FFF2-40B4-BE49-F238E27FC236}">
                <a16:creationId xmlns:a16="http://schemas.microsoft.com/office/drawing/2014/main" id="{59A2237F-CE39-4AE9-9830-FCFEF871F156}"/>
              </a:ext>
            </a:extLst>
          </p:cNvPr>
          <p:cNvSpPr>
            <a:spLocks noGrp="1"/>
          </p:cNvSpPr>
          <p:nvPr>
            <p:ph type="sldNum" sz="quarter" idx="12"/>
          </p:nvPr>
        </p:nvSpPr>
        <p:spPr>
          <a:xfrm>
            <a:off x="9421200" y="6486784"/>
            <a:ext cx="2743200" cy="365125"/>
          </a:xfrm>
        </p:spPr>
        <p:txBody>
          <a:bodyPr/>
          <a:lstStyle/>
          <a:p>
            <a:fld id="{939419F8-C6ED-4129-B08A-7AC8488EBEA0}" type="slidenum">
              <a:rPr kumimoji="1" lang="ja-JP" altLang="en-US" smtClean="0"/>
              <a:t>27</a:t>
            </a:fld>
            <a:endParaRPr kumimoji="1" lang="ja-JP" altLang="en-US" dirty="0"/>
          </a:p>
        </p:txBody>
      </p:sp>
    </p:spTree>
    <p:extLst>
      <p:ext uri="{BB962C8B-B14F-4D97-AF65-F5344CB8AC3E}">
        <p14:creationId xmlns:p14="http://schemas.microsoft.com/office/powerpoint/2010/main" val="352348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996952"/>
            <a:ext cx="12192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大阪府の住宅・建築政策を取り巻く状況</a:t>
            </a:r>
            <a:endParaRPr lang="en-US" altLang="ja-JP" sz="2400" b="1"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4" name="スライド番号プレースホルダー 1">
            <a:extLst>
              <a:ext uri="{FF2B5EF4-FFF2-40B4-BE49-F238E27FC236}">
                <a16:creationId xmlns:a16="http://schemas.microsoft.com/office/drawing/2014/main" id="{8DA9BCB4-67A3-4F8C-A039-93601AE8ADFB}"/>
              </a:ext>
            </a:extLst>
          </p:cNvPr>
          <p:cNvSpPr>
            <a:spLocks noGrp="1"/>
          </p:cNvSpPr>
          <p:nvPr>
            <p:ph type="sldNum" sz="quarter" idx="12"/>
          </p:nvPr>
        </p:nvSpPr>
        <p:spPr>
          <a:xfrm>
            <a:off x="9421015" y="6487200"/>
            <a:ext cx="2743200" cy="365125"/>
          </a:xfrm>
        </p:spPr>
        <p:txBody>
          <a:bodyPr/>
          <a:lstStyle/>
          <a:p>
            <a:pPr>
              <a:defRPr/>
            </a:pPr>
            <a:fld id="{4C4AE124-F07C-4949-85EC-055B3F0DE189}" type="slidenum">
              <a:rPr lang="en-US" altLang="ja-JP" smtClean="0"/>
              <a:pPr>
                <a:defRPr/>
              </a:pPr>
              <a:t>3</a:t>
            </a:fld>
            <a:endParaRPr lang="en-US" altLang="ja-JP" dirty="0"/>
          </a:p>
        </p:txBody>
      </p:sp>
    </p:spTree>
    <p:extLst>
      <p:ext uri="{BB962C8B-B14F-4D97-AF65-F5344CB8AC3E}">
        <p14:creationId xmlns:p14="http://schemas.microsoft.com/office/powerpoint/2010/main" val="64900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0503D-B196-B12B-B90A-791A9B4F5414}"/>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4E4ED69D-E60E-4257-8307-D6454CCAB8D9}"/>
              </a:ext>
            </a:extLst>
          </p:cNvPr>
          <p:cNvSpPr>
            <a:spLocks noChangeArrowheads="1"/>
          </p:cNvSpPr>
          <p:nvPr/>
        </p:nvSpPr>
        <p:spPr bwMode="auto">
          <a:xfrm>
            <a:off x="0" y="291412"/>
            <a:ext cx="12192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endParaRPr lang="en-US" altLang="ja-JP" sz="2400" b="1"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4" name="正方形/長方形 3">
            <a:extLst>
              <a:ext uri="{FF2B5EF4-FFF2-40B4-BE49-F238E27FC236}">
                <a16:creationId xmlns:a16="http://schemas.microsoft.com/office/drawing/2014/main" id="{272568BB-94CF-96B3-C6BB-FFFE6A481D73}"/>
              </a:ext>
            </a:extLst>
          </p:cNvPr>
          <p:cNvSpPr/>
          <p:nvPr/>
        </p:nvSpPr>
        <p:spPr>
          <a:xfrm>
            <a:off x="1969114" y="326208"/>
            <a:ext cx="8253772" cy="504056"/>
          </a:xfrm>
          <a:prstGeom prst="rect">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marR="0" lvl="0" indent="-92075" algn="ctr" defTabSz="914400" rtl="0" eaLnBrk="1" fontAlgn="auto" latinLnBrk="0" hangingPunct="1">
              <a:lnSpc>
                <a:spcPct val="100000"/>
              </a:lnSpc>
              <a:spcBef>
                <a:spcPts val="60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 </a:t>
            </a:r>
            <a:r>
              <a:rPr kumimoji="1" lang="ja-JP" altLang="en-US" sz="18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人口動態</a:t>
            </a:r>
            <a:endParaRPr kumimoji="1" lang="en-US" altLang="ja-JP" sz="18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2075" marR="0" lvl="0" indent="-92075" algn="ctr" defTabSz="914400" rtl="0" eaLnBrk="1" fontAlgn="auto" latinLnBrk="0" hangingPunct="1">
              <a:lnSpc>
                <a:spcPct val="100000"/>
              </a:lnSpc>
              <a:spcBef>
                <a:spcPts val="60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　次</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76213"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a:extLst>
              <a:ext uri="{FF2B5EF4-FFF2-40B4-BE49-F238E27FC236}">
                <a16:creationId xmlns:a16="http://schemas.microsoft.com/office/drawing/2014/main" id="{23B5232C-CDB8-5B80-37F2-400B32FDB096}"/>
              </a:ext>
            </a:extLst>
          </p:cNvPr>
          <p:cNvGraphicFramePr>
            <a:graphicFrameLocks noGrp="1"/>
          </p:cNvGraphicFramePr>
          <p:nvPr>
            <p:extLst>
              <p:ext uri="{D42A27DB-BD31-4B8C-83A1-F6EECF244321}">
                <p14:modId xmlns:p14="http://schemas.microsoft.com/office/powerpoint/2010/main" val="366650721"/>
              </p:ext>
            </p:extLst>
          </p:nvPr>
        </p:nvGraphicFramePr>
        <p:xfrm>
          <a:off x="2531644" y="1108901"/>
          <a:ext cx="7128712" cy="2124901"/>
        </p:xfrm>
        <a:graphic>
          <a:graphicData uri="http://schemas.openxmlformats.org/drawingml/2006/table">
            <a:tbl>
              <a:tblPr firstRow="1" bandRow="1">
                <a:tableStyleId>{5C22544A-7EE6-4342-B048-85BDC9FD1C3A}</a:tableStyleId>
              </a:tblPr>
              <a:tblGrid>
                <a:gridCol w="5810099">
                  <a:extLst>
                    <a:ext uri="{9D8B030D-6E8A-4147-A177-3AD203B41FA5}">
                      <a16:colId xmlns:a16="http://schemas.microsoft.com/office/drawing/2014/main" val="1326004190"/>
                    </a:ext>
                  </a:extLst>
                </a:gridCol>
                <a:gridCol w="374844">
                  <a:extLst>
                    <a:ext uri="{9D8B030D-6E8A-4147-A177-3AD203B41FA5}">
                      <a16:colId xmlns:a16="http://schemas.microsoft.com/office/drawing/2014/main" val="622283939"/>
                    </a:ext>
                  </a:extLst>
                </a:gridCol>
                <a:gridCol w="943769">
                  <a:extLst>
                    <a:ext uri="{9D8B030D-6E8A-4147-A177-3AD203B41FA5}">
                      <a16:colId xmlns:a16="http://schemas.microsoft.com/office/drawing/2014/main" val="172850306"/>
                    </a:ext>
                  </a:extLst>
                </a:gridCol>
              </a:tblGrid>
              <a:tr h="2091499">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１</a:t>
                      </a: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- 1</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　  大阪府の人口推移（将来推計）</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１</a:t>
                      </a: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- 2</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　  大阪府の年齢別人口推移（将来推計）</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１</a:t>
                      </a: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- 3</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　  大阪府の世帯推移（将来推計）</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１</a:t>
                      </a: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- 4</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　  大阪府の家族類型別世帯数の推移（将来推計）</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１</a:t>
                      </a:r>
                      <a:r>
                        <a:rPr kumimoji="1" lang="en-US" altLang="zh-TW" sz="1600" b="1"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zh-TW" altLang="en-US" sz="1600" b="1"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 大阪府内外への人口移動の状況（令和６年）</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１</a:t>
                      </a: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- 6</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　  大阪府の年齢階級別転出入の状況（令和６年）</a:t>
                      </a:r>
                      <a:endPar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１</a:t>
                      </a: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- 7</a:t>
                      </a:r>
                      <a:r>
                        <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　  大阪府の外国人居住の推移（全体）</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5</a:t>
                      </a:r>
                    </a:p>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6</a:t>
                      </a:r>
                    </a:p>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7</a:t>
                      </a:r>
                    </a:p>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8</a:t>
                      </a:r>
                    </a:p>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9</a:t>
                      </a:r>
                    </a:p>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10</a:t>
                      </a:r>
                    </a:p>
                    <a:p>
                      <a:pPr algn="r">
                        <a:lnSpc>
                          <a:spcPct val="120000"/>
                        </a:lnSpc>
                      </a:pPr>
                      <a:r>
                        <a:rPr kumimoji="1"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6951872"/>
                  </a:ext>
                </a:extLst>
              </a:tr>
            </a:tbl>
          </a:graphicData>
        </a:graphic>
      </p:graphicFrame>
      <p:sp>
        <p:nvSpPr>
          <p:cNvPr id="6" name="スライド番号プレースホルダー 1">
            <a:extLst>
              <a:ext uri="{FF2B5EF4-FFF2-40B4-BE49-F238E27FC236}">
                <a16:creationId xmlns:a16="http://schemas.microsoft.com/office/drawing/2014/main" id="{F6EB35F3-B9BC-741A-5683-3F0C34244264}"/>
              </a:ext>
            </a:extLst>
          </p:cNvPr>
          <p:cNvSpPr>
            <a:spLocks noGrp="1"/>
          </p:cNvSpPr>
          <p:nvPr>
            <p:ph type="sldNum" sz="quarter" idx="12"/>
          </p:nvPr>
        </p:nvSpPr>
        <p:spPr>
          <a:xfrm>
            <a:off x="9421015" y="64872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AE124-F07C-4949-85EC-055B3F0DE189}" type="slidenum">
              <a:rPr kumimoji="1" lang="en-US" altLang="ja-JP"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2046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5CA4458-EDAD-4DC8-B8B3-872345D55C62}"/>
              </a:ext>
            </a:extLst>
          </p:cNvPr>
          <p:cNvPicPr>
            <a:picLocks noChangeAspect="1"/>
          </p:cNvPicPr>
          <p:nvPr/>
        </p:nvPicPr>
        <p:blipFill>
          <a:blip r:embed="rId2"/>
          <a:stretch>
            <a:fillRect/>
          </a:stretch>
        </p:blipFill>
        <p:spPr>
          <a:xfrm>
            <a:off x="496173" y="1539103"/>
            <a:ext cx="10803048" cy="4810161"/>
          </a:xfrm>
          <a:prstGeom prst="rect">
            <a:avLst/>
          </a:prstGeom>
        </p:spPr>
      </p:pic>
      <p:sp>
        <p:nvSpPr>
          <p:cNvPr id="13" name="正方形/長方形 12">
            <a:extLst>
              <a:ext uri="{FF2B5EF4-FFF2-40B4-BE49-F238E27FC236}">
                <a16:creationId xmlns:a16="http://schemas.microsoft.com/office/drawing/2014/main" id="{5D0530B3-E31C-40EC-A627-BAA65901E3CD}"/>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1- 1</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大阪府の人口推移（将来推計）</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3" name="正方形/長方形 2"/>
          <p:cNvSpPr/>
          <p:nvPr/>
        </p:nvSpPr>
        <p:spPr>
          <a:xfrm>
            <a:off x="360000" y="720000"/>
            <a:ext cx="11520000" cy="407932"/>
          </a:xfrm>
          <a:prstGeom prst="rect">
            <a:avLst/>
          </a:prstGeom>
          <a:ln w="6350" cmpd="sng">
            <a:solidFill>
              <a:schemeClr val="tx1"/>
            </a:solidFill>
          </a:ln>
        </p:spPr>
        <p:txBody>
          <a:bodyPr wrap="square">
            <a:spAutoFit/>
          </a:bodyPr>
          <a:lstStyle/>
          <a:p>
            <a:pPr marL="274638" indent="-274638">
              <a:lnSpc>
                <a:spcPct val="120000"/>
              </a:lnSpc>
            </a:pP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大阪府の人口は今後減少に転じ、</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2050</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年には約</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726</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万人（</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2020</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年比約</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158</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万人（</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17.8</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％）減少）と推計。</a:t>
            </a:r>
            <a:endPar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45" name="テキスト ボックス 44"/>
          <p:cNvSpPr txBox="1"/>
          <p:nvPr/>
        </p:nvSpPr>
        <p:spPr>
          <a:xfrm>
            <a:off x="1516183" y="1677491"/>
            <a:ext cx="792088" cy="261610"/>
          </a:xfrm>
          <a:prstGeom prst="rect">
            <a:avLst/>
          </a:prstGeom>
          <a:noFill/>
        </p:spPr>
        <p:txBody>
          <a:bodyPr wrap="square" rtlCol="0">
            <a:spAutoFit/>
          </a:bodyPr>
          <a:lstStyle/>
          <a:p>
            <a:pPr algn="ctr"/>
            <a:r>
              <a:rPr lang="ja-JP" altLang="en-US" sz="1050" dirty="0"/>
              <a:t>（千人）</a:t>
            </a:r>
          </a:p>
        </p:txBody>
      </p:sp>
      <p:grpSp>
        <p:nvGrpSpPr>
          <p:cNvPr id="46" name="グループ化 45"/>
          <p:cNvGrpSpPr/>
          <p:nvPr/>
        </p:nvGrpSpPr>
        <p:grpSpPr>
          <a:xfrm>
            <a:off x="5445237" y="1711794"/>
            <a:ext cx="2561970" cy="531070"/>
            <a:chOff x="3369050" y="3967565"/>
            <a:chExt cx="2956969" cy="591795"/>
          </a:xfrm>
        </p:grpSpPr>
        <p:sp>
          <p:nvSpPr>
            <p:cNvPr id="47" name="直線コネクタ 2"/>
            <p:cNvSpPr>
              <a:spLocks noChangeShapeType="1"/>
            </p:cNvSpPr>
            <p:nvPr/>
          </p:nvSpPr>
          <p:spPr bwMode="auto">
            <a:xfrm flipH="1">
              <a:off x="4835918" y="4083040"/>
              <a:ext cx="0" cy="47632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mj-ea"/>
                <a:ea typeface="+mj-ea"/>
              </a:endParaRPr>
            </a:p>
          </p:txBody>
        </p:sp>
        <p:sp>
          <p:nvSpPr>
            <p:cNvPr id="48" name="直線コネクタ 4"/>
            <p:cNvSpPr>
              <a:spLocks noChangeShapeType="1"/>
            </p:cNvSpPr>
            <p:nvPr/>
          </p:nvSpPr>
          <p:spPr bwMode="auto">
            <a:xfrm>
              <a:off x="4145353" y="4075102"/>
              <a:ext cx="1358899"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mj-ea"/>
                <a:ea typeface="+mj-ea"/>
              </a:endParaRPr>
            </a:p>
          </p:txBody>
        </p:sp>
        <p:sp>
          <p:nvSpPr>
            <p:cNvPr id="49" name="テキスト ボックス 9"/>
            <p:cNvSpPr txBox="1">
              <a:spLocks noChangeArrowheads="1"/>
            </p:cNvSpPr>
            <p:nvPr/>
          </p:nvSpPr>
          <p:spPr bwMode="auto">
            <a:xfrm>
              <a:off x="3369050" y="3967565"/>
              <a:ext cx="84692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これまで</a:t>
              </a:r>
              <a:endParaRPr lang="ja-JP" altLang="ja-JP" sz="1000" dirty="0">
                <a:solidFill>
                  <a:prstClr val="black"/>
                </a:solidFill>
                <a:latin typeface="+mj-ea"/>
                <a:ea typeface="+mj-ea"/>
                <a:cs typeface="ＭＳ Ｐゴシック" pitchFamily="50" charset="-128"/>
              </a:endParaRPr>
            </a:p>
          </p:txBody>
        </p:sp>
        <p:sp>
          <p:nvSpPr>
            <p:cNvPr id="50" name="テキスト ボックス 10"/>
            <p:cNvSpPr txBox="1">
              <a:spLocks noChangeArrowheads="1"/>
            </p:cNvSpPr>
            <p:nvPr/>
          </p:nvSpPr>
          <p:spPr bwMode="auto">
            <a:xfrm>
              <a:off x="5479096" y="3967565"/>
              <a:ext cx="84692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これから</a:t>
              </a:r>
              <a:endParaRPr lang="ja-JP" altLang="ja-JP" sz="2400" dirty="0">
                <a:solidFill>
                  <a:prstClr val="black"/>
                </a:solidFill>
                <a:latin typeface="+mj-ea"/>
                <a:ea typeface="+mj-ea"/>
                <a:cs typeface="ＭＳ Ｐゴシック" pitchFamily="50" charset="-128"/>
              </a:endParaRPr>
            </a:p>
          </p:txBody>
        </p:sp>
      </p:grpSp>
      <p:sp>
        <p:nvSpPr>
          <p:cNvPr id="14" name="スライド番号プレースホルダー 1">
            <a:extLst>
              <a:ext uri="{FF2B5EF4-FFF2-40B4-BE49-F238E27FC236}">
                <a16:creationId xmlns:a16="http://schemas.microsoft.com/office/drawing/2014/main" id="{3DCEDADC-02B0-4930-A9B4-2E34A29F4FC4}"/>
              </a:ext>
            </a:extLst>
          </p:cNvPr>
          <p:cNvSpPr>
            <a:spLocks noGrp="1"/>
          </p:cNvSpPr>
          <p:nvPr>
            <p:ph type="sldNum" sz="quarter" idx="12"/>
          </p:nvPr>
        </p:nvSpPr>
        <p:spPr>
          <a:xfrm>
            <a:off x="9421015" y="6487200"/>
            <a:ext cx="2743200" cy="365125"/>
          </a:xfrm>
        </p:spPr>
        <p:txBody>
          <a:bodyPr/>
          <a:lstStyle/>
          <a:p>
            <a:pPr>
              <a:defRPr/>
            </a:pPr>
            <a:fld id="{4C4AE124-F07C-4949-85EC-055B3F0DE189}" type="slidenum">
              <a:rPr lang="en-US" altLang="ja-JP" smtClean="0"/>
              <a:pPr>
                <a:defRPr/>
              </a:pPr>
              <a:t>5</a:t>
            </a:fld>
            <a:endParaRPr lang="en-US" altLang="ja-JP" dirty="0"/>
          </a:p>
        </p:txBody>
      </p:sp>
      <p:sp>
        <p:nvSpPr>
          <p:cNvPr id="2" name="正方形/長方形 1">
            <a:extLst>
              <a:ext uri="{FF2B5EF4-FFF2-40B4-BE49-F238E27FC236}">
                <a16:creationId xmlns:a16="http://schemas.microsoft.com/office/drawing/2014/main" id="{F8888EA1-A110-689F-300D-DE1F4292F50A}"/>
              </a:ext>
            </a:extLst>
          </p:cNvPr>
          <p:cNvSpPr/>
          <p:nvPr/>
        </p:nvSpPr>
        <p:spPr>
          <a:xfrm>
            <a:off x="10455453" y="5207499"/>
            <a:ext cx="462337" cy="2465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C4E6568-CC9E-4470-AEB3-1FBB30D4C9AF}"/>
              </a:ext>
            </a:extLst>
          </p:cNvPr>
          <p:cNvSpPr txBox="1"/>
          <p:nvPr/>
        </p:nvSpPr>
        <p:spPr>
          <a:xfrm>
            <a:off x="7253409" y="650252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「地域別将来推計人口」（国立社会保障・人口問題研究所）を基に大阪府作成</a:t>
            </a:r>
          </a:p>
        </p:txBody>
      </p:sp>
    </p:spTree>
    <p:extLst>
      <p:ext uri="{BB962C8B-B14F-4D97-AF65-F5344CB8AC3E}">
        <p14:creationId xmlns:p14="http://schemas.microsoft.com/office/powerpoint/2010/main" val="171841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056B52-0B4A-4D71-8E3E-0EEAA988438E}"/>
              </a:ext>
            </a:extLst>
          </p:cNvPr>
          <p:cNvPicPr>
            <a:picLocks noChangeAspect="1"/>
          </p:cNvPicPr>
          <p:nvPr/>
        </p:nvPicPr>
        <p:blipFill>
          <a:blip r:embed="rId3"/>
          <a:stretch>
            <a:fillRect/>
          </a:stretch>
        </p:blipFill>
        <p:spPr>
          <a:xfrm>
            <a:off x="367835" y="2039329"/>
            <a:ext cx="10614056" cy="4724809"/>
          </a:xfrm>
          <a:prstGeom prst="rect">
            <a:avLst/>
          </a:prstGeom>
        </p:spPr>
      </p:pic>
      <p:sp>
        <p:nvSpPr>
          <p:cNvPr id="43" name="正方形/長方形 42">
            <a:extLst>
              <a:ext uri="{FF2B5EF4-FFF2-40B4-BE49-F238E27FC236}">
                <a16:creationId xmlns:a16="http://schemas.microsoft.com/office/drawing/2014/main" id="{7DD727BB-7698-4BCB-97F2-D0E49A7F815C}"/>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1- 2</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大阪府の年齢別人口推移（将来推計）</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7" name="テキスト ボックス 6"/>
          <p:cNvSpPr txBox="1"/>
          <p:nvPr/>
        </p:nvSpPr>
        <p:spPr>
          <a:xfrm>
            <a:off x="10983409" y="3711331"/>
            <a:ext cx="900000" cy="276999"/>
          </a:xfrm>
          <a:prstGeom prst="rect">
            <a:avLst/>
          </a:prstGeom>
          <a:solidFill>
            <a:schemeClr val="bg1"/>
          </a:solidFill>
          <a:ln>
            <a:solidFill>
              <a:schemeClr val="tx1"/>
            </a:solidFill>
          </a:ln>
        </p:spPr>
        <p:txBody>
          <a:bodyPr wrap="square" rtlCol="0">
            <a:spAutoFit/>
          </a:bodyPr>
          <a:lstStyle/>
          <a:p>
            <a:pPr algn="ctr"/>
            <a:r>
              <a:rPr lang="en-US" altLang="ja-JP" sz="1200" dirty="0"/>
              <a:t>65</a:t>
            </a:r>
            <a:r>
              <a:rPr lang="ja-JP" altLang="en-US" sz="1200" dirty="0"/>
              <a:t>歳以上</a:t>
            </a:r>
          </a:p>
        </p:txBody>
      </p:sp>
      <p:sp>
        <p:nvSpPr>
          <p:cNvPr id="8" name="テキスト ボックス 7"/>
          <p:cNvSpPr txBox="1"/>
          <p:nvPr/>
        </p:nvSpPr>
        <p:spPr>
          <a:xfrm>
            <a:off x="10983409" y="4981281"/>
            <a:ext cx="900000" cy="276999"/>
          </a:xfrm>
          <a:prstGeom prst="rect">
            <a:avLst/>
          </a:prstGeom>
          <a:solidFill>
            <a:schemeClr val="bg1"/>
          </a:solidFill>
          <a:ln>
            <a:solidFill>
              <a:schemeClr val="tx1"/>
            </a:solidFill>
          </a:ln>
        </p:spPr>
        <p:txBody>
          <a:bodyPr wrap="square" rtlCol="0">
            <a:spAutoFit/>
          </a:bodyPr>
          <a:lstStyle/>
          <a:p>
            <a:pPr algn="ctr"/>
            <a:r>
              <a:rPr lang="en-US" altLang="ja-JP" sz="1200" dirty="0"/>
              <a:t>15</a:t>
            </a:r>
            <a:r>
              <a:rPr lang="ja-JP" altLang="en-US" sz="1200" dirty="0"/>
              <a:t>～</a:t>
            </a:r>
            <a:r>
              <a:rPr lang="en-US" altLang="ja-JP" sz="1200" dirty="0"/>
              <a:t>64</a:t>
            </a:r>
            <a:r>
              <a:rPr lang="ja-JP" altLang="en-US" sz="1200" dirty="0"/>
              <a:t>歳</a:t>
            </a:r>
          </a:p>
        </p:txBody>
      </p:sp>
      <p:sp>
        <p:nvSpPr>
          <p:cNvPr id="10" name="テキスト ボックス 9"/>
          <p:cNvSpPr txBox="1"/>
          <p:nvPr/>
        </p:nvSpPr>
        <p:spPr>
          <a:xfrm>
            <a:off x="10981891" y="5874641"/>
            <a:ext cx="900000" cy="276999"/>
          </a:xfrm>
          <a:prstGeom prst="rect">
            <a:avLst/>
          </a:prstGeom>
          <a:solidFill>
            <a:schemeClr val="bg1"/>
          </a:solidFill>
          <a:ln>
            <a:solidFill>
              <a:schemeClr val="tx1"/>
            </a:solidFill>
          </a:ln>
        </p:spPr>
        <p:txBody>
          <a:bodyPr wrap="square" rtlCol="0">
            <a:spAutoFit/>
          </a:bodyPr>
          <a:lstStyle/>
          <a:p>
            <a:pPr algn="ctr"/>
            <a:r>
              <a:rPr lang="en-US" altLang="ja-JP" sz="1200" dirty="0"/>
              <a:t>0</a:t>
            </a:r>
            <a:r>
              <a:rPr lang="ja-JP" altLang="en-US" sz="1200" dirty="0"/>
              <a:t>～</a:t>
            </a:r>
            <a:r>
              <a:rPr lang="en-US" altLang="ja-JP" sz="1200" dirty="0"/>
              <a:t>14</a:t>
            </a:r>
            <a:r>
              <a:rPr lang="ja-JP" altLang="en-US" sz="1200" dirty="0"/>
              <a:t>歳</a:t>
            </a:r>
          </a:p>
        </p:txBody>
      </p:sp>
      <p:sp>
        <p:nvSpPr>
          <p:cNvPr id="2" name="スライド番号プレースホルダー 1">
            <a:extLst>
              <a:ext uri="{FF2B5EF4-FFF2-40B4-BE49-F238E27FC236}">
                <a16:creationId xmlns:a16="http://schemas.microsoft.com/office/drawing/2014/main" id="{B29E8A7B-A147-28EF-0D19-1DA67B55BCC2}"/>
              </a:ext>
            </a:extLst>
          </p:cNvPr>
          <p:cNvSpPr>
            <a:spLocks noGrp="1"/>
          </p:cNvSpPr>
          <p:nvPr>
            <p:ph type="sldNum" sz="quarter" idx="12"/>
          </p:nvPr>
        </p:nvSpPr>
        <p:spPr>
          <a:xfrm>
            <a:off x="9421015" y="6487200"/>
            <a:ext cx="2743200" cy="365125"/>
          </a:xfrm>
        </p:spPr>
        <p:txBody>
          <a:bodyPr/>
          <a:lstStyle/>
          <a:p>
            <a:pPr>
              <a:defRPr/>
            </a:pPr>
            <a:fld id="{4C4AE124-F07C-4949-85EC-055B3F0DE189}" type="slidenum">
              <a:rPr lang="en-US" altLang="ja-JP" smtClean="0"/>
              <a:pPr>
                <a:defRPr/>
              </a:pPr>
              <a:t>6</a:t>
            </a:fld>
            <a:endParaRPr lang="en-US" altLang="ja-JP" dirty="0"/>
          </a:p>
        </p:txBody>
      </p:sp>
      <p:sp>
        <p:nvSpPr>
          <p:cNvPr id="14" name="テキスト ボックス 9">
            <a:extLst>
              <a:ext uri="{FF2B5EF4-FFF2-40B4-BE49-F238E27FC236}">
                <a16:creationId xmlns:a16="http://schemas.microsoft.com/office/drawing/2014/main" id="{F684AF73-1C65-486A-8390-D3A49F0C9543}"/>
              </a:ext>
            </a:extLst>
          </p:cNvPr>
          <p:cNvSpPr txBox="1"/>
          <p:nvPr/>
        </p:nvSpPr>
        <p:spPr>
          <a:xfrm>
            <a:off x="360000" y="720000"/>
            <a:ext cx="11520000" cy="1230785"/>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80000" marR="0" lvl="0" indent="-180000" algn="just" defTabSz="914400" rtl="0" eaLnBrk="1" fontAlgn="auto" latinLnBrk="0" hangingPunct="1">
              <a:lnSpc>
                <a:spcPct val="100000"/>
              </a:lnSpc>
              <a:spcBef>
                <a:spcPts val="0"/>
              </a:spcBef>
              <a:spcAft>
                <a:spcPts val="0"/>
              </a:spcAft>
              <a:buClrTx/>
              <a:buSzTx/>
              <a:buFontTx/>
              <a:buNone/>
              <a:tabLst/>
              <a:defRPr/>
            </a:pPr>
            <a:r>
              <a:rPr lang="ja-JP" altLang="en-US" sz="1800" dirty="0">
                <a:latin typeface="UD デジタル 教科書体 N-R" panose="02020400000000000000" pitchFamily="17" charset="-128"/>
                <a:ea typeface="UD デジタル 教科書体 N-R" panose="02020400000000000000" pitchFamily="17" charset="-128"/>
              </a:rPr>
              <a:t>・</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 </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2050</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年には、生産年齢人口（</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15</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64</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歳）は</a:t>
            </a:r>
            <a:r>
              <a:rPr lang="ja-JP" altLang="en-US" sz="1800" dirty="0">
                <a:latin typeface="UD デジタル 教科書体 N-R" panose="02020400000000000000" pitchFamily="17" charset="-128"/>
                <a:ea typeface="UD デジタル 教科書体 N-R" panose="02020400000000000000" pitchFamily="17" charset="-128"/>
              </a:rPr>
              <a:t>約</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390</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万人（</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2020</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年</a:t>
            </a:r>
            <a:r>
              <a:rPr lang="ja-JP" altLang="en-US" sz="1800" dirty="0">
                <a:latin typeface="UD デジタル 教科書体 N-R" panose="02020400000000000000" pitchFamily="17" charset="-128"/>
                <a:ea typeface="UD デジタル 教科書体 N-R" panose="02020400000000000000" pitchFamily="17" charset="-128"/>
              </a:rPr>
              <a:t>比約</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146</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万人（</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27</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％）減少）、年少人口（</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0~14</a:t>
            </a:r>
            <a:r>
              <a:rPr lang="ja-JP" altLang="en-US" sz="1800" dirty="0">
                <a:latin typeface="UD デジタル 教科書体 N-R" panose="02020400000000000000" pitchFamily="17" charset="-128"/>
                <a:ea typeface="UD デジタル 教科書体 N-R" panose="02020400000000000000" pitchFamily="17" charset="-128"/>
              </a:rPr>
              <a:t>歳</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）は</a:t>
            </a:r>
            <a:r>
              <a:rPr lang="ja-JP" altLang="en-US" sz="1800" dirty="0">
                <a:latin typeface="UD デジタル 教科書体 N-R" panose="02020400000000000000" pitchFamily="17" charset="-128"/>
                <a:ea typeface="UD デジタル 教科書体 N-R" panose="02020400000000000000" pitchFamily="17" charset="-128"/>
              </a:rPr>
              <a:t>約</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70</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万人（</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2020</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年</a:t>
            </a:r>
            <a:r>
              <a:rPr lang="ja-JP" altLang="en-US" sz="1800" dirty="0">
                <a:latin typeface="UD デジタル 教科書体 N-R" panose="02020400000000000000" pitchFamily="17" charset="-128"/>
                <a:ea typeface="UD デジタル 教科書体 N-R" panose="02020400000000000000" pitchFamily="17" charset="-128"/>
              </a:rPr>
              <a:t>比約</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33</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万人（</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32%</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）減少）になるとされている。</a:t>
            </a:r>
          </a:p>
          <a:p>
            <a:pPr marL="180000" marR="0" lvl="0" indent="-180000" algn="just" defTabSz="914400" rtl="0" eaLnBrk="1" fontAlgn="auto" latinLnBrk="0" hangingPunct="1">
              <a:lnSpc>
                <a:spcPct val="100000"/>
              </a:lnSpc>
              <a:spcBef>
                <a:spcPts val="0"/>
              </a:spcBef>
              <a:spcAft>
                <a:spcPts val="0"/>
              </a:spcAft>
              <a:buClrTx/>
              <a:buSzTx/>
              <a:buFontTx/>
              <a:buNone/>
              <a:tabLst/>
              <a:defRPr/>
            </a:pPr>
            <a:r>
              <a:rPr lang="ja-JP" altLang="en-US" sz="1800" dirty="0">
                <a:latin typeface="UD デジタル 教科書体 N-R" panose="02020400000000000000" pitchFamily="17" charset="-128"/>
                <a:ea typeface="UD デジタル 教科書体 N-R" panose="02020400000000000000" pitchFamily="17" charset="-128"/>
              </a:rPr>
              <a:t>・</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 一</a:t>
            </a:r>
            <a:r>
              <a:rPr lang="ja-JP" altLang="en-US" sz="1800" dirty="0">
                <a:latin typeface="UD デジタル 教科書体 N-R" panose="02020400000000000000" pitchFamily="17" charset="-128"/>
                <a:ea typeface="UD デジタル 教科書体 N-R" panose="02020400000000000000" pitchFamily="17" charset="-128"/>
              </a:rPr>
              <a:t>方</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で、 </a:t>
            </a:r>
            <a:r>
              <a:rPr lang="ja-JP" altLang="en-US" sz="1800" dirty="0">
                <a:latin typeface="UD デジタル 教科書体 N-R" panose="02020400000000000000" pitchFamily="17" charset="-128"/>
                <a:ea typeface="UD デジタル 教科書体 N-R" panose="02020400000000000000" pitchFamily="17" charset="-128"/>
              </a:rPr>
              <a:t>高齢者</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人口（</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65</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歳以上）は、</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2050</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年には</a:t>
            </a:r>
            <a:r>
              <a:rPr lang="ja-JP" altLang="en-US" sz="1800" dirty="0">
                <a:latin typeface="UD デジタル 教科書体 N-R" panose="02020400000000000000" pitchFamily="17" charset="-128"/>
                <a:ea typeface="UD デジタル 教科書体 N-R" panose="02020400000000000000" pitchFamily="17" charset="-128"/>
              </a:rPr>
              <a:t>約</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266</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万人（</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2020</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年</a:t>
            </a:r>
            <a:r>
              <a:rPr lang="ja-JP" altLang="en-US" sz="1800" dirty="0">
                <a:latin typeface="UD デジタル 教科書体 N-R" panose="02020400000000000000" pitchFamily="17" charset="-128"/>
                <a:ea typeface="UD デジタル 教科書体 N-R" panose="02020400000000000000" pitchFamily="17" charset="-128"/>
              </a:rPr>
              <a:t>比約</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22</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万人（</a:t>
            </a:r>
            <a:r>
              <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8.9</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％）増加）に</a:t>
            </a:r>
            <a:r>
              <a:rPr lang="ja-JP" altLang="en-US" sz="1800" dirty="0">
                <a:latin typeface="UD デジタル 教科書体 N-R" panose="02020400000000000000" pitchFamily="17" charset="-128"/>
                <a:ea typeface="UD デジタル 教科書体 N-R" panose="02020400000000000000" pitchFamily="17" charset="-128"/>
              </a:rPr>
              <a:t>な</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るとされている。</a:t>
            </a:r>
            <a:endPar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p:txBody>
      </p:sp>
      <p:sp>
        <p:nvSpPr>
          <p:cNvPr id="24" name="テキスト ボックス 2">
            <a:extLst>
              <a:ext uri="{FF2B5EF4-FFF2-40B4-BE49-F238E27FC236}">
                <a16:creationId xmlns:a16="http://schemas.microsoft.com/office/drawing/2014/main" id="{A4F9C6DD-F8E4-404A-B26D-76291633F2EB}"/>
              </a:ext>
            </a:extLst>
          </p:cNvPr>
          <p:cNvSpPr txBox="1"/>
          <p:nvPr/>
        </p:nvSpPr>
        <p:spPr>
          <a:xfrm>
            <a:off x="10539856" y="6239827"/>
            <a:ext cx="482371" cy="2312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p>
        </p:txBody>
      </p:sp>
      <p:grpSp>
        <p:nvGrpSpPr>
          <p:cNvPr id="57" name="グループ化 56">
            <a:extLst>
              <a:ext uri="{FF2B5EF4-FFF2-40B4-BE49-F238E27FC236}">
                <a16:creationId xmlns:a16="http://schemas.microsoft.com/office/drawing/2014/main" id="{BE06D89B-B14C-4F42-AB36-78A333D00274}"/>
              </a:ext>
            </a:extLst>
          </p:cNvPr>
          <p:cNvGrpSpPr/>
          <p:nvPr/>
        </p:nvGrpSpPr>
        <p:grpSpPr>
          <a:xfrm>
            <a:off x="4100424" y="2069609"/>
            <a:ext cx="1824017" cy="4085786"/>
            <a:chOff x="2337338" y="2728242"/>
            <a:chExt cx="1185804" cy="3894319"/>
          </a:xfrm>
        </p:grpSpPr>
        <p:cxnSp>
          <p:nvCxnSpPr>
            <p:cNvPr id="58" name="直線コネクタ 57">
              <a:extLst>
                <a:ext uri="{FF2B5EF4-FFF2-40B4-BE49-F238E27FC236}">
                  <a16:creationId xmlns:a16="http://schemas.microsoft.com/office/drawing/2014/main" id="{C4873A53-C66D-4E1B-8F37-AE1B4DDCB29E}"/>
                </a:ext>
              </a:extLst>
            </p:cNvPr>
            <p:cNvCxnSpPr>
              <a:cxnSpLocks/>
            </p:cNvCxnSpPr>
            <p:nvPr/>
          </p:nvCxnSpPr>
          <p:spPr>
            <a:xfrm>
              <a:off x="2339225" y="2728242"/>
              <a:ext cx="0" cy="3894319"/>
            </a:xfrm>
            <a:prstGeom prst="line">
              <a:avLst/>
            </a:prstGeom>
            <a:noFill/>
            <a:ln w="12700" cap="flat" cmpd="sng" algn="ctr">
              <a:solidFill>
                <a:sysClr val="windowText" lastClr="000000">
                  <a:lumMod val="75000"/>
                  <a:lumOff val="25000"/>
                </a:sysClr>
              </a:solidFill>
              <a:prstDash val="solid"/>
              <a:miter lim="800000"/>
            </a:ln>
            <a:effectLst/>
          </p:spPr>
        </p:cxnSp>
        <p:cxnSp>
          <p:nvCxnSpPr>
            <p:cNvPr id="59" name="直線矢印コネクタ 58">
              <a:extLst>
                <a:ext uri="{FF2B5EF4-FFF2-40B4-BE49-F238E27FC236}">
                  <a16:creationId xmlns:a16="http://schemas.microsoft.com/office/drawing/2014/main" id="{1B48D8F0-E4BF-4A69-9C91-B2856238C3C9}"/>
                </a:ext>
              </a:extLst>
            </p:cNvPr>
            <p:cNvCxnSpPr>
              <a:cxnSpLocks/>
            </p:cNvCxnSpPr>
            <p:nvPr/>
          </p:nvCxnSpPr>
          <p:spPr>
            <a:xfrm>
              <a:off x="2337338" y="2995769"/>
              <a:ext cx="1185804" cy="0"/>
            </a:xfrm>
            <a:prstGeom prst="straightConnector1">
              <a:avLst/>
            </a:prstGeom>
            <a:noFill/>
            <a:ln w="12700" cap="flat" cmpd="sng" algn="ctr">
              <a:solidFill>
                <a:schemeClr val="tx1"/>
              </a:solidFill>
              <a:prstDash val="solid"/>
              <a:miter lim="800000"/>
              <a:tailEnd type="triangle"/>
            </a:ln>
            <a:effectLst/>
          </p:spPr>
        </p:cxnSp>
        <p:sp>
          <p:nvSpPr>
            <p:cNvPr id="60" name="テキスト ボックス 13">
              <a:extLst>
                <a:ext uri="{FF2B5EF4-FFF2-40B4-BE49-F238E27FC236}">
                  <a16:creationId xmlns:a16="http://schemas.microsoft.com/office/drawing/2014/main" id="{2B79C2B5-5FBF-4ACF-B07C-6B0A311C1543}"/>
                </a:ext>
              </a:extLst>
            </p:cNvPr>
            <p:cNvSpPr txBox="1"/>
            <p:nvPr/>
          </p:nvSpPr>
          <p:spPr>
            <a:xfrm>
              <a:off x="2760170" y="2803134"/>
              <a:ext cx="340139" cy="146677"/>
            </a:xfrm>
            <a:prstGeom prst="rect">
              <a:avLst/>
            </a:prstGeom>
            <a:solidFill>
              <a:sysClr val="window" lastClr="FFFFFF"/>
            </a:solid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推計値</a:t>
              </a:r>
            </a:p>
          </p:txBody>
        </p:sp>
      </p:grpSp>
      <p:sp>
        <p:nvSpPr>
          <p:cNvPr id="64" name="テキスト ボックス 63">
            <a:extLst>
              <a:ext uri="{FF2B5EF4-FFF2-40B4-BE49-F238E27FC236}">
                <a16:creationId xmlns:a16="http://schemas.microsoft.com/office/drawing/2014/main" id="{15E574E3-8178-4307-A741-B16B5237677C}"/>
              </a:ext>
            </a:extLst>
          </p:cNvPr>
          <p:cNvSpPr txBox="1"/>
          <p:nvPr/>
        </p:nvSpPr>
        <p:spPr>
          <a:xfrm>
            <a:off x="1271234" y="602784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(13.2%)</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4AB1239D-7903-4C92-AF63-249C9CB3DFF6}"/>
              </a:ext>
            </a:extLst>
          </p:cNvPr>
          <p:cNvSpPr txBox="1"/>
          <p:nvPr/>
        </p:nvSpPr>
        <p:spPr>
          <a:xfrm>
            <a:off x="2363109" y="602784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(12.4%)</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4AEB5BF5-F7B9-46E8-94CF-412FEFF4781D}"/>
              </a:ext>
            </a:extLst>
          </p:cNvPr>
          <p:cNvSpPr txBox="1"/>
          <p:nvPr/>
        </p:nvSpPr>
        <p:spPr>
          <a:xfrm>
            <a:off x="3455803" y="602784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(11.7%)</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8D130FC-2194-405F-B871-C9239050488D}"/>
              </a:ext>
            </a:extLst>
          </p:cNvPr>
          <p:cNvSpPr txBox="1"/>
          <p:nvPr/>
        </p:nvSpPr>
        <p:spPr>
          <a:xfrm>
            <a:off x="4550011" y="602784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(11.2%)</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3D96CF42-A20D-436C-9984-50FAE2C1AB33}"/>
              </a:ext>
            </a:extLst>
          </p:cNvPr>
          <p:cNvSpPr txBox="1"/>
          <p:nvPr/>
        </p:nvSpPr>
        <p:spPr>
          <a:xfrm>
            <a:off x="5629279" y="602784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(10.7%)</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45EB1B2D-614C-4D00-88D4-A06A5EF8A219}"/>
              </a:ext>
            </a:extLst>
          </p:cNvPr>
          <p:cNvSpPr txBox="1"/>
          <p:nvPr/>
        </p:nvSpPr>
        <p:spPr>
          <a:xfrm>
            <a:off x="6727338" y="602784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(10.5%)</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792A4DC8-B14C-4027-856A-C8F1EA85BF95}"/>
              </a:ext>
            </a:extLst>
          </p:cNvPr>
          <p:cNvSpPr txBox="1"/>
          <p:nvPr/>
        </p:nvSpPr>
        <p:spPr>
          <a:xfrm>
            <a:off x="7819006" y="602784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(10.4%)</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6DE66085-3286-4CC0-9247-1571EA4E5736}"/>
              </a:ext>
            </a:extLst>
          </p:cNvPr>
          <p:cNvSpPr txBox="1"/>
          <p:nvPr/>
        </p:nvSpPr>
        <p:spPr>
          <a:xfrm>
            <a:off x="8908749" y="602784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(10.3%)</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BE412B24-9715-4DFA-8F5E-57FC8DA976DD}"/>
              </a:ext>
            </a:extLst>
          </p:cNvPr>
          <p:cNvSpPr txBox="1"/>
          <p:nvPr/>
        </p:nvSpPr>
        <p:spPr>
          <a:xfrm>
            <a:off x="10000836" y="602784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( 9.7%)</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698DC07C-F78C-4975-91C0-D50062A7B411}"/>
              </a:ext>
            </a:extLst>
          </p:cNvPr>
          <p:cNvSpPr txBox="1"/>
          <p:nvPr/>
        </p:nvSpPr>
        <p:spPr>
          <a:xfrm>
            <a:off x="1271234" y="4706255"/>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(64.4%)</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C06415F4-E3AB-4B00-B7B2-8C27898B168E}"/>
              </a:ext>
            </a:extLst>
          </p:cNvPr>
          <p:cNvSpPr txBox="1"/>
          <p:nvPr/>
        </p:nvSpPr>
        <p:spPr>
          <a:xfrm>
            <a:off x="2363109" y="4760116"/>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(61.4%)</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0E27FA9C-5990-4389-ADDE-21D290119DF4}"/>
              </a:ext>
            </a:extLst>
          </p:cNvPr>
          <p:cNvSpPr txBox="1"/>
          <p:nvPr/>
        </p:nvSpPr>
        <p:spPr>
          <a:xfrm>
            <a:off x="3455803" y="4813977"/>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(60.7%)</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1010EF3E-0E1E-4293-8400-E2DD609A97F6}"/>
              </a:ext>
            </a:extLst>
          </p:cNvPr>
          <p:cNvSpPr txBox="1"/>
          <p:nvPr/>
        </p:nvSpPr>
        <p:spPr>
          <a:xfrm>
            <a:off x="4550011" y="4854556"/>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(60.5%)</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77" name="テキスト ボックス 76">
            <a:extLst>
              <a:ext uri="{FF2B5EF4-FFF2-40B4-BE49-F238E27FC236}">
                <a16:creationId xmlns:a16="http://schemas.microsoft.com/office/drawing/2014/main" id="{4807E472-4371-4023-9E26-E1FB3F8C9722}"/>
              </a:ext>
            </a:extLst>
          </p:cNvPr>
          <p:cNvSpPr txBox="1"/>
          <p:nvPr/>
        </p:nvSpPr>
        <p:spPr>
          <a:xfrm>
            <a:off x="5629279" y="4916776"/>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(59.8%)</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709C2B6D-C991-4DC7-A2B3-BA70B8E4341B}"/>
              </a:ext>
            </a:extLst>
          </p:cNvPr>
          <p:cNvSpPr txBox="1"/>
          <p:nvPr/>
        </p:nvSpPr>
        <p:spPr>
          <a:xfrm>
            <a:off x="6727338" y="4987211"/>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(58.1%)</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D334F47C-5566-4BE0-A8F8-44A40662FED9}"/>
              </a:ext>
            </a:extLst>
          </p:cNvPr>
          <p:cNvSpPr txBox="1"/>
          <p:nvPr/>
        </p:nvSpPr>
        <p:spPr>
          <a:xfrm>
            <a:off x="7819006" y="5094933"/>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(55.1%)</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4E3D74EF-3498-4664-B9B3-F61900C77FF1}"/>
              </a:ext>
            </a:extLst>
          </p:cNvPr>
          <p:cNvSpPr txBox="1"/>
          <p:nvPr/>
        </p:nvSpPr>
        <p:spPr>
          <a:xfrm>
            <a:off x="8908749" y="5155635"/>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(53.5%)</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55B73A3C-917E-4C99-94AD-0A21BA5A125D}"/>
              </a:ext>
            </a:extLst>
          </p:cNvPr>
          <p:cNvSpPr txBox="1"/>
          <p:nvPr/>
        </p:nvSpPr>
        <p:spPr>
          <a:xfrm>
            <a:off x="10000836" y="5222546"/>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(53.7%)</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B2D037D7-1AF3-4AD6-9C17-7B6F1DAD1865}"/>
              </a:ext>
            </a:extLst>
          </p:cNvPr>
          <p:cNvSpPr txBox="1"/>
          <p:nvPr/>
        </p:nvSpPr>
        <p:spPr>
          <a:xfrm>
            <a:off x="1271234" y="3217096"/>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(22.4%)</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EFC2667D-D148-4A79-9B3E-E81D6371A0C9}"/>
              </a:ext>
            </a:extLst>
          </p:cNvPr>
          <p:cNvSpPr txBox="1"/>
          <p:nvPr/>
        </p:nvSpPr>
        <p:spPr>
          <a:xfrm>
            <a:off x="2363109" y="326051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(26.2%)</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84" name="テキスト ボックス 83">
            <a:extLst>
              <a:ext uri="{FF2B5EF4-FFF2-40B4-BE49-F238E27FC236}">
                <a16:creationId xmlns:a16="http://schemas.microsoft.com/office/drawing/2014/main" id="{194941AC-11F8-4824-8C87-B0EE4FA08722}"/>
              </a:ext>
            </a:extLst>
          </p:cNvPr>
          <p:cNvSpPr txBox="1"/>
          <p:nvPr/>
        </p:nvSpPr>
        <p:spPr>
          <a:xfrm>
            <a:off x="3455803" y="3287703"/>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(27.6%)</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BE943CFB-B6B3-4C4F-A2FE-79E0FED28D1E}"/>
              </a:ext>
            </a:extLst>
          </p:cNvPr>
          <p:cNvSpPr txBox="1"/>
          <p:nvPr/>
        </p:nvSpPr>
        <p:spPr>
          <a:xfrm>
            <a:off x="4550011" y="3352126"/>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(28.3%)</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C93C9CF5-1916-48E1-8C3C-0B50F578BD1A}"/>
              </a:ext>
            </a:extLst>
          </p:cNvPr>
          <p:cNvSpPr txBox="1"/>
          <p:nvPr/>
        </p:nvSpPr>
        <p:spPr>
          <a:xfrm>
            <a:off x="5629279" y="3468096"/>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(29.4%)</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809369B7-023D-430F-B016-CF4EA0448700}"/>
              </a:ext>
            </a:extLst>
          </p:cNvPr>
          <p:cNvSpPr txBox="1"/>
          <p:nvPr/>
        </p:nvSpPr>
        <p:spPr>
          <a:xfrm>
            <a:off x="6727338" y="3560489"/>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(31.5%)</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88" name="テキスト ボックス 87">
            <a:extLst>
              <a:ext uri="{FF2B5EF4-FFF2-40B4-BE49-F238E27FC236}">
                <a16:creationId xmlns:a16="http://schemas.microsoft.com/office/drawing/2014/main" id="{5AAC7C14-7486-42BA-A23B-8F1A0E22CC57}"/>
              </a:ext>
            </a:extLst>
          </p:cNvPr>
          <p:cNvSpPr txBox="1"/>
          <p:nvPr/>
        </p:nvSpPr>
        <p:spPr>
          <a:xfrm>
            <a:off x="7819006" y="3723749"/>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(34.5%)</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EF5C0CA4-BC7D-49C3-8AD4-68EADFA21CA2}"/>
              </a:ext>
            </a:extLst>
          </p:cNvPr>
          <p:cNvSpPr txBox="1"/>
          <p:nvPr/>
        </p:nvSpPr>
        <p:spPr>
          <a:xfrm>
            <a:off x="8908749" y="3850396"/>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(36.2%)</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02D0E537-1413-4466-968F-3B32DF6E0DA2}"/>
              </a:ext>
            </a:extLst>
          </p:cNvPr>
          <p:cNvSpPr txBox="1"/>
          <p:nvPr/>
        </p:nvSpPr>
        <p:spPr>
          <a:xfrm>
            <a:off x="10000836" y="3952102"/>
            <a:ext cx="526695" cy="107722"/>
          </a:xfrm>
          <a:prstGeom prst="rect">
            <a:avLst/>
          </a:prstGeom>
          <a:noFill/>
        </p:spPr>
        <p:txBody>
          <a:bodyPr wrap="square" lIns="0" tIns="0" rIns="0" bIns="0" rtlCol="0">
            <a:spAutoFit/>
          </a:bodyPr>
          <a:lstStyle/>
          <a:p>
            <a:pPr algn="ctr"/>
            <a:r>
              <a:rPr kumimoji="1" lang="en-US" altLang="ja-JP" sz="700" dirty="0">
                <a:effectLst>
                  <a:glow rad="88900">
                    <a:schemeClr val="bg1"/>
                  </a:glow>
                </a:effectLst>
                <a:latin typeface="メイリオ" panose="020B0604030504040204" pitchFamily="50" charset="-128"/>
                <a:ea typeface="メイリオ" panose="020B0604030504040204" pitchFamily="50" charset="-128"/>
              </a:rPr>
              <a:t>(36.6%)</a:t>
            </a:r>
            <a:endParaRPr kumimoji="1" lang="ja-JP" altLang="en-US" sz="700" dirty="0">
              <a:effectLst>
                <a:glow rad="88900">
                  <a:schemeClr val="bg1"/>
                </a:glow>
              </a:effectLst>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9A42485C-C1BA-43DB-A602-CDCF068CDAA3}"/>
              </a:ext>
            </a:extLst>
          </p:cNvPr>
          <p:cNvSpPr txBox="1"/>
          <p:nvPr/>
        </p:nvSpPr>
        <p:spPr>
          <a:xfrm>
            <a:off x="7253409" y="650252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「地域別将来推計人口」（国立社会保障・人口問題研究所）を基に大阪府作成</a:t>
            </a:r>
          </a:p>
        </p:txBody>
      </p:sp>
      <p:sp>
        <p:nvSpPr>
          <p:cNvPr id="23" name="テキスト ボックス 2">
            <a:extLst>
              <a:ext uri="{FF2B5EF4-FFF2-40B4-BE49-F238E27FC236}">
                <a16:creationId xmlns:a16="http://schemas.microsoft.com/office/drawing/2014/main" id="{FFF40197-0FC0-4A9C-ADA0-122A51920CA2}"/>
              </a:ext>
            </a:extLst>
          </p:cNvPr>
          <p:cNvSpPr txBox="1"/>
          <p:nvPr/>
        </p:nvSpPr>
        <p:spPr>
          <a:xfrm>
            <a:off x="825922" y="2075621"/>
            <a:ext cx="797164" cy="181235"/>
          </a:xfrm>
          <a:prstGeom prst="rect">
            <a:avLst/>
          </a:prstGeom>
          <a:no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（千人）</a:t>
            </a:r>
          </a:p>
        </p:txBody>
      </p:sp>
      <p:sp>
        <p:nvSpPr>
          <p:cNvPr id="3" name="正方形/長方形 2">
            <a:extLst>
              <a:ext uri="{FF2B5EF4-FFF2-40B4-BE49-F238E27FC236}">
                <a16:creationId xmlns:a16="http://schemas.microsoft.com/office/drawing/2014/main" id="{430BF7E9-5689-1200-E076-412B098FD370}"/>
              </a:ext>
            </a:extLst>
          </p:cNvPr>
          <p:cNvSpPr/>
          <p:nvPr/>
        </p:nvSpPr>
        <p:spPr>
          <a:xfrm>
            <a:off x="9883694" y="3048909"/>
            <a:ext cx="726827" cy="31677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471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B3438B-389B-4225-A154-9026901E2654}"/>
              </a:ext>
            </a:extLst>
          </p:cNvPr>
          <p:cNvPicPr>
            <a:picLocks noChangeAspect="1"/>
          </p:cNvPicPr>
          <p:nvPr/>
        </p:nvPicPr>
        <p:blipFill>
          <a:blip r:embed="rId3"/>
          <a:stretch>
            <a:fillRect/>
          </a:stretch>
        </p:blipFill>
        <p:spPr>
          <a:xfrm>
            <a:off x="556848" y="1486827"/>
            <a:ext cx="10796952" cy="4602879"/>
          </a:xfrm>
          <a:prstGeom prst="rect">
            <a:avLst/>
          </a:prstGeom>
        </p:spPr>
      </p:pic>
      <p:sp>
        <p:nvSpPr>
          <p:cNvPr id="9" name="正方形/長方形 8">
            <a:extLst>
              <a:ext uri="{FF2B5EF4-FFF2-40B4-BE49-F238E27FC236}">
                <a16:creationId xmlns:a16="http://schemas.microsoft.com/office/drawing/2014/main" id="{C406E243-DFC3-401F-80C9-EA9DF8C62E6A}"/>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1- 3</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大阪府の世帯推移（将来推計）</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4" name="テキスト ボックス 3"/>
          <p:cNvSpPr txBox="1"/>
          <p:nvPr/>
        </p:nvSpPr>
        <p:spPr>
          <a:xfrm>
            <a:off x="360000" y="720000"/>
            <a:ext cx="11520000" cy="369332"/>
          </a:xfrm>
          <a:prstGeom prst="rect">
            <a:avLst/>
          </a:prstGeom>
          <a:noFill/>
          <a:ln>
            <a:solidFill>
              <a:schemeClr val="tx1"/>
            </a:solidFill>
          </a:ln>
        </p:spPr>
        <p:txBody>
          <a:bodyPr wrap="square" rtlCol="0">
            <a:spAutoFit/>
          </a:bodyPr>
          <a:lstStyle/>
          <a:p>
            <a:pPr marL="354013" indent="-354013"/>
            <a:r>
              <a:rPr lang="ja-JP" altLang="en-US"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a:t>
            </a:r>
            <a:r>
              <a:rPr lang="en-US" altLang="ja-JP"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a:t>
            </a:r>
            <a:r>
              <a:rPr lang="ja-JP" altLang="en-US"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国立社会保障人口問題研究所の推計によると、令和</a:t>
            </a:r>
            <a:r>
              <a:rPr lang="en-US" altLang="ja-JP"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32</a:t>
            </a:r>
            <a:r>
              <a:rPr lang="ja-JP" altLang="en-US"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a:t>
            </a:r>
            <a:r>
              <a:rPr lang="en-US" altLang="ja-JP"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2050</a:t>
            </a:r>
            <a:r>
              <a:rPr lang="ja-JP" altLang="en-US"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年）の世帯数は約</a:t>
            </a:r>
            <a:r>
              <a:rPr lang="en-US" altLang="ja-JP"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377</a:t>
            </a:r>
            <a:r>
              <a:rPr lang="ja-JP" altLang="en-US"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万世帯と見込まれる。</a:t>
            </a:r>
            <a:endParaRPr lang="en-US" altLang="ja-JP"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E6649160-DAB4-45FD-81BC-42DCB1EE3329}"/>
              </a:ext>
            </a:extLst>
          </p:cNvPr>
          <p:cNvSpPr txBox="1"/>
          <p:nvPr/>
        </p:nvSpPr>
        <p:spPr>
          <a:xfrm>
            <a:off x="6391175" y="6348640"/>
            <a:ext cx="5488825" cy="415498"/>
          </a:xfrm>
          <a:prstGeom prst="rect">
            <a:avLst/>
          </a:prstGeom>
          <a:noFill/>
        </p:spPr>
        <p:txBody>
          <a:bodyPr wrap="square" rtlCol="0">
            <a:spAutoFit/>
          </a:bodyPr>
          <a:lstStyle/>
          <a:p>
            <a:pPr marL="196850"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年以降：「世帯数の将来推計」（国立社会保障・人口問題研究所）を基に大阪府作成</a:t>
            </a:r>
          </a:p>
        </p:txBody>
      </p:sp>
      <p:sp>
        <p:nvSpPr>
          <p:cNvPr id="10" name="スライド番号プレースホルダー 1">
            <a:extLst>
              <a:ext uri="{FF2B5EF4-FFF2-40B4-BE49-F238E27FC236}">
                <a16:creationId xmlns:a16="http://schemas.microsoft.com/office/drawing/2014/main" id="{05C2E182-EC58-457F-9D82-48078168E27B}"/>
              </a:ext>
            </a:extLst>
          </p:cNvPr>
          <p:cNvSpPr>
            <a:spLocks noGrp="1"/>
          </p:cNvSpPr>
          <p:nvPr>
            <p:ph type="sldNum" sz="quarter" idx="12"/>
          </p:nvPr>
        </p:nvSpPr>
        <p:spPr>
          <a:xfrm>
            <a:off x="9421015" y="6487200"/>
            <a:ext cx="2743200" cy="365125"/>
          </a:xfrm>
        </p:spPr>
        <p:txBody>
          <a:bodyPr/>
          <a:lstStyle/>
          <a:p>
            <a:pPr>
              <a:defRPr/>
            </a:pPr>
            <a:fld id="{4C4AE124-F07C-4949-85EC-055B3F0DE189}" type="slidenum">
              <a:rPr lang="en-US" altLang="ja-JP" smtClean="0"/>
              <a:pPr>
                <a:defRPr/>
              </a:pPr>
              <a:t>7</a:t>
            </a:fld>
            <a:endParaRPr lang="en-US" altLang="ja-JP" dirty="0"/>
          </a:p>
        </p:txBody>
      </p:sp>
      <p:sp>
        <p:nvSpPr>
          <p:cNvPr id="2" name="正方形/長方形 1">
            <a:extLst>
              <a:ext uri="{FF2B5EF4-FFF2-40B4-BE49-F238E27FC236}">
                <a16:creationId xmlns:a16="http://schemas.microsoft.com/office/drawing/2014/main" id="{B5C88A2F-039A-17FE-5340-9B3C0A35532E}"/>
              </a:ext>
            </a:extLst>
          </p:cNvPr>
          <p:cNvSpPr/>
          <p:nvPr/>
        </p:nvSpPr>
        <p:spPr>
          <a:xfrm>
            <a:off x="10764040" y="2521462"/>
            <a:ext cx="589760" cy="2465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918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F677A59-31A9-41F3-8631-E7E035EF18D9}"/>
              </a:ext>
            </a:extLst>
          </p:cNvPr>
          <p:cNvPicPr>
            <a:picLocks noChangeAspect="1"/>
          </p:cNvPicPr>
          <p:nvPr/>
        </p:nvPicPr>
        <p:blipFill>
          <a:blip r:embed="rId3"/>
          <a:stretch>
            <a:fillRect/>
          </a:stretch>
        </p:blipFill>
        <p:spPr>
          <a:xfrm>
            <a:off x="852985" y="4786372"/>
            <a:ext cx="10278747" cy="1743607"/>
          </a:xfrm>
          <a:prstGeom prst="rect">
            <a:avLst/>
          </a:prstGeom>
        </p:spPr>
      </p:pic>
      <p:pic>
        <p:nvPicPr>
          <p:cNvPr id="3" name="図 2">
            <a:extLst>
              <a:ext uri="{FF2B5EF4-FFF2-40B4-BE49-F238E27FC236}">
                <a16:creationId xmlns:a16="http://schemas.microsoft.com/office/drawing/2014/main" id="{495E7037-A924-41B9-AED2-6B562D7CBBAF}"/>
              </a:ext>
            </a:extLst>
          </p:cNvPr>
          <p:cNvPicPr>
            <a:picLocks noChangeAspect="1"/>
          </p:cNvPicPr>
          <p:nvPr/>
        </p:nvPicPr>
        <p:blipFill>
          <a:blip r:embed="rId4"/>
          <a:stretch>
            <a:fillRect/>
          </a:stretch>
        </p:blipFill>
        <p:spPr>
          <a:xfrm>
            <a:off x="852985" y="1967636"/>
            <a:ext cx="10486029" cy="2621507"/>
          </a:xfrm>
          <a:prstGeom prst="rect">
            <a:avLst/>
          </a:prstGeom>
        </p:spPr>
      </p:pic>
      <p:sp>
        <p:nvSpPr>
          <p:cNvPr id="27" name="正方形/長方形 26">
            <a:extLst>
              <a:ext uri="{FF2B5EF4-FFF2-40B4-BE49-F238E27FC236}">
                <a16:creationId xmlns:a16="http://schemas.microsoft.com/office/drawing/2014/main" id="{FB79A8BE-85AA-48D6-A837-E3F684ADEA74}"/>
              </a:ext>
            </a:extLst>
          </p:cNvPr>
          <p:cNvSpPr/>
          <p:nvPr/>
        </p:nvSpPr>
        <p:spPr>
          <a:xfrm>
            <a:off x="360000" y="720000"/>
            <a:ext cx="11520000" cy="1089529"/>
          </a:xfrm>
          <a:prstGeom prst="rect">
            <a:avLst/>
          </a:prstGeom>
          <a:ln w="6350" cmpd="sng">
            <a:solidFill>
              <a:schemeClr val="tx1"/>
            </a:solidFill>
          </a:ln>
        </p:spPr>
        <p:txBody>
          <a:bodyPr wrap="square">
            <a:spAutoFit/>
          </a:bodyPr>
          <a:lstStyle/>
          <a:p>
            <a:pPr marL="274638" indent="-274638">
              <a:lnSpc>
                <a:spcPct val="120000"/>
              </a:lnSpc>
            </a:pP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全体に対して「夫婦と子供」「その他の親族世帯」が占める割合が減少する一方、 「単独世帯」 「夫婦のみ」「片親と子供」が占める割合が増加している。</a:t>
            </a:r>
            <a:endPar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274638" indent="-274638">
              <a:lnSpc>
                <a:spcPct val="120000"/>
              </a:lnSpc>
            </a:pP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　平成</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17</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年以降は「単独世帯」が最も多く、令和２年は全世帯の約</a:t>
            </a:r>
            <a:r>
              <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42</a:t>
            </a:r>
            <a:r>
              <a:rPr lang="ja-JP" altLang="en-US"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％を占める。</a:t>
            </a:r>
            <a:endParaRPr lang="en-US" altLang="ja-JP"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43" name="正方形/長方形 42">
            <a:extLst>
              <a:ext uri="{FF2B5EF4-FFF2-40B4-BE49-F238E27FC236}">
                <a16:creationId xmlns:a16="http://schemas.microsoft.com/office/drawing/2014/main" id="{7DD727BB-7698-4BCB-97F2-D0E49A7F815C}"/>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1- 4</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大阪府の家族類型別世帯数の推移（将来推計）</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29E8A7B-A147-28EF-0D19-1DA67B55BCC2}"/>
              </a:ext>
            </a:extLst>
          </p:cNvPr>
          <p:cNvSpPr>
            <a:spLocks noGrp="1"/>
          </p:cNvSpPr>
          <p:nvPr>
            <p:ph type="sldNum" sz="quarter" idx="12"/>
          </p:nvPr>
        </p:nvSpPr>
        <p:spPr>
          <a:xfrm>
            <a:off x="9421015" y="6487200"/>
            <a:ext cx="2743200" cy="365125"/>
          </a:xfrm>
        </p:spPr>
        <p:txBody>
          <a:bodyPr/>
          <a:lstStyle/>
          <a:p>
            <a:pPr>
              <a:defRPr/>
            </a:pPr>
            <a:fld id="{4C4AE124-F07C-4949-85EC-055B3F0DE189}" type="slidenum">
              <a:rPr lang="en-US" altLang="ja-JP" smtClean="0"/>
              <a:pPr>
                <a:defRPr/>
              </a:pPr>
              <a:t>8</a:t>
            </a:fld>
            <a:endParaRPr lang="en-US" altLang="ja-JP" dirty="0"/>
          </a:p>
        </p:txBody>
      </p:sp>
      <p:sp>
        <p:nvSpPr>
          <p:cNvPr id="19" name="テキスト ボックス 18">
            <a:extLst>
              <a:ext uri="{FF2B5EF4-FFF2-40B4-BE49-F238E27FC236}">
                <a16:creationId xmlns:a16="http://schemas.microsoft.com/office/drawing/2014/main" id="{983B8C11-73F5-4369-A131-D87525E3BE69}"/>
              </a:ext>
            </a:extLst>
          </p:cNvPr>
          <p:cNvSpPr txBox="1"/>
          <p:nvPr/>
        </p:nvSpPr>
        <p:spPr>
          <a:xfrm>
            <a:off x="1947156" y="2222198"/>
            <a:ext cx="936000" cy="169277"/>
          </a:xfrm>
          <a:prstGeom prst="rect">
            <a:avLst/>
          </a:prstGeom>
          <a:noFill/>
          <a:ln>
            <a:solidFill>
              <a:schemeClr val="tx1"/>
            </a:solidFill>
          </a:ln>
        </p:spPr>
        <p:txBody>
          <a:bodyPr wrap="square" tIns="0" bIns="0" rtlCol="0">
            <a:spAutoFit/>
          </a:bodyPr>
          <a:lstStyle/>
          <a:p>
            <a:pPr algn="ctr"/>
            <a:r>
              <a:rPr lang="ja-JP" altLang="en-US" sz="1100" dirty="0"/>
              <a:t>夫婦のみ</a:t>
            </a:r>
          </a:p>
        </p:txBody>
      </p:sp>
      <p:sp>
        <p:nvSpPr>
          <p:cNvPr id="20" name="テキスト ボックス 19">
            <a:extLst>
              <a:ext uri="{FF2B5EF4-FFF2-40B4-BE49-F238E27FC236}">
                <a16:creationId xmlns:a16="http://schemas.microsoft.com/office/drawing/2014/main" id="{54CDBF8A-279E-4D3E-8BB7-80E4A35071AC}"/>
              </a:ext>
            </a:extLst>
          </p:cNvPr>
          <p:cNvSpPr txBox="1"/>
          <p:nvPr/>
        </p:nvSpPr>
        <p:spPr>
          <a:xfrm>
            <a:off x="4660689" y="2222198"/>
            <a:ext cx="936000" cy="169277"/>
          </a:xfrm>
          <a:prstGeom prst="rect">
            <a:avLst/>
          </a:prstGeom>
          <a:noFill/>
          <a:ln>
            <a:solidFill>
              <a:schemeClr val="tx1"/>
            </a:solidFill>
          </a:ln>
        </p:spPr>
        <p:txBody>
          <a:bodyPr wrap="square" tIns="0" bIns="0" rtlCol="0">
            <a:spAutoFit/>
          </a:bodyPr>
          <a:lstStyle/>
          <a:p>
            <a:pPr algn="ctr"/>
            <a:r>
              <a:rPr lang="ja-JP" altLang="en-US" sz="1100" dirty="0"/>
              <a:t>夫婦と子供</a:t>
            </a:r>
          </a:p>
        </p:txBody>
      </p:sp>
      <p:sp>
        <p:nvSpPr>
          <p:cNvPr id="21" name="テキスト ボックス 20">
            <a:extLst>
              <a:ext uri="{FF2B5EF4-FFF2-40B4-BE49-F238E27FC236}">
                <a16:creationId xmlns:a16="http://schemas.microsoft.com/office/drawing/2014/main" id="{9996A054-B76C-47FF-BB9B-47A138594D29}"/>
              </a:ext>
            </a:extLst>
          </p:cNvPr>
          <p:cNvSpPr txBox="1"/>
          <p:nvPr/>
        </p:nvSpPr>
        <p:spPr>
          <a:xfrm>
            <a:off x="7119907" y="2222198"/>
            <a:ext cx="936000" cy="169277"/>
          </a:xfrm>
          <a:prstGeom prst="rect">
            <a:avLst/>
          </a:prstGeom>
          <a:noFill/>
          <a:ln>
            <a:solidFill>
              <a:schemeClr val="tx1"/>
            </a:solidFill>
          </a:ln>
        </p:spPr>
        <p:txBody>
          <a:bodyPr wrap="square" tIns="0" bIns="0" rtlCol="0">
            <a:spAutoFit/>
          </a:bodyPr>
          <a:lstStyle/>
          <a:p>
            <a:pPr algn="ctr"/>
            <a:r>
              <a:rPr lang="ja-JP" altLang="en-US" sz="1100" dirty="0"/>
              <a:t>片親と子供</a:t>
            </a:r>
          </a:p>
        </p:txBody>
      </p:sp>
      <p:sp>
        <p:nvSpPr>
          <p:cNvPr id="22" name="テキスト ボックス 21">
            <a:extLst>
              <a:ext uri="{FF2B5EF4-FFF2-40B4-BE49-F238E27FC236}">
                <a16:creationId xmlns:a16="http://schemas.microsoft.com/office/drawing/2014/main" id="{37591072-978D-4F78-9401-47242D06893A}"/>
              </a:ext>
            </a:extLst>
          </p:cNvPr>
          <p:cNvSpPr txBox="1"/>
          <p:nvPr/>
        </p:nvSpPr>
        <p:spPr>
          <a:xfrm>
            <a:off x="8440731" y="2222198"/>
            <a:ext cx="936000" cy="169277"/>
          </a:xfrm>
          <a:prstGeom prst="rect">
            <a:avLst/>
          </a:prstGeom>
          <a:noFill/>
          <a:ln>
            <a:solidFill>
              <a:schemeClr val="tx1"/>
            </a:solidFill>
          </a:ln>
        </p:spPr>
        <p:txBody>
          <a:bodyPr wrap="square" tIns="0" bIns="0" rtlCol="0">
            <a:spAutoFit/>
          </a:bodyPr>
          <a:lstStyle/>
          <a:p>
            <a:pPr algn="ctr"/>
            <a:r>
              <a:rPr lang="ja-JP" altLang="en-US" sz="1100" dirty="0"/>
              <a:t>単独世帯</a:t>
            </a:r>
          </a:p>
        </p:txBody>
      </p:sp>
      <p:sp>
        <p:nvSpPr>
          <p:cNvPr id="23" name="テキスト ボックス 22">
            <a:extLst>
              <a:ext uri="{FF2B5EF4-FFF2-40B4-BE49-F238E27FC236}">
                <a16:creationId xmlns:a16="http://schemas.microsoft.com/office/drawing/2014/main" id="{A13E2F72-9CF3-439D-BC28-4FD2BA0D7E1B}"/>
              </a:ext>
            </a:extLst>
          </p:cNvPr>
          <p:cNvSpPr txBox="1"/>
          <p:nvPr/>
        </p:nvSpPr>
        <p:spPr>
          <a:xfrm>
            <a:off x="9987608" y="2222198"/>
            <a:ext cx="936000" cy="169277"/>
          </a:xfrm>
          <a:prstGeom prst="rect">
            <a:avLst/>
          </a:prstGeom>
          <a:noFill/>
          <a:ln>
            <a:solidFill>
              <a:schemeClr val="tx1"/>
            </a:solidFill>
          </a:ln>
        </p:spPr>
        <p:txBody>
          <a:bodyPr wrap="square" tIns="0" bIns="0" rtlCol="0">
            <a:spAutoFit/>
          </a:bodyPr>
          <a:lstStyle/>
          <a:p>
            <a:pPr algn="ctr"/>
            <a:r>
              <a:rPr lang="ja-JP" altLang="en-US" sz="1100" dirty="0"/>
              <a:t>その他世帯</a:t>
            </a:r>
            <a:endParaRPr lang="ja-JP" altLang="en-US" sz="1600" dirty="0"/>
          </a:p>
        </p:txBody>
      </p:sp>
      <p:sp>
        <p:nvSpPr>
          <p:cNvPr id="24" name="テキスト ボックス 23">
            <a:extLst>
              <a:ext uri="{FF2B5EF4-FFF2-40B4-BE49-F238E27FC236}">
                <a16:creationId xmlns:a16="http://schemas.microsoft.com/office/drawing/2014/main" id="{FA611583-090E-415E-80AC-542082E88545}"/>
              </a:ext>
            </a:extLst>
          </p:cNvPr>
          <p:cNvSpPr txBox="1"/>
          <p:nvPr/>
        </p:nvSpPr>
        <p:spPr>
          <a:xfrm flipH="1">
            <a:off x="163670" y="4613453"/>
            <a:ext cx="8343736" cy="261610"/>
          </a:xfrm>
          <a:prstGeom prst="rect">
            <a:avLst/>
          </a:prstGeom>
          <a:noFill/>
        </p:spPr>
        <p:txBody>
          <a:bodyPr vert="horz" wrap="square" rtlCol="0" anchor="ctr">
            <a:spAutoFit/>
          </a:bodyPr>
          <a:lstStyle/>
          <a:p>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参考　国立社会保障人口問題研究所推計値</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8">
            <a:extLst>
              <a:ext uri="{FF2B5EF4-FFF2-40B4-BE49-F238E27FC236}">
                <a16:creationId xmlns:a16="http://schemas.microsoft.com/office/drawing/2014/main" id="{F75A04C7-6E5F-4F07-98B6-5871A190155F}"/>
              </a:ext>
            </a:extLst>
          </p:cNvPr>
          <p:cNvSpPr/>
          <p:nvPr/>
        </p:nvSpPr>
        <p:spPr>
          <a:xfrm>
            <a:off x="6635406" y="4332311"/>
            <a:ext cx="3975444" cy="21602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a:extLst>
              <a:ext uri="{FF2B5EF4-FFF2-40B4-BE49-F238E27FC236}">
                <a16:creationId xmlns:a16="http://schemas.microsoft.com/office/drawing/2014/main" id="{475EB309-4469-4BCC-939F-F54858DBCA70}"/>
              </a:ext>
            </a:extLst>
          </p:cNvPr>
          <p:cNvSpPr txBox="1"/>
          <p:nvPr/>
        </p:nvSpPr>
        <p:spPr>
          <a:xfrm>
            <a:off x="6391175" y="6348640"/>
            <a:ext cx="5488825" cy="415498"/>
          </a:xfrm>
          <a:prstGeom prst="rect">
            <a:avLst/>
          </a:prstGeom>
          <a:noFill/>
        </p:spPr>
        <p:txBody>
          <a:bodyPr wrap="square" rtlCol="0">
            <a:spAutoFit/>
          </a:bodyPr>
          <a:lstStyle/>
          <a:p>
            <a:pPr marL="196850"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年以降：「世帯数の将来推計」（国立社会保障・人口問題研究所）を基に大阪府作成</a:t>
            </a:r>
          </a:p>
        </p:txBody>
      </p:sp>
    </p:spTree>
    <p:extLst>
      <p:ext uri="{BB962C8B-B14F-4D97-AF65-F5344CB8AC3E}">
        <p14:creationId xmlns:p14="http://schemas.microsoft.com/office/powerpoint/2010/main" val="138784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F84028A7-D5B6-4B99-BBDA-9A4F5D714E11}"/>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144000" tIns="0" rIns="0" bIns="0" numCol="1" spcCol="0" rtlCol="0" fromWordArt="0" anchor="ctr" anchorCtr="0" forceAA="0" compatLnSpc="1">
            <a:prstTxWarp prst="textNoShape">
              <a:avLst/>
            </a:prstTxWarp>
            <a:noAutofit/>
          </a:bodyPr>
          <a:lstStyle/>
          <a:p>
            <a:pPr>
              <a:spcBef>
                <a:spcPct val="0"/>
              </a:spcBef>
            </a:pPr>
            <a:r>
              <a:rPr lang="en-US" altLang="ja-JP"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1- 5</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大阪府内外への人口移動の状況（令和６年）</a:t>
            </a:r>
            <a:endParaRPr lang="zh-TW" altLang="en-US" b="1" dirty="0">
              <a:solidFill>
                <a:schemeClr val="tx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58" name="Rectangle 57"/>
          <p:cNvSpPr>
            <a:spLocks noChangeArrowheads="1"/>
          </p:cNvSpPr>
          <p:nvPr/>
        </p:nvSpPr>
        <p:spPr bwMode="auto">
          <a:xfrm>
            <a:off x="360000" y="720000"/>
            <a:ext cx="11520000" cy="720000"/>
          </a:xfrm>
          <a:prstGeom prst="rect">
            <a:avLst/>
          </a:prstGeom>
          <a:solidFill>
            <a:schemeClr val="bg1"/>
          </a:solidFill>
          <a:ln w="6350">
            <a:solidFill>
              <a:schemeClr val="tx1"/>
            </a:solidFill>
            <a:prstDash val="solid"/>
            <a:miter lim="800000"/>
            <a:headEnd/>
            <a:tailEnd/>
          </a:ln>
        </p:spPr>
        <p:txBody>
          <a:bodyPr wrap="none"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Wingdings" pitchFamily="2" charset="2"/>
              <a:buNone/>
            </a:pP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令和６年の大阪府への日本人の転入超過者数は、</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18,800</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人。</a:t>
            </a:r>
            <a:endPar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eaLnBrk="1" hangingPunct="1">
              <a:buFont typeface="Wingdings" pitchFamily="2" charset="2"/>
              <a:buNone/>
            </a:pP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関東圏に対する日本人の転出超過者数は、</a:t>
            </a:r>
            <a:r>
              <a:rPr lang="en-US" altLang="ja-JP"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8,568</a:t>
            </a:r>
            <a:r>
              <a:rPr lang="ja-JP" altLang="en-US" sz="18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人（関東地方以外は全て転入超過）。</a:t>
            </a:r>
          </a:p>
        </p:txBody>
      </p:sp>
      <p:sp>
        <p:nvSpPr>
          <p:cNvPr id="36" name="テキスト ボックス 35">
            <a:extLst>
              <a:ext uri="{FF2B5EF4-FFF2-40B4-BE49-F238E27FC236}">
                <a16:creationId xmlns:a16="http://schemas.microsoft.com/office/drawing/2014/main" id="{034D7DE7-40EB-4CE9-9E64-B54667FABF5C}"/>
              </a:ext>
            </a:extLst>
          </p:cNvPr>
          <p:cNvSpPr txBox="1"/>
          <p:nvPr/>
        </p:nvSpPr>
        <p:spPr>
          <a:xfrm>
            <a:off x="6600825" y="6502528"/>
            <a:ext cx="5279175"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「住民基本台帳人口移動報告 令和６年結果」（総務省統計局）を基に大阪府作成</a:t>
            </a:r>
          </a:p>
        </p:txBody>
      </p:sp>
      <p:sp>
        <p:nvSpPr>
          <p:cNvPr id="34" name="スライド番号プレースホルダー 1">
            <a:extLst>
              <a:ext uri="{FF2B5EF4-FFF2-40B4-BE49-F238E27FC236}">
                <a16:creationId xmlns:a16="http://schemas.microsoft.com/office/drawing/2014/main" id="{13AD2018-87BF-4460-8CE2-3E93E86531B7}"/>
              </a:ext>
            </a:extLst>
          </p:cNvPr>
          <p:cNvSpPr>
            <a:spLocks noGrp="1"/>
          </p:cNvSpPr>
          <p:nvPr>
            <p:ph type="sldNum" sz="quarter" idx="12"/>
          </p:nvPr>
        </p:nvSpPr>
        <p:spPr>
          <a:xfrm>
            <a:off x="9421200" y="6487200"/>
            <a:ext cx="2743200" cy="365125"/>
          </a:xfrm>
        </p:spPr>
        <p:txBody>
          <a:bodyPr/>
          <a:lstStyle/>
          <a:p>
            <a:fld id="{939419F8-C6ED-4129-B08A-7AC8488EBEA0}" type="slidenum">
              <a:rPr kumimoji="1" lang="ja-JP" altLang="en-US" smtClean="0"/>
              <a:t>9</a:t>
            </a:fld>
            <a:endParaRPr kumimoji="1" lang="ja-JP" altLang="en-US" dirty="0"/>
          </a:p>
        </p:txBody>
      </p:sp>
      <p:pic>
        <p:nvPicPr>
          <p:cNvPr id="2" name="図 1">
            <a:extLst>
              <a:ext uri="{FF2B5EF4-FFF2-40B4-BE49-F238E27FC236}">
                <a16:creationId xmlns:a16="http://schemas.microsoft.com/office/drawing/2014/main" id="{EE9C7AF4-26D2-4522-9F84-4DE3866869CD}"/>
              </a:ext>
            </a:extLst>
          </p:cNvPr>
          <p:cNvPicPr>
            <a:picLocks noChangeAspect="1"/>
          </p:cNvPicPr>
          <p:nvPr/>
        </p:nvPicPr>
        <p:blipFill>
          <a:blip r:embed="rId3"/>
          <a:stretch>
            <a:fillRect/>
          </a:stretch>
        </p:blipFill>
        <p:spPr>
          <a:xfrm>
            <a:off x="581690" y="1557174"/>
            <a:ext cx="11028620" cy="5072312"/>
          </a:xfrm>
          <a:prstGeom prst="rect">
            <a:avLst/>
          </a:prstGeom>
        </p:spPr>
      </p:pic>
    </p:spTree>
    <p:extLst>
      <p:ext uri="{BB962C8B-B14F-4D97-AF65-F5344CB8AC3E}">
        <p14:creationId xmlns:p14="http://schemas.microsoft.com/office/powerpoint/2010/main" val="29146766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2441</TotalTime>
  <Words>2583</Words>
  <PresentationFormat>ワイド画面</PresentationFormat>
  <Paragraphs>316</Paragraphs>
  <Slides>27</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27</vt:i4>
      </vt:variant>
    </vt:vector>
  </HeadingPairs>
  <TitlesOfParts>
    <vt:vector size="37" baseType="lpstr">
      <vt:lpstr>Meiryo UI</vt:lpstr>
      <vt:lpstr>UD デジタル 教科書体 NP-B</vt:lpstr>
      <vt:lpstr>UD デジタル 教科書体 NP-R</vt:lpstr>
      <vt:lpstr>UD デジタル 教科書体 N-R</vt: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2025-11-07T07:55:23Z</cp:lastPrinted>
  <dcterms:created xsi:type="dcterms:W3CDTF">2025-05-16T02:36:49Z</dcterms:created>
  <dcterms:modified xsi:type="dcterms:W3CDTF">2025-12-18T01:58:53Z</dcterms:modified>
</cp:coreProperties>
</file>