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340" r:id="rId2"/>
    <p:sldId id="256" r:id="rId3"/>
    <p:sldId id="1339" r:id="rId4"/>
    <p:sldId id="1333" r:id="rId5"/>
    <p:sldId id="1334" r:id="rId6"/>
    <p:sldId id="1335" r:id="rId7"/>
    <p:sldId id="313" r:id="rId8"/>
    <p:sldId id="1336" r:id="rId9"/>
    <p:sldId id="1345" r:id="rId10"/>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6" autoAdjust="0"/>
    <p:restoredTop sz="94660"/>
  </p:normalViewPr>
  <p:slideViewPr>
    <p:cSldViewPr snapToGrid="0">
      <p:cViewPr varScale="1">
        <p:scale>
          <a:sx n="125" d="100"/>
          <a:sy n="125" d="100"/>
        </p:scale>
        <p:origin x="12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FF5FBE8-0512-4671-B5E8-D22541107CD1}"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DC773C-E77C-4D26-940A-6502F04BC895}" type="slidenum">
              <a:rPr kumimoji="1" lang="ja-JP" altLang="en-US" smtClean="0"/>
              <a:t>‹#›</a:t>
            </a:fld>
            <a:endParaRPr kumimoji="1" lang="ja-JP" altLang="en-US"/>
          </a:p>
        </p:txBody>
      </p:sp>
    </p:spTree>
    <p:extLst>
      <p:ext uri="{BB962C8B-B14F-4D97-AF65-F5344CB8AC3E}">
        <p14:creationId xmlns:p14="http://schemas.microsoft.com/office/powerpoint/2010/main" val="324928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F5FBE8-0512-4671-B5E8-D22541107CD1}"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DC773C-E77C-4D26-940A-6502F04BC895}" type="slidenum">
              <a:rPr kumimoji="1" lang="ja-JP" altLang="en-US" smtClean="0"/>
              <a:t>‹#›</a:t>
            </a:fld>
            <a:endParaRPr kumimoji="1" lang="ja-JP" altLang="en-US"/>
          </a:p>
        </p:txBody>
      </p:sp>
    </p:spTree>
    <p:extLst>
      <p:ext uri="{BB962C8B-B14F-4D97-AF65-F5344CB8AC3E}">
        <p14:creationId xmlns:p14="http://schemas.microsoft.com/office/powerpoint/2010/main" val="248547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F5FBE8-0512-4671-B5E8-D22541107CD1}"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DC773C-E77C-4D26-940A-6502F04BC895}" type="slidenum">
              <a:rPr kumimoji="1" lang="ja-JP" altLang="en-US" smtClean="0"/>
              <a:t>‹#›</a:t>
            </a:fld>
            <a:endParaRPr kumimoji="1" lang="ja-JP" altLang="en-US"/>
          </a:p>
        </p:txBody>
      </p:sp>
    </p:spTree>
    <p:extLst>
      <p:ext uri="{BB962C8B-B14F-4D97-AF65-F5344CB8AC3E}">
        <p14:creationId xmlns:p14="http://schemas.microsoft.com/office/powerpoint/2010/main" val="105356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F5FBE8-0512-4671-B5E8-D22541107CD1}"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DC773C-E77C-4D26-940A-6502F04BC895}" type="slidenum">
              <a:rPr kumimoji="1" lang="ja-JP" altLang="en-US" smtClean="0"/>
              <a:t>‹#›</a:t>
            </a:fld>
            <a:endParaRPr kumimoji="1" lang="ja-JP" altLang="en-US"/>
          </a:p>
        </p:txBody>
      </p:sp>
    </p:spTree>
    <p:extLst>
      <p:ext uri="{BB962C8B-B14F-4D97-AF65-F5344CB8AC3E}">
        <p14:creationId xmlns:p14="http://schemas.microsoft.com/office/powerpoint/2010/main" val="216859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F5FBE8-0512-4671-B5E8-D22541107CD1}"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DC773C-E77C-4D26-940A-6502F04BC895}" type="slidenum">
              <a:rPr kumimoji="1" lang="ja-JP" altLang="en-US" smtClean="0"/>
              <a:t>‹#›</a:t>
            </a:fld>
            <a:endParaRPr kumimoji="1" lang="ja-JP" altLang="en-US"/>
          </a:p>
        </p:txBody>
      </p:sp>
    </p:spTree>
    <p:extLst>
      <p:ext uri="{BB962C8B-B14F-4D97-AF65-F5344CB8AC3E}">
        <p14:creationId xmlns:p14="http://schemas.microsoft.com/office/powerpoint/2010/main" val="2461321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FF5FBE8-0512-4671-B5E8-D22541107CD1}"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DC773C-E77C-4D26-940A-6502F04BC895}" type="slidenum">
              <a:rPr kumimoji="1" lang="ja-JP" altLang="en-US" smtClean="0"/>
              <a:t>‹#›</a:t>
            </a:fld>
            <a:endParaRPr kumimoji="1" lang="ja-JP" altLang="en-US"/>
          </a:p>
        </p:txBody>
      </p:sp>
    </p:spTree>
    <p:extLst>
      <p:ext uri="{BB962C8B-B14F-4D97-AF65-F5344CB8AC3E}">
        <p14:creationId xmlns:p14="http://schemas.microsoft.com/office/powerpoint/2010/main" val="174636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FF5FBE8-0512-4671-B5E8-D22541107CD1}" type="datetimeFigureOut">
              <a:rPr kumimoji="1" lang="ja-JP" altLang="en-US" smtClean="0"/>
              <a:t>2025/12/18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FDC773C-E77C-4D26-940A-6502F04BC895}" type="slidenum">
              <a:rPr kumimoji="1" lang="ja-JP" altLang="en-US" smtClean="0"/>
              <a:t>‹#›</a:t>
            </a:fld>
            <a:endParaRPr kumimoji="1" lang="ja-JP" altLang="en-US"/>
          </a:p>
        </p:txBody>
      </p:sp>
    </p:spTree>
    <p:extLst>
      <p:ext uri="{BB962C8B-B14F-4D97-AF65-F5344CB8AC3E}">
        <p14:creationId xmlns:p14="http://schemas.microsoft.com/office/powerpoint/2010/main" val="426780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FF5FBE8-0512-4671-B5E8-D22541107CD1}" type="datetimeFigureOut">
              <a:rPr kumimoji="1" lang="ja-JP" altLang="en-US" smtClean="0"/>
              <a:t>2025/12/18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FDC773C-E77C-4D26-940A-6502F04BC895}" type="slidenum">
              <a:rPr kumimoji="1" lang="ja-JP" altLang="en-US" smtClean="0"/>
              <a:t>‹#›</a:t>
            </a:fld>
            <a:endParaRPr kumimoji="1" lang="ja-JP" altLang="en-US"/>
          </a:p>
        </p:txBody>
      </p:sp>
    </p:spTree>
    <p:extLst>
      <p:ext uri="{BB962C8B-B14F-4D97-AF65-F5344CB8AC3E}">
        <p14:creationId xmlns:p14="http://schemas.microsoft.com/office/powerpoint/2010/main" val="1503182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5FBE8-0512-4671-B5E8-D22541107CD1}" type="datetimeFigureOut">
              <a:rPr kumimoji="1" lang="ja-JP" altLang="en-US" smtClean="0"/>
              <a:t>2025/12/18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FDC773C-E77C-4D26-940A-6502F04BC895}" type="slidenum">
              <a:rPr kumimoji="1" lang="ja-JP" altLang="en-US" smtClean="0"/>
              <a:t>‹#›</a:t>
            </a:fld>
            <a:endParaRPr kumimoji="1" lang="ja-JP" altLang="en-US"/>
          </a:p>
        </p:txBody>
      </p:sp>
    </p:spTree>
    <p:extLst>
      <p:ext uri="{BB962C8B-B14F-4D97-AF65-F5344CB8AC3E}">
        <p14:creationId xmlns:p14="http://schemas.microsoft.com/office/powerpoint/2010/main" val="4117733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F5FBE8-0512-4671-B5E8-D22541107CD1}"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DC773C-E77C-4D26-940A-6502F04BC895}" type="slidenum">
              <a:rPr kumimoji="1" lang="ja-JP" altLang="en-US" smtClean="0"/>
              <a:t>‹#›</a:t>
            </a:fld>
            <a:endParaRPr kumimoji="1" lang="ja-JP" altLang="en-US"/>
          </a:p>
        </p:txBody>
      </p:sp>
    </p:spTree>
    <p:extLst>
      <p:ext uri="{BB962C8B-B14F-4D97-AF65-F5344CB8AC3E}">
        <p14:creationId xmlns:p14="http://schemas.microsoft.com/office/powerpoint/2010/main" val="2001820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F5FBE8-0512-4671-B5E8-D22541107CD1}"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DC773C-E77C-4D26-940A-6502F04BC895}" type="slidenum">
              <a:rPr kumimoji="1" lang="ja-JP" altLang="en-US" smtClean="0"/>
              <a:t>‹#›</a:t>
            </a:fld>
            <a:endParaRPr kumimoji="1" lang="ja-JP" altLang="en-US"/>
          </a:p>
        </p:txBody>
      </p:sp>
    </p:spTree>
    <p:extLst>
      <p:ext uri="{BB962C8B-B14F-4D97-AF65-F5344CB8AC3E}">
        <p14:creationId xmlns:p14="http://schemas.microsoft.com/office/powerpoint/2010/main" val="256783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5FBE8-0512-4671-B5E8-D22541107CD1}" type="datetimeFigureOut">
              <a:rPr kumimoji="1" lang="ja-JP" altLang="en-US" smtClean="0"/>
              <a:t>2025/12/18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C773C-E77C-4D26-940A-6502F04BC895}" type="slidenum">
              <a:rPr kumimoji="1" lang="ja-JP" altLang="en-US" smtClean="0"/>
              <a:t>‹#›</a:t>
            </a:fld>
            <a:endParaRPr kumimoji="1" lang="ja-JP" altLang="en-US"/>
          </a:p>
        </p:txBody>
      </p:sp>
    </p:spTree>
    <p:extLst>
      <p:ext uri="{BB962C8B-B14F-4D97-AF65-F5344CB8AC3E}">
        <p14:creationId xmlns:p14="http://schemas.microsoft.com/office/powerpoint/2010/main" val="3802733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DDED295-A0C6-46B9-80F0-C52A6BED65DA}"/>
              </a:ext>
            </a:extLst>
          </p:cNvPr>
          <p:cNvSpPr/>
          <p:nvPr/>
        </p:nvSpPr>
        <p:spPr>
          <a:xfrm>
            <a:off x="0" y="2395728"/>
            <a:ext cx="9144000" cy="1627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居住安定確保計画推進部会での検討状況について</a:t>
            </a:r>
          </a:p>
        </p:txBody>
      </p:sp>
      <p:sp>
        <p:nvSpPr>
          <p:cNvPr id="5" name="テキスト ボックス 4">
            <a:extLst>
              <a:ext uri="{FF2B5EF4-FFF2-40B4-BE49-F238E27FC236}">
                <a16:creationId xmlns:a16="http://schemas.microsoft.com/office/drawing/2014/main" id="{769B1ED9-3677-44D2-A755-B9BD8BCF3885}"/>
              </a:ext>
            </a:extLst>
          </p:cNvPr>
          <p:cNvSpPr txBox="1"/>
          <p:nvPr/>
        </p:nvSpPr>
        <p:spPr>
          <a:xfrm>
            <a:off x="3106166" y="4773168"/>
            <a:ext cx="3280065" cy="584775"/>
          </a:xfrm>
          <a:prstGeom prst="rect">
            <a:avLst/>
          </a:prstGeom>
          <a:noFill/>
        </p:spPr>
        <p:txBody>
          <a:bodyPr wrap="none" rtlCol="0">
            <a:spAutoFit/>
          </a:bodyPr>
          <a:lstStyle/>
          <a:p>
            <a:pPr algn="ctr"/>
            <a:r>
              <a:rPr kumimoji="1" lang="ja-JP" altLang="en-US" sz="1600" dirty="0">
                <a:latin typeface="BIZ UDPゴシック" panose="020B0400000000000000" pitchFamily="50" charset="-128"/>
                <a:ea typeface="BIZ UDPゴシック" panose="020B0400000000000000" pitchFamily="50" charset="-128"/>
              </a:rPr>
              <a:t>令和７年１２月</a:t>
            </a:r>
            <a:r>
              <a:rPr kumimoji="1" lang="en-US" altLang="ja-JP" sz="1600" dirty="0">
                <a:latin typeface="BIZ UDPゴシック" panose="020B0400000000000000" pitchFamily="50" charset="-128"/>
                <a:ea typeface="BIZ UDPゴシック" panose="020B0400000000000000" pitchFamily="50" charset="-128"/>
              </a:rPr>
              <a:t>16</a:t>
            </a:r>
            <a:r>
              <a:rPr kumimoji="1" lang="ja-JP" altLang="en-US" sz="1600" dirty="0">
                <a:latin typeface="BIZ UDPゴシック" panose="020B0400000000000000" pitchFamily="50" charset="-128"/>
                <a:ea typeface="BIZ UDPゴシック" panose="020B0400000000000000" pitchFamily="50" charset="-128"/>
              </a:rPr>
              <a:t>日</a:t>
            </a:r>
            <a:endParaRPr kumimoji="1" lang="en-US" altLang="ja-JP" sz="1600" dirty="0">
              <a:latin typeface="BIZ UDPゴシック" panose="020B0400000000000000" pitchFamily="50" charset="-128"/>
              <a:ea typeface="BIZ UDPゴシック" panose="020B0400000000000000" pitchFamily="50" charset="-128"/>
            </a:endParaRPr>
          </a:p>
          <a:p>
            <a:pPr algn="ctr"/>
            <a:r>
              <a:rPr kumimoji="1" lang="ja-JP" altLang="en-US" sz="1600" dirty="0">
                <a:latin typeface="BIZ UDPゴシック" panose="020B0400000000000000" pitchFamily="50" charset="-128"/>
                <a:ea typeface="BIZ UDPゴシック" panose="020B0400000000000000" pitchFamily="50" charset="-128"/>
              </a:rPr>
              <a:t>第６回　大阪府住生活審議会　資料</a:t>
            </a:r>
            <a:endParaRPr kumimoji="1" lang="en-US" altLang="ja-JP"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7493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二等辺三角形 27">
            <a:extLst>
              <a:ext uri="{FF2B5EF4-FFF2-40B4-BE49-F238E27FC236}">
                <a16:creationId xmlns:a16="http://schemas.microsoft.com/office/drawing/2014/main" id="{0FEF531F-0B96-452B-8A05-EEFF9CEBAFDA}"/>
              </a:ext>
            </a:extLst>
          </p:cNvPr>
          <p:cNvSpPr/>
          <p:nvPr/>
        </p:nvSpPr>
        <p:spPr>
          <a:xfrm rot="10800000">
            <a:off x="1300654" y="2167529"/>
            <a:ext cx="2088931" cy="417355"/>
          </a:xfrm>
          <a:prstGeom prs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1113BD7F-2022-476E-92D6-8FCB70D45568}"/>
              </a:ext>
            </a:extLst>
          </p:cNvPr>
          <p:cNvSpPr/>
          <p:nvPr/>
        </p:nvSpPr>
        <p:spPr>
          <a:xfrm>
            <a:off x="0" y="0"/>
            <a:ext cx="9144000" cy="4606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4" name="テキスト ボックス 3">
            <a:extLst>
              <a:ext uri="{FF2B5EF4-FFF2-40B4-BE49-F238E27FC236}">
                <a16:creationId xmlns:a16="http://schemas.microsoft.com/office/drawing/2014/main" id="{29BE9BCD-B8AB-4D42-B9A8-C034DD170729}"/>
              </a:ext>
            </a:extLst>
          </p:cNvPr>
          <p:cNvSpPr txBox="1"/>
          <p:nvPr/>
        </p:nvSpPr>
        <p:spPr>
          <a:xfrm>
            <a:off x="149773" y="67571"/>
            <a:ext cx="4903907" cy="338554"/>
          </a:xfrm>
          <a:prstGeom prst="rect">
            <a:avLst/>
          </a:prstGeom>
          <a:noFill/>
        </p:spPr>
        <p:txBody>
          <a:bodyPr wrap="none" rtlCol="0">
            <a:spAutoFit/>
          </a:bodyPr>
          <a:lstStyle/>
          <a:p>
            <a:r>
              <a:rPr kumimoji="1" lang="ja-JP" altLang="en-US" sz="1600" b="1" dirty="0">
                <a:solidFill>
                  <a:schemeClr val="bg1"/>
                </a:solidFill>
              </a:rPr>
              <a:t>居住安定確保計画推進部会の開催状況と今後の予定</a:t>
            </a:r>
          </a:p>
        </p:txBody>
      </p:sp>
      <p:grpSp>
        <p:nvGrpSpPr>
          <p:cNvPr id="5" name="グループ化 4">
            <a:extLst>
              <a:ext uri="{FF2B5EF4-FFF2-40B4-BE49-F238E27FC236}">
                <a16:creationId xmlns:a16="http://schemas.microsoft.com/office/drawing/2014/main" id="{E4EBF1A8-510B-467D-9D9B-337FCF75ED50}"/>
              </a:ext>
            </a:extLst>
          </p:cNvPr>
          <p:cNvGrpSpPr>
            <a:grpSpLocks/>
          </p:cNvGrpSpPr>
          <p:nvPr/>
        </p:nvGrpSpPr>
        <p:grpSpPr bwMode="auto">
          <a:xfrm>
            <a:off x="5474745" y="865727"/>
            <a:ext cx="3268671" cy="861332"/>
            <a:chOff x="0" y="1"/>
            <a:chExt cx="4087967" cy="1359406"/>
          </a:xfrm>
        </p:grpSpPr>
        <p:sp>
          <p:nvSpPr>
            <p:cNvPr id="6" name="矢印: 五方向 5">
              <a:extLst>
                <a:ext uri="{FF2B5EF4-FFF2-40B4-BE49-F238E27FC236}">
                  <a16:creationId xmlns:a16="http://schemas.microsoft.com/office/drawing/2014/main" id="{2A6A168C-BE2E-4631-84C2-29AC534245F6}"/>
                </a:ext>
              </a:extLst>
            </p:cNvPr>
            <p:cNvSpPr/>
            <p:nvPr/>
          </p:nvSpPr>
          <p:spPr bwMode="auto">
            <a:xfrm rot="5400000">
              <a:off x="1364281" y="-1364280"/>
              <a:ext cx="1359406" cy="4087967"/>
            </a:xfrm>
            <a:prstGeom prst="homePlate">
              <a:avLst>
                <a:gd name="adj" fmla="val 17310"/>
              </a:avLst>
            </a:prstGeom>
            <a:solidFill>
              <a:srgbClr xmlns:mc="http://schemas.openxmlformats.org/markup-compatibility/2006" xmlns:a14="http://schemas.microsoft.com/office/drawing/2010/main" val="FFFFFF" mc:Ignorable="a14" a14:legacySpreadsheetColorIndex="65">
                <a:alpha val="70000"/>
              </a:srgbClr>
            </a:solidFill>
            <a:l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050"/>
            </a:p>
          </p:txBody>
        </p:sp>
        <p:sp>
          <p:nvSpPr>
            <p:cNvPr id="7" name="正方形/長方形 6">
              <a:extLst>
                <a:ext uri="{FF2B5EF4-FFF2-40B4-BE49-F238E27FC236}">
                  <a16:creationId xmlns:a16="http://schemas.microsoft.com/office/drawing/2014/main" id="{030BBBEF-0696-4CCC-AC4A-145C038A8FB4}"/>
                </a:ext>
              </a:extLst>
            </p:cNvPr>
            <p:cNvSpPr/>
            <p:nvPr/>
          </p:nvSpPr>
          <p:spPr bwMode="auto">
            <a:xfrm>
              <a:off x="15312" y="71259"/>
              <a:ext cx="4034379" cy="1189480"/>
            </a:xfrm>
            <a:prstGeom prst="rect">
              <a:avLst/>
            </a:prstGeom>
            <a:noFill/>
            <a:ln w="9525" cap="flat" cmpd="sng" algn="ctr">
              <a:noFill/>
              <a:prstDash val="solid"/>
              <a:round/>
              <a:headEnd type="none" w="med" len="med"/>
              <a:tailEnd type="none" w="med" len="med"/>
            </a:ln>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sz="1000"/>
              </a:pPr>
              <a:r>
                <a:rPr kumimoji="1" lang="ja-JP" altLang="en-US" sz="1050" dirty="0">
                  <a:solidFill>
                    <a:sysClr val="windowText" lastClr="000000"/>
                  </a:solidFill>
                  <a:latin typeface="UD デジタル 教科書体 NK-B" panose="02020700000000000000" pitchFamily="18" charset="-128"/>
                  <a:ea typeface="UD デジタル 教科書体 NK-B" panose="02020700000000000000" pitchFamily="18" charset="-128"/>
                </a:rPr>
                <a:t>第</a:t>
              </a:r>
              <a:r>
                <a:rPr kumimoji="1" lang="en-US" altLang="ja-JP" sz="1050" dirty="0">
                  <a:solidFill>
                    <a:sysClr val="windowText" lastClr="000000"/>
                  </a:solidFill>
                  <a:latin typeface="UD デジタル 教科書体 NK-B" panose="02020700000000000000" pitchFamily="18" charset="-128"/>
                  <a:ea typeface="UD デジタル 教科書体 NK-B" panose="02020700000000000000" pitchFamily="18" charset="-128"/>
                </a:rPr>
                <a:t>1</a:t>
              </a:r>
              <a:r>
                <a:rPr kumimoji="1" lang="ja-JP" altLang="en-US" sz="1050" dirty="0">
                  <a:solidFill>
                    <a:sysClr val="windowText" lastClr="000000"/>
                  </a:solidFill>
                  <a:latin typeface="UD デジタル 教科書体 NK-B" panose="02020700000000000000" pitchFamily="18" charset="-128"/>
                  <a:ea typeface="UD デジタル 教科書体 NK-B" panose="02020700000000000000" pitchFamily="18" charset="-128"/>
                </a:rPr>
                <a:t>回　部会（７</a:t>
              </a:r>
              <a:r>
                <a:rPr kumimoji="1" lang="en-US" altLang="ja-JP" sz="1050" dirty="0">
                  <a:solidFill>
                    <a:sysClr val="windowText" lastClr="000000"/>
                  </a:solidFill>
                  <a:latin typeface="UD デジタル 教科書体 NK-B" panose="02020700000000000000" pitchFamily="18" charset="-128"/>
                  <a:ea typeface="UD デジタル 教科書体 NK-B" panose="02020700000000000000" pitchFamily="18" charset="-128"/>
                </a:rPr>
                <a:t>/11</a:t>
              </a:r>
              <a:r>
                <a:rPr kumimoji="1" lang="ja-JP" altLang="en-US" sz="1050" dirty="0">
                  <a:solidFill>
                    <a:sysClr val="windowText" lastClr="000000"/>
                  </a:solidFill>
                  <a:latin typeface="UD デジタル 教科書体 NK-B" panose="02020700000000000000" pitchFamily="18" charset="-128"/>
                  <a:ea typeface="UD デジタル 教科書体 NK-B" panose="02020700000000000000" pitchFamily="18" charset="-128"/>
                </a:rPr>
                <a:t>）</a:t>
              </a:r>
              <a:endParaRPr kumimoji="1" lang="en-US" altLang="ja-JP" sz="1050"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ts val="1400"/>
                </a:lnSpc>
                <a:spcBef>
                  <a:spcPts val="0"/>
                </a:spcBef>
                <a:spcAft>
                  <a:spcPts val="0"/>
                </a:spcAft>
                <a:buClrTx/>
                <a:buSzTx/>
                <a:buFontTx/>
                <a:buNone/>
                <a:tabLst/>
                <a:defRPr sz="1000"/>
              </a:pPr>
              <a:r>
                <a:rPr kumimoji="1" lang="ja-JP" altLang="en-US" sz="1050" b="1" dirty="0">
                  <a:solidFill>
                    <a:sysClr val="windowText" lastClr="000000"/>
                  </a:solidFill>
                  <a:latin typeface="UD デジタル 教科書体 NK-B" panose="02020700000000000000" pitchFamily="18" charset="-128"/>
                  <a:ea typeface="UD デジタル 教科書体 NK-B" panose="02020700000000000000" pitchFamily="18" charset="-128"/>
                </a:rPr>
                <a:t>〇大阪における居住安定確保計画の進捗状況</a:t>
              </a:r>
              <a:endParaRPr kumimoji="1" lang="en-US" altLang="ja-JP" sz="1050" b="1"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ts val="1400"/>
                </a:lnSpc>
                <a:spcBef>
                  <a:spcPts val="0"/>
                </a:spcBef>
                <a:spcAft>
                  <a:spcPts val="0"/>
                </a:spcAft>
                <a:buClrTx/>
                <a:buSzTx/>
                <a:buFontTx/>
                <a:buNone/>
                <a:tabLst/>
                <a:defRPr sz="1000"/>
              </a:pPr>
              <a:r>
                <a:rPr kumimoji="1" lang="ja-JP" altLang="en-US" sz="1050" b="1" dirty="0">
                  <a:solidFill>
                    <a:sysClr val="windowText" lastClr="000000"/>
                  </a:solidFill>
                  <a:latin typeface="UD デジタル 教科書体 NK-B" panose="02020700000000000000" pitchFamily="18" charset="-128"/>
                  <a:ea typeface="UD デジタル 教科書体 NK-B" panose="02020700000000000000" pitchFamily="18" charset="-128"/>
                </a:rPr>
                <a:t>〇今後の大阪府の居住安定確保に向けた取組</a:t>
              </a:r>
              <a:endParaRPr kumimoji="1" lang="en-US" altLang="ja-JP" sz="1050" b="1"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ts val="1500"/>
                </a:lnSpc>
                <a:spcBef>
                  <a:spcPts val="0"/>
                </a:spcBef>
                <a:spcAft>
                  <a:spcPts val="0"/>
                </a:spcAft>
                <a:buClrTx/>
                <a:buSzTx/>
                <a:buFontTx/>
                <a:buNone/>
                <a:tabLst/>
                <a:defRPr sz="1000"/>
              </a:pPr>
              <a:r>
                <a:rPr kumimoji="1" lang="ja-JP" altLang="en-US" sz="1050" b="1" dirty="0">
                  <a:solidFill>
                    <a:sysClr val="windowText" lastClr="000000"/>
                  </a:solidFill>
                  <a:latin typeface="UD デジタル 教科書体 NK-B" panose="02020700000000000000" pitchFamily="18" charset="-128"/>
                  <a:ea typeface="UD デジタル 教科書体 NK-B" panose="02020700000000000000" pitchFamily="18" charset="-128"/>
                </a:rPr>
                <a:t>の方向性　など</a:t>
              </a:r>
            </a:p>
          </p:txBody>
        </p:sp>
      </p:grpSp>
      <p:grpSp>
        <p:nvGrpSpPr>
          <p:cNvPr id="8" name="グループ化 7">
            <a:extLst>
              <a:ext uri="{FF2B5EF4-FFF2-40B4-BE49-F238E27FC236}">
                <a16:creationId xmlns:a16="http://schemas.microsoft.com/office/drawing/2014/main" id="{62A5E5F6-E658-4812-AA8F-4E13C3A49B7C}"/>
              </a:ext>
            </a:extLst>
          </p:cNvPr>
          <p:cNvGrpSpPr>
            <a:grpSpLocks/>
          </p:cNvGrpSpPr>
          <p:nvPr/>
        </p:nvGrpSpPr>
        <p:grpSpPr bwMode="auto">
          <a:xfrm>
            <a:off x="5500831" y="1764215"/>
            <a:ext cx="3268671" cy="1029229"/>
            <a:chOff x="0" y="1"/>
            <a:chExt cx="4087967" cy="1359406"/>
          </a:xfrm>
        </p:grpSpPr>
        <p:sp>
          <p:nvSpPr>
            <p:cNvPr id="9" name="矢印: 五方向 8">
              <a:extLst>
                <a:ext uri="{FF2B5EF4-FFF2-40B4-BE49-F238E27FC236}">
                  <a16:creationId xmlns:a16="http://schemas.microsoft.com/office/drawing/2014/main" id="{58446621-495C-4E95-98B5-DEDA4B92034F}"/>
                </a:ext>
              </a:extLst>
            </p:cNvPr>
            <p:cNvSpPr/>
            <p:nvPr/>
          </p:nvSpPr>
          <p:spPr bwMode="auto">
            <a:xfrm rot="5400000">
              <a:off x="1364281" y="-1364280"/>
              <a:ext cx="1359406" cy="4087967"/>
            </a:xfrm>
            <a:prstGeom prst="homePlate">
              <a:avLst>
                <a:gd name="adj" fmla="val 17310"/>
              </a:avLst>
            </a:prstGeom>
            <a:solidFill>
              <a:srgbClr xmlns:mc="http://schemas.openxmlformats.org/markup-compatibility/2006" xmlns:a14="http://schemas.microsoft.com/office/drawing/2010/main" val="FFFFFF" mc:Ignorable="a14" a14:legacySpreadsheetColorIndex="65">
                <a:alpha val="70000"/>
              </a:srgbClr>
            </a:solidFill>
            <a:l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050"/>
            </a:p>
          </p:txBody>
        </p:sp>
        <p:sp>
          <p:nvSpPr>
            <p:cNvPr id="10" name="正方形/長方形 9">
              <a:extLst>
                <a:ext uri="{FF2B5EF4-FFF2-40B4-BE49-F238E27FC236}">
                  <a16:creationId xmlns:a16="http://schemas.microsoft.com/office/drawing/2014/main" id="{A07EFD89-725D-479D-B5E5-692EE2C57C21}"/>
                </a:ext>
              </a:extLst>
            </p:cNvPr>
            <p:cNvSpPr/>
            <p:nvPr/>
          </p:nvSpPr>
          <p:spPr bwMode="auto">
            <a:xfrm>
              <a:off x="15312" y="9575"/>
              <a:ext cx="4034379" cy="1189481"/>
            </a:xfrm>
            <a:prstGeom prst="rect">
              <a:avLst/>
            </a:prstGeom>
            <a:noFill/>
            <a:ln w="9525" cap="flat" cmpd="sng" algn="ctr">
              <a:noFill/>
              <a:prstDash val="solid"/>
              <a:round/>
              <a:headEnd type="none" w="med" len="med"/>
              <a:tailEnd type="none" w="med" len="med"/>
            </a:ln>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ts val="1800"/>
                </a:lnSpc>
                <a:spcBef>
                  <a:spcPts val="0"/>
                </a:spcBef>
                <a:spcAft>
                  <a:spcPts val="0"/>
                </a:spcAft>
                <a:buClrTx/>
                <a:buSzTx/>
                <a:buFontTx/>
                <a:buNone/>
                <a:tabLst/>
                <a:defRPr sz="1000"/>
              </a:pPr>
              <a:r>
                <a:rPr kumimoji="1" lang="ja-JP" altLang="en-US" sz="1050" dirty="0">
                  <a:solidFill>
                    <a:sysClr val="windowText" lastClr="000000"/>
                  </a:solidFill>
                  <a:latin typeface="UD デジタル 教科書体 NK-B" panose="02020700000000000000" pitchFamily="18" charset="-128"/>
                  <a:ea typeface="UD デジタル 教科書体 NK-B" panose="02020700000000000000" pitchFamily="18" charset="-128"/>
                </a:rPr>
                <a:t>第２回　部会（</a:t>
              </a:r>
              <a:r>
                <a:rPr kumimoji="1" lang="en-US" altLang="ja-JP" sz="1050" dirty="0">
                  <a:solidFill>
                    <a:sysClr val="windowText" lastClr="000000"/>
                  </a:solidFill>
                  <a:latin typeface="UD デジタル 教科書体 NK-B" panose="02020700000000000000" pitchFamily="18" charset="-128"/>
                  <a:ea typeface="UD デジタル 教科書体 NK-B" panose="02020700000000000000" pitchFamily="18" charset="-128"/>
                </a:rPr>
                <a:t>9/25</a:t>
              </a:r>
              <a:r>
                <a:rPr kumimoji="1" lang="ja-JP" altLang="en-US" sz="1050" dirty="0">
                  <a:solidFill>
                    <a:sysClr val="windowText" lastClr="000000"/>
                  </a:solidFill>
                  <a:latin typeface="UD デジタル 教科書体 NK-B" panose="02020700000000000000" pitchFamily="18" charset="-128"/>
                  <a:ea typeface="UD デジタル 教科書体 NK-B" panose="02020700000000000000" pitchFamily="18" charset="-128"/>
                </a:rPr>
                <a:t>）</a:t>
              </a:r>
              <a:endParaRPr kumimoji="1" lang="en-US" altLang="ja-JP" sz="1050"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ts val="1800"/>
                </a:lnSpc>
                <a:spcBef>
                  <a:spcPts val="0"/>
                </a:spcBef>
                <a:spcAft>
                  <a:spcPts val="0"/>
                </a:spcAft>
                <a:buClrTx/>
                <a:buSzTx/>
                <a:buFontTx/>
                <a:buNone/>
                <a:tabLst/>
                <a:defRPr sz="1000"/>
              </a:pPr>
              <a:r>
                <a:rPr kumimoji="1" lang="ja-JP" altLang="en-US" sz="1050" dirty="0">
                  <a:solidFill>
                    <a:sysClr val="windowText" lastClr="000000"/>
                  </a:solidFill>
                  <a:latin typeface="UD デジタル 教科書体 NK-B" panose="02020700000000000000" pitchFamily="18" charset="-128"/>
                  <a:ea typeface="UD デジタル 教科書体 NK-B" panose="02020700000000000000" pitchFamily="18" charset="-128"/>
                </a:rPr>
                <a:t>○改正住宅セーフティネット法への対応①</a:t>
              </a:r>
              <a:endParaRPr kumimoji="1" lang="en-US" altLang="ja-JP" sz="1050"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ts val="1800"/>
                </a:lnSpc>
                <a:spcBef>
                  <a:spcPts val="0"/>
                </a:spcBef>
                <a:spcAft>
                  <a:spcPts val="0"/>
                </a:spcAft>
                <a:buClrTx/>
                <a:buSzTx/>
                <a:buFontTx/>
                <a:buNone/>
                <a:tabLst/>
                <a:defRPr sz="1000"/>
              </a:pPr>
              <a:r>
                <a:rPr kumimoji="1" lang="ja-JP" altLang="en-US" sz="1050" dirty="0">
                  <a:solidFill>
                    <a:sysClr val="windowText" lastClr="000000"/>
                  </a:solidFill>
                  <a:latin typeface="UD デジタル 教科書体 NK-B" panose="02020700000000000000" pitchFamily="18" charset="-128"/>
                  <a:ea typeface="UD デジタル 教科書体 NK-B" panose="02020700000000000000" pitchFamily="18" charset="-128"/>
                </a:rPr>
                <a:t>・住宅確保要配慮者の範囲</a:t>
              </a:r>
              <a:endParaRPr kumimoji="1" lang="en-US" altLang="ja-JP" sz="1050"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ts val="1800"/>
                </a:lnSpc>
                <a:spcBef>
                  <a:spcPts val="0"/>
                </a:spcBef>
                <a:spcAft>
                  <a:spcPts val="0"/>
                </a:spcAft>
                <a:buClrTx/>
                <a:buSzTx/>
                <a:buFontTx/>
                <a:buNone/>
                <a:tabLst/>
                <a:defRPr sz="1000"/>
              </a:pPr>
              <a:r>
                <a:rPr kumimoji="1" lang="ja-JP" altLang="en-US" sz="1050" dirty="0">
                  <a:solidFill>
                    <a:sysClr val="windowText" lastClr="000000"/>
                  </a:solidFill>
                  <a:latin typeface="UD デジタル 教科書体 NK-B" panose="02020700000000000000" pitchFamily="18" charset="-128"/>
                  <a:ea typeface="UD デジタル 教科書体 NK-B" panose="02020700000000000000" pitchFamily="18" charset="-128"/>
                </a:rPr>
                <a:t>・地域の居住支援体制の在り方　など</a:t>
              </a:r>
              <a:endParaRPr kumimoji="1" lang="en-US" altLang="ja-JP" sz="1050" dirty="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grpSp>
      <p:grpSp>
        <p:nvGrpSpPr>
          <p:cNvPr id="11" name="グループ化 10">
            <a:extLst>
              <a:ext uri="{FF2B5EF4-FFF2-40B4-BE49-F238E27FC236}">
                <a16:creationId xmlns:a16="http://schemas.microsoft.com/office/drawing/2014/main" id="{0C58F059-FD45-4768-B33E-62748F4E4F2D}"/>
              </a:ext>
            </a:extLst>
          </p:cNvPr>
          <p:cNvGrpSpPr>
            <a:grpSpLocks/>
          </p:cNvGrpSpPr>
          <p:nvPr/>
        </p:nvGrpSpPr>
        <p:grpSpPr bwMode="auto">
          <a:xfrm>
            <a:off x="5513074" y="2846681"/>
            <a:ext cx="3268671" cy="1132347"/>
            <a:chOff x="0" y="1"/>
            <a:chExt cx="4087967" cy="1193234"/>
          </a:xfrm>
        </p:grpSpPr>
        <p:sp>
          <p:nvSpPr>
            <p:cNvPr id="12" name="矢印: 五方向 11">
              <a:extLst>
                <a:ext uri="{FF2B5EF4-FFF2-40B4-BE49-F238E27FC236}">
                  <a16:creationId xmlns:a16="http://schemas.microsoft.com/office/drawing/2014/main" id="{63CE4C46-7105-4DB3-BD24-88133BFA514A}"/>
                </a:ext>
              </a:extLst>
            </p:cNvPr>
            <p:cNvSpPr/>
            <p:nvPr/>
          </p:nvSpPr>
          <p:spPr bwMode="auto">
            <a:xfrm rot="5400000">
              <a:off x="1447367" y="-1447366"/>
              <a:ext cx="1193234" cy="4087967"/>
            </a:xfrm>
            <a:prstGeom prst="homePlate">
              <a:avLst>
                <a:gd name="adj" fmla="val 17310"/>
              </a:avLst>
            </a:prstGeom>
            <a:solidFill>
              <a:srgbClr xmlns:mc="http://schemas.openxmlformats.org/markup-compatibility/2006" xmlns:a14="http://schemas.microsoft.com/office/drawing/2010/main" val="FFFFFF" mc:Ignorable="a14" a14:legacySpreadsheetColorIndex="65">
                <a:alpha val="70000"/>
              </a:srgbClr>
            </a:solidFill>
            <a:l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050"/>
            </a:p>
          </p:txBody>
        </p:sp>
        <p:sp>
          <p:nvSpPr>
            <p:cNvPr id="13" name="正方形/長方形 12">
              <a:extLst>
                <a:ext uri="{FF2B5EF4-FFF2-40B4-BE49-F238E27FC236}">
                  <a16:creationId xmlns:a16="http://schemas.microsoft.com/office/drawing/2014/main" id="{15A6F890-61F8-4AF0-9A75-46EA4D1FC6EF}"/>
                </a:ext>
              </a:extLst>
            </p:cNvPr>
            <p:cNvSpPr/>
            <p:nvPr/>
          </p:nvSpPr>
          <p:spPr bwMode="auto">
            <a:xfrm>
              <a:off x="15312" y="54545"/>
              <a:ext cx="4034379" cy="936042"/>
            </a:xfrm>
            <a:prstGeom prst="rect">
              <a:avLst/>
            </a:prstGeom>
            <a:noFill/>
            <a:ln w="9525" cap="flat" cmpd="sng" algn="ctr">
              <a:noFill/>
              <a:prstDash val="solid"/>
              <a:round/>
              <a:headEnd type="none" w="med" len="med"/>
              <a:tailEnd type="none" w="med" len="med"/>
            </a:ln>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ts val="1700"/>
                </a:lnSpc>
                <a:spcBef>
                  <a:spcPts val="0"/>
                </a:spcBef>
                <a:spcAft>
                  <a:spcPts val="0"/>
                </a:spcAft>
                <a:buClrTx/>
                <a:buSzTx/>
                <a:buFontTx/>
                <a:buNone/>
                <a:tabLst/>
                <a:defRPr sz="1000"/>
              </a:pPr>
              <a:r>
                <a:rPr kumimoji="1" lang="ja-JP" altLang="en-US" sz="1050" dirty="0">
                  <a:solidFill>
                    <a:sysClr val="windowText" lastClr="000000"/>
                  </a:solidFill>
                  <a:latin typeface="UD デジタル 教科書体 NK-B" panose="02020700000000000000" pitchFamily="18" charset="-128"/>
                  <a:ea typeface="UD デジタル 教科書体 NK-B" panose="02020700000000000000" pitchFamily="18" charset="-128"/>
                </a:rPr>
                <a:t>第３回　部会（</a:t>
              </a:r>
              <a:r>
                <a:rPr kumimoji="1" lang="en-US" altLang="ja-JP" sz="1050" dirty="0">
                  <a:solidFill>
                    <a:sysClr val="windowText" lastClr="000000"/>
                  </a:solidFill>
                  <a:latin typeface="UD デジタル 教科書体 NK-B" panose="02020700000000000000" pitchFamily="18" charset="-128"/>
                  <a:ea typeface="UD デジタル 教科書体 NK-B" panose="02020700000000000000" pitchFamily="18" charset="-128"/>
                </a:rPr>
                <a:t>10/24</a:t>
              </a:r>
              <a:r>
                <a:rPr kumimoji="1" lang="ja-JP" altLang="en-US" sz="1050" dirty="0">
                  <a:solidFill>
                    <a:sysClr val="windowText" lastClr="000000"/>
                  </a:solidFill>
                  <a:latin typeface="UD デジタル 教科書体 NK-B" panose="02020700000000000000" pitchFamily="18" charset="-128"/>
                  <a:ea typeface="UD デジタル 教科書体 NK-B" panose="02020700000000000000" pitchFamily="18" charset="-128"/>
                </a:rPr>
                <a:t>）</a:t>
              </a:r>
              <a:endParaRPr kumimoji="1" lang="en-US" altLang="ja-JP" sz="1050"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ts val="1260"/>
                </a:lnSpc>
                <a:spcBef>
                  <a:spcPts val="0"/>
                </a:spcBef>
                <a:spcAft>
                  <a:spcPts val="0"/>
                </a:spcAft>
                <a:buClrTx/>
                <a:buSzTx/>
                <a:buFontTx/>
                <a:buNone/>
                <a:tabLst/>
                <a:defRPr sz="1000"/>
              </a:pPr>
              <a:r>
                <a:rPr kumimoji="1" lang="ja-JP" altLang="en-US" sz="1050" dirty="0">
                  <a:solidFill>
                    <a:sysClr val="windowText" lastClr="000000"/>
                  </a:solidFill>
                  <a:latin typeface="UD デジタル 教科書体 NK-B" panose="02020700000000000000" pitchFamily="18" charset="-128"/>
                  <a:ea typeface="UD デジタル 教科書体 NK-B" panose="02020700000000000000" pitchFamily="18" charset="-128"/>
                </a:rPr>
                <a:t>〇改正住宅セーフティネット法への対応②</a:t>
              </a:r>
              <a:endParaRPr kumimoji="1" lang="en-US" altLang="ja-JP" sz="1050"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ts val="1260"/>
                </a:lnSpc>
                <a:spcBef>
                  <a:spcPts val="0"/>
                </a:spcBef>
                <a:spcAft>
                  <a:spcPts val="0"/>
                </a:spcAft>
                <a:buClrTx/>
                <a:buSzTx/>
                <a:buFontTx/>
                <a:buNone/>
                <a:tabLst/>
                <a:defRPr sz="1000"/>
              </a:pPr>
              <a:r>
                <a:rPr kumimoji="1" lang="ja-JP" altLang="en-US" sz="1050" dirty="0">
                  <a:solidFill>
                    <a:sysClr val="windowText" lastClr="000000"/>
                  </a:solidFill>
                  <a:latin typeface="UD デジタル 教科書体 NK-B" panose="02020700000000000000" pitchFamily="18" charset="-128"/>
                  <a:ea typeface="UD デジタル 教科書体 NK-B" panose="02020700000000000000" pitchFamily="18" charset="-128"/>
                </a:rPr>
                <a:t>・居住サポート住宅の在り方</a:t>
              </a:r>
              <a:endParaRPr kumimoji="1" lang="en-US" altLang="ja-JP" sz="1050"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ts val="1260"/>
                </a:lnSpc>
                <a:spcBef>
                  <a:spcPts val="0"/>
                </a:spcBef>
                <a:spcAft>
                  <a:spcPts val="0"/>
                </a:spcAft>
                <a:buClrTx/>
                <a:buSzTx/>
                <a:buFontTx/>
                <a:buNone/>
                <a:tabLst/>
                <a:defRPr sz="1000"/>
              </a:pPr>
              <a:r>
                <a:rPr kumimoji="1" lang="ja-JP" altLang="en-US" sz="1050" dirty="0">
                  <a:solidFill>
                    <a:sysClr val="windowText" lastClr="000000"/>
                  </a:solidFill>
                  <a:latin typeface="UD デジタル 教科書体 NK-B" panose="02020700000000000000" pitchFamily="18" charset="-128"/>
                  <a:ea typeface="UD デジタル 教科書体 NK-B" panose="02020700000000000000" pitchFamily="18" charset="-128"/>
                </a:rPr>
                <a:t>・居住支援法人の在り方</a:t>
              </a:r>
              <a:endParaRPr kumimoji="1" lang="en-US" altLang="ja-JP" sz="1050"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ts val="1260"/>
                </a:lnSpc>
                <a:spcBef>
                  <a:spcPts val="0"/>
                </a:spcBef>
                <a:spcAft>
                  <a:spcPts val="0"/>
                </a:spcAft>
                <a:buClrTx/>
                <a:buSzTx/>
                <a:buFontTx/>
                <a:buNone/>
                <a:tabLst/>
                <a:defRPr sz="1000"/>
              </a:pPr>
              <a:r>
                <a:rPr kumimoji="1" lang="ja-JP" altLang="en-US" sz="1050" dirty="0">
                  <a:solidFill>
                    <a:sysClr val="windowText" lastClr="000000"/>
                  </a:solidFill>
                  <a:latin typeface="UD デジタル 教科書体 NK-B" panose="02020700000000000000" pitchFamily="18" charset="-128"/>
                  <a:ea typeface="UD デジタル 教科書体 NK-B" panose="02020700000000000000" pitchFamily="18" charset="-128"/>
                </a:rPr>
                <a:t>・不動産協力店の登録制度の在り方　など</a:t>
              </a:r>
              <a:endParaRPr kumimoji="1" lang="en-US" altLang="ja-JP" sz="1050" dirty="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grpSp>
      <p:grpSp>
        <p:nvGrpSpPr>
          <p:cNvPr id="14" name="グループ化 13">
            <a:extLst>
              <a:ext uri="{FF2B5EF4-FFF2-40B4-BE49-F238E27FC236}">
                <a16:creationId xmlns:a16="http://schemas.microsoft.com/office/drawing/2014/main" id="{7E20AB3A-B37A-43FC-B338-41C20450251B}"/>
              </a:ext>
            </a:extLst>
          </p:cNvPr>
          <p:cNvGrpSpPr>
            <a:grpSpLocks/>
          </p:cNvGrpSpPr>
          <p:nvPr/>
        </p:nvGrpSpPr>
        <p:grpSpPr bwMode="auto">
          <a:xfrm>
            <a:off x="5525317" y="3941833"/>
            <a:ext cx="3268671" cy="1131639"/>
            <a:chOff x="0" y="-83091"/>
            <a:chExt cx="4087967" cy="1123997"/>
          </a:xfrm>
        </p:grpSpPr>
        <p:sp>
          <p:nvSpPr>
            <p:cNvPr id="15" name="矢印: 五方向 14">
              <a:extLst>
                <a:ext uri="{FF2B5EF4-FFF2-40B4-BE49-F238E27FC236}">
                  <a16:creationId xmlns:a16="http://schemas.microsoft.com/office/drawing/2014/main" id="{0137DAC7-76A7-4798-83A0-B04297BDDA98}"/>
                </a:ext>
              </a:extLst>
            </p:cNvPr>
            <p:cNvSpPr/>
            <p:nvPr/>
          </p:nvSpPr>
          <p:spPr bwMode="auto">
            <a:xfrm rot="5400000">
              <a:off x="1523531" y="-1523530"/>
              <a:ext cx="1040905" cy="4087967"/>
            </a:xfrm>
            <a:prstGeom prst="homePlate">
              <a:avLst>
                <a:gd name="adj" fmla="val 17310"/>
              </a:avLst>
            </a:prstGeom>
            <a:solidFill>
              <a:srgbClr xmlns:mc="http://schemas.openxmlformats.org/markup-compatibility/2006" xmlns:a14="http://schemas.microsoft.com/office/drawing/2010/main" val="FFFFFF" mc:Ignorable="a14" a14:legacySpreadsheetColorIndex="65">
                <a:alpha val="70000"/>
              </a:srgbClr>
            </a:solidFill>
            <a:l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050"/>
            </a:p>
          </p:txBody>
        </p:sp>
        <p:sp>
          <p:nvSpPr>
            <p:cNvPr id="16" name="正方形/長方形 15">
              <a:extLst>
                <a:ext uri="{FF2B5EF4-FFF2-40B4-BE49-F238E27FC236}">
                  <a16:creationId xmlns:a16="http://schemas.microsoft.com/office/drawing/2014/main" id="{23352D43-7E2D-4869-9A08-FB88EAFEB27E}"/>
                </a:ext>
              </a:extLst>
            </p:cNvPr>
            <p:cNvSpPr/>
            <p:nvPr/>
          </p:nvSpPr>
          <p:spPr bwMode="auto">
            <a:xfrm>
              <a:off x="15312" y="-83091"/>
              <a:ext cx="4034379" cy="1040907"/>
            </a:xfrm>
            <a:prstGeom prst="rect">
              <a:avLst/>
            </a:prstGeom>
            <a:noFill/>
            <a:ln w="9525" cap="flat" cmpd="sng" algn="ctr">
              <a:noFill/>
              <a:prstDash val="solid"/>
              <a:round/>
              <a:headEnd type="none" w="med" len="med"/>
              <a:tailEnd type="none" w="med" len="med"/>
            </a:ln>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ts val="1700"/>
                </a:lnSpc>
                <a:spcBef>
                  <a:spcPts val="0"/>
                </a:spcBef>
                <a:spcAft>
                  <a:spcPts val="0"/>
                </a:spcAft>
                <a:buClrTx/>
                <a:buSzTx/>
                <a:buFontTx/>
                <a:buNone/>
                <a:tabLst/>
                <a:defRPr sz="1000"/>
              </a:pPr>
              <a:r>
                <a:rPr kumimoji="1" lang="ja-JP" altLang="en-US" sz="1050" dirty="0">
                  <a:solidFill>
                    <a:sysClr val="windowText" lastClr="000000"/>
                  </a:solidFill>
                  <a:latin typeface="UD デジタル 教科書体 NK-B" panose="02020700000000000000" pitchFamily="18" charset="-128"/>
                  <a:ea typeface="UD デジタル 教科書体 NK-B" panose="02020700000000000000" pitchFamily="18" charset="-128"/>
                </a:rPr>
                <a:t>第４回　部会（</a:t>
              </a:r>
              <a:r>
                <a:rPr kumimoji="1" lang="en-US" altLang="ja-JP" sz="1050" dirty="0">
                  <a:solidFill>
                    <a:sysClr val="windowText" lastClr="000000"/>
                  </a:solidFill>
                  <a:latin typeface="UD デジタル 教科書体 NK-B" panose="02020700000000000000" pitchFamily="18" charset="-128"/>
                  <a:ea typeface="UD デジタル 教科書体 NK-B" panose="02020700000000000000" pitchFamily="18" charset="-128"/>
                </a:rPr>
                <a:t>11/14</a:t>
              </a:r>
              <a:r>
                <a:rPr kumimoji="1" lang="ja-JP" altLang="en-US" sz="1050" dirty="0">
                  <a:solidFill>
                    <a:sysClr val="windowText" lastClr="000000"/>
                  </a:solidFill>
                  <a:latin typeface="UD デジタル 教科書体 NK-B" panose="02020700000000000000" pitchFamily="18" charset="-128"/>
                  <a:ea typeface="UD デジタル 教科書体 NK-B" panose="02020700000000000000" pitchFamily="18" charset="-128"/>
                </a:rPr>
                <a:t>）</a:t>
              </a:r>
              <a:endParaRPr kumimoji="1" lang="en-US" altLang="ja-JP" sz="1050"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ts val="1700"/>
                </a:lnSpc>
                <a:spcBef>
                  <a:spcPts val="0"/>
                </a:spcBef>
                <a:spcAft>
                  <a:spcPts val="0"/>
                </a:spcAft>
                <a:buClrTx/>
                <a:buSzTx/>
                <a:buFontTx/>
                <a:buNone/>
                <a:tabLst/>
                <a:defRPr sz="1000"/>
              </a:pPr>
              <a:r>
                <a:rPr kumimoji="1" lang="ja-JP" altLang="en-US" sz="1050" dirty="0">
                  <a:solidFill>
                    <a:sysClr val="windowText" lastClr="000000"/>
                  </a:solidFill>
                  <a:latin typeface="UD デジタル 教科書体 NK-B" panose="02020700000000000000" pitchFamily="18" charset="-128"/>
                  <a:ea typeface="UD デジタル 教科書体 NK-B" panose="02020700000000000000" pitchFamily="18" charset="-128"/>
                </a:rPr>
                <a:t>○改正住宅セーフティネット法への対応③</a:t>
              </a:r>
              <a:endParaRPr kumimoji="1" lang="en-US" altLang="ja-JP" sz="1050"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ts val="1800"/>
                </a:lnSpc>
                <a:spcBef>
                  <a:spcPts val="0"/>
                </a:spcBef>
                <a:spcAft>
                  <a:spcPts val="0"/>
                </a:spcAft>
                <a:buClrTx/>
                <a:buSzTx/>
                <a:buFontTx/>
                <a:buNone/>
                <a:tabLst/>
                <a:defRPr sz="1000"/>
              </a:pPr>
              <a:r>
                <a:rPr kumimoji="1" lang="ja-JP" altLang="en-US" sz="1050" dirty="0">
                  <a:solidFill>
                    <a:sysClr val="windowText" lastClr="000000"/>
                  </a:solidFill>
                  <a:latin typeface="UD デジタル 教科書体 NK-B" panose="02020700000000000000" pitchFamily="18" charset="-128"/>
                  <a:ea typeface="UD デジタル 教科書体 NK-B" panose="02020700000000000000" pitchFamily="18" charset="-128"/>
                </a:rPr>
                <a:t>・住宅確保要配慮者の</a:t>
              </a:r>
              <a:endParaRPr kumimoji="1" lang="en-US" altLang="ja-JP" sz="1050"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ts val="1700"/>
                </a:lnSpc>
                <a:spcBef>
                  <a:spcPts val="0"/>
                </a:spcBef>
                <a:spcAft>
                  <a:spcPts val="0"/>
                </a:spcAft>
                <a:buClrTx/>
                <a:buSzTx/>
                <a:buFontTx/>
                <a:buNone/>
                <a:tabLst/>
                <a:defRPr sz="1000"/>
              </a:pPr>
              <a:r>
                <a:rPr kumimoji="1" lang="ja-JP" altLang="en-US" sz="1050" dirty="0">
                  <a:solidFill>
                    <a:sysClr val="windowText" lastClr="000000"/>
                  </a:solidFill>
                  <a:latin typeface="UD デジタル 教科書体 NK-B" panose="02020700000000000000" pitchFamily="18" charset="-128"/>
                  <a:ea typeface="UD デジタル 教科書体 NK-B" panose="02020700000000000000" pitchFamily="18" charset="-128"/>
                </a:rPr>
                <a:t>各属性毎への居住支援施策　など</a:t>
              </a:r>
              <a:endParaRPr kumimoji="1" lang="en-US" altLang="ja-JP" sz="1050" dirty="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grpSp>
      <p:sp>
        <p:nvSpPr>
          <p:cNvPr id="3" name="テキスト ボックス 2">
            <a:extLst>
              <a:ext uri="{FF2B5EF4-FFF2-40B4-BE49-F238E27FC236}">
                <a16:creationId xmlns:a16="http://schemas.microsoft.com/office/drawing/2014/main" id="{3EFDE1AC-252F-4461-A44C-AF6E702ACD7F}"/>
              </a:ext>
            </a:extLst>
          </p:cNvPr>
          <p:cNvSpPr txBox="1"/>
          <p:nvPr/>
        </p:nvSpPr>
        <p:spPr>
          <a:xfrm>
            <a:off x="4988856" y="865726"/>
            <a:ext cx="342594" cy="4917453"/>
          </a:xfrm>
          <a:prstGeom prst="rect">
            <a:avLst/>
          </a:prstGeom>
          <a:solidFill>
            <a:schemeClr val="bg2">
              <a:lumMod val="90000"/>
            </a:schemeClr>
          </a:solidFill>
          <a:ln>
            <a:noFill/>
          </a:ln>
        </p:spPr>
        <p:txBody>
          <a:bodyPr vert="wordArtVertRtl" wrap="square" rtlCol="0">
            <a:spAutoFit/>
          </a:bodyPr>
          <a:lstStyle/>
          <a:p>
            <a:pPr algn="ctr"/>
            <a:r>
              <a:rPr kumimoji="1" lang="ja-JP" altLang="en-US" sz="700" dirty="0"/>
              <a:t>令和７年度</a:t>
            </a:r>
          </a:p>
        </p:txBody>
      </p:sp>
      <p:sp>
        <p:nvSpPr>
          <p:cNvPr id="18" name="テキスト ボックス 17">
            <a:extLst>
              <a:ext uri="{FF2B5EF4-FFF2-40B4-BE49-F238E27FC236}">
                <a16:creationId xmlns:a16="http://schemas.microsoft.com/office/drawing/2014/main" id="{2930330E-1091-4462-A210-FBC7230D1F03}"/>
              </a:ext>
            </a:extLst>
          </p:cNvPr>
          <p:cNvSpPr txBox="1"/>
          <p:nvPr/>
        </p:nvSpPr>
        <p:spPr>
          <a:xfrm>
            <a:off x="5544192" y="5473088"/>
            <a:ext cx="3280914" cy="461665"/>
          </a:xfrm>
          <a:prstGeom prst="rect">
            <a:avLst/>
          </a:prstGeom>
          <a:noFill/>
        </p:spPr>
        <p:txBody>
          <a:bodyPr wrap="square" rtlCol="0">
            <a:spAutoFit/>
          </a:bodyP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これまでの議論を踏まえた</a:t>
            </a: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gn="ctr"/>
            <a:r>
              <a:rPr kumimoji="1" lang="ja-JP" altLang="en-US" sz="1200" dirty="0">
                <a:latin typeface="UD デジタル 教科書体 NK-B" panose="02020700000000000000" pitchFamily="18" charset="-128"/>
                <a:ea typeface="UD デジタル 教科書体 NK-B" panose="02020700000000000000" pitchFamily="18" charset="-128"/>
              </a:rPr>
              <a:t>大阪府居住安定確保計画の改定の方向性</a:t>
            </a:r>
          </a:p>
        </p:txBody>
      </p:sp>
      <p:sp>
        <p:nvSpPr>
          <p:cNvPr id="20" name="テキスト ボックス 19">
            <a:extLst>
              <a:ext uri="{FF2B5EF4-FFF2-40B4-BE49-F238E27FC236}">
                <a16:creationId xmlns:a16="http://schemas.microsoft.com/office/drawing/2014/main" id="{B59D9739-6848-4AFA-9AAB-6D92B503304D}"/>
              </a:ext>
            </a:extLst>
          </p:cNvPr>
          <p:cNvSpPr txBox="1"/>
          <p:nvPr/>
        </p:nvSpPr>
        <p:spPr>
          <a:xfrm>
            <a:off x="4988856" y="5887454"/>
            <a:ext cx="342594" cy="938461"/>
          </a:xfrm>
          <a:prstGeom prst="rect">
            <a:avLst/>
          </a:prstGeom>
          <a:solidFill>
            <a:schemeClr val="bg2">
              <a:lumMod val="90000"/>
            </a:schemeClr>
          </a:solidFill>
          <a:ln>
            <a:noFill/>
          </a:ln>
        </p:spPr>
        <p:txBody>
          <a:bodyPr vert="wordArtVertRtl" wrap="square" rtlCol="0">
            <a:spAutoFit/>
          </a:bodyPr>
          <a:lstStyle/>
          <a:p>
            <a:pPr algn="ctr"/>
            <a:r>
              <a:rPr kumimoji="1" lang="ja-JP" altLang="en-US" sz="700" dirty="0"/>
              <a:t>令和８年度</a:t>
            </a:r>
          </a:p>
        </p:txBody>
      </p:sp>
      <p:sp>
        <p:nvSpPr>
          <p:cNvPr id="21" name="テキスト ボックス 20">
            <a:extLst>
              <a:ext uri="{FF2B5EF4-FFF2-40B4-BE49-F238E27FC236}">
                <a16:creationId xmlns:a16="http://schemas.microsoft.com/office/drawing/2014/main" id="{C6FDF6EF-4CED-481F-BA0E-EE66453A7224}"/>
              </a:ext>
            </a:extLst>
          </p:cNvPr>
          <p:cNvSpPr txBox="1"/>
          <p:nvPr/>
        </p:nvSpPr>
        <p:spPr>
          <a:xfrm>
            <a:off x="5431897" y="6384415"/>
            <a:ext cx="3280914" cy="461665"/>
          </a:xfrm>
          <a:prstGeom prst="rect">
            <a:avLst/>
          </a:prstGeom>
          <a:noFill/>
        </p:spPr>
        <p:txBody>
          <a:bodyPr wrap="square" rtlCol="0">
            <a:spAutoFit/>
          </a:bodyP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　大阪府居住安定確保計画の改定</a:t>
            </a: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gn="ctr"/>
            <a:r>
              <a:rPr kumimoji="1" lang="ja-JP" altLang="en-US" sz="1200" dirty="0">
                <a:latin typeface="UD デジタル 教科書体 NK-B" panose="02020700000000000000" pitchFamily="18" charset="-128"/>
                <a:ea typeface="UD デジタル 教科書体 NK-B" panose="02020700000000000000" pitchFamily="18" charset="-128"/>
              </a:rPr>
              <a:t>（</a:t>
            </a:r>
            <a:r>
              <a:rPr kumimoji="1" lang="en-US" altLang="ja-JP" sz="1200" dirty="0">
                <a:latin typeface="UD デジタル 教科書体 NK-B" panose="02020700000000000000" pitchFamily="18" charset="-128"/>
                <a:ea typeface="UD デジタル 教科書体 NK-B" panose="02020700000000000000" pitchFamily="18" charset="-128"/>
              </a:rPr>
              <a:t>R8.12</a:t>
            </a:r>
            <a:r>
              <a:rPr kumimoji="1" lang="ja-JP" altLang="en-US" sz="1200" dirty="0">
                <a:latin typeface="UD デジタル 教科書体 NK-B" panose="02020700000000000000" pitchFamily="18" charset="-128"/>
                <a:ea typeface="UD デジタル 教科書体 NK-B" panose="02020700000000000000" pitchFamily="18" charset="-128"/>
              </a:rPr>
              <a:t>）　予定</a:t>
            </a:r>
          </a:p>
        </p:txBody>
      </p:sp>
      <p:sp>
        <p:nvSpPr>
          <p:cNvPr id="22" name="矢印: ストライプ 21">
            <a:extLst>
              <a:ext uri="{FF2B5EF4-FFF2-40B4-BE49-F238E27FC236}">
                <a16:creationId xmlns:a16="http://schemas.microsoft.com/office/drawing/2014/main" id="{76BE47FC-3141-4456-8CBD-CEA14971B12A}"/>
              </a:ext>
            </a:extLst>
          </p:cNvPr>
          <p:cNvSpPr/>
          <p:nvPr/>
        </p:nvSpPr>
        <p:spPr>
          <a:xfrm rot="5400000">
            <a:off x="6955005" y="5992970"/>
            <a:ext cx="234696" cy="460649"/>
          </a:xfrm>
          <a:prstGeom prst="stripedRightArrow">
            <a:avLst>
              <a:gd name="adj1" fmla="val 46518"/>
              <a:gd name="adj2"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B52C643C-24F5-4ABE-99EA-CFFE5ADB6320}"/>
              </a:ext>
            </a:extLst>
          </p:cNvPr>
          <p:cNvSpPr txBox="1"/>
          <p:nvPr/>
        </p:nvSpPr>
        <p:spPr>
          <a:xfrm>
            <a:off x="149773" y="628188"/>
            <a:ext cx="4610339" cy="1107996"/>
          </a:xfrm>
          <a:prstGeom prst="rect">
            <a:avLst/>
          </a:prstGeom>
          <a:noFill/>
          <a:ln w="3175">
            <a:solidFill>
              <a:schemeClr val="tx1"/>
            </a:solidFill>
          </a:ln>
        </p:spPr>
        <p:txBody>
          <a:bodyPr wrap="square" rtlCol="0">
            <a:spAutoFit/>
          </a:bodyPr>
          <a:lstStyle/>
          <a:p>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大阪府居住安定確保計画</a:t>
            </a:r>
            <a:r>
              <a:rPr kumimoji="1" lang="ja-JP" altLang="en-US" sz="900" b="1" dirty="0">
                <a:latin typeface="BIZ UDPゴシック" panose="020B0400000000000000" pitchFamily="50" charset="-128"/>
                <a:ea typeface="BIZ UDPゴシック" panose="020B0400000000000000" pitchFamily="50" charset="-128"/>
              </a:rPr>
              <a:t>（計画期間令和３年度～令和１２年度）</a:t>
            </a:r>
            <a:r>
              <a:rPr kumimoji="1" lang="en-US" altLang="ja-JP" sz="1100" b="1" dirty="0">
                <a:latin typeface="BIZ UDPゴシック" panose="020B0400000000000000" pitchFamily="50" charset="-128"/>
                <a:ea typeface="BIZ UDPゴシック" panose="020B0400000000000000" pitchFamily="50" charset="-128"/>
              </a:rPr>
              <a:t>】</a:t>
            </a:r>
          </a:p>
          <a:p>
            <a:r>
              <a:rPr kumimoji="1" lang="ja-JP" altLang="en-US" sz="1100" dirty="0">
                <a:latin typeface="BIZ UDPゴシック" panose="020B0400000000000000" pitchFamily="50" charset="-128"/>
                <a:ea typeface="BIZ UDPゴシック" panose="020B0400000000000000" pitchFamily="50" charset="-128"/>
              </a:rPr>
              <a:t>　高齢者や障がい者、低額所得者等の住宅確保要配慮者の居住の安定に関する総合的かつ効果的な施策を推進するため、「住まうビジョン・大阪」の個別計画として、住宅セーフティネット法に基づく「大阪府賃貸住宅供給促進計画」及び高齢者住まい法に基づく「大阪府高齢者居住安定確保計画」を統合し、「大阪府居住安定確保計画」として</a:t>
            </a:r>
            <a:r>
              <a:rPr kumimoji="1" lang="en-US" altLang="ja-JP" sz="1100" dirty="0">
                <a:latin typeface="BIZ UDPゴシック" panose="020B0400000000000000" pitchFamily="50" charset="-128"/>
                <a:ea typeface="BIZ UDPゴシック" panose="020B0400000000000000" pitchFamily="50" charset="-128"/>
              </a:rPr>
              <a:t>R</a:t>
            </a:r>
            <a:r>
              <a:rPr kumimoji="1" lang="ja-JP" altLang="en-US" sz="1100" dirty="0">
                <a:latin typeface="BIZ UDPゴシック" panose="020B0400000000000000" pitchFamily="50" charset="-128"/>
                <a:ea typeface="BIZ UDPゴシック" panose="020B0400000000000000" pitchFamily="50" charset="-128"/>
              </a:rPr>
              <a:t>３年１２月に策定。</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1137CD60-F7CF-4528-BA66-216676938323}"/>
              </a:ext>
            </a:extLst>
          </p:cNvPr>
          <p:cNvSpPr txBox="1"/>
          <p:nvPr/>
        </p:nvSpPr>
        <p:spPr>
          <a:xfrm>
            <a:off x="187542" y="2793444"/>
            <a:ext cx="4860626" cy="369331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■居住安定確保計画推進部会での主な論点</a:t>
            </a:r>
            <a:endParaRPr kumimoji="1" lang="en-US" altLang="ja-JP" sz="1200" b="1" dirty="0">
              <a:latin typeface="BIZ UDPゴシック" panose="020B0400000000000000" pitchFamily="50" charset="-128"/>
              <a:ea typeface="BIZ UDPゴシック" panose="020B0400000000000000" pitchFamily="50" charset="-128"/>
            </a:endParaRPr>
          </a:p>
          <a:p>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論点①：住宅確保要配慮者の範囲の設定と各属性毎への</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居住支援施策などはどうあるべきか。</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第２回、第４回部会を中心に議論</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a:t>
            </a:r>
            <a:endParaRPr kumimoji="1" lang="en-US" altLang="ja-JP" sz="1200" b="1" dirty="0">
              <a:latin typeface="BIZ UDPゴシック" panose="020B0400000000000000" pitchFamily="50" charset="-128"/>
              <a:ea typeface="BIZ UDPゴシック" panose="020B0400000000000000" pitchFamily="50" charset="-128"/>
            </a:endParaRPr>
          </a:p>
          <a:p>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論点②：地域における居住支援体制の整備に向けた各主体の</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役割や住宅と福祉施策の連携などはどうあるべきか。</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第２回部会を中心に議論</a:t>
            </a:r>
            <a:endParaRPr kumimoji="1" lang="en-US" altLang="ja-JP" sz="1050" dirty="0">
              <a:latin typeface="BIZ UDPゴシック" panose="020B0400000000000000" pitchFamily="50" charset="-128"/>
              <a:ea typeface="BIZ UDPゴシック" panose="020B0400000000000000" pitchFamily="50" charset="-128"/>
            </a:endParaRPr>
          </a:p>
          <a:p>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論点③：改正住宅セーフティネット法により新たに創設される</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居住サポート住宅等の新制度とこれまで府が取り組んできた</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不動産協力店制度やセーフティネット住宅などの既設の</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登録制度などどうあるべきか。</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第３回部会を中心に議論</a:t>
            </a:r>
            <a:endParaRPr kumimoji="1" lang="en-US" altLang="ja-JP" sz="1050" dirty="0">
              <a:latin typeface="BIZ UDPゴシック" panose="020B0400000000000000" pitchFamily="50" charset="-128"/>
              <a:ea typeface="BIZ UDPゴシック" panose="020B0400000000000000" pitchFamily="50" charset="-128"/>
            </a:endParaRPr>
          </a:p>
          <a:p>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論点④：居住安定確保の取組について、現計画の目標の進捗と</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今後の目標設定はどうあるべきか。</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第２回、第４回部会を中心に議論</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16D5E080-A642-43DD-8093-9F9E63B91ED5}"/>
              </a:ext>
            </a:extLst>
          </p:cNvPr>
          <p:cNvSpPr txBox="1"/>
          <p:nvPr/>
        </p:nvSpPr>
        <p:spPr>
          <a:xfrm>
            <a:off x="4845547" y="561786"/>
            <a:ext cx="2339102" cy="276999"/>
          </a:xfrm>
          <a:prstGeom prst="rect">
            <a:avLst/>
          </a:prstGeom>
          <a:noFill/>
        </p:spPr>
        <p:txBody>
          <a:bodyPr wrap="none" rtlCol="0">
            <a:spAutoFit/>
          </a:bodyPr>
          <a:lstStyle/>
          <a:p>
            <a:r>
              <a:rPr kumimoji="1" lang="ja-JP" altLang="en-US" sz="1200" b="1" dirty="0"/>
              <a:t>■部会の開催状況と今後の予定</a:t>
            </a:r>
          </a:p>
        </p:txBody>
      </p:sp>
      <p:sp>
        <p:nvSpPr>
          <p:cNvPr id="2" name="テキスト ボックス 1">
            <a:extLst>
              <a:ext uri="{FF2B5EF4-FFF2-40B4-BE49-F238E27FC236}">
                <a16:creationId xmlns:a16="http://schemas.microsoft.com/office/drawing/2014/main" id="{C3418177-8B5B-4F02-BB84-215255B97678}"/>
              </a:ext>
            </a:extLst>
          </p:cNvPr>
          <p:cNvSpPr txBox="1"/>
          <p:nvPr/>
        </p:nvSpPr>
        <p:spPr>
          <a:xfrm>
            <a:off x="275897" y="1815144"/>
            <a:ext cx="4484215" cy="600164"/>
          </a:xfrm>
          <a:prstGeom prst="rect">
            <a:avLst/>
          </a:prstGeom>
          <a:noFill/>
        </p:spPr>
        <p:txBody>
          <a:bodyPr wrap="square" rtlCol="0">
            <a:spAutoFit/>
          </a:bodyPr>
          <a:lstStyle/>
          <a:p>
            <a:r>
              <a:rPr kumimoji="1" lang="ja-JP" altLang="en-US" sz="1100" dirty="0">
                <a:latin typeface="BIZ UDゴシック" panose="020B0400000000000000" pitchFamily="49" charset="-128"/>
                <a:ea typeface="BIZ UDゴシック" panose="020B0400000000000000" pitchFamily="49" charset="-128"/>
              </a:rPr>
              <a:t>計画策定から３年余が経過し、社会的状況の変化、居住支援の担い手数の変化、住宅セーフティネット法の改正などの変化があり、大阪府居住安定確保計画の改定に向けた議論を実施</a:t>
            </a:r>
          </a:p>
        </p:txBody>
      </p:sp>
      <p:cxnSp>
        <p:nvCxnSpPr>
          <p:cNvPr id="27" name="直線コネクタ 26">
            <a:extLst>
              <a:ext uri="{FF2B5EF4-FFF2-40B4-BE49-F238E27FC236}">
                <a16:creationId xmlns:a16="http://schemas.microsoft.com/office/drawing/2014/main" id="{A9242796-76AC-40EF-BED9-40CB4019E95A}"/>
              </a:ext>
            </a:extLst>
          </p:cNvPr>
          <p:cNvCxnSpPr/>
          <p:nvPr/>
        </p:nvCxnSpPr>
        <p:spPr>
          <a:xfrm>
            <a:off x="4988856" y="5911104"/>
            <a:ext cx="4013254"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AE06910D-D663-4CBD-B167-E443E8D0B5C4}"/>
              </a:ext>
            </a:extLst>
          </p:cNvPr>
          <p:cNvSpPr txBox="1"/>
          <p:nvPr/>
        </p:nvSpPr>
        <p:spPr>
          <a:xfrm>
            <a:off x="5513074" y="5152302"/>
            <a:ext cx="3312031" cy="261610"/>
          </a:xfrm>
          <a:prstGeom prst="rect">
            <a:avLst/>
          </a:prstGeom>
          <a:noFill/>
          <a:ln>
            <a:solidFill>
              <a:schemeClr val="tx1"/>
            </a:solidFill>
          </a:ln>
        </p:spPr>
        <p:txBody>
          <a:bodyPr wrap="square" rtlCol="0">
            <a:spAutoFit/>
          </a:bodyPr>
          <a:lstStyle/>
          <a:p>
            <a:pPr algn="ctr"/>
            <a:r>
              <a:rPr kumimoji="1" lang="ja-JP" altLang="en-US" sz="1100" b="1" dirty="0">
                <a:latin typeface="UD デジタル 教科書体 NK-B" panose="02020700000000000000" pitchFamily="18" charset="-128"/>
                <a:ea typeface="UD デジタル 教科書体 NK-B" panose="02020700000000000000" pitchFamily="18" charset="-128"/>
              </a:rPr>
              <a:t>住生活審議会へ報告　（</a:t>
            </a:r>
            <a:r>
              <a:rPr kumimoji="1" lang="en-US" altLang="ja-JP" sz="1100" b="1" dirty="0">
                <a:latin typeface="UD デジタル 教科書体 NK-B" panose="02020700000000000000" pitchFamily="18" charset="-128"/>
                <a:ea typeface="UD デジタル 教科書体 NK-B" panose="02020700000000000000" pitchFamily="18" charset="-128"/>
              </a:rPr>
              <a:t>12/16</a:t>
            </a:r>
            <a:r>
              <a:rPr kumimoji="1" lang="ja-JP" altLang="en-US" sz="1100" b="1" dirty="0">
                <a:latin typeface="UD デジタル 教科書体 NK-B" panose="02020700000000000000" pitchFamily="18" charset="-128"/>
                <a:ea typeface="UD デジタル 教科書体 NK-B" panose="02020700000000000000" pitchFamily="18" charset="-128"/>
              </a:rPr>
              <a:t>）</a:t>
            </a:r>
          </a:p>
        </p:txBody>
      </p:sp>
      <p:sp>
        <p:nvSpPr>
          <p:cNvPr id="26" name="テキスト ボックス 25">
            <a:extLst>
              <a:ext uri="{FF2B5EF4-FFF2-40B4-BE49-F238E27FC236}">
                <a16:creationId xmlns:a16="http://schemas.microsoft.com/office/drawing/2014/main" id="{DBDF6FAE-1C52-437A-9926-9247FA4DB4B1}"/>
              </a:ext>
            </a:extLst>
          </p:cNvPr>
          <p:cNvSpPr txBox="1"/>
          <p:nvPr/>
        </p:nvSpPr>
        <p:spPr>
          <a:xfrm>
            <a:off x="8875986" y="6620380"/>
            <a:ext cx="252248" cy="261610"/>
          </a:xfrm>
          <a:prstGeom prst="rect">
            <a:avLst/>
          </a:prstGeom>
          <a:noFill/>
        </p:spPr>
        <p:txBody>
          <a:bodyPr wrap="square" rtlCol="0">
            <a:spAutoFit/>
          </a:bodyPr>
          <a:lstStyle/>
          <a:p>
            <a:r>
              <a:rPr kumimoji="1" lang="ja-JP" altLang="en-US" sz="1050" dirty="0"/>
              <a:t>１</a:t>
            </a:r>
          </a:p>
        </p:txBody>
      </p:sp>
    </p:spTree>
    <p:extLst>
      <p:ext uri="{BB962C8B-B14F-4D97-AF65-F5344CB8AC3E}">
        <p14:creationId xmlns:p14="http://schemas.microsoft.com/office/powerpoint/2010/main" val="367572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97BBD891-4CAA-426C-BCE6-5A7D97816C09}"/>
              </a:ext>
            </a:extLst>
          </p:cNvPr>
          <p:cNvSpPr txBox="1"/>
          <p:nvPr/>
        </p:nvSpPr>
        <p:spPr>
          <a:xfrm>
            <a:off x="61601" y="499336"/>
            <a:ext cx="4342232" cy="265724"/>
          </a:xfrm>
          <a:prstGeom prst="rect">
            <a:avLst/>
          </a:prstGeom>
          <a:solidFill>
            <a:schemeClr val="accent1">
              <a:lumMod val="40000"/>
              <a:lumOff val="60000"/>
            </a:schemeClr>
          </a:solidFill>
        </p:spPr>
        <p:txBody>
          <a:bodyPr wrap="square" rtlCol="0">
            <a:spAutoFit/>
          </a:bodyPr>
          <a:lstStyle/>
          <a:p>
            <a:r>
              <a:rPr kumimoji="1" lang="ja-JP" altLang="en-US" sz="11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（１）住宅確保要配慮者の範囲と各属性毎の居住支援施策</a:t>
            </a:r>
          </a:p>
        </p:txBody>
      </p:sp>
      <p:sp>
        <p:nvSpPr>
          <p:cNvPr id="9" name="テキスト ボックス 8">
            <a:extLst>
              <a:ext uri="{FF2B5EF4-FFF2-40B4-BE49-F238E27FC236}">
                <a16:creationId xmlns:a16="http://schemas.microsoft.com/office/drawing/2014/main" id="{5CDD76DB-2427-4C06-8125-BF2597F90E56}"/>
              </a:ext>
            </a:extLst>
          </p:cNvPr>
          <p:cNvSpPr txBox="1"/>
          <p:nvPr/>
        </p:nvSpPr>
        <p:spPr>
          <a:xfrm>
            <a:off x="52386" y="755153"/>
            <a:ext cx="4528651" cy="1200329"/>
          </a:xfrm>
          <a:prstGeom prst="rect">
            <a:avLst/>
          </a:prstGeom>
          <a:noFill/>
        </p:spPr>
        <p:txBody>
          <a:bodyPr wrap="square" rtlCol="0">
            <a:spAutoFit/>
          </a:bodyPr>
          <a:lstStyle/>
          <a:p>
            <a:r>
              <a:rPr kumimoji="1" lang="ja-JP" altLang="en-US"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〇新たに追加された住宅確保要配慮者とその居住支援施策</a:t>
            </a:r>
            <a:endPar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kumimoji="1" lang="ja-JP" altLang="en-US" sz="1050" dirty="0">
                <a:latin typeface="+mn-ea"/>
              </a:rPr>
              <a:t>・刑の執行のため刑事施設に収容されていた者等</a:t>
            </a:r>
            <a:endParaRPr kumimoji="1" lang="en-US" altLang="ja-JP" sz="1050" dirty="0">
              <a:latin typeface="+mn-ea"/>
            </a:endParaRPr>
          </a:p>
          <a:p>
            <a:r>
              <a:rPr kumimoji="1" lang="ja-JP" altLang="en-US" sz="1000" dirty="0">
                <a:latin typeface="+mn-ea"/>
              </a:rPr>
              <a:t>　▶刑事施設等の社会復帰の取組について、市町村居住支援協議会や</a:t>
            </a:r>
            <a:endParaRPr kumimoji="1" lang="en-US" altLang="ja-JP" sz="1000" dirty="0">
              <a:latin typeface="+mn-ea"/>
            </a:endParaRPr>
          </a:p>
          <a:p>
            <a:r>
              <a:rPr kumimoji="1" lang="ja-JP" altLang="en-US" sz="1000" dirty="0">
                <a:latin typeface="+mn-ea"/>
              </a:rPr>
              <a:t>　　居住支援法人等への理解を深め、居住支援体制の構築を促進</a:t>
            </a:r>
            <a:endParaRPr kumimoji="1" lang="en-US" altLang="ja-JP" sz="1000" dirty="0">
              <a:latin typeface="+mn-ea"/>
            </a:endParaRPr>
          </a:p>
          <a:p>
            <a:r>
              <a:rPr kumimoji="1" lang="ja-JP" altLang="en-US" sz="1050" dirty="0">
                <a:latin typeface="+mn-ea"/>
              </a:rPr>
              <a:t>・困難な問題を抱える女性</a:t>
            </a:r>
            <a:endParaRPr kumimoji="1" lang="en-US" altLang="ja-JP" sz="1050" dirty="0">
              <a:latin typeface="+mn-ea"/>
            </a:endParaRPr>
          </a:p>
          <a:p>
            <a:r>
              <a:rPr kumimoji="1" lang="ja-JP" altLang="en-US" sz="1000" dirty="0">
                <a:latin typeface="+mn-ea"/>
              </a:rPr>
              <a:t>　▶一時保護や秘匿性などの特性を考慮しながら、女性相談支援センター等</a:t>
            </a:r>
            <a:endParaRPr kumimoji="1" lang="en-US" altLang="ja-JP" sz="1000" dirty="0">
              <a:latin typeface="+mn-ea"/>
            </a:endParaRPr>
          </a:p>
          <a:p>
            <a:r>
              <a:rPr kumimoji="1" lang="ja-JP" altLang="en-US" sz="1000" dirty="0">
                <a:latin typeface="+mn-ea"/>
              </a:rPr>
              <a:t>　　と市町村居住支援協議会や居住支援法人との連携を促進</a:t>
            </a:r>
            <a:endParaRPr kumimoji="1" lang="en-US" altLang="ja-JP" sz="1000" dirty="0">
              <a:latin typeface="+mn-ea"/>
            </a:endParaRPr>
          </a:p>
        </p:txBody>
      </p:sp>
      <p:sp>
        <p:nvSpPr>
          <p:cNvPr id="10" name="テキスト ボックス 9">
            <a:extLst>
              <a:ext uri="{FF2B5EF4-FFF2-40B4-BE49-F238E27FC236}">
                <a16:creationId xmlns:a16="http://schemas.microsoft.com/office/drawing/2014/main" id="{65A9961E-011C-47CA-B5D1-79DDDC1AAB92}"/>
              </a:ext>
            </a:extLst>
          </p:cNvPr>
          <p:cNvSpPr txBox="1"/>
          <p:nvPr/>
        </p:nvSpPr>
        <p:spPr>
          <a:xfrm>
            <a:off x="91962" y="2998118"/>
            <a:ext cx="4311870" cy="267593"/>
          </a:xfrm>
          <a:prstGeom prst="rect">
            <a:avLst/>
          </a:prstGeom>
          <a:solidFill>
            <a:schemeClr val="accent1">
              <a:lumMod val="40000"/>
              <a:lumOff val="60000"/>
            </a:schemeClr>
          </a:solidFill>
        </p:spPr>
        <p:txBody>
          <a:bodyPr wrap="square" rtlCol="0">
            <a:spAutoFit/>
          </a:bodyPr>
          <a:lstStyle/>
          <a:p>
            <a:r>
              <a:rPr kumimoji="1" lang="ja-JP" altLang="en-US" sz="11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（２）大阪府居住安定確保計画の目標</a:t>
            </a:r>
          </a:p>
        </p:txBody>
      </p:sp>
      <p:sp>
        <p:nvSpPr>
          <p:cNvPr id="11" name="テキスト ボックス 10">
            <a:extLst>
              <a:ext uri="{FF2B5EF4-FFF2-40B4-BE49-F238E27FC236}">
                <a16:creationId xmlns:a16="http://schemas.microsoft.com/office/drawing/2014/main" id="{3A3B5337-6847-4C23-8981-6CA4DCC035E4}"/>
              </a:ext>
            </a:extLst>
          </p:cNvPr>
          <p:cNvSpPr txBox="1"/>
          <p:nvPr/>
        </p:nvSpPr>
        <p:spPr>
          <a:xfrm>
            <a:off x="52386" y="3272573"/>
            <a:ext cx="4410519" cy="723275"/>
          </a:xfrm>
          <a:prstGeom prst="rect">
            <a:avLst/>
          </a:prstGeom>
          <a:noFill/>
        </p:spPr>
        <p:txBody>
          <a:bodyPr wrap="square" rtlCol="0">
            <a:spAutoFit/>
          </a:bodyPr>
          <a:lstStyle/>
          <a:p>
            <a:r>
              <a:rPr kumimoji="1" lang="ja-JP" altLang="en-US"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〇住宅確保要配慮者の入居契約件数　年間</a:t>
            </a:r>
            <a:r>
              <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17,000</a:t>
            </a:r>
            <a:r>
              <a:rPr kumimoji="1" lang="ja-JP" altLang="en-US"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件</a:t>
            </a:r>
            <a:r>
              <a:rPr kumimoji="1" lang="ja-JP" altLang="en-US" sz="8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en-US" altLang="ja-JP" sz="8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R12d</a:t>
            </a:r>
            <a:r>
              <a:rPr kumimoji="1" lang="ja-JP" altLang="en-US" sz="8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（継続）</a:t>
            </a:r>
            <a:endPar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nSpc>
                <a:spcPts val="1200"/>
              </a:lnSpc>
            </a:pPr>
            <a:r>
              <a:rPr kumimoji="1" lang="ja-JP" altLang="en-US" sz="1000" dirty="0">
                <a:latin typeface="+mn-ea"/>
              </a:rPr>
              <a:t>　▶契約件数の把握方法の確度を高める手法の検討</a:t>
            </a:r>
            <a:endParaRPr kumimoji="1" lang="en-US" altLang="ja-JP" sz="1000" dirty="0">
              <a:latin typeface="+mn-ea"/>
            </a:endParaRPr>
          </a:p>
          <a:p>
            <a:pPr>
              <a:lnSpc>
                <a:spcPts val="1200"/>
              </a:lnSpc>
            </a:pPr>
            <a:r>
              <a:rPr kumimoji="1" lang="ja-JP" altLang="en-US" sz="1000" dirty="0">
                <a:latin typeface="+mn-ea"/>
              </a:rPr>
              <a:t>　▶居住支援協議会、居住支援法人同士のネットワークの構築など</a:t>
            </a:r>
            <a:endParaRPr kumimoji="1" lang="en-US" altLang="ja-JP" sz="1000" dirty="0">
              <a:latin typeface="+mn-ea"/>
            </a:endParaRPr>
          </a:p>
          <a:p>
            <a:pPr>
              <a:lnSpc>
                <a:spcPts val="1200"/>
              </a:lnSpc>
            </a:pPr>
            <a:r>
              <a:rPr kumimoji="1" lang="ja-JP" altLang="en-US" sz="1000" dirty="0">
                <a:latin typeface="+mn-ea"/>
              </a:rPr>
              <a:t>　　　居住支援体制の充実度合を高め、目標達成に努める</a:t>
            </a:r>
          </a:p>
        </p:txBody>
      </p:sp>
      <p:sp>
        <p:nvSpPr>
          <p:cNvPr id="12" name="テキスト ボックス 11">
            <a:extLst>
              <a:ext uri="{FF2B5EF4-FFF2-40B4-BE49-F238E27FC236}">
                <a16:creationId xmlns:a16="http://schemas.microsoft.com/office/drawing/2014/main" id="{7C0059A4-B431-4F57-A74E-F804433080D7}"/>
              </a:ext>
            </a:extLst>
          </p:cNvPr>
          <p:cNvSpPr txBox="1"/>
          <p:nvPr/>
        </p:nvSpPr>
        <p:spPr>
          <a:xfrm>
            <a:off x="52386" y="3957123"/>
            <a:ext cx="4519613" cy="430887"/>
          </a:xfrm>
          <a:prstGeom prst="rect">
            <a:avLst/>
          </a:prstGeom>
          <a:noFill/>
        </p:spPr>
        <p:txBody>
          <a:bodyPr wrap="square" rtlCol="0">
            <a:spAutoFit/>
          </a:bodyPr>
          <a:lstStyle/>
          <a:p>
            <a:r>
              <a:rPr kumimoji="1" lang="ja-JP" altLang="en-US"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〇居住支援協議会設立の市町村の人口カバー率　</a:t>
            </a:r>
            <a:r>
              <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90</a:t>
            </a:r>
            <a:r>
              <a:rPr kumimoji="1" lang="ja-JP" altLang="en-US"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8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en-US" altLang="ja-JP" sz="8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R17d</a:t>
            </a:r>
            <a:r>
              <a:rPr kumimoji="1" lang="ja-JP" altLang="en-US" sz="8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（更新）</a:t>
            </a:r>
            <a:endPar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kumimoji="1" lang="ja-JP" altLang="en-US" sz="1000" dirty="0">
                <a:latin typeface="+mn-ea"/>
              </a:rPr>
              <a:t>　▶住生活基本計画（全国計画）の改定を見据えて設定</a:t>
            </a:r>
          </a:p>
        </p:txBody>
      </p:sp>
      <p:sp>
        <p:nvSpPr>
          <p:cNvPr id="13" name="テキスト ボックス 12">
            <a:extLst>
              <a:ext uri="{FF2B5EF4-FFF2-40B4-BE49-F238E27FC236}">
                <a16:creationId xmlns:a16="http://schemas.microsoft.com/office/drawing/2014/main" id="{70B1CDD4-2F23-4A80-BA7D-D8DD9C5D80F8}"/>
              </a:ext>
            </a:extLst>
          </p:cNvPr>
          <p:cNvSpPr txBox="1"/>
          <p:nvPr/>
        </p:nvSpPr>
        <p:spPr>
          <a:xfrm>
            <a:off x="52386" y="4339560"/>
            <a:ext cx="4419733" cy="569387"/>
          </a:xfrm>
          <a:prstGeom prst="rect">
            <a:avLst/>
          </a:prstGeom>
          <a:noFill/>
        </p:spPr>
        <p:txBody>
          <a:bodyPr wrap="square" rtlCol="0">
            <a:spAutoFit/>
          </a:bodyPr>
          <a:lstStyle/>
          <a:p>
            <a:r>
              <a:rPr kumimoji="1" lang="ja-JP" altLang="en-US"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〇居住サポート住宅の供給促進</a:t>
            </a:r>
            <a:r>
              <a:rPr kumimoji="1" lang="ja-JP" altLang="en-US" sz="10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（供給戸数は観測指標として把握）</a:t>
            </a:r>
            <a:r>
              <a:rPr kumimoji="1" lang="ja-JP" altLang="en-US"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（新規）</a:t>
            </a:r>
            <a:endPar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kumimoji="1" lang="ja-JP" altLang="en-US" sz="1000" dirty="0">
                <a:latin typeface="+mn-ea"/>
              </a:rPr>
              <a:t>　▶居住支援法人や賃貸住宅ストックの状況を見据えながら供給を促進</a:t>
            </a:r>
            <a:endParaRPr kumimoji="1" lang="en-US" altLang="ja-JP" sz="100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府内の供給戸数は観測指標として把握</a:t>
            </a:r>
          </a:p>
        </p:txBody>
      </p:sp>
      <p:sp>
        <p:nvSpPr>
          <p:cNvPr id="14" name="テキスト ボックス 13">
            <a:extLst>
              <a:ext uri="{FF2B5EF4-FFF2-40B4-BE49-F238E27FC236}">
                <a16:creationId xmlns:a16="http://schemas.microsoft.com/office/drawing/2014/main" id="{724A0D81-4D5D-4BF1-8EB7-B8CF8747D3CD}"/>
              </a:ext>
            </a:extLst>
          </p:cNvPr>
          <p:cNvSpPr txBox="1"/>
          <p:nvPr/>
        </p:nvSpPr>
        <p:spPr>
          <a:xfrm>
            <a:off x="59163" y="4932589"/>
            <a:ext cx="4344669" cy="261610"/>
          </a:xfrm>
          <a:prstGeom prst="rect">
            <a:avLst/>
          </a:prstGeom>
          <a:solidFill>
            <a:schemeClr val="accent1">
              <a:lumMod val="40000"/>
              <a:lumOff val="60000"/>
            </a:schemeClr>
          </a:solidFill>
        </p:spPr>
        <p:txBody>
          <a:bodyPr wrap="square" rtlCol="0">
            <a:spAutoFit/>
          </a:bodyPr>
          <a:lstStyle/>
          <a:p>
            <a:r>
              <a:rPr kumimoji="1" lang="ja-JP" altLang="en-US" sz="11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（３）地域の居住支援体制の在り方</a:t>
            </a:r>
          </a:p>
        </p:txBody>
      </p:sp>
      <p:sp>
        <p:nvSpPr>
          <p:cNvPr id="15" name="テキスト ボックス 14">
            <a:extLst>
              <a:ext uri="{FF2B5EF4-FFF2-40B4-BE49-F238E27FC236}">
                <a16:creationId xmlns:a16="http://schemas.microsoft.com/office/drawing/2014/main" id="{C63A11F6-9FC3-4728-96BB-FA914DC9E778}"/>
              </a:ext>
            </a:extLst>
          </p:cNvPr>
          <p:cNvSpPr txBox="1"/>
          <p:nvPr/>
        </p:nvSpPr>
        <p:spPr>
          <a:xfrm>
            <a:off x="52386" y="5185653"/>
            <a:ext cx="4764532" cy="1692771"/>
          </a:xfrm>
          <a:prstGeom prst="rect">
            <a:avLst/>
          </a:prstGeom>
          <a:noFill/>
        </p:spPr>
        <p:txBody>
          <a:bodyPr wrap="square" rtlCol="0">
            <a:spAutoFit/>
          </a:bodyPr>
          <a:lstStyle/>
          <a:p>
            <a:r>
              <a:rPr kumimoji="1" lang="ja-JP" altLang="en-US"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〇居住支援体制の整備に向けた各主体の役割</a:t>
            </a:r>
            <a:endPar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nSpc>
                <a:spcPts val="1200"/>
              </a:lnSpc>
            </a:pPr>
            <a:r>
              <a:rPr kumimoji="1" lang="ja-JP" altLang="en-US" sz="1050" dirty="0">
                <a:latin typeface="+mn-ea"/>
              </a:rPr>
              <a:t>　</a:t>
            </a:r>
            <a:r>
              <a:rPr kumimoji="1" lang="ja-JP" altLang="en-US" sz="1000" dirty="0">
                <a:latin typeface="+mn-ea"/>
              </a:rPr>
              <a:t>▶地域の身近な相談先である市町村、市町村居住支援協議会が居住支援</a:t>
            </a:r>
            <a:endParaRPr kumimoji="1" lang="en-US" altLang="ja-JP" sz="1000" dirty="0">
              <a:latin typeface="+mn-ea"/>
            </a:endParaRPr>
          </a:p>
          <a:p>
            <a:pPr>
              <a:lnSpc>
                <a:spcPts val="1200"/>
              </a:lnSpc>
            </a:pPr>
            <a:r>
              <a:rPr kumimoji="1" lang="ja-JP" altLang="en-US" sz="1000" dirty="0">
                <a:latin typeface="+mn-ea"/>
              </a:rPr>
              <a:t>　　の取組の中核を担う</a:t>
            </a:r>
            <a:endParaRPr kumimoji="1" lang="en-US" altLang="ja-JP" sz="1000" dirty="0">
              <a:latin typeface="+mn-ea"/>
            </a:endParaRPr>
          </a:p>
          <a:p>
            <a:pPr>
              <a:lnSpc>
                <a:spcPts val="1200"/>
              </a:lnSpc>
            </a:pPr>
            <a:r>
              <a:rPr kumimoji="1" lang="ja-JP" altLang="en-US" sz="1000" dirty="0">
                <a:latin typeface="+mn-ea"/>
              </a:rPr>
              <a:t>　▶大阪府は市町村が行う主体的な取組に対する支援、関係者間の連携促進、</a:t>
            </a:r>
            <a:endParaRPr kumimoji="1" lang="en-US" altLang="ja-JP" sz="1000" dirty="0">
              <a:latin typeface="+mn-ea"/>
            </a:endParaRPr>
          </a:p>
          <a:p>
            <a:pPr>
              <a:lnSpc>
                <a:spcPts val="1200"/>
              </a:lnSpc>
            </a:pPr>
            <a:r>
              <a:rPr kumimoji="1" lang="ja-JP" altLang="en-US" sz="1000" dirty="0">
                <a:latin typeface="+mn-ea"/>
              </a:rPr>
              <a:t>　　市町村の居住支援協議会の設立促進等を実施</a:t>
            </a:r>
            <a:endParaRPr kumimoji="1" lang="en-US" altLang="ja-JP" sz="1000" dirty="0">
              <a:latin typeface="+mn-ea"/>
            </a:endParaRPr>
          </a:p>
          <a:p>
            <a:pPr>
              <a:lnSpc>
                <a:spcPts val="1200"/>
              </a:lnSpc>
            </a:pPr>
            <a:r>
              <a:rPr kumimoji="1" lang="ja-JP" altLang="en-US" sz="1000" dirty="0">
                <a:latin typeface="+mn-ea"/>
              </a:rPr>
              <a:t>　▶大阪府居住支援協議会は市町村居住支援協議会のプラットフォームを担う</a:t>
            </a:r>
            <a:endParaRPr kumimoji="1" lang="en-US" altLang="ja-JP" sz="1000" dirty="0">
              <a:latin typeface="+mn-ea"/>
            </a:endParaRPr>
          </a:p>
          <a:p>
            <a:r>
              <a:rPr kumimoji="1" lang="ja-JP" altLang="en-US"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〇居住支援法人や民間賃貸住宅が少ない地区での居住支援体制</a:t>
            </a:r>
            <a:endPar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kumimoji="1" lang="ja-JP" altLang="en-US" sz="1050" dirty="0">
                <a:latin typeface="+mn-ea"/>
              </a:rPr>
              <a:t>　</a:t>
            </a:r>
            <a:r>
              <a:rPr kumimoji="1" lang="ja-JP" altLang="en-US" sz="1000" dirty="0">
                <a:latin typeface="+mn-ea"/>
              </a:rPr>
              <a:t>▶居住支援体制構築促進会議（地域別会議）の開催</a:t>
            </a:r>
            <a:endParaRPr kumimoji="1" lang="en-US" altLang="ja-JP" sz="1050" dirty="0">
              <a:latin typeface="+mn-ea"/>
            </a:endParaRPr>
          </a:p>
          <a:p>
            <a:r>
              <a:rPr kumimoji="1" lang="ja-JP" altLang="en-US"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〇不動産協力店の市町村居住支援協議会への参加等</a:t>
            </a:r>
            <a:endPar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kumimoji="1" lang="ja-JP" altLang="en-US" sz="1050" dirty="0">
                <a:latin typeface="+mn-ea"/>
              </a:rPr>
              <a:t>　</a:t>
            </a:r>
            <a:r>
              <a:rPr kumimoji="1" lang="ja-JP" altLang="en-US" sz="1000" dirty="0">
                <a:latin typeface="+mn-ea"/>
              </a:rPr>
              <a:t>▶関係団体等と連携し居住支援協議会への参加や協力の働きかけを実施</a:t>
            </a:r>
            <a:endParaRPr kumimoji="1" lang="en-US" altLang="ja-JP" sz="1050" dirty="0">
              <a:latin typeface="+mn-ea"/>
            </a:endParaRPr>
          </a:p>
        </p:txBody>
      </p:sp>
      <p:sp>
        <p:nvSpPr>
          <p:cNvPr id="19" name="テキスト ボックス 18">
            <a:extLst>
              <a:ext uri="{FF2B5EF4-FFF2-40B4-BE49-F238E27FC236}">
                <a16:creationId xmlns:a16="http://schemas.microsoft.com/office/drawing/2014/main" id="{63FFE265-2587-4BDB-8FEB-20DB87284DF4}"/>
              </a:ext>
            </a:extLst>
          </p:cNvPr>
          <p:cNvSpPr txBox="1"/>
          <p:nvPr/>
        </p:nvSpPr>
        <p:spPr>
          <a:xfrm>
            <a:off x="4520107" y="499482"/>
            <a:ext cx="4536828" cy="261610"/>
          </a:xfrm>
          <a:prstGeom prst="rect">
            <a:avLst/>
          </a:prstGeom>
          <a:solidFill>
            <a:schemeClr val="accent1">
              <a:lumMod val="40000"/>
              <a:lumOff val="60000"/>
            </a:schemeClr>
          </a:solidFill>
        </p:spPr>
        <p:txBody>
          <a:bodyPr wrap="square" rtlCol="0">
            <a:spAutoFit/>
          </a:bodyPr>
          <a:lstStyle/>
          <a:p>
            <a:r>
              <a:rPr kumimoji="1" lang="ja-JP" altLang="en-US" sz="11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（４）居住支援法人の在り方</a:t>
            </a:r>
          </a:p>
        </p:txBody>
      </p:sp>
      <p:sp>
        <p:nvSpPr>
          <p:cNvPr id="20" name="テキスト ボックス 19">
            <a:extLst>
              <a:ext uri="{FF2B5EF4-FFF2-40B4-BE49-F238E27FC236}">
                <a16:creationId xmlns:a16="http://schemas.microsoft.com/office/drawing/2014/main" id="{18190BC2-CE34-4805-BD4C-3DE4AC093220}"/>
              </a:ext>
            </a:extLst>
          </p:cNvPr>
          <p:cNvSpPr txBox="1"/>
          <p:nvPr/>
        </p:nvSpPr>
        <p:spPr>
          <a:xfrm>
            <a:off x="4502598" y="783285"/>
            <a:ext cx="4670009" cy="2970044"/>
          </a:xfrm>
          <a:prstGeom prst="rect">
            <a:avLst/>
          </a:prstGeom>
          <a:noFill/>
        </p:spPr>
        <p:txBody>
          <a:bodyPr wrap="square" rtlCol="0">
            <a:spAutoFit/>
          </a:bodyPr>
          <a:lstStyle/>
          <a:p>
            <a:r>
              <a:rPr kumimoji="1" lang="ja-JP" altLang="en-US"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〇居住支援法人同士の連携促進</a:t>
            </a:r>
            <a:endPar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kumimoji="1" lang="ja-JP" altLang="en-US" sz="1000" dirty="0">
                <a:latin typeface="+mn-ea"/>
              </a:rPr>
              <a:t>　▶研修会・交流会等を通じた居住支援法人のネットワークづくりを促進</a:t>
            </a:r>
            <a:endParaRPr kumimoji="1" lang="en-US" altLang="ja-JP" sz="1000" dirty="0">
              <a:latin typeface="+mn-ea"/>
            </a:endParaRPr>
          </a:p>
          <a:p>
            <a:r>
              <a:rPr kumimoji="1" lang="ja-JP" altLang="en-US" sz="1000" dirty="0">
                <a:latin typeface="+mn-ea"/>
              </a:rPr>
              <a:t>　▶互いの活動を知るため居住支援法人の活動の見える化</a:t>
            </a:r>
            <a:endParaRPr kumimoji="1" lang="en-US" altLang="ja-JP" sz="1000" dirty="0">
              <a:latin typeface="+mn-ea"/>
            </a:endParaRPr>
          </a:p>
          <a:p>
            <a:endPar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endPar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endPar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endPar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endPar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endPar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endPar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endPar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endPar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endPar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kumimoji="1" lang="ja-JP" altLang="en-US"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〇地域単位での居住支援法人同士の連携促進</a:t>
            </a:r>
            <a:endPar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kumimoji="1" lang="ja-JP" altLang="en-US" sz="1000" dirty="0">
                <a:latin typeface="+mn-ea"/>
              </a:rPr>
              <a:t>　▶居住支援体制構築促進会議（地域別会議）の開催を通じた連携</a:t>
            </a:r>
            <a:endParaRPr kumimoji="1" lang="en-US" altLang="ja-JP" sz="1000" dirty="0">
              <a:latin typeface="+mn-ea"/>
            </a:endParaRPr>
          </a:p>
          <a:p>
            <a:endParaRPr kumimoji="1" lang="en-US" altLang="ja-JP" sz="400" dirty="0">
              <a:latin typeface="BIZ UDPゴシック" panose="020B0400000000000000" pitchFamily="50" charset="-128"/>
              <a:ea typeface="BIZ UDPゴシック" panose="020B0400000000000000" pitchFamily="50" charset="-128"/>
            </a:endParaRPr>
          </a:p>
          <a:p>
            <a:r>
              <a:rPr kumimoji="1" lang="ja-JP" altLang="en-US"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〇要配慮者と支援者の双方が適切な居住支援法人を選択できる仕組み</a:t>
            </a:r>
            <a:endPar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kumimoji="1" lang="ja-JP" altLang="en-US" sz="1000" dirty="0">
                <a:latin typeface="+mn-ea"/>
              </a:rPr>
              <a:t>　▶法に基づく指導・監督、事業実施報告の公表等の徹底</a:t>
            </a:r>
            <a:endParaRPr kumimoji="1" lang="en-US" altLang="ja-JP" sz="1000" dirty="0">
              <a:latin typeface="+mn-ea"/>
            </a:endParaRPr>
          </a:p>
        </p:txBody>
      </p:sp>
      <p:sp>
        <p:nvSpPr>
          <p:cNvPr id="22" name="テキスト ボックス 21">
            <a:extLst>
              <a:ext uri="{FF2B5EF4-FFF2-40B4-BE49-F238E27FC236}">
                <a16:creationId xmlns:a16="http://schemas.microsoft.com/office/drawing/2014/main" id="{835F5CED-1331-462A-8F06-3F27B717D0D1}"/>
              </a:ext>
            </a:extLst>
          </p:cNvPr>
          <p:cNvSpPr txBox="1"/>
          <p:nvPr/>
        </p:nvSpPr>
        <p:spPr>
          <a:xfrm>
            <a:off x="4544623" y="3983471"/>
            <a:ext cx="4627984" cy="877163"/>
          </a:xfrm>
          <a:prstGeom prst="rect">
            <a:avLst/>
          </a:prstGeom>
          <a:noFill/>
        </p:spPr>
        <p:txBody>
          <a:bodyPr wrap="square" rtlCol="0">
            <a:spAutoFit/>
          </a:bodyPr>
          <a:lstStyle/>
          <a:p>
            <a:r>
              <a:rPr kumimoji="1" lang="ja-JP" altLang="en-US"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〇居住サポート住宅の供給促進</a:t>
            </a:r>
            <a:endPar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kumimoji="1" lang="ja-JP" altLang="en-US" sz="1000" dirty="0">
                <a:latin typeface="+mn-ea"/>
              </a:rPr>
              <a:t>　▶住宅供給側・要配慮者側の双方に制度周知</a:t>
            </a:r>
            <a:endParaRPr kumimoji="1" lang="en-US" altLang="ja-JP" sz="1000" dirty="0">
              <a:latin typeface="+mn-ea"/>
            </a:endParaRPr>
          </a:p>
          <a:p>
            <a:r>
              <a:rPr kumimoji="1" lang="ja-JP" altLang="en-US" sz="1000" dirty="0">
                <a:latin typeface="+mn-ea"/>
              </a:rPr>
              <a:t>　▶大家と居住サポートを担う居住支援法人等をつなぐ連携方策の検討</a:t>
            </a:r>
            <a:endParaRPr kumimoji="1" lang="en-US" altLang="ja-JP" sz="1000" dirty="0">
              <a:latin typeface="+mn-ea"/>
            </a:endParaRPr>
          </a:p>
          <a:p>
            <a:r>
              <a:rPr kumimoji="1" lang="ja-JP" altLang="en-US" sz="1000" dirty="0">
                <a:latin typeface="+mn-ea"/>
              </a:rPr>
              <a:t>　▶公的賃貸住宅を活用した好事例の民間賃貸住宅への波及</a:t>
            </a:r>
            <a:endParaRPr kumimoji="1" lang="en-US" altLang="ja-JP" sz="1000" dirty="0">
              <a:latin typeface="+mn-ea"/>
            </a:endParaRPr>
          </a:p>
          <a:p>
            <a:r>
              <a:rPr kumimoji="1" lang="ja-JP" altLang="en-US" sz="1000" dirty="0">
                <a:latin typeface="+mn-ea"/>
              </a:rPr>
              <a:t>　▶法に基づく指導監督の実施</a:t>
            </a:r>
          </a:p>
        </p:txBody>
      </p:sp>
      <p:sp>
        <p:nvSpPr>
          <p:cNvPr id="47" name="正方形/長方形 46">
            <a:extLst>
              <a:ext uri="{FF2B5EF4-FFF2-40B4-BE49-F238E27FC236}">
                <a16:creationId xmlns:a16="http://schemas.microsoft.com/office/drawing/2014/main" id="{FD6790D0-790B-4A55-BCAC-1C7D78B45B80}"/>
              </a:ext>
            </a:extLst>
          </p:cNvPr>
          <p:cNvSpPr/>
          <p:nvPr/>
        </p:nvSpPr>
        <p:spPr>
          <a:xfrm>
            <a:off x="0" y="0"/>
            <a:ext cx="9144000" cy="4606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48" name="テキスト ボックス 47">
            <a:extLst>
              <a:ext uri="{FF2B5EF4-FFF2-40B4-BE49-F238E27FC236}">
                <a16:creationId xmlns:a16="http://schemas.microsoft.com/office/drawing/2014/main" id="{020E2716-8763-43DC-92A9-D8463B12C8CD}"/>
              </a:ext>
            </a:extLst>
          </p:cNvPr>
          <p:cNvSpPr txBox="1"/>
          <p:nvPr/>
        </p:nvSpPr>
        <p:spPr>
          <a:xfrm>
            <a:off x="149773" y="67571"/>
            <a:ext cx="3672800" cy="338554"/>
          </a:xfrm>
          <a:prstGeom prst="rect">
            <a:avLst/>
          </a:prstGeom>
          <a:noFill/>
        </p:spPr>
        <p:txBody>
          <a:bodyPr wrap="none" rtlCol="0">
            <a:spAutoFit/>
          </a:bodyPr>
          <a:lstStyle/>
          <a:p>
            <a:r>
              <a:rPr kumimoji="1" lang="ja-JP" altLang="en-US" sz="1600" b="1" dirty="0">
                <a:solidFill>
                  <a:schemeClr val="bg1"/>
                </a:solidFill>
              </a:rPr>
              <a:t>居住安定確保計画推進部会の議論概要</a:t>
            </a:r>
            <a:endParaRPr kumimoji="1" lang="en-US" altLang="ja-JP" sz="1600" b="1" dirty="0">
              <a:solidFill>
                <a:schemeClr val="bg1"/>
              </a:solidFill>
            </a:endParaRPr>
          </a:p>
        </p:txBody>
      </p:sp>
      <p:sp>
        <p:nvSpPr>
          <p:cNvPr id="51" name="テキスト ボックス 50">
            <a:extLst>
              <a:ext uri="{FF2B5EF4-FFF2-40B4-BE49-F238E27FC236}">
                <a16:creationId xmlns:a16="http://schemas.microsoft.com/office/drawing/2014/main" id="{124C0786-EEAC-4473-B670-164257670AE8}"/>
              </a:ext>
            </a:extLst>
          </p:cNvPr>
          <p:cNvSpPr txBox="1"/>
          <p:nvPr/>
        </p:nvSpPr>
        <p:spPr>
          <a:xfrm>
            <a:off x="4524554" y="3732398"/>
            <a:ext cx="4532381" cy="261752"/>
          </a:xfrm>
          <a:prstGeom prst="rect">
            <a:avLst/>
          </a:prstGeom>
          <a:solidFill>
            <a:schemeClr val="accent1">
              <a:lumMod val="40000"/>
              <a:lumOff val="60000"/>
            </a:schemeClr>
          </a:solidFill>
        </p:spPr>
        <p:txBody>
          <a:bodyPr wrap="square" rtlCol="0">
            <a:spAutoFit/>
          </a:bodyPr>
          <a:lstStyle/>
          <a:p>
            <a:r>
              <a:rPr kumimoji="1" lang="ja-JP" altLang="en-US" sz="11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（５）居住サポート住宅の在り方</a:t>
            </a:r>
            <a:endParaRPr kumimoji="1" lang="en-US" altLang="ja-JP" sz="11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CAD145D7-1B59-413C-8936-C6D046AC2EC3}"/>
              </a:ext>
            </a:extLst>
          </p:cNvPr>
          <p:cNvSpPr txBox="1"/>
          <p:nvPr/>
        </p:nvSpPr>
        <p:spPr>
          <a:xfrm>
            <a:off x="4524555" y="4819419"/>
            <a:ext cx="4627984" cy="430887"/>
          </a:xfrm>
          <a:prstGeom prst="rect">
            <a:avLst/>
          </a:prstGeom>
          <a:noFill/>
        </p:spPr>
        <p:txBody>
          <a:bodyPr wrap="square" rtlCol="0">
            <a:spAutoFit/>
          </a:bodyPr>
          <a:lstStyle/>
          <a:p>
            <a:r>
              <a:rPr kumimoji="1" lang="ja-JP" altLang="en-US"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〇居住サポート住宅の認定基準（規模）の緩和</a:t>
            </a:r>
            <a:endPar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kumimoji="1" lang="ja-JP" altLang="en-US" sz="1050" dirty="0">
                <a:latin typeface="+mn-ea"/>
              </a:rPr>
              <a:t>　</a:t>
            </a:r>
            <a:r>
              <a:rPr kumimoji="1" lang="ja-JP" altLang="en-US" sz="1000" dirty="0">
                <a:latin typeface="+mn-ea"/>
              </a:rPr>
              <a:t>▶既に緩和しているセーフティネット登録住宅の規模と同等に緩和</a:t>
            </a:r>
            <a:endParaRPr kumimoji="1" lang="en-US" altLang="ja-JP" sz="1050" dirty="0">
              <a:latin typeface="+mn-ea"/>
            </a:endParaRPr>
          </a:p>
        </p:txBody>
      </p:sp>
      <p:sp>
        <p:nvSpPr>
          <p:cNvPr id="58" name="テキスト ボックス 57">
            <a:extLst>
              <a:ext uri="{FF2B5EF4-FFF2-40B4-BE49-F238E27FC236}">
                <a16:creationId xmlns:a16="http://schemas.microsoft.com/office/drawing/2014/main" id="{1F19946C-6CB0-45BC-8636-3727D7EB0172}"/>
              </a:ext>
            </a:extLst>
          </p:cNvPr>
          <p:cNvSpPr txBox="1"/>
          <p:nvPr/>
        </p:nvSpPr>
        <p:spPr>
          <a:xfrm>
            <a:off x="52386" y="1926371"/>
            <a:ext cx="4528651" cy="1054135"/>
          </a:xfrm>
          <a:prstGeom prst="rect">
            <a:avLst/>
          </a:prstGeom>
          <a:noFill/>
        </p:spPr>
        <p:txBody>
          <a:bodyPr wrap="square" rtlCol="0">
            <a:spAutoFit/>
          </a:bodyPr>
          <a:lstStyle/>
          <a:p>
            <a:r>
              <a:rPr kumimoji="1" lang="ja-JP" altLang="en-US"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〇その他の住宅確保要配慮者の居住支援施策</a:t>
            </a:r>
            <a:endParaRPr kumimoji="1" lang="en-US" altLang="ja-JP" sz="11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kumimoji="1" lang="ja-JP" altLang="en-US" sz="1050" dirty="0">
                <a:latin typeface="+mn-ea"/>
              </a:rPr>
              <a:t>・全ての住宅確保要配慮者に共通する居住支援施策</a:t>
            </a:r>
            <a:endParaRPr kumimoji="1" lang="en-US" altLang="ja-JP" sz="1050" dirty="0">
              <a:latin typeface="+mn-ea"/>
            </a:endParaRPr>
          </a:p>
          <a:p>
            <a:pPr>
              <a:lnSpc>
                <a:spcPts val="1200"/>
              </a:lnSpc>
            </a:pPr>
            <a:r>
              <a:rPr kumimoji="1" lang="ja-JP" altLang="en-US" sz="1000" dirty="0">
                <a:latin typeface="+mn-ea"/>
              </a:rPr>
              <a:t>　▶関連計画による取組と連携し、引き続き総合的な支援を実施</a:t>
            </a:r>
            <a:endParaRPr kumimoji="1" lang="en-US" altLang="ja-JP" sz="1000" dirty="0">
              <a:latin typeface="+mn-ea"/>
            </a:endParaRPr>
          </a:p>
          <a:p>
            <a:pPr>
              <a:lnSpc>
                <a:spcPts val="1200"/>
              </a:lnSpc>
            </a:pPr>
            <a:r>
              <a:rPr kumimoji="1" lang="ja-JP" altLang="en-US" sz="1000" dirty="0">
                <a:latin typeface="+mn-ea"/>
              </a:rPr>
              <a:t>　▶住宅ストック全体を活用したこれまでの取組の方向性を継続・発展</a:t>
            </a:r>
            <a:endParaRPr kumimoji="1" lang="en-US" altLang="ja-JP" sz="1000" dirty="0">
              <a:latin typeface="+mn-ea"/>
            </a:endParaRPr>
          </a:p>
          <a:p>
            <a:r>
              <a:rPr kumimoji="1" lang="ja-JP" altLang="en-US" sz="1050" dirty="0">
                <a:latin typeface="+mn-ea"/>
              </a:rPr>
              <a:t>・高齢者の住まい</a:t>
            </a:r>
            <a:endParaRPr kumimoji="1" lang="en-US" altLang="ja-JP" sz="1050" dirty="0">
              <a:latin typeface="+mn-ea"/>
            </a:endParaRPr>
          </a:p>
          <a:p>
            <a:r>
              <a:rPr kumimoji="1" lang="ja-JP" altLang="en-US" sz="1000" dirty="0">
                <a:latin typeface="+mn-ea"/>
              </a:rPr>
              <a:t>　▶高齢者向け住宅の戸数を引き続き観測指標として把握</a:t>
            </a:r>
            <a:endParaRPr kumimoji="1" lang="en-US" altLang="ja-JP" sz="1000" dirty="0">
              <a:latin typeface="+mn-ea"/>
            </a:endParaRPr>
          </a:p>
        </p:txBody>
      </p:sp>
      <p:pic>
        <p:nvPicPr>
          <p:cNvPr id="145" name="図 144">
            <a:extLst>
              <a:ext uri="{FF2B5EF4-FFF2-40B4-BE49-F238E27FC236}">
                <a16:creationId xmlns:a16="http://schemas.microsoft.com/office/drawing/2014/main" id="{804E537A-462B-496C-8174-D6C844E90272}"/>
              </a:ext>
            </a:extLst>
          </p:cNvPr>
          <p:cNvPicPr>
            <a:picLocks noChangeAspect="1"/>
          </p:cNvPicPr>
          <p:nvPr/>
        </p:nvPicPr>
        <p:blipFill>
          <a:blip r:embed="rId2"/>
          <a:stretch>
            <a:fillRect/>
          </a:stretch>
        </p:blipFill>
        <p:spPr>
          <a:xfrm>
            <a:off x="4816918" y="1290727"/>
            <a:ext cx="3821595" cy="1691461"/>
          </a:xfrm>
          <a:prstGeom prst="rect">
            <a:avLst/>
          </a:prstGeom>
        </p:spPr>
      </p:pic>
      <p:graphicFrame>
        <p:nvGraphicFramePr>
          <p:cNvPr id="21" name="表 9">
            <a:extLst>
              <a:ext uri="{FF2B5EF4-FFF2-40B4-BE49-F238E27FC236}">
                <a16:creationId xmlns:a16="http://schemas.microsoft.com/office/drawing/2014/main" id="{47642027-4E4E-49C9-A9FF-0A699BD9D85E}"/>
              </a:ext>
            </a:extLst>
          </p:cNvPr>
          <p:cNvGraphicFramePr>
            <a:graphicFrameLocks noGrp="1"/>
          </p:cNvGraphicFramePr>
          <p:nvPr>
            <p:extLst>
              <p:ext uri="{D42A27DB-BD31-4B8C-83A1-F6EECF244321}">
                <p14:modId xmlns:p14="http://schemas.microsoft.com/office/powerpoint/2010/main" val="2236418147"/>
              </p:ext>
            </p:extLst>
          </p:nvPr>
        </p:nvGraphicFramePr>
        <p:xfrm>
          <a:off x="4620710" y="5185653"/>
          <a:ext cx="4335621" cy="1588653"/>
        </p:xfrm>
        <a:graphic>
          <a:graphicData uri="http://schemas.openxmlformats.org/drawingml/2006/table">
            <a:tbl>
              <a:tblPr firstRow="1" bandRow="1">
                <a:tableStyleId>{7DF18680-E054-41AD-8BC1-D1AEF772440D}</a:tableStyleId>
              </a:tblPr>
              <a:tblGrid>
                <a:gridCol w="1130262">
                  <a:extLst>
                    <a:ext uri="{9D8B030D-6E8A-4147-A177-3AD203B41FA5}">
                      <a16:colId xmlns:a16="http://schemas.microsoft.com/office/drawing/2014/main" val="3997617527"/>
                    </a:ext>
                  </a:extLst>
                </a:gridCol>
                <a:gridCol w="3205359">
                  <a:extLst>
                    <a:ext uri="{9D8B030D-6E8A-4147-A177-3AD203B41FA5}">
                      <a16:colId xmlns:a16="http://schemas.microsoft.com/office/drawing/2014/main" val="1854565085"/>
                    </a:ext>
                  </a:extLst>
                </a:gridCol>
              </a:tblGrid>
              <a:tr h="238298">
                <a:tc>
                  <a:txBody>
                    <a:bodyPr/>
                    <a:lstStyle/>
                    <a:p>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居住サポート住宅の認定基準（規模）の緩和（案）</a:t>
                      </a:r>
                    </a:p>
                  </a:txBody>
                  <a:tcPr anchor="ctr"/>
                </a:tc>
                <a:extLst>
                  <a:ext uri="{0D108BD9-81ED-4DB2-BD59-A6C34878D82A}">
                    <a16:rowId xmlns:a16="http://schemas.microsoft.com/office/drawing/2014/main" val="2524725815"/>
                  </a:ext>
                </a:extLst>
              </a:tr>
              <a:tr h="222411">
                <a:tc>
                  <a:txBody>
                    <a:bodyPr/>
                    <a:lstStyle/>
                    <a:p>
                      <a:r>
                        <a:rPr kumimoji="1" lang="ja-JP" altLang="en-US" sz="800" dirty="0">
                          <a:solidFill>
                            <a:schemeClr val="tx1"/>
                          </a:solidFill>
                          <a:latin typeface="BIZ UDPゴシック" panose="020B0400000000000000" pitchFamily="50" charset="-128"/>
                          <a:ea typeface="BIZ UDPゴシック" panose="020B0400000000000000" pitchFamily="50" charset="-128"/>
                        </a:rPr>
                        <a:t>一般型住宅</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en-US" altLang="ja-JP" sz="800" dirty="0">
                          <a:solidFill>
                            <a:schemeClr val="tx1"/>
                          </a:solidFill>
                          <a:latin typeface="BIZ UDPゴシック" panose="020B0400000000000000" pitchFamily="50" charset="-128"/>
                          <a:ea typeface="BIZ UDPゴシック" panose="020B0400000000000000" pitchFamily="50" charset="-128"/>
                        </a:rPr>
                        <a:t>18</a:t>
                      </a:r>
                      <a:r>
                        <a:rPr kumimoji="1" lang="ja-JP" altLang="en-US" sz="800" dirty="0">
                          <a:solidFill>
                            <a:schemeClr val="tx1"/>
                          </a:solidFill>
                          <a:latin typeface="BIZ UDPゴシック" panose="020B0400000000000000" pitchFamily="50" charset="-128"/>
                          <a:ea typeface="BIZ UDPゴシック" panose="020B0400000000000000" pitchFamily="50" charset="-128"/>
                        </a:rPr>
                        <a:t>㎡以上　　</a:t>
                      </a:r>
                    </a:p>
                  </a:txBody>
                  <a:tcPr anchor="ctr"/>
                </a:tc>
                <a:extLst>
                  <a:ext uri="{0D108BD9-81ED-4DB2-BD59-A6C34878D82A}">
                    <a16:rowId xmlns:a16="http://schemas.microsoft.com/office/drawing/2014/main" val="1232396140"/>
                  </a:ext>
                </a:extLst>
              </a:tr>
              <a:tr h="222411">
                <a:tc>
                  <a:txBody>
                    <a:bodyPr/>
                    <a:lstStyle/>
                    <a:p>
                      <a:r>
                        <a:rPr kumimoji="1" lang="ja-JP" altLang="en-US" sz="800" dirty="0">
                          <a:solidFill>
                            <a:schemeClr val="tx1"/>
                          </a:solidFill>
                          <a:latin typeface="BIZ UDPゴシック" panose="020B0400000000000000" pitchFamily="50" charset="-128"/>
                          <a:ea typeface="BIZ UDPゴシック" panose="020B0400000000000000" pitchFamily="50" charset="-128"/>
                        </a:rPr>
                        <a:t>一部供用型住宅</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en-US" altLang="ja-JP" sz="800" dirty="0">
                          <a:solidFill>
                            <a:schemeClr val="tx1"/>
                          </a:solidFill>
                          <a:latin typeface="BIZ UDPゴシック" panose="020B0400000000000000" pitchFamily="50" charset="-128"/>
                          <a:ea typeface="BIZ UDPゴシック" panose="020B0400000000000000" pitchFamily="50" charset="-128"/>
                        </a:rPr>
                        <a:t>13</a:t>
                      </a:r>
                      <a:r>
                        <a:rPr kumimoji="1" lang="ja-JP" altLang="en-US" sz="800" dirty="0">
                          <a:solidFill>
                            <a:schemeClr val="tx1"/>
                          </a:solidFill>
                          <a:latin typeface="BIZ UDPゴシック" panose="020B0400000000000000" pitchFamily="50" charset="-128"/>
                          <a:ea typeface="BIZ UDPゴシック" panose="020B0400000000000000" pitchFamily="50" charset="-128"/>
                        </a:rPr>
                        <a:t>㎡以上　</a:t>
                      </a:r>
                    </a:p>
                  </a:txBody>
                  <a:tcPr anchor="ctr"/>
                </a:tc>
                <a:extLst>
                  <a:ext uri="{0D108BD9-81ED-4DB2-BD59-A6C34878D82A}">
                    <a16:rowId xmlns:a16="http://schemas.microsoft.com/office/drawing/2014/main" val="4246714584"/>
                  </a:ext>
                </a:extLst>
              </a:tr>
              <a:tr h="349504">
                <a:tc>
                  <a:txBody>
                    <a:bodyPr/>
                    <a:lstStyle/>
                    <a:p>
                      <a:r>
                        <a:rPr kumimoji="1" lang="ja-JP" altLang="en-US" sz="800" dirty="0">
                          <a:solidFill>
                            <a:schemeClr val="tx1"/>
                          </a:solidFill>
                          <a:latin typeface="BIZ UDPゴシック" panose="020B0400000000000000" pitchFamily="50" charset="-128"/>
                          <a:ea typeface="BIZ UDPゴシック" panose="020B0400000000000000" pitchFamily="50" charset="-128"/>
                        </a:rPr>
                        <a:t>共同居住型賃貸住宅</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600" dirty="0">
                          <a:solidFill>
                            <a:schemeClr val="tx1"/>
                          </a:solidFill>
                          <a:latin typeface="BIZ UDPゴシック" panose="020B0400000000000000" pitchFamily="50" charset="-128"/>
                          <a:ea typeface="BIZ UDPゴシック" panose="020B0400000000000000" pitchFamily="50" charset="-128"/>
                        </a:rPr>
                        <a:t>（ひとり親世帯を除く）</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r>
                        <a:rPr kumimoji="1" lang="ja-JP" altLang="en-US" sz="800" b="0" u="none" strike="noStrike" kern="1200" baseline="0" dirty="0">
                          <a:solidFill>
                            <a:schemeClr val="tx1"/>
                          </a:solidFill>
                          <a:latin typeface="BIZ UDPゴシック" panose="020B0400000000000000" pitchFamily="50" charset="-128"/>
                          <a:ea typeface="BIZ UDPゴシック" panose="020B0400000000000000" pitchFamily="50" charset="-128"/>
                        </a:rPr>
                        <a:t>・住宅の面積　</a:t>
                      </a:r>
                      <a:r>
                        <a:rPr kumimoji="1" lang="en-US" altLang="ja-JP" sz="800" b="0" u="none" strike="noStrike" kern="1200" baseline="0" dirty="0">
                          <a:solidFill>
                            <a:schemeClr val="tx1"/>
                          </a:solidFill>
                          <a:latin typeface="BIZ UDPゴシック" panose="020B0400000000000000" pitchFamily="50" charset="-128"/>
                          <a:ea typeface="BIZ UDPゴシック" panose="020B0400000000000000" pitchFamily="50" charset="-128"/>
                        </a:rPr>
                        <a:t>13.5㎡×</a:t>
                      </a:r>
                      <a:r>
                        <a:rPr kumimoji="1" lang="ja-JP" altLang="en-US" sz="800" b="0" u="none" strike="noStrike" kern="1200" baseline="0" dirty="0">
                          <a:solidFill>
                            <a:schemeClr val="tx1"/>
                          </a:solidFill>
                          <a:latin typeface="BIZ UDPゴシック" panose="020B0400000000000000" pitchFamily="50" charset="-128"/>
                          <a:ea typeface="BIZ UDPゴシック" panose="020B0400000000000000" pitchFamily="50" charset="-128"/>
                        </a:rPr>
                        <a:t>居住人数＋</a:t>
                      </a:r>
                      <a:r>
                        <a:rPr kumimoji="1" lang="en-US" altLang="ja-JP" sz="800" b="0" u="none" strike="noStrike" kern="1200" baseline="0" dirty="0">
                          <a:solidFill>
                            <a:schemeClr val="tx1"/>
                          </a:solidFill>
                          <a:latin typeface="BIZ UDPゴシック" panose="020B0400000000000000" pitchFamily="50" charset="-128"/>
                          <a:ea typeface="BIZ UDPゴシック" panose="020B0400000000000000" pitchFamily="50" charset="-128"/>
                        </a:rPr>
                        <a:t>10㎡</a:t>
                      </a:r>
                      <a:r>
                        <a:rPr kumimoji="1" lang="ja-JP" altLang="en-US" sz="800" b="0" u="none" strike="noStrike" kern="1200" baseline="0" dirty="0">
                          <a:solidFill>
                            <a:schemeClr val="tx1"/>
                          </a:solidFill>
                          <a:latin typeface="BIZ UDPゴシック" panose="020B0400000000000000" pitchFamily="50" charset="-128"/>
                          <a:ea typeface="BIZ UDPゴシック" panose="020B0400000000000000" pitchFamily="50" charset="-128"/>
                        </a:rPr>
                        <a:t>以上 </a:t>
                      </a:r>
                      <a:endParaRPr kumimoji="1" lang="en-US" altLang="ja-JP" sz="800" b="0" u="none" strike="noStrike" kern="1200" baseline="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BIZ UDPゴシック" panose="020B0400000000000000" pitchFamily="50" charset="-128"/>
                          <a:ea typeface="BIZ UDPゴシック" panose="020B0400000000000000" pitchFamily="50" charset="-128"/>
                        </a:rPr>
                        <a:t>・専用居室 </a:t>
                      </a:r>
                      <a:r>
                        <a:rPr lang="en-US" altLang="ja-JP" sz="800" dirty="0">
                          <a:solidFill>
                            <a:schemeClr val="tx1"/>
                          </a:solidFill>
                          <a:latin typeface="BIZ UDPゴシック" panose="020B0400000000000000" pitchFamily="50" charset="-128"/>
                          <a:ea typeface="BIZ UDPゴシック" panose="020B0400000000000000" pitchFamily="50" charset="-128"/>
                        </a:rPr>
                        <a:t>7.5㎡</a:t>
                      </a:r>
                      <a:r>
                        <a:rPr lang="ja-JP" altLang="en-US" sz="800" dirty="0">
                          <a:solidFill>
                            <a:schemeClr val="tx1"/>
                          </a:solidFill>
                          <a:latin typeface="BIZ UDPゴシック" panose="020B0400000000000000" pitchFamily="50" charset="-128"/>
                          <a:ea typeface="BIZ UDPゴシック" panose="020B0400000000000000" pitchFamily="50" charset="-128"/>
                        </a:rPr>
                        <a:t>以上（ただし</a:t>
                      </a:r>
                      <a:r>
                        <a:rPr lang="en-US" altLang="ja-JP" sz="800" dirty="0">
                          <a:solidFill>
                            <a:schemeClr val="tx1"/>
                          </a:solidFill>
                          <a:latin typeface="BIZ UDPゴシック" panose="020B0400000000000000" pitchFamily="50" charset="-128"/>
                          <a:ea typeface="BIZ UDPゴシック" panose="020B0400000000000000" pitchFamily="50" charset="-128"/>
                        </a:rPr>
                        <a:t>1</a:t>
                      </a:r>
                      <a:r>
                        <a:rPr lang="ja-JP" altLang="en-US" sz="800" dirty="0">
                          <a:solidFill>
                            <a:schemeClr val="tx1"/>
                          </a:solidFill>
                          <a:latin typeface="BIZ UDPゴシック" panose="020B0400000000000000" pitchFamily="50" charset="-128"/>
                          <a:ea typeface="BIZ UDPゴシック" panose="020B0400000000000000" pitchFamily="50" charset="-128"/>
                        </a:rPr>
                        <a:t>室</a:t>
                      </a:r>
                      <a:r>
                        <a:rPr lang="en-US" altLang="ja-JP" sz="800" dirty="0">
                          <a:solidFill>
                            <a:schemeClr val="tx1"/>
                          </a:solidFill>
                          <a:latin typeface="BIZ UDPゴシック" panose="020B0400000000000000" pitchFamily="50" charset="-128"/>
                          <a:ea typeface="BIZ UDPゴシック" panose="020B0400000000000000" pitchFamily="50" charset="-128"/>
                        </a:rPr>
                        <a:t>1</a:t>
                      </a:r>
                      <a:r>
                        <a:rPr lang="ja-JP" altLang="en-US" sz="800" dirty="0">
                          <a:solidFill>
                            <a:schemeClr val="tx1"/>
                          </a:solidFill>
                          <a:latin typeface="BIZ UDPゴシック" panose="020B0400000000000000" pitchFamily="50" charset="-128"/>
                          <a:ea typeface="BIZ UDPゴシック" panose="020B0400000000000000" pitchFamily="50" charset="-128"/>
                        </a:rPr>
                        <a:t>名） </a:t>
                      </a:r>
                      <a:endParaRPr lang="en-US" altLang="ja-JP" sz="80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163506354"/>
                  </a:ext>
                </a:extLst>
              </a:tr>
              <a:tr h="556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共同居住型賃貸住宅</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BIZ UDPゴシック" panose="020B0400000000000000" pitchFamily="50" charset="-128"/>
                          <a:ea typeface="BIZ UDPゴシック" panose="020B0400000000000000" pitchFamily="50" charset="-128"/>
                        </a:rPr>
                        <a:t>（ひとり親世帯向け）</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r>
                        <a:rPr kumimoji="1" lang="ja-JP" altLang="en-US" sz="800" b="0" u="none" strike="noStrike" kern="1200" baseline="0" dirty="0">
                          <a:solidFill>
                            <a:schemeClr val="tx1"/>
                          </a:solidFill>
                          <a:latin typeface="BIZ UDPゴシック" panose="020B0400000000000000" pitchFamily="50" charset="-128"/>
                          <a:ea typeface="BIZ UDPゴシック" panose="020B0400000000000000" pitchFamily="50" charset="-128"/>
                        </a:rPr>
                        <a:t>・住棟全体　</a:t>
                      </a:r>
                      <a:r>
                        <a:rPr kumimoji="1" lang="en-US" altLang="ja-JP" sz="800" b="0" u="none" strike="noStrike" kern="1200" baseline="0" dirty="0">
                          <a:solidFill>
                            <a:schemeClr val="tx1"/>
                          </a:solidFill>
                          <a:latin typeface="BIZ UDPゴシック" panose="020B0400000000000000" pitchFamily="50" charset="-128"/>
                          <a:ea typeface="BIZ UDPゴシック" panose="020B0400000000000000" pitchFamily="50" charset="-128"/>
                        </a:rPr>
                        <a:t>13.5㎡×</a:t>
                      </a:r>
                      <a:r>
                        <a:rPr kumimoji="1" lang="ja-JP" altLang="en-US" sz="800" b="0" u="none" strike="noStrike" kern="1200" baseline="0" dirty="0">
                          <a:solidFill>
                            <a:schemeClr val="tx1"/>
                          </a:solidFill>
                          <a:latin typeface="BIZ UDPゴシック" panose="020B0400000000000000" pitchFamily="50" charset="-128"/>
                          <a:ea typeface="BIZ UDPゴシック" panose="020B0400000000000000" pitchFamily="50" charset="-128"/>
                        </a:rPr>
                        <a:t>Ｂ＋</a:t>
                      </a:r>
                      <a:r>
                        <a:rPr kumimoji="1" lang="en-US" altLang="ja-JP" sz="800" b="0" u="none" strike="noStrike" kern="1200" baseline="0" dirty="0">
                          <a:solidFill>
                            <a:schemeClr val="tx1"/>
                          </a:solidFill>
                          <a:latin typeface="BIZ UDPゴシック" panose="020B0400000000000000" pitchFamily="50" charset="-128"/>
                          <a:ea typeface="BIZ UDPゴシック" panose="020B0400000000000000" pitchFamily="50" charset="-128"/>
                        </a:rPr>
                        <a:t>20㎡×</a:t>
                      </a:r>
                      <a:r>
                        <a:rPr kumimoji="1" lang="ja-JP" altLang="en-US" sz="800" b="0" u="none" strike="noStrike" kern="1200" baseline="0" dirty="0">
                          <a:solidFill>
                            <a:schemeClr val="tx1"/>
                          </a:solidFill>
                          <a:latin typeface="BIZ UDPゴシック" panose="020B0400000000000000" pitchFamily="50" charset="-128"/>
                          <a:ea typeface="BIZ UDPゴシック" panose="020B0400000000000000" pitchFamily="50" charset="-128"/>
                        </a:rPr>
                        <a:t>Ｃ＋</a:t>
                      </a:r>
                      <a:r>
                        <a:rPr kumimoji="1" lang="en-US" altLang="ja-JP" sz="800" b="0" u="none" strike="noStrike" kern="1200" baseline="0" dirty="0">
                          <a:solidFill>
                            <a:schemeClr val="tx1"/>
                          </a:solidFill>
                          <a:latin typeface="BIZ UDPゴシック" panose="020B0400000000000000" pitchFamily="50" charset="-128"/>
                          <a:ea typeface="BIZ UDPゴシック" panose="020B0400000000000000" pitchFamily="50" charset="-128"/>
                        </a:rPr>
                        <a:t>10㎡</a:t>
                      </a:r>
                      <a:r>
                        <a:rPr kumimoji="1" lang="ja-JP" altLang="en-US" sz="800" b="0" u="none" strike="noStrike" kern="1200" baseline="0" dirty="0">
                          <a:solidFill>
                            <a:schemeClr val="tx1"/>
                          </a:solidFill>
                          <a:latin typeface="BIZ UDPゴシック" panose="020B0400000000000000" pitchFamily="50" charset="-128"/>
                          <a:ea typeface="BIZ UDPゴシック" panose="020B0400000000000000" pitchFamily="50" charset="-128"/>
                        </a:rPr>
                        <a:t>以上</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・専用居室　</a:t>
                      </a:r>
                      <a:r>
                        <a:rPr kumimoji="1" lang="en-US" altLang="ja-JP" sz="800" dirty="0">
                          <a:solidFill>
                            <a:schemeClr val="tx1"/>
                          </a:solidFill>
                          <a:latin typeface="BIZ UDPゴシック" panose="020B0400000000000000" pitchFamily="50" charset="-128"/>
                          <a:ea typeface="BIZ UDPゴシック" panose="020B0400000000000000" pitchFamily="50" charset="-128"/>
                        </a:rPr>
                        <a:t>10</a:t>
                      </a:r>
                      <a:r>
                        <a:rPr kumimoji="1" lang="ja-JP" altLang="en-US" sz="800" dirty="0">
                          <a:solidFill>
                            <a:schemeClr val="tx1"/>
                          </a:solidFill>
                          <a:latin typeface="BIZ UDPゴシック" panose="020B0400000000000000" pitchFamily="50" charset="-128"/>
                          <a:ea typeface="BIZ UDPゴシック" panose="020B0400000000000000" pitchFamily="50" charset="-128"/>
                        </a:rPr>
                        <a:t>㎡以上</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kern="100" spc="-70" dirty="0">
                          <a:solidFill>
                            <a:schemeClr val="tx1"/>
                          </a:solidFill>
                          <a:effectLst/>
                          <a:latin typeface="BIZ UDPゴシック" panose="020B0400000000000000" pitchFamily="50" charset="-128"/>
                          <a:ea typeface="BIZ UDPゴシック" panose="020B0400000000000000" pitchFamily="50" charset="-128"/>
                        </a:rPr>
                        <a:t>（</a:t>
                      </a:r>
                      <a:r>
                        <a:rPr lang="ja-JP" altLang="ja-JP" sz="800" kern="100" spc="-70" dirty="0">
                          <a:solidFill>
                            <a:schemeClr val="tx1"/>
                          </a:solidFill>
                          <a:effectLst/>
                          <a:latin typeface="BIZ UDPゴシック" panose="020B0400000000000000" pitchFamily="50" charset="-128"/>
                          <a:ea typeface="BIZ UDPゴシック" panose="020B0400000000000000" pitchFamily="50" charset="-128"/>
                        </a:rPr>
                        <a:t>ただし、住宅の面積が</a:t>
                      </a:r>
                      <a:r>
                        <a:rPr lang="en-US" altLang="ja-JP" sz="800" kern="100" spc="-70" dirty="0">
                          <a:solidFill>
                            <a:schemeClr val="tx1"/>
                          </a:solidFill>
                          <a:effectLst/>
                          <a:latin typeface="BIZ UDPゴシック" panose="020B0400000000000000" pitchFamily="50" charset="-128"/>
                          <a:ea typeface="BIZ UDPゴシック" panose="020B0400000000000000" pitchFamily="50" charset="-128"/>
                        </a:rPr>
                        <a:t>15</a:t>
                      </a:r>
                      <a:r>
                        <a:rPr lang="ja-JP" altLang="ja-JP" sz="800" kern="100" spc="-70" dirty="0">
                          <a:solidFill>
                            <a:schemeClr val="tx1"/>
                          </a:solidFill>
                          <a:effectLst/>
                          <a:latin typeface="BIZ UDPゴシック" panose="020B0400000000000000" pitchFamily="50" charset="-128"/>
                          <a:ea typeface="BIZ UDPゴシック" panose="020B0400000000000000" pitchFamily="50" charset="-128"/>
                        </a:rPr>
                        <a:t>㎡×</a:t>
                      </a:r>
                      <a:r>
                        <a:rPr lang="en-US" altLang="ja-JP" sz="800" kern="100" spc="-70" dirty="0">
                          <a:solidFill>
                            <a:schemeClr val="tx1"/>
                          </a:solidFill>
                          <a:effectLst/>
                          <a:latin typeface="BIZ UDPゴシック" panose="020B0400000000000000" pitchFamily="50" charset="-128"/>
                          <a:ea typeface="BIZ UDPゴシック" panose="020B0400000000000000" pitchFamily="50" charset="-128"/>
                        </a:rPr>
                        <a:t>B</a:t>
                      </a:r>
                      <a:r>
                        <a:rPr lang="ja-JP" altLang="ja-JP" sz="800" kern="100" spc="-70" dirty="0">
                          <a:solidFill>
                            <a:schemeClr val="tx1"/>
                          </a:solidFill>
                          <a:effectLst/>
                          <a:latin typeface="BIZ UDPゴシック" panose="020B0400000000000000" pitchFamily="50" charset="-128"/>
                          <a:ea typeface="BIZ UDPゴシック" panose="020B0400000000000000" pitchFamily="50" charset="-128"/>
                        </a:rPr>
                        <a:t>＋</a:t>
                      </a:r>
                      <a:r>
                        <a:rPr lang="en-US" altLang="ja-JP" sz="800" kern="100" spc="-70" dirty="0">
                          <a:solidFill>
                            <a:schemeClr val="tx1"/>
                          </a:solidFill>
                          <a:effectLst/>
                          <a:latin typeface="BIZ UDPゴシック" panose="020B0400000000000000" pitchFamily="50" charset="-128"/>
                          <a:ea typeface="BIZ UDPゴシック" panose="020B0400000000000000" pitchFamily="50" charset="-128"/>
                        </a:rPr>
                        <a:t>24</a:t>
                      </a:r>
                      <a:r>
                        <a:rPr lang="ja-JP" altLang="ja-JP" sz="800" kern="100" spc="-70" dirty="0">
                          <a:solidFill>
                            <a:schemeClr val="tx1"/>
                          </a:solidFill>
                          <a:effectLst/>
                          <a:latin typeface="BIZ UDPゴシック" panose="020B0400000000000000" pitchFamily="50" charset="-128"/>
                          <a:ea typeface="BIZ UDPゴシック" panose="020B0400000000000000" pitchFamily="50" charset="-128"/>
                        </a:rPr>
                        <a:t>㎡×</a:t>
                      </a:r>
                      <a:r>
                        <a:rPr lang="en-US" altLang="ja-JP" sz="800" kern="100" spc="-70" dirty="0">
                          <a:solidFill>
                            <a:schemeClr val="tx1"/>
                          </a:solidFill>
                          <a:effectLst/>
                          <a:latin typeface="BIZ UDPゴシック" panose="020B0400000000000000" pitchFamily="50" charset="-128"/>
                          <a:ea typeface="BIZ UDPゴシック" panose="020B0400000000000000" pitchFamily="50" charset="-128"/>
                        </a:rPr>
                        <a:t>C</a:t>
                      </a:r>
                      <a:r>
                        <a:rPr lang="ja-JP" altLang="ja-JP" sz="800" kern="100" spc="-70" dirty="0">
                          <a:solidFill>
                            <a:schemeClr val="tx1"/>
                          </a:solidFill>
                          <a:effectLst/>
                          <a:latin typeface="BIZ UDPゴシック" panose="020B0400000000000000" pitchFamily="50" charset="-128"/>
                          <a:ea typeface="BIZ UDPゴシック" panose="020B0400000000000000" pitchFamily="50" charset="-128"/>
                        </a:rPr>
                        <a:t>＋</a:t>
                      </a:r>
                      <a:r>
                        <a:rPr lang="en-US" altLang="ja-JP" sz="800" kern="100" spc="-70" dirty="0">
                          <a:solidFill>
                            <a:schemeClr val="tx1"/>
                          </a:solidFill>
                          <a:effectLst/>
                          <a:latin typeface="BIZ UDPゴシック" panose="020B0400000000000000" pitchFamily="50" charset="-128"/>
                          <a:ea typeface="BIZ UDPゴシック" panose="020B0400000000000000" pitchFamily="50" charset="-128"/>
                        </a:rPr>
                        <a:t>10</a:t>
                      </a:r>
                      <a:r>
                        <a:rPr lang="ja-JP" altLang="ja-JP" sz="800" kern="100" spc="-70" dirty="0">
                          <a:solidFill>
                            <a:schemeClr val="tx1"/>
                          </a:solidFill>
                          <a:effectLst/>
                          <a:latin typeface="BIZ UDPゴシック" panose="020B0400000000000000" pitchFamily="50" charset="-128"/>
                          <a:ea typeface="BIZ UDPゴシック" panose="020B0400000000000000" pitchFamily="50" charset="-128"/>
                        </a:rPr>
                        <a:t>㎡以上の場合、</a:t>
                      </a:r>
                      <a:r>
                        <a:rPr lang="en-US" altLang="ja-JP" sz="800" kern="100" spc="-70" dirty="0">
                          <a:solidFill>
                            <a:schemeClr val="tx1"/>
                          </a:solidFill>
                          <a:effectLst/>
                          <a:latin typeface="BIZ UDPゴシック" panose="020B0400000000000000" pitchFamily="50" charset="-128"/>
                          <a:ea typeface="BIZ UDPゴシック" panose="020B0400000000000000" pitchFamily="50" charset="-128"/>
                        </a:rPr>
                        <a:t>8</a:t>
                      </a:r>
                      <a:r>
                        <a:rPr lang="ja-JP" altLang="ja-JP" sz="800" kern="100" spc="-70" dirty="0">
                          <a:solidFill>
                            <a:schemeClr val="tx1"/>
                          </a:solidFill>
                          <a:effectLst/>
                          <a:latin typeface="BIZ UDPゴシック" panose="020B0400000000000000" pitchFamily="50" charset="-128"/>
                          <a:ea typeface="BIZ UDPゴシック" panose="020B0400000000000000" pitchFamily="50" charset="-128"/>
                        </a:rPr>
                        <a:t>㎡以上）</a:t>
                      </a:r>
                      <a:endParaRPr kumimoji="1" lang="en-US" altLang="ja-JP" sz="500" b="0" u="none" strike="noStrike" kern="1200" spc="-70" baseline="0" dirty="0">
                        <a:solidFill>
                          <a:schemeClr val="tx1"/>
                        </a:solidFill>
                        <a:latin typeface="BIZ UDPゴシック" panose="020B0400000000000000" pitchFamily="50" charset="-128"/>
                        <a:ea typeface="BIZ UDPゴシック" panose="020B0400000000000000" pitchFamily="50" charset="-128"/>
                      </a:endParaRPr>
                    </a:p>
                    <a:p>
                      <a:r>
                        <a:rPr kumimoji="1" lang="ja-JP" altLang="en-US" sz="580" b="0" u="none" strike="noStrike" kern="1200" baseline="0" dirty="0">
                          <a:solidFill>
                            <a:schemeClr val="tx1"/>
                          </a:solidFill>
                          <a:latin typeface="BIZ UDPゴシック" panose="020B0400000000000000" pitchFamily="50" charset="-128"/>
                          <a:ea typeface="BIZ UDPゴシック" panose="020B0400000000000000" pitchFamily="50" charset="-128"/>
                        </a:rPr>
                        <a:t>Ｂ：ひとり親世帯向け居室以外の入居可能者数　Ｃ：ひとり親世帯向け居室の入居可能世帯数</a:t>
                      </a:r>
                      <a:endParaRPr kumimoji="1" lang="ja-JP" altLang="en-US" sz="58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228698030"/>
                  </a:ext>
                </a:extLst>
              </a:tr>
            </a:tbl>
          </a:graphicData>
        </a:graphic>
      </p:graphicFrame>
      <p:sp>
        <p:nvSpPr>
          <p:cNvPr id="23" name="テキスト ボックス 22">
            <a:extLst>
              <a:ext uri="{FF2B5EF4-FFF2-40B4-BE49-F238E27FC236}">
                <a16:creationId xmlns:a16="http://schemas.microsoft.com/office/drawing/2014/main" id="{7FDC29ED-5877-4D7E-BE58-0456B01DB2FA}"/>
              </a:ext>
            </a:extLst>
          </p:cNvPr>
          <p:cNvSpPr txBox="1"/>
          <p:nvPr/>
        </p:nvSpPr>
        <p:spPr>
          <a:xfrm>
            <a:off x="8875986" y="6620380"/>
            <a:ext cx="252248" cy="261610"/>
          </a:xfrm>
          <a:prstGeom prst="rect">
            <a:avLst/>
          </a:prstGeom>
          <a:noFill/>
        </p:spPr>
        <p:txBody>
          <a:bodyPr wrap="square" rtlCol="0">
            <a:spAutoFit/>
          </a:bodyPr>
          <a:lstStyle/>
          <a:p>
            <a:r>
              <a:rPr kumimoji="1" lang="ja-JP" altLang="en-US" sz="1050" dirty="0"/>
              <a:t>２</a:t>
            </a:r>
          </a:p>
        </p:txBody>
      </p:sp>
    </p:spTree>
    <p:extLst>
      <p:ext uri="{BB962C8B-B14F-4D97-AF65-F5344CB8AC3E}">
        <p14:creationId xmlns:p14="http://schemas.microsoft.com/office/powerpoint/2010/main" val="3690936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四角形: 角を丸くする 31">
            <a:extLst>
              <a:ext uri="{FF2B5EF4-FFF2-40B4-BE49-F238E27FC236}">
                <a16:creationId xmlns:a16="http://schemas.microsoft.com/office/drawing/2014/main" id="{464CA552-4282-4AE1-A9CA-9BBEA3EF9A0B}"/>
              </a:ext>
            </a:extLst>
          </p:cNvPr>
          <p:cNvSpPr/>
          <p:nvPr/>
        </p:nvSpPr>
        <p:spPr>
          <a:xfrm>
            <a:off x="3912933" y="5344412"/>
            <a:ext cx="5081294" cy="1292662"/>
          </a:xfrm>
          <a:prstGeom prst="roundRect">
            <a:avLst>
              <a:gd name="adj" fmla="val 289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1" name="四角形: 角を丸くする 30">
            <a:extLst>
              <a:ext uri="{FF2B5EF4-FFF2-40B4-BE49-F238E27FC236}">
                <a16:creationId xmlns:a16="http://schemas.microsoft.com/office/drawing/2014/main" id="{45F7AAC3-1A6E-4C0D-900F-245A9436B998}"/>
              </a:ext>
            </a:extLst>
          </p:cNvPr>
          <p:cNvSpPr/>
          <p:nvPr/>
        </p:nvSpPr>
        <p:spPr>
          <a:xfrm>
            <a:off x="3943598" y="3509955"/>
            <a:ext cx="5081294" cy="1641020"/>
          </a:xfrm>
          <a:prstGeom prst="roundRect">
            <a:avLst>
              <a:gd name="adj" fmla="val 289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30DB6825-97DF-4BA4-BEA7-4BEFE62F95C7}"/>
              </a:ext>
            </a:extLst>
          </p:cNvPr>
          <p:cNvSpPr/>
          <p:nvPr/>
        </p:nvSpPr>
        <p:spPr>
          <a:xfrm>
            <a:off x="3948471" y="957377"/>
            <a:ext cx="5081294" cy="2354409"/>
          </a:xfrm>
          <a:prstGeom prst="roundRect">
            <a:avLst>
              <a:gd name="adj" fmla="val 289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7A2AF38A-D3D4-45C3-88C3-249C3C5EF309}"/>
              </a:ext>
            </a:extLst>
          </p:cNvPr>
          <p:cNvSpPr/>
          <p:nvPr/>
        </p:nvSpPr>
        <p:spPr>
          <a:xfrm>
            <a:off x="3948472" y="3553744"/>
            <a:ext cx="5113374" cy="1392467"/>
          </a:xfrm>
          <a:prstGeom prst="roundRect">
            <a:avLst>
              <a:gd name="adj" fmla="val 289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51A167A4-1028-4795-95DE-7DB37EF4FAB3}"/>
              </a:ext>
            </a:extLst>
          </p:cNvPr>
          <p:cNvSpPr/>
          <p:nvPr/>
        </p:nvSpPr>
        <p:spPr>
          <a:xfrm>
            <a:off x="3948473" y="892473"/>
            <a:ext cx="5113375" cy="2876870"/>
          </a:xfrm>
          <a:prstGeom prst="roundRect">
            <a:avLst>
              <a:gd name="adj" fmla="val 289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2F73A972-7411-44F6-B36F-3636DEC5C1BF}"/>
              </a:ext>
            </a:extLst>
          </p:cNvPr>
          <p:cNvSpPr/>
          <p:nvPr/>
        </p:nvSpPr>
        <p:spPr>
          <a:xfrm>
            <a:off x="0" y="0"/>
            <a:ext cx="9144000" cy="4606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1902E15D-A2AC-40ED-9480-3A490FB53095}"/>
              </a:ext>
            </a:extLst>
          </p:cNvPr>
          <p:cNvSpPr txBox="1"/>
          <p:nvPr/>
        </p:nvSpPr>
        <p:spPr>
          <a:xfrm>
            <a:off x="149773" y="67571"/>
            <a:ext cx="5519460" cy="338554"/>
          </a:xfrm>
          <a:prstGeom prst="rect">
            <a:avLst/>
          </a:prstGeom>
          <a:noFill/>
        </p:spPr>
        <p:txBody>
          <a:bodyPr wrap="none" rtlCol="0">
            <a:spAutoFit/>
          </a:bodyPr>
          <a:lstStyle/>
          <a:p>
            <a:r>
              <a:rPr kumimoji="1" lang="ja-JP" altLang="en-US" sz="1600" b="1" dirty="0">
                <a:solidFill>
                  <a:schemeClr val="bg1"/>
                </a:solidFill>
                <a:latin typeface="+mn-ea"/>
              </a:rPr>
              <a:t>（１）住宅確保要配慮者の範囲と各属性毎の居住支援施策</a:t>
            </a:r>
          </a:p>
        </p:txBody>
      </p:sp>
      <p:sp>
        <p:nvSpPr>
          <p:cNvPr id="6" name="テキスト ボックス 5">
            <a:extLst>
              <a:ext uri="{FF2B5EF4-FFF2-40B4-BE49-F238E27FC236}">
                <a16:creationId xmlns:a16="http://schemas.microsoft.com/office/drawing/2014/main" id="{1AA7A5D4-4B06-47F5-A99F-4DD2CAE54F4C}"/>
              </a:ext>
            </a:extLst>
          </p:cNvPr>
          <p:cNvSpPr txBox="1"/>
          <p:nvPr/>
        </p:nvSpPr>
        <p:spPr>
          <a:xfrm>
            <a:off x="42304" y="799252"/>
            <a:ext cx="3932577" cy="461665"/>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〇改正住宅セーフティネット法にて</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住宅確保要配慮者として追加・拡充された者を追加</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D55AD61C-E638-4C2D-B714-5A7E9797ED9D}"/>
              </a:ext>
            </a:extLst>
          </p:cNvPr>
          <p:cNvSpPr txBox="1"/>
          <p:nvPr/>
        </p:nvSpPr>
        <p:spPr>
          <a:xfrm>
            <a:off x="3948474" y="2373603"/>
            <a:ext cx="1941557"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・困難な問題を抱える女性</a:t>
            </a:r>
          </a:p>
        </p:txBody>
      </p:sp>
      <p:sp>
        <p:nvSpPr>
          <p:cNvPr id="8" name="テキスト ボックス 7">
            <a:extLst>
              <a:ext uri="{FF2B5EF4-FFF2-40B4-BE49-F238E27FC236}">
                <a16:creationId xmlns:a16="http://schemas.microsoft.com/office/drawing/2014/main" id="{769504C3-255C-4AE6-9077-2CC0FD989E92}"/>
              </a:ext>
            </a:extLst>
          </p:cNvPr>
          <p:cNvSpPr txBox="1"/>
          <p:nvPr/>
        </p:nvSpPr>
        <p:spPr>
          <a:xfrm>
            <a:off x="3948474" y="1216770"/>
            <a:ext cx="3490058"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・刑の執行のため刑事施設に収容されていた者等</a:t>
            </a:r>
          </a:p>
        </p:txBody>
      </p:sp>
      <p:sp>
        <p:nvSpPr>
          <p:cNvPr id="9" name="テキスト ボックス 8">
            <a:extLst>
              <a:ext uri="{FF2B5EF4-FFF2-40B4-BE49-F238E27FC236}">
                <a16:creationId xmlns:a16="http://schemas.microsoft.com/office/drawing/2014/main" id="{8C1721B6-817B-4375-BEF0-B15289711525}"/>
              </a:ext>
            </a:extLst>
          </p:cNvPr>
          <p:cNvSpPr txBox="1"/>
          <p:nvPr/>
        </p:nvSpPr>
        <p:spPr>
          <a:xfrm>
            <a:off x="149773" y="1702058"/>
            <a:ext cx="3287243" cy="1252972"/>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①法で定められた者</a:t>
            </a:r>
            <a:endParaRPr kumimoji="1" lang="en-US" altLang="ja-JP" sz="1100" b="1"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・低額所得者</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・被災者（発災後３年以内）</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・高齢者</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・身体障がい者、知的障がい者、精神障がい者、</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　その他の障がい者</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・子ども（高校生相当以下）を養育している者</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（妊婦がいる世帯も含む）</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B6251FCF-FF05-4334-AE12-F8EFD73F453A}"/>
              </a:ext>
            </a:extLst>
          </p:cNvPr>
          <p:cNvSpPr txBox="1"/>
          <p:nvPr/>
        </p:nvSpPr>
        <p:spPr>
          <a:xfrm>
            <a:off x="219665" y="2903369"/>
            <a:ext cx="3500997" cy="1954381"/>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②規則で定められた者</a:t>
            </a:r>
            <a:endParaRPr kumimoji="1" lang="en-US" altLang="ja-JP" sz="1100" b="1"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・外国人</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・中国残留邦人</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・児童虐待を受けた者</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・ハンセン病療養者入所者</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・ＤＶ被害者</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・北朝鮮拉致被害者等</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・犯罪被害者等</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・生活困窮者</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b="1" u="sng" dirty="0">
                <a:latin typeface="BIZ UDPゴシック" panose="020B0400000000000000" pitchFamily="50" charset="-128"/>
                <a:ea typeface="BIZ UDPゴシック" panose="020B0400000000000000" pitchFamily="50" charset="-128"/>
              </a:rPr>
              <a:t>・刑の執行のため刑事施設に収容されていた者等</a:t>
            </a:r>
            <a:endParaRPr kumimoji="1" lang="en-US" altLang="ja-JP" sz="1100" b="1" u="sng"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1100" b="1" u="sng" dirty="0">
                <a:latin typeface="BIZ UDPゴシック" panose="020B0400000000000000" pitchFamily="50" charset="-128"/>
                <a:ea typeface="BIZ UDPゴシック" panose="020B0400000000000000" pitchFamily="50" charset="-128"/>
              </a:rPr>
              <a:t>・困難な問題を抱える女性</a:t>
            </a:r>
            <a:endParaRPr kumimoji="1" lang="en-US" altLang="ja-JP" sz="1100" b="1" u="sng"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・東日本大震災等の大規模災害の被災者</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・供給促進計画で定めるもの</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27F53A2B-4C1F-494F-BB45-6D7030D04644}"/>
              </a:ext>
            </a:extLst>
          </p:cNvPr>
          <p:cNvSpPr txBox="1"/>
          <p:nvPr/>
        </p:nvSpPr>
        <p:spPr>
          <a:xfrm>
            <a:off x="172633" y="4977612"/>
            <a:ext cx="3683087" cy="1390124"/>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③基本方針に示されている者</a:t>
            </a:r>
            <a:endParaRPr kumimoji="1" lang="en-US" altLang="ja-JP" sz="1100" b="1"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・海外からの引揚者</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・新婚世帯</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・原子爆弾被爆者</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・戦傷病者</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・児童養護施設退所者</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・ＬＧＢＴをはじめとする性的マイノリティ</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・ＵＩＪターンによる転入者</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・住宅確保要配慮者に対して必要な生活支援等を行う者</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CEDB6A31-A4B4-48D7-B0FA-B93A69DFCF8F}"/>
              </a:ext>
            </a:extLst>
          </p:cNvPr>
          <p:cNvSpPr/>
          <p:nvPr/>
        </p:nvSpPr>
        <p:spPr>
          <a:xfrm>
            <a:off x="149773" y="1283406"/>
            <a:ext cx="3705947" cy="516018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F719A6CC-0F82-41D5-A40B-E874437A53CF}"/>
              </a:ext>
            </a:extLst>
          </p:cNvPr>
          <p:cNvSpPr txBox="1"/>
          <p:nvPr/>
        </p:nvSpPr>
        <p:spPr>
          <a:xfrm>
            <a:off x="4067634" y="2617626"/>
            <a:ext cx="4938068"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困難な問題を抱える女性についてはその特性（緊急性、秘匿性、その他各々が抱える事情など）を考慮しながら、包括的な支援の提供が必要となるため女性相談センター等と、居住支援法人や市町村居住支援協議会との連携を促進。</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2D246E9C-4CB3-4558-B5D6-DE83ACABE61C}"/>
              </a:ext>
            </a:extLst>
          </p:cNvPr>
          <p:cNvSpPr txBox="1"/>
          <p:nvPr/>
        </p:nvSpPr>
        <p:spPr>
          <a:xfrm>
            <a:off x="4067634" y="1449226"/>
            <a:ext cx="4962131" cy="769441"/>
          </a:xfrm>
          <a:prstGeom prst="rect">
            <a:avLst/>
          </a:prstGeom>
          <a:noFill/>
        </p:spPr>
        <p:txBody>
          <a:bodyPr wrap="square" rtlCol="0">
            <a:spAutoFit/>
          </a:bodyPr>
          <a:lstStyle/>
          <a:p>
            <a:r>
              <a:rPr kumimoji="1" lang="ja-JP" altLang="en-US" sz="1100" b="0" i="0" u="none" strike="noStrike" baseline="0" dirty="0">
                <a:latin typeface="BIZ UDPゴシック" panose="020B0400000000000000" pitchFamily="50" charset="-128"/>
                <a:ea typeface="BIZ UDPゴシック" panose="020B0400000000000000" pitchFamily="50" charset="-128"/>
              </a:rPr>
              <a:t>　</a:t>
            </a:r>
            <a:r>
              <a:rPr lang="ja-JP" altLang="en-US" sz="1100" b="0" i="0" u="none" strike="noStrike" baseline="0" dirty="0">
                <a:latin typeface="BIZ UDPゴシック" panose="020B0400000000000000" pitchFamily="50" charset="-128"/>
                <a:ea typeface="BIZ UDPゴシック" panose="020B0400000000000000" pitchFamily="50" charset="-128"/>
              </a:rPr>
              <a:t>再犯防止等を図る上で刑務所出所者等の適切な帰住先の確保が重要な課題であることから、地域社会における定住先の確保が必要。そのため、刑事施設等の社会復帰支援の取組などについて、市町村居住支援協議会</a:t>
            </a:r>
            <a:r>
              <a:rPr lang="ja-JP" altLang="en-US" sz="1100" dirty="0">
                <a:latin typeface="BIZ UDPゴシック" panose="020B0400000000000000" pitchFamily="50" charset="-128"/>
                <a:ea typeface="BIZ UDPゴシック" panose="020B0400000000000000" pitchFamily="50" charset="-128"/>
              </a:rPr>
              <a:t>や居住支援法人等の理解を深め、更生保護施設等と居住支援法人等との連携を促進。</a:t>
            </a:r>
            <a:endParaRPr lang="en-US" altLang="ja-JP" sz="1100" b="0" i="0" u="none" strike="noStrike" baseline="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F28023ED-ED75-454A-8414-885AED76CDE9}"/>
              </a:ext>
            </a:extLst>
          </p:cNvPr>
          <p:cNvSpPr txBox="1"/>
          <p:nvPr/>
        </p:nvSpPr>
        <p:spPr>
          <a:xfrm>
            <a:off x="3948472" y="939771"/>
            <a:ext cx="4713150"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■新たに追加・拡充された住宅確保要配慮者に対する居住支援施策</a:t>
            </a:r>
          </a:p>
        </p:txBody>
      </p:sp>
      <p:sp>
        <p:nvSpPr>
          <p:cNvPr id="25" name="テキスト ボックス 24">
            <a:extLst>
              <a:ext uri="{FF2B5EF4-FFF2-40B4-BE49-F238E27FC236}">
                <a16:creationId xmlns:a16="http://schemas.microsoft.com/office/drawing/2014/main" id="{6033E57B-C238-47EE-9529-29038E609061}"/>
              </a:ext>
            </a:extLst>
          </p:cNvPr>
          <p:cNvSpPr txBox="1"/>
          <p:nvPr/>
        </p:nvSpPr>
        <p:spPr>
          <a:xfrm>
            <a:off x="42305" y="501085"/>
            <a:ext cx="3813416" cy="276999"/>
          </a:xfrm>
          <a:prstGeom prst="rect">
            <a:avLst/>
          </a:prstGeom>
          <a:solidFill>
            <a:schemeClr val="accent1">
              <a:lumMod val="40000"/>
              <a:lumOff val="60000"/>
            </a:schemeClr>
          </a:solid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　住宅確保要配慮者の範囲</a:t>
            </a:r>
          </a:p>
        </p:txBody>
      </p:sp>
      <p:sp>
        <p:nvSpPr>
          <p:cNvPr id="26" name="テキスト ボックス 25">
            <a:extLst>
              <a:ext uri="{FF2B5EF4-FFF2-40B4-BE49-F238E27FC236}">
                <a16:creationId xmlns:a16="http://schemas.microsoft.com/office/drawing/2014/main" id="{5AF8BCEC-A06C-47F8-BE58-8B92A159F437}"/>
              </a:ext>
            </a:extLst>
          </p:cNvPr>
          <p:cNvSpPr txBox="1"/>
          <p:nvPr/>
        </p:nvSpPr>
        <p:spPr>
          <a:xfrm>
            <a:off x="3948473" y="496157"/>
            <a:ext cx="5113375" cy="276999"/>
          </a:xfrm>
          <a:prstGeom prst="rect">
            <a:avLst/>
          </a:prstGeom>
          <a:solidFill>
            <a:schemeClr val="accent1">
              <a:lumMod val="40000"/>
              <a:lumOff val="60000"/>
            </a:schemeClr>
          </a:solid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　住宅確保要配慮者の各属性毎の居住支援施策</a:t>
            </a:r>
          </a:p>
        </p:txBody>
      </p:sp>
      <p:sp>
        <p:nvSpPr>
          <p:cNvPr id="21" name="テキスト ボックス 20">
            <a:extLst>
              <a:ext uri="{FF2B5EF4-FFF2-40B4-BE49-F238E27FC236}">
                <a16:creationId xmlns:a16="http://schemas.microsoft.com/office/drawing/2014/main" id="{7750CF19-349E-4FB8-BC2D-735A4B8BA6DA}"/>
              </a:ext>
            </a:extLst>
          </p:cNvPr>
          <p:cNvSpPr txBox="1"/>
          <p:nvPr/>
        </p:nvSpPr>
        <p:spPr>
          <a:xfrm>
            <a:off x="149773" y="1310854"/>
            <a:ext cx="3683087" cy="438582"/>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大阪府における住宅確保要配慮者の範囲</a:t>
            </a:r>
            <a:endParaRPr kumimoji="1" lang="en-US" altLang="ja-JP" sz="1200" dirty="0">
              <a:latin typeface="BIZ UDPゴシック" panose="020B0400000000000000" pitchFamily="50" charset="-128"/>
              <a:ea typeface="BIZ UDPゴシック" panose="020B0400000000000000" pitchFamily="50" charset="-128"/>
            </a:endParaRPr>
          </a:p>
          <a:p>
            <a:pPr algn="r"/>
            <a:r>
              <a:rPr kumimoji="1" lang="en-US" altLang="ja-JP" sz="1050" u="sng" dirty="0">
                <a:latin typeface="BIZ UDPゴシック" panose="020B0400000000000000" pitchFamily="50" charset="-128"/>
                <a:ea typeface="BIZ UDPゴシック" panose="020B0400000000000000" pitchFamily="50" charset="-128"/>
              </a:rPr>
              <a:t>※</a:t>
            </a:r>
            <a:r>
              <a:rPr kumimoji="1" lang="ja-JP" altLang="en-US" sz="1050" u="sng" dirty="0">
                <a:latin typeface="BIZ UDPゴシック" panose="020B0400000000000000" pitchFamily="50" charset="-128"/>
                <a:ea typeface="BIZ UDPゴシック" panose="020B0400000000000000" pitchFamily="50" charset="-128"/>
              </a:rPr>
              <a:t>下線部のものを追加</a:t>
            </a:r>
          </a:p>
        </p:txBody>
      </p:sp>
      <p:sp>
        <p:nvSpPr>
          <p:cNvPr id="22" name="テキスト ボックス 21">
            <a:extLst>
              <a:ext uri="{FF2B5EF4-FFF2-40B4-BE49-F238E27FC236}">
                <a16:creationId xmlns:a16="http://schemas.microsoft.com/office/drawing/2014/main" id="{3E3EA92E-986D-4E67-BD21-ED4623D6527C}"/>
              </a:ext>
            </a:extLst>
          </p:cNvPr>
          <p:cNvSpPr txBox="1"/>
          <p:nvPr/>
        </p:nvSpPr>
        <p:spPr>
          <a:xfrm>
            <a:off x="3955381" y="5326009"/>
            <a:ext cx="5038846" cy="1292662"/>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・全ての住宅確保要配慮者に共通する居住支援</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住宅確保要配慮者の特性は様々だが、共通する課題等も多く、また複数の</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課題を持つ場合もあるため、大阪府の各種計画による取組とも連携し、引き続</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き総合的な支援を実施。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特に、福祉施策と連携し、居住支援の仕組みを機能させつつ、民間賃貸住宅や</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公的賃貸住宅といった住宅ストック全体を活用して居住の安定確保を図るため、</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これまでの取組の方向性を継続、発展させていく。</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42740367-8BC2-4B1A-B6D3-A385A9353D71}"/>
              </a:ext>
            </a:extLst>
          </p:cNvPr>
          <p:cNvSpPr txBox="1"/>
          <p:nvPr/>
        </p:nvSpPr>
        <p:spPr>
          <a:xfrm>
            <a:off x="3964822" y="3512026"/>
            <a:ext cx="5038846" cy="158504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■その他の住宅確保要配慮者の居住支援施策</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・高齢者</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高齢者向け住宅の戸数について、引き続き観測指標として把握。</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サービス付き高齢者向け住宅については、供給事業者へのヒアリングや国の補</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助採択に関する市町村の意見の状況などについて、引き続き注視しながら、</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高齢者が可能な限り住み慣れた地域において安心してくらせるよう、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高齢者の住まいの確保に向けた取組等を進める。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本計画は高齢者住まい法に基づく計画でもあるため、その他の住宅確保要配慮者については</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高齢者を中心に議論を実施。</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DEFD4179-F9AE-4577-AB4E-8BAA90953F7E}"/>
              </a:ext>
            </a:extLst>
          </p:cNvPr>
          <p:cNvSpPr txBox="1"/>
          <p:nvPr/>
        </p:nvSpPr>
        <p:spPr>
          <a:xfrm>
            <a:off x="8875986" y="6620380"/>
            <a:ext cx="252248" cy="261610"/>
          </a:xfrm>
          <a:prstGeom prst="rect">
            <a:avLst/>
          </a:prstGeom>
          <a:noFill/>
        </p:spPr>
        <p:txBody>
          <a:bodyPr wrap="square" rtlCol="0">
            <a:spAutoFit/>
          </a:bodyPr>
          <a:lstStyle/>
          <a:p>
            <a:r>
              <a:rPr kumimoji="1" lang="ja-JP" altLang="en-US" sz="1050" dirty="0"/>
              <a:t>３</a:t>
            </a:r>
          </a:p>
        </p:txBody>
      </p:sp>
    </p:spTree>
    <p:extLst>
      <p:ext uri="{BB962C8B-B14F-4D97-AF65-F5344CB8AC3E}">
        <p14:creationId xmlns:p14="http://schemas.microsoft.com/office/powerpoint/2010/main" val="65221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C5B3D9A-B1C9-4AAE-A627-08409E7A202B}"/>
              </a:ext>
            </a:extLst>
          </p:cNvPr>
          <p:cNvPicPr>
            <a:picLocks noChangeAspect="1"/>
          </p:cNvPicPr>
          <p:nvPr/>
        </p:nvPicPr>
        <p:blipFill>
          <a:blip r:embed="rId2"/>
          <a:stretch>
            <a:fillRect/>
          </a:stretch>
        </p:blipFill>
        <p:spPr>
          <a:xfrm>
            <a:off x="4483658" y="3603643"/>
            <a:ext cx="4608975" cy="1713124"/>
          </a:xfrm>
          <a:prstGeom prst="rect">
            <a:avLst/>
          </a:prstGeom>
        </p:spPr>
      </p:pic>
      <p:sp>
        <p:nvSpPr>
          <p:cNvPr id="4" name="正方形/長方形 3">
            <a:extLst>
              <a:ext uri="{FF2B5EF4-FFF2-40B4-BE49-F238E27FC236}">
                <a16:creationId xmlns:a16="http://schemas.microsoft.com/office/drawing/2014/main" id="{4D17B7A6-EF0E-474C-B86B-6EA2C8475310}"/>
              </a:ext>
            </a:extLst>
          </p:cNvPr>
          <p:cNvSpPr/>
          <p:nvPr/>
        </p:nvSpPr>
        <p:spPr>
          <a:xfrm>
            <a:off x="0" y="0"/>
            <a:ext cx="9144000" cy="4606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 name="テキスト ボックス 4">
            <a:extLst>
              <a:ext uri="{FF2B5EF4-FFF2-40B4-BE49-F238E27FC236}">
                <a16:creationId xmlns:a16="http://schemas.microsoft.com/office/drawing/2014/main" id="{6B29EF43-BB47-4594-A959-0E2913864648}"/>
              </a:ext>
            </a:extLst>
          </p:cNvPr>
          <p:cNvSpPr txBox="1"/>
          <p:nvPr/>
        </p:nvSpPr>
        <p:spPr>
          <a:xfrm>
            <a:off x="149773" y="67571"/>
            <a:ext cx="3672800" cy="338554"/>
          </a:xfrm>
          <a:prstGeom prst="rect">
            <a:avLst/>
          </a:prstGeom>
          <a:noFill/>
          <a:ln>
            <a:noFill/>
          </a:ln>
        </p:spPr>
        <p:txBody>
          <a:bodyPr wrap="none" rtlCol="0">
            <a:spAutoFit/>
          </a:bodyPr>
          <a:lstStyle/>
          <a:p>
            <a:r>
              <a:rPr kumimoji="1" lang="ja-JP" altLang="en-US" sz="1600" b="1" dirty="0">
                <a:solidFill>
                  <a:schemeClr val="bg1"/>
                </a:solidFill>
              </a:rPr>
              <a:t>（２）大阪府居住安定確保計画の目標</a:t>
            </a:r>
          </a:p>
        </p:txBody>
      </p:sp>
      <p:sp>
        <p:nvSpPr>
          <p:cNvPr id="6" name="テキスト ボックス 5">
            <a:extLst>
              <a:ext uri="{FF2B5EF4-FFF2-40B4-BE49-F238E27FC236}">
                <a16:creationId xmlns:a16="http://schemas.microsoft.com/office/drawing/2014/main" id="{45487462-DF2D-4F83-B862-A28DABCBAE0D}"/>
              </a:ext>
            </a:extLst>
          </p:cNvPr>
          <p:cNvSpPr txBox="1"/>
          <p:nvPr/>
        </p:nvSpPr>
        <p:spPr>
          <a:xfrm>
            <a:off x="42304" y="477436"/>
            <a:ext cx="9050329" cy="276999"/>
          </a:xfrm>
          <a:prstGeom prst="rect">
            <a:avLst/>
          </a:prstGeom>
          <a:solidFill>
            <a:schemeClr val="accent1">
              <a:lumMod val="40000"/>
              <a:lumOff val="60000"/>
            </a:schemeClr>
          </a:solid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目標①　住宅確保要配慮者の入居契約件数　年間</a:t>
            </a:r>
            <a:r>
              <a:rPr kumimoji="1" lang="en-US" altLang="ja-JP" sz="1200" b="1" dirty="0">
                <a:latin typeface="BIZ UDPゴシック" panose="020B0400000000000000" pitchFamily="50" charset="-128"/>
                <a:ea typeface="BIZ UDPゴシック" panose="020B0400000000000000" pitchFamily="50" charset="-128"/>
              </a:rPr>
              <a:t>17,000</a:t>
            </a:r>
            <a:r>
              <a:rPr kumimoji="1" lang="ja-JP" altLang="en-US" sz="1200" b="1" dirty="0">
                <a:latin typeface="BIZ UDPゴシック" panose="020B0400000000000000" pitchFamily="50" charset="-128"/>
                <a:ea typeface="BIZ UDPゴシック" panose="020B0400000000000000" pitchFamily="50" charset="-128"/>
              </a:rPr>
              <a:t>件</a:t>
            </a:r>
            <a:r>
              <a:rPr kumimoji="1" lang="ja-JP" altLang="en-US" sz="800" b="1" dirty="0">
                <a:latin typeface="BIZ UDPゴシック" panose="020B0400000000000000" pitchFamily="50" charset="-128"/>
                <a:ea typeface="BIZ UDPゴシック" panose="020B0400000000000000" pitchFamily="50" charset="-128"/>
              </a:rPr>
              <a:t>（令和</a:t>
            </a:r>
            <a:r>
              <a:rPr kumimoji="1" lang="en-US" altLang="ja-JP" sz="800" b="1" dirty="0">
                <a:latin typeface="BIZ UDPゴシック" panose="020B0400000000000000" pitchFamily="50" charset="-128"/>
                <a:ea typeface="BIZ UDPゴシック" panose="020B0400000000000000" pitchFamily="50" charset="-128"/>
              </a:rPr>
              <a:t>12</a:t>
            </a:r>
            <a:r>
              <a:rPr kumimoji="1" lang="ja-JP" altLang="en-US" sz="800" b="1" dirty="0">
                <a:latin typeface="BIZ UDPゴシック" panose="020B0400000000000000" pitchFamily="50" charset="-128"/>
                <a:ea typeface="BIZ UDPゴシック" panose="020B0400000000000000" pitchFamily="50" charset="-128"/>
              </a:rPr>
              <a:t>年度）</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A39E0F55-90F3-4E86-B9A9-547AA2B6723E}"/>
              </a:ext>
            </a:extLst>
          </p:cNvPr>
          <p:cNvSpPr txBox="1"/>
          <p:nvPr/>
        </p:nvSpPr>
        <p:spPr>
          <a:xfrm>
            <a:off x="65953" y="5414717"/>
            <a:ext cx="9012093" cy="276999"/>
          </a:xfrm>
          <a:prstGeom prst="rect">
            <a:avLst/>
          </a:prstGeom>
          <a:solidFill>
            <a:schemeClr val="accent1">
              <a:lumMod val="40000"/>
              <a:lumOff val="60000"/>
            </a:schemeClr>
          </a:solid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目標③　居住サポート住宅の供給促進　（供給戸数は観測指標として把握）　</a:t>
            </a:r>
          </a:p>
        </p:txBody>
      </p:sp>
      <p:sp>
        <p:nvSpPr>
          <p:cNvPr id="10" name="テキスト ボックス 9">
            <a:extLst>
              <a:ext uri="{FF2B5EF4-FFF2-40B4-BE49-F238E27FC236}">
                <a16:creationId xmlns:a16="http://schemas.microsoft.com/office/drawing/2014/main" id="{7FC569BA-5591-45B7-8843-FA108C3D0BFE}"/>
              </a:ext>
            </a:extLst>
          </p:cNvPr>
          <p:cNvSpPr txBox="1"/>
          <p:nvPr/>
        </p:nvSpPr>
        <p:spPr>
          <a:xfrm>
            <a:off x="149774" y="803233"/>
            <a:ext cx="4422226" cy="1215717"/>
          </a:xfrm>
          <a:prstGeom prst="rect">
            <a:avLst/>
          </a:prstGeom>
          <a:noFill/>
          <a:ln>
            <a:solidFill>
              <a:schemeClr val="tx1"/>
            </a:solidFill>
            <a:prstDash val="sysDash"/>
          </a:ln>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（目標値の考え方）</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府内公的賃貸住宅の募集戸数・新規入居戸数と、同等規模の住宅セーフティネット機能を</a:t>
            </a:r>
            <a:r>
              <a:rPr kumimoji="1" lang="en-US" altLang="ja-JP" sz="900" dirty="0">
                <a:latin typeface="BIZ UDPゴシック" panose="020B0400000000000000" pitchFamily="50" charset="-128"/>
                <a:ea typeface="BIZ UDPゴシック" panose="020B0400000000000000" pitchFamily="50" charset="-128"/>
              </a:rPr>
              <a:t>10</a:t>
            </a:r>
            <a:r>
              <a:rPr kumimoji="1" lang="ja-JP" altLang="en-US" sz="900" dirty="0">
                <a:latin typeface="BIZ UDPゴシック" panose="020B0400000000000000" pitchFamily="50" charset="-128"/>
                <a:ea typeface="BIZ UDPゴシック" panose="020B0400000000000000" pitchFamily="50" charset="-128"/>
              </a:rPr>
              <a:t>年後には民間賃貸住宅を活用した居住支援体制の充実により実現することをめざす</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（入居契約件数の把握方法）</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①協力店が１年間に行った家賃４万円以下の民間賃貸住宅の契約件数</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②居住支援法人が支援し、入居に至った１年間の契約件数</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　</a:t>
            </a:r>
            <a:r>
              <a:rPr kumimoji="1" lang="en-US" altLang="ja-JP" sz="1000" u="sng" dirty="0">
                <a:latin typeface="BIZ UDPゴシック" panose="020B0400000000000000" pitchFamily="50" charset="-128"/>
                <a:ea typeface="BIZ UDPゴシック" panose="020B0400000000000000" pitchFamily="50" charset="-128"/>
              </a:rPr>
              <a:t>※</a:t>
            </a:r>
            <a:r>
              <a:rPr kumimoji="1" lang="ja-JP" altLang="en-US" sz="1000" u="sng" dirty="0">
                <a:latin typeface="BIZ UDPゴシック" panose="020B0400000000000000" pitchFamily="50" charset="-128"/>
                <a:ea typeface="BIZ UDPゴシック" panose="020B0400000000000000" pitchFamily="50" charset="-128"/>
              </a:rPr>
              <a:t>それぞれアンケート調査を毎年度実施し、集計</a:t>
            </a:r>
            <a:endParaRPr kumimoji="1" lang="en-US" altLang="ja-JP" sz="1000" u="sng"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1292E1A4-8655-4BAD-AE32-EB5910C82145}"/>
              </a:ext>
            </a:extLst>
          </p:cNvPr>
          <p:cNvSpPr txBox="1"/>
          <p:nvPr/>
        </p:nvSpPr>
        <p:spPr>
          <a:xfrm>
            <a:off x="80533" y="4706562"/>
            <a:ext cx="3439247" cy="646331"/>
          </a:xfrm>
          <a:prstGeom prst="rect">
            <a:avLst/>
          </a:prstGeom>
          <a:noFill/>
        </p:spPr>
        <p:txBody>
          <a:bodyPr wrap="squar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現計画</a:t>
            </a:r>
            <a:r>
              <a:rPr kumimoji="1" lang="en-US" altLang="ja-JP" sz="1200" b="1" dirty="0">
                <a:latin typeface="BIZ UDPゴシック" panose="020B0400000000000000" pitchFamily="50" charset="-128"/>
                <a:ea typeface="BIZ UDPゴシック" panose="020B0400000000000000" pitchFamily="50" charset="-128"/>
              </a:rPr>
              <a:t>】</a:t>
            </a:r>
          </a:p>
          <a:p>
            <a:r>
              <a:rPr kumimoji="1" lang="ja-JP" altLang="en-US" sz="1200" b="1" dirty="0">
                <a:latin typeface="BIZ UDPゴシック" panose="020B0400000000000000" pitchFamily="50" charset="-128"/>
                <a:ea typeface="BIZ UDPゴシック" panose="020B0400000000000000" pitchFamily="50" charset="-128"/>
              </a:rPr>
              <a:t>　人口カバー率　</a:t>
            </a:r>
            <a:r>
              <a:rPr kumimoji="1" lang="en-US" altLang="ja-JP" sz="1200" b="1" dirty="0">
                <a:latin typeface="BIZ UDPゴシック" panose="020B0400000000000000" pitchFamily="50" charset="-128"/>
                <a:ea typeface="BIZ UDPゴシック" panose="020B0400000000000000" pitchFamily="50" charset="-128"/>
              </a:rPr>
              <a:t>50</a:t>
            </a:r>
            <a:r>
              <a:rPr kumimoji="1" lang="ja-JP" altLang="en-US" sz="1200" b="1" dirty="0">
                <a:latin typeface="BIZ UDPゴシック" panose="020B0400000000000000" pitchFamily="50" charset="-128"/>
                <a:ea typeface="BIZ UDPゴシック" panose="020B0400000000000000" pitchFamily="50" charset="-128"/>
              </a:rPr>
              <a:t>％</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000" b="1" dirty="0">
                <a:latin typeface="BIZ UDPゴシック" panose="020B0400000000000000" pitchFamily="50" charset="-128"/>
                <a:ea typeface="BIZ UDPゴシック" panose="020B0400000000000000" pitchFamily="50" charset="-128"/>
              </a:rPr>
              <a:t>（令和</a:t>
            </a:r>
            <a:r>
              <a:rPr kumimoji="1" lang="en-US" altLang="ja-JP" sz="1000" b="1" dirty="0">
                <a:latin typeface="BIZ UDPゴシック" panose="020B0400000000000000" pitchFamily="50" charset="-128"/>
                <a:ea typeface="BIZ UDPゴシック" panose="020B0400000000000000" pitchFamily="50" charset="-128"/>
              </a:rPr>
              <a:t>12</a:t>
            </a:r>
            <a:r>
              <a:rPr kumimoji="1" lang="ja-JP" altLang="en-US" sz="1000" b="1" dirty="0">
                <a:latin typeface="BIZ UDPゴシック" panose="020B0400000000000000" pitchFamily="50" charset="-128"/>
                <a:ea typeface="BIZ UDPゴシック" panose="020B0400000000000000" pitchFamily="50" charset="-128"/>
              </a:rPr>
              <a:t>年度）</a:t>
            </a:r>
          </a:p>
        </p:txBody>
      </p:sp>
      <p:sp>
        <p:nvSpPr>
          <p:cNvPr id="14" name="テキスト ボックス 13">
            <a:extLst>
              <a:ext uri="{FF2B5EF4-FFF2-40B4-BE49-F238E27FC236}">
                <a16:creationId xmlns:a16="http://schemas.microsoft.com/office/drawing/2014/main" id="{1BC263C0-162B-4599-8B1E-48DB699FBA52}"/>
              </a:ext>
            </a:extLst>
          </p:cNvPr>
          <p:cNvSpPr txBox="1"/>
          <p:nvPr/>
        </p:nvSpPr>
        <p:spPr>
          <a:xfrm>
            <a:off x="149773" y="3649271"/>
            <a:ext cx="4181595"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住生活基本計画（全国計画）の目標値の改定を見据えて大阪府の目標値を改定</a:t>
            </a:r>
          </a:p>
        </p:txBody>
      </p:sp>
      <p:sp>
        <p:nvSpPr>
          <p:cNvPr id="16" name="テキスト ボックス 15">
            <a:extLst>
              <a:ext uri="{FF2B5EF4-FFF2-40B4-BE49-F238E27FC236}">
                <a16:creationId xmlns:a16="http://schemas.microsoft.com/office/drawing/2014/main" id="{FD6A2CCC-55ED-46C2-AE56-44324BD89AAF}"/>
              </a:ext>
            </a:extLst>
          </p:cNvPr>
          <p:cNvSpPr txBox="1"/>
          <p:nvPr/>
        </p:nvSpPr>
        <p:spPr>
          <a:xfrm>
            <a:off x="119946" y="5826987"/>
            <a:ext cx="4978485" cy="769441"/>
          </a:xfrm>
          <a:prstGeom prst="rect">
            <a:avLst/>
          </a:prstGeom>
          <a:noFill/>
        </p:spPr>
        <p:txBody>
          <a:bodyPr wrap="square">
            <a:spAutoFit/>
          </a:bodyPr>
          <a:lstStyle/>
          <a:p>
            <a:r>
              <a:rPr kumimoji="1" lang="ja-JP" altLang="en-US" sz="1100" dirty="0">
                <a:latin typeface="BIZ UDPゴシック" panose="020B0400000000000000" pitchFamily="50" charset="-128"/>
                <a:ea typeface="BIZ UDPゴシック" panose="020B0400000000000000" pitchFamily="50" charset="-128"/>
              </a:rPr>
              <a:t>国の目標の設定の考え方例を準用し、数値目標は設定せず、居住支援法人や居住サポート住宅になりうる賃貸住宅のストックの状況を見据えながら、地域の実情の把握に努め、</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居住サポート住宅の供給を促進する。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居住サポート住宅の供給戸数は観測指標として把握）</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0" name="二等辺三角形 19">
            <a:extLst>
              <a:ext uri="{FF2B5EF4-FFF2-40B4-BE49-F238E27FC236}">
                <a16:creationId xmlns:a16="http://schemas.microsoft.com/office/drawing/2014/main" id="{8F450A63-DD56-4715-83F4-C5F8D5451C6F}"/>
              </a:ext>
            </a:extLst>
          </p:cNvPr>
          <p:cNvSpPr/>
          <p:nvPr/>
        </p:nvSpPr>
        <p:spPr>
          <a:xfrm rot="5400000">
            <a:off x="2113196" y="4992750"/>
            <a:ext cx="339614" cy="229472"/>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aphicFrame>
        <p:nvGraphicFramePr>
          <p:cNvPr id="25" name="表 24">
            <a:extLst>
              <a:ext uri="{FF2B5EF4-FFF2-40B4-BE49-F238E27FC236}">
                <a16:creationId xmlns:a16="http://schemas.microsoft.com/office/drawing/2014/main" id="{03DDBACB-187D-4100-8887-67C0DFE5E658}"/>
              </a:ext>
            </a:extLst>
          </p:cNvPr>
          <p:cNvGraphicFramePr>
            <a:graphicFrameLocks noGrp="1"/>
          </p:cNvGraphicFramePr>
          <p:nvPr>
            <p:extLst>
              <p:ext uri="{D42A27DB-BD31-4B8C-83A1-F6EECF244321}">
                <p14:modId xmlns:p14="http://schemas.microsoft.com/office/powerpoint/2010/main" val="2350429846"/>
              </p:ext>
            </p:extLst>
          </p:nvPr>
        </p:nvGraphicFramePr>
        <p:xfrm>
          <a:off x="4680128" y="1081670"/>
          <a:ext cx="4314098" cy="1826562"/>
        </p:xfrm>
        <a:graphic>
          <a:graphicData uri="http://schemas.openxmlformats.org/drawingml/2006/table">
            <a:tbl>
              <a:tblPr firstRow="1" firstCol="1" bandRow="1">
                <a:tableStyleId>{5C22544A-7EE6-4342-B048-85BDC9FD1C3A}</a:tableStyleId>
              </a:tblPr>
              <a:tblGrid>
                <a:gridCol w="927269">
                  <a:extLst>
                    <a:ext uri="{9D8B030D-6E8A-4147-A177-3AD203B41FA5}">
                      <a16:colId xmlns:a16="http://schemas.microsoft.com/office/drawing/2014/main" val="1910569209"/>
                    </a:ext>
                  </a:extLst>
                </a:gridCol>
                <a:gridCol w="1104749">
                  <a:extLst>
                    <a:ext uri="{9D8B030D-6E8A-4147-A177-3AD203B41FA5}">
                      <a16:colId xmlns:a16="http://schemas.microsoft.com/office/drawing/2014/main" val="3459685543"/>
                    </a:ext>
                  </a:extLst>
                </a:gridCol>
                <a:gridCol w="1104749">
                  <a:extLst>
                    <a:ext uri="{9D8B030D-6E8A-4147-A177-3AD203B41FA5}">
                      <a16:colId xmlns:a16="http://schemas.microsoft.com/office/drawing/2014/main" val="3530404463"/>
                    </a:ext>
                  </a:extLst>
                </a:gridCol>
                <a:gridCol w="1177331">
                  <a:extLst>
                    <a:ext uri="{9D8B030D-6E8A-4147-A177-3AD203B41FA5}">
                      <a16:colId xmlns:a16="http://schemas.microsoft.com/office/drawing/2014/main" val="713903062"/>
                    </a:ext>
                  </a:extLst>
                </a:gridCol>
              </a:tblGrid>
              <a:tr h="283885">
                <a:tc rowSpan="2">
                  <a:txBody>
                    <a:bodyPr/>
                    <a:lstStyle/>
                    <a:p>
                      <a:pPr algn="ctr"/>
                      <a:r>
                        <a:rPr lang="ja-JP" altLang="en-US" sz="900" kern="100" dirty="0">
                          <a:effectLst/>
                          <a:latin typeface="+mn-ea"/>
                          <a:ea typeface="+mn-ea"/>
                        </a:rPr>
                        <a:t>進捗状況</a:t>
                      </a:r>
                      <a:r>
                        <a:rPr lang="en-US" sz="900" kern="100" dirty="0">
                          <a:effectLst/>
                          <a:latin typeface="+mn-ea"/>
                          <a:ea typeface="+mn-ea"/>
                        </a:rPr>
                        <a:t> </a:t>
                      </a:r>
                      <a:endParaRPr lang="ja-JP" sz="700" kern="100" dirty="0">
                        <a:effectLst/>
                        <a:latin typeface="+mn-ea"/>
                        <a:ea typeface="+mn-ea"/>
                        <a:cs typeface="Times New Roman" panose="02020603050405020304" pitchFamily="18" charset="0"/>
                      </a:endParaRPr>
                    </a:p>
                  </a:txBody>
                  <a:tcPr marL="88175" marR="88175" marT="44088" marB="44088" anchor="ctr"/>
                </a:tc>
                <a:tc gridSpan="2">
                  <a:txBody>
                    <a:bodyPr/>
                    <a:lstStyle/>
                    <a:p>
                      <a:pPr algn="ctr"/>
                      <a:r>
                        <a:rPr lang="ja-JP" sz="900" kern="100" dirty="0">
                          <a:effectLst/>
                          <a:latin typeface="+mn-ea"/>
                          <a:ea typeface="+mn-ea"/>
                        </a:rPr>
                        <a:t>要配慮者の年間入居契約</a:t>
                      </a:r>
                      <a:endParaRPr lang="ja-JP" sz="800" kern="100" dirty="0">
                        <a:effectLst/>
                        <a:latin typeface="+mn-ea"/>
                        <a:ea typeface="+mn-ea"/>
                        <a:cs typeface="Times New Roman" panose="02020603050405020304" pitchFamily="18" charset="0"/>
                      </a:endParaRPr>
                    </a:p>
                  </a:txBody>
                  <a:tcPr marL="88175" marR="88175" marT="44088" marB="44088" anchor="ctr"/>
                </a:tc>
                <a:tc hMerge="1">
                  <a:txBody>
                    <a:bodyPr/>
                    <a:lstStyle/>
                    <a:p>
                      <a:endParaRPr kumimoji="1" lang="ja-JP" altLang="en-US"/>
                    </a:p>
                  </a:txBody>
                  <a:tcPr/>
                </a:tc>
                <a:tc rowSpan="2">
                  <a:txBody>
                    <a:bodyPr/>
                    <a:lstStyle/>
                    <a:p>
                      <a:pPr algn="ctr"/>
                      <a:r>
                        <a:rPr lang="ja-JP" sz="900" kern="100" dirty="0">
                          <a:effectLst/>
                          <a:latin typeface="+mn-ea"/>
                          <a:ea typeface="+mn-ea"/>
                        </a:rPr>
                        <a:t>合計</a:t>
                      </a:r>
                      <a:endParaRPr lang="en-US" altLang="ja-JP" sz="900" kern="100" dirty="0">
                        <a:effectLst/>
                        <a:latin typeface="+mn-ea"/>
                        <a:ea typeface="+mn-ea"/>
                      </a:endParaRPr>
                    </a:p>
                    <a:p>
                      <a:pPr algn="ctr"/>
                      <a:r>
                        <a:rPr lang="en-US" altLang="ja-JP" sz="700" kern="100" dirty="0">
                          <a:effectLst/>
                          <a:latin typeface="+mn-ea"/>
                          <a:ea typeface="+mn-ea"/>
                          <a:cs typeface="Times New Roman" panose="02020603050405020304" pitchFamily="18" charset="0"/>
                        </a:rPr>
                        <a:t>※</a:t>
                      </a:r>
                      <a:r>
                        <a:rPr lang="ja-JP" altLang="en-US" sz="700" kern="100" dirty="0">
                          <a:effectLst/>
                          <a:latin typeface="+mn-ea"/>
                          <a:ea typeface="+mn-ea"/>
                          <a:cs typeface="Times New Roman" panose="02020603050405020304" pitchFamily="18" charset="0"/>
                        </a:rPr>
                        <a:t>は回収率の</a:t>
                      </a:r>
                      <a:endParaRPr lang="en-US" altLang="ja-JP" sz="700" kern="100" dirty="0">
                        <a:effectLst/>
                        <a:latin typeface="+mn-ea"/>
                        <a:ea typeface="+mn-ea"/>
                        <a:cs typeface="Times New Roman" panose="02020603050405020304" pitchFamily="18" charset="0"/>
                      </a:endParaRPr>
                    </a:p>
                    <a:p>
                      <a:pPr algn="ctr"/>
                      <a:r>
                        <a:rPr lang="ja-JP" altLang="en-US" sz="700" kern="100" dirty="0">
                          <a:effectLst/>
                          <a:latin typeface="+mn-ea"/>
                          <a:ea typeface="+mn-ea"/>
                          <a:cs typeface="Times New Roman" panose="02020603050405020304" pitchFamily="18" charset="0"/>
                        </a:rPr>
                        <a:t>割り戻しによる想定の数</a:t>
                      </a:r>
                      <a:endParaRPr lang="ja-JP" sz="700" kern="100" dirty="0">
                        <a:effectLst/>
                        <a:latin typeface="+mn-ea"/>
                        <a:ea typeface="+mn-ea"/>
                        <a:cs typeface="Times New Roman" panose="02020603050405020304" pitchFamily="18" charset="0"/>
                      </a:endParaRPr>
                    </a:p>
                  </a:txBody>
                  <a:tcPr marL="88175" marR="88175" marT="44088" marB="44088" anchor="ctr"/>
                </a:tc>
                <a:extLst>
                  <a:ext uri="{0D108BD9-81ED-4DB2-BD59-A6C34878D82A}">
                    <a16:rowId xmlns:a16="http://schemas.microsoft.com/office/drawing/2014/main" val="28894807"/>
                  </a:ext>
                </a:extLst>
              </a:tr>
              <a:tr h="374775">
                <a:tc vMerge="1">
                  <a:txBody>
                    <a:bodyPr/>
                    <a:lstStyle/>
                    <a:p>
                      <a:endParaRPr kumimoji="1" lang="ja-JP" altLang="en-US"/>
                    </a:p>
                  </a:txBody>
                  <a:tcPr/>
                </a:tc>
                <a:tc>
                  <a:txBody>
                    <a:bodyPr/>
                    <a:lstStyle/>
                    <a:p>
                      <a:pPr algn="ctr"/>
                      <a:r>
                        <a:rPr lang="ja-JP" altLang="en-US" sz="800" kern="100" dirty="0">
                          <a:effectLst/>
                          <a:latin typeface="+mn-ea"/>
                          <a:ea typeface="+mn-ea"/>
                        </a:rPr>
                        <a:t>①</a:t>
                      </a:r>
                      <a:r>
                        <a:rPr lang="ja-JP" sz="800" kern="100" dirty="0">
                          <a:effectLst/>
                          <a:latin typeface="+mn-ea"/>
                          <a:ea typeface="+mn-ea"/>
                        </a:rPr>
                        <a:t>家賃</a:t>
                      </a:r>
                      <a:r>
                        <a:rPr lang="en-US" sz="800" kern="100" dirty="0">
                          <a:effectLst/>
                          <a:latin typeface="+mn-ea"/>
                          <a:ea typeface="+mn-ea"/>
                        </a:rPr>
                        <a:t>4</a:t>
                      </a:r>
                      <a:r>
                        <a:rPr lang="ja-JP" sz="800" kern="100" dirty="0">
                          <a:effectLst/>
                          <a:latin typeface="+mn-ea"/>
                          <a:ea typeface="+mn-ea"/>
                        </a:rPr>
                        <a:t>万円以下の民間賃貸住宅の契約</a:t>
                      </a:r>
                      <a:endParaRPr lang="en-US" altLang="ja-JP" sz="800" kern="100" dirty="0">
                        <a:effectLst/>
                        <a:latin typeface="+mn-ea"/>
                        <a:ea typeface="+mn-ea"/>
                      </a:endParaRPr>
                    </a:p>
                  </a:txBody>
                  <a:tcPr marL="59733" marR="59733" marT="0" marB="0" anchor="ctr"/>
                </a:tc>
                <a:tc>
                  <a:txBody>
                    <a:bodyPr/>
                    <a:lstStyle/>
                    <a:p>
                      <a:pPr algn="ctr"/>
                      <a:r>
                        <a:rPr lang="ja-JP" altLang="en-US" sz="900" kern="100" dirty="0">
                          <a:effectLst/>
                          <a:latin typeface="+mn-ea"/>
                          <a:ea typeface="+mn-ea"/>
                        </a:rPr>
                        <a:t>②</a:t>
                      </a:r>
                      <a:r>
                        <a:rPr lang="ja-JP" sz="900" kern="100" dirty="0">
                          <a:effectLst/>
                          <a:latin typeface="+mn-ea"/>
                          <a:ea typeface="+mn-ea"/>
                        </a:rPr>
                        <a:t>居住支援法人の支援による契約</a:t>
                      </a:r>
                      <a:endParaRPr lang="ja-JP" sz="800" kern="100" dirty="0">
                        <a:effectLst/>
                        <a:latin typeface="+mn-ea"/>
                        <a:ea typeface="+mn-ea"/>
                        <a:cs typeface="Times New Roman" panose="02020603050405020304" pitchFamily="18" charset="0"/>
                      </a:endParaRPr>
                    </a:p>
                  </a:txBody>
                  <a:tcPr marL="59733" marR="59733" marT="0" marB="0" anchor="ctr"/>
                </a:tc>
                <a:tc vMerge="1">
                  <a:txBody>
                    <a:bodyPr/>
                    <a:lstStyle/>
                    <a:p>
                      <a:endParaRPr kumimoji="1" lang="ja-JP" altLang="en-US"/>
                    </a:p>
                  </a:txBody>
                  <a:tcPr/>
                </a:tc>
                <a:extLst>
                  <a:ext uri="{0D108BD9-81ED-4DB2-BD59-A6C34878D82A}">
                    <a16:rowId xmlns:a16="http://schemas.microsoft.com/office/drawing/2014/main" val="770697867"/>
                  </a:ext>
                </a:extLst>
              </a:tr>
              <a:tr h="415254">
                <a:tc>
                  <a:txBody>
                    <a:bodyPr/>
                    <a:lstStyle/>
                    <a:p>
                      <a:pPr algn="ctr"/>
                      <a:r>
                        <a:rPr lang="en-US" altLang="ja-JP" sz="1000" kern="100" dirty="0">
                          <a:effectLst/>
                          <a:latin typeface="+mn-ea"/>
                          <a:ea typeface="+mn-ea"/>
                          <a:cs typeface="Times New Roman" panose="02020603050405020304" pitchFamily="18" charset="0"/>
                        </a:rPr>
                        <a:t>R</a:t>
                      </a:r>
                      <a:r>
                        <a:rPr lang="ja-JP" altLang="en-US" sz="1000" kern="100" dirty="0">
                          <a:effectLst/>
                          <a:latin typeface="+mn-ea"/>
                          <a:ea typeface="+mn-ea"/>
                          <a:cs typeface="Times New Roman" panose="02020603050405020304" pitchFamily="18" charset="0"/>
                        </a:rPr>
                        <a:t>４年度</a:t>
                      </a:r>
                      <a:endParaRPr lang="ja-JP" sz="800" kern="100" dirty="0">
                        <a:effectLst/>
                        <a:latin typeface="+mn-ea"/>
                        <a:ea typeface="+mn-ea"/>
                        <a:cs typeface="Times New Roman" panose="02020603050405020304" pitchFamily="18" charset="0"/>
                      </a:endParaRPr>
                    </a:p>
                  </a:txBody>
                  <a:tcPr marL="59733" marR="59733" marT="0" marB="0" anchor="ctr"/>
                </a:tc>
                <a:tc>
                  <a:txBody>
                    <a:bodyPr/>
                    <a:lstStyle/>
                    <a:p>
                      <a:pPr algn="ctr"/>
                      <a:r>
                        <a:rPr lang="en-US" sz="1000" kern="100" dirty="0">
                          <a:effectLst/>
                          <a:latin typeface="+mn-ea"/>
                          <a:ea typeface="+mn-ea"/>
                        </a:rPr>
                        <a:t>2,950</a:t>
                      </a:r>
                      <a:r>
                        <a:rPr lang="ja-JP" sz="1000" kern="100" dirty="0">
                          <a:effectLst/>
                          <a:latin typeface="+mn-ea"/>
                          <a:ea typeface="+mn-ea"/>
                        </a:rPr>
                        <a:t>件</a:t>
                      </a:r>
                      <a:endParaRPr lang="en-US" altLang="ja-JP" sz="1000" kern="100" dirty="0">
                        <a:effectLst/>
                        <a:latin typeface="+mn-ea"/>
                        <a:ea typeface="+mn-ea"/>
                      </a:endParaRPr>
                    </a:p>
                    <a:p>
                      <a:pPr algn="ctr"/>
                      <a:r>
                        <a:rPr lang="ja-JP" altLang="en-US" sz="1000" kern="100" dirty="0">
                          <a:effectLst/>
                          <a:latin typeface="+mn-ea"/>
                          <a:ea typeface="+mn-ea"/>
                        </a:rPr>
                        <a:t>（</a:t>
                      </a:r>
                      <a:r>
                        <a:rPr lang="en-US" altLang="ja-JP" sz="1000" kern="100" dirty="0">
                          <a:effectLst/>
                          <a:latin typeface="+mn-ea"/>
                          <a:ea typeface="+mn-ea"/>
                        </a:rPr>
                        <a:t>33.6</a:t>
                      </a:r>
                      <a:r>
                        <a:rPr lang="ja-JP" altLang="en-US" sz="1000" kern="100" dirty="0">
                          <a:effectLst/>
                          <a:latin typeface="+mn-ea"/>
                          <a:ea typeface="+mn-ea"/>
                        </a:rPr>
                        <a:t>％）</a:t>
                      </a:r>
                    </a:p>
                  </a:txBody>
                  <a:tcPr marL="59733" marR="59733" marT="0" marB="0" anchor="ctr"/>
                </a:tc>
                <a:tc>
                  <a:txBody>
                    <a:bodyPr/>
                    <a:lstStyle/>
                    <a:p>
                      <a:pPr algn="ctr"/>
                      <a:r>
                        <a:rPr lang="en-US" sz="1000" kern="100" dirty="0">
                          <a:effectLst/>
                          <a:latin typeface="+mn-ea"/>
                          <a:ea typeface="+mn-ea"/>
                        </a:rPr>
                        <a:t>3,202</a:t>
                      </a:r>
                      <a:r>
                        <a:rPr lang="ja-JP" sz="1000" kern="100" dirty="0">
                          <a:effectLst/>
                          <a:latin typeface="+mn-ea"/>
                          <a:ea typeface="+mn-ea"/>
                        </a:rPr>
                        <a:t>件</a:t>
                      </a:r>
                      <a:endParaRPr lang="en-US" altLang="ja-JP" sz="1000" kern="100" dirty="0">
                        <a:effectLst/>
                        <a:latin typeface="+mn-ea"/>
                        <a:ea typeface="+mn-ea"/>
                      </a:endParaRPr>
                    </a:p>
                    <a:p>
                      <a:pPr algn="ctr"/>
                      <a:r>
                        <a:rPr lang="ja-JP" altLang="en-US" sz="1000" kern="100" dirty="0">
                          <a:effectLst/>
                          <a:latin typeface="+mn-ea"/>
                          <a:ea typeface="+mn-ea"/>
                        </a:rPr>
                        <a:t>（</a:t>
                      </a:r>
                      <a:r>
                        <a:rPr lang="en-US" altLang="ja-JP" sz="1000" kern="100" dirty="0">
                          <a:effectLst/>
                          <a:latin typeface="+mn-ea"/>
                          <a:ea typeface="+mn-ea"/>
                        </a:rPr>
                        <a:t>78.4</a:t>
                      </a:r>
                      <a:r>
                        <a:rPr lang="ja-JP" altLang="en-US" sz="1000" kern="100" dirty="0">
                          <a:effectLst/>
                          <a:latin typeface="+mn-ea"/>
                          <a:ea typeface="+mn-ea"/>
                        </a:rPr>
                        <a:t>％）</a:t>
                      </a:r>
                      <a:endParaRPr lang="en-US" altLang="ja-JP" sz="1000" kern="100" dirty="0">
                        <a:effectLst/>
                        <a:latin typeface="+mn-ea"/>
                        <a:ea typeface="+mn-ea"/>
                      </a:endParaRPr>
                    </a:p>
                  </a:txBody>
                  <a:tcPr marL="59733" marR="59733" marT="0" marB="0" anchor="ctr"/>
                </a:tc>
                <a:tc>
                  <a:txBody>
                    <a:bodyPr/>
                    <a:lstStyle/>
                    <a:p>
                      <a:pPr algn="ctr"/>
                      <a:r>
                        <a:rPr lang="en-US" sz="1000" kern="100" dirty="0">
                          <a:effectLst/>
                          <a:latin typeface="+mn-ea"/>
                          <a:ea typeface="+mn-ea"/>
                        </a:rPr>
                        <a:t>6,152 </a:t>
                      </a:r>
                      <a:r>
                        <a:rPr lang="ja-JP" sz="1000" kern="100" dirty="0">
                          <a:effectLst/>
                          <a:latin typeface="+mn-ea"/>
                          <a:ea typeface="+mn-ea"/>
                        </a:rPr>
                        <a:t>件</a:t>
                      </a:r>
                      <a:endParaRPr lang="en-US" altLang="ja-JP" sz="1000" kern="100" dirty="0">
                        <a:effectLst/>
                        <a:latin typeface="+mn-ea"/>
                        <a:ea typeface="+mn-ea"/>
                      </a:endParaRPr>
                    </a:p>
                    <a:p>
                      <a:pPr algn="ctr"/>
                      <a:r>
                        <a:rPr lang="en-US" altLang="ja-JP" sz="1000" kern="100" dirty="0">
                          <a:effectLst/>
                          <a:latin typeface="+mn-ea"/>
                          <a:ea typeface="+mn-ea"/>
                          <a:cs typeface="Times New Roman" panose="02020603050405020304" pitchFamily="18" charset="0"/>
                        </a:rPr>
                        <a:t>※12,864</a:t>
                      </a:r>
                      <a:r>
                        <a:rPr lang="ja-JP" altLang="en-US" sz="1000" kern="100" dirty="0">
                          <a:effectLst/>
                          <a:latin typeface="+mn-ea"/>
                          <a:ea typeface="+mn-ea"/>
                          <a:cs typeface="Times New Roman" panose="02020603050405020304" pitchFamily="18" charset="0"/>
                        </a:rPr>
                        <a:t>件</a:t>
                      </a:r>
                      <a:endParaRPr lang="ja-JP" sz="800" kern="100" dirty="0">
                        <a:effectLst/>
                        <a:latin typeface="+mn-ea"/>
                        <a:ea typeface="+mn-ea"/>
                        <a:cs typeface="Times New Roman" panose="02020603050405020304" pitchFamily="18" charset="0"/>
                      </a:endParaRPr>
                    </a:p>
                  </a:txBody>
                  <a:tcPr marL="59733" marR="59733" marT="0" marB="0" anchor="ctr"/>
                </a:tc>
                <a:extLst>
                  <a:ext uri="{0D108BD9-81ED-4DB2-BD59-A6C34878D82A}">
                    <a16:rowId xmlns:a16="http://schemas.microsoft.com/office/drawing/2014/main" val="888055040"/>
                  </a:ext>
                </a:extLst>
              </a:tr>
              <a:tr h="376324">
                <a:tc>
                  <a:txBody>
                    <a:bodyPr/>
                    <a:lstStyle/>
                    <a:p>
                      <a:pPr algn="ctr"/>
                      <a:r>
                        <a:rPr lang="en-US" altLang="ja-JP" sz="1000" kern="100" dirty="0">
                          <a:effectLst/>
                          <a:latin typeface="+mn-ea"/>
                          <a:ea typeface="+mn-ea"/>
                          <a:cs typeface="Times New Roman" panose="02020603050405020304" pitchFamily="18" charset="0"/>
                        </a:rPr>
                        <a:t>R</a:t>
                      </a:r>
                      <a:r>
                        <a:rPr lang="ja-JP" altLang="en-US" sz="1000" kern="100" dirty="0">
                          <a:effectLst/>
                          <a:latin typeface="+mn-ea"/>
                          <a:ea typeface="+mn-ea"/>
                          <a:cs typeface="Times New Roman" panose="02020603050405020304" pitchFamily="18" charset="0"/>
                        </a:rPr>
                        <a:t>５年度</a:t>
                      </a:r>
                      <a:endParaRPr lang="ja-JP" sz="800" kern="100" dirty="0">
                        <a:effectLst/>
                        <a:latin typeface="+mn-ea"/>
                        <a:ea typeface="+mn-ea"/>
                        <a:cs typeface="Times New Roman" panose="02020603050405020304" pitchFamily="18" charset="0"/>
                      </a:endParaRPr>
                    </a:p>
                  </a:txBody>
                  <a:tcPr marL="59733" marR="59733" marT="0" marB="0" anchor="ctr"/>
                </a:tc>
                <a:tc>
                  <a:txBody>
                    <a:bodyPr/>
                    <a:lstStyle/>
                    <a:p>
                      <a:pPr algn="ctr"/>
                      <a:r>
                        <a:rPr lang="en-US" sz="1000" kern="100" dirty="0">
                          <a:effectLst/>
                          <a:latin typeface="+mn-ea"/>
                          <a:ea typeface="+mn-ea"/>
                        </a:rPr>
                        <a:t>3,381</a:t>
                      </a:r>
                      <a:r>
                        <a:rPr lang="ja-JP" sz="1000" kern="100" dirty="0">
                          <a:effectLst/>
                          <a:latin typeface="+mn-ea"/>
                          <a:ea typeface="+mn-ea"/>
                        </a:rPr>
                        <a:t>件</a:t>
                      </a:r>
                      <a:endParaRPr lang="en-US" altLang="ja-JP" sz="1000" kern="100" dirty="0">
                        <a:effectLst/>
                        <a:latin typeface="+mn-ea"/>
                        <a:ea typeface="+mn-ea"/>
                      </a:endParaRPr>
                    </a:p>
                    <a:p>
                      <a:pPr algn="ctr"/>
                      <a:r>
                        <a:rPr lang="ja-JP" altLang="en-US" sz="1000" kern="100" dirty="0">
                          <a:effectLst/>
                          <a:latin typeface="+mn-ea"/>
                          <a:ea typeface="+mn-ea"/>
                        </a:rPr>
                        <a:t>（</a:t>
                      </a:r>
                      <a:r>
                        <a:rPr lang="en-US" altLang="ja-JP" sz="1000" kern="100" dirty="0">
                          <a:effectLst/>
                          <a:latin typeface="+mn-ea"/>
                          <a:ea typeface="+mn-ea"/>
                        </a:rPr>
                        <a:t>35.5</a:t>
                      </a:r>
                      <a:r>
                        <a:rPr lang="ja-JP" altLang="en-US" sz="1000" kern="100" dirty="0">
                          <a:effectLst/>
                          <a:latin typeface="+mn-ea"/>
                          <a:ea typeface="+mn-ea"/>
                        </a:rPr>
                        <a:t>％）</a:t>
                      </a:r>
                      <a:endParaRPr lang="en-US" altLang="ja-JP" sz="1000" kern="100" dirty="0">
                        <a:effectLst/>
                        <a:latin typeface="+mn-ea"/>
                        <a:ea typeface="+mn-ea"/>
                      </a:endParaRPr>
                    </a:p>
                  </a:txBody>
                  <a:tcPr marL="59733" marR="59733" marT="0" marB="0" anchor="ctr"/>
                </a:tc>
                <a:tc>
                  <a:txBody>
                    <a:bodyPr/>
                    <a:lstStyle/>
                    <a:p>
                      <a:pPr algn="ctr"/>
                      <a:r>
                        <a:rPr lang="en-US" sz="1000" kern="100" dirty="0">
                          <a:effectLst/>
                          <a:latin typeface="+mn-ea"/>
                          <a:ea typeface="+mn-ea"/>
                        </a:rPr>
                        <a:t>3,837</a:t>
                      </a:r>
                      <a:r>
                        <a:rPr lang="ja-JP" sz="1000" kern="100" dirty="0">
                          <a:effectLst/>
                          <a:latin typeface="+mn-ea"/>
                          <a:ea typeface="+mn-ea"/>
                        </a:rPr>
                        <a:t>件</a:t>
                      </a:r>
                      <a:endParaRPr lang="en-US" altLang="ja-JP" sz="1000" kern="100" dirty="0">
                        <a:effectLst/>
                        <a:latin typeface="+mn-ea"/>
                        <a:ea typeface="+mn-ea"/>
                      </a:endParaRPr>
                    </a:p>
                    <a:p>
                      <a:pPr algn="ctr"/>
                      <a:r>
                        <a:rPr lang="ja-JP" altLang="en-US" sz="1000" kern="100" dirty="0">
                          <a:effectLst/>
                          <a:latin typeface="+mn-ea"/>
                          <a:ea typeface="+mn-ea"/>
                          <a:cs typeface="Times New Roman" panose="02020603050405020304" pitchFamily="18" charset="0"/>
                        </a:rPr>
                        <a:t>（</a:t>
                      </a:r>
                      <a:r>
                        <a:rPr lang="en-US" altLang="ja-JP" sz="1000" kern="100" dirty="0">
                          <a:effectLst/>
                          <a:latin typeface="+mn-ea"/>
                          <a:ea typeface="+mn-ea"/>
                          <a:cs typeface="Times New Roman" panose="02020603050405020304" pitchFamily="18" charset="0"/>
                        </a:rPr>
                        <a:t>80.6</a:t>
                      </a:r>
                      <a:r>
                        <a:rPr lang="ja-JP" altLang="en-US" sz="1000" kern="100" dirty="0">
                          <a:effectLst/>
                          <a:latin typeface="+mn-ea"/>
                          <a:ea typeface="+mn-ea"/>
                          <a:cs typeface="Times New Roman" panose="02020603050405020304" pitchFamily="18" charset="0"/>
                        </a:rPr>
                        <a:t>％）</a:t>
                      </a:r>
                      <a:endParaRPr lang="ja-JP" sz="800" kern="100" dirty="0">
                        <a:effectLst/>
                        <a:latin typeface="+mn-ea"/>
                        <a:ea typeface="+mn-ea"/>
                        <a:cs typeface="Times New Roman" panose="02020603050405020304" pitchFamily="18" charset="0"/>
                      </a:endParaRPr>
                    </a:p>
                  </a:txBody>
                  <a:tcPr marL="59733" marR="59733" marT="0" marB="0" anchor="ctr"/>
                </a:tc>
                <a:tc>
                  <a:txBody>
                    <a:bodyPr/>
                    <a:lstStyle/>
                    <a:p>
                      <a:pPr algn="ctr"/>
                      <a:r>
                        <a:rPr lang="en-US" sz="1000" kern="100" dirty="0">
                          <a:effectLst/>
                          <a:latin typeface="+mn-ea"/>
                          <a:ea typeface="+mn-ea"/>
                        </a:rPr>
                        <a:t>7,218 </a:t>
                      </a:r>
                      <a:r>
                        <a:rPr lang="ja-JP" sz="1000" kern="100" dirty="0">
                          <a:effectLst/>
                          <a:latin typeface="+mn-ea"/>
                          <a:ea typeface="+mn-ea"/>
                        </a:rPr>
                        <a:t>件</a:t>
                      </a:r>
                      <a:endParaRPr lang="en-US" altLang="ja-JP" sz="1000" kern="100" dirty="0">
                        <a:effectLst/>
                        <a:latin typeface="+mn-ea"/>
                        <a:ea typeface="+mn-ea"/>
                      </a:endParaRPr>
                    </a:p>
                    <a:p>
                      <a:pPr algn="ctr"/>
                      <a:r>
                        <a:rPr lang="en-US" altLang="ja-JP" sz="1000" kern="100" dirty="0">
                          <a:effectLst/>
                          <a:latin typeface="+mn-ea"/>
                          <a:ea typeface="+mn-ea"/>
                          <a:cs typeface="Times New Roman" panose="02020603050405020304" pitchFamily="18" charset="0"/>
                        </a:rPr>
                        <a:t>※14,284</a:t>
                      </a:r>
                      <a:r>
                        <a:rPr lang="ja-JP" altLang="en-US" sz="1000" kern="100" dirty="0">
                          <a:effectLst/>
                          <a:latin typeface="+mn-ea"/>
                          <a:ea typeface="+mn-ea"/>
                          <a:cs typeface="Times New Roman" panose="02020603050405020304" pitchFamily="18" charset="0"/>
                        </a:rPr>
                        <a:t>件</a:t>
                      </a:r>
                      <a:endParaRPr lang="ja-JP" sz="800" kern="100" dirty="0">
                        <a:effectLst/>
                        <a:latin typeface="+mn-ea"/>
                        <a:ea typeface="+mn-ea"/>
                        <a:cs typeface="Times New Roman" panose="02020603050405020304" pitchFamily="18" charset="0"/>
                      </a:endParaRPr>
                    </a:p>
                  </a:txBody>
                  <a:tcPr marL="59733" marR="59733" marT="0" marB="0" anchor="ctr"/>
                </a:tc>
                <a:extLst>
                  <a:ext uri="{0D108BD9-81ED-4DB2-BD59-A6C34878D82A}">
                    <a16:rowId xmlns:a16="http://schemas.microsoft.com/office/drawing/2014/main" val="2415244736"/>
                  </a:ext>
                </a:extLst>
              </a:tr>
              <a:tr h="376324">
                <a:tc>
                  <a:txBody>
                    <a:bodyPr/>
                    <a:lstStyle/>
                    <a:p>
                      <a:pPr algn="ctr"/>
                      <a:r>
                        <a:rPr lang="en-US" altLang="ja-JP" sz="1000" kern="100" dirty="0">
                          <a:effectLst/>
                          <a:latin typeface="+mn-ea"/>
                          <a:ea typeface="+mn-ea"/>
                          <a:cs typeface="Times New Roman" panose="02020603050405020304" pitchFamily="18" charset="0"/>
                        </a:rPr>
                        <a:t>R</a:t>
                      </a:r>
                      <a:r>
                        <a:rPr lang="ja-JP" altLang="en-US" sz="1000" kern="100" dirty="0">
                          <a:effectLst/>
                          <a:latin typeface="+mn-ea"/>
                          <a:ea typeface="+mn-ea"/>
                          <a:cs typeface="Times New Roman" panose="02020603050405020304" pitchFamily="18" charset="0"/>
                        </a:rPr>
                        <a:t>６年度</a:t>
                      </a:r>
                      <a:endParaRPr lang="ja-JP" sz="800" kern="100" dirty="0">
                        <a:effectLst/>
                        <a:latin typeface="+mn-ea"/>
                        <a:ea typeface="+mn-ea"/>
                        <a:cs typeface="Times New Roman" panose="02020603050405020304" pitchFamily="18" charset="0"/>
                      </a:endParaRPr>
                    </a:p>
                  </a:txBody>
                  <a:tcPr marL="59733" marR="59733" marT="0" marB="0" anchor="ctr"/>
                </a:tc>
                <a:tc>
                  <a:txBody>
                    <a:bodyPr/>
                    <a:lstStyle/>
                    <a:p>
                      <a:pPr algn="ctr"/>
                      <a:r>
                        <a:rPr lang="en-US" sz="1000" kern="100" dirty="0">
                          <a:effectLst/>
                          <a:latin typeface="+mn-ea"/>
                          <a:ea typeface="+mn-ea"/>
                        </a:rPr>
                        <a:t>2,988</a:t>
                      </a:r>
                      <a:r>
                        <a:rPr lang="ja-JP" sz="1000" kern="100" dirty="0">
                          <a:effectLst/>
                          <a:latin typeface="+mn-ea"/>
                          <a:ea typeface="+mn-ea"/>
                        </a:rPr>
                        <a:t>件</a:t>
                      </a:r>
                      <a:endParaRPr lang="en-US" altLang="ja-JP" sz="1000" kern="100" dirty="0">
                        <a:effectLst/>
                        <a:latin typeface="+mn-ea"/>
                        <a:ea typeface="+mn-ea"/>
                      </a:endParaRPr>
                    </a:p>
                    <a:p>
                      <a:pPr algn="ctr"/>
                      <a:r>
                        <a:rPr lang="ja-JP" altLang="en-US" sz="1000" kern="100" dirty="0">
                          <a:effectLst/>
                          <a:latin typeface="+mn-ea"/>
                          <a:ea typeface="+mn-ea"/>
                        </a:rPr>
                        <a:t>（</a:t>
                      </a:r>
                      <a:r>
                        <a:rPr lang="en-US" altLang="ja-JP" sz="1000" kern="100" dirty="0">
                          <a:effectLst/>
                          <a:latin typeface="+mn-ea"/>
                          <a:ea typeface="+mn-ea"/>
                        </a:rPr>
                        <a:t>34.6</a:t>
                      </a:r>
                      <a:r>
                        <a:rPr lang="ja-JP" altLang="en-US" sz="1000" kern="100" dirty="0">
                          <a:effectLst/>
                          <a:latin typeface="+mn-ea"/>
                          <a:ea typeface="+mn-ea"/>
                        </a:rPr>
                        <a:t>％）</a:t>
                      </a:r>
                      <a:endParaRPr lang="en-US" altLang="ja-JP" sz="1000" kern="100" dirty="0">
                        <a:effectLst/>
                        <a:latin typeface="+mn-ea"/>
                        <a:ea typeface="+mn-ea"/>
                      </a:endParaRPr>
                    </a:p>
                  </a:txBody>
                  <a:tcPr marL="59733" marR="59733" marT="0" marB="0" anchor="ctr"/>
                </a:tc>
                <a:tc>
                  <a:txBody>
                    <a:bodyPr/>
                    <a:lstStyle/>
                    <a:p>
                      <a:pPr algn="ctr"/>
                      <a:r>
                        <a:rPr lang="en-US" sz="1000" kern="100" dirty="0">
                          <a:effectLst/>
                          <a:latin typeface="+mn-ea"/>
                          <a:ea typeface="+mn-ea"/>
                        </a:rPr>
                        <a:t>2,220</a:t>
                      </a:r>
                      <a:r>
                        <a:rPr lang="ja-JP" sz="1000" kern="100" dirty="0">
                          <a:effectLst/>
                          <a:latin typeface="+mn-ea"/>
                          <a:ea typeface="+mn-ea"/>
                        </a:rPr>
                        <a:t>件</a:t>
                      </a:r>
                      <a:endParaRPr lang="en-US" altLang="ja-JP" sz="1000" kern="100" dirty="0">
                        <a:effectLst/>
                        <a:latin typeface="+mn-ea"/>
                        <a:ea typeface="+mn-ea"/>
                      </a:endParaRPr>
                    </a:p>
                    <a:p>
                      <a:pPr algn="ctr"/>
                      <a:r>
                        <a:rPr lang="ja-JP" altLang="en-US" sz="1000" kern="100" dirty="0">
                          <a:effectLst/>
                          <a:latin typeface="+mn-ea"/>
                          <a:ea typeface="+mn-ea"/>
                          <a:cs typeface="Times New Roman" panose="02020603050405020304" pitchFamily="18" charset="0"/>
                        </a:rPr>
                        <a:t>（</a:t>
                      </a:r>
                      <a:r>
                        <a:rPr lang="en-US" altLang="ja-JP" sz="1000" kern="100" dirty="0">
                          <a:effectLst/>
                          <a:latin typeface="+mn-ea"/>
                          <a:ea typeface="+mn-ea"/>
                          <a:cs typeface="Times New Roman" panose="02020603050405020304" pitchFamily="18" charset="0"/>
                        </a:rPr>
                        <a:t>47.3</a:t>
                      </a:r>
                      <a:r>
                        <a:rPr lang="ja-JP" altLang="en-US" sz="1000" kern="100" dirty="0">
                          <a:effectLst/>
                          <a:latin typeface="+mn-ea"/>
                          <a:ea typeface="+mn-ea"/>
                          <a:cs typeface="Times New Roman" panose="02020603050405020304" pitchFamily="18" charset="0"/>
                        </a:rPr>
                        <a:t>％）</a:t>
                      </a:r>
                      <a:endParaRPr lang="ja-JP" sz="800" kern="100" dirty="0">
                        <a:effectLst/>
                        <a:latin typeface="+mn-ea"/>
                        <a:ea typeface="+mn-ea"/>
                        <a:cs typeface="Times New Roman" panose="02020603050405020304" pitchFamily="18" charset="0"/>
                      </a:endParaRPr>
                    </a:p>
                  </a:txBody>
                  <a:tcPr marL="59733" marR="59733" marT="0" marB="0" anchor="ctr"/>
                </a:tc>
                <a:tc>
                  <a:txBody>
                    <a:bodyPr/>
                    <a:lstStyle/>
                    <a:p>
                      <a:pPr algn="ctr"/>
                      <a:r>
                        <a:rPr lang="en-US" sz="1000" kern="100" dirty="0">
                          <a:effectLst/>
                          <a:latin typeface="+mn-ea"/>
                          <a:ea typeface="+mn-ea"/>
                        </a:rPr>
                        <a:t>5,208 </a:t>
                      </a:r>
                      <a:r>
                        <a:rPr lang="ja-JP" sz="1000" kern="100" dirty="0">
                          <a:effectLst/>
                          <a:latin typeface="+mn-ea"/>
                          <a:ea typeface="+mn-ea"/>
                        </a:rPr>
                        <a:t>件</a:t>
                      </a:r>
                      <a:endParaRPr lang="en-US" altLang="ja-JP" sz="1000" kern="100" dirty="0">
                        <a:effectLst/>
                        <a:latin typeface="+mn-ea"/>
                        <a:ea typeface="+mn-ea"/>
                      </a:endParaRPr>
                    </a:p>
                    <a:p>
                      <a:pPr algn="ctr"/>
                      <a:r>
                        <a:rPr lang="en-US" altLang="ja-JP" sz="1000" kern="100" dirty="0">
                          <a:effectLst/>
                          <a:latin typeface="+mn-ea"/>
                          <a:ea typeface="+mn-ea"/>
                          <a:cs typeface="Times New Roman" panose="02020603050405020304" pitchFamily="18" charset="0"/>
                        </a:rPr>
                        <a:t>※13,330</a:t>
                      </a:r>
                      <a:r>
                        <a:rPr lang="ja-JP" altLang="en-US" sz="1000" kern="100" dirty="0">
                          <a:effectLst/>
                          <a:latin typeface="+mn-ea"/>
                          <a:ea typeface="+mn-ea"/>
                          <a:cs typeface="Times New Roman" panose="02020603050405020304" pitchFamily="18" charset="0"/>
                        </a:rPr>
                        <a:t>件</a:t>
                      </a:r>
                      <a:endParaRPr lang="ja-JP" sz="800" kern="100" dirty="0">
                        <a:effectLst/>
                        <a:latin typeface="+mn-ea"/>
                        <a:ea typeface="+mn-ea"/>
                        <a:cs typeface="Times New Roman" panose="02020603050405020304" pitchFamily="18" charset="0"/>
                      </a:endParaRPr>
                    </a:p>
                  </a:txBody>
                  <a:tcPr marL="59733" marR="59733" marT="0" marB="0" anchor="ctr"/>
                </a:tc>
                <a:extLst>
                  <a:ext uri="{0D108BD9-81ED-4DB2-BD59-A6C34878D82A}">
                    <a16:rowId xmlns:a16="http://schemas.microsoft.com/office/drawing/2014/main" val="4279434483"/>
                  </a:ext>
                </a:extLst>
              </a:tr>
            </a:tbl>
          </a:graphicData>
        </a:graphic>
      </p:graphicFrame>
      <p:sp>
        <p:nvSpPr>
          <p:cNvPr id="23" name="テキスト ボックス 22">
            <a:extLst>
              <a:ext uri="{FF2B5EF4-FFF2-40B4-BE49-F238E27FC236}">
                <a16:creationId xmlns:a16="http://schemas.microsoft.com/office/drawing/2014/main" id="{2C0C156F-9D6A-4C19-9543-8F002A5F271E}"/>
              </a:ext>
            </a:extLst>
          </p:cNvPr>
          <p:cNvSpPr txBox="1"/>
          <p:nvPr/>
        </p:nvSpPr>
        <p:spPr>
          <a:xfrm>
            <a:off x="80533" y="2019568"/>
            <a:ext cx="4664887" cy="1323439"/>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・アンケートの回収率を割り戻した想定によると現在、年間</a:t>
            </a:r>
            <a:r>
              <a:rPr kumimoji="1" lang="en-US" altLang="ja-JP" sz="1100" dirty="0">
                <a:latin typeface="BIZ UDPゴシック" panose="020B0400000000000000" pitchFamily="50" charset="-128"/>
                <a:ea typeface="BIZ UDPゴシック" panose="020B0400000000000000" pitchFamily="50" charset="-128"/>
              </a:rPr>
              <a:t>14,000</a:t>
            </a:r>
            <a:r>
              <a:rPr kumimoji="1" lang="ja-JP" altLang="en-US" sz="1100" dirty="0">
                <a:latin typeface="BIZ UDPゴシック" panose="020B0400000000000000" pitchFamily="50" charset="-128"/>
                <a:ea typeface="BIZ UDPゴシック" panose="020B0400000000000000" pitchFamily="50" charset="-128"/>
              </a:rPr>
              <a:t>件</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程度の契約件数があると見込まれ、居住支援体制の充実度合を一定</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程度把握できる有効な手段であり</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引き続き目標値として設定</a:t>
            </a:r>
            <a:endParaRPr kumimoji="1" lang="en-US" altLang="ja-JP" sz="1100" b="1"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3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・今後はアンケートの確度を向上する手法も検討し、</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より実態に近い</a:t>
            </a:r>
            <a:endParaRPr kumimoji="1" lang="en-US" altLang="ja-JP" sz="11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100" b="1" dirty="0">
                <a:solidFill>
                  <a:srgbClr val="FF0000"/>
                </a:solidFill>
                <a:latin typeface="BIZ UDPゴシック" panose="020B0400000000000000" pitchFamily="50" charset="-128"/>
                <a:ea typeface="BIZ UDPゴシック" panose="020B0400000000000000" pitchFamily="50" charset="-128"/>
              </a:rPr>
              <a:t>　数値の把握</a:t>
            </a:r>
            <a:r>
              <a:rPr kumimoji="1" lang="ja-JP" altLang="en-US" sz="1100" dirty="0">
                <a:latin typeface="BIZ UDPゴシック" panose="020B0400000000000000" pitchFamily="50" charset="-128"/>
                <a:ea typeface="BIZ UDPゴシック" panose="020B0400000000000000" pitchFamily="50" charset="-128"/>
              </a:rPr>
              <a:t>に努めるとともに市町村居住支援協議会の設立促進、</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居住支援法人のネットワーク構築の促進など通じて、</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居住支援体制</a:t>
            </a:r>
            <a:endParaRPr kumimoji="1" lang="en-US" altLang="ja-JP" sz="11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100" b="1" dirty="0">
                <a:solidFill>
                  <a:srgbClr val="FF0000"/>
                </a:solidFill>
                <a:latin typeface="BIZ UDPゴシック" panose="020B0400000000000000" pitchFamily="50" charset="-128"/>
                <a:ea typeface="BIZ UDPゴシック" panose="020B0400000000000000" pitchFamily="50" charset="-128"/>
              </a:rPr>
              <a:t>　の充実を図り</a:t>
            </a:r>
            <a:r>
              <a:rPr kumimoji="1" lang="ja-JP" altLang="en-US" sz="1100" dirty="0">
                <a:latin typeface="BIZ UDPゴシック" panose="020B0400000000000000" pitchFamily="50" charset="-128"/>
                <a:ea typeface="BIZ UDPゴシック" panose="020B0400000000000000" pitchFamily="50" charset="-128"/>
              </a:rPr>
              <a:t>、目標件数の達成に努める</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ACAD373C-0B1E-4B76-9ADE-60CF015E51C2}"/>
              </a:ext>
            </a:extLst>
          </p:cNvPr>
          <p:cNvSpPr txBox="1"/>
          <p:nvPr/>
        </p:nvSpPr>
        <p:spPr>
          <a:xfrm>
            <a:off x="7683064" y="2866463"/>
            <a:ext cx="1525745" cy="200055"/>
          </a:xfrm>
          <a:prstGeom prst="rect">
            <a:avLst/>
          </a:prstGeom>
          <a:noFill/>
        </p:spPr>
        <p:txBody>
          <a:bodyPr wrap="square">
            <a:spAutoFit/>
          </a:bodyPr>
          <a:lstStyle/>
          <a:p>
            <a:pPr algn="ctr"/>
            <a:r>
              <a:rPr lang="ja-JP" altLang="en-US" sz="700" kern="100" dirty="0">
                <a:effectLst/>
                <a:latin typeface="BIZ UDPゴシック" panose="020B0400000000000000" pitchFamily="50" charset="-128"/>
                <a:ea typeface="BIZ UDPゴシック" panose="020B0400000000000000" pitchFamily="50" charset="-128"/>
              </a:rPr>
              <a:t>（）は</a:t>
            </a:r>
            <a:r>
              <a:rPr lang="ja-JP" altLang="en-US" sz="700" kern="100" dirty="0">
                <a:latin typeface="BIZ UDPゴシック" panose="020B0400000000000000" pitchFamily="50" charset="-128"/>
                <a:ea typeface="BIZ UDPゴシック" panose="020B0400000000000000" pitchFamily="50" charset="-128"/>
              </a:rPr>
              <a:t>アンケート</a:t>
            </a:r>
            <a:r>
              <a:rPr lang="ja-JP" altLang="en-US" sz="700" kern="100" dirty="0">
                <a:effectLst/>
                <a:latin typeface="BIZ UDPゴシック" panose="020B0400000000000000" pitchFamily="50" charset="-128"/>
                <a:ea typeface="BIZ UDPゴシック" panose="020B0400000000000000" pitchFamily="50" charset="-128"/>
              </a:rPr>
              <a:t>回収率</a:t>
            </a:r>
            <a:endParaRPr lang="ja-JP" altLang="ja-JP" sz="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0698B639-E1C4-4ED6-A667-EE49D565E18D}"/>
              </a:ext>
            </a:extLst>
          </p:cNvPr>
          <p:cNvSpPr txBox="1"/>
          <p:nvPr/>
        </p:nvSpPr>
        <p:spPr>
          <a:xfrm>
            <a:off x="5242034" y="5171599"/>
            <a:ext cx="3005951" cy="246221"/>
          </a:xfrm>
          <a:prstGeom prst="rect">
            <a:avLst/>
          </a:prstGeom>
          <a:noFill/>
        </p:spPr>
        <p:txBody>
          <a:bodyPr wrap="none" rtlCol="0">
            <a:spAutoFit/>
          </a:bodyPr>
          <a:lstStyle/>
          <a:p>
            <a:r>
              <a:rPr kumimoji="1" lang="ja-JP" altLang="en-US" sz="1000" b="1" dirty="0">
                <a:latin typeface="BIZ UDPゴシック" panose="020B0400000000000000" pitchFamily="50" charset="-128"/>
                <a:ea typeface="BIZ UDPゴシック" panose="020B0400000000000000" pitchFamily="50" charset="-128"/>
              </a:rPr>
              <a:t>居住支援協議会を設立した市町村の人口カバー率</a:t>
            </a:r>
          </a:p>
        </p:txBody>
      </p:sp>
      <p:sp>
        <p:nvSpPr>
          <p:cNvPr id="27" name="テキスト ボックス 26">
            <a:extLst>
              <a:ext uri="{FF2B5EF4-FFF2-40B4-BE49-F238E27FC236}">
                <a16:creationId xmlns:a16="http://schemas.microsoft.com/office/drawing/2014/main" id="{2C1FFBC6-F2D8-4081-A0EA-C8E53140DE39}"/>
              </a:ext>
            </a:extLst>
          </p:cNvPr>
          <p:cNvSpPr txBox="1"/>
          <p:nvPr/>
        </p:nvSpPr>
        <p:spPr>
          <a:xfrm>
            <a:off x="5055265" y="2997940"/>
            <a:ext cx="3390672" cy="246221"/>
          </a:xfrm>
          <a:prstGeom prst="rect">
            <a:avLst/>
          </a:prstGeom>
          <a:noFill/>
        </p:spPr>
        <p:txBody>
          <a:bodyPr wrap="none" rtlCol="0">
            <a:spAutoFit/>
          </a:bodyPr>
          <a:lstStyle/>
          <a:p>
            <a:r>
              <a:rPr kumimoji="1" lang="ja-JP" altLang="en-US" sz="1000" b="1" dirty="0">
                <a:latin typeface="BIZ UDPゴシック" panose="020B0400000000000000" pitchFamily="50" charset="-128"/>
                <a:ea typeface="BIZ UDPゴシック" panose="020B0400000000000000" pitchFamily="50" charset="-128"/>
              </a:rPr>
              <a:t>住宅確保要配慮者の入居契約件数とアンケートの回収率</a:t>
            </a:r>
          </a:p>
        </p:txBody>
      </p:sp>
      <p:sp>
        <p:nvSpPr>
          <p:cNvPr id="29" name="テキスト ボックス 28">
            <a:extLst>
              <a:ext uri="{FF2B5EF4-FFF2-40B4-BE49-F238E27FC236}">
                <a16:creationId xmlns:a16="http://schemas.microsoft.com/office/drawing/2014/main" id="{32143C21-23BF-48C9-AEF2-7E8FCD07B67A}"/>
              </a:ext>
            </a:extLst>
          </p:cNvPr>
          <p:cNvSpPr txBox="1"/>
          <p:nvPr/>
        </p:nvSpPr>
        <p:spPr>
          <a:xfrm>
            <a:off x="5128858" y="5716484"/>
            <a:ext cx="4142979" cy="1061829"/>
          </a:xfrm>
          <a:prstGeom prst="rect">
            <a:avLst/>
          </a:prstGeom>
          <a:noFill/>
        </p:spPr>
        <p:txBody>
          <a:bodyPr wrap="square">
            <a:spAutoFit/>
          </a:bodyPr>
          <a:lstStyle/>
          <a:p>
            <a:r>
              <a:rPr kumimoji="1" lang="ja-JP" altLang="en-US" sz="900" dirty="0">
                <a:latin typeface="BIZ UDPゴシック" panose="020B0400000000000000" pitchFamily="50" charset="-128"/>
                <a:ea typeface="BIZ UDPゴシック" panose="020B0400000000000000" pitchFamily="50" charset="-128"/>
              </a:rPr>
              <a:t>（賃貸住宅供給促進計画の手引き）</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国の目標の設定の考え方の例</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①ストックの観点から活用が見込まれる住宅の戸数を推計し設定</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②国の目標値（全国で</a:t>
            </a:r>
            <a:r>
              <a:rPr kumimoji="1" lang="en-US" altLang="ja-JP" sz="900" dirty="0">
                <a:latin typeface="BIZ UDPゴシック" panose="020B0400000000000000" pitchFamily="50" charset="-128"/>
                <a:ea typeface="BIZ UDPゴシック" panose="020B0400000000000000" pitchFamily="50" charset="-128"/>
              </a:rPr>
              <a:t>10</a:t>
            </a:r>
            <a:r>
              <a:rPr kumimoji="1" lang="ja-JP" altLang="en-US" sz="900" dirty="0">
                <a:latin typeface="BIZ UDPゴシック" panose="020B0400000000000000" pitchFamily="50" charset="-128"/>
                <a:ea typeface="BIZ UDPゴシック" panose="020B0400000000000000" pitchFamily="50" charset="-128"/>
              </a:rPr>
              <a:t>万戸）を参考として人口規模・法人数</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から逆算し設定</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③当面は定性的な目標とした上で、継続して地域の実情を把握し、</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定量的な目標設定に向けた検討を行う</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③の考え方を大阪府は準用</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EE27C55D-B01C-4FAF-9BD7-92F368A06474}"/>
              </a:ext>
            </a:extLst>
          </p:cNvPr>
          <p:cNvSpPr/>
          <p:nvPr/>
        </p:nvSpPr>
        <p:spPr>
          <a:xfrm>
            <a:off x="5242034" y="5715738"/>
            <a:ext cx="3626069" cy="1062575"/>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A85FD710-02F3-46DA-96C5-1B0E5E54BC62}"/>
              </a:ext>
            </a:extLst>
          </p:cNvPr>
          <p:cNvSpPr txBox="1"/>
          <p:nvPr/>
        </p:nvSpPr>
        <p:spPr>
          <a:xfrm>
            <a:off x="149773" y="4126564"/>
            <a:ext cx="4181595" cy="553998"/>
          </a:xfrm>
          <a:prstGeom prst="rect">
            <a:avLst/>
          </a:prstGeom>
          <a:noFill/>
          <a:ln>
            <a:solidFill>
              <a:schemeClr val="tx1"/>
            </a:solidFill>
            <a:prstDash val="sysDash"/>
          </a:ln>
        </p:spPr>
        <p:txBody>
          <a:bodyPr wrap="square" rtlCol="0">
            <a:spAutoFit/>
          </a:bodyPr>
          <a:lstStyle/>
          <a:p>
            <a:r>
              <a:rPr kumimoji="1" lang="ja-JP" altLang="en-US" sz="1000" dirty="0"/>
              <a:t>（国の目標値の検討状況）</a:t>
            </a:r>
            <a:endParaRPr kumimoji="1" lang="en-US" altLang="ja-JP" sz="1000" dirty="0"/>
          </a:p>
          <a:p>
            <a:r>
              <a:rPr kumimoji="1" lang="ja-JP" altLang="en-US" sz="1000" dirty="0"/>
              <a:t>改正住宅セーフティネット法の</a:t>
            </a:r>
            <a:r>
              <a:rPr kumimoji="1" lang="en-US" altLang="ja-JP" sz="1000" dirty="0"/>
              <a:t>KPI</a:t>
            </a:r>
          </a:p>
          <a:p>
            <a:r>
              <a:rPr kumimoji="1" lang="ja-JP" altLang="en-US" sz="1000" dirty="0"/>
              <a:t>「市区町村協議会による人口カバー率」を改正法施行後</a:t>
            </a:r>
            <a:r>
              <a:rPr kumimoji="1" lang="en-US" altLang="ja-JP" sz="1000" dirty="0"/>
              <a:t>10</a:t>
            </a:r>
            <a:r>
              <a:rPr kumimoji="1" lang="ja-JP" altLang="en-US" sz="1000" dirty="0"/>
              <a:t>年で</a:t>
            </a:r>
            <a:r>
              <a:rPr kumimoji="1" lang="en-US" altLang="ja-JP" sz="1000" dirty="0"/>
              <a:t>9</a:t>
            </a:r>
            <a:r>
              <a:rPr kumimoji="1" lang="ja-JP" altLang="en-US" sz="1000" dirty="0"/>
              <a:t>割</a:t>
            </a:r>
          </a:p>
        </p:txBody>
      </p:sp>
      <p:sp>
        <p:nvSpPr>
          <p:cNvPr id="13" name="テキスト ボックス 12">
            <a:extLst>
              <a:ext uri="{FF2B5EF4-FFF2-40B4-BE49-F238E27FC236}">
                <a16:creationId xmlns:a16="http://schemas.microsoft.com/office/drawing/2014/main" id="{E97F019F-213F-40E3-91E5-22B484EBD06F}"/>
              </a:ext>
            </a:extLst>
          </p:cNvPr>
          <p:cNvSpPr txBox="1"/>
          <p:nvPr/>
        </p:nvSpPr>
        <p:spPr>
          <a:xfrm>
            <a:off x="2389921" y="4759478"/>
            <a:ext cx="3576407" cy="646331"/>
          </a:xfrm>
          <a:prstGeom prst="rect">
            <a:avLst/>
          </a:prstGeom>
          <a:noFill/>
        </p:spPr>
        <p:txBody>
          <a:bodyPr wrap="squar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改定（案）</a:t>
            </a:r>
            <a:r>
              <a:rPr kumimoji="1" lang="en-US" altLang="ja-JP" sz="1200" b="1" dirty="0">
                <a:latin typeface="BIZ UDPゴシック" panose="020B0400000000000000" pitchFamily="50" charset="-128"/>
                <a:ea typeface="BIZ UDPゴシック" panose="020B0400000000000000" pitchFamily="50" charset="-128"/>
              </a:rPr>
              <a:t>】</a:t>
            </a:r>
          </a:p>
          <a:p>
            <a:r>
              <a:rPr kumimoji="1" lang="ja-JP" altLang="en-US" sz="1200" b="1" dirty="0">
                <a:latin typeface="BIZ UDPゴシック" panose="020B0400000000000000" pitchFamily="50" charset="-128"/>
                <a:ea typeface="BIZ UDPゴシック" panose="020B0400000000000000" pitchFamily="50" charset="-128"/>
              </a:rPr>
              <a:t>　人口カバー率　</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90</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000" b="1" dirty="0">
                <a:latin typeface="BIZ UDPゴシック" panose="020B0400000000000000" pitchFamily="50" charset="-128"/>
                <a:ea typeface="BIZ UDPゴシック" panose="020B0400000000000000" pitchFamily="50" charset="-128"/>
              </a:rPr>
              <a:t>（令和</a:t>
            </a:r>
            <a:r>
              <a:rPr kumimoji="1" lang="en-US" altLang="ja-JP" sz="1000" b="1" dirty="0">
                <a:latin typeface="BIZ UDPゴシック" panose="020B0400000000000000" pitchFamily="50" charset="-128"/>
                <a:ea typeface="BIZ UDPゴシック" panose="020B0400000000000000" pitchFamily="50" charset="-128"/>
              </a:rPr>
              <a:t>17</a:t>
            </a:r>
            <a:r>
              <a:rPr kumimoji="1" lang="ja-JP" altLang="en-US" sz="1000" b="1" dirty="0">
                <a:latin typeface="BIZ UDPゴシック" panose="020B0400000000000000" pitchFamily="50" charset="-128"/>
                <a:ea typeface="BIZ UDPゴシック" panose="020B0400000000000000" pitchFamily="50" charset="-128"/>
              </a:rPr>
              <a:t>年度）</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E578BC85-3A9A-4CCB-AC73-ECC340B10561}"/>
              </a:ext>
            </a:extLst>
          </p:cNvPr>
          <p:cNvSpPr txBox="1"/>
          <p:nvPr/>
        </p:nvSpPr>
        <p:spPr>
          <a:xfrm>
            <a:off x="8875986" y="6620380"/>
            <a:ext cx="252248" cy="261610"/>
          </a:xfrm>
          <a:prstGeom prst="rect">
            <a:avLst/>
          </a:prstGeom>
          <a:noFill/>
        </p:spPr>
        <p:txBody>
          <a:bodyPr wrap="square" rtlCol="0">
            <a:spAutoFit/>
          </a:bodyPr>
          <a:lstStyle/>
          <a:p>
            <a:r>
              <a:rPr kumimoji="1" lang="ja-JP" altLang="en-US" sz="1050" dirty="0"/>
              <a:t>４</a:t>
            </a:r>
          </a:p>
        </p:txBody>
      </p:sp>
      <p:sp>
        <p:nvSpPr>
          <p:cNvPr id="8" name="テキスト ボックス 7">
            <a:extLst>
              <a:ext uri="{FF2B5EF4-FFF2-40B4-BE49-F238E27FC236}">
                <a16:creationId xmlns:a16="http://schemas.microsoft.com/office/drawing/2014/main" id="{0AB259BD-8859-417C-8E1A-870184CF0721}"/>
              </a:ext>
            </a:extLst>
          </p:cNvPr>
          <p:cNvSpPr txBox="1"/>
          <p:nvPr/>
        </p:nvSpPr>
        <p:spPr>
          <a:xfrm>
            <a:off x="58069" y="3323485"/>
            <a:ext cx="9019977" cy="276999"/>
          </a:xfrm>
          <a:prstGeom prst="rect">
            <a:avLst/>
          </a:prstGeom>
          <a:solidFill>
            <a:schemeClr val="accent1">
              <a:lumMod val="40000"/>
              <a:lumOff val="60000"/>
            </a:schemeClr>
          </a:solid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目標②　居住支援協議会を設立した市町村の人口カバー率　</a:t>
            </a:r>
            <a:r>
              <a:rPr kumimoji="1" lang="en-US" altLang="ja-JP" sz="1200" b="1" dirty="0">
                <a:latin typeface="BIZ UDPゴシック" panose="020B0400000000000000" pitchFamily="50" charset="-128"/>
                <a:ea typeface="BIZ UDPゴシック" panose="020B0400000000000000" pitchFamily="50" charset="-128"/>
              </a:rPr>
              <a:t>90</a:t>
            </a:r>
            <a:r>
              <a:rPr kumimoji="1" lang="ja-JP" altLang="en-US"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（令和</a:t>
            </a:r>
            <a:r>
              <a:rPr kumimoji="1" lang="en-US" altLang="ja-JP" sz="900" b="1" dirty="0">
                <a:latin typeface="BIZ UDPゴシック" panose="020B0400000000000000" pitchFamily="50" charset="-128"/>
                <a:ea typeface="BIZ UDPゴシック" panose="020B0400000000000000" pitchFamily="50" charset="-128"/>
              </a:rPr>
              <a:t>17</a:t>
            </a:r>
            <a:r>
              <a:rPr kumimoji="1" lang="ja-JP" altLang="en-US" sz="900" b="1" dirty="0">
                <a:latin typeface="BIZ UDPゴシック" panose="020B0400000000000000" pitchFamily="50" charset="-128"/>
                <a:ea typeface="BIZ UDPゴシック" panose="020B0400000000000000" pitchFamily="50" charset="-128"/>
              </a:rPr>
              <a:t>年度）</a:t>
            </a:r>
            <a:endParaRPr kumimoji="1" lang="ja-JP" altLang="en-US" sz="12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8894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BA73BD8-8454-4583-9FE3-EEDD741D6A5B}"/>
              </a:ext>
            </a:extLst>
          </p:cNvPr>
          <p:cNvSpPr/>
          <p:nvPr/>
        </p:nvSpPr>
        <p:spPr>
          <a:xfrm>
            <a:off x="0" y="0"/>
            <a:ext cx="9144000" cy="4606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 name="テキスト ボックス 4">
            <a:extLst>
              <a:ext uri="{FF2B5EF4-FFF2-40B4-BE49-F238E27FC236}">
                <a16:creationId xmlns:a16="http://schemas.microsoft.com/office/drawing/2014/main" id="{59A9C641-AD82-42B0-AF5C-B9FAAB2FB7D0}"/>
              </a:ext>
            </a:extLst>
          </p:cNvPr>
          <p:cNvSpPr txBox="1"/>
          <p:nvPr/>
        </p:nvSpPr>
        <p:spPr>
          <a:xfrm>
            <a:off x="149773" y="67571"/>
            <a:ext cx="3467616" cy="338554"/>
          </a:xfrm>
          <a:prstGeom prst="rect">
            <a:avLst/>
          </a:prstGeom>
          <a:noFill/>
          <a:ln>
            <a:noFill/>
          </a:ln>
        </p:spPr>
        <p:txBody>
          <a:bodyPr wrap="none" rtlCol="0">
            <a:spAutoFit/>
          </a:bodyPr>
          <a:lstStyle/>
          <a:p>
            <a:r>
              <a:rPr kumimoji="1" lang="ja-JP" altLang="en-US" sz="1600" b="1" dirty="0">
                <a:solidFill>
                  <a:schemeClr val="bg1"/>
                </a:solidFill>
              </a:rPr>
              <a:t>（３）地域の居住支援体制の在り方</a:t>
            </a:r>
          </a:p>
        </p:txBody>
      </p:sp>
      <p:sp>
        <p:nvSpPr>
          <p:cNvPr id="19" name="テキスト ボックス 18">
            <a:extLst>
              <a:ext uri="{FF2B5EF4-FFF2-40B4-BE49-F238E27FC236}">
                <a16:creationId xmlns:a16="http://schemas.microsoft.com/office/drawing/2014/main" id="{D5A91838-396A-4ECC-BDD0-A0F082D164BB}"/>
              </a:ext>
            </a:extLst>
          </p:cNvPr>
          <p:cNvSpPr txBox="1"/>
          <p:nvPr/>
        </p:nvSpPr>
        <p:spPr>
          <a:xfrm>
            <a:off x="54526" y="3848708"/>
            <a:ext cx="4103330" cy="1015663"/>
          </a:xfrm>
          <a:prstGeom prst="rect">
            <a:avLst/>
          </a:prstGeom>
          <a:noFill/>
          <a:ln>
            <a:noFill/>
            <a:prstDash val="solid"/>
          </a:ln>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・数少ない居住支援法人や不動産協力店、民間賃貸住宅</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を活かすため、</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地域別の会議を開催</a:t>
            </a:r>
            <a:r>
              <a:rPr kumimoji="1" lang="ja-JP" altLang="en-US" sz="1200" dirty="0">
                <a:latin typeface="BIZ UDPゴシック" panose="020B0400000000000000" pitchFamily="50" charset="-128"/>
                <a:ea typeface="BIZ UDPゴシック" panose="020B0400000000000000" pitchFamily="50" charset="-128"/>
              </a:rPr>
              <a:t>し、地域の実情に</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応じた居住支援体制について、まずは関係者間で現状</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を共有する場を持つことを目的に</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b="1" dirty="0">
                <a:solidFill>
                  <a:srgbClr val="FF0000"/>
                </a:solidFill>
                <a:latin typeface="BIZ UDPゴシック" panose="020B0400000000000000" pitchFamily="50" charset="-128"/>
                <a:ea typeface="BIZ UDPゴシック" panose="020B0400000000000000" pitchFamily="50" charset="-128"/>
              </a:rPr>
              <a:t>　「居住支援体制構築促進会議（地域別会議）」</a:t>
            </a:r>
            <a:r>
              <a:rPr kumimoji="1" lang="ja-JP" altLang="en-US" sz="1200" dirty="0">
                <a:latin typeface="BIZ UDPゴシック" panose="020B0400000000000000" pitchFamily="50" charset="-128"/>
                <a:ea typeface="BIZ UDPゴシック" panose="020B0400000000000000" pitchFamily="50" charset="-128"/>
              </a:rPr>
              <a:t>を開催</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43" name="四角形: 角を丸くする 42">
            <a:extLst>
              <a:ext uri="{FF2B5EF4-FFF2-40B4-BE49-F238E27FC236}">
                <a16:creationId xmlns:a16="http://schemas.microsoft.com/office/drawing/2014/main" id="{ECC90B6E-C9A7-4E14-9571-25D59D478D87}"/>
              </a:ext>
            </a:extLst>
          </p:cNvPr>
          <p:cNvSpPr/>
          <p:nvPr/>
        </p:nvSpPr>
        <p:spPr>
          <a:xfrm>
            <a:off x="4451922" y="1872001"/>
            <a:ext cx="4472090" cy="1809081"/>
          </a:xfrm>
          <a:prstGeom prst="roundRect">
            <a:avLst>
              <a:gd name="adj" fmla="val 373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794D399F-9A24-4413-B352-1B5D3F09A3CC}"/>
              </a:ext>
            </a:extLst>
          </p:cNvPr>
          <p:cNvSpPr txBox="1"/>
          <p:nvPr/>
        </p:nvSpPr>
        <p:spPr>
          <a:xfrm>
            <a:off x="6399528" y="1872001"/>
            <a:ext cx="646331" cy="276999"/>
          </a:xfrm>
          <a:prstGeom prst="rect">
            <a:avLst/>
          </a:prstGeom>
          <a:noFill/>
          <a:ln>
            <a:noFill/>
          </a:ln>
        </p:spPr>
        <p:txBody>
          <a:bodyPr wrap="none" rtlCol="0">
            <a:spAutoFit/>
          </a:bodyPr>
          <a:lstStyle/>
          <a:p>
            <a:r>
              <a:rPr kumimoji="1" lang="ja-JP" altLang="en-US" sz="1200" b="1" u="sng" dirty="0">
                <a:latin typeface="BIZ UDPゴシック" panose="020B0400000000000000" pitchFamily="50" charset="-128"/>
                <a:ea typeface="BIZ UDPゴシック" panose="020B0400000000000000" pitchFamily="50" charset="-128"/>
              </a:rPr>
              <a:t>大阪府</a:t>
            </a:r>
          </a:p>
        </p:txBody>
      </p:sp>
      <p:sp>
        <p:nvSpPr>
          <p:cNvPr id="45" name="テキスト ボックス 44">
            <a:extLst>
              <a:ext uri="{FF2B5EF4-FFF2-40B4-BE49-F238E27FC236}">
                <a16:creationId xmlns:a16="http://schemas.microsoft.com/office/drawing/2014/main" id="{162A985B-CF74-464A-AF18-B569A0D59D30}"/>
              </a:ext>
            </a:extLst>
          </p:cNvPr>
          <p:cNvSpPr txBox="1"/>
          <p:nvPr/>
        </p:nvSpPr>
        <p:spPr>
          <a:xfrm>
            <a:off x="4334842" y="2065598"/>
            <a:ext cx="4551679" cy="253916"/>
          </a:xfrm>
          <a:prstGeom prst="rect">
            <a:avLst/>
          </a:prstGeom>
          <a:noFill/>
        </p:spPr>
        <p:txBody>
          <a:bodyPr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市場環境の整備、関係者間との連携促進、市町村支援</a:t>
            </a:r>
          </a:p>
        </p:txBody>
      </p:sp>
      <p:sp>
        <p:nvSpPr>
          <p:cNvPr id="46" name="テキスト ボックス 45">
            <a:extLst>
              <a:ext uri="{FF2B5EF4-FFF2-40B4-BE49-F238E27FC236}">
                <a16:creationId xmlns:a16="http://schemas.microsoft.com/office/drawing/2014/main" id="{0E60A6A7-E4B6-48FA-8C8A-07859FFDDDE7}"/>
              </a:ext>
            </a:extLst>
          </p:cNvPr>
          <p:cNvSpPr txBox="1"/>
          <p:nvPr/>
        </p:nvSpPr>
        <p:spPr>
          <a:xfrm>
            <a:off x="4579690" y="2305382"/>
            <a:ext cx="2112035" cy="245452"/>
          </a:xfrm>
          <a:prstGeom prst="rect">
            <a:avLst/>
          </a:prstGeom>
          <a:solidFill>
            <a:srgbClr val="F2F2F2">
              <a:alpha val="69804"/>
            </a:srgbClr>
          </a:solidFill>
        </p:spPr>
        <p:txBody>
          <a:bodyPr wrap="square" rtlCol="0">
            <a:spAutoFit/>
          </a:bodyPr>
          <a:lstStyle/>
          <a:p>
            <a:pPr>
              <a:lnSpc>
                <a:spcPts val="1400"/>
              </a:lnSpc>
            </a:pPr>
            <a:r>
              <a:rPr kumimoji="1" lang="ja-JP" altLang="en-US" sz="1000" b="1" dirty="0">
                <a:latin typeface="BIZ UDPゴシック" panose="020B0400000000000000" pitchFamily="50" charset="-128"/>
                <a:ea typeface="BIZ UDPゴシック" panose="020B0400000000000000" pitchFamily="50" charset="-128"/>
              </a:rPr>
              <a:t>■情報及びつながりの収集</a:t>
            </a:r>
            <a:endParaRPr kumimoji="1" lang="en-US" altLang="ja-JP" sz="800" b="1" dirty="0">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AFE06A76-DD5B-41BB-B49D-DD7D01BCBF74}"/>
              </a:ext>
            </a:extLst>
          </p:cNvPr>
          <p:cNvSpPr txBox="1"/>
          <p:nvPr/>
        </p:nvSpPr>
        <p:spPr>
          <a:xfrm>
            <a:off x="6821447" y="2313272"/>
            <a:ext cx="1906713" cy="245452"/>
          </a:xfrm>
          <a:prstGeom prst="rect">
            <a:avLst/>
          </a:prstGeom>
          <a:solidFill>
            <a:srgbClr val="F2F2F2">
              <a:alpha val="69804"/>
            </a:srgbClr>
          </a:solidFill>
        </p:spPr>
        <p:txBody>
          <a:bodyPr wrap="square" rtlCol="0">
            <a:spAutoFit/>
          </a:bodyPr>
          <a:lstStyle/>
          <a:p>
            <a:pPr algn="ctr">
              <a:lnSpc>
                <a:spcPts val="1400"/>
              </a:lnSpc>
            </a:pPr>
            <a:r>
              <a:rPr kumimoji="1" lang="ja-JP" altLang="en-US" sz="1000" b="1" dirty="0">
                <a:latin typeface="BIZ UDPゴシック" panose="020B0400000000000000" pitchFamily="50" charset="-128"/>
                <a:ea typeface="BIZ UDPゴシック" panose="020B0400000000000000" pitchFamily="50" charset="-128"/>
              </a:rPr>
              <a:t>■普及啓発</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E992612B-C58C-48C4-A61C-76C39D97FA48}"/>
              </a:ext>
            </a:extLst>
          </p:cNvPr>
          <p:cNvSpPr txBox="1"/>
          <p:nvPr/>
        </p:nvSpPr>
        <p:spPr>
          <a:xfrm>
            <a:off x="4579690" y="2633659"/>
            <a:ext cx="2112035" cy="245452"/>
          </a:xfrm>
          <a:prstGeom prst="rect">
            <a:avLst/>
          </a:prstGeom>
          <a:solidFill>
            <a:srgbClr val="F2F2F2">
              <a:alpha val="69804"/>
            </a:srgbClr>
          </a:solidFill>
        </p:spPr>
        <p:txBody>
          <a:bodyPr wrap="square" rtlCol="0">
            <a:spAutoFit/>
          </a:bodyPr>
          <a:lstStyle/>
          <a:p>
            <a:pPr>
              <a:lnSpc>
                <a:spcPts val="1400"/>
              </a:lnSpc>
            </a:pPr>
            <a:r>
              <a:rPr kumimoji="1" lang="ja-JP" altLang="en-US" sz="1000" b="1" dirty="0">
                <a:latin typeface="BIZ UDPゴシック" panose="020B0400000000000000" pitchFamily="50" charset="-128"/>
                <a:ea typeface="BIZ UDPゴシック" panose="020B0400000000000000" pitchFamily="50" charset="-128"/>
              </a:rPr>
              <a:t>■市町村と関係団体との連携支援</a:t>
            </a:r>
            <a:endParaRPr kumimoji="1" lang="en-US" altLang="ja-JP" sz="1000" b="1"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C79A8019-DAF9-4DB0-BD83-934F8E6B87B5}"/>
              </a:ext>
            </a:extLst>
          </p:cNvPr>
          <p:cNvSpPr txBox="1"/>
          <p:nvPr/>
        </p:nvSpPr>
        <p:spPr>
          <a:xfrm>
            <a:off x="6828485" y="2633659"/>
            <a:ext cx="1906713" cy="245452"/>
          </a:xfrm>
          <a:prstGeom prst="rect">
            <a:avLst/>
          </a:prstGeom>
          <a:solidFill>
            <a:srgbClr val="F2F2F2">
              <a:alpha val="69804"/>
            </a:srgbClr>
          </a:solidFill>
        </p:spPr>
        <p:txBody>
          <a:bodyPr wrap="square" rtlCol="0">
            <a:spAutoFit/>
          </a:bodyPr>
          <a:lstStyle/>
          <a:p>
            <a:pPr algn="ctr">
              <a:lnSpc>
                <a:spcPts val="1400"/>
              </a:lnSpc>
            </a:pPr>
            <a:r>
              <a:rPr kumimoji="1" lang="ja-JP" altLang="en-US" sz="1000" b="1" dirty="0">
                <a:latin typeface="BIZ UDPゴシック" panose="020B0400000000000000" pitchFamily="50" charset="-128"/>
                <a:ea typeface="BIZ UDPゴシック" panose="020B0400000000000000" pitchFamily="50" charset="-128"/>
              </a:rPr>
              <a:t>■市町村間の連携促進</a:t>
            </a:r>
            <a:endParaRPr kumimoji="1" lang="en-US" altLang="ja-JP" sz="1000" b="1" dirty="0">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7E8E2DC3-37F7-4B3A-B886-EB246E8F8C31}"/>
              </a:ext>
            </a:extLst>
          </p:cNvPr>
          <p:cNvSpPr txBox="1"/>
          <p:nvPr/>
        </p:nvSpPr>
        <p:spPr>
          <a:xfrm>
            <a:off x="4905122" y="2862640"/>
            <a:ext cx="3619902" cy="261610"/>
          </a:xfrm>
          <a:prstGeom prst="rect">
            <a:avLst/>
          </a:prstGeom>
          <a:noFill/>
          <a:ln>
            <a:noFill/>
          </a:ln>
        </p:spPr>
        <p:txBody>
          <a:bodyPr wrap="none" rtlCol="0">
            <a:spAutoFit/>
          </a:bodyPr>
          <a:lstStyle/>
          <a:p>
            <a:r>
              <a:rPr kumimoji="1" lang="en-US" altLang="ja-JP" sz="1100" b="1" u="sng" dirty="0">
                <a:latin typeface="BIZ UDPゴシック" panose="020B0400000000000000" pitchFamily="50" charset="-128"/>
                <a:ea typeface="BIZ UDPゴシック" panose="020B0400000000000000" pitchFamily="50" charset="-128"/>
              </a:rPr>
              <a:t>Osaka</a:t>
            </a:r>
            <a:r>
              <a:rPr kumimoji="1" lang="ja-JP" altLang="en-US" sz="1100" b="1" u="sng" dirty="0">
                <a:latin typeface="BIZ UDPゴシック" panose="020B0400000000000000" pitchFamily="50" charset="-128"/>
                <a:ea typeface="BIZ UDPゴシック" panose="020B0400000000000000" pitchFamily="50" charset="-128"/>
              </a:rPr>
              <a:t>あんしん住まい推進協議会</a:t>
            </a:r>
            <a:r>
              <a:rPr kumimoji="1" lang="ja-JP" altLang="en-US" sz="900" b="1" u="sng" dirty="0">
                <a:latin typeface="BIZ UDPゴシック" panose="020B0400000000000000" pitchFamily="50" charset="-128"/>
                <a:ea typeface="BIZ UDPゴシック" panose="020B0400000000000000" pitchFamily="50" charset="-128"/>
              </a:rPr>
              <a:t>（大阪府居住支援協議会）</a:t>
            </a:r>
            <a:endParaRPr kumimoji="1" lang="ja-JP" altLang="en-US" sz="1100" b="1" u="sng"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FEA3B9EE-43C2-4920-AA4E-6F678CD9AF54}"/>
              </a:ext>
            </a:extLst>
          </p:cNvPr>
          <p:cNvSpPr txBox="1"/>
          <p:nvPr/>
        </p:nvSpPr>
        <p:spPr>
          <a:xfrm>
            <a:off x="4532709" y="3100492"/>
            <a:ext cx="2088216" cy="245452"/>
          </a:xfrm>
          <a:prstGeom prst="rect">
            <a:avLst/>
          </a:prstGeom>
          <a:solidFill>
            <a:srgbClr val="F2F2F2">
              <a:alpha val="69804"/>
            </a:srgbClr>
          </a:solidFill>
        </p:spPr>
        <p:txBody>
          <a:bodyPr wrap="square" rtlCol="0">
            <a:spAutoFit/>
          </a:bodyPr>
          <a:lstStyle/>
          <a:p>
            <a:pPr algn="ctr">
              <a:lnSpc>
                <a:spcPts val="1400"/>
              </a:lnSpc>
            </a:pPr>
            <a:r>
              <a:rPr kumimoji="1" lang="ja-JP" altLang="en-US" sz="1000" b="1" dirty="0">
                <a:latin typeface="BIZ UDPゴシック" panose="020B0400000000000000" pitchFamily="50" charset="-128"/>
                <a:ea typeface="BIZ UDPゴシック" panose="020B0400000000000000" pitchFamily="50" charset="-128"/>
              </a:rPr>
              <a:t>■居住支援情報の統括、情報発信</a:t>
            </a:r>
            <a:endParaRPr kumimoji="1" lang="en-US" altLang="ja-JP" sz="1000" b="1" dirty="0">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A9A6BF76-0F64-428E-9A6C-3B88EBBAB366}"/>
              </a:ext>
            </a:extLst>
          </p:cNvPr>
          <p:cNvSpPr txBox="1"/>
          <p:nvPr/>
        </p:nvSpPr>
        <p:spPr>
          <a:xfrm>
            <a:off x="6663612" y="3097937"/>
            <a:ext cx="2222910" cy="245452"/>
          </a:xfrm>
          <a:prstGeom prst="rect">
            <a:avLst/>
          </a:prstGeom>
          <a:solidFill>
            <a:srgbClr val="F2F2F2">
              <a:alpha val="69804"/>
            </a:srgbClr>
          </a:solidFill>
        </p:spPr>
        <p:txBody>
          <a:bodyPr wrap="square" rtlCol="0">
            <a:spAutoFit/>
          </a:bodyPr>
          <a:lstStyle/>
          <a:p>
            <a:pPr algn="ctr">
              <a:lnSpc>
                <a:spcPts val="1400"/>
              </a:lnSpc>
            </a:pPr>
            <a:r>
              <a:rPr kumimoji="1" lang="ja-JP" altLang="en-US" sz="1000" b="1" dirty="0">
                <a:latin typeface="BIZ UDPゴシック" panose="020B0400000000000000" pitchFamily="50" charset="-128"/>
                <a:ea typeface="BIZ UDPゴシック" panose="020B0400000000000000" pitchFamily="50" charset="-128"/>
              </a:rPr>
              <a:t>■市町村への情報提供や普及啓発</a:t>
            </a:r>
          </a:p>
        </p:txBody>
      </p:sp>
      <p:sp>
        <p:nvSpPr>
          <p:cNvPr id="53" name="テキスト ボックス 52">
            <a:extLst>
              <a:ext uri="{FF2B5EF4-FFF2-40B4-BE49-F238E27FC236}">
                <a16:creationId xmlns:a16="http://schemas.microsoft.com/office/drawing/2014/main" id="{693A154E-73F6-4362-B9B7-949A62D1857C}"/>
              </a:ext>
            </a:extLst>
          </p:cNvPr>
          <p:cNvSpPr txBox="1"/>
          <p:nvPr/>
        </p:nvSpPr>
        <p:spPr>
          <a:xfrm>
            <a:off x="5578665" y="3391591"/>
            <a:ext cx="2268102" cy="245452"/>
          </a:xfrm>
          <a:prstGeom prst="rect">
            <a:avLst/>
          </a:prstGeom>
          <a:solidFill>
            <a:srgbClr val="F2F2F2">
              <a:alpha val="69804"/>
            </a:srgbClr>
          </a:solidFill>
        </p:spPr>
        <p:txBody>
          <a:bodyPr wrap="square" rtlCol="0">
            <a:spAutoFit/>
          </a:bodyPr>
          <a:lstStyle/>
          <a:p>
            <a:pPr algn="ctr">
              <a:lnSpc>
                <a:spcPts val="1400"/>
              </a:lnSpc>
            </a:pPr>
            <a:r>
              <a:rPr kumimoji="1" lang="ja-JP" altLang="en-US" sz="1000" b="1" dirty="0">
                <a:latin typeface="BIZ UDPゴシック" panose="020B0400000000000000" pitchFamily="50" charset="-128"/>
                <a:ea typeface="BIZ UDPゴシック" panose="020B0400000000000000" pitchFamily="50" charset="-128"/>
              </a:rPr>
              <a:t>■市町村居住支援協議会のパイプ役</a:t>
            </a:r>
            <a:endParaRPr kumimoji="1" lang="en-US" altLang="ja-JP" sz="1000" b="1" dirty="0">
              <a:latin typeface="BIZ UDPゴシック" panose="020B0400000000000000" pitchFamily="50" charset="-128"/>
              <a:ea typeface="BIZ UDPゴシック" panose="020B0400000000000000" pitchFamily="50" charset="-128"/>
            </a:endParaRPr>
          </a:p>
        </p:txBody>
      </p:sp>
      <p:grpSp>
        <p:nvGrpSpPr>
          <p:cNvPr id="54" name="グループ化 53">
            <a:extLst>
              <a:ext uri="{FF2B5EF4-FFF2-40B4-BE49-F238E27FC236}">
                <a16:creationId xmlns:a16="http://schemas.microsoft.com/office/drawing/2014/main" id="{FB8A5D93-3AE9-4D0D-8371-6B2CA0D5AD08}"/>
              </a:ext>
            </a:extLst>
          </p:cNvPr>
          <p:cNvGrpSpPr/>
          <p:nvPr/>
        </p:nvGrpSpPr>
        <p:grpSpPr>
          <a:xfrm>
            <a:off x="4813735" y="1495906"/>
            <a:ext cx="3810403" cy="364878"/>
            <a:chOff x="2865728" y="2213152"/>
            <a:chExt cx="3810403" cy="587434"/>
          </a:xfrm>
        </p:grpSpPr>
        <p:sp>
          <p:nvSpPr>
            <p:cNvPr id="55" name="二等辺三角形 54">
              <a:extLst>
                <a:ext uri="{FF2B5EF4-FFF2-40B4-BE49-F238E27FC236}">
                  <a16:creationId xmlns:a16="http://schemas.microsoft.com/office/drawing/2014/main" id="{5CE7D614-4157-4810-B029-3788D8C89A2F}"/>
                </a:ext>
              </a:extLst>
            </p:cNvPr>
            <p:cNvSpPr/>
            <p:nvPr/>
          </p:nvSpPr>
          <p:spPr>
            <a:xfrm>
              <a:off x="2865728" y="2213152"/>
              <a:ext cx="3810403" cy="56497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a16="http://schemas.microsoft.com/office/drawing/2014/main" id="{526850C0-D14C-44AC-992C-B87357D78FF0}"/>
                </a:ext>
              </a:extLst>
            </p:cNvPr>
            <p:cNvSpPr txBox="1"/>
            <p:nvPr/>
          </p:nvSpPr>
          <p:spPr>
            <a:xfrm>
              <a:off x="3986099" y="2391795"/>
              <a:ext cx="1329210" cy="408791"/>
            </a:xfrm>
            <a:prstGeom prst="rect">
              <a:avLst/>
            </a:prstGeom>
            <a:noFill/>
          </p:spPr>
          <p:txBody>
            <a:bodyPr wrap="none" rtlCol="0">
              <a:spAutoFit/>
            </a:bodyPr>
            <a:lstStyle/>
            <a:p>
              <a:r>
                <a:rPr kumimoji="1" lang="ja-JP" altLang="en-US" sz="1050" b="1" dirty="0">
                  <a:solidFill>
                    <a:schemeClr val="bg1"/>
                  </a:solidFill>
                  <a:latin typeface="BIZ UDPゴシック" panose="020B0400000000000000" pitchFamily="50" charset="-128"/>
                  <a:ea typeface="BIZ UDPゴシック" panose="020B0400000000000000" pitchFamily="50" charset="-128"/>
                </a:rPr>
                <a:t>設立促進・活動支援</a:t>
              </a:r>
            </a:p>
          </p:txBody>
        </p:sp>
      </p:grpSp>
      <p:grpSp>
        <p:nvGrpSpPr>
          <p:cNvPr id="57" name="グループ化 56">
            <a:extLst>
              <a:ext uri="{FF2B5EF4-FFF2-40B4-BE49-F238E27FC236}">
                <a16:creationId xmlns:a16="http://schemas.microsoft.com/office/drawing/2014/main" id="{B6D0E1A7-F90F-420F-953B-AB852DF605E2}"/>
              </a:ext>
            </a:extLst>
          </p:cNvPr>
          <p:cNvGrpSpPr/>
          <p:nvPr/>
        </p:nvGrpSpPr>
        <p:grpSpPr>
          <a:xfrm>
            <a:off x="6782563" y="515590"/>
            <a:ext cx="2255652" cy="1071993"/>
            <a:chOff x="1982753" y="964810"/>
            <a:chExt cx="2255652" cy="1071993"/>
          </a:xfrm>
        </p:grpSpPr>
        <p:sp>
          <p:nvSpPr>
            <p:cNvPr id="58" name="楕円 57">
              <a:extLst>
                <a:ext uri="{FF2B5EF4-FFF2-40B4-BE49-F238E27FC236}">
                  <a16:creationId xmlns:a16="http://schemas.microsoft.com/office/drawing/2014/main" id="{00C0044B-5A3A-4DF1-9D70-CC0B92283582}"/>
                </a:ext>
              </a:extLst>
            </p:cNvPr>
            <p:cNvSpPr/>
            <p:nvPr/>
          </p:nvSpPr>
          <p:spPr>
            <a:xfrm>
              <a:off x="1982753" y="964810"/>
              <a:ext cx="2255652" cy="1071993"/>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BIZ UDPゴシック" panose="020B0400000000000000" pitchFamily="50" charset="-128"/>
                <a:ea typeface="BIZ UDPゴシック" panose="020B0400000000000000" pitchFamily="50" charset="-128"/>
              </a:endParaRPr>
            </a:p>
          </p:txBody>
        </p:sp>
        <p:sp>
          <p:nvSpPr>
            <p:cNvPr id="59" name="テキスト ボックス 58">
              <a:extLst>
                <a:ext uri="{FF2B5EF4-FFF2-40B4-BE49-F238E27FC236}">
                  <a16:creationId xmlns:a16="http://schemas.microsoft.com/office/drawing/2014/main" id="{BA973B0B-0955-42E3-BDA6-291C51897E57}"/>
                </a:ext>
              </a:extLst>
            </p:cNvPr>
            <p:cNvSpPr txBox="1"/>
            <p:nvPr/>
          </p:nvSpPr>
          <p:spPr>
            <a:xfrm>
              <a:off x="2595053" y="1020227"/>
              <a:ext cx="1031051" cy="261610"/>
            </a:xfrm>
            <a:prstGeom prst="rect">
              <a:avLst/>
            </a:prstGeom>
            <a:noFill/>
          </p:spPr>
          <p:txBody>
            <a:bodyPr wrap="none" rtlCol="0">
              <a:spAutoFit/>
            </a:bodyPr>
            <a:lstStyle/>
            <a:p>
              <a:r>
                <a:rPr kumimoji="1" lang="ja-JP" altLang="en-US" sz="1100" b="1" dirty="0">
                  <a:latin typeface="BIZ UDPゴシック" panose="020B0400000000000000" pitchFamily="50" charset="-128"/>
                  <a:ea typeface="BIZ UDPゴシック" panose="020B0400000000000000" pitchFamily="50" charset="-128"/>
                </a:rPr>
                <a:t>市町村協議会</a:t>
              </a:r>
            </a:p>
          </p:txBody>
        </p:sp>
        <p:sp>
          <p:nvSpPr>
            <p:cNvPr id="60" name="テキスト ボックス 59">
              <a:extLst>
                <a:ext uri="{FF2B5EF4-FFF2-40B4-BE49-F238E27FC236}">
                  <a16:creationId xmlns:a16="http://schemas.microsoft.com/office/drawing/2014/main" id="{2A440D70-25DA-41FF-AF6E-4C5A2F230BE0}"/>
                </a:ext>
              </a:extLst>
            </p:cNvPr>
            <p:cNvSpPr txBox="1"/>
            <p:nvPr/>
          </p:nvSpPr>
          <p:spPr>
            <a:xfrm>
              <a:off x="2218103" y="1250209"/>
              <a:ext cx="2012177" cy="707886"/>
            </a:xfrm>
            <a:prstGeom prst="rect">
              <a:avLst/>
            </a:prstGeom>
            <a:noFill/>
          </p:spPr>
          <p:txBody>
            <a:bodyPr wrap="square" rtlCol="0">
              <a:spAutoFit/>
            </a:bodyPr>
            <a:lstStyle/>
            <a:p>
              <a:r>
                <a:rPr kumimoji="1" lang="ja-JP" altLang="en-US" sz="900" b="1" dirty="0">
                  <a:latin typeface="BIZ UDPゴシック" panose="020B0400000000000000" pitchFamily="50" charset="-128"/>
                  <a:ea typeface="BIZ UDPゴシック" panose="020B0400000000000000" pitchFamily="50" charset="-128"/>
                </a:rPr>
                <a:t>地域の居住支援体制を構築する場</a:t>
              </a:r>
              <a:endParaRPr kumimoji="1" lang="en-US" altLang="ja-JP" sz="900" b="1" dirty="0">
                <a:latin typeface="BIZ UDPゴシック" panose="020B0400000000000000" pitchFamily="50" charset="-128"/>
                <a:ea typeface="BIZ UDPゴシック" panose="020B0400000000000000" pitchFamily="50" charset="-128"/>
              </a:endParaRPr>
            </a:p>
            <a:p>
              <a:r>
                <a:rPr kumimoji="1" lang="ja-JP" altLang="en-US" sz="400" b="1" dirty="0">
                  <a:latin typeface="BIZ UDPゴシック" panose="020B0400000000000000" pitchFamily="50" charset="-128"/>
                  <a:ea typeface="BIZ UDPゴシック" panose="020B0400000000000000" pitchFamily="50" charset="-128"/>
                </a:rPr>
                <a:t>　</a:t>
              </a:r>
              <a:endParaRPr kumimoji="1" lang="en-US" altLang="ja-JP" sz="400" b="1" dirty="0">
                <a:latin typeface="BIZ UDPゴシック" panose="020B0400000000000000" pitchFamily="50" charset="-128"/>
                <a:ea typeface="BIZ UDPゴシック" panose="020B0400000000000000" pitchFamily="50" charset="-128"/>
              </a:endParaRPr>
            </a:p>
            <a:p>
              <a:r>
                <a:rPr kumimoji="1" lang="ja-JP" altLang="en-US" sz="900" b="1" dirty="0">
                  <a:latin typeface="BIZ UDPゴシック" panose="020B0400000000000000" pitchFamily="50" charset="-128"/>
                  <a:ea typeface="BIZ UDPゴシック" panose="020B0400000000000000" pitchFamily="50" charset="-128"/>
                </a:rPr>
                <a:t>■関係機関・団体等との連絡相談</a:t>
              </a:r>
              <a:endParaRPr kumimoji="1" lang="en-US" altLang="ja-JP" sz="900" b="1" dirty="0">
                <a:latin typeface="BIZ UDPゴシック" panose="020B0400000000000000" pitchFamily="50" charset="-128"/>
                <a:ea typeface="BIZ UDPゴシック" panose="020B0400000000000000" pitchFamily="50" charset="-128"/>
              </a:endParaRPr>
            </a:p>
            <a:p>
              <a:r>
                <a:rPr kumimoji="1" lang="ja-JP" altLang="en-US" sz="900" b="1" dirty="0">
                  <a:latin typeface="BIZ UDPゴシック" panose="020B0400000000000000" pitchFamily="50" charset="-128"/>
                  <a:ea typeface="BIZ UDPゴシック" panose="020B0400000000000000" pitchFamily="50" charset="-128"/>
                </a:rPr>
                <a:t>■居住支援体制の整備を進める</a:t>
              </a:r>
              <a:endParaRPr kumimoji="1" lang="en-US" altLang="ja-JP" sz="900" b="1" dirty="0">
                <a:latin typeface="BIZ UDPゴシック" panose="020B0400000000000000" pitchFamily="50" charset="-128"/>
                <a:ea typeface="BIZ UDPゴシック" panose="020B0400000000000000" pitchFamily="50" charset="-128"/>
              </a:endParaRPr>
            </a:p>
            <a:p>
              <a:r>
                <a:rPr kumimoji="1" lang="ja-JP" altLang="en-US" sz="900" b="1" dirty="0">
                  <a:latin typeface="BIZ UDPゴシック" panose="020B0400000000000000" pitchFamily="50" charset="-128"/>
                  <a:ea typeface="BIZ UDPゴシック" panose="020B0400000000000000" pitchFamily="50" charset="-128"/>
                </a:rPr>
                <a:t>　つながりの促進</a:t>
              </a:r>
              <a:endParaRPr kumimoji="1" lang="en-US" altLang="ja-JP" sz="900" b="1" dirty="0">
                <a:latin typeface="BIZ UDPゴシック" panose="020B0400000000000000" pitchFamily="50" charset="-128"/>
                <a:ea typeface="BIZ UDPゴシック" panose="020B0400000000000000" pitchFamily="50" charset="-128"/>
              </a:endParaRPr>
            </a:p>
          </p:txBody>
        </p:sp>
      </p:grpSp>
      <p:grpSp>
        <p:nvGrpSpPr>
          <p:cNvPr id="63" name="グループ化 62">
            <a:extLst>
              <a:ext uri="{FF2B5EF4-FFF2-40B4-BE49-F238E27FC236}">
                <a16:creationId xmlns:a16="http://schemas.microsoft.com/office/drawing/2014/main" id="{A59403E7-1C89-44AF-B226-5334A6FCA80F}"/>
              </a:ext>
            </a:extLst>
          </p:cNvPr>
          <p:cNvGrpSpPr/>
          <p:nvPr/>
        </p:nvGrpSpPr>
        <p:grpSpPr>
          <a:xfrm>
            <a:off x="4352897" y="555618"/>
            <a:ext cx="2382515" cy="1024205"/>
            <a:chOff x="4234652" y="1226469"/>
            <a:chExt cx="2382515" cy="1024205"/>
          </a:xfrm>
        </p:grpSpPr>
        <p:sp>
          <p:nvSpPr>
            <p:cNvPr id="42" name="楕円 41">
              <a:extLst>
                <a:ext uri="{FF2B5EF4-FFF2-40B4-BE49-F238E27FC236}">
                  <a16:creationId xmlns:a16="http://schemas.microsoft.com/office/drawing/2014/main" id="{EAF8A335-261D-461B-BA71-FF7ECD2AF174}"/>
                </a:ext>
              </a:extLst>
            </p:cNvPr>
            <p:cNvSpPr/>
            <p:nvPr/>
          </p:nvSpPr>
          <p:spPr>
            <a:xfrm>
              <a:off x="4234652" y="1246718"/>
              <a:ext cx="2339262" cy="10039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394C8439-176F-4D5A-A4BB-7ED59D84259C}"/>
                </a:ext>
              </a:extLst>
            </p:cNvPr>
            <p:cNvSpPr txBox="1"/>
            <p:nvPr/>
          </p:nvSpPr>
          <p:spPr>
            <a:xfrm>
              <a:off x="5048934" y="1226469"/>
              <a:ext cx="646331" cy="276999"/>
            </a:xfrm>
            <a:prstGeom prst="rect">
              <a:avLst/>
            </a:prstGeom>
            <a:noFill/>
            <a:ln>
              <a:noFill/>
            </a:ln>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市町村</a:t>
              </a:r>
            </a:p>
          </p:txBody>
        </p:sp>
        <p:sp>
          <p:nvSpPr>
            <p:cNvPr id="62" name="テキスト ボックス 61">
              <a:extLst>
                <a:ext uri="{FF2B5EF4-FFF2-40B4-BE49-F238E27FC236}">
                  <a16:creationId xmlns:a16="http://schemas.microsoft.com/office/drawing/2014/main" id="{C9BF41B6-BA7C-4A2D-89EA-2A8A2030FC41}"/>
                </a:ext>
              </a:extLst>
            </p:cNvPr>
            <p:cNvSpPr txBox="1"/>
            <p:nvPr/>
          </p:nvSpPr>
          <p:spPr>
            <a:xfrm>
              <a:off x="4323386" y="1487229"/>
              <a:ext cx="2293781" cy="677108"/>
            </a:xfrm>
            <a:prstGeom prst="rect">
              <a:avLst/>
            </a:prstGeom>
            <a:noFill/>
            <a:ln>
              <a:noFill/>
            </a:ln>
          </p:spPr>
          <p:txBody>
            <a:bodyPr wrap="square" rtlCol="0">
              <a:spAutoFit/>
            </a:bodyPr>
            <a:lstStyle/>
            <a:p>
              <a:pPr algn="ctr"/>
              <a:r>
                <a:rPr kumimoji="1" lang="ja-JP" altLang="en-US" sz="900" b="1" dirty="0">
                  <a:latin typeface="BIZ UDPゴシック" panose="020B0400000000000000" pitchFamily="50" charset="-128"/>
                  <a:ea typeface="BIZ UDPゴシック" panose="020B0400000000000000" pitchFamily="50" charset="-128"/>
                </a:rPr>
                <a:t>賃貸住宅の供給の促進に関する施策展開</a:t>
              </a:r>
              <a:endParaRPr kumimoji="1" lang="en-US" altLang="ja-JP" sz="900" b="1" dirty="0">
                <a:latin typeface="BIZ UDPゴシック" panose="020B0400000000000000" pitchFamily="50" charset="-128"/>
                <a:ea typeface="BIZ UDPゴシック" panose="020B0400000000000000" pitchFamily="50" charset="-128"/>
              </a:endParaRPr>
            </a:p>
            <a:p>
              <a:endParaRPr kumimoji="1" lang="en-US" altLang="ja-JP" sz="200" b="1" dirty="0">
                <a:latin typeface="BIZ UDPゴシック" panose="020B0400000000000000" pitchFamily="50" charset="-128"/>
                <a:ea typeface="BIZ UDPゴシック" panose="020B0400000000000000" pitchFamily="50" charset="-128"/>
              </a:endParaRPr>
            </a:p>
            <a:p>
              <a:r>
                <a:rPr kumimoji="1" lang="ja-JP" altLang="en-US" sz="900" b="1" dirty="0">
                  <a:latin typeface="BIZ UDPゴシック" panose="020B0400000000000000" pitchFamily="50" charset="-128"/>
                  <a:ea typeface="BIZ UDPゴシック" panose="020B0400000000000000" pitchFamily="50" charset="-128"/>
                </a:rPr>
                <a:t>■住宅確保要配慮者の相談に対応</a:t>
              </a:r>
              <a:endParaRPr kumimoji="1" lang="en-US" altLang="ja-JP" sz="900" b="1" dirty="0">
                <a:latin typeface="BIZ UDPゴシック" panose="020B0400000000000000" pitchFamily="50" charset="-128"/>
                <a:ea typeface="BIZ UDPゴシック" panose="020B0400000000000000" pitchFamily="50" charset="-128"/>
              </a:endParaRPr>
            </a:p>
            <a:p>
              <a:r>
                <a:rPr kumimoji="1" lang="ja-JP" altLang="en-US" sz="900" b="1" dirty="0">
                  <a:latin typeface="BIZ UDPゴシック" panose="020B0400000000000000" pitchFamily="50" charset="-128"/>
                  <a:ea typeface="BIZ UDPゴシック" panose="020B0400000000000000" pitchFamily="50" charset="-128"/>
                </a:rPr>
                <a:t>　するための体制整備</a:t>
              </a:r>
              <a:endParaRPr kumimoji="1" lang="en-US" altLang="ja-JP" sz="900" b="1" dirty="0">
                <a:latin typeface="BIZ UDPゴシック" panose="020B0400000000000000" pitchFamily="50" charset="-128"/>
                <a:ea typeface="BIZ UDPゴシック" panose="020B0400000000000000" pitchFamily="50" charset="-128"/>
              </a:endParaRPr>
            </a:p>
            <a:p>
              <a:r>
                <a:rPr kumimoji="1" lang="ja-JP" altLang="en-US" sz="900" b="1" dirty="0">
                  <a:latin typeface="BIZ UDPゴシック" panose="020B0400000000000000" pitchFamily="50" charset="-128"/>
                  <a:ea typeface="BIZ UDPゴシック" panose="020B0400000000000000" pitchFamily="50" charset="-128"/>
                </a:rPr>
                <a:t>■居住支援協議会の設立努力義務化</a:t>
              </a:r>
              <a:endParaRPr kumimoji="1" lang="en-US" altLang="ja-JP" sz="900" b="1" dirty="0">
                <a:latin typeface="BIZ UDPゴシック" panose="020B0400000000000000" pitchFamily="50" charset="-128"/>
                <a:ea typeface="BIZ UDPゴシック" panose="020B0400000000000000" pitchFamily="50" charset="-128"/>
              </a:endParaRPr>
            </a:p>
          </p:txBody>
        </p:sp>
      </p:grpSp>
      <p:sp>
        <p:nvSpPr>
          <p:cNvPr id="64" name="テキスト ボックス 63">
            <a:extLst>
              <a:ext uri="{FF2B5EF4-FFF2-40B4-BE49-F238E27FC236}">
                <a16:creationId xmlns:a16="http://schemas.microsoft.com/office/drawing/2014/main" id="{29003730-4111-443C-8CE3-8E409D6EA074}"/>
              </a:ext>
            </a:extLst>
          </p:cNvPr>
          <p:cNvSpPr txBox="1"/>
          <p:nvPr/>
        </p:nvSpPr>
        <p:spPr>
          <a:xfrm>
            <a:off x="42304" y="641039"/>
            <a:ext cx="4115551" cy="276999"/>
          </a:xfrm>
          <a:prstGeom prst="rect">
            <a:avLst/>
          </a:prstGeom>
          <a:solidFill>
            <a:schemeClr val="accent1">
              <a:lumMod val="40000"/>
              <a:lumOff val="60000"/>
            </a:schemeClr>
          </a:solid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　居住支援体制の整備に向けた各主体の役割</a:t>
            </a:r>
          </a:p>
        </p:txBody>
      </p:sp>
      <p:sp>
        <p:nvSpPr>
          <p:cNvPr id="67" name="テキスト ボックス 66">
            <a:extLst>
              <a:ext uri="{FF2B5EF4-FFF2-40B4-BE49-F238E27FC236}">
                <a16:creationId xmlns:a16="http://schemas.microsoft.com/office/drawing/2014/main" id="{7899AD66-8A3A-4ACF-BC18-36195FC58902}"/>
              </a:ext>
            </a:extLst>
          </p:cNvPr>
          <p:cNvSpPr txBox="1"/>
          <p:nvPr/>
        </p:nvSpPr>
        <p:spPr>
          <a:xfrm>
            <a:off x="62505" y="3219417"/>
            <a:ext cx="4107572" cy="461665"/>
          </a:xfrm>
          <a:prstGeom prst="rect">
            <a:avLst/>
          </a:prstGeom>
          <a:solidFill>
            <a:schemeClr val="accent1">
              <a:lumMod val="40000"/>
              <a:lumOff val="60000"/>
            </a:schemeClr>
          </a:solid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　居住支援法人や不動産協力店など地域資源が少ない</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地域での居住支援体制</a:t>
            </a:r>
          </a:p>
        </p:txBody>
      </p:sp>
      <p:sp>
        <p:nvSpPr>
          <p:cNvPr id="68" name="テキスト ボックス 67">
            <a:extLst>
              <a:ext uri="{FF2B5EF4-FFF2-40B4-BE49-F238E27FC236}">
                <a16:creationId xmlns:a16="http://schemas.microsoft.com/office/drawing/2014/main" id="{530422BF-119A-4643-A28C-A2AC35D793D3}"/>
              </a:ext>
            </a:extLst>
          </p:cNvPr>
          <p:cNvSpPr txBox="1"/>
          <p:nvPr/>
        </p:nvSpPr>
        <p:spPr>
          <a:xfrm>
            <a:off x="149772" y="5720476"/>
            <a:ext cx="4008083" cy="646331"/>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・不動産協力店の市町村居住支援協議会への参画や</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協議会活動への協力などの働きかけを不動産関係団体</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等と連携しながら実施</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71" name="テキスト ボックス 70">
            <a:extLst>
              <a:ext uri="{FF2B5EF4-FFF2-40B4-BE49-F238E27FC236}">
                <a16:creationId xmlns:a16="http://schemas.microsoft.com/office/drawing/2014/main" id="{014E56E0-F8E2-489F-A437-69C1128B697A}"/>
              </a:ext>
            </a:extLst>
          </p:cNvPr>
          <p:cNvSpPr txBox="1"/>
          <p:nvPr/>
        </p:nvSpPr>
        <p:spPr>
          <a:xfrm>
            <a:off x="5311305" y="6593858"/>
            <a:ext cx="2236510" cy="246221"/>
          </a:xfrm>
          <a:prstGeom prst="rect">
            <a:avLst/>
          </a:prstGeom>
          <a:noFill/>
        </p:spPr>
        <p:txBody>
          <a:bodyPr wrap="none" rtlCol="0">
            <a:spAutoFit/>
          </a:bodyPr>
          <a:lstStyle/>
          <a:p>
            <a:pPr algn="ctr"/>
            <a:r>
              <a:rPr kumimoji="1" lang="ja-JP" altLang="en-US" sz="1000" b="1" dirty="0">
                <a:latin typeface="BIZ UDPゴシック" panose="020B0400000000000000" pitchFamily="50" charset="-128"/>
                <a:ea typeface="BIZ UDPゴシック" panose="020B0400000000000000" pitchFamily="50" charset="-128"/>
              </a:rPr>
              <a:t>市町村居住支援協議会の設立の促進</a:t>
            </a:r>
            <a:endParaRPr kumimoji="1" lang="en-US" altLang="ja-JP" sz="1000" b="1" dirty="0">
              <a:latin typeface="BIZ UDPゴシック" panose="020B0400000000000000" pitchFamily="50" charset="-128"/>
              <a:ea typeface="BIZ UDPゴシック" panose="020B0400000000000000" pitchFamily="50" charset="-128"/>
            </a:endParaRPr>
          </a:p>
        </p:txBody>
      </p:sp>
      <p:pic>
        <p:nvPicPr>
          <p:cNvPr id="72" name="図 71">
            <a:extLst>
              <a:ext uri="{FF2B5EF4-FFF2-40B4-BE49-F238E27FC236}">
                <a16:creationId xmlns:a16="http://schemas.microsoft.com/office/drawing/2014/main" id="{C8105A99-1231-446D-9637-C81691E151EE}"/>
              </a:ext>
            </a:extLst>
          </p:cNvPr>
          <p:cNvPicPr>
            <a:picLocks noChangeAspect="1"/>
          </p:cNvPicPr>
          <p:nvPr/>
        </p:nvPicPr>
        <p:blipFill rotWithShape="1">
          <a:blip r:embed="rId2">
            <a:extLst>
              <a:ext uri="{28A0092B-C50C-407E-A947-70E740481C1C}">
                <a14:useLocalDpi xmlns:a14="http://schemas.microsoft.com/office/drawing/2010/main" val="0"/>
              </a:ext>
            </a:extLst>
          </a:blip>
          <a:srcRect l="56985" t="6692" r="4275" b="50616"/>
          <a:stretch/>
        </p:blipFill>
        <p:spPr>
          <a:xfrm>
            <a:off x="4864083" y="3959673"/>
            <a:ext cx="3453924" cy="2621458"/>
          </a:xfrm>
          <a:prstGeom prst="rect">
            <a:avLst/>
          </a:prstGeom>
          <a:ln>
            <a:noFill/>
          </a:ln>
        </p:spPr>
      </p:pic>
      <p:sp>
        <p:nvSpPr>
          <p:cNvPr id="73" name="テキスト ボックス 72">
            <a:extLst>
              <a:ext uri="{FF2B5EF4-FFF2-40B4-BE49-F238E27FC236}">
                <a16:creationId xmlns:a16="http://schemas.microsoft.com/office/drawing/2014/main" id="{6BDD0DFA-4B56-4B5D-9DF6-D3314F6B921C}"/>
              </a:ext>
            </a:extLst>
          </p:cNvPr>
          <p:cNvSpPr txBox="1"/>
          <p:nvPr/>
        </p:nvSpPr>
        <p:spPr>
          <a:xfrm>
            <a:off x="4867223" y="3689885"/>
            <a:ext cx="3382656" cy="246221"/>
          </a:xfrm>
          <a:prstGeom prst="rect">
            <a:avLst/>
          </a:prstGeom>
          <a:noFill/>
        </p:spPr>
        <p:txBody>
          <a:bodyPr wrap="none" rtlCol="0">
            <a:spAutoFit/>
          </a:bodyPr>
          <a:lstStyle/>
          <a:p>
            <a:pPr algn="ctr"/>
            <a:r>
              <a:rPr kumimoji="1" lang="ja-JP" altLang="en-US" sz="1000" b="1" dirty="0">
                <a:latin typeface="BIZ UDPゴシック" panose="020B0400000000000000" pitchFamily="50" charset="-128"/>
                <a:ea typeface="BIZ UDPゴシック" panose="020B0400000000000000" pitchFamily="50" charset="-128"/>
              </a:rPr>
              <a:t>居住支援体制の整備に向けた各主体のめざすべき姿（案）</a:t>
            </a:r>
            <a:endParaRPr kumimoji="1" lang="en-US" altLang="ja-JP" sz="1000" b="1" dirty="0">
              <a:latin typeface="BIZ UDPゴシック" panose="020B0400000000000000" pitchFamily="50" charset="-128"/>
              <a:ea typeface="BIZ UDPゴシック" panose="020B0400000000000000" pitchFamily="50" charset="-128"/>
            </a:endParaRPr>
          </a:p>
        </p:txBody>
      </p:sp>
      <p:sp>
        <p:nvSpPr>
          <p:cNvPr id="74" name="テキスト ボックス 73">
            <a:extLst>
              <a:ext uri="{FF2B5EF4-FFF2-40B4-BE49-F238E27FC236}">
                <a16:creationId xmlns:a16="http://schemas.microsoft.com/office/drawing/2014/main" id="{2B1383B3-880D-45FF-BDCE-69F75A5953A3}"/>
              </a:ext>
            </a:extLst>
          </p:cNvPr>
          <p:cNvSpPr txBox="1"/>
          <p:nvPr/>
        </p:nvSpPr>
        <p:spPr>
          <a:xfrm>
            <a:off x="54526" y="5294226"/>
            <a:ext cx="4115551" cy="276999"/>
          </a:xfrm>
          <a:prstGeom prst="rect">
            <a:avLst/>
          </a:prstGeom>
          <a:solidFill>
            <a:schemeClr val="accent1">
              <a:lumMod val="40000"/>
              <a:lumOff val="60000"/>
            </a:schemeClr>
          </a:solid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　不動産協力店の在り方</a:t>
            </a:r>
          </a:p>
        </p:txBody>
      </p:sp>
      <p:sp>
        <p:nvSpPr>
          <p:cNvPr id="41" name="テキスト ボックス 40">
            <a:extLst>
              <a:ext uri="{FF2B5EF4-FFF2-40B4-BE49-F238E27FC236}">
                <a16:creationId xmlns:a16="http://schemas.microsoft.com/office/drawing/2014/main" id="{696756A5-1D31-4E9B-A463-E5C00D908059}"/>
              </a:ext>
            </a:extLst>
          </p:cNvPr>
          <p:cNvSpPr txBox="1"/>
          <p:nvPr/>
        </p:nvSpPr>
        <p:spPr>
          <a:xfrm>
            <a:off x="35661" y="1119685"/>
            <a:ext cx="4226832" cy="1908215"/>
          </a:xfrm>
          <a:prstGeom prst="rect">
            <a:avLst/>
          </a:prstGeom>
          <a:noFill/>
        </p:spPr>
        <p:txBody>
          <a:bodyPr wrap="square">
            <a:spAutoFit/>
          </a:bodyPr>
          <a:lstStyle/>
          <a:p>
            <a:r>
              <a:rPr kumimoji="1" lang="ja-JP" altLang="en-US" sz="1200" dirty="0">
                <a:latin typeface="BIZ UDPゴシック" panose="020B0400000000000000" pitchFamily="50" charset="-128"/>
                <a:ea typeface="BIZ UDPゴシック" panose="020B0400000000000000" pitchFamily="50" charset="-128"/>
              </a:rPr>
              <a:t>・地域の</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身近な相談先である市町村・市町村居住支援協議会</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が居住支援の取組の</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中核</a:t>
            </a:r>
            <a:r>
              <a:rPr kumimoji="1" lang="ja-JP" altLang="en-US" sz="1200" dirty="0">
                <a:latin typeface="BIZ UDPゴシック" panose="020B0400000000000000" pitchFamily="50" charset="-128"/>
                <a:ea typeface="BIZ UDPゴシック" panose="020B0400000000000000" pitchFamily="50" charset="-128"/>
              </a:rPr>
              <a:t>を担う。</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5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・大阪府は市町村を含む</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関係者間と十分に連携（住宅と福祉</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b="1" dirty="0">
                <a:solidFill>
                  <a:srgbClr val="FF0000"/>
                </a:solidFill>
                <a:latin typeface="BIZ UDPゴシック" panose="020B0400000000000000" pitchFamily="50" charset="-128"/>
                <a:ea typeface="BIZ UDPゴシック" panose="020B0400000000000000" pitchFamily="50" charset="-128"/>
              </a:rPr>
              <a:t>　との連携等）</a:t>
            </a:r>
            <a:r>
              <a:rPr kumimoji="1" lang="ja-JP" altLang="en-US" sz="1200" dirty="0">
                <a:latin typeface="BIZ UDPゴシック" panose="020B0400000000000000" pitchFamily="50" charset="-128"/>
                <a:ea typeface="BIZ UDPゴシック" panose="020B0400000000000000" pitchFamily="50" charset="-128"/>
              </a:rPr>
              <a:t>を図るとともに、</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市町村における取組の強化に</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b="1" dirty="0">
                <a:solidFill>
                  <a:srgbClr val="FF0000"/>
                </a:solidFill>
                <a:latin typeface="BIZ UDPゴシック" panose="020B0400000000000000" pitchFamily="50" charset="-128"/>
                <a:ea typeface="BIZ UDPゴシック" panose="020B0400000000000000" pitchFamily="50" charset="-128"/>
              </a:rPr>
              <a:t>　関する活動支援</a:t>
            </a:r>
            <a:r>
              <a:rPr kumimoji="1" lang="ja-JP" altLang="en-US" sz="1200" dirty="0">
                <a:latin typeface="BIZ UDPゴシック" panose="020B0400000000000000" pitchFamily="50" charset="-128"/>
                <a:ea typeface="BIZ UDPゴシック" panose="020B0400000000000000" pitchFamily="50" charset="-128"/>
              </a:rPr>
              <a:t>や、</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市町村の居住支援協議会の設立の促進</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b="1" dirty="0">
                <a:solidFill>
                  <a:srgbClr val="FF0000"/>
                </a:solidFill>
                <a:latin typeface="BIZ UDPゴシック" panose="020B0400000000000000" pitchFamily="50" charset="-128"/>
                <a:ea typeface="BIZ UDPゴシック" panose="020B0400000000000000" pitchFamily="50" charset="-128"/>
              </a:rPr>
              <a:t>　等</a:t>
            </a:r>
            <a:r>
              <a:rPr kumimoji="1" lang="ja-JP" altLang="en-US" sz="1200" dirty="0">
                <a:latin typeface="BIZ UDPゴシック" panose="020B0400000000000000" pitchFamily="50" charset="-128"/>
                <a:ea typeface="BIZ UDPゴシック" panose="020B0400000000000000" pitchFamily="50" charset="-128"/>
              </a:rPr>
              <a:t>を行う。</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5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・大阪府居住支援協議会は居住支援情報の統括や市町村への</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b="1" dirty="0">
                <a:solidFill>
                  <a:srgbClr val="FF0000"/>
                </a:solidFill>
                <a:latin typeface="BIZ UDPゴシック" panose="020B0400000000000000" pitchFamily="50" charset="-128"/>
                <a:ea typeface="BIZ UDPゴシック" panose="020B0400000000000000" pitchFamily="50" charset="-128"/>
              </a:rPr>
              <a:t>　情報提供</a:t>
            </a:r>
            <a:r>
              <a:rPr kumimoji="1" lang="ja-JP" altLang="en-US" sz="1200" dirty="0">
                <a:latin typeface="BIZ UDPゴシック" panose="020B0400000000000000" pitchFamily="50" charset="-128"/>
                <a:ea typeface="BIZ UDPゴシック" panose="020B0400000000000000" pitchFamily="50" charset="-128"/>
              </a:rPr>
              <a:t>や</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普及啓発</a:t>
            </a:r>
            <a:r>
              <a:rPr kumimoji="1" lang="ja-JP" altLang="en-US" sz="1200" dirty="0">
                <a:latin typeface="BIZ UDPゴシック" panose="020B0400000000000000" pitchFamily="50" charset="-128"/>
                <a:ea typeface="BIZ UDPゴシック" panose="020B0400000000000000" pitchFamily="50" charset="-128"/>
              </a:rPr>
              <a:t>の実施、</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協議会相互のプラットフォーム</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役を担う。</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D7FB390D-8942-4EE5-A787-D710E2D6B5D8}"/>
              </a:ext>
            </a:extLst>
          </p:cNvPr>
          <p:cNvSpPr txBox="1"/>
          <p:nvPr/>
        </p:nvSpPr>
        <p:spPr>
          <a:xfrm>
            <a:off x="8875986" y="6620380"/>
            <a:ext cx="252248" cy="261610"/>
          </a:xfrm>
          <a:prstGeom prst="rect">
            <a:avLst/>
          </a:prstGeom>
          <a:noFill/>
        </p:spPr>
        <p:txBody>
          <a:bodyPr wrap="square" rtlCol="0">
            <a:spAutoFit/>
          </a:bodyPr>
          <a:lstStyle/>
          <a:p>
            <a:r>
              <a:rPr kumimoji="1" lang="ja-JP" altLang="en-US" sz="1050" dirty="0"/>
              <a:t>５</a:t>
            </a:r>
          </a:p>
        </p:txBody>
      </p:sp>
    </p:spTree>
    <p:extLst>
      <p:ext uri="{BB962C8B-B14F-4D97-AF65-F5344CB8AC3E}">
        <p14:creationId xmlns:p14="http://schemas.microsoft.com/office/powerpoint/2010/main" val="3253747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7D2D18F-1567-4EB5-A927-6D2223FAE812}"/>
              </a:ext>
            </a:extLst>
          </p:cNvPr>
          <p:cNvSpPr/>
          <p:nvPr/>
        </p:nvSpPr>
        <p:spPr>
          <a:xfrm>
            <a:off x="0" y="-1772"/>
            <a:ext cx="9144000" cy="4606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6" name="テキスト ボックス 5">
            <a:extLst>
              <a:ext uri="{FF2B5EF4-FFF2-40B4-BE49-F238E27FC236}">
                <a16:creationId xmlns:a16="http://schemas.microsoft.com/office/drawing/2014/main" id="{ED6DC7F0-B8C4-4DB7-AEE5-1A9BDA561907}"/>
              </a:ext>
            </a:extLst>
          </p:cNvPr>
          <p:cNvSpPr txBox="1"/>
          <p:nvPr/>
        </p:nvSpPr>
        <p:spPr>
          <a:xfrm>
            <a:off x="149910" y="77747"/>
            <a:ext cx="2852063" cy="338554"/>
          </a:xfrm>
          <a:prstGeom prst="rect">
            <a:avLst/>
          </a:prstGeom>
          <a:noFill/>
        </p:spPr>
        <p:txBody>
          <a:bodyPr wrap="none" rtlCol="0">
            <a:spAutoFit/>
          </a:bodyPr>
          <a:lstStyle/>
          <a:p>
            <a:r>
              <a:rPr kumimoji="1" lang="ja-JP" altLang="en-US" sz="1600" b="1" dirty="0">
                <a:solidFill>
                  <a:schemeClr val="bg1"/>
                </a:solidFill>
              </a:rPr>
              <a:t>（４）居住支援法人の在り方</a:t>
            </a:r>
          </a:p>
        </p:txBody>
      </p:sp>
      <p:sp>
        <p:nvSpPr>
          <p:cNvPr id="9" name="テキスト ボックス 8">
            <a:extLst>
              <a:ext uri="{FF2B5EF4-FFF2-40B4-BE49-F238E27FC236}">
                <a16:creationId xmlns:a16="http://schemas.microsoft.com/office/drawing/2014/main" id="{7DB0A89B-C2F0-4163-A71E-70C37DA5CF7D}"/>
              </a:ext>
            </a:extLst>
          </p:cNvPr>
          <p:cNvSpPr txBox="1"/>
          <p:nvPr/>
        </p:nvSpPr>
        <p:spPr>
          <a:xfrm flipH="1">
            <a:off x="180867" y="3159060"/>
            <a:ext cx="3716157" cy="1107996"/>
          </a:xfrm>
          <a:prstGeom prst="rect">
            <a:avLst/>
          </a:prstGeom>
          <a:noFill/>
          <a:ln>
            <a:noFill/>
          </a:ln>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・研修会・交流会の機会を通じた連携促進</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・居住支援法人同士のネットワークづくり</a:t>
            </a:r>
            <a:endParaRPr kumimoji="1" lang="en-US" altLang="ja-JP" sz="1100" dirty="0">
              <a:latin typeface="BIZ UDPゴシック" panose="020B0400000000000000" pitchFamily="50" charset="-128"/>
              <a:ea typeface="BIZ UDPゴシック" panose="020B0400000000000000" pitchFamily="50" charset="-128"/>
            </a:endParaRPr>
          </a:p>
          <a:p>
            <a:pPr>
              <a:lnSpc>
                <a:spcPts val="1200"/>
              </a:lnSpc>
            </a:pPr>
            <a:r>
              <a:rPr kumimoji="1" lang="ja-JP" altLang="en-US" sz="1100" dirty="0">
                <a:latin typeface="BIZ UDPゴシック" panose="020B0400000000000000" pitchFamily="50" charset="-128"/>
                <a:ea typeface="BIZ UDPゴシック" panose="020B0400000000000000" pitchFamily="50" charset="-128"/>
              </a:rPr>
              <a:t>・地域単位での居住支援法人のネットワークの構築促進</a:t>
            </a:r>
            <a:endParaRPr kumimoji="1" lang="en-US" altLang="ja-JP" sz="1100" dirty="0">
              <a:latin typeface="BIZ UDPゴシック" panose="020B0400000000000000" pitchFamily="50" charset="-128"/>
              <a:ea typeface="BIZ UDPゴシック" panose="020B0400000000000000" pitchFamily="50" charset="-128"/>
            </a:endParaRPr>
          </a:p>
          <a:p>
            <a:pPr>
              <a:lnSpc>
                <a:spcPts val="1200"/>
              </a:lnSpc>
            </a:pPr>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000" dirty="0">
                <a:latin typeface="BIZ UDPゴシック" panose="020B0400000000000000" pitchFamily="50" charset="-128"/>
                <a:ea typeface="BIZ UDPゴシック" panose="020B0400000000000000" pitchFamily="50" charset="-128"/>
              </a:rPr>
              <a:t>（地域別会議の実施）</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・地方公共団体等が実施する研修会等への参画促進</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・居住支援法人の活動の見える化</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60" name="テキスト ボックス 59">
            <a:extLst>
              <a:ext uri="{FF2B5EF4-FFF2-40B4-BE49-F238E27FC236}">
                <a16:creationId xmlns:a16="http://schemas.microsoft.com/office/drawing/2014/main" id="{1643F0EE-6970-4090-BC6B-DAFD5E736AA1}"/>
              </a:ext>
            </a:extLst>
          </p:cNvPr>
          <p:cNvSpPr txBox="1"/>
          <p:nvPr/>
        </p:nvSpPr>
        <p:spPr>
          <a:xfrm>
            <a:off x="125947" y="4405312"/>
            <a:ext cx="4237506" cy="430887"/>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▶住宅確保要配慮者と支援者の双方が適切な居住支援法人を</a:t>
            </a:r>
            <a:endParaRPr kumimoji="1" lang="en-US" altLang="ja-JP" sz="1100" b="1"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　選択できる仕組み</a:t>
            </a:r>
          </a:p>
        </p:txBody>
      </p:sp>
      <p:sp>
        <p:nvSpPr>
          <p:cNvPr id="65" name="テキスト ボックス 64">
            <a:extLst>
              <a:ext uri="{FF2B5EF4-FFF2-40B4-BE49-F238E27FC236}">
                <a16:creationId xmlns:a16="http://schemas.microsoft.com/office/drawing/2014/main" id="{C04F1210-CD58-44DC-9CDD-3B088956C16C}"/>
              </a:ext>
            </a:extLst>
          </p:cNvPr>
          <p:cNvSpPr txBox="1"/>
          <p:nvPr/>
        </p:nvSpPr>
        <p:spPr>
          <a:xfrm>
            <a:off x="42305" y="511472"/>
            <a:ext cx="4647665" cy="276999"/>
          </a:xfrm>
          <a:prstGeom prst="rect">
            <a:avLst/>
          </a:prstGeom>
          <a:solidFill>
            <a:schemeClr val="accent1">
              <a:lumMod val="40000"/>
              <a:lumOff val="60000"/>
            </a:schemeClr>
          </a:solid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　法人数が全国で一番多い大阪府における居住支援法人の在り方</a:t>
            </a:r>
          </a:p>
        </p:txBody>
      </p:sp>
      <p:sp>
        <p:nvSpPr>
          <p:cNvPr id="66" name="テキスト ボックス 65">
            <a:extLst>
              <a:ext uri="{FF2B5EF4-FFF2-40B4-BE49-F238E27FC236}">
                <a16:creationId xmlns:a16="http://schemas.microsoft.com/office/drawing/2014/main" id="{C744E3DC-813B-47D8-885C-96F1C3658B74}"/>
              </a:ext>
            </a:extLst>
          </p:cNvPr>
          <p:cNvSpPr txBox="1"/>
          <p:nvPr/>
        </p:nvSpPr>
        <p:spPr>
          <a:xfrm flipH="1">
            <a:off x="129085" y="2937331"/>
            <a:ext cx="4387291" cy="261610"/>
          </a:xfrm>
          <a:prstGeom prst="rect">
            <a:avLst/>
          </a:prstGeom>
          <a:noFill/>
          <a:ln>
            <a:noFill/>
          </a:ln>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▶居住支援法人と地方公共団体との連携、居住支援法人同士の連携</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67" name="テキスト ボックス 66">
            <a:extLst>
              <a:ext uri="{FF2B5EF4-FFF2-40B4-BE49-F238E27FC236}">
                <a16:creationId xmlns:a16="http://schemas.microsoft.com/office/drawing/2014/main" id="{D04A367D-CBC5-4278-90B6-86C119CAFFB3}"/>
              </a:ext>
            </a:extLst>
          </p:cNvPr>
          <p:cNvSpPr txBox="1"/>
          <p:nvPr/>
        </p:nvSpPr>
        <p:spPr>
          <a:xfrm flipH="1">
            <a:off x="233105" y="4777067"/>
            <a:ext cx="4023891" cy="600164"/>
          </a:xfrm>
          <a:prstGeom prst="rect">
            <a:avLst/>
          </a:prstGeom>
          <a:noFill/>
          <a:ln>
            <a:noFill/>
          </a:ln>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・適切・効果的な指導監督</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・居住支援法人による実施計画の公表等</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・居住支援法人の活動の見える化（再掲）</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2BD0E846-14A6-47DE-BA88-C3E8AD79377C}"/>
              </a:ext>
            </a:extLst>
          </p:cNvPr>
          <p:cNvSpPr txBox="1"/>
          <p:nvPr/>
        </p:nvSpPr>
        <p:spPr>
          <a:xfrm>
            <a:off x="105588" y="1035274"/>
            <a:ext cx="4710778" cy="1461939"/>
          </a:xfrm>
          <a:prstGeom prst="rect">
            <a:avLst/>
          </a:prstGeom>
          <a:noFill/>
        </p:spPr>
        <p:txBody>
          <a:bodyPr wrap="square">
            <a:spAutoFit/>
          </a:bodyPr>
          <a:lstStyle/>
          <a:p>
            <a:r>
              <a:rPr kumimoji="1" lang="ja-JP" altLang="en-US" sz="1200" dirty="0">
                <a:latin typeface="BIZ UDPゴシック" panose="020B0400000000000000" pitchFamily="50" charset="-128"/>
                <a:ea typeface="BIZ UDPゴシック" panose="020B0400000000000000" pitchFamily="50" charset="-128"/>
              </a:rPr>
              <a:t>・大阪府は研修会・交流会の機会等を通じ、地方公共団体や</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b="1" dirty="0">
                <a:solidFill>
                  <a:srgbClr val="FF0000"/>
                </a:solidFill>
                <a:latin typeface="BIZ UDPゴシック" panose="020B0400000000000000" pitchFamily="50" charset="-128"/>
                <a:ea typeface="BIZ UDPゴシック" panose="020B0400000000000000" pitchFamily="50" charset="-128"/>
              </a:rPr>
              <a:t>　居住支援法人同士の連携（法人同士のネットワークづくりなど）</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b="1" dirty="0">
                <a:solidFill>
                  <a:srgbClr val="FF0000"/>
                </a:solidFill>
                <a:latin typeface="BIZ UDPゴシック" panose="020B0400000000000000" pitchFamily="50" charset="-128"/>
                <a:ea typeface="BIZ UDPゴシック" panose="020B0400000000000000" pitchFamily="50" charset="-128"/>
              </a:rPr>
              <a:t>　を促進</a:t>
            </a:r>
            <a:r>
              <a:rPr kumimoji="1" lang="ja-JP" altLang="en-US" sz="1200" dirty="0">
                <a:latin typeface="BIZ UDPゴシック" panose="020B0400000000000000" pitchFamily="50" charset="-128"/>
                <a:ea typeface="BIZ UDPゴシック" panose="020B0400000000000000" pitchFamily="50" charset="-128"/>
              </a:rPr>
              <a:t>するとともに、居住支援体制構築促進会議（地域別会議）</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の開催等を通じ、</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地域単位での居住支援法人同士の連携</a:t>
            </a:r>
            <a:r>
              <a:rPr kumimoji="1" lang="ja-JP" altLang="en-US" sz="1200" dirty="0">
                <a:latin typeface="BIZ UDPゴシック" panose="020B0400000000000000" pitchFamily="50" charset="-128"/>
                <a:ea typeface="BIZ UDPゴシック" panose="020B0400000000000000" pitchFamily="50" charset="-128"/>
              </a:rPr>
              <a:t>を促進</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5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・住宅セーフティネット法に基づく</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指導監督、実施計画の公表等</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b="1" dirty="0">
                <a:solidFill>
                  <a:srgbClr val="FF0000"/>
                </a:solidFill>
                <a:latin typeface="BIZ UDPゴシック" panose="020B0400000000000000" pitchFamily="50" charset="-128"/>
                <a:ea typeface="BIZ UDPゴシック" panose="020B0400000000000000" pitchFamily="50" charset="-128"/>
              </a:rPr>
              <a:t>　の徹底</a:t>
            </a:r>
            <a:r>
              <a:rPr kumimoji="1" lang="ja-JP" altLang="en-US" sz="1200" dirty="0">
                <a:latin typeface="BIZ UDPゴシック" panose="020B0400000000000000" pitchFamily="50" charset="-128"/>
                <a:ea typeface="BIZ UDPゴシック" panose="020B0400000000000000" pitchFamily="50" charset="-128"/>
              </a:rPr>
              <a:t>などを通じて、要配慮者と支援者の双方が適切な居住支援</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法人を選択できるよう努める</a:t>
            </a:r>
            <a:endParaRPr kumimoji="1" lang="en-US" altLang="ja-JP" sz="1200" dirty="0">
              <a:latin typeface="BIZ UDPゴシック" panose="020B0400000000000000" pitchFamily="50" charset="-128"/>
              <a:ea typeface="BIZ UDPゴシック" panose="020B0400000000000000" pitchFamily="50" charset="-128"/>
            </a:endParaRPr>
          </a:p>
        </p:txBody>
      </p:sp>
      <p:pic>
        <p:nvPicPr>
          <p:cNvPr id="71" name="図 70">
            <a:extLst>
              <a:ext uri="{FF2B5EF4-FFF2-40B4-BE49-F238E27FC236}">
                <a16:creationId xmlns:a16="http://schemas.microsoft.com/office/drawing/2014/main" id="{B56CBA0E-C40D-44C1-8245-C483109279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602" y="615690"/>
            <a:ext cx="3667294" cy="3087447"/>
          </a:xfrm>
          <a:prstGeom prst="rect">
            <a:avLst/>
          </a:prstGeom>
        </p:spPr>
      </p:pic>
      <p:sp>
        <p:nvSpPr>
          <p:cNvPr id="11" name="テキスト ボックス 10">
            <a:extLst>
              <a:ext uri="{FF2B5EF4-FFF2-40B4-BE49-F238E27FC236}">
                <a16:creationId xmlns:a16="http://schemas.microsoft.com/office/drawing/2014/main" id="{FF16CA35-30A0-4DAF-82D1-6FE88EC82ACF}"/>
              </a:ext>
            </a:extLst>
          </p:cNvPr>
          <p:cNvSpPr txBox="1"/>
          <p:nvPr/>
        </p:nvSpPr>
        <p:spPr>
          <a:xfrm>
            <a:off x="5774745" y="3752035"/>
            <a:ext cx="2307042" cy="253916"/>
          </a:xfrm>
          <a:prstGeom prst="rect">
            <a:avLst/>
          </a:prstGeom>
          <a:noFill/>
        </p:spPr>
        <p:txBody>
          <a:bodyPr wrap="none" rtlCol="0">
            <a:spAutoFit/>
          </a:bodyPr>
          <a:lstStyle/>
          <a:p>
            <a:r>
              <a:rPr kumimoji="1" lang="ja-JP" altLang="en-US" sz="1050" b="1" dirty="0">
                <a:latin typeface="BIZ UDPゴシック" panose="020B0400000000000000" pitchFamily="50" charset="-128"/>
                <a:ea typeface="BIZ UDPゴシック" panose="020B0400000000000000" pitchFamily="50" charset="-128"/>
              </a:rPr>
              <a:t>居住支援法人数（令和６年度末時点）</a:t>
            </a:r>
          </a:p>
        </p:txBody>
      </p:sp>
      <p:sp>
        <p:nvSpPr>
          <p:cNvPr id="59" name="テキスト ボックス 58">
            <a:extLst>
              <a:ext uri="{FF2B5EF4-FFF2-40B4-BE49-F238E27FC236}">
                <a16:creationId xmlns:a16="http://schemas.microsoft.com/office/drawing/2014/main" id="{1B606B9A-5F3A-49DF-8520-C2CE24616E02}"/>
              </a:ext>
            </a:extLst>
          </p:cNvPr>
          <p:cNvSpPr txBox="1"/>
          <p:nvPr/>
        </p:nvSpPr>
        <p:spPr>
          <a:xfrm>
            <a:off x="8875986" y="6620380"/>
            <a:ext cx="252248" cy="261610"/>
          </a:xfrm>
          <a:prstGeom prst="rect">
            <a:avLst/>
          </a:prstGeom>
          <a:noFill/>
        </p:spPr>
        <p:txBody>
          <a:bodyPr wrap="square" rtlCol="0">
            <a:spAutoFit/>
          </a:bodyPr>
          <a:lstStyle/>
          <a:p>
            <a:r>
              <a:rPr kumimoji="1" lang="ja-JP" altLang="en-US" sz="1050" dirty="0"/>
              <a:t>６</a:t>
            </a:r>
          </a:p>
        </p:txBody>
      </p:sp>
      <p:pic>
        <p:nvPicPr>
          <p:cNvPr id="2" name="図 1">
            <a:extLst>
              <a:ext uri="{FF2B5EF4-FFF2-40B4-BE49-F238E27FC236}">
                <a16:creationId xmlns:a16="http://schemas.microsoft.com/office/drawing/2014/main" id="{322E4375-20F4-429C-8407-18FB63FC7779}"/>
              </a:ext>
            </a:extLst>
          </p:cNvPr>
          <p:cNvPicPr>
            <a:picLocks noChangeAspect="1"/>
          </p:cNvPicPr>
          <p:nvPr/>
        </p:nvPicPr>
        <p:blipFill>
          <a:blip r:embed="rId3"/>
          <a:stretch>
            <a:fillRect/>
          </a:stretch>
        </p:blipFill>
        <p:spPr>
          <a:xfrm>
            <a:off x="3521708" y="4005951"/>
            <a:ext cx="5895343" cy="2651990"/>
          </a:xfrm>
          <a:prstGeom prst="rect">
            <a:avLst/>
          </a:prstGeom>
        </p:spPr>
      </p:pic>
    </p:spTree>
    <p:extLst>
      <p:ext uri="{BB962C8B-B14F-4D97-AF65-F5344CB8AC3E}">
        <p14:creationId xmlns:p14="http://schemas.microsoft.com/office/powerpoint/2010/main" val="1045291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583D7D9-8BB3-4B3D-A4AC-A2721DDB1193}"/>
              </a:ext>
            </a:extLst>
          </p:cNvPr>
          <p:cNvSpPr/>
          <p:nvPr/>
        </p:nvSpPr>
        <p:spPr>
          <a:xfrm>
            <a:off x="0" y="0"/>
            <a:ext cx="9144000" cy="4606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 name="テキスト ボックス 4">
            <a:extLst>
              <a:ext uri="{FF2B5EF4-FFF2-40B4-BE49-F238E27FC236}">
                <a16:creationId xmlns:a16="http://schemas.microsoft.com/office/drawing/2014/main" id="{FB04B123-0982-49C2-96FA-2EF9E8DE3C49}"/>
              </a:ext>
            </a:extLst>
          </p:cNvPr>
          <p:cNvSpPr txBox="1"/>
          <p:nvPr/>
        </p:nvSpPr>
        <p:spPr>
          <a:xfrm>
            <a:off x="149773" y="67571"/>
            <a:ext cx="3262432" cy="338554"/>
          </a:xfrm>
          <a:prstGeom prst="rect">
            <a:avLst/>
          </a:prstGeom>
          <a:noFill/>
          <a:ln>
            <a:noFill/>
          </a:ln>
        </p:spPr>
        <p:txBody>
          <a:bodyPr wrap="none" rtlCol="0">
            <a:spAutoFit/>
          </a:bodyPr>
          <a:lstStyle/>
          <a:p>
            <a:r>
              <a:rPr kumimoji="1" lang="ja-JP" altLang="en-US" sz="1600" b="1" dirty="0">
                <a:solidFill>
                  <a:schemeClr val="bg1"/>
                </a:solidFill>
              </a:rPr>
              <a:t>（５）居住サポート住宅の在り方</a:t>
            </a:r>
          </a:p>
        </p:txBody>
      </p:sp>
      <p:sp>
        <p:nvSpPr>
          <p:cNvPr id="12" name="テキスト ボックス 11">
            <a:extLst>
              <a:ext uri="{FF2B5EF4-FFF2-40B4-BE49-F238E27FC236}">
                <a16:creationId xmlns:a16="http://schemas.microsoft.com/office/drawing/2014/main" id="{25B5810D-064A-41A2-A71C-AAFF377C763C}"/>
              </a:ext>
            </a:extLst>
          </p:cNvPr>
          <p:cNvSpPr txBox="1"/>
          <p:nvPr/>
        </p:nvSpPr>
        <p:spPr>
          <a:xfrm>
            <a:off x="151186" y="800522"/>
            <a:ext cx="8941447" cy="1538883"/>
          </a:xfrm>
          <a:prstGeom prst="rect">
            <a:avLst/>
          </a:prstGeom>
          <a:noFill/>
        </p:spPr>
        <p:txBody>
          <a:bodyPr wrap="square">
            <a:spAutoFit/>
          </a:bodyPr>
          <a:lstStyle/>
          <a:p>
            <a:r>
              <a:rPr kumimoji="1" lang="ja-JP" altLang="en-US" sz="1200" dirty="0">
                <a:latin typeface="BIZ UDPゴシック" panose="020B0400000000000000" pitchFamily="50" charset="-128"/>
                <a:ea typeface="BIZ UDPゴシック" panose="020B0400000000000000" pitchFamily="50" charset="-128"/>
              </a:rPr>
              <a:t>・居住サポート住宅の認定制度の認知度が低いため、住宅供給側及び住宅確保要配慮者双方にホームページ等を通じて</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広く制度周知を実施　</a:t>
            </a:r>
            <a:r>
              <a:rPr kumimoji="1" lang="ja-JP" altLang="en-US" sz="1200" dirty="0">
                <a:latin typeface="BIZ UDPゴシック" panose="020B0400000000000000" pitchFamily="50" charset="-128"/>
                <a:ea typeface="BIZ UDPゴシック" panose="020B0400000000000000" pitchFamily="50" charset="-128"/>
              </a:rPr>
              <a:t>（国モデル事業等の先進事例や補助制度なども含めた普及啓発の実施）</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4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・居住サポート住宅は、大家と居住サポートを担う居住支援法人等との連携が重要であることから、</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それぞれをつなぐ連携方策</a:t>
            </a:r>
            <a:r>
              <a:rPr kumimoji="1" lang="ja-JP" altLang="en-US" sz="1200" dirty="0">
                <a:latin typeface="BIZ UDPゴシック" panose="020B0400000000000000" pitchFamily="50" charset="-128"/>
                <a:ea typeface="BIZ UDPゴシック" panose="020B0400000000000000" pitchFamily="50" charset="-128"/>
              </a:rPr>
              <a:t>を検討</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4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・公的賃貸住宅を活用した居住サポート住宅は好事例として民間賃貸住宅への波及が期待されることから、公的賃貸住宅事業者等と</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市町村居住支援協議会、居住支援法人等との連携を促進</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・住宅確保要配慮者の権利利益を不当に侵害することないよう、基準に適合した運営を確保するため住宅セーフティネット法に基づく</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適切な指導及び監督を実施</a:t>
            </a:r>
            <a:endParaRPr kumimoji="1" lang="en-US" altLang="ja-JP" sz="1200" dirty="0">
              <a:latin typeface="BIZ UDPゴシック" panose="020B0400000000000000" pitchFamily="50" charset="-128"/>
              <a:ea typeface="BIZ UDPゴシック" panose="020B0400000000000000" pitchFamily="50" charset="-128"/>
            </a:endParaRPr>
          </a:p>
        </p:txBody>
      </p:sp>
      <p:graphicFrame>
        <p:nvGraphicFramePr>
          <p:cNvPr id="13" name="表 9">
            <a:extLst>
              <a:ext uri="{FF2B5EF4-FFF2-40B4-BE49-F238E27FC236}">
                <a16:creationId xmlns:a16="http://schemas.microsoft.com/office/drawing/2014/main" id="{B88C5453-374D-4694-945C-91E5A7EFDF91}"/>
              </a:ext>
            </a:extLst>
          </p:cNvPr>
          <p:cNvGraphicFramePr>
            <a:graphicFrameLocks noGrp="1"/>
          </p:cNvGraphicFramePr>
          <p:nvPr>
            <p:extLst>
              <p:ext uri="{D42A27DB-BD31-4B8C-83A1-F6EECF244321}">
                <p14:modId xmlns:p14="http://schemas.microsoft.com/office/powerpoint/2010/main" val="3379663676"/>
              </p:ext>
            </p:extLst>
          </p:nvPr>
        </p:nvGraphicFramePr>
        <p:xfrm>
          <a:off x="216845" y="3657459"/>
          <a:ext cx="7177182" cy="3169920"/>
        </p:xfrm>
        <a:graphic>
          <a:graphicData uri="http://schemas.openxmlformats.org/drawingml/2006/table">
            <a:tbl>
              <a:tblPr firstRow="1" bandRow="1">
                <a:tableStyleId>{5C22544A-7EE6-4342-B048-85BDC9FD1C3A}</a:tableStyleId>
              </a:tblPr>
              <a:tblGrid>
                <a:gridCol w="1572859">
                  <a:extLst>
                    <a:ext uri="{9D8B030D-6E8A-4147-A177-3AD203B41FA5}">
                      <a16:colId xmlns:a16="http://schemas.microsoft.com/office/drawing/2014/main" val="3997617527"/>
                    </a:ext>
                  </a:extLst>
                </a:gridCol>
                <a:gridCol w="2779877">
                  <a:extLst>
                    <a:ext uri="{9D8B030D-6E8A-4147-A177-3AD203B41FA5}">
                      <a16:colId xmlns:a16="http://schemas.microsoft.com/office/drawing/2014/main" val="1647050636"/>
                    </a:ext>
                  </a:extLst>
                </a:gridCol>
                <a:gridCol w="2824446">
                  <a:extLst>
                    <a:ext uri="{9D8B030D-6E8A-4147-A177-3AD203B41FA5}">
                      <a16:colId xmlns:a16="http://schemas.microsoft.com/office/drawing/2014/main" val="1854565085"/>
                    </a:ext>
                  </a:extLst>
                </a:gridCol>
              </a:tblGrid>
              <a:tr h="270509">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国基準</a:t>
                      </a:r>
                    </a:p>
                  </a:txBody>
                  <a:tcPr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府緩和基準（案）</a:t>
                      </a:r>
                    </a:p>
                  </a:txBody>
                  <a:tcPr anchor="ctr"/>
                </a:tc>
                <a:extLst>
                  <a:ext uri="{0D108BD9-81ED-4DB2-BD59-A6C34878D82A}">
                    <a16:rowId xmlns:a16="http://schemas.microsoft.com/office/drawing/2014/main" val="2524725815"/>
                  </a:ext>
                </a:extLst>
              </a:tr>
              <a:tr h="244427">
                <a:tc rowSpan="2">
                  <a:txBody>
                    <a:bodyPr/>
                    <a:lstStyle/>
                    <a:p>
                      <a:r>
                        <a:rPr kumimoji="1" lang="ja-JP" altLang="en-US" sz="1100" dirty="0">
                          <a:latin typeface="BIZ UDPゴシック" panose="020B0400000000000000" pitchFamily="50" charset="-128"/>
                          <a:ea typeface="BIZ UDPゴシック" panose="020B0400000000000000" pitchFamily="50" charset="-128"/>
                        </a:rPr>
                        <a:t>一般型住宅</a:t>
                      </a:r>
                      <a:endParaRPr kumimoji="1" lang="en-US" altLang="ja-JP" sz="1100" dirty="0">
                        <a:latin typeface="BIZ UDPゴシック" panose="020B0400000000000000" pitchFamily="50" charset="-128"/>
                        <a:ea typeface="BIZ UDPゴシック" panose="020B0400000000000000" pitchFamily="50" charset="-128"/>
                      </a:endParaRPr>
                    </a:p>
                  </a:txBody>
                  <a:tcPr anchor="ctr"/>
                </a:tc>
                <a:tc>
                  <a:txBody>
                    <a:bodyPr/>
                    <a:lstStyle/>
                    <a:p>
                      <a:r>
                        <a:rPr kumimoji="1" lang="en-US" altLang="ja-JP" sz="1100" dirty="0">
                          <a:latin typeface="BIZ UDPゴシック" panose="020B0400000000000000" pitchFamily="50" charset="-128"/>
                          <a:ea typeface="BIZ UDPゴシック" panose="020B0400000000000000" pitchFamily="50" charset="-128"/>
                        </a:rPr>
                        <a:t>25</a:t>
                      </a:r>
                      <a:r>
                        <a:rPr kumimoji="1" lang="ja-JP" altLang="en-US" sz="1100" dirty="0">
                          <a:latin typeface="BIZ UDPゴシック" panose="020B0400000000000000" pitchFamily="50" charset="-128"/>
                          <a:ea typeface="BIZ UDPゴシック" panose="020B0400000000000000" pitchFamily="50" charset="-128"/>
                        </a:rPr>
                        <a:t>㎡以上　</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新築住宅の場合</a:t>
                      </a:r>
                    </a:p>
                  </a:txBody>
                  <a:tcPr anchor="ctr"/>
                </a:tc>
                <a:tc>
                  <a:txBody>
                    <a:bodyPr/>
                    <a:lstStyle/>
                    <a:p>
                      <a:r>
                        <a:rPr kumimoji="1" lang="en-US" altLang="ja-JP" sz="1100" dirty="0">
                          <a:solidFill>
                            <a:srgbClr val="FF0000"/>
                          </a:solidFill>
                          <a:latin typeface="BIZ UDPゴシック" panose="020B0400000000000000" pitchFamily="50" charset="-128"/>
                          <a:ea typeface="BIZ UDPゴシック" panose="020B0400000000000000" pitchFamily="50" charset="-128"/>
                        </a:rPr>
                        <a:t>18</a:t>
                      </a:r>
                      <a:r>
                        <a:rPr kumimoji="1" lang="ja-JP" altLang="en-US" sz="1100" dirty="0">
                          <a:solidFill>
                            <a:srgbClr val="FF0000"/>
                          </a:solidFill>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以上</a:t>
                      </a:r>
                    </a:p>
                  </a:txBody>
                  <a:tcPr anchor="ctr"/>
                </a:tc>
                <a:extLst>
                  <a:ext uri="{0D108BD9-81ED-4DB2-BD59-A6C34878D82A}">
                    <a16:rowId xmlns:a16="http://schemas.microsoft.com/office/drawing/2014/main" val="1232396140"/>
                  </a:ext>
                </a:extLst>
              </a:tr>
              <a:tr h="244427">
                <a:tc vMerge="1">
                  <a:txBody>
                    <a:bodyPr/>
                    <a:lstStyle/>
                    <a:p>
                      <a:endParaRPr kumimoji="1" lang="en-US" altLang="ja-JP" sz="1100" dirty="0"/>
                    </a:p>
                  </a:txBody>
                  <a:tcPr/>
                </a:tc>
                <a:tc>
                  <a:txBody>
                    <a:bodyPr/>
                    <a:lstStyle/>
                    <a:p>
                      <a:r>
                        <a:rPr kumimoji="1" lang="en-US" altLang="ja-JP" sz="1100" dirty="0">
                          <a:latin typeface="BIZ UDPゴシック" panose="020B0400000000000000" pitchFamily="50" charset="-128"/>
                          <a:ea typeface="BIZ UDPゴシック" panose="020B0400000000000000" pitchFamily="50" charset="-128"/>
                        </a:rPr>
                        <a:t>18</a:t>
                      </a:r>
                      <a:r>
                        <a:rPr kumimoji="1" lang="ja-JP" altLang="en-US" sz="1100" dirty="0">
                          <a:latin typeface="BIZ UDPゴシック" panose="020B0400000000000000" pitchFamily="50" charset="-128"/>
                          <a:ea typeface="BIZ UDPゴシック" panose="020B0400000000000000" pitchFamily="50" charset="-128"/>
                        </a:rPr>
                        <a:t>㎡以上　</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既存住宅の場合</a:t>
                      </a:r>
                      <a:endParaRPr kumimoji="1" lang="en-US" altLang="ja-JP" sz="1100" dirty="0">
                        <a:latin typeface="BIZ UDPゴシック" panose="020B0400000000000000" pitchFamily="50" charset="-128"/>
                        <a:ea typeface="BIZ UDPゴシック" panose="020B0400000000000000" pitchFamily="50" charset="-128"/>
                      </a:endParaRPr>
                    </a:p>
                  </a:txBody>
                  <a:tcPr anchor="ctr"/>
                </a:tc>
                <a:tc>
                  <a:txBody>
                    <a:bodyPr/>
                    <a:lstStyle/>
                    <a:p>
                      <a:r>
                        <a:rPr kumimoji="1" lang="en-US" altLang="ja-JP" sz="1100" dirty="0">
                          <a:latin typeface="BIZ UDPゴシック" panose="020B0400000000000000" pitchFamily="50" charset="-128"/>
                          <a:ea typeface="BIZ UDPゴシック" panose="020B0400000000000000" pitchFamily="50" charset="-128"/>
                        </a:rPr>
                        <a:t>18</a:t>
                      </a:r>
                      <a:r>
                        <a:rPr kumimoji="1" lang="ja-JP" altLang="en-US" sz="1100" dirty="0">
                          <a:latin typeface="BIZ UDPゴシック" panose="020B0400000000000000" pitchFamily="50" charset="-128"/>
                          <a:ea typeface="BIZ UDPゴシック" panose="020B0400000000000000" pitchFamily="50" charset="-128"/>
                        </a:rPr>
                        <a:t>㎡以上</a:t>
                      </a:r>
                      <a:endParaRPr kumimoji="1" lang="en-US" altLang="ja-JP" sz="11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499398178"/>
                  </a:ext>
                </a:extLst>
              </a:tr>
              <a:tr h="244427">
                <a:tc rowSpan="2">
                  <a:txBody>
                    <a:bodyPr/>
                    <a:lstStyle/>
                    <a:p>
                      <a:r>
                        <a:rPr kumimoji="1" lang="ja-JP" altLang="en-US" sz="1100" dirty="0">
                          <a:latin typeface="BIZ UDPゴシック" panose="020B0400000000000000" pitchFamily="50" charset="-128"/>
                          <a:ea typeface="BIZ UDPゴシック" panose="020B0400000000000000" pitchFamily="50" charset="-128"/>
                        </a:rPr>
                        <a:t>一部供用型住宅</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（居室の一部を共用）</a:t>
                      </a:r>
                    </a:p>
                  </a:txBody>
                  <a:tcPr anchor="ctr"/>
                </a:tc>
                <a:tc>
                  <a:txBody>
                    <a:bodyPr/>
                    <a:lstStyle/>
                    <a:p>
                      <a:r>
                        <a:rPr kumimoji="1" lang="en-US" altLang="ja-JP" sz="1100" dirty="0">
                          <a:latin typeface="BIZ UDPゴシック" panose="020B0400000000000000" pitchFamily="50" charset="-128"/>
                          <a:ea typeface="BIZ UDPゴシック" panose="020B0400000000000000" pitchFamily="50" charset="-128"/>
                        </a:rPr>
                        <a:t>18</a:t>
                      </a:r>
                      <a:r>
                        <a:rPr kumimoji="1" lang="ja-JP" altLang="en-US" sz="1100" dirty="0">
                          <a:latin typeface="BIZ UDPゴシック" panose="020B0400000000000000" pitchFamily="50" charset="-128"/>
                          <a:ea typeface="BIZ UDPゴシック" panose="020B0400000000000000" pitchFamily="50" charset="-128"/>
                        </a:rPr>
                        <a:t>㎡以上　</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新築住宅の場合</a:t>
                      </a:r>
                    </a:p>
                  </a:txBody>
                  <a:tcPr anchor="ctr"/>
                </a:tc>
                <a:tc>
                  <a:txBody>
                    <a:bodyPr/>
                    <a:lstStyle/>
                    <a:p>
                      <a:r>
                        <a:rPr kumimoji="1" lang="en-US" altLang="ja-JP" sz="1100" dirty="0">
                          <a:solidFill>
                            <a:srgbClr val="FF0000"/>
                          </a:solidFill>
                          <a:latin typeface="BIZ UDPゴシック" panose="020B0400000000000000" pitchFamily="50" charset="-128"/>
                          <a:ea typeface="BIZ UDPゴシック" panose="020B0400000000000000" pitchFamily="50" charset="-128"/>
                        </a:rPr>
                        <a:t>13</a:t>
                      </a:r>
                      <a:r>
                        <a:rPr kumimoji="1" lang="ja-JP" altLang="en-US" sz="1100" dirty="0">
                          <a:solidFill>
                            <a:srgbClr val="FF0000"/>
                          </a:solidFill>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以上</a:t>
                      </a:r>
                    </a:p>
                  </a:txBody>
                  <a:tcPr anchor="ctr"/>
                </a:tc>
                <a:extLst>
                  <a:ext uri="{0D108BD9-81ED-4DB2-BD59-A6C34878D82A}">
                    <a16:rowId xmlns:a16="http://schemas.microsoft.com/office/drawing/2014/main" val="4246714584"/>
                  </a:ext>
                </a:extLst>
              </a:tr>
              <a:tr h="244427">
                <a:tc vMerge="1">
                  <a:txBody>
                    <a:bodyPr/>
                    <a:lstStyle/>
                    <a:p>
                      <a:endParaRPr kumimoji="1" lang="ja-JP" altLang="en-US" sz="1100" dirty="0"/>
                    </a:p>
                  </a:txBody>
                  <a:tcPr/>
                </a:tc>
                <a:tc>
                  <a:txBody>
                    <a:bodyPr/>
                    <a:lstStyle/>
                    <a:p>
                      <a:r>
                        <a:rPr kumimoji="1" lang="en-US" altLang="ja-JP" sz="1100" dirty="0">
                          <a:latin typeface="BIZ UDPゴシック" panose="020B0400000000000000" pitchFamily="50" charset="-128"/>
                          <a:ea typeface="BIZ UDPゴシック" panose="020B0400000000000000" pitchFamily="50" charset="-128"/>
                        </a:rPr>
                        <a:t>13</a:t>
                      </a:r>
                      <a:r>
                        <a:rPr kumimoji="1" lang="ja-JP" altLang="en-US" sz="1100" dirty="0">
                          <a:latin typeface="BIZ UDPゴシック" panose="020B0400000000000000" pitchFamily="50" charset="-128"/>
                          <a:ea typeface="BIZ UDPゴシック" panose="020B0400000000000000" pitchFamily="50" charset="-128"/>
                        </a:rPr>
                        <a:t>㎡以上　</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既存住宅の場合</a:t>
                      </a:r>
                    </a:p>
                  </a:txBody>
                  <a:tcPr anchor="ctr"/>
                </a:tc>
                <a:tc>
                  <a:txBody>
                    <a:bodyPr/>
                    <a:lstStyle/>
                    <a:p>
                      <a:r>
                        <a:rPr kumimoji="1" lang="en-US" altLang="ja-JP" sz="1100" dirty="0">
                          <a:latin typeface="BIZ UDPゴシック" panose="020B0400000000000000" pitchFamily="50" charset="-128"/>
                          <a:ea typeface="BIZ UDPゴシック" panose="020B0400000000000000" pitchFamily="50" charset="-128"/>
                        </a:rPr>
                        <a:t>13</a:t>
                      </a:r>
                      <a:r>
                        <a:rPr kumimoji="1" lang="ja-JP" altLang="en-US" sz="1100" dirty="0">
                          <a:latin typeface="BIZ UDPゴシック" panose="020B0400000000000000" pitchFamily="50" charset="-128"/>
                          <a:ea typeface="BIZ UDPゴシック" panose="020B0400000000000000" pitchFamily="50" charset="-128"/>
                        </a:rPr>
                        <a:t>㎡以上</a:t>
                      </a:r>
                    </a:p>
                  </a:txBody>
                  <a:tcPr anchor="ctr"/>
                </a:tc>
                <a:extLst>
                  <a:ext uri="{0D108BD9-81ED-4DB2-BD59-A6C34878D82A}">
                    <a16:rowId xmlns:a16="http://schemas.microsoft.com/office/drawing/2014/main" val="1752790189"/>
                  </a:ext>
                </a:extLst>
              </a:tr>
              <a:tr h="560743">
                <a:tc>
                  <a:txBody>
                    <a:bodyPr/>
                    <a:lstStyle/>
                    <a:p>
                      <a:r>
                        <a:rPr kumimoji="1" lang="ja-JP" altLang="en-US" sz="1100" dirty="0">
                          <a:latin typeface="BIZ UDPゴシック" panose="020B0400000000000000" pitchFamily="50" charset="-128"/>
                          <a:ea typeface="BIZ UDPゴシック" panose="020B0400000000000000" pitchFamily="50" charset="-128"/>
                        </a:rPr>
                        <a:t>共同居住型賃貸住宅</a:t>
                      </a:r>
                      <a:r>
                        <a:rPr kumimoji="1" lang="ja-JP" altLang="en-US" sz="1000" dirty="0">
                          <a:latin typeface="BIZ UDPゴシック" panose="020B0400000000000000" pitchFamily="50" charset="-128"/>
                          <a:ea typeface="BIZ UDPゴシック" panose="020B0400000000000000" pitchFamily="50" charset="-128"/>
                        </a:rPr>
                        <a:t>（ひとり親世帯を除くシェアハウス）</a:t>
                      </a:r>
                      <a:endParaRPr kumimoji="1" lang="ja-JP" altLang="en-US" sz="11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・住宅の面積　</a:t>
                      </a:r>
                      <a:endPar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p>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15㎡×</a:t>
                      </a: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居住人数＋</a:t>
                      </a: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10㎡</a:t>
                      </a: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以上 </a:t>
                      </a:r>
                      <a:endPar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BIZ UDPゴシック" panose="020B0400000000000000" pitchFamily="50" charset="-128"/>
                          <a:ea typeface="BIZ UDPゴシック" panose="020B0400000000000000" pitchFamily="50" charset="-128"/>
                        </a:rPr>
                        <a:t>・専用居室 </a:t>
                      </a:r>
                      <a:r>
                        <a:rPr lang="en-US" altLang="ja-JP" sz="1100" dirty="0">
                          <a:latin typeface="BIZ UDPゴシック" panose="020B0400000000000000" pitchFamily="50" charset="-128"/>
                          <a:ea typeface="BIZ UDPゴシック" panose="020B0400000000000000" pitchFamily="50" charset="-128"/>
                        </a:rPr>
                        <a:t>9㎡</a:t>
                      </a:r>
                      <a:r>
                        <a:rPr lang="ja-JP" altLang="en-US" sz="1100" dirty="0">
                          <a:latin typeface="BIZ UDPゴシック" panose="020B0400000000000000" pitchFamily="50" charset="-128"/>
                          <a:ea typeface="BIZ UDPゴシック" panose="020B0400000000000000" pitchFamily="50" charset="-128"/>
                        </a:rPr>
                        <a:t>以上（ただし</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室</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名） </a:t>
                      </a:r>
                      <a:endParaRPr lang="en-US" altLang="ja-JP" sz="11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・住宅の面積　</a:t>
                      </a:r>
                      <a:endPar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p>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baseline="0" dirty="0">
                          <a:solidFill>
                            <a:srgbClr val="FF0000"/>
                          </a:solidFill>
                          <a:latin typeface="BIZ UDPゴシック" panose="020B0400000000000000" pitchFamily="50" charset="-128"/>
                          <a:ea typeface="BIZ UDPゴシック" panose="020B0400000000000000" pitchFamily="50" charset="-128"/>
                          <a:cs typeface="+mn-cs"/>
                        </a:rPr>
                        <a:t>13.5</a:t>
                      </a: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居住人数＋</a:t>
                      </a: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10㎡</a:t>
                      </a: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以上 </a:t>
                      </a:r>
                      <a:endPar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BIZ UDPゴシック" panose="020B0400000000000000" pitchFamily="50" charset="-128"/>
                          <a:ea typeface="BIZ UDPゴシック" panose="020B0400000000000000" pitchFamily="50" charset="-128"/>
                        </a:rPr>
                        <a:t>・専用居室 </a:t>
                      </a:r>
                      <a:r>
                        <a:rPr lang="en-US" altLang="ja-JP" sz="1100" dirty="0">
                          <a:solidFill>
                            <a:srgbClr val="FF0000"/>
                          </a:solidFill>
                          <a:latin typeface="BIZ UDPゴシック" panose="020B0400000000000000" pitchFamily="50" charset="-128"/>
                          <a:ea typeface="BIZ UDPゴシック" panose="020B0400000000000000" pitchFamily="50" charset="-128"/>
                        </a:rPr>
                        <a:t>7.5</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以上（ただし</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室</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名） </a:t>
                      </a:r>
                      <a:endParaRPr lang="en-US" altLang="ja-JP" sz="11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163506354"/>
                  </a:ext>
                </a:extLst>
              </a:tr>
              <a:tr h="1193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共同居住型賃貸住宅</a:t>
                      </a:r>
                      <a:r>
                        <a:rPr kumimoji="1" lang="ja-JP" altLang="en-US" sz="1000" dirty="0">
                          <a:latin typeface="BIZ UDPゴシック" panose="020B0400000000000000" pitchFamily="50" charset="-128"/>
                          <a:ea typeface="BIZ UDPゴシック" panose="020B0400000000000000" pitchFamily="50" charset="-128"/>
                        </a:rPr>
                        <a:t>（ひとり親世帯向け</a:t>
                      </a:r>
                      <a:endParaRPr kumimoji="1" lang="en-US" altLang="ja-JP" sz="10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　シェアハウス）</a:t>
                      </a:r>
                      <a:endParaRPr kumimoji="1" lang="ja-JP" altLang="en-US" sz="11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・住宅の面積　</a:t>
                      </a:r>
                      <a:endPar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p>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15㎡×</a:t>
                      </a: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Ｂ＋</a:t>
                      </a: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22㎡×</a:t>
                      </a: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Ｃ＋</a:t>
                      </a: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10㎡</a:t>
                      </a: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以上</a:t>
                      </a:r>
                      <a:endPar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p>
                      <a:r>
                        <a:rPr kumimoji="1" lang="ja-JP" altLang="en-US" sz="1100" dirty="0">
                          <a:latin typeface="BIZ UDPゴシック" panose="020B0400000000000000" pitchFamily="50" charset="-128"/>
                          <a:ea typeface="BIZ UDPゴシック" panose="020B0400000000000000" pitchFamily="50" charset="-128"/>
                        </a:rPr>
                        <a:t>・専用居室</a:t>
                      </a:r>
                      <a:r>
                        <a:rPr kumimoji="1" lang="en-US" altLang="ja-JP" sz="1100" dirty="0">
                          <a:latin typeface="BIZ UDPゴシック" panose="020B0400000000000000" pitchFamily="50" charset="-128"/>
                          <a:ea typeface="BIZ UDPゴシック" panose="020B0400000000000000" pitchFamily="50" charset="-128"/>
                        </a:rPr>
                        <a:t>12</a:t>
                      </a:r>
                      <a:r>
                        <a:rPr kumimoji="1" lang="ja-JP" altLang="en-US" sz="1100" dirty="0">
                          <a:latin typeface="BIZ UDPゴシック" panose="020B0400000000000000" pitchFamily="50" charset="-128"/>
                          <a:ea typeface="BIZ UDPゴシック" panose="020B0400000000000000" pitchFamily="50" charset="-128"/>
                        </a:rPr>
                        <a:t>㎡以上</a:t>
                      </a:r>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kern="100" dirty="0">
                          <a:effectLst/>
                          <a:latin typeface="BIZ UDPゴシック" panose="020B0400000000000000" pitchFamily="50" charset="-128"/>
                          <a:ea typeface="BIZ UDPゴシック" panose="020B0400000000000000" pitchFamily="50" charset="-128"/>
                        </a:rPr>
                        <a:t>（</a:t>
                      </a:r>
                      <a:r>
                        <a:rPr lang="ja-JP" altLang="ja-JP" sz="1100" kern="100" dirty="0">
                          <a:effectLst/>
                          <a:latin typeface="BIZ UDPゴシック" panose="020B0400000000000000" pitchFamily="50" charset="-128"/>
                          <a:ea typeface="BIZ UDPゴシック" panose="020B0400000000000000" pitchFamily="50" charset="-128"/>
                        </a:rPr>
                        <a:t>ただし、住宅の面積が</a:t>
                      </a:r>
                      <a:r>
                        <a:rPr lang="en-US" altLang="ja-JP" sz="1100" kern="100" dirty="0">
                          <a:effectLst/>
                          <a:latin typeface="BIZ UDPゴシック" panose="020B0400000000000000" pitchFamily="50" charset="-128"/>
                          <a:ea typeface="BIZ UDPゴシック" panose="020B0400000000000000" pitchFamily="50" charset="-128"/>
                        </a:rPr>
                        <a:t>15</a:t>
                      </a:r>
                      <a:r>
                        <a:rPr lang="ja-JP" altLang="ja-JP" sz="1100" kern="100" dirty="0">
                          <a:effectLst/>
                          <a:latin typeface="BIZ UDPゴシック" panose="020B0400000000000000" pitchFamily="50" charset="-128"/>
                          <a:ea typeface="BIZ UDPゴシック" panose="020B0400000000000000" pitchFamily="50" charset="-128"/>
                        </a:rPr>
                        <a:t>㎡×</a:t>
                      </a:r>
                      <a:r>
                        <a:rPr lang="en-US" altLang="ja-JP" sz="1100" kern="100" dirty="0">
                          <a:effectLst/>
                          <a:latin typeface="BIZ UDPゴシック" panose="020B0400000000000000" pitchFamily="50" charset="-128"/>
                          <a:ea typeface="BIZ UDPゴシック" panose="020B0400000000000000" pitchFamily="50" charset="-128"/>
                        </a:rPr>
                        <a:t>B</a:t>
                      </a:r>
                      <a:r>
                        <a:rPr lang="ja-JP" altLang="ja-JP" sz="1100" kern="100" dirty="0">
                          <a:effectLst/>
                          <a:latin typeface="BIZ UDPゴシック" panose="020B0400000000000000" pitchFamily="50" charset="-128"/>
                          <a:ea typeface="BIZ UDPゴシック" panose="020B0400000000000000" pitchFamily="50" charset="-128"/>
                        </a:rPr>
                        <a:t>＋</a:t>
                      </a:r>
                      <a:r>
                        <a:rPr lang="en-US" altLang="ja-JP" sz="1100" kern="100" dirty="0">
                          <a:effectLst/>
                          <a:latin typeface="BIZ UDPゴシック" panose="020B0400000000000000" pitchFamily="50" charset="-128"/>
                          <a:ea typeface="BIZ UDPゴシック" panose="020B0400000000000000" pitchFamily="50" charset="-128"/>
                        </a:rPr>
                        <a:t>24</a:t>
                      </a:r>
                      <a:r>
                        <a:rPr lang="ja-JP" altLang="ja-JP" sz="1100" kern="100" dirty="0">
                          <a:effectLst/>
                          <a:latin typeface="BIZ UDPゴシック" panose="020B0400000000000000" pitchFamily="50" charset="-128"/>
                          <a:ea typeface="BIZ UDPゴシック" panose="020B0400000000000000" pitchFamily="50" charset="-128"/>
                        </a:rPr>
                        <a:t>㎡</a:t>
                      </a:r>
                      <a:endParaRPr lang="en-US" altLang="ja-JP" sz="1100" kern="100" dirty="0">
                        <a:effectLst/>
                        <a:latin typeface="BIZ UDPゴシック" panose="020B0400000000000000" pitchFamily="50" charset="-128"/>
                        <a:ea typeface="BIZ UDPゴシック" panose="020B0400000000000000" pitchFamily="50" charset="-128"/>
                      </a:endParaRPr>
                    </a:p>
                    <a:p>
                      <a:r>
                        <a:rPr lang="ja-JP" altLang="en-US" sz="1100" kern="100" dirty="0">
                          <a:effectLst/>
                          <a:latin typeface="BIZ UDPゴシック" panose="020B0400000000000000" pitchFamily="50" charset="-128"/>
                          <a:ea typeface="BIZ UDPゴシック" panose="020B0400000000000000" pitchFamily="50" charset="-128"/>
                        </a:rPr>
                        <a:t>　</a:t>
                      </a:r>
                      <a:r>
                        <a:rPr lang="ja-JP" altLang="ja-JP" sz="1100" kern="100" dirty="0">
                          <a:effectLst/>
                          <a:latin typeface="BIZ UDPゴシック" panose="020B0400000000000000" pitchFamily="50" charset="-128"/>
                          <a:ea typeface="BIZ UDPゴシック" panose="020B0400000000000000" pitchFamily="50" charset="-128"/>
                        </a:rPr>
                        <a:t>×</a:t>
                      </a:r>
                      <a:r>
                        <a:rPr lang="en-US" altLang="ja-JP" sz="1100" kern="100" dirty="0">
                          <a:effectLst/>
                          <a:latin typeface="BIZ UDPゴシック" panose="020B0400000000000000" pitchFamily="50" charset="-128"/>
                          <a:ea typeface="BIZ UDPゴシック" panose="020B0400000000000000" pitchFamily="50" charset="-128"/>
                        </a:rPr>
                        <a:t>C</a:t>
                      </a:r>
                      <a:r>
                        <a:rPr lang="ja-JP" altLang="ja-JP" sz="1100" kern="100" dirty="0">
                          <a:effectLst/>
                          <a:latin typeface="BIZ UDPゴシック" panose="020B0400000000000000" pitchFamily="50" charset="-128"/>
                          <a:ea typeface="BIZ UDPゴシック" panose="020B0400000000000000" pitchFamily="50" charset="-128"/>
                        </a:rPr>
                        <a:t>＋</a:t>
                      </a:r>
                      <a:r>
                        <a:rPr lang="en-US" altLang="ja-JP" sz="1100" kern="100" dirty="0">
                          <a:effectLst/>
                          <a:latin typeface="BIZ UDPゴシック" panose="020B0400000000000000" pitchFamily="50" charset="-128"/>
                          <a:ea typeface="BIZ UDPゴシック" panose="020B0400000000000000" pitchFamily="50" charset="-128"/>
                        </a:rPr>
                        <a:t>10</a:t>
                      </a:r>
                      <a:r>
                        <a:rPr lang="ja-JP" altLang="ja-JP" sz="1100" kern="100" dirty="0">
                          <a:effectLst/>
                          <a:latin typeface="BIZ UDPゴシック" panose="020B0400000000000000" pitchFamily="50" charset="-128"/>
                          <a:ea typeface="BIZ UDPゴシック" panose="020B0400000000000000" pitchFamily="50" charset="-128"/>
                        </a:rPr>
                        <a:t>㎡以上の場合、</a:t>
                      </a:r>
                      <a:r>
                        <a:rPr lang="en-US" altLang="ja-JP" sz="1100" kern="100" dirty="0">
                          <a:effectLst/>
                          <a:latin typeface="BIZ UDPゴシック" panose="020B0400000000000000" pitchFamily="50" charset="-128"/>
                          <a:ea typeface="BIZ UDPゴシック" panose="020B0400000000000000" pitchFamily="50" charset="-128"/>
                        </a:rPr>
                        <a:t>10</a:t>
                      </a:r>
                      <a:r>
                        <a:rPr lang="ja-JP" altLang="ja-JP" sz="1100" kern="100" dirty="0">
                          <a:effectLst/>
                          <a:latin typeface="BIZ UDPゴシック" panose="020B0400000000000000" pitchFamily="50" charset="-128"/>
                          <a:ea typeface="BIZ UDPゴシック" panose="020B0400000000000000" pitchFamily="50" charset="-128"/>
                        </a:rPr>
                        <a:t>㎡以上）</a:t>
                      </a:r>
                      <a:endPar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p>
                      <a:endParaRPr kumimoji="1" lang="en-US" altLang="ja-JP" sz="3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p>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Ｂ：ひとり親世帯向け居室以外の入居可能者数</a:t>
                      </a:r>
                    </a:p>
                    <a:p>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Ｃ：ひとり親世帯向け居室の入居可能世帯数</a:t>
                      </a:r>
                      <a:endParaRPr kumimoji="1" lang="ja-JP" altLang="en-US" sz="9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・住棟全体　</a:t>
                      </a:r>
                      <a:endPar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p>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baseline="0" dirty="0">
                          <a:solidFill>
                            <a:srgbClr val="FF0000"/>
                          </a:solidFill>
                          <a:latin typeface="BIZ UDPゴシック" panose="020B0400000000000000" pitchFamily="50" charset="-128"/>
                          <a:ea typeface="BIZ UDPゴシック" panose="020B0400000000000000" pitchFamily="50" charset="-128"/>
                          <a:cs typeface="+mn-cs"/>
                        </a:rPr>
                        <a:t>13.5㎡</a:t>
                      </a: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Ｂ＋</a:t>
                      </a:r>
                      <a:r>
                        <a:rPr kumimoji="1" lang="en-US" altLang="ja-JP" sz="1100" b="0" i="0" u="none" strike="noStrike" kern="1200" baseline="0" dirty="0">
                          <a:solidFill>
                            <a:srgbClr val="FF0000"/>
                          </a:solidFill>
                          <a:latin typeface="BIZ UDPゴシック" panose="020B0400000000000000" pitchFamily="50" charset="-128"/>
                          <a:ea typeface="BIZ UDPゴシック" panose="020B0400000000000000" pitchFamily="50" charset="-128"/>
                          <a:cs typeface="+mn-cs"/>
                        </a:rPr>
                        <a:t>20㎡</a:t>
                      </a: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Ｃ＋</a:t>
                      </a: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10㎡</a:t>
                      </a: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以上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・専用居室</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㎡以上</a:t>
                      </a:r>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kern="100" dirty="0">
                          <a:effectLst/>
                          <a:latin typeface="BIZ UDPゴシック" panose="020B0400000000000000" pitchFamily="50" charset="-128"/>
                          <a:ea typeface="BIZ UDPゴシック" panose="020B0400000000000000" pitchFamily="50" charset="-128"/>
                        </a:rPr>
                        <a:t>（</a:t>
                      </a:r>
                      <a:r>
                        <a:rPr lang="ja-JP" altLang="ja-JP" sz="1100" kern="100" dirty="0">
                          <a:effectLst/>
                          <a:latin typeface="BIZ UDPゴシック" panose="020B0400000000000000" pitchFamily="50" charset="-128"/>
                          <a:ea typeface="BIZ UDPゴシック" panose="020B0400000000000000" pitchFamily="50" charset="-128"/>
                        </a:rPr>
                        <a:t>ただし、住宅の面積が</a:t>
                      </a:r>
                      <a:r>
                        <a:rPr lang="en-US" altLang="ja-JP" sz="1100" kern="100" dirty="0">
                          <a:effectLst/>
                          <a:latin typeface="BIZ UDPゴシック" panose="020B0400000000000000" pitchFamily="50" charset="-128"/>
                          <a:ea typeface="BIZ UDPゴシック" panose="020B0400000000000000" pitchFamily="50" charset="-128"/>
                        </a:rPr>
                        <a:t>15</a:t>
                      </a:r>
                      <a:r>
                        <a:rPr lang="ja-JP" altLang="ja-JP" sz="1100" kern="100" dirty="0">
                          <a:effectLst/>
                          <a:latin typeface="BIZ UDPゴシック" panose="020B0400000000000000" pitchFamily="50" charset="-128"/>
                          <a:ea typeface="BIZ UDPゴシック" panose="020B0400000000000000" pitchFamily="50" charset="-128"/>
                        </a:rPr>
                        <a:t>㎡×</a:t>
                      </a:r>
                      <a:r>
                        <a:rPr lang="en-US" altLang="ja-JP" sz="1100" kern="100" dirty="0">
                          <a:effectLst/>
                          <a:latin typeface="BIZ UDPゴシック" panose="020B0400000000000000" pitchFamily="50" charset="-128"/>
                          <a:ea typeface="BIZ UDPゴシック" panose="020B0400000000000000" pitchFamily="50" charset="-128"/>
                        </a:rPr>
                        <a:t>B</a:t>
                      </a:r>
                      <a:r>
                        <a:rPr lang="ja-JP" altLang="ja-JP" sz="1100" kern="100" dirty="0">
                          <a:effectLst/>
                          <a:latin typeface="BIZ UDPゴシック" panose="020B0400000000000000" pitchFamily="50" charset="-128"/>
                          <a:ea typeface="BIZ UDPゴシック" panose="020B0400000000000000" pitchFamily="50" charset="-128"/>
                        </a:rPr>
                        <a:t>＋</a:t>
                      </a:r>
                      <a:r>
                        <a:rPr lang="en-US" altLang="ja-JP" sz="1100" kern="100" dirty="0">
                          <a:effectLst/>
                          <a:latin typeface="BIZ UDPゴシック" panose="020B0400000000000000" pitchFamily="50" charset="-128"/>
                          <a:ea typeface="BIZ UDPゴシック" panose="020B0400000000000000" pitchFamily="50" charset="-128"/>
                        </a:rPr>
                        <a:t>24</a:t>
                      </a:r>
                      <a:r>
                        <a:rPr lang="ja-JP" altLang="ja-JP" sz="1100" kern="100" dirty="0">
                          <a:effectLst/>
                          <a:latin typeface="BIZ UDPゴシック" panose="020B0400000000000000" pitchFamily="50" charset="-128"/>
                          <a:ea typeface="BIZ UDPゴシック" panose="020B0400000000000000" pitchFamily="50" charset="-128"/>
                        </a:rPr>
                        <a:t>㎡</a:t>
                      </a:r>
                      <a:endParaRPr lang="en-US" altLang="ja-JP" sz="1100" kern="100" dirty="0">
                        <a:effectLst/>
                        <a:latin typeface="BIZ UDPゴシック" panose="020B0400000000000000" pitchFamily="50" charset="-128"/>
                        <a:ea typeface="BIZ UDPゴシック" panose="020B0400000000000000" pitchFamily="50" charset="-128"/>
                      </a:endParaRPr>
                    </a:p>
                    <a:p>
                      <a:r>
                        <a:rPr lang="ja-JP" altLang="en-US" sz="1100" kern="100" dirty="0">
                          <a:effectLst/>
                          <a:latin typeface="BIZ UDPゴシック" panose="020B0400000000000000" pitchFamily="50" charset="-128"/>
                          <a:ea typeface="BIZ UDPゴシック" panose="020B0400000000000000" pitchFamily="50" charset="-128"/>
                        </a:rPr>
                        <a:t>　</a:t>
                      </a:r>
                      <a:r>
                        <a:rPr lang="ja-JP" altLang="ja-JP" sz="1100" kern="100" dirty="0">
                          <a:effectLst/>
                          <a:latin typeface="BIZ UDPゴシック" panose="020B0400000000000000" pitchFamily="50" charset="-128"/>
                          <a:ea typeface="BIZ UDPゴシック" panose="020B0400000000000000" pitchFamily="50" charset="-128"/>
                        </a:rPr>
                        <a:t>×</a:t>
                      </a:r>
                      <a:r>
                        <a:rPr lang="en-US" altLang="ja-JP" sz="1100" kern="100" dirty="0">
                          <a:effectLst/>
                          <a:latin typeface="BIZ UDPゴシック" panose="020B0400000000000000" pitchFamily="50" charset="-128"/>
                          <a:ea typeface="BIZ UDPゴシック" panose="020B0400000000000000" pitchFamily="50" charset="-128"/>
                        </a:rPr>
                        <a:t>C</a:t>
                      </a:r>
                      <a:r>
                        <a:rPr lang="ja-JP" altLang="ja-JP" sz="1100" kern="100" dirty="0">
                          <a:effectLst/>
                          <a:latin typeface="BIZ UDPゴシック" panose="020B0400000000000000" pitchFamily="50" charset="-128"/>
                          <a:ea typeface="BIZ UDPゴシック" panose="020B0400000000000000" pitchFamily="50" charset="-128"/>
                        </a:rPr>
                        <a:t>＋</a:t>
                      </a:r>
                      <a:r>
                        <a:rPr lang="en-US" altLang="ja-JP" sz="1100" kern="100" dirty="0">
                          <a:effectLst/>
                          <a:latin typeface="BIZ UDPゴシック" panose="020B0400000000000000" pitchFamily="50" charset="-128"/>
                          <a:ea typeface="BIZ UDPゴシック" panose="020B0400000000000000" pitchFamily="50" charset="-128"/>
                        </a:rPr>
                        <a:t>10</a:t>
                      </a:r>
                      <a:r>
                        <a:rPr lang="ja-JP" altLang="ja-JP" sz="1100" kern="100" dirty="0">
                          <a:effectLst/>
                          <a:latin typeface="BIZ UDPゴシック" panose="020B0400000000000000" pitchFamily="50" charset="-128"/>
                          <a:ea typeface="BIZ UDPゴシック" panose="020B0400000000000000" pitchFamily="50" charset="-128"/>
                        </a:rPr>
                        <a:t>㎡以上の場合、</a:t>
                      </a:r>
                      <a:r>
                        <a:rPr lang="en-US" altLang="ja-JP" sz="1100" kern="100" dirty="0">
                          <a:solidFill>
                            <a:srgbClr val="FF0000"/>
                          </a:solidFill>
                          <a:effectLst/>
                          <a:latin typeface="BIZ UDPゴシック" panose="020B0400000000000000" pitchFamily="50" charset="-128"/>
                          <a:ea typeface="BIZ UDPゴシック" panose="020B0400000000000000" pitchFamily="50" charset="-128"/>
                        </a:rPr>
                        <a:t>8</a:t>
                      </a:r>
                      <a:r>
                        <a:rPr lang="ja-JP" altLang="ja-JP" sz="1100" kern="100" dirty="0">
                          <a:solidFill>
                            <a:srgbClr val="FF0000"/>
                          </a:solidFill>
                          <a:effectLst/>
                          <a:latin typeface="BIZ UDPゴシック" panose="020B0400000000000000" pitchFamily="50" charset="-128"/>
                          <a:ea typeface="BIZ UDPゴシック" panose="020B0400000000000000" pitchFamily="50" charset="-128"/>
                        </a:rPr>
                        <a:t>㎡</a:t>
                      </a:r>
                      <a:r>
                        <a:rPr lang="ja-JP" altLang="ja-JP" sz="1100" kern="100" dirty="0">
                          <a:effectLst/>
                          <a:latin typeface="BIZ UDPゴシック" panose="020B0400000000000000" pitchFamily="50" charset="-128"/>
                          <a:ea typeface="BIZ UDPゴシック" panose="020B0400000000000000" pitchFamily="50" charset="-128"/>
                        </a:rPr>
                        <a:t>以上）</a:t>
                      </a:r>
                      <a:endParaRPr lang="en-US" altLang="ja-JP" sz="1100" kern="100" dirty="0">
                        <a:effectLst/>
                        <a:latin typeface="BIZ UDPゴシック" panose="020B0400000000000000" pitchFamily="50" charset="-128"/>
                        <a:ea typeface="BIZ UDPゴシック" panose="020B0400000000000000" pitchFamily="50" charset="-128"/>
                      </a:endParaRPr>
                    </a:p>
                    <a:p>
                      <a:endParaRPr kumimoji="1" lang="en-US" altLang="ja-JP" sz="4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p>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Ｂ：ひとり親世帯向け居室以外の入居可能者数</a:t>
                      </a:r>
                    </a:p>
                    <a:p>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Ｃ：ひとり親世帯向け居室の入居可能世帯数</a:t>
                      </a:r>
                      <a:endParaRPr kumimoji="1" lang="ja-JP" altLang="en-US" sz="9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228698030"/>
                  </a:ext>
                </a:extLst>
              </a:tr>
            </a:tbl>
          </a:graphicData>
        </a:graphic>
      </p:graphicFrame>
      <p:pic>
        <p:nvPicPr>
          <p:cNvPr id="14" name="図 13">
            <a:extLst>
              <a:ext uri="{FF2B5EF4-FFF2-40B4-BE49-F238E27FC236}">
                <a16:creationId xmlns:a16="http://schemas.microsoft.com/office/drawing/2014/main" id="{6FB40750-D2B7-428C-8562-A9CC2183B8D6}"/>
              </a:ext>
            </a:extLst>
          </p:cNvPr>
          <p:cNvPicPr>
            <a:picLocks noChangeAspect="1"/>
          </p:cNvPicPr>
          <p:nvPr/>
        </p:nvPicPr>
        <p:blipFill rotWithShape="1">
          <a:blip r:embed="rId2">
            <a:extLst>
              <a:ext uri="{28A0092B-C50C-407E-A947-70E740481C1C}">
                <a14:useLocalDpi xmlns:a14="http://schemas.microsoft.com/office/drawing/2010/main" val="0"/>
              </a:ext>
            </a:extLst>
          </a:blip>
          <a:srcRect l="78987" t="34590" r="1786" b="8061"/>
          <a:stretch/>
        </p:blipFill>
        <p:spPr>
          <a:xfrm>
            <a:off x="7685630" y="4040974"/>
            <a:ext cx="1124176" cy="2317531"/>
          </a:xfrm>
          <a:prstGeom prst="rect">
            <a:avLst/>
          </a:prstGeom>
          <a:ln>
            <a:noFill/>
          </a:ln>
        </p:spPr>
      </p:pic>
      <p:sp>
        <p:nvSpPr>
          <p:cNvPr id="16" name="テキスト ボックス 15">
            <a:extLst>
              <a:ext uri="{FF2B5EF4-FFF2-40B4-BE49-F238E27FC236}">
                <a16:creationId xmlns:a16="http://schemas.microsoft.com/office/drawing/2014/main" id="{0AEE2581-D96B-4E66-9E3F-2EDB4D0E42E6}"/>
              </a:ext>
            </a:extLst>
          </p:cNvPr>
          <p:cNvSpPr txBox="1"/>
          <p:nvPr/>
        </p:nvSpPr>
        <p:spPr>
          <a:xfrm>
            <a:off x="149774" y="2639757"/>
            <a:ext cx="8994226" cy="1007968"/>
          </a:xfrm>
          <a:prstGeom prst="rect">
            <a:avLst/>
          </a:prstGeom>
          <a:noFill/>
        </p:spPr>
        <p:txBody>
          <a:bodyPr wrap="square">
            <a:spAutoFit/>
          </a:bodyPr>
          <a:lstStyle/>
          <a:p>
            <a:r>
              <a:rPr kumimoji="1" lang="ja-JP" altLang="en-US" sz="1200" dirty="0">
                <a:latin typeface="BIZ UDPゴシック" panose="020B0400000000000000" pitchFamily="50" charset="-128"/>
                <a:ea typeface="BIZ UDPゴシック" panose="020B0400000000000000" pitchFamily="50" charset="-128"/>
              </a:rPr>
              <a:t>・セーフティネット登録住宅に居住支援法人等による居住サポート（</a:t>
            </a:r>
            <a:r>
              <a:rPr kumimoji="1" lang="en-US" altLang="ja-JP" sz="1200" dirty="0">
                <a:latin typeface="BIZ UDPゴシック" panose="020B0400000000000000" pitchFamily="50" charset="-128"/>
                <a:ea typeface="BIZ UDPゴシック" panose="020B0400000000000000" pitchFamily="50" charset="-128"/>
              </a:rPr>
              <a:t>ICT</a:t>
            </a:r>
            <a:r>
              <a:rPr kumimoji="1" lang="ja-JP" altLang="en-US" sz="1200" dirty="0">
                <a:latin typeface="BIZ UDPゴシック" panose="020B0400000000000000" pitchFamily="50" charset="-128"/>
                <a:ea typeface="BIZ UDPゴシック" panose="020B0400000000000000" pitchFamily="50" charset="-128"/>
              </a:rPr>
              <a:t>等による見守りや福祉サービスへのつなぎ等）が付加さ</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れると居住サポート住宅としても活用が可能となりうることから、居住サポート住宅の規模についても</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セーフティネット登録</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b="1" dirty="0">
                <a:solidFill>
                  <a:srgbClr val="FF0000"/>
                </a:solidFill>
                <a:latin typeface="BIZ UDPゴシック" panose="020B0400000000000000" pitchFamily="50" charset="-128"/>
                <a:ea typeface="BIZ UDPゴシック" panose="020B0400000000000000" pitchFamily="50" charset="-128"/>
              </a:rPr>
              <a:t>　住宅の規模の緩和の考え方と同様に</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居住サポート住宅の規模についても緩和を検討</a:t>
            </a:r>
            <a:r>
              <a:rPr kumimoji="1" lang="ja-JP" altLang="en-US" sz="1200" dirty="0">
                <a:latin typeface="BIZ UDPゴシック" panose="020B0400000000000000" pitchFamily="50" charset="-128"/>
                <a:ea typeface="BIZ UDPゴシック" panose="020B0400000000000000" pitchFamily="50" charset="-128"/>
              </a:rPr>
              <a:t>する。</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4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　</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法令で、住宅の規模等のハードに関する基準と、見守り等の居住サポートに関する基準が定められているが、緩和（強化）できるのはハードに関する基準のみ。</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　</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基準の運用時期は今年度末までに大阪府居住安定確保計画の改定の方向性（案）としてとりまとめ、必要な手続き等を実施し速やかに運用予定</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4C445B47-ED24-4D59-9D1C-4014F1E6EC89}"/>
              </a:ext>
            </a:extLst>
          </p:cNvPr>
          <p:cNvSpPr txBox="1"/>
          <p:nvPr/>
        </p:nvSpPr>
        <p:spPr>
          <a:xfrm>
            <a:off x="42304" y="499495"/>
            <a:ext cx="9050329" cy="276999"/>
          </a:xfrm>
          <a:prstGeom prst="rect">
            <a:avLst/>
          </a:prstGeom>
          <a:solidFill>
            <a:schemeClr val="accent1">
              <a:lumMod val="40000"/>
              <a:lumOff val="60000"/>
            </a:schemeClr>
          </a:solid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　居住サポート住宅の供給促進に向けて</a:t>
            </a:r>
          </a:p>
        </p:txBody>
      </p:sp>
      <p:sp>
        <p:nvSpPr>
          <p:cNvPr id="18" name="テキスト ボックス 17">
            <a:extLst>
              <a:ext uri="{FF2B5EF4-FFF2-40B4-BE49-F238E27FC236}">
                <a16:creationId xmlns:a16="http://schemas.microsoft.com/office/drawing/2014/main" id="{7EF6D862-7C70-4333-9C96-30C21FB2CB80}"/>
              </a:ext>
            </a:extLst>
          </p:cNvPr>
          <p:cNvSpPr txBox="1"/>
          <p:nvPr/>
        </p:nvSpPr>
        <p:spPr>
          <a:xfrm>
            <a:off x="42304" y="2356305"/>
            <a:ext cx="9050329" cy="276999"/>
          </a:xfrm>
          <a:prstGeom prst="rect">
            <a:avLst/>
          </a:prstGeom>
          <a:solidFill>
            <a:schemeClr val="accent1">
              <a:lumMod val="40000"/>
              <a:lumOff val="60000"/>
            </a:schemeClr>
          </a:solid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　居住サポート住宅の認定基準（規模）の緩和</a:t>
            </a:r>
          </a:p>
        </p:txBody>
      </p:sp>
      <p:sp>
        <p:nvSpPr>
          <p:cNvPr id="2" name="テキスト ボックス 1">
            <a:extLst>
              <a:ext uri="{FF2B5EF4-FFF2-40B4-BE49-F238E27FC236}">
                <a16:creationId xmlns:a16="http://schemas.microsoft.com/office/drawing/2014/main" id="{1B683F9D-AEDC-4F58-892D-07908D586F2A}"/>
              </a:ext>
            </a:extLst>
          </p:cNvPr>
          <p:cNvSpPr txBox="1"/>
          <p:nvPr/>
        </p:nvSpPr>
        <p:spPr>
          <a:xfrm>
            <a:off x="7558239" y="5825164"/>
            <a:ext cx="1534394" cy="253916"/>
          </a:xfrm>
          <a:prstGeom prst="rect">
            <a:avLst/>
          </a:prstGeom>
          <a:noFill/>
        </p:spPr>
        <p:txBody>
          <a:bodyPr wrap="none" rtlCol="0">
            <a:spAutoFit/>
          </a:bodyPr>
          <a:lstStyle/>
          <a:p>
            <a:r>
              <a:rPr kumimoji="1" lang="en-US" altLang="ja-JP" sz="1050" b="1" dirty="0"/>
              <a:t>18㎡</a:t>
            </a:r>
            <a:r>
              <a:rPr kumimoji="1" lang="ja-JP" altLang="en-US" sz="1050" b="1" dirty="0"/>
              <a:t>の住戸のイメージ</a:t>
            </a:r>
          </a:p>
        </p:txBody>
      </p:sp>
      <p:sp>
        <p:nvSpPr>
          <p:cNvPr id="11" name="テキスト ボックス 10">
            <a:extLst>
              <a:ext uri="{FF2B5EF4-FFF2-40B4-BE49-F238E27FC236}">
                <a16:creationId xmlns:a16="http://schemas.microsoft.com/office/drawing/2014/main" id="{D9DDD1DB-2805-43ED-A7AB-9057C3F4FD51}"/>
              </a:ext>
            </a:extLst>
          </p:cNvPr>
          <p:cNvSpPr txBox="1"/>
          <p:nvPr/>
        </p:nvSpPr>
        <p:spPr>
          <a:xfrm>
            <a:off x="8875986" y="6620380"/>
            <a:ext cx="252248" cy="261610"/>
          </a:xfrm>
          <a:prstGeom prst="rect">
            <a:avLst/>
          </a:prstGeom>
          <a:noFill/>
        </p:spPr>
        <p:txBody>
          <a:bodyPr wrap="square" rtlCol="0">
            <a:spAutoFit/>
          </a:bodyPr>
          <a:lstStyle/>
          <a:p>
            <a:r>
              <a:rPr kumimoji="1" lang="ja-JP" altLang="en-US" sz="1050" dirty="0"/>
              <a:t>７</a:t>
            </a:r>
          </a:p>
        </p:txBody>
      </p:sp>
    </p:spTree>
    <p:extLst>
      <p:ext uri="{BB962C8B-B14F-4D97-AF65-F5344CB8AC3E}">
        <p14:creationId xmlns:p14="http://schemas.microsoft.com/office/powerpoint/2010/main" val="1169953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BE56F9A-C6C5-4AB6-9919-7642B276C379}"/>
              </a:ext>
            </a:extLst>
          </p:cNvPr>
          <p:cNvSpPr/>
          <p:nvPr/>
        </p:nvSpPr>
        <p:spPr>
          <a:xfrm>
            <a:off x="0" y="0"/>
            <a:ext cx="9144000" cy="4606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 name="テキスト ボックス 4">
            <a:extLst>
              <a:ext uri="{FF2B5EF4-FFF2-40B4-BE49-F238E27FC236}">
                <a16:creationId xmlns:a16="http://schemas.microsoft.com/office/drawing/2014/main" id="{1C6CE6F3-CC4C-4FFA-8652-E639790F6337}"/>
              </a:ext>
            </a:extLst>
          </p:cNvPr>
          <p:cNvSpPr txBox="1"/>
          <p:nvPr/>
        </p:nvSpPr>
        <p:spPr>
          <a:xfrm>
            <a:off x="149773" y="67571"/>
            <a:ext cx="4288353" cy="338554"/>
          </a:xfrm>
          <a:prstGeom prst="rect">
            <a:avLst/>
          </a:prstGeom>
          <a:noFill/>
          <a:ln>
            <a:noFill/>
          </a:ln>
        </p:spPr>
        <p:txBody>
          <a:bodyPr wrap="none" rtlCol="0">
            <a:spAutoFit/>
          </a:bodyPr>
          <a:lstStyle/>
          <a:p>
            <a:r>
              <a:rPr kumimoji="1" lang="ja-JP" altLang="en-US" sz="1600" b="1" dirty="0">
                <a:solidFill>
                  <a:schemeClr val="bg1"/>
                </a:solidFill>
              </a:rPr>
              <a:t>（参考）居住サポート住宅の概要と認定基準</a:t>
            </a:r>
          </a:p>
        </p:txBody>
      </p:sp>
      <p:sp>
        <p:nvSpPr>
          <p:cNvPr id="11" name="テキスト ボックス 10">
            <a:extLst>
              <a:ext uri="{FF2B5EF4-FFF2-40B4-BE49-F238E27FC236}">
                <a16:creationId xmlns:a16="http://schemas.microsoft.com/office/drawing/2014/main" id="{3318CE00-0B3E-4530-A011-C7A2E8233D5F}"/>
              </a:ext>
            </a:extLst>
          </p:cNvPr>
          <p:cNvSpPr txBox="1"/>
          <p:nvPr/>
        </p:nvSpPr>
        <p:spPr>
          <a:xfrm>
            <a:off x="53433" y="508906"/>
            <a:ext cx="1947041" cy="261610"/>
          </a:xfrm>
          <a:prstGeom prst="rect">
            <a:avLst/>
          </a:prstGeom>
          <a:noFill/>
        </p:spPr>
        <p:txBody>
          <a:bodyPr wrap="square" rtlCol="0">
            <a:spAutoFit/>
          </a:bodyPr>
          <a:lstStyle/>
          <a:p>
            <a:r>
              <a:rPr kumimoji="1" lang="ja-JP" altLang="en-US" sz="1100" b="1" dirty="0"/>
              <a:t>■居住サポート住宅の概要</a:t>
            </a:r>
            <a:endParaRPr kumimoji="1" lang="en-US" altLang="ja-JP" sz="1100" b="1" dirty="0"/>
          </a:p>
        </p:txBody>
      </p:sp>
      <p:graphicFrame>
        <p:nvGraphicFramePr>
          <p:cNvPr id="3" name="表 5">
            <a:extLst>
              <a:ext uri="{FF2B5EF4-FFF2-40B4-BE49-F238E27FC236}">
                <a16:creationId xmlns:a16="http://schemas.microsoft.com/office/drawing/2014/main" id="{EE2E73CC-6FCA-4738-A535-D46776201101}"/>
              </a:ext>
            </a:extLst>
          </p:cNvPr>
          <p:cNvGraphicFramePr>
            <a:graphicFrameLocks noGrp="1"/>
          </p:cNvGraphicFramePr>
          <p:nvPr>
            <p:extLst>
              <p:ext uri="{D42A27DB-BD31-4B8C-83A1-F6EECF244321}">
                <p14:modId xmlns:p14="http://schemas.microsoft.com/office/powerpoint/2010/main" val="735362606"/>
              </p:ext>
            </p:extLst>
          </p:nvPr>
        </p:nvGraphicFramePr>
        <p:xfrm>
          <a:off x="39411" y="4227110"/>
          <a:ext cx="2601309" cy="2603479"/>
        </p:xfrm>
        <a:graphic>
          <a:graphicData uri="http://schemas.openxmlformats.org/drawingml/2006/table">
            <a:tbl>
              <a:tblPr firstRow="1" bandRow="1">
                <a:tableStyleId>{5C22544A-7EE6-4342-B048-85BDC9FD1C3A}</a:tableStyleId>
              </a:tblPr>
              <a:tblGrid>
                <a:gridCol w="2601309">
                  <a:extLst>
                    <a:ext uri="{9D8B030D-6E8A-4147-A177-3AD203B41FA5}">
                      <a16:colId xmlns:a16="http://schemas.microsoft.com/office/drawing/2014/main" val="2100919877"/>
                    </a:ext>
                  </a:extLst>
                </a:gridCol>
              </a:tblGrid>
              <a:tr h="2540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事業者・計画に関する主な基準</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576667791"/>
                  </a:ext>
                </a:extLst>
              </a:tr>
              <a:tr h="2344399">
                <a:tc>
                  <a:txBody>
                    <a:bodyPr/>
                    <a:lstStyle/>
                    <a:p>
                      <a:r>
                        <a:rPr kumimoji="1" lang="ja-JP" altLang="en-US" sz="1100" b="1" dirty="0"/>
                        <a:t>〇事業者が欠格要件に該当しないこと</a:t>
                      </a:r>
                      <a:endParaRPr kumimoji="1" lang="en-US" altLang="ja-JP" sz="1100" b="1" dirty="0"/>
                    </a:p>
                    <a:p>
                      <a:r>
                        <a:rPr kumimoji="1" lang="ja-JP" altLang="en-US" sz="1100" b="1" dirty="0"/>
                        <a:t>〇入居を</a:t>
                      </a:r>
                      <a:r>
                        <a:rPr kumimoji="1" lang="ja-JP" altLang="en-US" sz="1000" b="1" dirty="0"/>
                        <a:t>受け入れる</a:t>
                      </a:r>
                      <a:r>
                        <a:rPr kumimoji="1" lang="ja-JP" altLang="en-US" sz="1100" b="1" dirty="0"/>
                        <a:t>こととする住宅確</a:t>
                      </a:r>
                      <a:endParaRPr kumimoji="1" lang="en-US" altLang="ja-JP" sz="1100" b="1" dirty="0"/>
                    </a:p>
                    <a:p>
                      <a:r>
                        <a:rPr kumimoji="1" lang="ja-JP" altLang="en-US" sz="1100" b="1" dirty="0"/>
                        <a:t>　保要配慮者の範囲を定める場合、</a:t>
                      </a:r>
                      <a:endParaRPr kumimoji="1" lang="en-US" altLang="ja-JP" sz="1100" b="1" dirty="0"/>
                    </a:p>
                    <a:p>
                      <a:r>
                        <a:rPr kumimoji="1" lang="ja-JP" altLang="en-US" sz="1100" b="1" dirty="0"/>
                        <a:t>　要配慮者の入居を不当に制限しない</a:t>
                      </a:r>
                      <a:endParaRPr kumimoji="1" lang="en-US" altLang="ja-JP" sz="1100" b="1" dirty="0"/>
                    </a:p>
                    <a:p>
                      <a:r>
                        <a:rPr kumimoji="1" lang="ja-JP" altLang="en-US" sz="1100" b="1" dirty="0"/>
                        <a:t>　ものであること</a:t>
                      </a:r>
                      <a:endParaRPr kumimoji="1" lang="en-US" altLang="ja-JP" sz="1100" b="1" dirty="0"/>
                    </a:p>
                    <a:p>
                      <a:r>
                        <a:rPr kumimoji="1" lang="ja-JP" altLang="en-US" sz="1100" b="1" dirty="0"/>
                        <a:t>〇専用住宅（入居者を安否確認・</a:t>
                      </a:r>
                      <a:endParaRPr kumimoji="1" lang="en-US" altLang="ja-JP" sz="1100" b="1" dirty="0"/>
                    </a:p>
                    <a:p>
                      <a:r>
                        <a:rPr kumimoji="1" lang="ja-JP" altLang="en-US" sz="1100" b="1" dirty="0"/>
                        <a:t>　見守り・福祉サービスへのつなぎの</a:t>
                      </a:r>
                      <a:endParaRPr kumimoji="1" lang="en-US" altLang="ja-JP" sz="1100" b="1" dirty="0"/>
                    </a:p>
                    <a:p>
                      <a:r>
                        <a:rPr kumimoji="1" lang="ja-JP" altLang="en-US" sz="1100" b="1" dirty="0"/>
                        <a:t>　３つの居住サポートが必要な要配慮</a:t>
                      </a:r>
                      <a:endParaRPr kumimoji="1" lang="en-US" altLang="ja-JP" sz="1100" b="1" dirty="0"/>
                    </a:p>
                    <a:p>
                      <a:r>
                        <a:rPr kumimoji="1" lang="ja-JP" altLang="en-US" sz="1100" b="1" dirty="0"/>
                        <a:t>　者等に限定）を一戸以上設けること</a:t>
                      </a:r>
                      <a:endParaRPr kumimoji="1" lang="en-US" altLang="ja-JP" sz="1100" b="1" dirty="0"/>
                    </a:p>
                    <a:p>
                      <a:r>
                        <a:rPr kumimoji="1" lang="ja-JP" altLang="en-US" sz="1100" dirty="0"/>
                        <a:t>　</a:t>
                      </a:r>
                      <a:r>
                        <a:rPr kumimoji="1" lang="en-US" altLang="ja-JP" sz="1100" dirty="0"/>
                        <a:t>※</a:t>
                      </a:r>
                      <a:r>
                        <a:rPr kumimoji="1" lang="ja-JP" altLang="en-US" sz="1100" dirty="0"/>
                        <a:t>賃貸住宅供給促進計画において、</a:t>
                      </a:r>
                      <a:endParaRPr kumimoji="1" lang="en-US" altLang="ja-JP" sz="1100" dirty="0"/>
                    </a:p>
                    <a:p>
                      <a:r>
                        <a:rPr kumimoji="1" lang="ja-JP" altLang="en-US" sz="1100" dirty="0"/>
                        <a:t>　　専用住宅戸数の基準の強化が可能</a:t>
                      </a:r>
                      <a:endParaRPr kumimoji="1" lang="en-US" altLang="ja-JP" sz="11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920820"/>
                  </a:ext>
                </a:extLst>
              </a:tr>
            </a:tbl>
          </a:graphicData>
        </a:graphic>
      </p:graphicFrame>
      <p:graphicFrame>
        <p:nvGraphicFramePr>
          <p:cNvPr id="14" name="表 5">
            <a:extLst>
              <a:ext uri="{FF2B5EF4-FFF2-40B4-BE49-F238E27FC236}">
                <a16:creationId xmlns:a16="http://schemas.microsoft.com/office/drawing/2014/main" id="{25BDCDF3-D187-4383-8F9C-B9A39D6F8AD5}"/>
              </a:ext>
            </a:extLst>
          </p:cNvPr>
          <p:cNvGraphicFramePr>
            <a:graphicFrameLocks noGrp="1"/>
          </p:cNvGraphicFramePr>
          <p:nvPr/>
        </p:nvGraphicFramePr>
        <p:xfrm>
          <a:off x="2703785" y="4227109"/>
          <a:ext cx="3523593" cy="2598420"/>
        </p:xfrm>
        <a:graphic>
          <a:graphicData uri="http://schemas.openxmlformats.org/drawingml/2006/table">
            <a:tbl>
              <a:tblPr firstRow="1" bandRow="1">
                <a:tableStyleId>{5C22544A-7EE6-4342-B048-85BDC9FD1C3A}</a:tableStyleId>
              </a:tblPr>
              <a:tblGrid>
                <a:gridCol w="3523593">
                  <a:extLst>
                    <a:ext uri="{9D8B030D-6E8A-4147-A177-3AD203B41FA5}">
                      <a16:colId xmlns:a16="http://schemas.microsoft.com/office/drawing/2014/main" val="2100919877"/>
                    </a:ext>
                  </a:extLst>
                </a:gridCol>
              </a:tblGrid>
              <a:tr h="2569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居住サポートに関する主な基準</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576667791"/>
                  </a:ext>
                </a:extLst>
              </a:tr>
              <a:tr h="2331988">
                <a:tc>
                  <a:txBody>
                    <a:bodyPr/>
                    <a:lstStyle/>
                    <a:p>
                      <a:r>
                        <a:rPr kumimoji="1" lang="ja-JP" altLang="en-US" sz="1100" b="1" dirty="0"/>
                        <a:t>〇要援助者に対する安否確認、見守り、福祉サービ</a:t>
                      </a:r>
                      <a:endParaRPr kumimoji="1" lang="en-US" altLang="ja-JP" sz="1100" b="1" dirty="0"/>
                    </a:p>
                    <a:p>
                      <a:r>
                        <a:rPr kumimoji="1" lang="ja-JP" altLang="en-US" sz="1100" b="1" dirty="0"/>
                        <a:t>　スへのつなぎ</a:t>
                      </a:r>
                      <a:endParaRPr kumimoji="1" lang="en-US" altLang="ja-JP" sz="1100" b="1" dirty="0"/>
                    </a:p>
                    <a:p>
                      <a:pPr>
                        <a:lnSpc>
                          <a:spcPct val="100000"/>
                        </a:lnSpc>
                      </a:pPr>
                      <a:r>
                        <a:rPr kumimoji="1" lang="ja-JP" altLang="en-US" sz="1050" dirty="0"/>
                        <a:t>　・一日に一回以上、通信機器・訪問等により、入居者</a:t>
                      </a:r>
                      <a:endParaRPr kumimoji="1" lang="en-US" altLang="ja-JP" sz="1050" dirty="0"/>
                    </a:p>
                    <a:p>
                      <a:pPr>
                        <a:lnSpc>
                          <a:spcPct val="100000"/>
                        </a:lnSpc>
                      </a:pPr>
                      <a:r>
                        <a:rPr kumimoji="1" lang="ja-JP" altLang="en-US" sz="1050" dirty="0"/>
                        <a:t>　　の安否確認を行うこと</a:t>
                      </a:r>
                      <a:endParaRPr kumimoji="1" lang="en-US" altLang="ja-JP" sz="1050" dirty="0"/>
                    </a:p>
                    <a:p>
                      <a:pPr>
                        <a:lnSpc>
                          <a:spcPct val="100000"/>
                        </a:lnSpc>
                      </a:pPr>
                      <a:r>
                        <a:rPr kumimoji="1" lang="ja-JP" altLang="en-US" sz="1050" dirty="0"/>
                        <a:t>　・一月に一回以上、訪問等により、入居者の心身・</a:t>
                      </a:r>
                      <a:endParaRPr kumimoji="1" lang="en-US" altLang="ja-JP" sz="1050" dirty="0"/>
                    </a:p>
                    <a:p>
                      <a:pPr>
                        <a:lnSpc>
                          <a:spcPct val="100000"/>
                        </a:lnSpc>
                      </a:pPr>
                      <a:r>
                        <a:rPr kumimoji="1" lang="ja-JP" altLang="en-US" sz="1050" dirty="0"/>
                        <a:t>　　生活状況を把握すること</a:t>
                      </a:r>
                      <a:endParaRPr kumimoji="1" lang="en-US" altLang="ja-JP" sz="1050" dirty="0"/>
                    </a:p>
                    <a:p>
                      <a:pPr>
                        <a:lnSpc>
                          <a:spcPct val="100000"/>
                        </a:lnSpc>
                      </a:pPr>
                      <a:r>
                        <a:rPr kumimoji="1" lang="ja-JP" altLang="en-US" sz="1050" dirty="0"/>
                        <a:t>　・</a:t>
                      </a:r>
                      <a:r>
                        <a:rPr kumimoji="1" lang="ja-JP" altLang="en-US" sz="1050" spc="-70" dirty="0"/>
                        <a:t>入居者の心身・生活状況に応じて利用可能な</a:t>
                      </a:r>
                      <a:endParaRPr kumimoji="1" lang="en-US" altLang="ja-JP" sz="1050" spc="-70" dirty="0"/>
                    </a:p>
                    <a:p>
                      <a:pPr>
                        <a:lnSpc>
                          <a:spcPct val="100000"/>
                        </a:lnSpc>
                      </a:pPr>
                      <a:r>
                        <a:rPr kumimoji="1" lang="ja-JP" altLang="en-US" sz="1050" spc="-70" dirty="0"/>
                        <a:t>　　福祉サービスに関する情報提供や助言を実施し、必要</a:t>
                      </a:r>
                      <a:endParaRPr kumimoji="1" lang="en-US" altLang="ja-JP" sz="1050" spc="-70" dirty="0"/>
                    </a:p>
                    <a:p>
                      <a:pPr>
                        <a:lnSpc>
                          <a:spcPct val="100000"/>
                        </a:lnSpc>
                      </a:pPr>
                      <a:r>
                        <a:rPr kumimoji="1" lang="ja-JP" altLang="en-US" sz="1050" spc="-70" dirty="0"/>
                        <a:t>　　に応じて行政機関や福祉サービス事業者につなぐこと</a:t>
                      </a:r>
                      <a:endParaRPr kumimoji="1" lang="en-US" altLang="ja-JP" sz="1050" spc="-70" dirty="0"/>
                    </a:p>
                    <a:p>
                      <a:r>
                        <a:rPr kumimoji="1" lang="ja-JP" altLang="en-US" sz="1100" b="1" dirty="0"/>
                        <a:t>〇居住サポートの対価が内容や頻度に照らして、</a:t>
                      </a:r>
                      <a:endParaRPr kumimoji="1" lang="en-US" altLang="ja-JP" sz="1100" b="1" dirty="0"/>
                    </a:p>
                    <a:p>
                      <a:r>
                        <a:rPr kumimoji="1" lang="ja-JP" altLang="en-US" sz="1100" b="1" dirty="0"/>
                        <a:t>　不当に高額にならない金額であること</a:t>
                      </a:r>
                      <a:endParaRPr kumimoji="1" lang="en-US" altLang="ja-JP" sz="1100" b="1" dirty="0"/>
                    </a:p>
                    <a:p>
                      <a:pPr>
                        <a:lnSpc>
                          <a:spcPts val="1200"/>
                        </a:lnSpc>
                      </a:pPr>
                      <a:r>
                        <a:rPr kumimoji="1" lang="en-US" altLang="ja-JP" sz="1050" dirty="0"/>
                        <a:t> </a:t>
                      </a:r>
                      <a:r>
                        <a:rPr kumimoji="1" lang="ja-JP" altLang="en-US" sz="1050" dirty="0"/>
                        <a:t>　</a:t>
                      </a:r>
                      <a:r>
                        <a:rPr kumimoji="1" lang="en-US" altLang="ja-JP" sz="1050" dirty="0"/>
                        <a:t>※</a:t>
                      </a:r>
                      <a:r>
                        <a:rPr kumimoji="1" lang="ja-JP" altLang="en-US" sz="1050" dirty="0"/>
                        <a:t>居住サポートには、安否確認・見守り・福祉サー</a:t>
                      </a:r>
                      <a:endParaRPr kumimoji="1" lang="en-US" altLang="ja-JP" sz="1050" dirty="0"/>
                    </a:p>
                    <a:p>
                      <a:pPr>
                        <a:lnSpc>
                          <a:spcPts val="1200"/>
                        </a:lnSpc>
                      </a:pPr>
                      <a:r>
                        <a:rPr kumimoji="1" lang="ja-JP" altLang="en-US" sz="1050" dirty="0"/>
                        <a:t>　　ビスへのつなぎのほか、住宅確保要配慮者の</a:t>
                      </a:r>
                      <a:endParaRPr kumimoji="1" lang="en-US" altLang="ja-JP" sz="1050" dirty="0"/>
                    </a:p>
                    <a:p>
                      <a:pPr>
                        <a:lnSpc>
                          <a:spcPts val="1200"/>
                        </a:lnSpc>
                      </a:pPr>
                      <a:r>
                        <a:rPr kumimoji="1" lang="ja-JP" altLang="en-US" sz="1050" dirty="0"/>
                        <a:t>　　生活の安定を図るために必要な援助を含む</a:t>
                      </a:r>
                      <a:endParaRPr kumimoji="1" lang="en-US" altLang="ja-JP" sz="105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3920820"/>
                  </a:ext>
                </a:extLst>
              </a:tr>
            </a:tbl>
          </a:graphicData>
        </a:graphic>
      </p:graphicFrame>
      <p:graphicFrame>
        <p:nvGraphicFramePr>
          <p:cNvPr id="15" name="表 5">
            <a:extLst>
              <a:ext uri="{FF2B5EF4-FFF2-40B4-BE49-F238E27FC236}">
                <a16:creationId xmlns:a16="http://schemas.microsoft.com/office/drawing/2014/main" id="{94EB768E-167B-47CD-8E26-975C80FECAD0}"/>
              </a:ext>
            </a:extLst>
          </p:cNvPr>
          <p:cNvGraphicFramePr>
            <a:graphicFrameLocks noGrp="1"/>
          </p:cNvGraphicFramePr>
          <p:nvPr/>
        </p:nvGraphicFramePr>
        <p:xfrm>
          <a:off x="6314089" y="4251122"/>
          <a:ext cx="2829911" cy="2586605"/>
        </p:xfrm>
        <a:graphic>
          <a:graphicData uri="http://schemas.openxmlformats.org/drawingml/2006/table">
            <a:tbl>
              <a:tblPr firstRow="1" bandRow="1">
                <a:tableStyleId>{5C22544A-7EE6-4342-B048-85BDC9FD1C3A}</a:tableStyleId>
              </a:tblPr>
              <a:tblGrid>
                <a:gridCol w="2829911">
                  <a:extLst>
                    <a:ext uri="{9D8B030D-6E8A-4147-A177-3AD203B41FA5}">
                      <a16:colId xmlns:a16="http://schemas.microsoft.com/office/drawing/2014/main" val="2100919877"/>
                    </a:ext>
                  </a:extLst>
                </a:gridCol>
              </a:tblGrid>
              <a:tr h="2468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住宅に関する主な基準</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76667791"/>
                  </a:ext>
                </a:extLst>
              </a:tr>
              <a:tr h="2327525">
                <a:tc>
                  <a:txBody>
                    <a:bodyPr/>
                    <a:lstStyle/>
                    <a:p>
                      <a:r>
                        <a:rPr kumimoji="1" lang="ja-JP" altLang="en-US" sz="1100" b="1" dirty="0"/>
                        <a:t>〇規模：床面積が一定の規模以上</a:t>
                      </a:r>
                      <a:r>
                        <a:rPr kumimoji="1" lang="en-US" altLang="ja-JP" sz="1100" b="1" dirty="0"/>
                        <a:t>※</a:t>
                      </a:r>
                    </a:p>
                    <a:p>
                      <a:r>
                        <a:rPr kumimoji="1" lang="ja-JP" altLang="en-US" sz="1100" b="1" dirty="0"/>
                        <a:t>　であること　</a:t>
                      </a:r>
                      <a:endParaRPr kumimoji="1" lang="en-US" altLang="ja-JP" sz="1100" b="1" dirty="0"/>
                    </a:p>
                    <a:p>
                      <a:r>
                        <a:rPr kumimoji="1" lang="ja-JP" altLang="en-US" sz="1050" dirty="0"/>
                        <a:t>　</a:t>
                      </a:r>
                      <a:r>
                        <a:rPr kumimoji="1" lang="en-US" altLang="ja-JP" sz="1050" dirty="0"/>
                        <a:t>※</a:t>
                      </a:r>
                      <a:r>
                        <a:rPr kumimoji="1" lang="ja-JP" altLang="en-US" sz="1050" dirty="0"/>
                        <a:t>新築：</a:t>
                      </a:r>
                      <a:r>
                        <a:rPr kumimoji="1" lang="en-US" altLang="ja-JP" sz="1050" dirty="0"/>
                        <a:t>25</a:t>
                      </a:r>
                      <a:r>
                        <a:rPr kumimoji="1" lang="ja-JP" altLang="en-US" sz="1050" dirty="0"/>
                        <a:t>㎡以上、既存</a:t>
                      </a:r>
                      <a:r>
                        <a:rPr kumimoji="1" lang="en-US" altLang="ja-JP" sz="1050" dirty="0"/>
                        <a:t>18</a:t>
                      </a:r>
                      <a:r>
                        <a:rPr kumimoji="1" lang="ja-JP" altLang="en-US" sz="1050" dirty="0"/>
                        <a:t>㎡以上　等</a:t>
                      </a:r>
                      <a:endParaRPr kumimoji="1" lang="en-US" altLang="ja-JP" sz="1050" dirty="0"/>
                    </a:p>
                    <a:p>
                      <a:r>
                        <a:rPr kumimoji="1" lang="ja-JP" altLang="en-US" sz="1100" b="1" dirty="0"/>
                        <a:t>〇構造：耐震性を有すること　</a:t>
                      </a:r>
                      <a:endParaRPr kumimoji="1" lang="en-US" altLang="ja-JP" sz="1100" b="1" dirty="0"/>
                    </a:p>
                    <a:p>
                      <a:r>
                        <a:rPr kumimoji="1" lang="ja-JP" altLang="en-US" sz="1000" dirty="0"/>
                        <a:t>（</a:t>
                      </a:r>
                      <a:r>
                        <a:rPr kumimoji="1" lang="ja-JP" altLang="en-US" sz="900" dirty="0"/>
                        <a:t>耐震性を確保する見込みがある場合を含む）</a:t>
                      </a:r>
                      <a:endParaRPr kumimoji="1" lang="en-US" altLang="ja-JP" sz="900" dirty="0"/>
                    </a:p>
                    <a:p>
                      <a:r>
                        <a:rPr kumimoji="1" lang="ja-JP" altLang="en-US" sz="1100" b="1" dirty="0"/>
                        <a:t>〇設備：一定の設備</a:t>
                      </a:r>
                      <a:r>
                        <a:rPr kumimoji="1" lang="ja-JP" altLang="en-US" sz="1050" b="1" dirty="0"/>
                        <a:t>（台所、便所、浴室</a:t>
                      </a:r>
                      <a:endParaRPr kumimoji="1" lang="en-US" altLang="ja-JP" sz="1050" b="1" dirty="0"/>
                    </a:p>
                    <a:p>
                      <a:r>
                        <a:rPr kumimoji="1" lang="ja-JP" altLang="en-US" sz="1050" b="1" dirty="0"/>
                        <a:t>　等）</a:t>
                      </a:r>
                      <a:r>
                        <a:rPr kumimoji="1" lang="ja-JP" altLang="en-US" sz="1100" b="1" dirty="0"/>
                        <a:t>を設置していること</a:t>
                      </a:r>
                      <a:endParaRPr kumimoji="1" lang="en-US" altLang="ja-JP" sz="1100" b="1" dirty="0"/>
                    </a:p>
                    <a:p>
                      <a:r>
                        <a:rPr kumimoji="1" lang="ja-JP" altLang="en-US" sz="1100" b="1" dirty="0"/>
                        <a:t>〇家賃が近傍同種の住宅と均衡を失しな</a:t>
                      </a:r>
                      <a:endParaRPr kumimoji="1" lang="en-US" altLang="ja-JP" sz="1100" b="1" dirty="0"/>
                    </a:p>
                    <a:p>
                      <a:r>
                        <a:rPr kumimoji="1" lang="ja-JP" altLang="en-US" sz="1100" b="1" dirty="0"/>
                        <a:t>　いこと</a:t>
                      </a:r>
                      <a:endParaRPr kumimoji="1" lang="en-US" altLang="ja-JP" sz="1100" b="1" dirty="0"/>
                    </a:p>
                    <a:p>
                      <a:r>
                        <a:rPr kumimoji="1" lang="en-US" altLang="ja-JP" sz="1000" dirty="0"/>
                        <a:t>※</a:t>
                      </a:r>
                      <a:r>
                        <a:rPr kumimoji="1" lang="ja-JP" altLang="en-US" sz="1000" dirty="0"/>
                        <a:t>賃貸住宅供給促進計画において、</a:t>
                      </a:r>
                      <a:endParaRPr kumimoji="1" lang="en-US" altLang="ja-JP" sz="1000" dirty="0"/>
                    </a:p>
                    <a:p>
                      <a:r>
                        <a:rPr kumimoji="1" lang="ja-JP" altLang="en-US" sz="1000" dirty="0"/>
                        <a:t>　規模・設備の基準の強化・緩和が可能</a:t>
                      </a:r>
                      <a:endParaRPr kumimoji="1" lang="en-US" altLang="ja-JP"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3920820"/>
                  </a:ext>
                </a:extLst>
              </a:tr>
            </a:tbl>
          </a:graphicData>
        </a:graphic>
      </p:graphicFrame>
      <p:sp>
        <p:nvSpPr>
          <p:cNvPr id="12" name="テキスト ボックス 11">
            <a:extLst>
              <a:ext uri="{FF2B5EF4-FFF2-40B4-BE49-F238E27FC236}">
                <a16:creationId xmlns:a16="http://schemas.microsoft.com/office/drawing/2014/main" id="{B63BC401-E2F0-4CF7-B94F-15D5DADA5C65}"/>
              </a:ext>
            </a:extLst>
          </p:cNvPr>
          <p:cNvSpPr txBox="1"/>
          <p:nvPr/>
        </p:nvSpPr>
        <p:spPr>
          <a:xfrm>
            <a:off x="0" y="3986769"/>
            <a:ext cx="2177388" cy="261610"/>
          </a:xfrm>
          <a:prstGeom prst="rect">
            <a:avLst/>
          </a:prstGeom>
          <a:noFill/>
        </p:spPr>
        <p:txBody>
          <a:bodyPr wrap="square" rtlCol="0">
            <a:spAutoFit/>
          </a:bodyPr>
          <a:lstStyle/>
          <a:p>
            <a:r>
              <a:rPr kumimoji="1" lang="ja-JP" altLang="en-US" sz="1100" b="1" dirty="0"/>
              <a:t>■居住サポート住宅の認定基準</a:t>
            </a:r>
            <a:endParaRPr kumimoji="1" lang="en-US" altLang="ja-JP" sz="1100" b="1" dirty="0"/>
          </a:p>
        </p:txBody>
      </p:sp>
      <p:sp>
        <p:nvSpPr>
          <p:cNvPr id="6" name="テキスト ボックス 5">
            <a:extLst>
              <a:ext uri="{FF2B5EF4-FFF2-40B4-BE49-F238E27FC236}">
                <a16:creationId xmlns:a16="http://schemas.microsoft.com/office/drawing/2014/main" id="{8E1AFF57-D768-4452-A305-22E0836A19EA}"/>
              </a:ext>
            </a:extLst>
          </p:cNvPr>
          <p:cNvSpPr txBox="1"/>
          <p:nvPr/>
        </p:nvSpPr>
        <p:spPr>
          <a:xfrm>
            <a:off x="158760" y="745117"/>
            <a:ext cx="2065596" cy="938719"/>
          </a:xfrm>
          <a:prstGeom prst="rect">
            <a:avLst/>
          </a:prstGeom>
          <a:noFill/>
        </p:spPr>
        <p:txBody>
          <a:bodyPr wrap="square" rtlCol="0">
            <a:spAutoFit/>
          </a:bodyPr>
          <a:lstStyle/>
          <a:p>
            <a:r>
              <a:rPr kumimoji="1" lang="ja-JP" altLang="en-US" sz="1100" dirty="0"/>
              <a:t>居住サポート住宅とは、居住支援法人等と賃貸人が連携し、入居中のサポート（安否確認・見守り）・福祉サービスへのつなぎ等）を行う住宅。</a:t>
            </a:r>
          </a:p>
        </p:txBody>
      </p:sp>
      <p:grpSp>
        <p:nvGrpSpPr>
          <p:cNvPr id="13" name="グループ化 12">
            <a:extLst>
              <a:ext uri="{FF2B5EF4-FFF2-40B4-BE49-F238E27FC236}">
                <a16:creationId xmlns:a16="http://schemas.microsoft.com/office/drawing/2014/main" id="{8A7A8A1C-DD25-44DA-A67A-3C603AAF78A8}"/>
              </a:ext>
            </a:extLst>
          </p:cNvPr>
          <p:cNvGrpSpPr/>
          <p:nvPr/>
        </p:nvGrpSpPr>
        <p:grpSpPr>
          <a:xfrm>
            <a:off x="2392434" y="478031"/>
            <a:ext cx="6592806" cy="3608822"/>
            <a:chOff x="677918" y="872790"/>
            <a:chExt cx="8075475" cy="4420418"/>
          </a:xfrm>
        </p:grpSpPr>
        <p:pic>
          <p:nvPicPr>
            <p:cNvPr id="16" name="図 15">
              <a:extLst>
                <a:ext uri="{FF2B5EF4-FFF2-40B4-BE49-F238E27FC236}">
                  <a16:creationId xmlns:a16="http://schemas.microsoft.com/office/drawing/2014/main" id="{3E336D99-87D7-48F7-BDE8-A83DEDC50DDA}"/>
                </a:ext>
              </a:extLst>
            </p:cNvPr>
            <p:cNvPicPr>
              <a:picLocks noChangeAspect="1"/>
            </p:cNvPicPr>
            <p:nvPr/>
          </p:nvPicPr>
          <p:blipFill rotWithShape="1">
            <a:blip r:embed="rId2">
              <a:extLst>
                <a:ext uri="{28A0092B-C50C-407E-A947-70E740481C1C}">
                  <a14:useLocalDpi xmlns:a14="http://schemas.microsoft.com/office/drawing/2010/main" val="0"/>
                </a:ext>
              </a:extLst>
            </a:blip>
            <a:srcRect t="21007" b="1090"/>
            <a:stretch/>
          </p:blipFill>
          <p:spPr>
            <a:xfrm>
              <a:off x="677918" y="872790"/>
              <a:ext cx="8064062" cy="4352846"/>
            </a:xfrm>
            <a:prstGeom prst="rect">
              <a:avLst/>
            </a:prstGeom>
          </p:spPr>
        </p:pic>
        <p:sp>
          <p:nvSpPr>
            <p:cNvPr id="17" name="楕円 16">
              <a:extLst>
                <a:ext uri="{FF2B5EF4-FFF2-40B4-BE49-F238E27FC236}">
                  <a16:creationId xmlns:a16="http://schemas.microsoft.com/office/drawing/2014/main" id="{0F5ABDE3-F02E-4651-A337-5F13E575E16C}"/>
                </a:ext>
              </a:extLst>
            </p:cNvPr>
            <p:cNvSpPr/>
            <p:nvPr/>
          </p:nvSpPr>
          <p:spPr>
            <a:xfrm>
              <a:off x="8442434" y="4995312"/>
              <a:ext cx="310959" cy="2978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a:extLst>
              <a:ext uri="{FF2B5EF4-FFF2-40B4-BE49-F238E27FC236}">
                <a16:creationId xmlns:a16="http://schemas.microsoft.com/office/drawing/2014/main" id="{5C479F39-EBF5-4D28-A3F1-FB6BAD75BFD9}"/>
              </a:ext>
            </a:extLst>
          </p:cNvPr>
          <p:cNvSpPr txBox="1"/>
          <p:nvPr/>
        </p:nvSpPr>
        <p:spPr>
          <a:xfrm>
            <a:off x="7729044" y="4019799"/>
            <a:ext cx="1441420" cy="200055"/>
          </a:xfrm>
          <a:prstGeom prst="rect">
            <a:avLst/>
          </a:prstGeom>
          <a:noFill/>
        </p:spPr>
        <p:txBody>
          <a:bodyPr wrap="none" rtlCol="0">
            <a:spAutoFit/>
          </a:bodyPr>
          <a:lstStyle/>
          <a:p>
            <a:r>
              <a:rPr kumimoji="1" lang="ja-JP" altLang="en-US" sz="700" dirty="0"/>
              <a:t>出展：国土交通省・厚生労働省</a:t>
            </a:r>
          </a:p>
        </p:txBody>
      </p:sp>
      <p:sp>
        <p:nvSpPr>
          <p:cNvPr id="18" name="テキスト ボックス 17">
            <a:extLst>
              <a:ext uri="{FF2B5EF4-FFF2-40B4-BE49-F238E27FC236}">
                <a16:creationId xmlns:a16="http://schemas.microsoft.com/office/drawing/2014/main" id="{6B1E1009-9605-48AC-AF3C-2F487FB248DA}"/>
              </a:ext>
            </a:extLst>
          </p:cNvPr>
          <p:cNvSpPr txBox="1"/>
          <p:nvPr/>
        </p:nvSpPr>
        <p:spPr>
          <a:xfrm>
            <a:off x="8875986" y="6620380"/>
            <a:ext cx="252248" cy="261610"/>
          </a:xfrm>
          <a:prstGeom prst="rect">
            <a:avLst/>
          </a:prstGeom>
          <a:noFill/>
        </p:spPr>
        <p:txBody>
          <a:bodyPr wrap="square" rtlCol="0">
            <a:spAutoFit/>
          </a:bodyPr>
          <a:lstStyle/>
          <a:p>
            <a:r>
              <a:rPr kumimoji="1" lang="ja-JP" altLang="en-US" sz="1050" dirty="0"/>
              <a:t>８</a:t>
            </a:r>
          </a:p>
        </p:txBody>
      </p:sp>
    </p:spTree>
    <p:extLst>
      <p:ext uri="{BB962C8B-B14F-4D97-AF65-F5344CB8AC3E}">
        <p14:creationId xmlns:p14="http://schemas.microsoft.com/office/powerpoint/2010/main" val="34811500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1384</TotalTime>
  <Words>4592</Words>
  <PresentationFormat>画面に合わせる (4:3)</PresentationFormat>
  <Paragraphs>438</Paragraphs>
  <Slides>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BIZ UDPゴシック</vt:lpstr>
      <vt:lpstr>BIZ UDゴシック</vt:lpstr>
      <vt:lpstr>UD デジタル 教科書体 NK-B</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2025-12-11T00:26:07Z</cp:lastPrinted>
  <dcterms:created xsi:type="dcterms:W3CDTF">2025-11-21T08:09:38Z</dcterms:created>
  <dcterms:modified xsi:type="dcterms:W3CDTF">2025-12-18T00:23:22Z</dcterms:modified>
</cp:coreProperties>
</file>