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5"/>
  </p:notesMasterIdLst>
  <p:sldIdLst>
    <p:sldId id="598" r:id="rId2"/>
    <p:sldId id="597" r:id="rId3"/>
    <p:sldId id="599" r:id="rId4"/>
    <p:sldId id="594" r:id="rId5"/>
    <p:sldId id="596" r:id="rId6"/>
    <p:sldId id="585" r:id="rId7"/>
    <p:sldId id="561" r:id="rId8"/>
    <p:sldId id="589" r:id="rId9"/>
    <p:sldId id="590" r:id="rId10"/>
    <p:sldId id="591" r:id="rId11"/>
    <p:sldId id="592" r:id="rId12"/>
    <p:sldId id="580" r:id="rId13"/>
    <p:sldId id="593" r:id="rId14"/>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A2D38C35-45D5-41CF-958F-C708E2CAA842}"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8E47AF85-4492-4B11-9B74-EA0DB76B15B5}" type="slidenum">
              <a:rPr kumimoji="1" lang="ja-JP" altLang="en-US" smtClean="0"/>
              <a:t>‹#›</a:t>
            </a:fld>
            <a:endParaRPr kumimoji="1" lang="ja-JP" altLang="en-US"/>
          </a:p>
        </p:txBody>
      </p:sp>
    </p:spTree>
    <p:extLst>
      <p:ext uri="{BB962C8B-B14F-4D97-AF65-F5344CB8AC3E}">
        <p14:creationId xmlns:p14="http://schemas.microsoft.com/office/powerpoint/2010/main" val="2082696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088042-AE36-403A-B567-0F7D5AB2506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EF31082-7260-4CB7-BF00-810B1B488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FF05320-857F-48C3-BDB8-D07BE44CFEB1}"/>
              </a:ext>
            </a:extLst>
          </p:cNvPr>
          <p:cNvSpPr>
            <a:spLocks noGrp="1"/>
          </p:cNvSpPr>
          <p:nvPr>
            <p:ph type="dt" sz="half" idx="10"/>
          </p:nvPr>
        </p:nvSpPr>
        <p:spPr/>
        <p:txBody>
          <a:bodyPr/>
          <a:lstStyle/>
          <a:p>
            <a:fld id="{6AD76C97-35AD-48EF-B556-C2B58D3B2DA9}"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5948D1EA-4167-4794-B283-AAFD22BEF6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C56802-0A18-4270-A8EE-9272255F1775}"/>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191327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16DEFE-8E1C-49C2-B79F-D419DB104F6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5E292A-901B-4073-B0E8-E12674E249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A1D320-2E28-4934-B8A7-FEA8834C4104}"/>
              </a:ext>
            </a:extLst>
          </p:cNvPr>
          <p:cNvSpPr>
            <a:spLocks noGrp="1"/>
          </p:cNvSpPr>
          <p:nvPr>
            <p:ph type="dt" sz="half" idx="10"/>
          </p:nvPr>
        </p:nvSpPr>
        <p:spPr/>
        <p:txBody>
          <a:bodyPr/>
          <a:lstStyle/>
          <a:p>
            <a:fld id="{09A3EA1C-C536-4D6C-9390-B641A95F63B2}"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1194EBAD-4E2F-4B7D-BB3A-07DA42D2EEE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335305-3D75-486C-A3D7-D7A44A33CB0D}"/>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81669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E0C135-6859-4023-B6DC-4FCD3F28DD7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A8DFC5A-ED3D-4362-9CEE-100FC789AE1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32FA2E8-63DC-43E7-8B13-981A9267CCEC}"/>
              </a:ext>
            </a:extLst>
          </p:cNvPr>
          <p:cNvSpPr>
            <a:spLocks noGrp="1"/>
          </p:cNvSpPr>
          <p:nvPr>
            <p:ph type="dt" sz="half" idx="10"/>
          </p:nvPr>
        </p:nvSpPr>
        <p:spPr/>
        <p:txBody>
          <a:bodyPr/>
          <a:lstStyle/>
          <a:p>
            <a:fld id="{8A536C41-B36D-414F-839D-3D3A1704F93A}"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04BE4726-D772-4B5D-8BD2-2B2E302619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79E173-F409-4DDA-A715-0995D86D8C97}"/>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1222513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76A82-016F-4D6B-A6E0-AF455D99DC7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CF8857-0AA6-4689-B037-4C48EE58885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F3618C-E8D8-4803-8C06-B5DC376E5502}"/>
              </a:ext>
            </a:extLst>
          </p:cNvPr>
          <p:cNvSpPr>
            <a:spLocks noGrp="1"/>
          </p:cNvSpPr>
          <p:nvPr>
            <p:ph type="dt" sz="half" idx="10"/>
          </p:nvPr>
        </p:nvSpPr>
        <p:spPr/>
        <p:txBody>
          <a:bodyPr/>
          <a:lstStyle/>
          <a:p>
            <a:fld id="{53E6147C-2A3C-46DA-8E73-44F42F797C7D}"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D2192275-FCFA-4F17-8C33-439C3AD813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9B87CB-D546-4CD7-86B5-7389E5B0AC87}"/>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2183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8B2D6A-FA61-4341-B6A6-624D60501B3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FECE4AE-C008-48F9-8234-7D63F6B943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EA4399-A611-49FA-BEB3-91C7CD4949C8}"/>
              </a:ext>
            </a:extLst>
          </p:cNvPr>
          <p:cNvSpPr>
            <a:spLocks noGrp="1"/>
          </p:cNvSpPr>
          <p:nvPr>
            <p:ph type="dt" sz="half" idx="10"/>
          </p:nvPr>
        </p:nvSpPr>
        <p:spPr/>
        <p:txBody>
          <a:bodyPr/>
          <a:lstStyle/>
          <a:p>
            <a:fld id="{48CB0994-6C94-431F-BE43-F0BD590B8719}"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8A57800B-B968-485B-B3CF-3EB62B9436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9FE237-D6CF-486B-AF40-FB024D6A6ED0}"/>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20046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CC91ED-6F01-4A1D-8E80-D8C0250D626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554D1F-9C0B-4A99-9814-F4A1F6DB068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E3616B7-DC95-499F-8612-83F0D21DE73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5CF0FE6-FF52-44D7-A807-510F9B9A0E3B}"/>
              </a:ext>
            </a:extLst>
          </p:cNvPr>
          <p:cNvSpPr>
            <a:spLocks noGrp="1"/>
          </p:cNvSpPr>
          <p:nvPr>
            <p:ph type="dt" sz="half" idx="10"/>
          </p:nvPr>
        </p:nvSpPr>
        <p:spPr/>
        <p:txBody>
          <a:bodyPr/>
          <a:lstStyle/>
          <a:p>
            <a:fld id="{142EF97C-A16E-41EF-9261-0906ADC8FFA5}" type="datetime1">
              <a:rPr kumimoji="1" lang="ja-JP" altLang="en-US" smtClean="0"/>
              <a:t>2026/2/10</a:t>
            </a:fld>
            <a:endParaRPr kumimoji="1" lang="ja-JP" altLang="en-US"/>
          </a:p>
        </p:txBody>
      </p:sp>
      <p:sp>
        <p:nvSpPr>
          <p:cNvPr id="6" name="フッター プレースホルダー 5">
            <a:extLst>
              <a:ext uri="{FF2B5EF4-FFF2-40B4-BE49-F238E27FC236}">
                <a16:creationId xmlns:a16="http://schemas.microsoft.com/office/drawing/2014/main" id="{050E9861-DB14-41E0-93F5-C68CC43763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49F41B-855E-4C16-9882-BDBB475281F2}"/>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9954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0D7CA3-3FA4-4A26-AB57-55D0CC62C10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CC21B7-C37D-4BB3-B8B2-F6468D403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592B69C-B8D0-479A-A8E3-E89F2940346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1F1F36-DDB8-452D-822E-6A68FA112C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F81A837-E9A4-4809-AA49-7ECF7219FC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265CC18-E6B3-474D-BC37-8B0CC2D44E56}"/>
              </a:ext>
            </a:extLst>
          </p:cNvPr>
          <p:cNvSpPr>
            <a:spLocks noGrp="1"/>
          </p:cNvSpPr>
          <p:nvPr>
            <p:ph type="dt" sz="half" idx="10"/>
          </p:nvPr>
        </p:nvSpPr>
        <p:spPr/>
        <p:txBody>
          <a:bodyPr/>
          <a:lstStyle/>
          <a:p>
            <a:fld id="{2A1DFA35-CFF9-4B94-8D77-205428AB445F}" type="datetime1">
              <a:rPr kumimoji="1" lang="ja-JP" altLang="en-US" smtClean="0"/>
              <a:t>2026/2/10</a:t>
            </a:fld>
            <a:endParaRPr kumimoji="1" lang="ja-JP" altLang="en-US"/>
          </a:p>
        </p:txBody>
      </p:sp>
      <p:sp>
        <p:nvSpPr>
          <p:cNvPr id="8" name="フッター プレースホルダー 7">
            <a:extLst>
              <a:ext uri="{FF2B5EF4-FFF2-40B4-BE49-F238E27FC236}">
                <a16:creationId xmlns:a16="http://schemas.microsoft.com/office/drawing/2014/main" id="{83232EFA-D999-4ADA-AC48-9B9509CA583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36008CC-9DE8-4731-AB79-3516C6B8FFFD}"/>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267868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7C25E-3FD3-40D0-B21F-26558CD770A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7EA9940-86DB-46B6-9F3D-3CEBB7C27BD4}"/>
              </a:ext>
            </a:extLst>
          </p:cNvPr>
          <p:cNvSpPr>
            <a:spLocks noGrp="1"/>
          </p:cNvSpPr>
          <p:nvPr>
            <p:ph type="dt" sz="half" idx="10"/>
          </p:nvPr>
        </p:nvSpPr>
        <p:spPr/>
        <p:txBody>
          <a:bodyPr/>
          <a:lstStyle/>
          <a:p>
            <a:fld id="{15B47BFA-8649-4C57-966D-43C72802F4C2}" type="datetime1">
              <a:rPr kumimoji="1" lang="ja-JP" altLang="en-US" smtClean="0"/>
              <a:t>2026/2/10</a:t>
            </a:fld>
            <a:endParaRPr kumimoji="1" lang="ja-JP" altLang="en-US"/>
          </a:p>
        </p:txBody>
      </p:sp>
      <p:sp>
        <p:nvSpPr>
          <p:cNvPr id="4" name="フッター プレースホルダー 3">
            <a:extLst>
              <a:ext uri="{FF2B5EF4-FFF2-40B4-BE49-F238E27FC236}">
                <a16:creationId xmlns:a16="http://schemas.microsoft.com/office/drawing/2014/main" id="{A88450DC-42CB-4884-9DAD-B28E7130079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A8C41D7-47C9-4189-8EF7-80F239CDC0BB}"/>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74378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D07B7CE-CBA8-427A-B832-CE691A556789}"/>
              </a:ext>
            </a:extLst>
          </p:cNvPr>
          <p:cNvSpPr>
            <a:spLocks noGrp="1"/>
          </p:cNvSpPr>
          <p:nvPr>
            <p:ph type="dt" sz="half" idx="10"/>
          </p:nvPr>
        </p:nvSpPr>
        <p:spPr/>
        <p:txBody>
          <a:bodyPr/>
          <a:lstStyle/>
          <a:p>
            <a:fld id="{FA22517D-C478-4A7E-9A13-4B9A64B8189D}" type="datetime1">
              <a:rPr kumimoji="1" lang="ja-JP" altLang="en-US" smtClean="0"/>
              <a:t>2026/2/10</a:t>
            </a:fld>
            <a:endParaRPr kumimoji="1" lang="ja-JP" altLang="en-US"/>
          </a:p>
        </p:txBody>
      </p:sp>
      <p:sp>
        <p:nvSpPr>
          <p:cNvPr id="3" name="フッター プレースホルダー 2">
            <a:extLst>
              <a:ext uri="{FF2B5EF4-FFF2-40B4-BE49-F238E27FC236}">
                <a16:creationId xmlns:a16="http://schemas.microsoft.com/office/drawing/2014/main" id="{1611245A-2D36-436D-8400-E4BA44C574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1C5C5E-1E84-4D88-A673-9EF439218C9F}"/>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329146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9EA725-27B8-4831-AD47-7BC60236DB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4F9BE2D-DE69-4F3E-AFF6-C0C7D2B3FE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D270752-9EA5-4173-B2E3-5D54AECE5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4E8DF88-3EFD-44A7-8C5D-D1C7627311D5}"/>
              </a:ext>
            </a:extLst>
          </p:cNvPr>
          <p:cNvSpPr>
            <a:spLocks noGrp="1"/>
          </p:cNvSpPr>
          <p:nvPr>
            <p:ph type="dt" sz="half" idx="10"/>
          </p:nvPr>
        </p:nvSpPr>
        <p:spPr/>
        <p:txBody>
          <a:bodyPr/>
          <a:lstStyle/>
          <a:p>
            <a:fld id="{BE529B89-6D5F-4155-914A-B52B5DE97CBE}" type="datetime1">
              <a:rPr kumimoji="1" lang="ja-JP" altLang="en-US" smtClean="0"/>
              <a:t>2026/2/10</a:t>
            </a:fld>
            <a:endParaRPr kumimoji="1" lang="ja-JP" altLang="en-US"/>
          </a:p>
        </p:txBody>
      </p:sp>
      <p:sp>
        <p:nvSpPr>
          <p:cNvPr id="6" name="フッター プレースホルダー 5">
            <a:extLst>
              <a:ext uri="{FF2B5EF4-FFF2-40B4-BE49-F238E27FC236}">
                <a16:creationId xmlns:a16="http://schemas.microsoft.com/office/drawing/2014/main" id="{61E439CC-C953-444C-AB1B-647288E0DD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205E19-B1E2-4C94-9CDB-C82500D65DF3}"/>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9927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49309F-EB4D-44ED-BEFD-5CA0234FDDD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1236294-5EF6-4AC5-825C-73D1B4266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D69B6E-C8FA-4D6C-A231-169D59D6F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DEEB83-4570-44A2-9C5B-F881E38821A9}"/>
              </a:ext>
            </a:extLst>
          </p:cNvPr>
          <p:cNvSpPr>
            <a:spLocks noGrp="1"/>
          </p:cNvSpPr>
          <p:nvPr>
            <p:ph type="dt" sz="half" idx="10"/>
          </p:nvPr>
        </p:nvSpPr>
        <p:spPr/>
        <p:txBody>
          <a:bodyPr/>
          <a:lstStyle/>
          <a:p>
            <a:fld id="{0D9DD821-23C0-4AFD-9DEA-05B90DB1FF20}" type="datetime1">
              <a:rPr kumimoji="1" lang="ja-JP" altLang="en-US" smtClean="0"/>
              <a:t>2026/2/10</a:t>
            </a:fld>
            <a:endParaRPr kumimoji="1" lang="ja-JP" altLang="en-US"/>
          </a:p>
        </p:txBody>
      </p:sp>
      <p:sp>
        <p:nvSpPr>
          <p:cNvPr id="6" name="フッター プレースホルダー 5">
            <a:extLst>
              <a:ext uri="{FF2B5EF4-FFF2-40B4-BE49-F238E27FC236}">
                <a16:creationId xmlns:a16="http://schemas.microsoft.com/office/drawing/2014/main" id="{D99A8F4C-D92C-4FE9-A87B-35CE97F838D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38E56F7-5113-40F1-B9B0-CF8D03E1C44E}"/>
              </a:ext>
            </a:extLst>
          </p:cNvPr>
          <p:cNvSpPr>
            <a:spLocks noGrp="1"/>
          </p:cNvSpPr>
          <p:nvPr>
            <p:ph type="sldNum" sz="quarter" idx="12"/>
          </p:nvPr>
        </p:nvSpPr>
        <p:spPr/>
        <p:txBody>
          <a:bodyPr/>
          <a:lstStyle/>
          <a:p>
            <a:fld id="{C6678B24-D225-48CB-84C5-697AA65AEC0C}" type="slidenum">
              <a:rPr kumimoji="1" lang="ja-JP" altLang="en-US" smtClean="0"/>
              <a:t>‹#›</a:t>
            </a:fld>
            <a:endParaRPr kumimoji="1" lang="ja-JP" altLang="en-US"/>
          </a:p>
        </p:txBody>
      </p:sp>
    </p:spTree>
    <p:extLst>
      <p:ext uri="{BB962C8B-B14F-4D97-AF65-F5344CB8AC3E}">
        <p14:creationId xmlns:p14="http://schemas.microsoft.com/office/powerpoint/2010/main" val="442633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47D0005-D53D-49A5-9C30-752E07B44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F39EC4-0206-4215-8ACF-A95400044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984BEE0-5F4A-4B36-9C99-929FDE30B1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14BF1-67B0-4FEE-AEC6-32B3549C838E}" type="datetime1">
              <a:rPr kumimoji="1" lang="ja-JP" altLang="en-US" smtClean="0"/>
              <a:t>2026/2/10</a:t>
            </a:fld>
            <a:endParaRPr kumimoji="1" lang="ja-JP" altLang="en-US"/>
          </a:p>
        </p:txBody>
      </p:sp>
      <p:sp>
        <p:nvSpPr>
          <p:cNvPr id="5" name="フッター プレースホルダー 4">
            <a:extLst>
              <a:ext uri="{FF2B5EF4-FFF2-40B4-BE49-F238E27FC236}">
                <a16:creationId xmlns:a16="http://schemas.microsoft.com/office/drawing/2014/main" id="{626725A1-29A5-495F-8D43-695171DB6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12074D4-29F7-4F30-94E5-CB6A373E0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78B24-D225-48CB-84C5-697AA65AEC0C}" type="slidenum">
              <a:rPr kumimoji="1" lang="ja-JP" altLang="en-US" smtClean="0"/>
              <a:pPr/>
              <a:t>‹#›</a:t>
            </a:fld>
            <a:endParaRPr kumimoji="1" lang="ja-JP" altLang="en-US"/>
          </a:p>
        </p:txBody>
      </p:sp>
    </p:spTree>
    <p:extLst>
      <p:ext uri="{BB962C8B-B14F-4D97-AF65-F5344CB8AC3E}">
        <p14:creationId xmlns:p14="http://schemas.microsoft.com/office/powerpoint/2010/main" val="2797991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emf"/><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emf"/><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C47A1A9-74E3-479F-989B-79D681A11A50}"/>
              </a:ext>
            </a:extLst>
          </p:cNvPr>
          <p:cNvSpPr/>
          <p:nvPr/>
        </p:nvSpPr>
        <p:spPr>
          <a:xfrm>
            <a:off x="3476092" y="5349875"/>
            <a:ext cx="5544616" cy="883832"/>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令和８年３月策定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タイトル 5">
            <a:extLst>
              <a:ext uri="{FF2B5EF4-FFF2-40B4-BE49-F238E27FC236}">
                <a16:creationId xmlns:a16="http://schemas.microsoft.com/office/drawing/2014/main" id="{465EC1BD-92F6-4D88-93E6-4A53E28996EC}"/>
              </a:ext>
            </a:extLst>
          </p:cNvPr>
          <p:cNvSpPr>
            <a:spLocks noGrp="1"/>
          </p:cNvSpPr>
          <p:nvPr>
            <p:ph type="ctrTitle"/>
          </p:nvPr>
        </p:nvSpPr>
        <p:spPr>
          <a:xfrm>
            <a:off x="1061049" y="1974392"/>
            <a:ext cx="10067026" cy="1200329"/>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大阪農業デジタルトランスフォーメーション</a:t>
            </a:r>
            <a:r>
              <a:rPr lang="en-US" altLang="ja-JP"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(DX)</a:t>
            </a:r>
            <a:br>
              <a:rPr lang="en-US" altLang="ja-JP"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4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推進戦略</a:t>
            </a:r>
            <a:endParaRPr lang="en-US" altLang="ja-JP" sz="4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6E1BCA32-20C4-4D3C-AD64-52FB6008BB1E}"/>
              </a:ext>
            </a:extLst>
          </p:cNvPr>
          <p:cNvSpPr/>
          <p:nvPr/>
        </p:nvSpPr>
        <p:spPr>
          <a:xfrm>
            <a:off x="241737" y="3183353"/>
            <a:ext cx="11740055" cy="129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a:extLst>
              <a:ext uri="{FF2B5EF4-FFF2-40B4-BE49-F238E27FC236}">
                <a16:creationId xmlns:a16="http://schemas.microsoft.com/office/drawing/2014/main" id="{86E82B74-DA01-47E9-9E03-BE4B063870F1}"/>
              </a:ext>
            </a:extLst>
          </p:cNvPr>
          <p:cNvPicPr>
            <a:picLocks noChangeAspect="1"/>
          </p:cNvPicPr>
          <p:nvPr/>
        </p:nvPicPr>
        <p:blipFill>
          <a:blip r:embed="rId2"/>
          <a:stretch>
            <a:fillRect/>
          </a:stretch>
        </p:blipFill>
        <p:spPr>
          <a:xfrm>
            <a:off x="10735741" y="4628805"/>
            <a:ext cx="769189" cy="769189"/>
          </a:xfrm>
          <a:prstGeom prst="rect">
            <a:avLst/>
          </a:prstGeom>
        </p:spPr>
      </p:pic>
      <p:pic>
        <p:nvPicPr>
          <p:cNvPr id="5" name="図 4">
            <a:extLst>
              <a:ext uri="{FF2B5EF4-FFF2-40B4-BE49-F238E27FC236}">
                <a16:creationId xmlns:a16="http://schemas.microsoft.com/office/drawing/2014/main" id="{34971099-7068-4838-8B00-74C5FA991B34}"/>
              </a:ext>
            </a:extLst>
          </p:cNvPr>
          <p:cNvPicPr>
            <a:picLocks noChangeAspect="1"/>
          </p:cNvPicPr>
          <p:nvPr/>
        </p:nvPicPr>
        <p:blipFill>
          <a:blip r:embed="rId3"/>
          <a:stretch>
            <a:fillRect/>
          </a:stretch>
        </p:blipFill>
        <p:spPr>
          <a:xfrm>
            <a:off x="8098541" y="5500493"/>
            <a:ext cx="768904" cy="768904"/>
          </a:xfrm>
          <a:prstGeom prst="rect">
            <a:avLst/>
          </a:prstGeom>
        </p:spPr>
      </p:pic>
      <p:pic>
        <p:nvPicPr>
          <p:cNvPr id="8" name="図 7">
            <a:extLst>
              <a:ext uri="{FF2B5EF4-FFF2-40B4-BE49-F238E27FC236}">
                <a16:creationId xmlns:a16="http://schemas.microsoft.com/office/drawing/2014/main" id="{CD22996A-67E3-4416-A9E1-31582D9F9E16}"/>
              </a:ext>
            </a:extLst>
          </p:cNvPr>
          <p:cNvPicPr>
            <a:picLocks noChangeAspect="1"/>
          </p:cNvPicPr>
          <p:nvPr/>
        </p:nvPicPr>
        <p:blipFill>
          <a:blip r:embed="rId4"/>
          <a:stretch>
            <a:fillRect/>
          </a:stretch>
        </p:blipFill>
        <p:spPr>
          <a:xfrm>
            <a:off x="9854414" y="5500494"/>
            <a:ext cx="769189" cy="769189"/>
          </a:xfrm>
          <a:prstGeom prst="rect">
            <a:avLst/>
          </a:prstGeom>
        </p:spPr>
      </p:pic>
      <p:pic>
        <p:nvPicPr>
          <p:cNvPr id="12" name="図 11">
            <a:extLst>
              <a:ext uri="{FF2B5EF4-FFF2-40B4-BE49-F238E27FC236}">
                <a16:creationId xmlns:a16="http://schemas.microsoft.com/office/drawing/2014/main" id="{CB43A5EE-9955-4A53-B527-D275A90E89B3}"/>
              </a:ext>
            </a:extLst>
          </p:cNvPr>
          <p:cNvPicPr>
            <a:picLocks noChangeAspect="1"/>
          </p:cNvPicPr>
          <p:nvPr/>
        </p:nvPicPr>
        <p:blipFill>
          <a:blip r:embed="rId5"/>
          <a:stretch>
            <a:fillRect/>
          </a:stretch>
        </p:blipFill>
        <p:spPr>
          <a:xfrm>
            <a:off x="10735162" y="5483241"/>
            <a:ext cx="769190" cy="769190"/>
          </a:xfrm>
          <a:prstGeom prst="rect">
            <a:avLst/>
          </a:prstGeom>
        </p:spPr>
      </p:pic>
      <p:pic>
        <p:nvPicPr>
          <p:cNvPr id="2" name="図 1">
            <a:extLst>
              <a:ext uri="{FF2B5EF4-FFF2-40B4-BE49-F238E27FC236}">
                <a16:creationId xmlns:a16="http://schemas.microsoft.com/office/drawing/2014/main" id="{94B1EEA4-CCCF-4060-9370-D4B9314F7FF3}"/>
              </a:ext>
            </a:extLst>
          </p:cNvPr>
          <p:cNvPicPr>
            <a:picLocks noChangeAspect="1"/>
          </p:cNvPicPr>
          <p:nvPr/>
        </p:nvPicPr>
        <p:blipFill>
          <a:blip r:embed="rId6"/>
          <a:stretch>
            <a:fillRect/>
          </a:stretch>
        </p:blipFill>
        <p:spPr>
          <a:xfrm>
            <a:off x="8098255" y="4628804"/>
            <a:ext cx="769190" cy="769190"/>
          </a:xfrm>
          <a:prstGeom prst="rect">
            <a:avLst/>
          </a:prstGeom>
        </p:spPr>
      </p:pic>
      <p:pic>
        <p:nvPicPr>
          <p:cNvPr id="13" name="図 12">
            <a:extLst>
              <a:ext uri="{FF2B5EF4-FFF2-40B4-BE49-F238E27FC236}">
                <a16:creationId xmlns:a16="http://schemas.microsoft.com/office/drawing/2014/main" id="{A5E03617-C35E-477E-A3D1-84EDBF797058}"/>
              </a:ext>
            </a:extLst>
          </p:cNvPr>
          <p:cNvPicPr>
            <a:picLocks noChangeAspect="1"/>
          </p:cNvPicPr>
          <p:nvPr/>
        </p:nvPicPr>
        <p:blipFill>
          <a:blip r:embed="rId7"/>
          <a:stretch>
            <a:fillRect/>
          </a:stretch>
        </p:blipFill>
        <p:spPr>
          <a:xfrm>
            <a:off x="8980671" y="4627992"/>
            <a:ext cx="769190" cy="769190"/>
          </a:xfrm>
          <a:prstGeom prst="rect">
            <a:avLst/>
          </a:prstGeom>
        </p:spPr>
      </p:pic>
      <p:pic>
        <p:nvPicPr>
          <p:cNvPr id="14" name="図 13">
            <a:extLst>
              <a:ext uri="{FF2B5EF4-FFF2-40B4-BE49-F238E27FC236}">
                <a16:creationId xmlns:a16="http://schemas.microsoft.com/office/drawing/2014/main" id="{1F130FBE-7E34-491D-871B-377D260DC78D}"/>
              </a:ext>
            </a:extLst>
          </p:cNvPr>
          <p:cNvPicPr>
            <a:picLocks noChangeAspect="1"/>
          </p:cNvPicPr>
          <p:nvPr/>
        </p:nvPicPr>
        <p:blipFill>
          <a:blip r:embed="rId8"/>
          <a:stretch>
            <a:fillRect/>
          </a:stretch>
        </p:blipFill>
        <p:spPr>
          <a:xfrm>
            <a:off x="9857474" y="4628804"/>
            <a:ext cx="768378" cy="768378"/>
          </a:xfrm>
          <a:prstGeom prst="rect">
            <a:avLst/>
          </a:prstGeom>
        </p:spPr>
      </p:pic>
      <p:pic>
        <p:nvPicPr>
          <p:cNvPr id="16" name="図 15">
            <a:extLst>
              <a:ext uri="{FF2B5EF4-FFF2-40B4-BE49-F238E27FC236}">
                <a16:creationId xmlns:a16="http://schemas.microsoft.com/office/drawing/2014/main" id="{1F6EF2AA-276A-4787-B9A5-F420D234CCCB}"/>
              </a:ext>
            </a:extLst>
          </p:cNvPr>
          <p:cNvPicPr>
            <a:picLocks noChangeAspect="1"/>
          </p:cNvPicPr>
          <p:nvPr/>
        </p:nvPicPr>
        <p:blipFill>
          <a:blip r:embed="rId9"/>
          <a:stretch>
            <a:fillRect/>
          </a:stretch>
        </p:blipFill>
        <p:spPr>
          <a:xfrm>
            <a:off x="8976339" y="5500493"/>
            <a:ext cx="769190" cy="769190"/>
          </a:xfrm>
          <a:prstGeom prst="rect">
            <a:avLst/>
          </a:prstGeom>
        </p:spPr>
      </p:pic>
    </p:spTree>
    <p:extLst>
      <p:ext uri="{BB962C8B-B14F-4D97-AF65-F5344CB8AC3E}">
        <p14:creationId xmlns:p14="http://schemas.microsoft.com/office/powerpoint/2010/main" val="2337319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36631" y="1180764"/>
            <a:ext cx="5728126" cy="1384995"/>
          </a:xfrm>
          <a:prstGeom prst="rect">
            <a:avLst/>
          </a:prstGeom>
          <a:noFill/>
        </p:spPr>
        <p:txBody>
          <a:bodyPr wrap="square" lIns="91440" tIns="45720" rIns="91440" bIns="45720" rtlCol="0" anchor="t">
            <a:spAutoFit/>
          </a:bodyPr>
          <a:lstStyle/>
          <a:p>
            <a:r>
              <a:rPr lang="en-US" altLang="ja-JP" sz="2000" b="1" dirty="0">
                <a:ea typeface="游ゴシック"/>
              </a:rPr>
              <a:t>(1)</a:t>
            </a:r>
            <a:r>
              <a:rPr lang="ja-JP" altLang="en-US" sz="2000" b="1" dirty="0">
                <a:ea typeface="游ゴシック"/>
              </a:rPr>
              <a:t> 高度先進技術の実装促進</a:t>
            </a:r>
            <a:endParaRPr kumimoji="1" lang="ja-JP" altLang="en-US" sz="1600" b="1" dirty="0">
              <a:ea typeface="游ゴシック"/>
            </a:endParaRPr>
          </a:p>
          <a:p>
            <a:r>
              <a:rPr kumimoji="1" lang="ja-JP" altLang="en-US" sz="1600" dirty="0">
                <a:ea typeface="游ゴシック"/>
              </a:rPr>
              <a:t>・大阪農業は、都市近郊の小規模農地を活かし、簡易施設と</a:t>
            </a:r>
            <a:endParaRPr lang="en-US" altLang="ja-JP" sz="1600" dirty="0">
              <a:ea typeface="游ゴシック"/>
            </a:endParaRPr>
          </a:p>
          <a:p>
            <a:r>
              <a:rPr lang="ja-JP" altLang="en-US" sz="1600" dirty="0">
                <a:ea typeface="游ゴシック"/>
              </a:rPr>
              <a:t>　</a:t>
            </a:r>
            <a:r>
              <a:rPr kumimoji="1" lang="ja-JP" altLang="en-US" sz="1600" dirty="0">
                <a:ea typeface="游ゴシック"/>
              </a:rPr>
              <a:t>人力・経験則による栽培で高収益を実現</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他産地で大規模・先進施設の導入が進んだことによる、量</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で競う市場構造の強化</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　生産体制全般にわたる大阪型農業</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の構築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92210" y="1207211"/>
            <a:ext cx="5870799" cy="1138773"/>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先端</a:t>
            </a:r>
            <a:r>
              <a:rPr kumimoji="1" lang="en-US" altLang="ja-JP" sz="2000" b="1" dirty="0">
                <a:ea typeface="游ゴシック"/>
              </a:rPr>
              <a:t>DX</a:t>
            </a:r>
            <a:r>
              <a:rPr kumimoji="1" lang="ja-JP" altLang="en-US" sz="2000" b="1" dirty="0">
                <a:ea typeface="游ゴシック"/>
              </a:rPr>
              <a:t>と生産者をつなぐ「共創」の展開</a:t>
            </a:r>
            <a:endParaRPr kumimoji="1" lang="en-US" altLang="ja-JP" sz="1600" b="1" dirty="0">
              <a:ea typeface="游ゴシック"/>
            </a:endParaRPr>
          </a:p>
          <a:p>
            <a:r>
              <a:rPr kumimoji="1" lang="ja-JP" altLang="en-US" sz="1600" dirty="0">
                <a:ea typeface="游ゴシック"/>
              </a:rPr>
              <a:t>・労働力不足や気象リスクといった構造的課題に対応するに</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は、現場のニーズ（課題）と技術シーズ（解決策）を結ぶ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「共創」を進めていくことが不可欠</a:t>
            </a:r>
            <a:endParaRPr lang="ja-JP" dirty="0"/>
          </a:p>
        </p:txBody>
      </p:sp>
      <p:pic>
        <p:nvPicPr>
          <p:cNvPr id="7" name="図 6">
            <a:extLst>
              <a:ext uri="{FF2B5EF4-FFF2-40B4-BE49-F238E27FC236}">
                <a16:creationId xmlns:a16="http://schemas.microsoft.com/office/drawing/2014/main" id="{862503DF-30AC-4DE2-8630-E41B013D1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3482" y="4468521"/>
            <a:ext cx="1939786" cy="2154978"/>
          </a:xfrm>
          <a:prstGeom prst="rect">
            <a:avLst/>
          </a:prstGeom>
        </p:spPr>
      </p:pic>
      <p:pic>
        <p:nvPicPr>
          <p:cNvPr id="9" name="図 8">
            <a:extLst>
              <a:ext uri="{FF2B5EF4-FFF2-40B4-BE49-F238E27FC236}">
                <a16:creationId xmlns:a16="http://schemas.microsoft.com/office/drawing/2014/main" id="{568B50B4-979B-47F7-9625-094890D5844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31160" y="4460357"/>
            <a:ext cx="2154978" cy="2154978"/>
          </a:xfrm>
          <a:prstGeom prst="rect">
            <a:avLst/>
          </a:prstGeom>
        </p:spPr>
      </p:pic>
      <p:pic>
        <p:nvPicPr>
          <p:cNvPr id="10" name="図 9">
            <a:extLst>
              <a:ext uri="{FF2B5EF4-FFF2-40B4-BE49-F238E27FC236}">
                <a16:creationId xmlns:a16="http://schemas.microsoft.com/office/drawing/2014/main" id="{07DF8DD6-DF80-4B05-8B85-EDE87BDD9CBD}"/>
              </a:ext>
            </a:extLst>
          </p:cNvPr>
          <p:cNvPicPr>
            <a:picLocks noChangeAspect="1"/>
          </p:cNvPicPr>
          <p:nvPr/>
        </p:nvPicPr>
        <p:blipFill>
          <a:blip r:embed="rId4"/>
          <a:stretch>
            <a:fillRect/>
          </a:stretch>
        </p:blipFill>
        <p:spPr>
          <a:xfrm>
            <a:off x="805862" y="4878262"/>
            <a:ext cx="2030861" cy="1718420"/>
          </a:xfrm>
          <a:prstGeom prst="rect">
            <a:avLst/>
          </a:prstGeom>
        </p:spPr>
      </p:pic>
      <p:pic>
        <p:nvPicPr>
          <p:cNvPr id="11" name="図 10">
            <a:extLst>
              <a:ext uri="{FF2B5EF4-FFF2-40B4-BE49-F238E27FC236}">
                <a16:creationId xmlns:a16="http://schemas.microsoft.com/office/drawing/2014/main" id="{852B58B3-9296-4EB9-94B6-BB7501FB58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8605" y="4878262"/>
            <a:ext cx="2289914" cy="1715978"/>
          </a:xfrm>
          <a:prstGeom prst="rect">
            <a:avLst/>
          </a:prstGeom>
        </p:spPr>
      </p:pic>
      <p:sp>
        <p:nvSpPr>
          <p:cNvPr id="12" name="テキスト ボックス 11">
            <a:extLst>
              <a:ext uri="{FF2B5EF4-FFF2-40B4-BE49-F238E27FC236}">
                <a16:creationId xmlns:a16="http://schemas.microsoft.com/office/drawing/2014/main" id="{BD10748B-6B2B-437B-B157-B043CA3F75CA}"/>
              </a:ext>
            </a:extLst>
          </p:cNvPr>
          <p:cNvSpPr txBox="1"/>
          <p:nvPr/>
        </p:nvSpPr>
        <p:spPr>
          <a:xfrm>
            <a:off x="2090581" y="6599983"/>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高度環境制御技術の導入事例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4" name="テキスト ボックス 13">
            <a:extLst>
              <a:ext uri="{FF2B5EF4-FFF2-40B4-BE49-F238E27FC236}">
                <a16:creationId xmlns:a16="http://schemas.microsoft.com/office/drawing/2014/main" id="{0D70F6A8-6EBF-4012-B723-AECB87EBF30D}"/>
              </a:ext>
            </a:extLst>
          </p:cNvPr>
          <p:cNvSpPr txBox="1"/>
          <p:nvPr/>
        </p:nvSpPr>
        <p:spPr>
          <a:xfrm>
            <a:off x="7896486" y="6615335"/>
            <a:ext cx="310462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共創による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DX</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実証・開発のイメージ画像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5" name="テキスト ボックス 14">
            <a:extLst>
              <a:ext uri="{FF2B5EF4-FFF2-40B4-BE49-F238E27FC236}">
                <a16:creationId xmlns:a16="http://schemas.microsoft.com/office/drawing/2014/main" id="{06A266DA-C696-4241-A8B0-46817EDAB136}"/>
              </a:ext>
            </a:extLst>
          </p:cNvPr>
          <p:cNvSpPr txBox="1"/>
          <p:nvPr/>
        </p:nvSpPr>
        <p:spPr>
          <a:xfrm>
            <a:off x="236631" y="2807608"/>
            <a:ext cx="5855579" cy="584775"/>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食味の面での高品質化など</a:t>
            </a:r>
            <a:r>
              <a:rPr kumimoji="1" lang="en-US" altLang="ja-JP" sz="1600" dirty="0">
                <a:ea typeface="游ゴシック"/>
              </a:rPr>
              <a:t>､</a:t>
            </a:r>
            <a:r>
              <a:rPr kumimoji="1" lang="ja-JP" altLang="en-US" sz="1600" dirty="0">
                <a:ea typeface="游ゴシック"/>
              </a:rPr>
              <a:t>都市農業に適した先進技術</a:t>
            </a:r>
            <a:endParaRPr lang="ja-JP" altLang="en-US" sz="1600" dirty="0">
              <a:ea typeface="游ゴシック"/>
            </a:endParaRPr>
          </a:p>
          <a:p>
            <a:r>
              <a:rPr lang="ja-JP" altLang="en-US" sz="1600" dirty="0">
                <a:ea typeface="游ゴシック"/>
              </a:rPr>
              <a:t>　</a:t>
            </a:r>
            <a:r>
              <a:rPr kumimoji="1" lang="ja-JP" altLang="en-US" sz="1600" dirty="0">
                <a:ea typeface="游ゴシック"/>
              </a:rPr>
              <a:t>の検討・実装を拡大し、データ・ノウハウを共有</a:t>
            </a:r>
            <a:endParaRPr lang="ja-JP" altLang="ja-JP" sz="1600" dirty="0">
              <a:ea typeface="游ゴシック" panose="020B0400000000000000" pitchFamily="34" charset="-128"/>
            </a:endParaRPr>
          </a:p>
        </p:txBody>
      </p:sp>
      <p:sp>
        <p:nvSpPr>
          <p:cNvPr id="16" name="テキスト ボックス 15">
            <a:extLst>
              <a:ext uri="{FF2B5EF4-FFF2-40B4-BE49-F238E27FC236}">
                <a16:creationId xmlns:a16="http://schemas.microsoft.com/office/drawing/2014/main" id="{6C18EDE2-661B-429B-A122-B0B69ED21A8B}"/>
              </a:ext>
            </a:extLst>
          </p:cNvPr>
          <p:cNvSpPr txBox="1"/>
          <p:nvPr/>
        </p:nvSpPr>
        <p:spPr>
          <a:xfrm>
            <a:off x="172904" y="3615365"/>
            <a:ext cx="5855579" cy="338554"/>
          </a:xfrm>
          <a:prstGeom prst="rect">
            <a:avLst/>
          </a:prstGeom>
          <a:noFill/>
        </p:spPr>
        <p:txBody>
          <a:bodyPr wrap="square">
            <a:spAutoFit/>
          </a:bodyPr>
          <a:lstStyle/>
          <a:p>
            <a:pPr algn="ctr"/>
            <a:r>
              <a:rPr kumimoji="1" lang="ja-JP" altLang="en-US" sz="1600" b="1" dirty="0">
                <a:ea typeface="游ゴシック"/>
              </a:rPr>
              <a:t>生産性向上と収益確保、担い手育成</a:t>
            </a:r>
            <a:endParaRPr lang="ja-JP" altLang="ja-JP" sz="1600" b="1" dirty="0">
              <a:ea typeface="游ゴシック"/>
            </a:endParaRPr>
          </a:p>
        </p:txBody>
      </p:sp>
      <p:sp>
        <p:nvSpPr>
          <p:cNvPr id="17" name="二等辺三角形 16">
            <a:extLst>
              <a:ext uri="{FF2B5EF4-FFF2-40B4-BE49-F238E27FC236}">
                <a16:creationId xmlns:a16="http://schemas.microsoft.com/office/drawing/2014/main" id="{184A0B2C-0FD4-40D4-8A99-F2E4DEEE1562}"/>
              </a:ext>
            </a:extLst>
          </p:cNvPr>
          <p:cNvSpPr/>
          <p:nvPr/>
        </p:nvSpPr>
        <p:spPr>
          <a:xfrm flipV="1">
            <a:off x="1799752" y="259101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8" name="二等辺三角形 17">
            <a:extLst>
              <a:ext uri="{FF2B5EF4-FFF2-40B4-BE49-F238E27FC236}">
                <a16:creationId xmlns:a16="http://schemas.microsoft.com/office/drawing/2014/main" id="{A612927C-1220-488F-A6DB-6658149AF0D4}"/>
              </a:ext>
            </a:extLst>
          </p:cNvPr>
          <p:cNvSpPr/>
          <p:nvPr/>
        </p:nvSpPr>
        <p:spPr>
          <a:xfrm flipV="1">
            <a:off x="1799752" y="340754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21" name="テキスト ボックス 20">
            <a:extLst>
              <a:ext uri="{FF2B5EF4-FFF2-40B4-BE49-F238E27FC236}">
                <a16:creationId xmlns:a16="http://schemas.microsoft.com/office/drawing/2014/main" id="{3D85BD66-A73B-4FEF-A4A7-6153C2177CF5}"/>
              </a:ext>
            </a:extLst>
          </p:cNvPr>
          <p:cNvSpPr txBox="1"/>
          <p:nvPr/>
        </p:nvSpPr>
        <p:spPr>
          <a:xfrm>
            <a:off x="6099792" y="2567880"/>
            <a:ext cx="6074571" cy="830997"/>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開発から導入・制度整備まで視野に入れた「共創」を拡大</a:t>
            </a:r>
            <a:endParaRPr lang="ja-JP" altLang="ja-JP" sz="1600" dirty="0">
              <a:ea typeface="游ゴシック"/>
            </a:endParaRPr>
          </a:p>
          <a:p>
            <a:r>
              <a:rPr kumimoji="1" lang="ja-JP" altLang="en-US" sz="1600" dirty="0">
                <a:ea typeface="游ゴシック"/>
              </a:rPr>
              <a:t>・農</a:t>
            </a:r>
            <a:r>
              <a:rPr kumimoji="1" lang="en-US" altLang="ja-JP" sz="1600" dirty="0">
                <a:ea typeface="游ゴシック"/>
              </a:rPr>
              <a:t>×</a:t>
            </a:r>
            <a:r>
              <a:rPr kumimoji="1" lang="ja-JP" altLang="en-US" sz="1600" dirty="0">
                <a:ea typeface="游ゴシック"/>
              </a:rPr>
              <a:t>食</a:t>
            </a:r>
            <a:r>
              <a:rPr kumimoji="1" lang="en-US" altLang="ja-JP" sz="1600" dirty="0">
                <a:ea typeface="游ゴシック"/>
              </a:rPr>
              <a:t>×</a:t>
            </a:r>
            <a:r>
              <a:rPr kumimoji="1" lang="ja-JP" altLang="en-US" sz="1600" dirty="0">
                <a:ea typeface="游ゴシック"/>
              </a:rPr>
              <a:t>健康</a:t>
            </a:r>
            <a:r>
              <a:rPr kumimoji="1" lang="en-US" altLang="ja-JP" sz="1600" dirty="0">
                <a:ea typeface="游ゴシック"/>
              </a:rPr>
              <a:t>×</a:t>
            </a:r>
            <a:r>
              <a:rPr kumimoji="1" lang="ja-JP" altLang="en-US" sz="1600" dirty="0">
                <a:ea typeface="游ゴシック"/>
              </a:rPr>
              <a:t>環境での産学官民連携により、先端</a:t>
            </a:r>
            <a:r>
              <a:rPr kumimoji="1" lang="en-US" altLang="ja-JP" sz="1600" dirty="0">
                <a:ea typeface="游ゴシック"/>
              </a:rPr>
              <a:t>DX</a:t>
            </a:r>
            <a:r>
              <a:rPr kumimoji="1" lang="ja-JP" altLang="en-US" sz="1600" dirty="0">
                <a:ea typeface="游ゴシック"/>
              </a:rPr>
              <a:t>実証・</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実装を展開し、大阪発のイノベーションを創出</a:t>
            </a:r>
            <a:endParaRPr kumimoji="1" lang="en-US" altLang="ja-JP" sz="1600" dirty="0">
              <a:ea typeface="游ゴシック"/>
            </a:endParaRPr>
          </a:p>
        </p:txBody>
      </p:sp>
      <p:sp>
        <p:nvSpPr>
          <p:cNvPr id="22" name="テキスト ボックス 21">
            <a:extLst>
              <a:ext uri="{FF2B5EF4-FFF2-40B4-BE49-F238E27FC236}">
                <a16:creationId xmlns:a16="http://schemas.microsoft.com/office/drawing/2014/main" id="{E80D2944-3C19-4826-9D0B-E8E6BC98E6C8}"/>
              </a:ext>
            </a:extLst>
          </p:cNvPr>
          <p:cNvSpPr txBox="1"/>
          <p:nvPr/>
        </p:nvSpPr>
        <p:spPr>
          <a:xfrm>
            <a:off x="6099791" y="3615365"/>
            <a:ext cx="6074571" cy="584775"/>
          </a:xfrm>
          <a:prstGeom prst="rect">
            <a:avLst/>
          </a:prstGeom>
          <a:noFill/>
        </p:spPr>
        <p:txBody>
          <a:bodyPr wrap="square">
            <a:spAutoFit/>
          </a:bodyPr>
          <a:lstStyle/>
          <a:p>
            <a:pPr algn="ctr"/>
            <a:r>
              <a:rPr kumimoji="1" lang="ja-JP" altLang="en-US" sz="1600" b="1" dirty="0">
                <a:ea typeface="游ゴシック"/>
              </a:rPr>
              <a:t>共創により年間</a:t>
            </a:r>
            <a:r>
              <a:rPr kumimoji="1" lang="en-US" altLang="ja-JP" sz="1600" b="1" dirty="0">
                <a:ea typeface="游ゴシック"/>
              </a:rPr>
              <a:t>2</a:t>
            </a:r>
            <a:r>
              <a:rPr kumimoji="1" lang="ja-JP" altLang="en-US" sz="1600" b="1" dirty="0">
                <a:ea typeface="游ゴシック"/>
              </a:rPr>
              <a:t>件以上の新たな価値創出</a:t>
            </a:r>
            <a:endParaRPr kumimoji="1" lang="en-US" altLang="ja-JP" sz="1600" b="1" dirty="0">
              <a:ea typeface="游ゴシック"/>
            </a:endParaRPr>
          </a:p>
          <a:p>
            <a:pPr algn="ctr"/>
            <a:r>
              <a:rPr kumimoji="1" lang="ja-JP" altLang="en-US" sz="1600" b="1" dirty="0">
                <a:ea typeface="游ゴシック"/>
              </a:rPr>
              <a:t>（革新的技術の実証・実装、新事業の創出等）</a:t>
            </a:r>
            <a:endParaRPr lang="ja-JP" altLang="ja-JP" sz="1600" b="1" dirty="0">
              <a:ea typeface="游ゴシック"/>
            </a:endParaRPr>
          </a:p>
        </p:txBody>
      </p:sp>
      <p:sp>
        <p:nvSpPr>
          <p:cNvPr id="23" name="二等辺三角形 22">
            <a:extLst>
              <a:ext uri="{FF2B5EF4-FFF2-40B4-BE49-F238E27FC236}">
                <a16:creationId xmlns:a16="http://schemas.microsoft.com/office/drawing/2014/main" id="{65505E00-6ECA-4E7B-A8AD-FA469090C5ED}"/>
              </a:ext>
            </a:extLst>
          </p:cNvPr>
          <p:cNvSpPr/>
          <p:nvPr/>
        </p:nvSpPr>
        <p:spPr>
          <a:xfrm flipV="1">
            <a:off x="7836135" y="2360600"/>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24" name="二等辺三角形 23">
            <a:extLst>
              <a:ext uri="{FF2B5EF4-FFF2-40B4-BE49-F238E27FC236}">
                <a16:creationId xmlns:a16="http://schemas.microsoft.com/office/drawing/2014/main" id="{9CE54215-472F-4091-83CC-02E5DC6A43C2}"/>
              </a:ext>
            </a:extLst>
          </p:cNvPr>
          <p:cNvSpPr/>
          <p:nvPr/>
        </p:nvSpPr>
        <p:spPr>
          <a:xfrm flipV="1">
            <a:off x="7836135" y="3417427"/>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3157709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24476" y="1208260"/>
            <a:ext cx="6208982" cy="1384995"/>
          </a:xfrm>
          <a:prstGeom prst="rect">
            <a:avLst/>
          </a:prstGeom>
          <a:noFill/>
        </p:spPr>
        <p:txBody>
          <a:bodyPr wrap="square" lIns="91440" tIns="45720" rIns="91440" bIns="45720" rtlCol="0" anchor="t">
            <a:spAutoFit/>
          </a:bodyPr>
          <a:lstStyle/>
          <a:p>
            <a:r>
              <a:rPr lang="en-US" altLang="ja-JP" sz="2000" b="1" dirty="0">
                <a:ea typeface="游ゴシック"/>
              </a:rPr>
              <a:t>(3)</a:t>
            </a:r>
            <a:r>
              <a:rPr lang="ja-JP" altLang="en-US" sz="2000" b="1" dirty="0">
                <a:ea typeface="游ゴシック"/>
              </a:rPr>
              <a:t> 農業</a:t>
            </a:r>
            <a:r>
              <a:rPr lang="en-US" altLang="ja-JP" sz="2000" b="1" dirty="0">
                <a:ea typeface="游ゴシック"/>
              </a:rPr>
              <a:t>DX</a:t>
            </a:r>
            <a:r>
              <a:rPr lang="ja-JP" altLang="en-US" sz="2000" b="1" dirty="0">
                <a:ea typeface="游ゴシック"/>
              </a:rPr>
              <a:t>を実践する企業誘致</a:t>
            </a:r>
            <a:endParaRPr lang="ja-JP" altLang="en-US" sz="1600" b="1" dirty="0">
              <a:ea typeface="游ゴシック"/>
            </a:endParaRPr>
          </a:p>
          <a:p>
            <a:r>
              <a:rPr lang="ja-JP" altLang="en-US" sz="1600" dirty="0">
                <a:ea typeface="游ゴシック"/>
              </a:rPr>
              <a:t>・企業参入による先端技術の実装は、生産現場に新風を吹き込</a:t>
            </a:r>
            <a:endParaRPr lang="en-US" altLang="ja-JP" sz="1600" dirty="0">
              <a:ea typeface="游ゴシック" panose="020B0400000000000000" pitchFamily="34" charset="-128"/>
            </a:endParaRPr>
          </a:p>
          <a:p>
            <a:r>
              <a:rPr lang="ja-JP" altLang="en-US" sz="1600" dirty="0">
                <a:ea typeface="游ゴシック"/>
              </a:rPr>
              <a:t>　み、高い生産性を実現するモデル農場の誕生につながる</a:t>
            </a:r>
            <a:endParaRPr lang="en-US" altLang="ja-JP" sz="1600" dirty="0">
              <a:ea typeface="游ゴシック"/>
            </a:endParaRPr>
          </a:p>
          <a:p>
            <a:r>
              <a:rPr lang="ja-JP" altLang="en-US" sz="1600" dirty="0">
                <a:ea typeface="游ゴシック"/>
              </a:rPr>
              <a:t>・多様なプレーヤーの参入は農業分野の雇用創出にも寄与し、若</a:t>
            </a:r>
            <a:endParaRPr lang="en-US" altLang="ja-JP" sz="1600" dirty="0">
              <a:ea typeface="游ゴシック"/>
            </a:endParaRPr>
          </a:p>
          <a:p>
            <a:r>
              <a:rPr lang="ja-JP" altLang="en-US" sz="1600" dirty="0">
                <a:ea typeface="游ゴシック"/>
              </a:rPr>
              <a:t>　者や都市部の人材が農業に関わる機会を増やす効果も期待</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　生産体制全般にわたる大阪型農業</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の構築　　　</a:t>
            </a:r>
          </a:p>
        </p:txBody>
      </p:sp>
      <p:pic>
        <p:nvPicPr>
          <p:cNvPr id="7" name="図 6">
            <a:extLst>
              <a:ext uri="{FF2B5EF4-FFF2-40B4-BE49-F238E27FC236}">
                <a16:creationId xmlns:a16="http://schemas.microsoft.com/office/drawing/2014/main" id="{8535D4DF-5179-4FBD-BBC6-482FA767038A}"/>
              </a:ext>
            </a:extLst>
          </p:cNvPr>
          <p:cNvPicPr>
            <a:picLocks noChangeAspect="1"/>
          </p:cNvPicPr>
          <p:nvPr/>
        </p:nvPicPr>
        <p:blipFill>
          <a:blip r:embed="rId2"/>
          <a:stretch>
            <a:fillRect/>
          </a:stretch>
        </p:blipFill>
        <p:spPr>
          <a:xfrm>
            <a:off x="6825342" y="1310332"/>
            <a:ext cx="2943497" cy="2391592"/>
          </a:xfrm>
          <a:prstGeom prst="rect">
            <a:avLst/>
          </a:prstGeom>
        </p:spPr>
      </p:pic>
      <p:pic>
        <p:nvPicPr>
          <p:cNvPr id="9" name="図 8">
            <a:extLst>
              <a:ext uri="{FF2B5EF4-FFF2-40B4-BE49-F238E27FC236}">
                <a16:creationId xmlns:a16="http://schemas.microsoft.com/office/drawing/2014/main" id="{7685BEBC-6692-4C8E-8412-9C04EA2A829F}"/>
              </a:ext>
            </a:extLst>
          </p:cNvPr>
          <p:cNvPicPr>
            <a:picLocks noChangeAspect="1"/>
          </p:cNvPicPr>
          <p:nvPr/>
        </p:nvPicPr>
        <p:blipFill>
          <a:blip r:embed="rId3"/>
          <a:stretch>
            <a:fillRect/>
          </a:stretch>
        </p:blipFill>
        <p:spPr>
          <a:xfrm>
            <a:off x="8559876" y="3880613"/>
            <a:ext cx="2931629" cy="2391592"/>
          </a:xfrm>
          <a:prstGeom prst="rect">
            <a:avLst/>
          </a:prstGeom>
        </p:spPr>
      </p:pic>
      <p:sp>
        <p:nvSpPr>
          <p:cNvPr id="10" name="テキスト ボックス 9">
            <a:extLst>
              <a:ext uri="{FF2B5EF4-FFF2-40B4-BE49-F238E27FC236}">
                <a16:creationId xmlns:a16="http://schemas.microsoft.com/office/drawing/2014/main" id="{B1001444-CF31-4764-82C0-37F4844389E9}"/>
              </a:ext>
            </a:extLst>
          </p:cNvPr>
          <p:cNvSpPr txBox="1"/>
          <p:nvPr/>
        </p:nvSpPr>
        <p:spPr>
          <a:xfrm>
            <a:off x="6556445" y="3880613"/>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高度環境制御ハウスでの企業参入事例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1" name="テキスト ボックス 10">
            <a:extLst>
              <a:ext uri="{FF2B5EF4-FFF2-40B4-BE49-F238E27FC236}">
                <a16:creationId xmlns:a16="http://schemas.microsoft.com/office/drawing/2014/main" id="{BD857078-DBCB-43E3-983A-0D9E044CAF0A}"/>
              </a:ext>
            </a:extLst>
          </p:cNvPr>
          <p:cNvSpPr txBox="1"/>
          <p:nvPr/>
        </p:nvSpPr>
        <p:spPr>
          <a:xfrm>
            <a:off x="224476" y="2801074"/>
            <a:ext cx="6205450" cy="1815882"/>
          </a:xfrm>
          <a:prstGeom prst="rect">
            <a:avLst/>
          </a:prstGeom>
          <a:noFill/>
        </p:spPr>
        <p:txBody>
          <a:bodyPr wrap="square">
            <a:spAutoFit/>
          </a:bodyPr>
          <a:lstStyle/>
          <a:p>
            <a:r>
              <a:rPr kumimoji="1" lang="ja-JP" altLang="en-US" sz="1600" dirty="0">
                <a:ea typeface="游ゴシック"/>
              </a:rPr>
              <a:t>・先進技術や高度な経営ノウハウを持つ企業を誘致</a:t>
            </a:r>
            <a:br>
              <a:rPr kumimoji="1" lang="en-US" altLang="ja-JP" sz="1600" dirty="0">
                <a:ea typeface="游ゴシック"/>
              </a:rPr>
            </a:br>
            <a:r>
              <a:rPr kumimoji="1" lang="ja-JP" altLang="en-US" sz="1600" dirty="0">
                <a:ea typeface="游ゴシック"/>
              </a:rPr>
              <a:t>　例：</a:t>
            </a:r>
            <a:r>
              <a:rPr lang="ja-JP" altLang="en-US" sz="1600" dirty="0">
                <a:ea typeface="游ゴシック"/>
              </a:rPr>
              <a:t>次世代型の栽培施設や高度な</a:t>
            </a:r>
            <a:r>
              <a:rPr lang="en-US" altLang="ja-JP" sz="1600" dirty="0">
                <a:ea typeface="游ゴシック"/>
              </a:rPr>
              <a:t>IT</a:t>
            </a:r>
            <a:r>
              <a:rPr lang="ja-JP" altLang="en-US" sz="1600" dirty="0">
                <a:ea typeface="游ゴシック"/>
              </a:rPr>
              <a:t>農業を展開する企業</a:t>
            </a:r>
            <a:endParaRPr lang="en-US" altLang="ja-JP" sz="1600" dirty="0">
              <a:ea typeface="游ゴシック"/>
            </a:endParaRPr>
          </a:p>
          <a:p>
            <a:r>
              <a:rPr lang="ja-JP" altLang="en-US" sz="1600" dirty="0">
                <a:ea typeface="游ゴシック"/>
              </a:rPr>
              <a:t>　　　アグリテック系スタートアップ</a:t>
            </a:r>
            <a:endParaRPr lang="en-US" altLang="ja-JP" sz="1600" dirty="0">
              <a:ea typeface="游ゴシック"/>
            </a:endParaRPr>
          </a:p>
          <a:p>
            <a:r>
              <a:rPr lang="ja-JP" altLang="en-US" sz="1600" dirty="0">
                <a:ea typeface="游ゴシック"/>
              </a:rPr>
              <a:t>　　　他産業から農業分野に参入し革新的手法を実践する事業者</a:t>
            </a:r>
            <a:endParaRPr lang="en-US" altLang="ja-JP" sz="1600" dirty="0">
              <a:ea typeface="游ゴシック"/>
            </a:endParaRPr>
          </a:p>
          <a:p>
            <a:r>
              <a:rPr lang="ja-JP" altLang="en-US" sz="1600" dirty="0">
                <a:ea typeface="游ゴシック"/>
              </a:rPr>
              <a:t>・こうした企業が大阪で事業を行いやすい環境を整えるため、農</a:t>
            </a:r>
          </a:p>
          <a:p>
            <a:r>
              <a:rPr lang="ja-JP" altLang="en-US" sz="1600" dirty="0">
                <a:ea typeface="游ゴシック"/>
              </a:rPr>
              <a:t>　地集積や施設整備、人材確保などの面を行政としてサポート</a:t>
            </a:r>
            <a:endParaRPr lang="en-US" altLang="ja-JP" sz="1600" dirty="0">
              <a:ea typeface="游ゴシック"/>
            </a:endParaRPr>
          </a:p>
          <a:p>
            <a:r>
              <a:rPr lang="ja-JP" altLang="en-US" sz="1600" dirty="0">
                <a:ea typeface="游ゴシック"/>
              </a:rPr>
              <a:t>・先行事例を広く発信することで、企業の参入意欲を喚起</a:t>
            </a:r>
            <a:endParaRPr lang="ja-JP" altLang="ja-JP" sz="1600" dirty="0">
              <a:ea typeface="游ゴシック"/>
            </a:endParaRPr>
          </a:p>
        </p:txBody>
      </p:sp>
      <p:sp>
        <p:nvSpPr>
          <p:cNvPr id="12" name="二等辺三角形 11">
            <a:extLst>
              <a:ext uri="{FF2B5EF4-FFF2-40B4-BE49-F238E27FC236}">
                <a16:creationId xmlns:a16="http://schemas.microsoft.com/office/drawing/2014/main" id="{016DF3B2-A2ED-4708-9FA9-8B5C3EA0A3D0}"/>
              </a:ext>
            </a:extLst>
          </p:cNvPr>
          <p:cNvSpPr/>
          <p:nvPr/>
        </p:nvSpPr>
        <p:spPr>
          <a:xfrm flipV="1">
            <a:off x="2028025" y="2593255"/>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14" name="テキスト ボックス 13">
            <a:extLst>
              <a:ext uri="{FF2B5EF4-FFF2-40B4-BE49-F238E27FC236}">
                <a16:creationId xmlns:a16="http://schemas.microsoft.com/office/drawing/2014/main" id="{1FC52BBF-8EB0-45F7-80E3-4C1FB9D0E1AD}"/>
              </a:ext>
            </a:extLst>
          </p:cNvPr>
          <p:cNvSpPr txBox="1"/>
          <p:nvPr/>
        </p:nvSpPr>
        <p:spPr>
          <a:xfrm>
            <a:off x="226242" y="4824775"/>
            <a:ext cx="6205450" cy="338554"/>
          </a:xfrm>
          <a:prstGeom prst="rect">
            <a:avLst/>
          </a:prstGeom>
          <a:noFill/>
        </p:spPr>
        <p:txBody>
          <a:bodyPr wrap="square">
            <a:spAutoFit/>
          </a:bodyPr>
          <a:lstStyle/>
          <a:p>
            <a:pPr algn="ctr"/>
            <a:r>
              <a:rPr kumimoji="1" lang="ja-JP" altLang="en-US" sz="1600" b="1" dirty="0">
                <a:ea typeface="游ゴシック"/>
              </a:rPr>
              <a:t>農業</a:t>
            </a:r>
            <a:r>
              <a:rPr kumimoji="1" lang="en-US" altLang="ja-JP" sz="1600" b="1" dirty="0">
                <a:ea typeface="游ゴシック"/>
              </a:rPr>
              <a:t>DX</a:t>
            </a:r>
            <a:r>
              <a:rPr kumimoji="1" lang="ja-JP" altLang="en-US" sz="1600" b="1" dirty="0">
                <a:ea typeface="游ゴシック"/>
              </a:rPr>
              <a:t>モデルの創出、担い手の多様化促進</a:t>
            </a:r>
            <a:endParaRPr lang="ja-JP" altLang="en-US" sz="1600" b="1" dirty="0"/>
          </a:p>
        </p:txBody>
      </p:sp>
      <p:sp>
        <p:nvSpPr>
          <p:cNvPr id="15" name="二等辺三角形 14">
            <a:extLst>
              <a:ext uri="{FF2B5EF4-FFF2-40B4-BE49-F238E27FC236}">
                <a16:creationId xmlns:a16="http://schemas.microsoft.com/office/drawing/2014/main" id="{B543C66D-6464-4A02-8A44-1E8E6F76C3FB}"/>
              </a:ext>
            </a:extLst>
          </p:cNvPr>
          <p:cNvSpPr/>
          <p:nvPr/>
        </p:nvSpPr>
        <p:spPr>
          <a:xfrm flipV="1">
            <a:off x="2028025" y="461695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53127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５</a:t>
            </a: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推進方策</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88020" y="1296928"/>
            <a:ext cx="5696514" cy="2800767"/>
          </a:xfrm>
          <a:prstGeom prst="rect">
            <a:avLst/>
          </a:prstGeom>
          <a:noFill/>
        </p:spPr>
        <p:txBody>
          <a:bodyPr wrap="square" lIns="91440" tIns="45720" rIns="91440" bIns="45720" rtlCol="0" anchor="t">
            <a:spAutoFit/>
          </a:bodyPr>
          <a:lstStyle/>
          <a:p>
            <a:r>
              <a:rPr lang="ja-JP" altLang="en-US" sz="1600" dirty="0">
                <a:ea typeface="游ゴシック"/>
              </a:rPr>
              <a:t>・大阪府、</a:t>
            </a:r>
            <a:r>
              <a:rPr lang="en-US" altLang="ja-JP" sz="1600" dirty="0">
                <a:ea typeface="游ゴシック"/>
              </a:rPr>
              <a:t>JA</a:t>
            </a:r>
            <a:r>
              <a:rPr lang="ja-JP" altLang="en-US" sz="1600" dirty="0">
                <a:ea typeface="游ゴシック"/>
              </a:rPr>
              <a:t>グループ大阪や農業者、環農水研などで構成す</a:t>
            </a:r>
            <a:endParaRPr lang="en-US" altLang="ja-JP" sz="1600" dirty="0">
              <a:ea typeface="游ゴシック"/>
            </a:endParaRPr>
          </a:p>
          <a:p>
            <a:r>
              <a:rPr lang="ja-JP" altLang="en-US" sz="1600" dirty="0">
                <a:ea typeface="游ゴシック"/>
              </a:rPr>
              <a:t>　る「大阪府スマート農業推進協議会」を令和</a:t>
            </a:r>
            <a:r>
              <a:rPr lang="en-US" altLang="ja-JP" sz="1600" dirty="0">
                <a:ea typeface="游ゴシック"/>
              </a:rPr>
              <a:t>2</a:t>
            </a:r>
            <a:r>
              <a:rPr lang="ja-JP" altLang="en-US" sz="1600" dirty="0">
                <a:ea typeface="游ゴシック"/>
              </a:rPr>
              <a:t>年度に設立</a:t>
            </a:r>
            <a:endParaRPr lang="en-US" altLang="ja-JP" sz="1600" dirty="0">
              <a:ea typeface="游ゴシック"/>
            </a:endParaRPr>
          </a:p>
          <a:p>
            <a:r>
              <a:rPr lang="ja-JP" altLang="en-US" sz="1600" dirty="0">
                <a:ea typeface="游ゴシック"/>
              </a:rPr>
              <a:t>・令和</a:t>
            </a:r>
            <a:r>
              <a:rPr lang="en-US" altLang="ja-JP" sz="1600" dirty="0">
                <a:ea typeface="游ゴシック"/>
              </a:rPr>
              <a:t>5</a:t>
            </a:r>
            <a:r>
              <a:rPr lang="ja-JP" altLang="en-US" sz="1600" dirty="0">
                <a:ea typeface="游ゴシック"/>
              </a:rPr>
              <a:t>年度には学識経験者を交えた「大阪府データ駆動型</a:t>
            </a:r>
            <a:endParaRPr lang="en-US" altLang="ja-JP" sz="1600" dirty="0">
              <a:ea typeface="游ゴシック"/>
            </a:endParaRPr>
          </a:p>
          <a:p>
            <a:r>
              <a:rPr lang="ja-JP" altLang="en-US" sz="1600" dirty="0">
                <a:ea typeface="游ゴシック"/>
              </a:rPr>
              <a:t>　農業推進研究会」を発足</a:t>
            </a:r>
            <a:endParaRPr lang="ja-JP" dirty="0">
              <a:ea typeface="游ゴシック"/>
            </a:endParaRPr>
          </a:p>
          <a:p>
            <a:r>
              <a:rPr lang="ja-JP" altLang="en-US" sz="1600" dirty="0">
                <a:ea typeface="游ゴシック"/>
              </a:rPr>
              <a:t>・これらを通じ、産官学民が一体となって大阪の実情に応じ</a:t>
            </a:r>
            <a:endParaRPr lang="en-US" altLang="ja-JP" sz="1600" dirty="0">
              <a:ea typeface="游ゴシック"/>
            </a:endParaRPr>
          </a:p>
          <a:p>
            <a:r>
              <a:rPr lang="ja-JP" altLang="en-US" sz="1600" dirty="0">
                <a:ea typeface="游ゴシック"/>
              </a:rPr>
              <a:t>　た農業</a:t>
            </a:r>
            <a:r>
              <a:rPr lang="en-US" altLang="ja-JP" sz="1600" dirty="0">
                <a:ea typeface="游ゴシック"/>
              </a:rPr>
              <a:t>DX</a:t>
            </a:r>
            <a:r>
              <a:rPr lang="ja-JP" altLang="en-US" sz="1600" dirty="0">
                <a:ea typeface="游ゴシック"/>
              </a:rPr>
              <a:t>を展開する推進体制を強化</a:t>
            </a:r>
            <a:endParaRPr lang="ja-JP" dirty="0">
              <a:ea typeface="游ゴシック"/>
            </a:endParaRPr>
          </a:p>
          <a:p>
            <a:r>
              <a:rPr lang="ja-JP" altLang="en-US" sz="1600" dirty="0">
                <a:ea typeface="游ゴシック"/>
              </a:rPr>
              <a:t>・大阪府（農政室）は事務局として農業</a:t>
            </a:r>
            <a:r>
              <a:rPr lang="en-US" altLang="ja-JP" sz="1600" dirty="0">
                <a:ea typeface="游ゴシック"/>
              </a:rPr>
              <a:t>DX</a:t>
            </a:r>
            <a:r>
              <a:rPr lang="ja-JP" altLang="en-US" sz="1600" dirty="0">
                <a:ea typeface="游ゴシック"/>
              </a:rPr>
              <a:t>の相談窓口を一</a:t>
            </a:r>
            <a:endParaRPr lang="en-US" altLang="ja-JP" sz="1600" dirty="0">
              <a:ea typeface="游ゴシック"/>
            </a:endParaRPr>
          </a:p>
          <a:p>
            <a:r>
              <a:rPr lang="ja-JP" altLang="en-US" sz="1600" dirty="0">
                <a:ea typeface="游ゴシック"/>
              </a:rPr>
              <a:t>　本化し、農機メーカー等の民間企業、研究機関、農業者な</a:t>
            </a:r>
            <a:endParaRPr lang="en-US" altLang="ja-JP" sz="1600" dirty="0">
              <a:ea typeface="游ゴシック"/>
            </a:endParaRPr>
          </a:p>
          <a:p>
            <a:r>
              <a:rPr lang="ja-JP" altLang="en-US" sz="1600" dirty="0">
                <a:ea typeface="游ゴシック"/>
              </a:rPr>
              <a:t>　どをつなぐ橋渡し役を担い、技術や資金に関する問い合わ</a:t>
            </a:r>
            <a:endParaRPr lang="en-US" altLang="ja-JP" sz="1600" dirty="0">
              <a:ea typeface="游ゴシック"/>
            </a:endParaRPr>
          </a:p>
          <a:p>
            <a:r>
              <a:rPr lang="ja-JP" altLang="en-US" sz="1600" dirty="0">
                <a:ea typeface="游ゴシック"/>
              </a:rPr>
              <a:t>　せ対応やマッチング支援など、一元的なサポートにより府</a:t>
            </a:r>
            <a:endParaRPr lang="en-US" altLang="ja-JP" sz="1600" dirty="0">
              <a:ea typeface="游ゴシック"/>
            </a:endParaRPr>
          </a:p>
          <a:p>
            <a:r>
              <a:rPr lang="ja-JP" altLang="en-US" sz="1600" dirty="0">
                <a:ea typeface="游ゴシック"/>
              </a:rPr>
              <a:t>　内での農業</a:t>
            </a:r>
            <a:r>
              <a:rPr lang="en-US" altLang="ja-JP" sz="1600" dirty="0">
                <a:ea typeface="游ゴシック"/>
              </a:rPr>
              <a:t>DX</a:t>
            </a:r>
            <a:r>
              <a:rPr lang="ja-JP" altLang="en-US" sz="1600" dirty="0">
                <a:ea typeface="游ゴシック"/>
              </a:rPr>
              <a:t>の展開を円滑に進める</a:t>
            </a:r>
            <a:endParaRPr lang="en-US" altLang="ja-JP" sz="1600" dirty="0">
              <a:ea typeface="游ゴシック"/>
            </a:endParaRPr>
          </a:p>
        </p:txBody>
      </p:sp>
      <p:sp>
        <p:nvSpPr>
          <p:cNvPr id="7" name="テキスト ボックス 6">
            <a:extLst>
              <a:ext uri="{FF2B5EF4-FFF2-40B4-BE49-F238E27FC236}">
                <a16:creationId xmlns:a16="http://schemas.microsoft.com/office/drawing/2014/main" id="{019B25B1-13A3-4EE3-9090-B123975B0F90}"/>
              </a:ext>
            </a:extLst>
          </p:cNvPr>
          <p:cNvSpPr txBox="1"/>
          <p:nvPr/>
        </p:nvSpPr>
        <p:spPr>
          <a:xfrm>
            <a:off x="6096000" y="1296928"/>
            <a:ext cx="5925533" cy="3293209"/>
          </a:xfrm>
          <a:prstGeom prst="rect">
            <a:avLst/>
          </a:prstGeom>
          <a:noFill/>
        </p:spPr>
        <p:txBody>
          <a:bodyPr wrap="square" lIns="91440" tIns="45720" rIns="91440" bIns="45720" rtlCol="0" anchor="t">
            <a:spAutoFit/>
          </a:bodyPr>
          <a:lstStyle/>
          <a:p>
            <a:r>
              <a:rPr kumimoji="1" lang="en-US" altLang="ja-JP" sz="1600" dirty="0">
                <a:ea typeface="游ゴシック"/>
              </a:rPr>
              <a:t>(1) </a:t>
            </a:r>
            <a:r>
              <a:rPr kumimoji="1" lang="ja-JP" altLang="en-US" sz="1600" dirty="0">
                <a:ea typeface="游ゴシック"/>
              </a:rPr>
              <a:t>試験研究機関</a:t>
            </a:r>
          </a:p>
          <a:p>
            <a:r>
              <a:rPr kumimoji="1" lang="ja-JP" altLang="en-US" sz="1600" dirty="0">
                <a:ea typeface="游ゴシック"/>
              </a:rPr>
              <a:t>・環農水研による技術開発・実証を強化</a:t>
            </a:r>
            <a:endParaRPr lang="ja-JP" dirty="0">
              <a:ea typeface="游ゴシック"/>
            </a:endParaRPr>
          </a:p>
          <a:p>
            <a:r>
              <a:rPr kumimoji="1" lang="ja-JP" altLang="en-US" sz="1600" dirty="0">
                <a:ea typeface="游ゴシック"/>
              </a:rPr>
              <a:t>・農研機構など国の研究機関とも連携し、その知見やネットワ</a:t>
            </a:r>
            <a:endParaRPr lang="ja-JP" dirty="0">
              <a:ea typeface="游ゴシック"/>
            </a:endParaRPr>
          </a:p>
          <a:p>
            <a:r>
              <a:rPr lang="ja-JP" altLang="en-US" sz="1600" dirty="0">
                <a:ea typeface="游ゴシック"/>
              </a:rPr>
              <a:t>　</a:t>
            </a:r>
            <a:r>
              <a:rPr kumimoji="1" lang="ja-JP" altLang="en-US" sz="1600" dirty="0">
                <a:ea typeface="游ゴシック"/>
              </a:rPr>
              <a:t>ークを活用して取組を充実</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府内の大学とも新技術の共同開発や助言、人材交流を進め、</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研究成果をいち早く現場に活用</a:t>
            </a:r>
            <a:endParaRPr lang="ja-JP" dirty="0">
              <a:ea typeface="游ゴシック"/>
            </a:endParaRPr>
          </a:p>
          <a:p>
            <a:endParaRPr kumimoji="1" lang="ja-JP" altLang="en-US" sz="1600" dirty="0"/>
          </a:p>
          <a:p>
            <a:r>
              <a:rPr kumimoji="1" lang="en-US" altLang="ja-JP" sz="1600" dirty="0">
                <a:ea typeface="游ゴシック"/>
              </a:rPr>
              <a:t>(2) </a:t>
            </a:r>
            <a:r>
              <a:rPr kumimoji="1" lang="ja-JP" altLang="en-US" sz="1600" dirty="0">
                <a:ea typeface="游ゴシック"/>
              </a:rPr>
              <a:t>民間企業連携</a:t>
            </a:r>
            <a:endParaRPr lang="ja-JP" altLang="en-US" sz="1600" dirty="0">
              <a:ea typeface="游ゴシック"/>
            </a:endParaRPr>
          </a:p>
          <a:p>
            <a:r>
              <a:rPr kumimoji="1" lang="ja-JP" altLang="en-US" sz="1600" dirty="0">
                <a:ea typeface="游ゴシック"/>
              </a:rPr>
              <a:t>・これまでの交流会等を通じた連携をさらに発展させ、府内農</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業の現場ニーズに即応した技術開発・提供ができるよう連携</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を深化</a:t>
            </a:r>
            <a:endParaRPr kumimoji="1" lang="en-US" altLang="ja-JP" sz="1600" dirty="0">
              <a:ea typeface="游ゴシック"/>
            </a:endParaRPr>
          </a:p>
          <a:p>
            <a:r>
              <a:rPr lang="ja-JP" altLang="en-US" sz="1600" dirty="0">
                <a:ea typeface="游ゴシック"/>
              </a:rPr>
              <a:t>・</a:t>
            </a:r>
            <a:r>
              <a:rPr kumimoji="1" lang="en-US" altLang="ja-JP" sz="1600" dirty="0">
                <a:ea typeface="游ゴシック"/>
              </a:rPr>
              <a:t>ICT</a:t>
            </a:r>
            <a:r>
              <a:rPr kumimoji="1" lang="ja-JP" altLang="en-US" sz="1600" dirty="0">
                <a:ea typeface="游ゴシック"/>
              </a:rPr>
              <a:t>・</a:t>
            </a:r>
            <a:r>
              <a:rPr kumimoji="1" lang="en-US" altLang="ja-JP" sz="1600" dirty="0">
                <a:ea typeface="游ゴシック"/>
              </a:rPr>
              <a:t>IoT</a:t>
            </a:r>
            <a:r>
              <a:rPr kumimoji="1" lang="ja-JP" altLang="en-US" sz="1600" dirty="0">
                <a:ea typeface="游ゴシック"/>
              </a:rPr>
              <a:t>企業やロボット産業、物流など異業種との交流・協</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働も進め、新たな技術・サービスの農業現場への導入を促進</a:t>
            </a:r>
            <a:endParaRPr kumimoji="1" lang="en-US" altLang="ja-JP" sz="1600" dirty="0"/>
          </a:p>
        </p:txBody>
      </p:sp>
      <p:sp>
        <p:nvSpPr>
          <p:cNvPr id="8" name="正方形/長方形 7">
            <a:extLst>
              <a:ext uri="{FF2B5EF4-FFF2-40B4-BE49-F238E27FC236}">
                <a16:creationId xmlns:a16="http://schemas.microsoft.com/office/drawing/2014/main" id="{E1605945-1406-4564-807C-5732C7D9DDB6}"/>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１　推進体制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２　試験研究機関・企業との連携推進</a:t>
            </a:r>
          </a:p>
        </p:txBody>
      </p:sp>
      <p:pic>
        <p:nvPicPr>
          <p:cNvPr id="9" name="図 8">
            <a:extLst>
              <a:ext uri="{FF2B5EF4-FFF2-40B4-BE49-F238E27FC236}">
                <a16:creationId xmlns:a16="http://schemas.microsoft.com/office/drawing/2014/main" id="{D5DEF74D-6052-45B3-92DC-09A336FD666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32072" y="4590137"/>
            <a:ext cx="2924497" cy="1705530"/>
          </a:xfrm>
          <a:prstGeom prst="rect">
            <a:avLst/>
          </a:prstGeom>
        </p:spPr>
      </p:pic>
      <p:pic>
        <p:nvPicPr>
          <p:cNvPr id="3" name="図 2">
            <a:extLst>
              <a:ext uri="{FF2B5EF4-FFF2-40B4-BE49-F238E27FC236}">
                <a16:creationId xmlns:a16="http://schemas.microsoft.com/office/drawing/2014/main" id="{E958AAC8-19E7-43CE-91B5-5A5006DF3489}"/>
              </a:ext>
            </a:extLst>
          </p:cNvPr>
          <p:cNvPicPr>
            <a:picLocks noChangeAspect="1"/>
          </p:cNvPicPr>
          <p:nvPr/>
        </p:nvPicPr>
        <p:blipFill>
          <a:blip r:embed="rId3"/>
          <a:stretch>
            <a:fillRect/>
          </a:stretch>
        </p:blipFill>
        <p:spPr>
          <a:xfrm>
            <a:off x="10171653" y="4590137"/>
            <a:ext cx="1793965" cy="1705530"/>
          </a:xfrm>
          <a:prstGeom prst="rect">
            <a:avLst/>
          </a:prstGeom>
        </p:spPr>
      </p:pic>
      <p:sp>
        <p:nvSpPr>
          <p:cNvPr id="15" name="テキスト ボックス 14">
            <a:extLst>
              <a:ext uri="{FF2B5EF4-FFF2-40B4-BE49-F238E27FC236}">
                <a16:creationId xmlns:a16="http://schemas.microsoft.com/office/drawing/2014/main" id="{E14B1FA8-FC5C-4BA0-885B-2B5DAB935710}"/>
              </a:ext>
            </a:extLst>
          </p:cNvPr>
          <p:cNvSpPr txBox="1"/>
          <p:nvPr/>
        </p:nvSpPr>
        <p:spPr>
          <a:xfrm>
            <a:off x="7968223" y="6292463"/>
            <a:ext cx="3640748" cy="215444"/>
          </a:xfrm>
          <a:prstGeom prst="rect">
            <a:avLst/>
          </a:prstGeom>
          <a:noFill/>
        </p:spPr>
        <p:txBody>
          <a:bodyPr wrap="square" lIns="0" tIns="45720" rIns="91440" bIns="45720" anchor="t">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a:rPr>
              <a:t>展示交流会による企業・先進技術と農業者のマッチング</a:t>
            </a:r>
            <a:r>
              <a:rPr kumimoji="1" lang="ja-JP" altLang="en-US" sz="800" b="0" i="0" u="none" strike="noStrike" kern="1200" cap="none" spc="0" normalizeH="0" baseline="0" noProof="0">
                <a:ln>
                  <a:noFill/>
                </a:ln>
                <a:solidFill>
                  <a:prstClr val="black"/>
                </a:solidFill>
                <a:effectLst/>
                <a:uLnTx/>
                <a:uFillTx/>
                <a:latin typeface="Meiryo UI"/>
                <a:ea typeface="Meiryo UI"/>
                <a:cs typeface="+mn-cs"/>
              </a:rPr>
              <a:t>事例</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a:t>
            </a:r>
            <a:endParaRPr lang="en-US" altLang="ja-JP" sz="800" b="0" i="0" u="none" strike="noStrike" kern="1200" cap="none" spc="0" normalizeH="0" baseline="0" noProof="0" dirty="0">
              <a:ln>
                <a:noFill/>
              </a:ln>
              <a:solidFill>
                <a:prstClr val="black"/>
              </a:solidFill>
              <a:effectLst/>
              <a:uLnTx/>
              <a:uFillTx/>
              <a:latin typeface="Meiryo UI"/>
              <a:ea typeface="Meiryo UI"/>
            </a:endParaRPr>
          </a:p>
        </p:txBody>
      </p:sp>
      <p:sp>
        <p:nvSpPr>
          <p:cNvPr id="2" name="四角形: 角を丸くする 1">
            <a:extLst>
              <a:ext uri="{FF2B5EF4-FFF2-40B4-BE49-F238E27FC236}">
                <a16:creationId xmlns:a16="http://schemas.microsoft.com/office/drawing/2014/main" id="{FEFD97EC-FFDD-4CA4-992A-8D0C3F12A446}"/>
              </a:ext>
            </a:extLst>
          </p:cNvPr>
          <p:cNvSpPr/>
          <p:nvPr/>
        </p:nvSpPr>
        <p:spPr>
          <a:xfrm>
            <a:off x="65585" y="4763193"/>
            <a:ext cx="3536140" cy="561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大阪府スマート農業推進協議会</a:t>
            </a:r>
            <a:endParaRPr lang="en-US" altLang="ja-JP" sz="1600" dirty="0"/>
          </a:p>
          <a:p>
            <a:pPr algn="ctr"/>
            <a:r>
              <a:rPr kumimoji="1" lang="ja-JP" altLang="en-US" sz="1100" dirty="0"/>
              <a:t>（府、</a:t>
            </a:r>
            <a:r>
              <a:rPr kumimoji="1" lang="en-US" altLang="ja-JP" sz="1100" dirty="0"/>
              <a:t>JA</a:t>
            </a:r>
            <a:r>
              <a:rPr kumimoji="1" lang="ja-JP" altLang="en-US" sz="1100" dirty="0"/>
              <a:t>グループ、農業者、環農水研等）</a:t>
            </a:r>
            <a:endParaRPr kumimoji="1" lang="en-US" altLang="ja-JP" sz="1100" dirty="0"/>
          </a:p>
        </p:txBody>
      </p:sp>
      <p:sp>
        <p:nvSpPr>
          <p:cNvPr id="121" name="二等辺三角形 120">
            <a:extLst>
              <a:ext uri="{FF2B5EF4-FFF2-40B4-BE49-F238E27FC236}">
                <a16:creationId xmlns:a16="http://schemas.microsoft.com/office/drawing/2014/main" id="{39B46037-D727-4B9E-BC9A-4019466ACEE2}"/>
              </a:ext>
            </a:extLst>
          </p:cNvPr>
          <p:cNvSpPr/>
          <p:nvPr/>
        </p:nvSpPr>
        <p:spPr>
          <a:xfrm>
            <a:off x="4104640" y="3901441"/>
            <a:ext cx="2459221" cy="1148080"/>
          </a:xfrm>
          <a:prstGeom prst="triangle">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endParaRPr kumimoji="1" lang="ja-JP" altLang="en-US" sz="1200" dirty="0"/>
          </a:p>
        </p:txBody>
      </p:sp>
      <p:sp>
        <p:nvSpPr>
          <p:cNvPr id="11" name="四角形: 角を丸くする 10">
            <a:extLst>
              <a:ext uri="{FF2B5EF4-FFF2-40B4-BE49-F238E27FC236}">
                <a16:creationId xmlns:a16="http://schemas.microsoft.com/office/drawing/2014/main" id="{EA834207-87DF-4C41-AE63-75DC68EE8F9C}"/>
              </a:ext>
            </a:extLst>
          </p:cNvPr>
          <p:cNvSpPr/>
          <p:nvPr/>
        </p:nvSpPr>
        <p:spPr>
          <a:xfrm>
            <a:off x="77129" y="5596181"/>
            <a:ext cx="3524596" cy="561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大阪府データ駆動型農業推進研究会</a:t>
            </a:r>
            <a:endParaRPr lang="en-US" altLang="ja-JP" sz="1600" dirty="0"/>
          </a:p>
          <a:p>
            <a:pPr algn="ctr"/>
            <a:r>
              <a:rPr kumimoji="1" lang="ja-JP" altLang="en-US" sz="1100" dirty="0"/>
              <a:t>（府、</a:t>
            </a:r>
            <a:r>
              <a:rPr lang="ja-JP" altLang="en-US" sz="1100" dirty="0"/>
              <a:t>学識経験者、</a:t>
            </a:r>
            <a:r>
              <a:rPr lang="en-US" altLang="ja-JP" sz="1100" dirty="0"/>
              <a:t>JA</a:t>
            </a:r>
            <a:r>
              <a:rPr lang="ja-JP" altLang="en-US" sz="1100" dirty="0"/>
              <a:t>グループ、環農水研</a:t>
            </a:r>
            <a:r>
              <a:rPr kumimoji="1" lang="ja-JP" altLang="en-US" sz="1100" dirty="0"/>
              <a:t>）</a:t>
            </a:r>
            <a:endParaRPr kumimoji="1" lang="en-US" altLang="ja-JP" sz="1100" dirty="0"/>
          </a:p>
        </p:txBody>
      </p:sp>
      <p:sp>
        <p:nvSpPr>
          <p:cNvPr id="5" name="楕円 4">
            <a:extLst>
              <a:ext uri="{FF2B5EF4-FFF2-40B4-BE49-F238E27FC236}">
                <a16:creationId xmlns:a16="http://schemas.microsoft.com/office/drawing/2014/main" id="{60925DBC-1A94-48BB-94F8-4D966181581F}"/>
              </a:ext>
            </a:extLst>
          </p:cNvPr>
          <p:cNvSpPr/>
          <p:nvPr/>
        </p:nvSpPr>
        <p:spPr>
          <a:xfrm>
            <a:off x="4571388" y="3829718"/>
            <a:ext cx="1604356" cy="407323"/>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企　　業</a:t>
            </a:r>
          </a:p>
        </p:txBody>
      </p:sp>
      <p:sp>
        <p:nvSpPr>
          <p:cNvPr id="16" name="楕円 15">
            <a:extLst>
              <a:ext uri="{FF2B5EF4-FFF2-40B4-BE49-F238E27FC236}">
                <a16:creationId xmlns:a16="http://schemas.microsoft.com/office/drawing/2014/main" id="{A3CDA6C4-E2DC-4B2B-81BC-3AAD87A19F8E}"/>
              </a:ext>
            </a:extLst>
          </p:cNvPr>
          <p:cNvSpPr/>
          <p:nvPr/>
        </p:nvSpPr>
        <p:spPr>
          <a:xfrm>
            <a:off x="5801183" y="4729483"/>
            <a:ext cx="1382858" cy="628201"/>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研究</a:t>
            </a:r>
            <a:endParaRPr lang="en-US" altLang="ja-JP" dirty="0"/>
          </a:p>
          <a:p>
            <a:pPr algn="ctr"/>
            <a:r>
              <a:rPr lang="ja-JP" altLang="en-US" dirty="0"/>
              <a:t>機関</a:t>
            </a:r>
            <a:endParaRPr kumimoji="1" lang="ja-JP" altLang="en-US" dirty="0"/>
          </a:p>
        </p:txBody>
      </p:sp>
      <p:sp>
        <p:nvSpPr>
          <p:cNvPr id="17" name="楕円 16">
            <a:extLst>
              <a:ext uri="{FF2B5EF4-FFF2-40B4-BE49-F238E27FC236}">
                <a16:creationId xmlns:a16="http://schemas.microsoft.com/office/drawing/2014/main" id="{7B5FADE2-8327-4790-8306-9F5744184BBC}"/>
              </a:ext>
            </a:extLst>
          </p:cNvPr>
          <p:cNvSpPr/>
          <p:nvPr/>
        </p:nvSpPr>
        <p:spPr>
          <a:xfrm>
            <a:off x="4614720" y="6131589"/>
            <a:ext cx="1604356" cy="407323"/>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農業者</a:t>
            </a:r>
          </a:p>
        </p:txBody>
      </p:sp>
      <p:sp>
        <p:nvSpPr>
          <p:cNvPr id="10" name="テキスト ボックス 9">
            <a:extLst>
              <a:ext uri="{FF2B5EF4-FFF2-40B4-BE49-F238E27FC236}">
                <a16:creationId xmlns:a16="http://schemas.microsoft.com/office/drawing/2014/main" id="{493F4498-038A-4700-A204-401E54C490E0}"/>
              </a:ext>
            </a:extLst>
          </p:cNvPr>
          <p:cNvSpPr txBox="1"/>
          <p:nvPr/>
        </p:nvSpPr>
        <p:spPr>
          <a:xfrm>
            <a:off x="587160" y="6165111"/>
            <a:ext cx="2492990" cy="276999"/>
          </a:xfrm>
          <a:prstGeom prst="rect">
            <a:avLst/>
          </a:prstGeom>
          <a:noFill/>
        </p:spPr>
        <p:txBody>
          <a:bodyPr wrap="none" rtlCol="0">
            <a:spAutoFit/>
          </a:bodyPr>
          <a:lstStyle/>
          <a:p>
            <a:r>
              <a:rPr lang="ja-JP" altLang="en-US" sz="1200" dirty="0"/>
              <a:t>データ駆動型農業推進方策を検討</a:t>
            </a:r>
            <a:endParaRPr kumimoji="1" lang="ja-JP" altLang="en-US" sz="1200" dirty="0"/>
          </a:p>
        </p:txBody>
      </p:sp>
      <p:sp>
        <p:nvSpPr>
          <p:cNvPr id="18" name="テキスト ボックス 17">
            <a:extLst>
              <a:ext uri="{FF2B5EF4-FFF2-40B4-BE49-F238E27FC236}">
                <a16:creationId xmlns:a16="http://schemas.microsoft.com/office/drawing/2014/main" id="{A45CFA68-0A74-4742-957D-68CCBFAD1133}"/>
              </a:ext>
            </a:extLst>
          </p:cNvPr>
          <p:cNvSpPr txBox="1"/>
          <p:nvPr/>
        </p:nvSpPr>
        <p:spPr>
          <a:xfrm>
            <a:off x="587341" y="5332123"/>
            <a:ext cx="2185214" cy="276999"/>
          </a:xfrm>
          <a:prstGeom prst="rect">
            <a:avLst/>
          </a:prstGeom>
          <a:noFill/>
        </p:spPr>
        <p:txBody>
          <a:bodyPr wrap="none" rtlCol="0">
            <a:spAutoFit/>
          </a:bodyPr>
          <a:lstStyle/>
          <a:p>
            <a:r>
              <a:rPr kumimoji="1" lang="ja-JP" altLang="en-US" sz="1200" dirty="0"/>
              <a:t>関係者の協議・情報共有の場</a:t>
            </a:r>
          </a:p>
        </p:txBody>
      </p:sp>
      <p:cxnSp>
        <p:nvCxnSpPr>
          <p:cNvPr id="19" name="直線コネクタ 18">
            <a:extLst>
              <a:ext uri="{FF2B5EF4-FFF2-40B4-BE49-F238E27FC236}">
                <a16:creationId xmlns:a16="http://schemas.microsoft.com/office/drawing/2014/main" id="{F4763392-8FA0-4C24-8D0F-96C01D61F08A}"/>
              </a:ext>
            </a:extLst>
          </p:cNvPr>
          <p:cNvCxnSpPr>
            <a:cxnSpLocks/>
          </p:cNvCxnSpPr>
          <p:nvPr/>
        </p:nvCxnSpPr>
        <p:spPr>
          <a:xfrm flipV="1">
            <a:off x="392837" y="5326032"/>
            <a:ext cx="0" cy="280930"/>
          </a:xfrm>
          <a:prstGeom prst="line">
            <a:avLst/>
          </a:prstGeom>
          <a:ln w="38100"/>
        </p:spPr>
        <p:style>
          <a:lnRef idx="1">
            <a:schemeClr val="dk1"/>
          </a:lnRef>
          <a:fillRef idx="0">
            <a:schemeClr val="dk1"/>
          </a:fillRef>
          <a:effectRef idx="0">
            <a:schemeClr val="dk1"/>
          </a:effectRef>
          <a:fontRef idx="minor">
            <a:schemeClr val="tx1"/>
          </a:fontRef>
        </p:style>
      </p:cxnSp>
      <p:sp>
        <p:nvSpPr>
          <p:cNvPr id="65" name="楕円 64">
            <a:extLst>
              <a:ext uri="{FF2B5EF4-FFF2-40B4-BE49-F238E27FC236}">
                <a16:creationId xmlns:a16="http://schemas.microsoft.com/office/drawing/2014/main" id="{0190F950-9C8C-40DC-9AB6-6C1CCF5A7290}"/>
              </a:ext>
            </a:extLst>
          </p:cNvPr>
          <p:cNvSpPr/>
          <p:nvPr/>
        </p:nvSpPr>
        <p:spPr>
          <a:xfrm>
            <a:off x="3354974" y="4695826"/>
            <a:ext cx="1604355" cy="695514"/>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t>大阪</a:t>
            </a:r>
            <a:r>
              <a:rPr kumimoji="1" lang="ja-JP" altLang="en-US" dirty="0"/>
              <a:t>府</a:t>
            </a:r>
            <a:endParaRPr kumimoji="1" lang="en-US" altLang="ja-JP" dirty="0"/>
          </a:p>
          <a:p>
            <a:pPr algn="ctr"/>
            <a:r>
              <a:rPr lang="ja-JP" altLang="en-US" sz="1200" dirty="0"/>
              <a:t>農業</a:t>
            </a:r>
            <a:r>
              <a:rPr lang="en-US" altLang="ja-JP" sz="1200" dirty="0"/>
              <a:t>DX</a:t>
            </a:r>
          </a:p>
          <a:p>
            <a:pPr algn="ctr"/>
            <a:r>
              <a:rPr lang="ja-JP" altLang="en-US" sz="1200" dirty="0"/>
              <a:t>相談窓口</a:t>
            </a:r>
            <a:endParaRPr kumimoji="1" lang="ja-JP" altLang="en-US" sz="1200" dirty="0"/>
          </a:p>
        </p:txBody>
      </p:sp>
      <p:sp>
        <p:nvSpPr>
          <p:cNvPr id="123" name="矢印: 下 122">
            <a:extLst>
              <a:ext uri="{FF2B5EF4-FFF2-40B4-BE49-F238E27FC236}">
                <a16:creationId xmlns:a16="http://schemas.microsoft.com/office/drawing/2014/main" id="{A2486010-DC02-43AA-B10F-1DE5733519CA}"/>
              </a:ext>
            </a:extLst>
          </p:cNvPr>
          <p:cNvSpPr/>
          <p:nvPr/>
        </p:nvSpPr>
        <p:spPr>
          <a:xfrm>
            <a:off x="4443579" y="5427158"/>
            <a:ext cx="1959323" cy="628201"/>
          </a:xfrm>
          <a:prstGeom prst="downArrow">
            <a:avLst>
              <a:gd name="adj1" fmla="val 73853"/>
              <a:gd name="adj2" fmla="val 30000"/>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dirty="0"/>
              <a:t>技術開発・実証</a:t>
            </a:r>
            <a:endParaRPr lang="en-US" altLang="ja-JP" sz="1200" dirty="0"/>
          </a:p>
          <a:p>
            <a:pPr algn="ctr"/>
            <a:r>
              <a:rPr kumimoji="1" lang="ja-JP" altLang="en-US" sz="1200" dirty="0"/>
              <a:t>マッチング支援等</a:t>
            </a:r>
          </a:p>
        </p:txBody>
      </p:sp>
      <p:sp>
        <p:nvSpPr>
          <p:cNvPr id="124" name="テキスト ボックス 123">
            <a:extLst>
              <a:ext uri="{FF2B5EF4-FFF2-40B4-BE49-F238E27FC236}">
                <a16:creationId xmlns:a16="http://schemas.microsoft.com/office/drawing/2014/main" id="{47E2B860-1170-45A9-ABAA-297B86A42589}"/>
              </a:ext>
            </a:extLst>
          </p:cNvPr>
          <p:cNvSpPr txBox="1"/>
          <p:nvPr/>
        </p:nvSpPr>
        <p:spPr>
          <a:xfrm>
            <a:off x="4816672" y="4306515"/>
            <a:ext cx="1168910" cy="646331"/>
          </a:xfrm>
          <a:prstGeom prst="rect">
            <a:avLst/>
          </a:prstGeom>
          <a:noFill/>
        </p:spPr>
        <p:txBody>
          <a:bodyPr wrap="none" rtlCol="0">
            <a:spAutoFit/>
          </a:bodyPr>
          <a:lstStyle/>
          <a:p>
            <a:pPr algn="ctr"/>
            <a:r>
              <a:rPr lang="ja-JP" altLang="en-US" sz="1200" dirty="0"/>
              <a:t>産官学民が</a:t>
            </a:r>
            <a:endParaRPr lang="en-US" altLang="ja-JP" sz="1200" dirty="0"/>
          </a:p>
          <a:p>
            <a:pPr algn="ctr"/>
            <a:r>
              <a:rPr lang="ja-JP" altLang="en-US" sz="1200" dirty="0"/>
              <a:t>一体となり</a:t>
            </a:r>
            <a:endParaRPr lang="en-US" altLang="ja-JP" sz="1200" dirty="0"/>
          </a:p>
          <a:p>
            <a:pPr algn="ctr"/>
            <a:r>
              <a:rPr lang="ja-JP" altLang="en-US" sz="1200" dirty="0"/>
              <a:t>農業</a:t>
            </a:r>
            <a:r>
              <a:rPr lang="en-US" altLang="ja-JP" sz="1200" dirty="0"/>
              <a:t>DX</a:t>
            </a:r>
            <a:r>
              <a:rPr lang="ja-JP" altLang="en-US" sz="1200" dirty="0"/>
              <a:t>を推進</a:t>
            </a:r>
            <a:endParaRPr kumimoji="1" lang="ja-JP" altLang="en-US" sz="1200" dirty="0"/>
          </a:p>
        </p:txBody>
      </p:sp>
      <p:sp>
        <p:nvSpPr>
          <p:cNvPr id="22" name="スライド番号プレースホルダー 12">
            <a:extLst>
              <a:ext uri="{FF2B5EF4-FFF2-40B4-BE49-F238E27FC236}">
                <a16:creationId xmlns:a16="http://schemas.microsoft.com/office/drawing/2014/main" id="{BDA4237B-2FF2-4CE8-8A7E-A67792520EE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14520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５</a:t>
            </a:r>
            <a:r>
              <a:rPr kumimoji="1" lang="zh-TW"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推進方策</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95726" y="1264791"/>
            <a:ext cx="5531345" cy="3046988"/>
          </a:xfrm>
          <a:prstGeom prst="rect">
            <a:avLst/>
          </a:prstGeom>
          <a:noFill/>
        </p:spPr>
        <p:txBody>
          <a:bodyPr wrap="square" rtlCol="0">
            <a:spAutoFit/>
          </a:bodyPr>
          <a:lstStyle/>
          <a:p>
            <a:r>
              <a:rPr kumimoji="1" lang="en-US" altLang="ja-JP" sz="1600" dirty="0"/>
              <a:t>(1) </a:t>
            </a:r>
            <a:r>
              <a:rPr kumimoji="1" lang="ja-JP" altLang="en-US" sz="1600" dirty="0"/>
              <a:t>普及指導員等の専門人材育成</a:t>
            </a:r>
          </a:p>
          <a:p>
            <a:r>
              <a:rPr kumimoji="1" lang="ja-JP" altLang="en-US" sz="1600" dirty="0"/>
              <a:t>・国主催の関連研修に普及指導員など職員を積極的に派遣</a:t>
            </a:r>
            <a:endParaRPr kumimoji="1" lang="en-US" altLang="ja-JP" sz="1600" dirty="0"/>
          </a:p>
          <a:p>
            <a:r>
              <a:rPr lang="ja-JP" altLang="en-US" sz="1600" dirty="0"/>
              <a:t>　</a:t>
            </a:r>
            <a:r>
              <a:rPr kumimoji="1" lang="ja-JP" altLang="en-US" sz="1600" dirty="0"/>
              <a:t>し、最新技術や全国の事例を習得</a:t>
            </a:r>
            <a:endParaRPr kumimoji="1" lang="en-US" altLang="ja-JP" sz="1600" dirty="0"/>
          </a:p>
          <a:p>
            <a:r>
              <a:rPr lang="ja-JP" altLang="en-US" sz="1600" dirty="0"/>
              <a:t>・</a:t>
            </a:r>
            <a:r>
              <a:rPr kumimoji="1" lang="ja-JP" altLang="en-US" sz="1600" dirty="0"/>
              <a:t>府主催の研修や勉強会を開催し、農業</a:t>
            </a:r>
            <a:r>
              <a:rPr kumimoji="1" lang="en-US" altLang="ja-JP" sz="1600" dirty="0"/>
              <a:t>DX</a:t>
            </a:r>
            <a:r>
              <a:rPr kumimoji="1" lang="ja-JP" altLang="en-US" sz="1600" dirty="0"/>
              <a:t>に関する相談</a:t>
            </a:r>
            <a:endParaRPr kumimoji="1" lang="en-US" altLang="ja-JP" sz="1600" dirty="0"/>
          </a:p>
          <a:p>
            <a:r>
              <a:rPr lang="ja-JP" altLang="en-US" sz="1600" dirty="0"/>
              <a:t>　</a:t>
            </a:r>
            <a:r>
              <a:rPr kumimoji="1" lang="ja-JP" altLang="en-US" sz="1600" dirty="0"/>
              <a:t>対応やデータ分析ができる普及指導員等を育成</a:t>
            </a:r>
            <a:endParaRPr kumimoji="1" lang="en-US" altLang="ja-JP" sz="1600" dirty="0"/>
          </a:p>
          <a:p>
            <a:endParaRPr kumimoji="1" lang="ja-JP" altLang="en-US" sz="1600" dirty="0"/>
          </a:p>
          <a:p>
            <a:r>
              <a:rPr kumimoji="1" lang="en-US" altLang="ja-JP" sz="1600" dirty="0"/>
              <a:t>(2) </a:t>
            </a:r>
            <a:r>
              <a:rPr kumimoji="1" lang="ja-JP" altLang="en-US" sz="1600" dirty="0"/>
              <a:t>農業大学校における教育充実</a:t>
            </a:r>
          </a:p>
          <a:p>
            <a:r>
              <a:rPr kumimoji="1" lang="ja-JP" altLang="en-US" sz="1600" dirty="0"/>
              <a:t>・農業大学校に環境計測機器付きのハウスを設置し、講義</a:t>
            </a:r>
            <a:endParaRPr kumimoji="1" lang="en-US" altLang="ja-JP" sz="1600" dirty="0"/>
          </a:p>
          <a:p>
            <a:r>
              <a:rPr lang="ja-JP" altLang="en-US" sz="1600" dirty="0"/>
              <a:t>　</a:t>
            </a:r>
            <a:r>
              <a:rPr kumimoji="1" lang="ja-JP" altLang="en-US" sz="1600" dirty="0"/>
              <a:t>と連動したデータに基づく栽培管理や環境制御の実習を</a:t>
            </a:r>
            <a:r>
              <a:rPr lang="ja-JP" altLang="en-US" sz="1600" dirty="0"/>
              <a:t>　</a:t>
            </a:r>
            <a:endParaRPr lang="en-US" altLang="ja-JP" sz="1600" dirty="0"/>
          </a:p>
          <a:p>
            <a:r>
              <a:rPr kumimoji="1" lang="ja-JP" altLang="en-US" sz="1600" dirty="0"/>
              <a:t>　実施</a:t>
            </a:r>
            <a:endParaRPr kumimoji="1" lang="en-US" altLang="ja-JP" sz="1600" dirty="0"/>
          </a:p>
          <a:p>
            <a:r>
              <a:rPr lang="ja-JP" altLang="en-US" sz="1600" dirty="0"/>
              <a:t>・</a:t>
            </a:r>
            <a:r>
              <a:rPr kumimoji="1" lang="ja-JP" altLang="en-US" sz="1600" dirty="0"/>
              <a:t>スマート農業機器の製作を学ぶカリキュラム等も組み込</a:t>
            </a:r>
            <a:endParaRPr kumimoji="1" lang="en-US" altLang="ja-JP" sz="1600" dirty="0"/>
          </a:p>
          <a:p>
            <a:r>
              <a:rPr lang="ja-JP" altLang="en-US" sz="1600" dirty="0"/>
              <a:t>　</a:t>
            </a:r>
            <a:r>
              <a:rPr kumimoji="1" lang="ja-JP" altLang="en-US" sz="1600" dirty="0"/>
              <a:t>み、在学中から</a:t>
            </a:r>
            <a:r>
              <a:rPr lang="en-US" altLang="ja-JP" sz="1600" dirty="0"/>
              <a:t>DX</a:t>
            </a:r>
            <a:r>
              <a:rPr kumimoji="1" lang="ja-JP" altLang="en-US" sz="1600" dirty="0"/>
              <a:t>技術を使いこなす力を養成</a:t>
            </a:r>
          </a:p>
        </p:txBody>
      </p:sp>
      <p:sp>
        <p:nvSpPr>
          <p:cNvPr id="7" name="テキスト ボックス 6">
            <a:extLst>
              <a:ext uri="{FF2B5EF4-FFF2-40B4-BE49-F238E27FC236}">
                <a16:creationId xmlns:a16="http://schemas.microsoft.com/office/drawing/2014/main" id="{019B25B1-13A3-4EE3-9090-B123975B0F90}"/>
              </a:ext>
            </a:extLst>
          </p:cNvPr>
          <p:cNvSpPr txBox="1"/>
          <p:nvPr/>
        </p:nvSpPr>
        <p:spPr>
          <a:xfrm>
            <a:off x="6096000" y="1334457"/>
            <a:ext cx="5531345" cy="1077218"/>
          </a:xfrm>
          <a:prstGeom prst="rect">
            <a:avLst/>
          </a:prstGeom>
          <a:noFill/>
        </p:spPr>
        <p:txBody>
          <a:bodyPr wrap="square" rtlCol="0">
            <a:spAutoFit/>
          </a:bodyPr>
          <a:lstStyle/>
          <a:p>
            <a:r>
              <a:rPr lang="ja-JP" altLang="en-US" sz="1600" dirty="0"/>
              <a:t>・農業基盤の整備（圃場整備・農道整備、農業用水路のパ</a:t>
            </a:r>
            <a:endParaRPr lang="en-US" altLang="ja-JP" sz="1600" dirty="0"/>
          </a:p>
          <a:p>
            <a:r>
              <a:rPr lang="ja-JP" altLang="en-US" sz="1600" dirty="0"/>
              <a:t>　イプライン化・ため池改修等）と電気・通信環境や用水</a:t>
            </a:r>
            <a:endParaRPr lang="en-US" altLang="ja-JP" sz="1600" dirty="0"/>
          </a:p>
          <a:p>
            <a:r>
              <a:rPr lang="ja-JP" altLang="en-US" sz="1600" dirty="0"/>
              <a:t>　インフラの確保を推進し、スマート農業技術が最大限活</a:t>
            </a:r>
            <a:endParaRPr lang="en-US" altLang="ja-JP" sz="1600" dirty="0"/>
          </a:p>
          <a:p>
            <a:r>
              <a:rPr lang="ja-JP" altLang="en-US" sz="1600" dirty="0"/>
              <a:t>　用できる生産環境を整備</a:t>
            </a:r>
          </a:p>
        </p:txBody>
      </p:sp>
      <p:pic>
        <p:nvPicPr>
          <p:cNvPr id="8" name="図 5">
            <a:extLst>
              <a:ext uri="{FF2B5EF4-FFF2-40B4-BE49-F238E27FC236}">
                <a16:creationId xmlns:a16="http://schemas.microsoft.com/office/drawing/2014/main" id="{2BCB0D5F-A81C-4BB0-9876-80713F19ED8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44652" y="4627443"/>
            <a:ext cx="1799928" cy="134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4">
            <a:extLst>
              <a:ext uri="{FF2B5EF4-FFF2-40B4-BE49-F238E27FC236}">
                <a16:creationId xmlns:a16="http://schemas.microsoft.com/office/drawing/2014/main" id="{544E5891-583B-4AB1-BB6C-4AF585F1518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1817" y="3039913"/>
            <a:ext cx="17827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矢印: 右 3">
            <a:extLst>
              <a:ext uri="{FF2B5EF4-FFF2-40B4-BE49-F238E27FC236}">
                <a16:creationId xmlns:a16="http://schemas.microsoft.com/office/drawing/2014/main" id="{03FF7CC0-9C8F-4370-A943-6140F925DDC3}"/>
              </a:ext>
            </a:extLst>
          </p:cNvPr>
          <p:cNvSpPr>
            <a:spLocks noChangeArrowheads="1"/>
          </p:cNvSpPr>
          <p:nvPr/>
        </p:nvSpPr>
        <p:spPr bwMode="auto">
          <a:xfrm>
            <a:off x="8431892" y="3327251"/>
            <a:ext cx="352425" cy="673100"/>
          </a:xfrm>
          <a:prstGeom prst="rightArrow">
            <a:avLst>
              <a:gd name="adj1" fmla="val 50000"/>
              <a:gd name="adj2" fmla="val 50000"/>
            </a:avLst>
          </a:prstGeom>
          <a:solidFill>
            <a:srgbClr val="FFCC99"/>
          </a:solidFill>
          <a:ln>
            <a:noFill/>
          </a:ln>
          <a:effectLst/>
          <a:extLst>
            <a:ext uri="{91240B29-F687-4F45-9708-019B960494DF}">
              <a14:hiddenLine xmlns:a14="http://schemas.microsoft.com/office/drawing/2010/main" w="9525" algn="ctr">
                <a:solidFill>
                  <a:srgbClr val="FF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96" tIns="45700" rIns="91396" bIns="45700" anchor="ctr">
            <a:spAutoFit/>
          </a:bodyPr>
          <a:lstStyle>
            <a:lvl1pPr>
              <a:defRPr kumimoji="1" sz="1200" b="1" i="1">
                <a:solidFill>
                  <a:schemeClr val="tx1"/>
                </a:solidFill>
                <a:latin typeface="Arial" panose="020B0604020202020204" pitchFamily="34" charset="0"/>
                <a:ea typeface="ＭＳ Ｐゴシック" panose="020B0600070205080204" pitchFamily="50" charset="-128"/>
              </a:defRPr>
            </a:lvl1pPr>
            <a:lvl2pPr marL="742950" indent="-285750">
              <a:defRPr kumimoji="1" sz="1200" b="1" i="1">
                <a:solidFill>
                  <a:schemeClr val="tx1"/>
                </a:solidFill>
                <a:latin typeface="Arial" panose="020B0604020202020204" pitchFamily="34" charset="0"/>
                <a:ea typeface="ＭＳ Ｐゴシック" panose="020B0600070205080204" pitchFamily="50" charset="-128"/>
              </a:defRPr>
            </a:lvl2pPr>
            <a:lvl3pPr marL="1143000" indent="-228600">
              <a:defRPr kumimoji="1" sz="1200" b="1" i="1">
                <a:solidFill>
                  <a:schemeClr val="tx1"/>
                </a:solidFill>
                <a:latin typeface="Arial" panose="020B0604020202020204" pitchFamily="34" charset="0"/>
                <a:ea typeface="ＭＳ Ｐゴシック" panose="020B0600070205080204" pitchFamily="50" charset="-128"/>
              </a:defRPr>
            </a:lvl3pPr>
            <a:lvl4pPr marL="1600200" indent="-228600">
              <a:defRPr kumimoji="1" sz="1200" b="1" i="1">
                <a:solidFill>
                  <a:schemeClr val="tx1"/>
                </a:solidFill>
                <a:latin typeface="Arial" panose="020B0604020202020204" pitchFamily="34" charset="0"/>
                <a:ea typeface="ＭＳ Ｐゴシック" panose="020B0600070205080204" pitchFamily="50" charset="-128"/>
              </a:defRPr>
            </a:lvl4pPr>
            <a:lvl5pPr marL="2057400" indent="-228600">
              <a:defRPr kumimoji="1" sz="1200" b="1" 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b="1" 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endParaRPr lang="ja-JP" altLang="en-US"/>
          </a:p>
        </p:txBody>
      </p:sp>
      <p:pic>
        <p:nvPicPr>
          <p:cNvPr id="11" name="図 6">
            <a:extLst>
              <a:ext uri="{FF2B5EF4-FFF2-40B4-BE49-F238E27FC236}">
                <a16:creationId xmlns:a16="http://schemas.microsoft.com/office/drawing/2014/main" id="{574A41B2-8C5D-489B-8AC5-65B588A2DDC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01792" y="3039913"/>
            <a:ext cx="17891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0">
            <a:extLst>
              <a:ext uri="{FF2B5EF4-FFF2-40B4-BE49-F238E27FC236}">
                <a16:creationId xmlns:a16="http://schemas.microsoft.com/office/drawing/2014/main" id="{154C3AA0-8701-4C4D-890B-6AC753CDD10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011896" y="4627443"/>
            <a:ext cx="1641877" cy="134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図 13">
            <a:extLst>
              <a:ext uri="{FF2B5EF4-FFF2-40B4-BE49-F238E27FC236}">
                <a16:creationId xmlns:a16="http://schemas.microsoft.com/office/drawing/2014/main" id="{D5BA200B-D15D-491D-8DE3-582C1E2F2A99}"/>
              </a:ext>
            </a:extLst>
          </p:cNvPr>
          <p:cNvPicPr>
            <a:picLocks noChangeAspect="1"/>
          </p:cNvPicPr>
          <p:nvPr/>
        </p:nvPicPr>
        <p:blipFill>
          <a:blip r:embed="rId6"/>
          <a:stretch>
            <a:fillRect/>
          </a:stretch>
        </p:blipFill>
        <p:spPr>
          <a:xfrm>
            <a:off x="367054" y="4922689"/>
            <a:ext cx="2920545" cy="1570186"/>
          </a:xfrm>
          <a:prstGeom prst="rect">
            <a:avLst/>
          </a:prstGeom>
        </p:spPr>
      </p:pic>
      <p:sp>
        <p:nvSpPr>
          <p:cNvPr id="15" name="正方形/長方形 14">
            <a:extLst>
              <a:ext uri="{FF2B5EF4-FFF2-40B4-BE49-F238E27FC236}">
                <a16:creationId xmlns:a16="http://schemas.microsoft.com/office/drawing/2014/main" id="{60FA36B2-B61D-4DC8-8AF2-6FC1F7D56323}"/>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３</a:t>
            </a:r>
            <a:r>
              <a:rPr lang="ja-JP" altLang="en-US" sz="2400">
                <a:solidFill>
                  <a:prstClr val="black"/>
                </a:solidFill>
                <a:latin typeface="Calibri" panose="020F0502020204030204"/>
                <a:ea typeface="ＭＳ Ｐゴシック" panose="020B0600070205080204" pitchFamily="50" charset="-128"/>
              </a:rPr>
              <a:t>　人材の育成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４　農業基盤・情報通信環境等の整備</a:t>
            </a:r>
          </a:p>
        </p:txBody>
      </p:sp>
      <p:pic>
        <p:nvPicPr>
          <p:cNvPr id="1026" name="Picture 2" descr="画像：大阪府農業大学校学生の実習風景1">
            <a:extLst>
              <a:ext uri="{FF2B5EF4-FFF2-40B4-BE49-F238E27FC236}">
                <a16:creationId xmlns:a16="http://schemas.microsoft.com/office/drawing/2014/main" id="{9792935D-753F-475E-AF9E-7A44DCBF621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477985" y="4921714"/>
            <a:ext cx="2106386" cy="1579790"/>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4C451EDD-DBC2-4004-A841-3C2937265488}"/>
              </a:ext>
            </a:extLst>
          </p:cNvPr>
          <p:cNvSpPr txBox="1"/>
          <p:nvPr/>
        </p:nvSpPr>
        <p:spPr>
          <a:xfrm>
            <a:off x="1052854" y="6501504"/>
            <a:ext cx="1339282"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指導員研修の事例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7" name="テキスト ボックス 16">
            <a:extLst>
              <a:ext uri="{FF2B5EF4-FFF2-40B4-BE49-F238E27FC236}">
                <a16:creationId xmlns:a16="http://schemas.microsoft.com/office/drawing/2014/main" id="{B9156BB1-E9C3-4F90-897B-F0A276B74ED8}"/>
              </a:ext>
            </a:extLst>
          </p:cNvPr>
          <p:cNvSpPr txBox="1"/>
          <p:nvPr/>
        </p:nvSpPr>
        <p:spPr>
          <a:xfrm>
            <a:off x="3477984" y="6511275"/>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農業大学校におけるスマート農業実習</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8" name="テキスト ボックス 17">
            <a:extLst>
              <a:ext uri="{FF2B5EF4-FFF2-40B4-BE49-F238E27FC236}">
                <a16:creationId xmlns:a16="http://schemas.microsoft.com/office/drawing/2014/main" id="{A7A279F6-C442-4CB6-B8A1-428AD050510B}"/>
              </a:ext>
            </a:extLst>
          </p:cNvPr>
          <p:cNvSpPr txBox="1"/>
          <p:nvPr/>
        </p:nvSpPr>
        <p:spPr>
          <a:xfrm>
            <a:off x="6359183" y="6010457"/>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パイプライン等整備による用水の周年供給</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9" name="テキスト ボックス 18">
            <a:extLst>
              <a:ext uri="{FF2B5EF4-FFF2-40B4-BE49-F238E27FC236}">
                <a16:creationId xmlns:a16="http://schemas.microsoft.com/office/drawing/2014/main" id="{4D6A0186-798C-4FE4-B5E8-81ABE3875B4D}"/>
              </a:ext>
            </a:extLst>
          </p:cNvPr>
          <p:cNvSpPr txBox="1"/>
          <p:nvPr/>
        </p:nvSpPr>
        <p:spPr>
          <a:xfrm>
            <a:off x="9133060" y="5998844"/>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水管理施設の自動化</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0" name="テキスト ボックス 19">
            <a:extLst>
              <a:ext uri="{FF2B5EF4-FFF2-40B4-BE49-F238E27FC236}">
                <a16:creationId xmlns:a16="http://schemas.microsoft.com/office/drawing/2014/main" id="{05FCF7AE-0969-4B21-8362-03323799CF2A}"/>
              </a:ext>
            </a:extLst>
          </p:cNvPr>
          <p:cNvSpPr txBox="1"/>
          <p:nvPr/>
        </p:nvSpPr>
        <p:spPr>
          <a:xfrm>
            <a:off x="7767657" y="4241886"/>
            <a:ext cx="218802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企業等の参入に向けた区画の拡大</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Tree>
    <p:extLst>
      <p:ext uri="{BB962C8B-B14F-4D97-AF65-F5344CB8AC3E}">
        <p14:creationId xmlns:p14="http://schemas.microsoft.com/office/powerpoint/2010/main" val="336092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目次</a:t>
            </a:r>
          </a:p>
        </p:txBody>
      </p:sp>
      <p:sp>
        <p:nvSpPr>
          <p:cNvPr id="5" name="Rectangle 3">
            <a:extLst>
              <a:ext uri="{FF2B5EF4-FFF2-40B4-BE49-F238E27FC236}">
                <a16:creationId xmlns:a16="http://schemas.microsoft.com/office/drawing/2014/main" id="{6F82AAF2-E1A9-4715-AAAB-7A59F6D64756}"/>
              </a:ext>
            </a:extLst>
          </p:cNvPr>
          <p:cNvSpPr txBox="1">
            <a:spLocks noChangeArrowheads="1"/>
          </p:cNvSpPr>
          <p:nvPr/>
        </p:nvSpPr>
        <p:spPr>
          <a:xfrm>
            <a:off x="2182633" y="999424"/>
            <a:ext cx="7826733" cy="5211363"/>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第１　策定の趣旨</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第２　大阪農業を取り巻く状況</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第３　農業</a:t>
            </a:r>
            <a:r>
              <a:rPr lang="en-US" altLang="ja-JP" sz="1600" b="1" dirty="0">
                <a:ea typeface="Meiryo UI" panose="020B0604030504040204" pitchFamily="50" charset="-128"/>
                <a:cs typeface="Meiryo UI" panose="020B0604030504040204" pitchFamily="50" charset="-128"/>
              </a:rPr>
              <a:t>DX</a:t>
            </a:r>
            <a:r>
              <a:rPr lang="ja-JP" altLang="en-US" sz="1600" b="1" dirty="0">
                <a:ea typeface="Meiryo UI" panose="020B0604030504040204" pitchFamily="50" charset="-128"/>
                <a:cs typeface="Meiryo UI" panose="020B0604030504040204" pitchFamily="50" charset="-128"/>
              </a:rPr>
              <a:t>推進の方向性　</a:t>
            </a: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第４　取組内容と効果</a:t>
            </a:r>
            <a:endParaRPr lang="en-US" altLang="ja-JP" sz="1600" b="1"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b="1" dirty="0">
                <a:ea typeface="Meiryo UI" panose="020B0604030504040204" pitchFamily="50" charset="-128"/>
                <a:cs typeface="Meiryo UI" panose="020B0604030504040204" pitchFamily="50" charset="-128"/>
              </a:rPr>
              <a:t>　　</a:t>
            </a:r>
            <a:r>
              <a:rPr lang="ja-JP" altLang="en-US" sz="1600" dirty="0">
                <a:ea typeface="Meiryo UI" panose="020B0604030504040204" pitchFamily="50" charset="-128"/>
                <a:cs typeface="Meiryo UI" panose="020B0604030504040204" pitchFamily="50" charset="-128"/>
              </a:rPr>
              <a:t>１　施設園芸での更なる収益力の向上</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　　２　持続的成長を支える</a:t>
            </a:r>
            <a:r>
              <a:rPr lang="en-US" altLang="ja-JP" sz="1600" dirty="0">
                <a:ea typeface="Meiryo UI" panose="020B0604030504040204" pitchFamily="50" charset="-128"/>
                <a:cs typeface="Meiryo UI" panose="020B0604030504040204" pitchFamily="50" charset="-128"/>
              </a:rPr>
              <a:t>DX</a:t>
            </a:r>
            <a:r>
              <a:rPr lang="ja-JP" altLang="en-US" sz="1600" dirty="0">
                <a:ea typeface="Meiryo UI" panose="020B0604030504040204" pitchFamily="50" charset="-128"/>
                <a:cs typeface="Meiryo UI" panose="020B0604030504040204" pitchFamily="50" charset="-128"/>
              </a:rPr>
              <a:t>の展開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　　３　生産体制全般にわたる大阪型農業</a:t>
            </a:r>
            <a:r>
              <a:rPr lang="en-US" altLang="ja-JP" sz="1600" dirty="0">
                <a:ea typeface="Meiryo UI" panose="020B0604030504040204" pitchFamily="50" charset="-128"/>
                <a:cs typeface="Meiryo UI" panose="020B0604030504040204" pitchFamily="50" charset="-128"/>
              </a:rPr>
              <a:t>DX</a:t>
            </a:r>
            <a:r>
              <a:rPr lang="ja-JP" altLang="en-US" sz="1600" dirty="0">
                <a:ea typeface="Meiryo UI" panose="020B0604030504040204" pitchFamily="50" charset="-128"/>
                <a:cs typeface="Meiryo UI" panose="020B0604030504040204" pitchFamily="50" charset="-128"/>
              </a:rPr>
              <a:t>の構築　　　</a:t>
            </a:r>
          </a:p>
          <a:p>
            <a:pPr defTabSz="647700">
              <a:lnSpc>
                <a:spcPct val="150000"/>
              </a:lnSpc>
              <a:spcBef>
                <a:spcPct val="0"/>
              </a:spcBef>
              <a:buFont typeface="Wingdings" pitchFamily="2" charset="2"/>
              <a:buNone/>
              <a:tabLst>
                <a:tab pos="8256588" algn="r"/>
              </a:tabLst>
              <a:defRPr/>
            </a:pPr>
            <a:r>
              <a:rPr lang="zh-TW" altLang="en-US" sz="1600" b="1" dirty="0">
                <a:ea typeface="Meiryo UI" panose="020B0604030504040204" pitchFamily="50" charset="-128"/>
                <a:cs typeface="Meiryo UI" panose="020B0604030504040204" pitchFamily="50" charset="-128"/>
              </a:rPr>
              <a:t>第５　推進方策</a:t>
            </a:r>
          </a:p>
          <a:p>
            <a:pPr defTabSz="647700">
              <a:lnSpc>
                <a:spcPct val="150000"/>
              </a:lnSpc>
              <a:spcBef>
                <a:spcPct val="0"/>
              </a:spcBef>
              <a:buFont typeface="Wingdings" pitchFamily="2" charset="2"/>
              <a:buNone/>
              <a:tabLst>
                <a:tab pos="8256588" algn="r"/>
              </a:tabLst>
              <a:defRPr/>
            </a:pPr>
            <a:r>
              <a:rPr lang="ja-JP" altLang="en-US" sz="1600" b="1" dirty="0">
                <a:ea typeface="Meiryo UI" panose="020B0604030504040204" pitchFamily="50" charset="-128"/>
                <a:cs typeface="Meiryo UI" panose="020B0604030504040204" pitchFamily="50" charset="-128"/>
              </a:rPr>
              <a:t>　　</a:t>
            </a:r>
            <a:r>
              <a:rPr lang="ja-JP" altLang="en-US" sz="1600" dirty="0">
                <a:ea typeface="Meiryo UI" panose="020B0604030504040204" pitchFamily="50" charset="-128"/>
                <a:cs typeface="Meiryo UI" panose="020B0604030504040204" pitchFamily="50" charset="-128"/>
              </a:rPr>
              <a:t>１　推進体制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２　試験研究機関・企業との連携推進</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３　人材の育成　　　　　　　　　　　　　　　　　　　</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ea typeface="Meiryo UI" panose="020B0604030504040204" pitchFamily="50" charset="-128"/>
                <a:cs typeface="Meiryo UI" panose="020B0604030504040204" pitchFamily="50" charset="-128"/>
              </a:rPr>
              <a:t>　　４　農業基盤・情報通信環境等の整備</a:t>
            </a:r>
            <a:endParaRPr lang="en-US" altLang="ja-JP" sz="1600" dirty="0">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defTabSz="647700">
              <a:lnSpc>
                <a:spcPct val="150000"/>
              </a:lnSpc>
              <a:spcBef>
                <a:spcPct val="0"/>
              </a:spcBef>
              <a:buFont typeface="Wingdings" pitchFamily="2" charset="2"/>
              <a:buNone/>
              <a:tabLst>
                <a:tab pos="8256588" algn="r"/>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3">
            <a:extLst>
              <a:ext uri="{FF2B5EF4-FFF2-40B4-BE49-F238E27FC236}">
                <a16:creationId xmlns:a16="http://schemas.microsoft.com/office/drawing/2014/main" id="{BB73879C-FE8A-46BE-A1C5-CEDB70958B1D}"/>
              </a:ext>
            </a:extLst>
          </p:cNvPr>
          <p:cNvSpPr txBox="1">
            <a:spLocks noChangeArrowheads="1"/>
          </p:cNvSpPr>
          <p:nvPr/>
        </p:nvSpPr>
        <p:spPr>
          <a:xfrm>
            <a:off x="5546630" y="999424"/>
            <a:ext cx="3542190" cy="4859151"/>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１</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２</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４</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５</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６</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ja-JP" altLang="en-US" sz="1600" dirty="0">
                <a:ea typeface="Meiryo UI" panose="020B0604030504040204" pitchFamily="50" charset="-128"/>
                <a:cs typeface="Meiryo UI" panose="020B0604030504040204" pitchFamily="50" charset="-128"/>
              </a:rPr>
              <a:t>８</a:t>
            </a: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10</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10</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r>
              <a:rPr lang="en-US" altLang="ja-JP" sz="1600" dirty="0">
                <a:ea typeface="Meiryo UI" panose="020B0604030504040204" pitchFamily="50" charset="-128"/>
                <a:cs typeface="Meiryo UI" panose="020B0604030504040204" pitchFamily="50" charset="-128"/>
              </a:rPr>
              <a:t>11</a:t>
            </a:r>
          </a:p>
          <a:p>
            <a:pPr algn="r" defTabSz="647700">
              <a:lnSpc>
                <a:spcPct val="150000"/>
              </a:lnSpc>
              <a:spcBef>
                <a:spcPct val="0"/>
              </a:spcBef>
              <a:buNone/>
              <a:tabLst>
                <a:tab pos="8256588" algn="r"/>
              </a:tabLst>
              <a:defRPr/>
            </a:pPr>
            <a:endParaRPr lang="en-US" altLang="ja-JP" sz="1600" dirty="0">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8FFCFD72-4778-474E-B7F4-5E8EAD6CBD7D}"/>
              </a:ext>
            </a:extLst>
          </p:cNvPr>
          <p:cNvSpPr txBox="1"/>
          <p:nvPr/>
        </p:nvSpPr>
        <p:spPr>
          <a:xfrm>
            <a:off x="2656935" y="5719313"/>
            <a:ext cx="7427343" cy="830997"/>
          </a:xfrm>
          <a:prstGeom prst="rect">
            <a:avLst/>
          </a:prstGeom>
          <a:noFill/>
        </p:spPr>
        <p:txBody>
          <a:bodyPr wrap="square" rtlCol="0">
            <a:spAutoFit/>
          </a:bodyPr>
          <a:lstStyle/>
          <a:p>
            <a:r>
              <a:rPr kumimoji="1" lang="ja-JP" altLang="en-US" sz="1200" dirty="0"/>
              <a:t>（ご注意）以下の関係機関については本文中では略記しています</a:t>
            </a:r>
            <a:endParaRPr kumimoji="1" lang="en-US" altLang="ja-JP" sz="1200" dirty="0"/>
          </a:p>
          <a:p>
            <a:r>
              <a:rPr lang="ja-JP" altLang="en-US" sz="1200" dirty="0"/>
              <a:t>　　　　　　地方独立行政法人大阪府立環境農林水産総合研究所：環農水研</a:t>
            </a:r>
            <a:endParaRPr lang="en-US" altLang="ja-JP" sz="1200" dirty="0"/>
          </a:p>
          <a:p>
            <a:r>
              <a:rPr kumimoji="1" lang="ja-JP" altLang="en-US" sz="1200" dirty="0"/>
              <a:t>　　　　　　　　　　　　　　　　同　　　　　　　　　　　　農業大学校：農業大学校</a:t>
            </a:r>
            <a:endParaRPr kumimoji="1" lang="en-US" altLang="ja-JP" sz="1200" dirty="0"/>
          </a:p>
          <a:p>
            <a:r>
              <a:rPr lang="ja-JP" altLang="en-US" sz="1200" dirty="0"/>
              <a:t>　　　　　　国立研究開発法人農業・食品産業技術総合研究機構：農研機構　　　</a:t>
            </a:r>
            <a:endParaRPr kumimoji="1" lang="ja-JP" altLang="en-US" sz="1200" dirty="0"/>
          </a:p>
        </p:txBody>
      </p:sp>
    </p:spTree>
    <p:extLst>
      <p:ext uri="{BB962C8B-B14F-4D97-AF65-F5344CB8AC3E}">
        <p14:creationId xmlns:p14="http://schemas.microsoft.com/office/powerpoint/2010/main" val="3010091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策定の趣旨</a:t>
            </a: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191162" y="574358"/>
            <a:ext cx="11809675" cy="6494085"/>
          </a:xfrm>
          <a:prstGeom prst="rect">
            <a:avLst/>
          </a:prstGeom>
          <a:noFill/>
        </p:spPr>
        <p:txBody>
          <a:bodyPr wrap="square" lIns="91440" tIns="45720" rIns="91440" bIns="45720" rtlCol="0" anchor="t">
            <a:spAutoFit/>
          </a:bodyPr>
          <a:lstStyle/>
          <a:p>
            <a:r>
              <a:rPr kumimoji="1" lang="ja-JP" altLang="en-US" sz="1600" dirty="0">
                <a:ea typeface="游ゴシック"/>
              </a:rPr>
              <a:t>・大阪農業は、小規模な農地でも高収益を上げられるという強みがあります。その強みをさらに伸ばすため、高収量・高品質</a:t>
            </a:r>
            <a:endParaRPr lang="en-US" altLang="ja-JP" sz="1600" dirty="0">
              <a:ea typeface="游ゴシック"/>
            </a:endParaRPr>
          </a:p>
          <a:p>
            <a:r>
              <a:rPr lang="ja-JP" altLang="en-US" sz="1600" dirty="0">
                <a:ea typeface="游ゴシック"/>
              </a:rPr>
              <a:t>　</a:t>
            </a:r>
            <a:r>
              <a:rPr kumimoji="1" lang="ja-JP" altLang="en-US" sz="1600" dirty="0">
                <a:ea typeface="游ゴシック"/>
              </a:rPr>
              <a:t>化・省力化など生産技術の高度化とともに、世界的に進展するデジタルトランスフォーメーション（</a:t>
            </a:r>
            <a:r>
              <a:rPr kumimoji="1" lang="en-US" altLang="ja-JP" sz="1600" dirty="0">
                <a:ea typeface="游ゴシック"/>
              </a:rPr>
              <a:t>DX</a:t>
            </a:r>
            <a:r>
              <a:rPr kumimoji="1" lang="ja-JP" altLang="en-US" sz="1600" dirty="0">
                <a:ea typeface="游ゴシック"/>
              </a:rPr>
              <a:t>）を生産から労務・</a:t>
            </a:r>
            <a:endParaRPr lang="ja-JP" sz="1600" dirty="0">
              <a:ea typeface="游ゴシック"/>
            </a:endParaRPr>
          </a:p>
          <a:p>
            <a:r>
              <a:rPr lang="ja-JP" altLang="en-US" sz="1600" dirty="0">
                <a:ea typeface="游ゴシック"/>
              </a:rPr>
              <a:t>　</a:t>
            </a:r>
            <a:r>
              <a:rPr kumimoji="1" lang="ja-JP" altLang="en-US" sz="1600" dirty="0">
                <a:ea typeface="游ゴシック"/>
              </a:rPr>
              <a:t>流通・販売までの農業経営全体に活用し、業務プロセス刷新を通じて農業の成長産業化を図ることが重要です。</a:t>
            </a:r>
            <a:endParaRPr lang="ja-JP" sz="1600" dirty="0">
              <a:ea typeface="游ゴシック"/>
            </a:endParaRPr>
          </a:p>
          <a:p>
            <a:endParaRPr kumimoji="1" lang="ja-JP" altLang="en-US" sz="1600" dirty="0"/>
          </a:p>
          <a:p>
            <a:r>
              <a:rPr kumimoji="1" lang="ja-JP" altLang="en-US" sz="1600" dirty="0">
                <a:ea typeface="游ゴシック"/>
              </a:rPr>
              <a:t>・大阪府では令和</a:t>
            </a:r>
            <a:r>
              <a:rPr kumimoji="1" lang="en-US" altLang="ja-JP" sz="1600" dirty="0">
                <a:ea typeface="游ゴシック"/>
              </a:rPr>
              <a:t>2</a:t>
            </a:r>
            <a:r>
              <a:rPr kumimoji="1" lang="ja-JP" altLang="en-US" sz="1600" dirty="0">
                <a:ea typeface="游ゴシック"/>
              </a:rPr>
              <a:t>年度に「大阪府スマート農業推進指針」を策定し、令和</a:t>
            </a:r>
            <a:r>
              <a:rPr kumimoji="1" lang="en-US" altLang="ja-JP" sz="1600" dirty="0">
                <a:ea typeface="游ゴシック"/>
              </a:rPr>
              <a:t>7</a:t>
            </a:r>
            <a:r>
              <a:rPr kumimoji="1" lang="ja-JP" altLang="en-US" sz="1600" dirty="0">
                <a:ea typeface="游ゴシック"/>
              </a:rPr>
              <a:t>年度までに先進技術の導入農業者</a:t>
            </a:r>
            <a:r>
              <a:rPr kumimoji="1" lang="en-US" altLang="ja-JP" sz="1600" dirty="0">
                <a:ea typeface="游ゴシック"/>
              </a:rPr>
              <a:t>150</a:t>
            </a:r>
            <a:r>
              <a:rPr kumimoji="1" lang="ja-JP" altLang="en-US" sz="1600" dirty="0">
                <a:ea typeface="游ゴシック"/>
              </a:rPr>
              <a:t>名という目標</a:t>
            </a:r>
            <a:endParaRPr lang="ja-JP" altLang="en-US" sz="1600" dirty="0">
              <a:ea typeface="游ゴシック"/>
            </a:endParaRPr>
          </a:p>
          <a:p>
            <a:r>
              <a:rPr lang="ja-JP" altLang="en-US" sz="1600" dirty="0">
                <a:ea typeface="游ゴシック"/>
              </a:rPr>
              <a:t>　</a:t>
            </a:r>
            <a:r>
              <a:rPr kumimoji="1" lang="ja-JP" altLang="en-US" sz="1600" dirty="0">
                <a:ea typeface="游ゴシック"/>
              </a:rPr>
              <a:t>を掲げて取り組んできました。その結果、令和</a:t>
            </a:r>
            <a:r>
              <a:rPr kumimoji="1" lang="en-US" altLang="ja-JP" sz="1600" dirty="0">
                <a:ea typeface="游ゴシック"/>
              </a:rPr>
              <a:t>6</a:t>
            </a:r>
            <a:r>
              <a:rPr kumimoji="1" lang="ja-JP" altLang="en-US" sz="1600" dirty="0">
                <a:ea typeface="游ゴシック"/>
              </a:rPr>
              <a:t>年度末時点で導入農業者は</a:t>
            </a:r>
            <a:r>
              <a:rPr kumimoji="1" lang="en-US" altLang="ja-JP" sz="1600" dirty="0">
                <a:ea typeface="游ゴシック"/>
              </a:rPr>
              <a:t>158</a:t>
            </a:r>
            <a:r>
              <a:rPr kumimoji="1" lang="ja-JP" altLang="en-US" sz="1600" dirty="0">
                <a:ea typeface="游ゴシック"/>
              </a:rPr>
              <a:t>名に達し、計画を上回るペースで推移しま</a:t>
            </a:r>
            <a:r>
              <a:rPr lang="ja-JP" altLang="en-US" sz="1600" dirty="0">
                <a:ea typeface="游ゴシック"/>
              </a:rPr>
              <a:t>し</a:t>
            </a:r>
            <a:endParaRPr lang="ja-JP" sz="1600" dirty="0">
              <a:ea typeface="游ゴシック"/>
            </a:endParaRPr>
          </a:p>
          <a:p>
            <a:r>
              <a:rPr lang="ja-JP" altLang="en-US" sz="1600" dirty="0">
                <a:ea typeface="游ゴシック"/>
              </a:rPr>
              <a:t>　</a:t>
            </a:r>
            <a:r>
              <a:rPr kumimoji="1" lang="ja-JP" altLang="en-US" sz="1600" dirty="0">
                <a:ea typeface="游ゴシック"/>
              </a:rPr>
              <a:t>た。</a:t>
            </a:r>
            <a:endParaRPr lang="ja-JP" sz="1600" dirty="0">
              <a:ea typeface="游ゴシック"/>
            </a:endParaRPr>
          </a:p>
          <a:p>
            <a:endParaRPr kumimoji="1" lang="ja-JP" altLang="en-US" sz="1600" dirty="0"/>
          </a:p>
          <a:p>
            <a:r>
              <a:rPr kumimoji="1" lang="ja-JP" altLang="en-US" sz="1600" dirty="0">
                <a:ea typeface="游ゴシック"/>
              </a:rPr>
              <a:t>・一方で、生産年齢人口の減少により全産業で人材不足が深刻化し、農業分野でも担い手不足が顕在化しています。地域農業</a:t>
            </a:r>
            <a:endParaRPr lang="ja-JP" altLang="en-US" sz="1600" dirty="0">
              <a:ea typeface="游ゴシック"/>
            </a:endParaRPr>
          </a:p>
          <a:p>
            <a:r>
              <a:rPr lang="ja-JP" altLang="en-US" sz="1600" dirty="0">
                <a:ea typeface="游ゴシック"/>
              </a:rPr>
              <a:t>　</a:t>
            </a:r>
            <a:r>
              <a:rPr kumimoji="1" lang="ja-JP" altLang="en-US" sz="1600" dirty="0">
                <a:ea typeface="游ゴシック"/>
              </a:rPr>
              <a:t>の維持発展が困難となる地域も予想され、農業の持続的発展に対する危機感が高まっています。これらの側面からも大阪農業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の持続的成長には、今まで取り組んできたスマート農業技術の高度化による生産性の飛躍的向上とともに、農業経営全体や</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地域・産地の生産体制全体にわたる効率化が不可欠であり、そのための</a:t>
            </a:r>
            <a:r>
              <a:rPr kumimoji="1" lang="en-US" altLang="ja-JP" sz="1600" dirty="0">
                <a:ea typeface="游ゴシック"/>
              </a:rPr>
              <a:t>DX</a:t>
            </a:r>
            <a:r>
              <a:rPr kumimoji="1" lang="ja-JP" altLang="en-US" sz="1600" dirty="0">
                <a:ea typeface="游ゴシック"/>
              </a:rPr>
              <a:t>活用が急務です。</a:t>
            </a:r>
            <a:endParaRPr lang="ja-JP" sz="1600" dirty="0">
              <a:ea typeface="游ゴシック"/>
            </a:endParaRPr>
          </a:p>
          <a:p>
            <a:endParaRPr kumimoji="1" lang="ja-JP" altLang="en-US" sz="1600" dirty="0"/>
          </a:p>
          <a:p>
            <a:r>
              <a:rPr kumimoji="1" lang="ja-JP" altLang="en-US" sz="1600" dirty="0">
                <a:ea typeface="游ゴシック"/>
              </a:rPr>
              <a:t>・このような状況を踏まえ、大阪農業を変革する「生産性向上」「経営強化」「担い手確保」に向け、大阪府スマート農業推進　</a:t>
            </a:r>
            <a:br>
              <a:rPr kumimoji="1" lang="en-US" altLang="ja-JP" sz="1600" dirty="0">
                <a:ea typeface="游ゴシック"/>
              </a:rPr>
            </a:br>
            <a:r>
              <a:rPr kumimoji="1" lang="ja-JP" altLang="en-US" sz="1600" dirty="0">
                <a:ea typeface="游ゴシック"/>
              </a:rPr>
              <a:t>　指針を改定・改称し、「大阪農業</a:t>
            </a:r>
            <a:r>
              <a:rPr kumimoji="1" lang="en-US" altLang="ja-JP" sz="1600" dirty="0">
                <a:ea typeface="游ゴシック"/>
              </a:rPr>
              <a:t>DX</a:t>
            </a:r>
            <a:r>
              <a:rPr kumimoji="1" lang="ja-JP" altLang="en-US" sz="1600" dirty="0">
                <a:ea typeface="游ゴシック"/>
              </a:rPr>
              <a:t>推進戦略」を策定します。農業</a:t>
            </a:r>
            <a:r>
              <a:rPr kumimoji="1" lang="en-US" altLang="ja-JP" sz="1600" dirty="0">
                <a:ea typeface="游ゴシック"/>
              </a:rPr>
              <a:t>DX</a:t>
            </a:r>
            <a:r>
              <a:rPr kumimoji="1" lang="ja-JP" altLang="en-US" sz="1600" dirty="0">
                <a:ea typeface="游ゴシック"/>
              </a:rPr>
              <a:t>を高収益型農業の実現に向けた重要な手段と位置づ</a:t>
            </a:r>
            <a:br>
              <a:rPr kumimoji="1" lang="en-US" altLang="ja-JP" sz="1600" dirty="0">
                <a:ea typeface="游ゴシック"/>
              </a:rPr>
            </a:br>
            <a:r>
              <a:rPr kumimoji="1" lang="ja-JP" altLang="en-US" sz="1600" dirty="0">
                <a:ea typeface="游ゴシック"/>
              </a:rPr>
              <a:t>　けるとともに、経営管理・流通販売・農地保全など多方面での活用により大阪農業の変革を進めるため、今後</a:t>
            </a:r>
            <a:r>
              <a:rPr kumimoji="1" lang="en-US" altLang="ja-JP" sz="1600" dirty="0">
                <a:ea typeface="游ゴシック"/>
              </a:rPr>
              <a:t>5</a:t>
            </a:r>
            <a:r>
              <a:rPr kumimoji="1" lang="ja-JP" altLang="en-US" sz="1600" dirty="0">
                <a:ea typeface="游ゴシック"/>
              </a:rPr>
              <a:t>年間に取り</a:t>
            </a:r>
            <a:br>
              <a:rPr kumimoji="1" lang="en-US" altLang="ja-JP" sz="1600" dirty="0">
                <a:ea typeface="游ゴシック"/>
              </a:rPr>
            </a:br>
            <a:r>
              <a:rPr kumimoji="1" lang="ja-JP" altLang="en-US" sz="1600" dirty="0">
                <a:ea typeface="游ゴシック"/>
              </a:rPr>
              <a:t>　組む施策を明確化します。</a:t>
            </a:r>
            <a:endParaRPr lang="ja-JP" sz="1600" dirty="0">
              <a:ea typeface="游ゴシック"/>
            </a:endParaRPr>
          </a:p>
          <a:p>
            <a:endParaRPr kumimoji="1" lang="ja-JP" altLang="en-US" sz="1600" dirty="0"/>
          </a:p>
          <a:p>
            <a:r>
              <a:rPr kumimoji="1" lang="ja-JP" altLang="en-US" sz="1600" dirty="0">
                <a:ea typeface="游ゴシック"/>
              </a:rPr>
              <a:t>・令和</a:t>
            </a:r>
            <a:r>
              <a:rPr kumimoji="1" lang="en-US" altLang="ja-JP" sz="1600" dirty="0">
                <a:ea typeface="游ゴシック"/>
              </a:rPr>
              <a:t>6</a:t>
            </a:r>
            <a:r>
              <a:rPr kumimoji="1" lang="ja-JP" altLang="en-US" sz="1600" dirty="0">
                <a:ea typeface="游ゴシック"/>
              </a:rPr>
              <a:t>年にはスマート農業技術活用促進法が制定され、技術導入や開発計画に関する認定制度が創設されました。大阪府はこ</a:t>
            </a:r>
            <a:endParaRPr lang="ja-JP" altLang="en-US" sz="1600" dirty="0">
              <a:ea typeface="游ゴシック"/>
            </a:endParaRPr>
          </a:p>
          <a:p>
            <a:r>
              <a:rPr lang="ja-JP" altLang="en-US" sz="1600" dirty="0">
                <a:ea typeface="游ゴシック"/>
              </a:rPr>
              <a:t>　</a:t>
            </a:r>
            <a:r>
              <a:rPr kumimoji="1" lang="ja-JP" altLang="en-US" sz="1600" dirty="0">
                <a:ea typeface="游ゴシック"/>
              </a:rPr>
              <a:t>の制度など国の支援策も活用しつつ施策を展開します。また、産地や経営規模に応じてターゲットを設定し、地域の実情に即</a:t>
            </a:r>
            <a:endParaRPr lang="ja-JP" sz="1600" dirty="0">
              <a:ea typeface="游ゴシック"/>
            </a:endParaRPr>
          </a:p>
          <a:p>
            <a:r>
              <a:rPr lang="ja-JP" altLang="en-US" sz="1600" dirty="0">
                <a:ea typeface="游ゴシック"/>
              </a:rPr>
              <a:t>　</a:t>
            </a:r>
            <a:r>
              <a:rPr kumimoji="1" lang="ja-JP" altLang="en-US" sz="1600" dirty="0">
                <a:ea typeface="游ゴシック"/>
              </a:rPr>
              <a:t>した重点支援を行います（重要品目・産地への集中的展開、規模に応じた導入手法の工夫等）。さらに、社会情勢や農業を取</a:t>
            </a:r>
            <a:endParaRPr lang="ja-JP" sz="1600" dirty="0">
              <a:ea typeface="游ゴシック"/>
            </a:endParaRPr>
          </a:p>
          <a:p>
            <a:r>
              <a:rPr lang="ja-JP" altLang="en-US" sz="1600" dirty="0">
                <a:ea typeface="游ゴシック"/>
              </a:rPr>
              <a:t>　</a:t>
            </a:r>
            <a:r>
              <a:rPr kumimoji="1" lang="ja-JP" altLang="en-US" sz="1600" dirty="0">
                <a:ea typeface="游ゴシック"/>
              </a:rPr>
              <a:t>り巻く環境の変化に応じて戦略の一部を適宜見直し、柔軟な推進体制を整備します。</a:t>
            </a:r>
            <a:endParaRPr kumimoji="1" lang="en-US" altLang="ja-JP" sz="1600" dirty="0">
              <a:ea typeface="游ゴシック"/>
            </a:endParaRPr>
          </a:p>
          <a:p>
            <a:endParaRPr lang="en-US" altLang="ja-JP" sz="1600" dirty="0">
              <a:ea typeface="游ゴシック"/>
            </a:endParaRPr>
          </a:p>
          <a:p>
            <a:r>
              <a:rPr lang="ja-JP" altLang="en-US" sz="1600" dirty="0">
                <a:ea typeface="游ゴシック"/>
              </a:rPr>
              <a:t>・なお、本戦略は、平成</a:t>
            </a:r>
            <a:r>
              <a:rPr lang="en-US" altLang="ja-JP" sz="1600" dirty="0">
                <a:ea typeface="游ゴシック"/>
              </a:rPr>
              <a:t>27</a:t>
            </a:r>
            <a:r>
              <a:rPr lang="ja-JP" altLang="en-US" sz="1600" dirty="0">
                <a:ea typeface="游ゴシック"/>
              </a:rPr>
              <a:t>年（</a:t>
            </a:r>
            <a:r>
              <a:rPr lang="en-US" altLang="ja-JP" sz="1600" dirty="0">
                <a:ea typeface="游ゴシック"/>
              </a:rPr>
              <a:t>2015</a:t>
            </a:r>
            <a:r>
              <a:rPr lang="ja-JP" altLang="en-US" sz="1600" dirty="0">
                <a:ea typeface="游ゴシック"/>
              </a:rPr>
              <a:t>年）９月に国連サミットにおいて採択された「持続可能な開発目標（</a:t>
            </a:r>
            <a:r>
              <a:rPr lang="en-US" altLang="ja-JP" sz="1600" dirty="0">
                <a:ea typeface="游ゴシック"/>
              </a:rPr>
              <a:t>Sustainable </a:t>
            </a:r>
            <a:r>
              <a:rPr lang="ja-JP" altLang="en-US" sz="1600" dirty="0">
                <a:ea typeface="游ゴシック"/>
              </a:rPr>
              <a:t>　</a:t>
            </a:r>
            <a:endParaRPr lang="en-US" altLang="ja-JP" sz="1600" dirty="0">
              <a:ea typeface="游ゴシック"/>
            </a:endParaRPr>
          </a:p>
          <a:p>
            <a:r>
              <a:rPr lang="ja-JP" altLang="en-US" sz="1600" dirty="0">
                <a:ea typeface="游ゴシック"/>
              </a:rPr>
              <a:t>　</a:t>
            </a:r>
            <a:r>
              <a:rPr lang="en-US" altLang="ja-JP" sz="1600" dirty="0">
                <a:ea typeface="游ゴシック"/>
              </a:rPr>
              <a:t>Development Goals</a:t>
            </a:r>
            <a:r>
              <a:rPr lang="ja-JP" altLang="en-US" sz="1600" dirty="0">
                <a:ea typeface="游ゴシック"/>
              </a:rPr>
              <a:t>：</a:t>
            </a:r>
            <a:r>
              <a:rPr lang="en-US" altLang="ja-JP" sz="1600" dirty="0">
                <a:ea typeface="游ゴシック"/>
              </a:rPr>
              <a:t>SDGs</a:t>
            </a:r>
            <a:r>
              <a:rPr lang="ja-JP" altLang="en-US" sz="1600" dirty="0">
                <a:ea typeface="游ゴシック"/>
              </a:rPr>
              <a:t>）」の理念を踏襲しており、各取組の推進を通して、関連するゴールの達成に貢献するものです。</a:t>
            </a:r>
            <a:endParaRPr lang="ja-JP" sz="1600" dirty="0">
              <a:ea typeface="游ゴシック"/>
            </a:endParaRPr>
          </a:p>
        </p:txBody>
      </p:sp>
      <p:sp>
        <p:nvSpPr>
          <p:cNvPr id="5" name="スライド番号プレースホルダー 12">
            <a:extLst>
              <a:ext uri="{FF2B5EF4-FFF2-40B4-BE49-F238E27FC236}">
                <a16:creationId xmlns:a16="http://schemas.microsoft.com/office/drawing/2014/main" id="{48E0749C-995B-4A88-8F58-F9394928CB56}"/>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0932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第２　</a:t>
            </a:r>
            <a:r>
              <a:rPr lang="ja-JP" altLang="en-US" sz="2800">
                <a:solidFill>
                  <a:prstClr val="black"/>
                </a:solidFill>
                <a:latin typeface="Calibri" panose="020F0502020204030204"/>
                <a:ea typeface="ＭＳ Ｐゴシック" panose="020B0600070205080204" pitchFamily="50" charset="-128"/>
              </a:rPr>
              <a:t>大阪農業を取り巻く状況</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2</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42703" y="577973"/>
            <a:ext cx="7020059" cy="4093428"/>
          </a:xfrm>
          <a:prstGeom prst="rect">
            <a:avLst/>
          </a:prstGeom>
          <a:noFill/>
        </p:spPr>
        <p:txBody>
          <a:bodyPr wrap="square" lIns="91440" tIns="45720" rIns="91440" bIns="45720" rtlCol="0" anchor="t">
            <a:spAutoFit/>
          </a:bodyPr>
          <a:lstStyle/>
          <a:p>
            <a:r>
              <a:rPr lang="ja-JP" altLang="en-US" sz="2000" b="1" dirty="0">
                <a:ea typeface="游ゴシック"/>
              </a:rPr>
              <a:t>１　大阪農業の現状と課題</a:t>
            </a:r>
            <a:endParaRPr kumimoji="1" lang="en-US" altLang="ja-JP" sz="2000" b="1" dirty="0">
              <a:ea typeface="游ゴシック"/>
            </a:endParaRPr>
          </a:p>
          <a:p>
            <a:r>
              <a:rPr lang="ja-JP" altLang="en-US" sz="1600" b="1" dirty="0">
                <a:ea typeface="游ゴシック"/>
              </a:rPr>
              <a:t>○　担い手の減少</a:t>
            </a:r>
            <a:endParaRPr lang="en-US" altLang="ja-JP" sz="1600" b="1" dirty="0">
              <a:ea typeface="游ゴシック"/>
            </a:endParaRPr>
          </a:p>
          <a:p>
            <a:r>
              <a:rPr kumimoji="1" lang="ja-JP" altLang="en-US" sz="1600" dirty="0">
                <a:ea typeface="游ゴシック"/>
              </a:rPr>
              <a:t>・生産の中核を担う基幹的農業従事者</a:t>
            </a:r>
            <a:r>
              <a:rPr kumimoji="1" lang="en-US" altLang="ja-JP" sz="1600" dirty="0">
                <a:ea typeface="游ゴシック"/>
              </a:rPr>
              <a:t>(</a:t>
            </a:r>
            <a:r>
              <a:rPr kumimoji="1" lang="ja-JP" altLang="en-US" sz="1600" dirty="0">
                <a:ea typeface="游ゴシック"/>
              </a:rPr>
              <a:t>主に農業を主業とする者</a:t>
            </a:r>
            <a:r>
              <a:rPr kumimoji="1" lang="en-US" altLang="ja-JP" sz="1600" dirty="0">
                <a:ea typeface="游ゴシック"/>
              </a:rPr>
              <a:t>)</a:t>
            </a:r>
            <a:r>
              <a:rPr lang="ja-JP" altLang="en-US" sz="1600" dirty="0">
                <a:ea typeface="游ゴシック"/>
              </a:rPr>
              <a:t>の総数は</a:t>
            </a:r>
            <a:endParaRPr lang="en-US" altLang="ja-JP" sz="1600" dirty="0">
              <a:ea typeface="游ゴシック"/>
            </a:endParaRPr>
          </a:p>
          <a:p>
            <a:r>
              <a:rPr lang="ja-JP" altLang="en-US" sz="1600" dirty="0">
                <a:ea typeface="游ゴシック"/>
              </a:rPr>
              <a:t>　</a:t>
            </a:r>
            <a:r>
              <a:rPr lang="en-US" altLang="ja-JP" sz="1600" dirty="0">
                <a:ea typeface="游ゴシック"/>
              </a:rPr>
              <a:t>10</a:t>
            </a:r>
            <a:r>
              <a:rPr lang="ja-JP" altLang="en-US" sz="1600" dirty="0">
                <a:ea typeface="游ゴシック"/>
              </a:rPr>
              <a:t>年前から約</a:t>
            </a:r>
            <a:r>
              <a:rPr lang="en-US" altLang="ja-JP" sz="1600" dirty="0">
                <a:ea typeface="游ゴシック"/>
              </a:rPr>
              <a:t>4</a:t>
            </a:r>
            <a:r>
              <a:rPr lang="ja-JP" altLang="en-US" sz="1600" dirty="0">
                <a:ea typeface="游ゴシック"/>
              </a:rPr>
              <a:t>割減少しており、</a:t>
            </a:r>
            <a:r>
              <a:rPr lang="en-US" altLang="ja-JP" sz="1600" dirty="0">
                <a:ea typeface="游ゴシック"/>
              </a:rPr>
              <a:t>70</a:t>
            </a:r>
            <a:r>
              <a:rPr lang="ja-JP" altLang="en-US" sz="1600" dirty="0">
                <a:ea typeface="游ゴシック"/>
              </a:rPr>
              <a:t>歳以上が約</a:t>
            </a:r>
            <a:r>
              <a:rPr lang="en-US" altLang="ja-JP" sz="1600" dirty="0">
                <a:ea typeface="游ゴシック"/>
              </a:rPr>
              <a:t>6</a:t>
            </a:r>
            <a:r>
              <a:rPr lang="ja-JP" altLang="en-US" sz="1600" dirty="0">
                <a:ea typeface="游ゴシック"/>
              </a:rPr>
              <a:t>割を占めている</a:t>
            </a:r>
            <a:endParaRPr lang="en-US" altLang="ja-JP" sz="1600" dirty="0">
              <a:ea typeface="游ゴシック"/>
            </a:endParaRPr>
          </a:p>
          <a:p>
            <a:r>
              <a:rPr lang="ja-JP" altLang="en-US" sz="1600" dirty="0">
                <a:ea typeface="游ゴシック"/>
              </a:rPr>
              <a:t>・地域計画</a:t>
            </a:r>
            <a:r>
              <a:rPr lang="ja-JP" altLang="en-US" sz="1600" baseline="30000" dirty="0">
                <a:ea typeface="游ゴシック"/>
              </a:rPr>
              <a:t>＊</a:t>
            </a:r>
            <a:r>
              <a:rPr lang="ja-JP" altLang="en-US" sz="1600" dirty="0">
                <a:ea typeface="游ゴシック"/>
              </a:rPr>
              <a:t>によると、府内農地の</a:t>
            </a:r>
            <a:r>
              <a:rPr lang="en-US" altLang="ja-JP" sz="1600" dirty="0">
                <a:ea typeface="游ゴシック"/>
              </a:rPr>
              <a:t>2</a:t>
            </a:r>
            <a:r>
              <a:rPr lang="ja-JP" altLang="en-US" sz="1600" dirty="0">
                <a:ea typeface="游ゴシック"/>
              </a:rPr>
              <a:t>割において</a:t>
            </a:r>
            <a:r>
              <a:rPr lang="en-US" altLang="ja-JP" sz="1600" dirty="0">
                <a:ea typeface="游ゴシック"/>
              </a:rPr>
              <a:t>10</a:t>
            </a:r>
            <a:r>
              <a:rPr lang="ja-JP" altLang="en-US" sz="1600" dirty="0">
                <a:ea typeface="游ゴシック"/>
              </a:rPr>
              <a:t>年後の耕作者が未定</a:t>
            </a:r>
            <a:endParaRPr lang="en-US" altLang="ja-JP" sz="1600" dirty="0">
              <a:ea typeface="游ゴシック"/>
            </a:endParaRPr>
          </a:p>
          <a:p>
            <a:r>
              <a:rPr lang="ja-JP" altLang="en-US" sz="1600" dirty="0">
                <a:ea typeface="游ゴシック"/>
              </a:rPr>
              <a:t>　</a:t>
            </a:r>
            <a:r>
              <a:rPr lang="ja-JP" altLang="en-US" sz="1100" dirty="0">
                <a:ea typeface="游ゴシック"/>
              </a:rPr>
              <a:t>＊地域での話し合いにより目指すべき将来の農地利用の姿などを明確にするために市町村が策定</a:t>
            </a:r>
            <a:br>
              <a:rPr lang="en-US" altLang="ja-JP" sz="1600" dirty="0">
                <a:ea typeface="游ゴシック"/>
              </a:rPr>
            </a:br>
            <a:r>
              <a:rPr lang="ja-JP" altLang="en-US" sz="1600" dirty="0">
                <a:ea typeface="游ゴシック"/>
              </a:rPr>
              <a:t>・今後多くの熟練農業者が引退期を迎え、労働力不足や生産技術継承の</a:t>
            </a:r>
            <a:br>
              <a:rPr lang="en-US" altLang="ja-JP" sz="1600" dirty="0">
                <a:ea typeface="游ゴシック"/>
              </a:rPr>
            </a:br>
            <a:r>
              <a:rPr lang="ja-JP" altLang="en-US" sz="1600" dirty="0">
                <a:ea typeface="游ゴシック"/>
              </a:rPr>
              <a:t>　問題の深刻化が懸念される</a:t>
            </a:r>
            <a:endParaRPr lang="en-US" altLang="ja-JP" sz="1600" dirty="0">
              <a:ea typeface="游ゴシック"/>
            </a:endParaRPr>
          </a:p>
          <a:p>
            <a:r>
              <a:rPr lang="ja-JP" altLang="en-US" sz="1600" b="1" dirty="0">
                <a:ea typeface="游ゴシック"/>
              </a:rPr>
              <a:t>○　大規模経営体の増加</a:t>
            </a:r>
            <a:endParaRPr lang="en-US" altLang="ja-JP" sz="1600" b="1" dirty="0">
              <a:ea typeface="游ゴシック"/>
            </a:endParaRPr>
          </a:p>
          <a:p>
            <a:r>
              <a:rPr lang="ja-JP" altLang="en-US" sz="1600" dirty="0">
                <a:ea typeface="游ゴシック"/>
              </a:rPr>
              <a:t>・農産物販売金額</a:t>
            </a:r>
            <a:r>
              <a:rPr lang="en-US" altLang="ja-JP" sz="1600" dirty="0">
                <a:ea typeface="游ゴシック"/>
              </a:rPr>
              <a:t>3,000</a:t>
            </a:r>
            <a:r>
              <a:rPr lang="ja-JP" altLang="en-US" sz="1600" dirty="0">
                <a:ea typeface="游ゴシック"/>
              </a:rPr>
              <a:t>万円以上の経営体は</a:t>
            </a:r>
            <a:r>
              <a:rPr lang="en-US" altLang="ja-JP" sz="1600" dirty="0">
                <a:ea typeface="游ゴシック"/>
              </a:rPr>
              <a:t>10</a:t>
            </a:r>
            <a:r>
              <a:rPr lang="ja-JP" altLang="en-US" sz="1600" dirty="0">
                <a:ea typeface="游ゴシック"/>
              </a:rPr>
              <a:t>年前から</a:t>
            </a:r>
            <a:r>
              <a:rPr lang="en-US" altLang="ja-JP" sz="1600" dirty="0">
                <a:ea typeface="游ゴシック"/>
              </a:rPr>
              <a:t>4</a:t>
            </a:r>
            <a:r>
              <a:rPr lang="ja-JP" altLang="en-US" sz="1600" dirty="0">
                <a:ea typeface="游ゴシック"/>
              </a:rPr>
              <a:t>割増加し、農業産</a:t>
            </a:r>
            <a:endParaRPr lang="en-US" altLang="ja-JP" sz="1600" dirty="0">
              <a:ea typeface="游ゴシック"/>
            </a:endParaRPr>
          </a:p>
          <a:p>
            <a:r>
              <a:rPr lang="ja-JP" altLang="en-US" sz="1600" dirty="0">
                <a:ea typeface="游ゴシック"/>
              </a:rPr>
              <a:t>　出額の約</a:t>
            </a:r>
            <a:r>
              <a:rPr lang="en-US" altLang="ja-JP" sz="1600" dirty="0">
                <a:ea typeface="游ゴシック"/>
              </a:rPr>
              <a:t>3</a:t>
            </a:r>
            <a:r>
              <a:rPr lang="ja-JP" altLang="en-US" sz="1600" dirty="0">
                <a:ea typeface="游ゴシック"/>
              </a:rPr>
              <a:t>割を占める</a:t>
            </a:r>
            <a:endParaRPr lang="en-US" altLang="ja-JP" sz="1600" dirty="0">
              <a:ea typeface="游ゴシック"/>
            </a:endParaRPr>
          </a:p>
          <a:p>
            <a:r>
              <a:rPr lang="ja-JP" altLang="en-US" sz="1600" dirty="0">
                <a:ea typeface="游ゴシック"/>
              </a:rPr>
              <a:t>・このような経営体の育成に向け、経営全般にわたる支援が必要</a:t>
            </a:r>
            <a:endParaRPr lang="en-US" altLang="ja-JP" sz="1600" dirty="0">
              <a:ea typeface="游ゴシック"/>
            </a:endParaRPr>
          </a:p>
          <a:p>
            <a:r>
              <a:rPr lang="ja-JP" altLang="en-US" sz="1600" b="1" dirty="0">
                <a:ea typeface="游ゴシック"/>
              </a:rPr>
              <a:t>○　</a:t>
            </a:r>
            <a:r>
              <a:rPr kumimoji="1" lang="ja-JP" altLang="en-US" sz="1600" b="1" dirty="0">
                <a:ea typeface="游ゴシック"/>
              </a:rPr>
              <a:t>気候変動</a:t>
            </a:r>
            <a:r>
              <a:rPr lang="ja-JP" altLang="en-US" sz="1600" b="1" dirty="0">
                <a:ea typeface="游ゴシック"/>
              </a:rPr>
              <a:t>の</a:t>
            </a:r>
            <a:r>
              <a:rPr kumimoji="1" lang="ja-JP" altLang="en-US" sz="1600" b="1" dirty="0">
                <a:ea typeface="游ゴシック"/>
              </a:rPr>
              <a:t>影響による生育障害や収量・品質低下</a:t>
            </a:r>
            <a:r>
              <a:rPr lang="ja-JP" altLang="en-US" sz="1600" b="1" dirty="0">
                <a:ea typeface="游ゴシック"/>
              </a:rPr>
              <a:t>の</a:t>
            </a:r>
            <a:r>
              <a:rPr kumimoji="1" lang="ja-JP" altLang="en-US" sz="1600" b="1" dirty="0">
                <a:ea typeface="游ゴシック"/>
              </a:rPr>
              <a:t>発生</a:t>
            </a:r>
            <a:endParaRPr kumimoji="1" lang="en-US" altLang="ja-JP" sz="1600" b="1" dirty="0">
              <a:ea typeface="游ゴシック"/>
            </a:endParaRPr>
          </a:p>
          <a:p>
            <a:r>
              <a:rPr lang="ja-JP" altLang="en-US" sz="1600" dirty="0">
                <a:ea typeface="游ゴシック"/>
              </a:rPr>
              <a:t>・近年の気候変動により夏期の高温化が顕著になり、農作物の生育障害や</a:t>
            </a:r>
            <a:endParaRPr lang="en-US" altLang="ja-JP" sz="1600" dirty="0">
              <a:ea typeface="游ゴシック"/>
            </a:endParaRPr>
          </a:p>
          <a:p>
            <a:r>
              <a:rPr lang="ja-JP" altLang="en-US" sz="1600" dirty="0">
                <a:ea typeface="游ゴシック"/>
              </a:rPr>
              <a:t>　品質低下等が深刻化</a:t>
            </a:r>
            <a:endParaRPr lang="en-US" altLang="ja-JP" sz="1600" dirty="0">
              <a:ea typeface="游ゴシック"/>
            </a:endParaRPr>
          </a:p>
          <a:p>
            <a:r>
              <a:rPr lang="ja-JP" altLang="en-US" sz="1600" dirty="0">
                <a:ea typeface="游ゴシック"/>
              </a:rPr>
              <a:t>・夏期高温下での安定生産の維持が喫緊の課題</a:t>
            </a:r>
            <a:endParaRPr lang="en-US" altLang="ja-JP" sz="1600" dirty="0">
              <a:ea typeface="游ゴシック"/>
            </a:endParaRPr>
          </a:p>
        </p:txBody>
      </p:sp>
      <p:graphicFrame>
        <p:nvGraphicFramePr>
          <p:cNvPr id="7" name="表 19">
            <a:extLst>
              <a:ext uri="{FF2B5EF4-FFF2-40B4-BE49-F238E27FC236}">
                <a16:creationId xmlns:a16="http://schemas.microsoft.com/office/drawing/2014/main" id="{882C96F3-645A-48E4-BE0C-05B53B3A4A47}"/>
              </a:ext>
            </a:extLst>
          </p:cNvPr>
          <p:cNvGraphicFramePr>
            <a:graphicFrameLocks noGrp="1"/>
          </p:cNvGraphicFramePr>
          <p:nvPr>
            <p:extLst>
              <p:ext uri="{D42A27DB-BD31-4B8C-83A1-F6EECF244321}">
                <p14:modId xmlns:p14="http://schemas.microsoft.com/office/powerpoint/2010/main" val="610268659"/>
              </p:ext>
            </p:extLst>
          </p:nvPr>
        </p:nvGraphicFramePr>
        <p:xfrm>
          <a:off x="849890" y="5068861"/>
          <a:ext cx="5278728" cy="1097775"/>
        </p:xfrm>
        <a:graphic>
          <a:graphicData uri="http://schemas.openxmlformats.org/drawingml/2006/table">
            <a:tbl>
              <a:tblPr firstRow="1" bandRow="1">
                <a:tableStyleId>{C083E6E3-FA7D-4D7B-A595-EF9225AFEA82}</a:tableStyleId>
              </a:tblPr>
              <a:tblGrid>
                <a:gridCol w="1696815">
                  <a:extLst>
                    <a:ext uri="{9D8B030D-6E8A-4147-A177-3AD203B41FA5}">
                      <a16:colId xmlns:a16="http://schemas.microsoft.com/office/drawing/2014/main" val="1734663271"/>
                    </a:ext>
                  </a:extLst>
                </a:gridCol>
                <a:gridCol w="3581913">
                  <a:extLst>
                    <a:ext uri="{9D8B030D-6E8A-4147-A177-3AD203B41FA5}">
                      <a16:colId xmlns:a16="http://schemas.microsoft.com/office/drawing/2014/main" val="3092278422"/>
                    </a:ext>
                  </a:extLst>
                </a:gridCol>
              </a:tblGrid>
              <a:tr h="181138">
                <a:tc>
                  <a:txBody>
                    <a:bodyPr/>
                    <a:lstStyle/>
                    <a:p>
                      <a:pPr algn="ctr"/>
                      <a:r>
                        <a:rPr kumimoji="1" lang="ja-JP" altLang="en-US" sz="1000"/>
                        <a:t>現状</a:t>
                      </a:r>
                    </a:p>
                  </a:txBody>
                  <a:tcPr/>
                </a:tc>
                <a:tc>
                  <a:txBody>
                    <a:bodyPr/>
                    <a:lstStyle/>
                    <a:p>
                      <a:pPr lvl="0" algn="ctr">
                        <a:buNone/>
                      </a:pPr>
                      <a:r>
                        <a:rPr lang="ja-JP" altLang="en-US" sz="1000"/>
                        <a:t>課題</a:t>
                      </a:r>
                      <a:endParaRPr kumimoji="1" lang="en-US" altLang="ja-JP"/>
                    </a:p>
                  </a:txBody>
                  <a:tcPr/>
                </a:tc>
                <a:extLst>
                  <a:ext uri="{0D108BD9-81ED-4DB2-BD59-A6C34878D82A}">
                    <a16:rowId xmlns:a16="http://schemas.microsoft.com/office/drawing/2014/main" val="2818587139"/>
                  </a:ext>
                </a:extLst>
              </a:tr>
              <a:tr h="284645">
                <a:tc>
                  <a:txBody>
                    <a:bodyPr/>
                    <a:lstStyle/>
                    <a:p>
                      <a:r>
                        <a:rPr kumimoji="1" lang="ja-JP" altLang="en-US" sz="1000">
                          <a:latin typeface="Meiryo UI" panose="020B0604030504040204" pitchFamily="50" charset="-128"/>
                          <a:ea typeface="Meiryo UI" panose="020B0604030504040204" pitchFamily="50" charset="-128"/>
                        </a:rPr>
                        <a:t>担い手の減少と高齢化</a:t>
                      </a:r>
                    </a:p>
                  </a:txBody>
                  <a:tcPr/>
                </a:tc>
                <a:tc>
                  <a:txBody>
                    <a:bodyPr/>
                    <a:lstStyle/>
                    <a:p>
                      <a:pPr lvl="0">
                        <a:buNone/>
                      </a:pPr>
                      <a:r>
                        <a:rPr lang="ja-JP" altLang="en-US" sz="1000" dirty="0">
                          <a:latin typeface="Meiryo UI"/>
                          <a:ea typeface="Meiryo UI"/>
                        </a:rPr>
                        <a:t>平均</a:t>
                      </a:r>
                      <a:r>
                        <a:rPr lang="en-US" altLang="ja-JP" sz="1000" dirty="0">
                          <a:latin typeface="Meiryo UI"/>
                          <a:ea typeface="Meiryo UI"/>
                        </a:rPr>
                        <a:t>69</a:t>
                      </a:r>
                      <a:r>
                        <a:rPr lang="ja-JP" altLang="en-US" sz="1000" dirty="0">
                          <a:latin typeface="Meiryo UI"/>
                          <a:ea typeface="Meiryo UI"/>
                        </a:rPr>
                        <a:t>歳</a:t>
                      </a:r>
                      <a:r>
                        <a:rPr lang="en-US" altLang="ja-JP" sz="1000" dirty="0">
                          <a:latin typeface="Meiryo UI"/>
                          <a:ea typeface="Meiryo UI"/>
                        </a:rPr>
                        <a:t>､10</a:t>
                      </a:r>
                      <a:r>
                        <a:rPr lang="ja-JP" altLang="en-US" sz="1000" dirty="0">
                          <a:latin typeface="Meiryo UI"/>
                          <a:ea typeface="Meiryo UI"/>
                        </a:rPr>
                        <a:t>年間で</a:t>
                      </a:r>
                      <a:r>
                        <a:rPr lang="en-US" altLang="ja-JP" sz="1000" dirty="0">
                          <a:latin typeface="Meiryo UI"/>
                          <a:ea typeface="Meiryo UI"/>
                        </a:rPr>
                        <a:t>4</a:t>
                      </a:r>
                      <a:r>
                        <a:rPr lang="ja-JP" altLang="en-US" sz="1000" dirty="0">
                          <a:latin typeface="Meiryo UI"/>
                          <a:ea typeface="Meiryo UI"/>
                        </a:rPr>
                        <a:t>割減。労働力不足･技術継承が深刻課題</a:t>
                      </a:r>
                      <a:endParaRPr kumimoji="1" lang="en-US" altLang="ja-JP" dirty="0"/>
                    </a:p>
                  </a:txBody>
                  <a:tcPr/>
                </a:tc>
                <a:extLst>
                  <a:ext uri="{0D108BD9-81ED-4DB2-BD59-A6C34878D82A}">
                    <a16:rowId xmlns:a16="http://schemas.microsoft.com/office/drawing/2014/main" val="2903613376"/>
                  </a:ext>
                </a:extLst>
              </a:tr>
              <a:tr h="284645">
                <a:tc>
                  <a:txBody>
                    <a:bodyPr/>
                    <a:lstStyle/>
                    <a:p>
                      <a:r>
                        <a:rPr kumimoji="1" lang="ja-JP" altLang="en-US" sz="1000">
                          <a:latin typeface="Meiryo UI" panose="020B0604030504040204" pitchFamily="50" charset="-128"/>
                          <a:ea typeface="Meiryo UI" panose="020B0604030504040204" pitchFamily="50" charset="-128"/>
                        </a:rPr>
                        <a:t>農地の担い手不在リスク</a:t>
                      </a:r>
                    </a:p>
                  </a:txBody>
                  <a:tcPr/>
                </a:tc>
                <a:tc>
                  <a:txBody>
                    <a:bodyPr/>
                    <a:lstStyle/>
                    <a:p>
                      <a:pPr lvl="0">
                        <a:buNone/>
                      </a:pPr>
                      <a:r>
                        <a:rPr lang="en-US" altLang="ja-JP" sz="1000">
                          <a:latin typeface="Meiryo UI"/>
                          <a:ea typeface="Meiryo UI"/>
                        </a:rPr>
                        <a:t>10</a:t>
                      </a:r>
                      <a:r>
                        <a:rPr lang="ja-JP" altLang="en-US" sz="1000">
                          <a:latin typeface="Meiryo UI"/>
                          <a:ea typeface="Meiryo UI"/>
                        </a:rPr>
                        <a:t>年後に府内農地の</a:t>
                      </a:r>
                      <a:r>
                        <a:rPr lang="en-US" altLang="ja-JP" sz="1000">
                          <a:latin typeface="Meiryo UI"/>
                          <a:ea typeface="Meiryo UI"/>
                        </a:rPr>
                        <a:t>2</a:t>
                      </a:r>
                      <a:r>
                        <a:rPr lang="ja-JP" altLang="en-US" sz="1000">
                          <a:latin typeface="Meiryo UI"/>
                          <a:ea typeface="Meiryo UI"/>
                        </a:rPr>
                        <a:t>割が耕作者未定（地域計画の分析）</a:t>
                      </a:r>
                      <a:endParaRPr kumimoji="1" lang="en-US" altLang="ja-JP"/>
                    </a:p>
                  </a:txBody>
                  <a:tcPr/>
                </a:tc>
                <a:extLst>
                  <a:ext uri="{0D108BD9-81ED-4DB2-BD59-A6C34878D82A}">
                    <a16:rowId xmlns:a16="http://schemas.microsoft.com/office/drawing/2014/main" val="3846763233"/>
                  </a:ext>
                </a:extLst>
              </a:tr>
              <a:tr h="284645">
                <a:tc>
                  <a:txBody>
                    <a:bodyPr/>
                    <a:lstStyle/>
                    <a:p>
                      <a:r>
                        <a:rPr kumimoji="1" lang="ja-JP" altLang="en-US" sz="1000">
                          <a:latin typeface="Meiryo UI" panose="020B0604030504040204" pitchFamily="50" charset="-128"/>
                          <a:ea typeface="Meiryo UI" panose="020B0604030504040204" pitchFamily="50" charset="-128"/>
                        </a:rPr>
                        <a:t>主要品目の減収と気候影響</a:t>
                      </a:r>
                    </a:p>
                  </a:txBody>
                  <a:tcPr/>
                </a:tc>
                <a:tc>
                  <a:txBody>
                    <a:bodyPr/>
                    <a:lstStyle/>
                    <a:p>
                      <a:pPr lvl="0">
                        <a:buNone/>
                      </a:pPr>
                      <a:r>
                        <a:rPr lang="ja-JP" altLang="en-US" sz="1000" dirty="0">
                          <a:latin typeface="Meiryo UI"/>
                          <a:ea typeface="Meiryo UI"/>
                        </a:rPr>
                        <a:t>なす等生産減少。夏期高温等で品質収量低下</a:t>
                      </a:r>
                      <a:r>
                        <a:rPr lang="en-US" altLang="ja-JP" sz="1000" dirty="0">
                          <a:latin typeface="Meiryo UI"/>
                          <a:ea typeface="Meiryo UI"/>
                        </a:rPr>
                        <a:t>､</a:t>
                      </a:r>
                      <a:r>
                        <a:rPr lang="ja-JP" altLang="en-US" sz="1000" dirty="0">
                          <a:latin typeface="Meiryo UI"/>
                          <a:ea typeface="Meiryo UI"/>
                        </a:rPr>
                        <a:t>生育障害多発</a:t>
                      </a:r>
                      <a:endParaRPr kumimoji="1" lang="en-US" altLang="ja-JP" dirty="0"/>
                    </a:p>
                  </a:txBody>
                  <a:tcPr/>
                </a:tc>
                <a:extLst>
                  <a:ext uri="{0D108BD9-81ED-4DB2-BD59-A6C34878D82A}">
                    <a16:rowId xmlns:a16="http://schemas.microsoft.com/office/drawing/2014/main" val="2124977812"/>
                  </a:ext>
                </a:extLst>
              </a:tr>
            </a:tbl>
          </a:graphicData>
        </a:graphic>
      </p:graphicFrame>
      <p:graphicFrame>
        <p:nvGraphicFramePr>
          <p:cNvPr id="3" name="表 2">
            <a:extLst>
              <a:ext uri="{FF2B5EF4-FFF2-40B4-BE49-F238E27FC236}">
                <a16:creationId xmlns:a16="http://schemas.microsoft.com/office/drawing/2014/main" id="{1293C3EC-CB17-41D5-804C-51281399281D}"/>
              </a:ext>
            </a:extLst>
          </p:cNvPr>
          <p:cNvGraphicFramePr>
            <a:graphicFrameLocks noGrp="1"/>
          </p:cNvGraphicFramePr>
          <p:nvPr>
            <p:extLst>
              <p:ext uri="{D42A27DB-BD31-4B8C-83A1-F6EECF244321}">
                <p14:modId xmlns:p14="http://schemas.microsoft.com/office/powerpoint/2010/main" val="2962458298"/>
              </p:ext>
            </p:extLst>
          </p:nvPr>
        </p:nvGraphicFramePr>
        <p:xfrm>
          <a:off x="7362092" y="3235568"/>
          <a:ext cx="4499389" cy="1304630"/>
        </p:xfrm>
        <a:graphic>
          <a:graphicData uri="http://schemas.openxmlformats.org/drawingml/2006/table">
            <a:tbl>
              <a:tblPr firstRow="1" firstCol="1" bandRow="1"/>
              <a:tblGrid>
                <a:gridCol w="719815">
                  <a:extLst>
                    <a:ext uri="{9D8B030D-6E8A-4147-A177-3AD203B41FA5}">
                      <a16:colId xmlns:a16="http://schemas.microsoft.com/office/drawing/2014/main" val="2644946273"/>
                    </a:ext>
                  </a:extLst>
                </a:gridCol>
                <a:gridCol w="1223318">
                  <a:extLst>
                    <a:ext uri="{9D8B030D-6E8A-4147-A177-3AD203B41FA5}">
                      <a16:colId xmlns:a16="http://schemas.microsoft.com/office/drawing/2014/main" val="2756297327"/>
                    </a:ext>
                  </a:extLst>
                </a:gridCol>
                <a:gridCol w="1343434">
                  <a:extLst>
                    <a:ext uri="{9D8B030D-6E8A-4147-A177-3AD203B41FA5}">
                      <a16:colId xmlns:a16="http://schemas.microsoft.com/office/drawing/2014/main" val="713965770"/>
                    </a:ext>
                  </a:extLst>
                </a:gridCol>
                <a:gridCol w="1212822">
                  <a:extLst>
                    <a:ext uri="{9D8B030D-6E8A-4147-A177-3AD203B41FA5}">
                      <a16:colId xmlns:a16="http://schemas.microsoft.com/office/drawing/2014/main" val="1483237989"/>
                    </a:ext>
                  </a:extLst>
                </a:gridCol>
              </a:tblGrid>
              <a:tr h="262327">
                <a:tc>
                  <a:txBody>
                    <a:bodyPr/>
                    <a:lstStyle/>
                    <a:p>
                      <a:pPr algn="just"/>
                      <a:endParaRPr lang="ja-JP" sz="1050" kern="100">
                        <a:effectLst/>
                        <a:latin typeface="Meiryo UI"/>
                        <a:ea typeface="Meiryo UI"/>
                        <a:cs typeface="Times New Roman"/>
                      </a:endParaRPr>
                    </a:p>
                  </a:txBody>
                  <a:tcPr marL="68580" marR="68580" marT="0" marB="0">
                    <a:lnL w="12700" cap="flat" cmpd="sng" algn="ctr">
                      <a:solidFill>
                        <a:srgbClr val="70AD47"/>
                      </a:solidFill>
                      <a:prstDash val="solid"/>
                      <a:round/>
                      <a:headEnd type="none" w="med" len="med"/>
                      <a:tailEnd type="none" w="med" len="med"/>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放棄される恐れのある農地面積</a:t>
                      </a:r>
                      <a:r>
                        <a:rPr lang="en-US" sz="1050" b="1" kern="100">
                          <a:solidFill>
                            <a:srgbClr val="FFFFFF"/>
                          </a:solidFill>
                          <a:effectLst/>
                          <a:latin typeface="Meiryo UI"/>
                          <a:ea typeface="ＭＳ ゴシック"/>
                          <a:cs typeface="Times New Roman"/>
                        </a:rPr>
                        <a:t>(ha)</a:t>
                      </a:r>
                      <a:endParaRPr lang="ja-JP" sz="1050" kern="100">
                        <a:effectLst/>
                        <a:latin typeface="Meiryo UI"/>
                        <a:ea typeface="Meiryo UI"/>
                        <a:cs typeface="Times New Roma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農用地面積比率（法規面積</a:t>
                      </a:r>
                      <a:r>
                        <a:rPr lang="en-US" sz="1050" b="1" kern="100">
                          <a:solidFill>
                            <a:srgbClr val="FFFFFF"/>
                          </a:solidFill>
                          <a:effectLst/>
                          <a:latin typeface="Meiryo UI"/>
                          <a:ea typeface="ＭＳ ゴシック"/>
                          <a:cs typeface="Times New Roman"/>
                        </a:rPr>
                        <a:t>/</a:t>
                      </a:r>
                      <a:r>
                        <a:rPr lang="ja-JP" sz="1050" b="1" kern="100">
                          <a:solidFill>
                            <a:srgbClr val="FFFFFF"/>
                          </a:solidFill>
                          <a:effectLst/>
                          <a:latin typeface="Meiryo UI"/>
                          <a:ea typeface="Meiryo UI"/>
                          <a:cs typeface="Times New Roman"/>
                        </a:rPr>
                        <a:t>農用地）</a:t>
                      </a:r>
                      <a:endParaRPr lang="ja-JP" sz="1050" kern="100">
                        <a:effectLst/>
                        <a:latin typeface="Meiryo UI"/>
                        <a:ea typeface="Meiryo UI"/>
                        <a:cs typeface="Times New Roman"/>
                      </a:endParaRPr>
                    </a:p>
                  </a:txBody>
                  <a:tcPr marL="68580" marR="68580"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tc>
                  <a:txBody>
                    <a:bodyPr/>
                    <a:lstStyle/>
                    <a:p>
                      <a:pPr algn="just"/>
                      <a:r>
                        <a:rPr lang="ja-JP" sz="1050" b="1" kern="100">
                          <a:solidFill>
                            <a:srgbClr val="FFFFFF"/>
                          </a:solidFill>
                          <a:effectLst/>
                          <a:latin typeface="Meiryo UI"/>
                          <a:ea typeface="Meiryo UI"/>
                          <a:cs typeface="Times New Roman"/>
                        </a:rPr>
                        <a:t>現在の国担い手数</a:t>
                      </a:r>
                      <a:endParaRPr lang="ja-JP" sz="1050" kern="100">
                        <a:effectLst/>
                        <a:latin typeface="Meiryo UI"/>
                        <a:ea typeface="Meiryo UI"/>
                        <a:cs typeface="Times New Roman"/>
                      </a:endParaRPr>
                    </a:p>
                    <a:p>
                      <a:pPr algn="just"/>
                      <a:r>
                        <a:rPr lang="ja-JP" sz="1050" b="1" kern="100">
                          <a:solidFill>
                            <a:srgbClr val="FFFFFF"/>
                          </a:solidFill>
                          <a:effectLst/>
                          <a:latin typeface="Meiryo UI"/>
                          <a:ea typeface="Meiryo UI"/>
                          <a:cs typeface="Times New Roman"/>
                        </a:rPr>
                        <a:t>（人）</a:t>
                      </a:r>
                      <a:endParaRPr lang="ja-JP" sz="1050" kern="100">
                        <a:effectLst/>
                        <a:latin typeface="Meiryo UI"/>
                        <a:ea typeface="Meiryo UI"/>
                        <a:cs typeface="Times New Roman"/>
                      </a:endParaRPr>
                    </a:p>
                  </a:txBody>
                  <a:tcPr marL="68580" marR="68580" marT="0" marB="0">
                    <a:lnL>
                      <a:noFill/>
                    </a:lnL>
                    <a:lnR w="12700" cap="flat" cmpd="sng" algn="ctr">
                      <a:solidFill>
                        <a:srgbClr val="70AD47"/>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solidFill>
                      <a:srgbClr val="70AD47"/>
                    </a:solidFill>
                  </a:tcPr>
                </a:tc>
                <a:extLst>
                  <a:ext uri="{0D108BD9-81ED-4DB2-BD59-A6C34878D82A}">
                    <a16:rowId xmlns:a16="http://schemas.microsoft.com/office/drawing/2014/main" val="3118742572"/>
                  </a:ext>
                </a:extLst>
              </a:tr>
              <a:tr h="196918">
                <a:tc>
                  <a:txBody>
                    <a:bodyPr/>
                    <a:lstStyle/>
                    <a:p>
                      <a:pPr algn="ctr"/>
                      <a:r>
                        <a:rPr lang="ja-JP" sz="1050" b="1" kern="100">
                          <a:solidFill>
                            <a:srgbClr val="000000"/>
                          </a:solidFill>
                          <a:effectLst/>
                          <a:latin typeface="Meiryo UI"/>
                          <a:ea typeface="Meiryo UI"/>
                          <a:cs typeface="Times New Roman"/>
                        </a:rPr>
                        <a:t>北部</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281.1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12.2%</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131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70AD47"/>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358186411"/>
                  </a:ext>
                </a:extLst>
              </a:tr>
              <a:tr h="196918">
                <a:tc>
                  <a:txBody>
                    <a:bodyPr/>
                    <a:lstStyle/>
                    <a:p>
                      <a:pPr algn="ctr"/>
                      <a:r>
                        <a:rPr lang="ja-JP" sz="1050" b="1" kern="100">
                          <a:effectLst/>
                          <a:latin typeface="Meiryo UI"/>
                          <a:ea typeface="Meiryo UI"/>
                          <a:cs typeface="Times New Roman"/>
                        </a:rPr>
                        <a:t>中部</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141.2</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20.7%</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80</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2461610823"/>
                  </a:ext>
                </a:extLst>
              </a:tr>
              <a:tr h="196918">
                <a:tc>
                  <a:txBody>
                    <a:bodyPr/>
                    <a:lstStyle/>
                    <a:p>
                      <a:pPr algn="ctr"/>
                      <a:r>
                        <a:rPr lang="ja-JP" sz="1050" b="1" kern="100">
                          <a:solidFill>
                            <a:srgbClr val="000000"/>
                          </a:solidFill>
                          <a:effectLst/>
                          <a:latin typeface="Meiryo UI"/>
                          <a:ea typeface="Meiryo UI"/>
                          <a:cs typeface="Times New Roman"/>
                        </a:rPr>
                        <a:t>南河内</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499.8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24.0%</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257</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4232537496"/>
                  </a:ext>
                </a:extLst>
              </a:tr>
              <a:tr h="196918">
                <a:tc>
                  <a:txBody>
                    <a:bodyPr/>
                    <a:lstStyle/>
                    <a:p>
                      <a:pPr algn="ctr"/>
                      <a:r>
                        <a:rPr lang="ja-JP" sz="1050" b="1" kern="100">
                          <a:effectLst/>
                          <a:latin typeface="Meiryo UI"/>
                          <a:ea typeface="Meiryo UI"/>
                          <a:cs typeface="Times New Roman"/>
                        </a:rPr>
                        <a:t>泉州</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871.1</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19.8%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tc>
                  <a:txBody>
                    <a:bodyPr/>
                    <a:lstStyle/>
                    <a:p>
                      <a:pPr algn="ctr"/>
                      <a:r>
                        <a:rPr lang="en-US" sz="1050" kern="100">
                          <a:effectLst/>
                          <a:latin typeface="Meiryo UI"/>
                          <a:ea typeface="游明朝"/>
                          <a:cs typeface="Times New Roman"/>
                        </a:rPr>
                        <a:t>648</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tcPr>
                </a:tc>
                <a:extLst>
                  <a:ext uri="{0D108BD9-81ED-4DB2-BD59-A6C34878D82A}">
                    <a16:rowId xmlns:a16="http://schemas.microsoft.com/office/drawing/2014/main" val="1808628404"/>
                  </a:ext>
                </a:extLst>
              </a:tr>
              <a:tr h="196918">
                <a:tc>
                  <a:txBody>
                    <a:bodyPr/>
                    <a:lstStyle/>
                    <a:p>
                      <a:pPr algn="ctr"/>
                      <a:r>
                        <a:rPr lang="ja-JP" sz="1050" b="1" kern="100">
                          <a:solidFill>
                            <a:srgbClr val="000000"/>
                          </a:solidFill>
                          <a:effectLst/>
                          <a:latin typeface="Meiryo UI"/>
                          <a:ea typeface="Meiryo UI"/>
                          <a:cs typeface="Times New Roman"/>
                        </a:rPr>
                        <a:t>合計</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1,793.3</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a:solidFill>
                            <a:srgbClr val="000000"/>
                          </a:solidFill>
                          <a:effectLst/>
                          <a:latin typeface="Meiryo UI"/>
                          <a:ea typeface="游明朝"/>
                          <a:cs typeface="Times New Roman"/>
                        </a:rPr>
                        <a:t>18.9%</a:t>
                      </a:r>
                      <a:endParaRPr lang="ja-JP" sz="1050" kern="10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tc>
                  <a:txBody>
                    <a:bodyPr/>
                    <a:lstStyle/>
                    <a:p>
                      <a:pPr algn="ctr"/>
                      <a:r>
                        <a:rPr lang="en-US" sz="1050" kern="100" dirty="0">
                          <a:solidFill>
                            <a:srgbClr val="000000"/>
                          </a:solidFill>
                          <a:effectLst/>
                          <a:latin typeface="Meiryo UI"/>
                          <a:ea typeface="游明朝"/>
                          <a:cs typeface="Times New Roman"/>
                        </a:rPr>
                        <a:t>1,116</a:t>
                      </a:r>
                      <a:endParaRPr lang="ja-JP" sz="1050" kern="100" dirty="0">
                        <a:effectLst/>
                        <a:latin typeface="Meiryo UI"/>
                        <a:ea typeface="Meiryo UI"/>
                        <a:cs typeface="Times New Roman"/>
                      </a:endParaRPr>
                    </a:p>
                  </a:txBody>
                  <a:tcPr marL="68580" marR="68580" marT="0" marB="0">
                    <a:lnL w="12700" cap="flat" cmpd="sng" algn="ctr">
                      <a:solidFill>
                        <a:srgbClr val="A8D08D"/>
                      </a:solidFill>
                      <a:prstDash val="solid"/>
                      <a:round/>
                      <a:headEnd type="none" w="med" len="med"/>
                      <a:tailEnd type="none" w="med" len="med"/>
                    </a:lnL>
                    <a:lnR w="12700" cap="flat" cmpd="sng" algn="ctr">
                      <a:solidFill>
                        <a:srgbClr val="A8D08D"/>
                      </a:solidFill>
                      <a:prstDash val="solid"/>
                      <a:round/>
                      <a:headEnd type="none" w="med" len="med"/>
                      <a:tailEnd type="none" w="med" len="med"/>
                    </a:lnR>
                    <a:lnT w="12700" cap="flat" cmpd="sng" algn="ctr">
                      <a:solidFill>
                        <a:srgbClr val="A8D08D"/>
                      </a:solidFill>
                      <a:prstDash val="solid"/>
                      <a:round/>
                      <a:headEnd type="none" w="med" len="med"/>
                      <a:tailEnd type="none" w="med" len="med"/>
                    </a:lnT>
                    <a:lnB w="12700" cap="flat" cmpd="sng" algn="ctr">
                      <a:solidFill>
                        <a:srgbClr val="A8D08D"/>
                      </a:solidFill>
                      <a:prstDash val="solid"/>
                      <a:round/>
                      <a:headEnd type="none" w="med" len="med"/>
                      <a:tailEnd type="none" w="med" len="med"/>
                    </a:lnB>
                    <a:solidFill>
                      <a:srgbClr val="E2EFD9"/>
                    </a:solidFill>
                  </a:tcPr>
                </a:tc>
                <a:extLst>
                  <a:ext uri="{0D108BD9-81ED-4DB2-BD59-A6C34878D82A}">
                    <a16:rowId xmlns:a16="http://schemas.microsoft.com/office/drawing/2014/main" val="3391376540"/>
                  </a:ext>
                </a:extLst>
              </a:tr>
            </a:tbl>
          </a:graphicData>
        </a:graphic>
      </p:graphicFrame>
      <p:sp>
        <p:nvSpPr>
          <p:cNvPr id="2" name="TextBox 1">
            <a:extLst>
              <a:ext uri="{FF2B5EF4-FFF2-40B4-BE49-F238E27FC236}">
                <a16:creationId xmlns:a16="http://schemas.microsoft.com/office/drawing/2014/main" id="{DC89022E-7D02-625B-FE2F-91DC283B7193}"/>
              </a:ext>
            </a:extLst>
          </p:cNvPr>
          <p:cNvSpPr txBox="1"/>
          <p:nvPr/>
        </p:nvSpPr>
        <p:spPr>
          <a:xfrm>
            <a:off x="330519" y="4791130"/>
            <a:ext cx="315855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ea typeface="游ゴシック"/>
              </a:rPr>
              <a:t>【大阪農業の現状と課題】</a:t>
            </a:r>
            <a:endParaRPr lang="en-US" sz="1200" dirty="0"/>
          </a:p>
        </p:txBody>
      </p:sp>
      <p:sp>
        <p:nvSpPr>
          <p:cNvPr id="5" name="TextBox 4">
            <a:extLst>
              <a:ext uri="{FF2B5EF4-FFF2-40B4-BE49-F238E27FC236}">
                <a16:creationId xmlns:a16="http://schemas.microsoft.com/office/drawing/2014/main" id="{35E8434F-82F4-0D1D-593C-DA47E90FD3F9}"/>
              </a:ext>
            </a:extLst>
          </p:cNvPr>
          <p:cNvSpPr txBox="1"/>
          <p:nvPr/>
        </p:nvSpPr>
        <p:spPr>
          <a:xfrm>
            <a:off x="7120806" y="2957836"/>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a:latin typeface="Meiryo UI"/>
                <a:ea typeface="Meiryo UI"/>
              </a:rPr>
              <a:t>【１０年後の農地の利用状況（地域計画の集計結果より）】</a:t>
            </a:r>
          </a:p>
        </p:txBody>
      </p:sp>
      <p:sp>
        <p:nvSpPr>
          <p:cNvPr id="8" name="TextBox 7">
            <a:extLst>
              <a:ext uri="{FF2B5EF4-FFF2-40B4-BE49-F238E27FC236}">
                <a16:creationId xmlns:a16="http://schemas.microsoft.com/office/drawing/2014/main" id="{E7EEEC41-AE53-1DF8-C01D-0417660B438C}"/>
              </a:ext>
            </a:extLst>
          </p:cNvPr>
          <p:cNvSpPr txBox="1"/>
          <p:nvPr/>
        </p:nvSpPr>
        <p:spPr>
          <a:xfrm>
            <a:off x="7062190" y="578051"/>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latin typeface="Meiryo UI"/>
                <a:ea typeface="Meiryo UI"/>
              </a:rPr>
              <a:t>【基幹的農業従事者数の推移（農林業センサスより）】</a:t>
            </a:r>
          </a:p>
        </p:txBody>
      </p:sp>
      <p:sp>
        <p:nvSpPr>
          <p:cNvPr id="16" name="TextBox 15">
            <a:extLst>
              <a:ext uri="{FF2B5EF4-FFF2-40B4-BE49-F238E27FC236}">
                <a16:creationId xmlns:a16="http://schemas.microsoft.com/office/drawing/2014/main" id="{08B41522-D6E7-5276-A644-B000BD60C68C}"/>
              </a:ext>
            </a:extLst>
          </p:cNvPr>
          <p:cNvSpPr txBox="1"/>
          <p:nvPr/>
        </p:nvSpPr>
        <p:spPr>
          <a:xfrm>
            <a:off x="7050467" y="4610789"/>
            <a:ext cx="47411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200" dirty="0">
                <a:latin typeface="Meiryo UI"/>
                <a:ea typeface="Meiryo UI"/>
              </a:rPr>
              <a:t>【農産物販売金額規模別農業経営体数の推移（農林業センサスより）】</a:t>
            </a:r>
          </a:p>
        </p:txBody>
      </p:sp>
      <p:sp>
        <p:nvSpPr>
          <p:cNvPr id="17" name="テキスト ボックス 16">
            <a:extLst>
              <a:ext uri="{FF2B5EF4-FFF2-40B4-BE49-F238E27FC236}">
                <a16:creationId xmlns:a16="http://schemas.microsoft.com/office/drawing/2014/main" id="{6F5411E6-5AFA-40AC-82EF-185BB3F94BD3}"/>
              </a:ext>
            </a:extLst>
          </p:cNvPr>
          <p:cNvSpPr txBox="1"/>
          <p:nvPr/>
        </p:nvSpPr>
        <p:spPr>
          <a:xfrm>
            <a:off x="119269" y="6237890"/>
            <a:ext cx="6931198" cy="584775"/>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r>
              <a:rPr kumimoji="1" lang="ja-JP" altLang="en-US" sz="1600" dirty="0">
                <a:solidFill>
                  <a:schemeClr val="tx1"/>
                </a:solidFill>
                <a:ea typeface="游ゴシック"/>
              </a:rPr>
              <a:t>・担い手減少と気候変動が深刻化する中、生産性・収益性を大幅に</a:t>
            </a:r>
            <a:r>
              <a:rPr lang="ja-JP" altLang="ja-JP" sz="1600" dirty="0">
                <a:solidFill>
                  <a:schemeClr val="tx1"/>
                </a:solidFill>
                <a:ea typeface="游ゴシック"/>
              </a:rPr>
              <a:t>高め</a:t>
            </a:r>
            <a:r>
              <a:rPr kumimoji="1" lang="ja-JP" altLang="en-US" sz="1600" dirty="0">
                <a:solidFill>
                  <a:schemeClr val="tx1"/>
                </a:solidFill>
                <a:ea typeface="游ゴシック"/>
              </a:rPr>
              <a:t>、</a:t>
            </a:r>
            <a:endParaRPr kumimoji="1" lang="en-US" altLang="ja-JP" sz="1600" dirty="0">
              <a:solidFill>
                <a:schemeClr val="tx1"/>
              </a:solidFill>
              <a:ea typeface="游ゴシック"/>
            </a:endParaRPr>
          </a:p>
          <a:p>
            <a:r>
              <a:rPr lang="ja-JP" altLang="en-US" sz="1600" dirty="0">
                <a:solidFill>
                  <a:schemeClr val="tx1"/>
                </a:solidFill>
                <a:ea typeface="游ゴシック"/>
              </a:rPr>
              <a:t>　</a:t>
            </a:r>
            <a:r>
              <a:rPr kumimoji="1" lang="ja-JP" altLang="en-US" sz="1600" dirty="0">
                <a:solidFill>
                  <a:schemeClr val="tx1"/>
                </a:solidFill>
                <a:ea typeface="游ゴシック"/>
              </a:rPr>
              <a:t>大阪農業を持続可能な成長産業へ再構築することが不可欠</a:t>
            </a:r>
            <a:r>
              <a:rPr lang="ja-JP" altLang="en-US" sz="1600" dirty="0">
                <a:solidFill>
                  <a:schemeClr val="tx1"/>
                </a:solidFill>
                <a:ea typeface="游ゴシック"/>
              </a:rPr>
              <a:t>　</a:t>
            </a:r>
            <a:endParaRPr lang="ja-JP" altLang="ja-JP" sz="1600" dirty="0">
              <a:solidFill>
                <a:schemeClr val="tx1"/>
              </a:solidFill>
              <a:ea typeface="游ゴシック"/>
            </a:endParaRPr>
          </a:p>
        </p:txBody>
      </p:sp>
      <p:pic>
        <p:nvPicPr>
          <p:cNvPr id="22" name="図 21">
            <a:extLst>
              <a:ext uri="{FF2B5EF4-FFF2-40B4-BE49-F238E27FC236}">
                <a16:creationId xmlns:a16="http://schemas.microsoft.com/office/drawing/2014/main" id="{06FF102B-10BC-4DAD-B03C-9CDA2986E4C3}"/>
              </a:ext>
            </a:extLst>
          </p:cNvPr>
          <p:cNvPicPr>
            <a:picLocks noChangeAspect="1"/>
          </p:cNvPicPr>
          <p:nvPr/>
        </p:nvPicPr>
        <p:blipFill>
          <a:blip r:embed="rId2"/>
          <a:stretch>
            <a:fillRect/>
          </a:stretch>
        </p:blipFill>
        <p:spPr>
          <a:xfrm>
            <a:off x="7120806" y="4887788"/>
            <a:ext cx="4493713" cy="1917996"/>
          </a:xfrm>
          <a:prstGeom prst="rect">
            <a:avLst/>
          </a:prstGeom>
        </p:spPr>
      </p:pic>
      <p:pic>
        <p:nvPicPr>
          <p:cNvPr id="25" name="図 24">
            <a:extLst>
              <a:ext uri="{FF2B5EF4-FFF2-40B4-BE49-F238E27FC236}">
                <a16:creationId xmlns:a16="http://schemas.microsoft.com/office/drawing/2014/main" id="{2AB3D650-9F57-4553-A2D7-5D61378DB02F}"/>
              </a:ext>
            </a:extLst>
          </p:cNvPr>
          <p:cNvPicPr>
            <a:picLocks noChangeAspect="1"/>
          </p:cNvPicPr>
          <p:nvPr/>
        </p:nvPicPr>
        <p:blipFill>
          <a:blip r:embed="rId3"/>
          <a:stretch>
            <a:fillRect/>
          </a:stretch>
        </p:blipFill>
        <p:spPr>
          <a:xfrm>
            <a:off x="7120806" y="846257"/>
            <a:ext cx="4670827" cy="2084120"/>
          </a:xfrm>
          <a:prstGeom prst="rect">
            <a:avLst/>
          </a:prstGeom>
        </p:spPr>
      </p:pic>
    </p:spTree>
    <p:extLst>
      <p:ext uri="{BB962C8B-B14F-4D97-AF65-F5344CB8AC3E}">
        <p14:creationId xmlns:p14="http://schemas.microsoft.com/office/powerpoint/2010/main" val="73156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86998F0-01A9-452A-8FBA-F387ECB69E27}"/>
              </a:ext>
            </a:extLst>
          </p:cNvPr>
          <p:cNvSpPr/>
          <p:nvPr/>
        </p:nvSpPr>
        <p:spPr>
          <a:xfrm>
            <a:off x="137160" y="5518444"/>
            <a:ext cx="7521247" cy="1149921"/>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第２　</a:t>
            </a:r>
            <a:r>
              <a:rPr lang="ja-JP" altLang="en-US" sz="2800">
                <a:solidFill>
                  <a:prstClr val="black"/>
                </a:solidFill>
                <a:latin typeface="Calibri" panose="020F0502020204030204"/>
                <a:ea typeface="ＭＳ Ｐゴシック" panose="020B0600070205080204" pitchFamily="50" charset="-128"/>
              </a:rPr>
              <a:t>大阪農業を取り巻く状況</a:t>
            </a:r>
            <a:endPar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15176" y="6487819"/>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3</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39355" y="613982"/>
            <a:ext cx="7521247" cy="3600986"/>
          </a:xfrm>
          <a:prstGeom prst="rect">
            <a:avLst/>
          </a:prstGeom>
          <a:noFill/>
        </p:spPr>
        <p:txBody>
          <a:bodyPr wrap="square" lIns="91440" tIns="45720" rIns="91440" bIns="45720" rtlCol="0" anchor="t">
            <a:spAutoFit/>
          </a:bodyPr>
          <a:lstStyle/>
          <a:p>
            <a:r>
              <a:rPr lang="ja-JP" altLang="en-US" sz="2000" b="1" dirty="0">
                <a:ea typeface="游ゴシック"/>
              </a:rPr>
              <a:t>２　現・大阪府スマート農業推進指針の進捗と課題</a:t>
            </a:r>
            <a:endParaRPr kumimoji="1" lang="en-US" altLang="ja-JP" sz="2000" b="1" dirty="0">
              <a:ea typeface="游ゴシック"/>
            </a:endParaRPr>
          </a:p>
          <a:p>
            <a:r>
              <a:rPr lang="ja-JP" altLang="en-US" sz="1600" b="1" dirty="0">
                <a:ea typeface="游ゴシック"/>
              </a:rPr>
              <a:t>○　</a:t>
            </a:r>
            <a:r>
              <a:rPr kumimoji="1" lang="ja-JP" altLang="en-US" sz="1600" b="1" dirty="0">
                <a:ea typeface="游ゴシック"/>
              </a:rPr>
              <a:t>施設園芸</a:t>
            </a:r>
            <a:r>
              <a:rPr lang="ja-JP" altLang="en-US" sz="1600" b="1" dirty="0">
                <a:ea typeface="游ゴシック"/>
              </a:rPr>
              <a:t>における</a:t>
            </a:r>
            <a:r>
              <a:rPr kumimoji="1" lang="ja-JP" altLang="en-US" sz="1600" b="1" dirty="0">
                <a:ea typeface="游ゴシック"/>
              </a:rPr>
              <a:t>環境制御技術の実証・普及</a:t>
            </a:r>
            <a:br>
              <a:rPr kumimoji="1" lang="en-US" altLang="ja-JP" sz="1600" dirty="0">
                <a:ea typeface="游ゴシック"/>
              </a:rPr>
            </a:br>
            <a:r>
              <a:rPr lang="ja-JP" altLang="en-US" sz="1600" dirty="0">
                <a:ea typeface="游ゴシック"/>
              </a:rPr>
              <a:t>・</a:t>
            </a:r>
            <a:r>
              <a:rPr kumimoji="1" lang="ja-JP" altLang="en-US" sz="1600" dirty="0">
                <a:ea typeface="游ゴシック"/>
              </a:rPr>
              <a:t>ぶどうハウス自動換気装置による省力化・収量向上を実証し、導入面積が拡大</a:t>
            </a:r>
            <a:endParaRPr lang="en-US" altLang="ja-JP" sz="1600" dirty="0">
              <a:ea typeface="游ゴシック"/>
            </a:endParaRPr>
          </a:p>
          <a:p>
            <a:r>
              <a:rPr kumimoji="1" lang="ja-JP" altLang="en-US" sz="1600" dirty="0">
                <a:ea typeface="游ゴシック"/>
              </a:rPr>
              <a:t>・水なすハウスでも複合環境制御技術導入による作型前進と増収を実証</a:t>
            </a:r>
            <a:endParaRPr kumimoji="1" lang="en-US" altLang="ja-JP" sz="1600" dirty="0">
              <a:ea typeface="游ゴシック"/>
            </a:endParaRPr>
          </a:p>
          <a:p>
            <a:r>
              <a:rPr lang="ja-JP" altLang="en-US" sz="1600" b="1" dirty="0">
                <a:ea typeface="游ゴシック"/>
              </a:rPr>
              <a:t>○　データ駆動型農業の推進</a:t>
            </a:r>
            <a:endParaRPr lang="en-US" altLang="ja-JP" sz="1600" b="1" dirty="0">
              <a:ea typeface="游ゴシック"/>
            </a:endParaRPr>
          </a:p>
          <a:p>
            <a:r>
              <a:rPr lang="ja-JP" altLang="en-US" sz="1600" dirty="0">
                <a:ea typeface="游ゴシック"/>
              </a:rPr>
              <a:t>・環境・生育データの統合システムを構築</a:t>
            </a:r>
            <a:endParaRPr lang="en-US" altLang="ja-JP" sz="1600" dirty="0">
              <a:ea typeface="游ゴシック"/>
            </a:endParaRPr>
          </a:p>
          <a:p>
            <a:r>
              <a:rPr lang="ja-JP" altLang="en-US" sz="1600" dirty="0">
                <a:ea typeface="游ゴシック"/>
              </a:rPr>
              <a:t>・主要な施設栽培品目でハウス内環境と生育データを分析し、ぶどうでは温度管</a:t>
            </a:r>
            <a:endParaRPr lang="en-US" altLang="ja-JP" sz="1600">
              <a:ea typeface="游ゴシック"/>
            </a:endParaRPr>
          </a:p>
          <a:p>
            <a:r>
              <a:rPr lang="ja-JP" altLang="en-US" sz="1600" dirty="0">
                <a:ea typeface="游ゴシック"/>
              </a:rPr>
              <a:t>　理指針を策定、いちご・水なすでは最適環境指標を実証中</a:t>
            </a:r>
            <a:endParaRPr lang="en-US" altLang="ja-JP" sz="1600" dirty="0">
              <a:ea typeface="游ゴシック"/>
            </a:endParaRPr>
          </a:p>
          <a:p>
            <a:r>
              <a:rPr lang="ja-JP" altLang="en-US" sz="1600" dirty="0">
                <a:ea typeface="游ゴシック"/>
              </a:rPr>
              <a:t>・環農水研では産官学連携により、通常の栽培作業をしながら生育データを取得</a:t>
            </a:r>
            <a:endParaRPr lang="en-US" altLang="ja-JP" sz="1600" dirty="0">
              <a:ea typeface="游ゴシック"/>
            </a:endParaRPr>
          </a:p>
          <a:p>
            <a:r>
              <a:rPr lang="ja-JP" altLang="en-US" sz="1600" dirty="0">
                <a:ea typeface="游ゴシック"/>
              </a:rPr>
              <a:t>　できる技術を開発し、大阪なすの収量予測への応用を実証中</a:t>
            </a:r>
            <a:endParaRPr lang="en-US" altLang="ja-JP" sz="1600" dirty="0">
              <a:ea typeface="游ゴシック"/>
            </a:endParaRPr>
          </a:p>
          <a:p>
            <a:r>
              <a:rPr lang="ja-JP" altLang="en-US" sz="1600" b="1" dirty="0">
                <a:ea typeface="游ゴシック"/>
              </a:rPr>
              <a:t>○　</a:t>
            </a:r>
            <a:r>
              <a:rPr kumimoji="1" lang="ja-JP" altLang="en-US" sz="1600" b="1" dirty="0">
                <a:ea typeface="游ゴシック"/>
              </a:rPr>
              <a:t>スマート農業技術の導入支援</a:t>
            </a:r>
            <a:endParaRPr kumimoji="1" lang="en-US" altLang="ja-JP" sz="1600" b="1" dirty="0">
              <a:ea typeface="游ゴシック"/>
            </a:endParaRPr>
          </a:p>
          <a:p>
            <a:r>
              <a:rPr lang="ja-JP" altLang="en-US" sz="1600" dirty="0">
                <a:ea typeface="游ゴシック"/>
              </a:rPr>
              <a:t>・スマート農業技術を有する企業等と生産者の</a:t>
            </a:r>
            <a:r>
              <a:rPr kumimoji="1" lang="ja-JP" altLang="en-US" sz="1600" dirty="0">
                <a:ea typeface="游ゴシック"/>
              </a:rPr>
              <a:t>交流会</a:t>
            </a:r>
            <a:r>
              <a:rPr lang="ja-JP" altLang="en-US" sz="1600" dirty="0">
                <a:ea typeface="游ゴシック"/>
              </a:rPr>
              <a:t>や</a:t>
            </a:r>
            <a:r>
              <a:rPr kumimoji="1" lang="ja-JP" altLang="en-US" sz="1600" dirty="0">
                <a:ea typeface="游ゴシック"/>
              </a:rPr>
              <a:t>マッチング支援、府独自</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助成等を実施</a:t>
            </a:r>
            <a:endParaRPr kumimoji="1" lang="en-US" altLang="ja-JP" sz="1600" dirty="0">
              <a:ea typeface="游ゴシック"/>
            </a:endParaRPr>
          </a:p>
          <a:p>
            <a:r>
              <a:rPr lang="ja-JP" altLang="en-US" sz="1600" dirty="0">
                <a:ea typeface="游ゴシック"/>
              </a:rPr>
              <a:t>・</a:t>
            </a:r>
            <a:r>
              <a:rPr kumimoji="1" lang="ja-JP" altLang="en-US" sz="1600" dirty="0">
                <a:ea typeface="游ゴシック"/>
              </a:rPr>
              <a:t>導入件数は</a:t>
            </a:r>
            <a:r>
              <a:rPr kumimoji="1" lang="en-US" altLang="ja-JP" sz="1600" dirty="0">
                <a:ea typeface="游ゴシック"/>
              </a:rPr>
              <a:t>95</a:t>
            </a:r>
            <a:r>
              <a:rPr kumimoji="1" lang="ja-JP" altLang="en-US" sz="1600" dirty="0">
                <a:ea typeface="游ゴシック"/>
              </a:rPr>
              <a:t>件（</a:t>
            </a:r>
            <a:r>
              <a:rPr kumimoji="1" lang="en-US" altLang="ja-JP" sz="1600" dirty="0">
                <a:ea typeface="游ゴシック"/>
              </a:rPr>
              <a:t>R1</a:t>
            </a:r>
            <a:r>
              <a:rPr kumimoji="1" lang="ja-JP" altLang="en-US" sz="1600" dirty="0">
                <a:ea typeface="游ゴシック"/>
              </a:rPr>
              <a:t>年度末）から</a:t>
            </a:r>
            <a:r>
              <a:rPr kumimoji="1" lang="en-US" altLang="ja-JP" sz="1600" dirty="0">
                <a:ea typeface="游ゴシック"/>
              </a:rPr>
              <a:t>158</a:t>
            </a:r>
            <a:r>
              <a:rPr kumimoji="1" lang="ja-JP" altLang="en-US" sz="1600" dirty="0">
                <a:ea typeface="游ゴシック"/>
              </a:rPr>
              <a:t>件（</a:t>
            </a:r>
            <a:r>
              <a:rPr kumimoji="1" lang="en-US" altLang="ja-JP" sz="1600" dirty="0">
                <a:ea typeface="游ゴシック"/>
              </a:rPr>
              <a:t>R6</a:t>
            </a:r>
            <a:r>
              <a:rPr kumimoji="1" lang="ja-JP" altLang="en-US" sz="1600" dirty="0">
                <a:ea typeface="游ゴシック"/>
              </a:rPr>
              <a:t>年度末）に増加し、目標達成</a:t>
            </a:r>
            <a:endParaRPr kumimoji="1" lang="en-US" altLang="ja-JP" sz="1600" dirty="0">
              <a:ea typeface="游ゴシック"/>
            </a:endParaRPr>
          </a:p>
        </p:txBody>
      </p:sp>
      <p:graphicFrame>
        <p:nvGraphicFramePr>
          <p:cNvPr id="10" name="表 9">
            <a:extLst>
              <a:ext uri="{FF2B5EF4-FFF2-40B4-BE49-F238E27FC236}">
                <a16:creationId xmlns:a16="http://schemas.microsoft.com/office/drawing/2014/main" id="{3A04C122-C81F-4E77-88A6-2E93ACE71225}"/>
              </a:ext>
            </a:extLst>
          </p:cNvPr>
          <p:cNvGraphicFramePr>
            <a:graphicFrameLocks noGrp="1"/>
          </p:cNvGraphicFramePr>
          <p:nvPr>
            <p:extLst>
              <p:ext uri="{D42A27DB-BD31-4B8C-83A1-F6EECF244321}">
                <p14:modId xmlns:p14="http://schemas.microsoft.com/office/powerpoint/2010/main" val="3329354990"/>
              </p:ext>
            </p:extLst>
          </p:nvPr>
        </p:nvGraphicFramePr>
        <p:xfrm>
          <a:off x="811508" y="4454228"/>
          <a:ext cx="6216040" cy="975360"/>
        </p:xfrm>
        <a:graphic>
          <a:graphicData uri="http://schemas.openxmlformats.org/drawingml/2006/table">
            <a:tbl>
              <a:tblPr firstRow="1" bandRow="1">
                <a:tableStyleId>{C083E6E3-FA7D-4D7B-A595-EF9225AFEA82}</a:tableStyleId>
              </a:tblPr>
              <a:tblGrid>
                <a:gridCol w="1090196">
                  <a:extLst>
                    <a:ext uri="{9D8B030D-6E8A-4147-A177-3AD203B41FA5}">
                      <a16:colId xmlns:a16="http://schemas.microsoft.com/office/drawing/2014/main" val="1297614368"/>
                    </a:ext>
                  </a:extLst>
                </a:gridCol>
                <a:gridCol w="2390140">
                  <a:extLst>
                    <a:ext uri="{9D8B030D-6E8A-4147-A177-3AD203B41FA5}">
                      <a16:colId xmlns:a16="http://schemas.microsoft.com/office/drawing/2014/main" val="2892672803"/>
                    </a:ext>
                  </a:extLst>
                </a:gridCol>
                <a:gridCol w="2735704">
                  <a:extLst>
                    <a:ext uri="{9D8B030D-6E8A-4147-A177-3AD203B41FA5}">
                      <a16:colId xmlns:a16="http://schemas.microsoft.com/office/drawing/2014/main" val="2540008066"/>
                    </a:ext>
                  </a:extLst>
                </a:gridCol>
              </a:tblGrid>
              <a:tr h="0">
                <a:tc>
                  <a:txBody>
                    <a:bodyPr/>
                    <a:lstStyle/>
                    <a:p>
                      <a:pPr algn="ctr"/>
                      <a:r>
                        <a:rPr kumimoji="1" lang="ja-JP" altLang="en-US" sz="1000" b="0">
                          <a:latin typeface="Meiryo UI"/>
                          <a:ea typeface="Meiryo UI"/>
                        </a:rPr>
                        <a:t>方向性</a:t>
                      </a:r>
                    </a:p>
                  </a:txBody>
                  <a:tcPr/>
                </a:tc>
                <a:tc>
                  <a:txBody>
                    <a:bodyPr/>
                    <a:lstStyle/>
                    <a:p>
                      <a:pPr algn="ctr"/>
                      <a:r>
                        <a:rPr kumimoji="1" lang="ja-JP" altLang="en-US" sz="1000" b="0">
                          <a:latin typeface="Meiryo UI"/>
                          <a:ea typeface="Meiryo UI"/>
                        </a:rPr>
                        <a:t>進捗</a:t>
                      </a:r>
                    </a:p>
                  </a:txBody>
                  <a:tcPr/>
                </a:tc>
                <a:tc>
                  <a:txBody>
                    <a:bodyPr/>
                    <a:lstStyle/>
                    <a:p>
                      <a:pPr algn="ctr"/>
                      <a:r>
                        <a:rPr kumimoji="1" lang="ja-JP" altLang="en-US" sz="1000" b="0">
                          <a:latin typeface="Meiryo UI"/>
                          <a:ea typeface="Meiryo UI"/>
                        </a:rPr>
                        <a:t>課題</a:t>
                      </a:r>
                    </a:p>
                  </a:txBody>
                  <a:tcPr/>
                </a:tc>
                <a:extLst>
                  <a:ext uri="{0D108BD9-81ED-4DB2-BD59-A6C34878D82A}">
                    <a16:rowId xmlns:a16="http://schemas.microsoft.com/office/drawing/2014/main" val="2078966335"/>
                  </a:ext>
                </a:extLst>
              </a:tr>
              <a:tr h="0">
                <a:tc>
                  <a:txBody>
                    <a:bodyPr/>
                    <a:lstStyle/>
                    <a:p>
                      <a:r>
                        <a:rPr kumimoji="1" lang="ja-JP" altLang="en-US" sz="1000" b="0">
                          <a:latin typeface="Meiryo UI"/>
                          <a:ea typeface="Meiryo UI"/>
                        </a:rPr>
                        <a:t>生産性の向上</a:t>
                      </a:r>
                    </a:p>
                  </a:txBody>
                  <a:tcPr/>
                </a:tc>
                <a:tc>
                  <a:txBody>
                    <a:bodyPr/>
                    <a:lstStyle/>
                    <a:p>
                      <a:r>
                        <a:rPr kumimoji="1" lang="ja-JP" altLang="en-US" sz="1000" b="0">
                          <a:latin typeface="Meiryo UI"/>
                          <a:ea typeface="Meiryo UI"/>
                        </a:rPr>
                        <a:t>ぶどうハウスでの環境制御が普及段階</a:t>
                      </a:r>
                    </a:p>
                  </a:txBody>
                  <a:tcPr/>
                </a:tc>
                <a:tc>
                  <a:txBody>
                    <a:bodyPr/>
                    <a:lstStyle/>
                    <a:p>
                      <a:r>
                        <a:rPr kumimoji="1" lang="ja-JP" altLang="en-US" sz="1000" b="0">
                          <a:latin typeface="Meiryo UI"/>
                          <a:ea typeface="Meiryo UI"/>
                        </a:rPr>
                        <a:t>施設野菜でのスマート技術導入は実証段階</a:t>
                      </a:r>
                    </a:p>
                  </a:txBody>
                  <a:tcPr/>
                </a:tc>
                <a:extLst>
                  <a:ext uri="{0D108BD9-81ED-4DB2-BD59-A6C34878D82A}">
                    <a16:rowId xmlns:a16="http://schemas.microsoft.com/office/drawing/2014/main" val="1969676337"/>
                  </a:ext>
                </a:extLst>
              </a:tr>
              <a:tr h="0">
                <a:tc>
                  <a:txBody>
                    <a:bodyPr/>
                    <a:lstStyle/>
                    <a:p>
                      <a:r>
                        <a:rPr kumimoji="1" lang="ja-JP" altLang="en-US" sz="1000" b="0">
                          <a:latin typeface="Meiryo UI"/>
                          <a:ea typeface="Meiryo UI"/>
                        </a:rPr>
                        <a:t>持続可能な農業</a:t>
                      </a:r>
                    </a:p>
                  </a:txBody>
                  <a:tcPr/>
                </a:tc>
                <a:tc>
                  <a:txBody>
                    <a:bodyPr/>
                    <a:lstStyle/>
                    <a:p>
                      <a:r>
                        <a:rPr kumimoji="1" lang="ja-JP" altLang="en-US" sz="1000" b="0">
                          <a:latin typeface="Meiryo UI"/>
                          <a:ea typeface="Meiryo UI"/>
                        </a:rPr>
                        <a:t>データ活用、自動化・省力化が一定進展</a:t>
                      </a:r>
                    </a:p>
                  </a:txBody>
                  <a:tcPr/>
                </a:tc>
                <a:tc>
                  <a:txBody>
                    <a:bodyPr/>
                    <a:lstStyle/>
                    <a:p>
                      <a:r>
                        <a:rPr kumimoji="1" lang="ja-JP" altLang="en-US" sz="1000" b="0">
                          <a:latin typeface="Meiryo UI"/>
                          <a:ea typeface="Meiryo UI"/>
                        </a:rPr>
                        <a:t>担い手減少や販売促進への対応には不十分</a:t>
                      </a:r>
                    </a:p>
                  </a:txBody>
                  <a:tcPr/>
                </a:tc>
                <a:extLst>
                  <a:ext uri="{0D108BD9-81ED-4DB2-BD59-A6C34878D82A}">
                    <a16:rowId xmlns:a16="http://schemas.microsoft.com/office/drawing/2014/main" val="469174965"/>
                  </a:ext>
                </a:extLst>
              </a:tr>
              <a:tr h="0">
                <a:tc>
                  <a:txBody>
                    <a:bodyPr/>
                    <a:lstStyle/>
                    <a:p>
                      <a:r>
                        <a:rPr kumimoji="1" lang="ja-JP" altLang="en-US" sz="1000" b="0">
                          <a:latin typeface="Meiryo UI"/>
                          <a:ea typeface="Meiryo UI"/>
                        </a:rPr>
                        <a:t>先端技術活用等</a:t>
                      </a:r>
                    </a:p>
                  </a:txBody>
                  <a:tcPr/>
                </a:tc>
                <a:tc>
                  <a:txBody>
                    <a:bodyPr/>
                    <a:lstStyle/>
                    <a:p>
                      <a:r>
                        <a:rPr kumimoji="1" lang="en-US" altLang="ja-JP" sz="1000" b="0" dirty="0">
                          <a:latin typeface="Meiryo UI"/>
                          <a:ea typeface="Meiryo UI"/>
                        </a:rPr>
                        <a:t>ICT</a:t>
                      </a:r>
                      <a:r>
                        <a:rPr kumimoji="1" lang="ja-JP" altLang="en-US" sz="1000" b="0" dirty="0">
                          <a:latin typeface="Meiryo UI"/>
                          <a:ea typeface="Meiryo UI"/>
                        </a:rPr>
                        <a:t>での技術指導等を開始</a:t>
                      </a:r>
                    </a:p>
                  </a:txBody>
                  <a:tcPr/>
                </a:tc>
                <a:tc>
                  <a:txBody>
                    <a:bodyPr/>
                    <a:lstStyle/>
                    <a:p>
                      <a:r>
                        <a:rPr kumimoji="1" lang="ja-JP" altLang="en-US" sz="1000" b="0" dirty="0">
                          <a:latin typeface="Meiryo UI"/>
                          <a:ea typeface="Meiryo UI"/>
                        </a:rPr>
                        <a:t>企業等先端技術の活用・連携は拡大余地大きい</a:t>
                      </a:r>
                    </a:p>
                  </a:txBody>
                  <a:tcPr/>
                </a:tc>
                <a:extLst>
                  <a:ext uri="{0D108BD9-81ED-4DB2-BD59-A6C34878D82A}">
                    <a16:rowId xmlns:a16="http://schemas.microsoft.com/office/drawing/2014/main" val="2437602614"/>
                  </a:ext>
                </a:extLst>
              </a:tr>
            </a:tbl>
          </a:graphicData>
        </a:graphic>
      </p:graphicFrame>
      <p:sp>
        <p:nvSpPr>
          <p:cNvPr id="14" name="テキスト ボックス 13">
            <a:extLst>
              <a:ext uri="{FF2B5EF4-FFF2-40B4-BE49-F238E27FC236}">
                <a16:creationId xmlns:a16="http://schemas.microsoft.com/office/drawing/2014/main" id="{F6B7AB9E-03E0-4B82-82D9-3DC127FE75FD}"/>
              </a:ext>
            </a:extLst>
          </p:cNvPr>
          <p:cNvSpPr txBox="1"/>
          <p:nvPr/>
        </p:nvSpPr>
        <p:spPr>
          <a:xfrm>
            <a:off x="701919" y="6103219"/>
            <a:ext cx="6844575" cy="565146"/>
          </a:xfrm>
          <a:prstGeom prst="rect">
            <a:avLst/>
          </a:prstGeom>
          <a:noFill/>
        </p:spPr>
        <p:txBody>
          <a:bodyPr wrap="square" lIns="36000" tIns="36000" rIns="36000" bIns="36000" rtlCol="0">
            <a:spAutoFit/>
          </a:bodyPr>
          <a:lstStyle/>
          <a:p>
            <a:r>
              <a:rPr lang="ja-JP" altLang="en-US" sz="1600" b="1" dirty="0">
                <a:latin typeface="Meiryo UI" panose="020B0604030504040204" pitchFamily="50" charset="-128"/>
                <a:ea typeface="Meiryo UI" panose="020B0604030504040204" pitchFamily="50" charset="-128"/>
              </a:rPr>
              <a:t>生産性の向上に加え、担い手確保・経営強化につながる大阪農業の変革をめざし、スマート農業推進指針を「農業</a:t>
            </a:r>
            <a:r>
              <a:rPr lang="en-US" altLang="ja-JP" sz="1600" b="1" dirty="0">
                <a:latin typeface="Meiryo UI" panose="020B0604030504040204" pitchFamily="50" charset="-128"/>
                <a:ea typeface="Meiryo UI" panose="020B0604030504040204" pitchFamily="50" charset="-128"/>
              </a:rPr>
              <a:t>DX</a:t>
            </a:r>
            <a:r>
              <a:rPr lang="ja-JP" altLang="en-US" sz="1600" b="1" dirty="0">
                <a:latin typeface="Meiryo UI" panose="020B0604030504040204" pitchFamily="50" charset="-128"/>
                <a:ea typeface="Meiryo UI" panose="020B0604030504040204" pitchFamily="50" charset="-128"/>
              </a:rPr>
              <a:t>推進戦略」として改定します</a:t>
            </a:r>
            <a:endParaRPr lang="en-US" altLang="ja-JP" sz="1600" b="1"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98F1E11E-E856-41F8-A1C8-0EF6D54E75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8280" y="874519"/>
            <a:ext cx="1564640" cy="1198124"/>
          </a:xfrm>
          <a:prstGeom prst="rect">
            <a:avLst/>
          </a:prstGeom>
        </p:spPr>
      </p:pic>
      <p:pic>
        <p:nvPicPr>
          <p:cNvPr id="17" name="図 16">
            <a:extLst>
              <a:ext uri="{FF2B5EF4-FFF2-40B4-BE49-F238E27FC236}">
                <a16:creationId xmlns:a16="http://schemas.microsoft.com/office/drawing/2014/main" id="{15669420-823E-40F2-A061-CBB77C6AC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911863"/>
            <a:ext cx="1547531" cy="1160780"/>
          </a:xfrm>
          <a:prstGeom prst="rect">
            <a:avLst/>
          </a:prstGeom>
        </p:spPr>
      </p:pic>
      <p:sp>
        <p:nvSpPr>
          <p:cNvPr id="18" name="右矢印 5">
            <a:extLst>
              <a:ext uri="{FF2B5EF4-FFF2-40B4-BE49-F238E27FC236}">
                <a16:creationId xmlns:a16="http://schemas.microsoft.com/office/drawing/2014/main" id="{5D3DB308-9948-44ED-85A6-B6807723B610}"/>
              </a:ext>
            </a:extLst>
          </p:cNvPr>
          <p:cNvSpPr/>
          <p:nvPr/>
        </p:nvSpPr>
        <p:spPr>
          <a:xfrm>
            <a:off x="9542779" y="1342135"/>
            <a:ext cx="281941" cy="331543"/>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p>
        </p:txBody>
      </p:sp>
      <p:pic>
        <p:nvPicPr>
          <p:cNvPr id="20" name="図 19">
            <a:extLst>
              <a:ext uri="{FF2B5EF4-FFF2-40B4-BE49-F238E27FC236}">
                <a16:creationId xmlns:a16="http://schemas.microsoft.com/office/drawing/2014/main" id="{B1F5D6A1-A2E7-4213-BE9B-EDFE9980406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67264" y="2527180"/>
            <a:ext cx="2600548" cy="1701920"/>
          </a:xfrm>
          <a:prstGeom prst="rect">
            <a:avLst/>
          </a:prstGeom>
        </p:spPr>
      </p:pic>
      <p:pic>
        <p:nvPicPr>
          <p:cNvPr id="16" name="図 15">
            <a:extLst>
              <a:ext uri="{FF2B5EF4-FFF2-40B4-BE49-F238E27FC236}">
                <a16:creationId xmlns:a16="http://schemas.microsoft.com/office/drawing/2014/main" id="{74ED97EC-6A84-4204-8CFD-506F7ABE2562}"/>
              </a:ext>
            </a:extLst>
          </p:cNvPr>
          <p:cNvPicPr>
            <a:picLocks noChangeAspect="1"/>
          </p:cNvPicPr>
          <p:nvPr/>
        </p:nvPicPr>
        <p:blipFill>
          <a:blip r:embed="rId5"/>
          <a:stretch>
            <a:fillRect/>
          </a:stretch>
        </p:blipFill>
        <p:spPr>
          <a:xfrm>
            <a:off x="7776977" y="2372804"/>
            <a:ext cx="1409789" cy="2075739"/>
          </a:xfrm>
          <a:prstGeom prst="rect">
            <a:avLst/>
          </a:prstGeom>
        </p:spPr>
      </p:pic>
      <p:sp>
        <p:nvSpPr>
          <p:cNvPr id="19" name="テキスト ボックス 18">
            <a:extLst>
              <a:ext uri="{FF2B5EF4-FFF2-40B4-BE49-F238E27FC236}">
                <a16:creationId xmlns:a16="http://schemas.microsoft.com/office/drawing/2014/main" id="{3D1BB688-C9A2-4695-8C14-920438199835}"/>
              </a:ext>
            </a:extLst>
          </p:cNvPr>
          <p:cNvSpPr txBox="1"/>
          <p:nvPr/>
        </p:nvSpPr>
        <p:spPr>
          <a:xfrm>
            <a:off x="9707167" y="4223640"/>
            <a:ext cx="215921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strike="sngStrike">
                <a:solidFill>
                  <a:prstClr val="black"/>
                </a:solidFill>
                <a:latin typeface="Meiryo UI"/>
                <a:ea typeface="Meiryo UI" panose="020B0604030504040204" charset="-128"/>
              </a:rPr>
              <a:t>シャインマスカット加温栽培温度管理指標</a:t>
            </a:r>
            <a:r>
              <a:rPr kumimoji="1" lang="en-US" altLang="ja-JP" sz="800" b="0" i="0" u="none" strike="sng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1" name="テキスト ボックス 20">
            <a:extLst>
              <a:ext uri="{FF2B5EF4-FFF2-40B4-BE49-F238E27FC236}">
                <a16:creationId xmlns:a16="http://schemas.microsoft.com/office/drawing/2014/main" id="{EFF571F0-8B81-4529-A0CA-91D6863099D5}"/>
              </a:ext>
            </a:extLst>
          </p:cNvPr>
          <p:cNvSpPr txBox="1"/>
          <p:nvPr/>
        </p:nvSpPr>
        <p:spPr>
          <a:xfrm>
            <a:off x="8481871" y="2113610"/>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ぶどう波状型ハウス自動換気装置による省力化</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2" name="テキスト ボックス 21">
            <a:extLst>
              <a:ext uri="{FF2B5EF4-FFF2-40B4-BE49-F238E27FC236}">
                <a16:creationId xmlns:a16="http://schemas.microsoft.com/office/drawing/2014/main" id="{E4DBBC78-2E2B-417E-9174-015E104FFB14}"/>
              </a:ext>
            </a:extLst>
          </p:cNvPr>
          <p:cNvSpPr txBox="1"/>
          <p:nvPr/>
        </p:nvSpPr>
        <p:spPr>
          <a:xfrm>
            <a:off x="7547949" y="4463944"/>
            <a:ext cx="2159218"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a:solidFill>
                  <a:prstClr val="black"/>
                </a:solidFill>
                <a:latin typeface="Meiryo UI"/>
                <a:ea typeface="Meiryo UI" panose="020B0604030504040204" charset="-128"/>
              </a:rPr>
              <a:t>水なす栽培データ駆動型農業マニュアル</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4" name="矢印: 右 23">
            <a:extLst>
              <a:ext uri="{FF2B5EF4-FFF2-40B4-BE49-F238E27FC236}">
                <a16:creationId xmlns:a16="http://schemas.microsoft.com/office/drawing/2014/main" id="{C33CAC5A-443D-41D4-8C6B-A9908BAB6C93}"/>
              </a:ext>
            </a:extLst>
          </p:cNvPr>
          <p:cNvSpPr/>
          <p:nvPr/>
        </p:nvSpPr>
        <p:spPr>
          <a:xfrm>
            <a:off x="249556" y="6141326"/>
            <a:ext cx="456655" cy="3812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TextBox 2">
            <a:extLst>
              <a:ext uri="{FF2B5EF4-FFF2-40B4-BE49-F238E27FC236}">
                <a16:creationId xmlns:a16="http://schemas.microsoft.com/office/drawing/2014/main" id="{30487A15-B923-6584-D00A-F694E0A45867}"/>
              </a:ext>
            </a:extLst>
          </p:cNvPr>
          <p:cNvSpPr txBox="1"/>
          <p:nvPr/>
        </p:nvSpPr>
        <p:spPr>
          <a:xfrm>
            <a:off x="354615" y="4182488"/>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dirty="0">
                <a:latin typeface="Meiryo UI"/>
                <a:ea typeface="Meiryo UI"/>
              </a:rPr>
              <a:t>【</a:t>
            </a:r>
            <a:r>
              <a:rPr lang="ja-JP" sz="1200" b="1" dirty="0">
                <a:latin typeface="Meiryo UI"/>
                <a:ea typeface="Meiryo UI"/>
              </a:rPr>
              <a:t>現・大阪府スマート農業推進指針の進捗と課題</a:t>
            </a:r>
            <a:r>
              <a:rPr lang="ja-JP" altLang="en-US" sz="1200" dirty="0">
                <a:latin typeface="Meiryo UI"/>
                <a:ea typeface="Meiryo UI"/>
              </a:rPr>
              <a:t>】</a:t>
            </a:r>
            <a:endParaRPr lang="en-US" sz="1200" dirty="0">
              <a:latin typeface="Meiryo UI"/>
              <a:ea typeface="Meiryo UI"/>
            </a:endParaRPr>
          </a:p>
        </p:txBody>
      </p:sp>
      <p:sp>
        <p:nvSpPr>
          <p:cNvPr id="7" name="TextBox 6">
            <a:extLst>
              <a:ext uri="{FF2B5EF4-FFF2-40B4-BE49-F238E27FC236}">
                <a16:creationId xmlns:a16="http://schemas.microsoft.com/office/drawing/2014/main" id="{BA31D79F-88EF-3E6A-F1DF-0BF9F92ABE9F}"/>
              </a:ext>
            </a:extLst>
          </p:cNvPr>
          <p:cNvSpPr txBox="1"/>
          <p:nvPr/>
        </p:nvSpPr>
        <p:spPr>
          <a:xfrm>
            <a:off x="7522660" y="4671518"/>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a:latin typeface="Meiryo UI"/>
                <a:ea typeface="Meiryo UI"/>
              </a:rPr>
              <a:t>【</a:t>
            </a:r>
            <a:r>
              <a:rPr lang="ja-JP" sz="1200" b="1">
                <a:latin typeface="Meiryo UI"/>
                <a:ea typeface="Meiryo UI"/>
              </a:rPr>
              <a:t>スマート農業</a:t>
            </a:r>
            <a:r>
              <a:rPr lang="ja-JP" altLang="en-US" sz="1200" b="1">
                <a:latin typeface="Meiryo UI"/>
                <a:ea typeface="Meiryo UI"/>
              </a:rPr>
              <a:t>技術導入農家数　推移</a:t>
            </a:r>
            <a:r>
              <a:rPr lang="ja-JP" altLang="en-US" sz="1200">
                <a:latin typeface="Meiryo UI"/>
                <a:ea typeface="Meiryo UI"/>
              </a:rPr>
              <a:t>】</a:t>
            </a:r>
            <a:endParaRPr lang="en-US" sz="1200">
              <a:latin typeface="Meiryo UI"/>
              <a:ea typeface="Meiryo UI"/>
            </a:endParaRPr>
          </a:p>
        </p:txBody>
      </p:sp>
      <p:pic>
        <p:nvPicPr>
          <p:cNvPr id="8" name="Picture 7">
            <a:extLst>
              <a:ext uri="{FF2B5EF4-FFF2-40B4-BE49-F238E27FC236}">
                <a16:creationId xmlns:a16="http://schemas.microsoft.com/office/drawing/2014/main" id="{0DAA348F-EB63-5DD1-BCE6-BB2014CBB6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23334" y="4943108"/>
            <a:ext cx="3566747" cy="1895476"/>
          </a:xfrm>
          <a:prstGeom prst="rect">
            <a:avLst/>
          </a:prstGeom>
        </p:spPr>
      </p:pic>
      <p:sp>
        <p:nvSpPr>
          <p:cNvPr id="9" name="TextBox 8">
            <a:extLst>
              <a:ext uri="{FF2B5EF4-FFF2-40B4-BE49-F238E27FC236}">
                <a16:creationId xmlns:a16="http://schemas.microsoft.com/office/drawing/2014/main" id="{52FFE8FB-2EF4-0A41-ABA0-7B977BC4A1BE}"/>
              </a:ext>
            </a:extLst>
          </p:cNvPr>
          <p:cNvSpPr txBox="1"/>
          <p:nvPr/>
        </p:nvSpPr>
        <p:spPr>
          <a:xfrm>
            <a:off x="7464044" y="627056"/>
            <a:ext cx="390882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1200">
                <a:ea typeface="游ゴシック"/>
              </a:rPr>
              <a:t>【</a:t>
            </a:r>
            <a:r>
              <a:rPr lang="ja-JP" altLang="en-US" sz="1200" b="1">
                <a:latin typeface="Meiryo UI"/>
                <a:ea typeface="Meiryo UI"/>
              </a:rPr>
              <a:t>導入したス</a:t>
            </a:r>
            <a:r>
              <a:rPr lang="ja-JP" sz="1200" b="1">
                <a:latin typeface="Meiryo UI"/>
                <a:ea typeface="Meiryo UI"/>
              </a:rPr>
              <a:t>マート農業</a:t>
            </a:r>
            <a:r>
              <a:rPr lang="ja-JP" altLang="en-US" sz="1200" b="1">
                <a:latin typeface="Meiryo UI"/>
                <a:ea typeface="Meiryo UI"/>
              </a:rPr>
              <a:t>技術　事例</a:t>
            </a:r>
            <a:r>
              <a:rPr lang="ja-JP" altLang="en-US" sz="1200">
                <a:ea typeface="游ゴシック"/>
              </a:rPr>
              <a:t>】</a:t>
            </a:r>
            <a:endParaRPr lang="en-US" sz="1200"/>
          </a:p>
        </p:txBody>
      </p:sp>
      <p:sp>
        <p:nvSpPr>
          <p:cNvPr id="23" name="テキスト ボックス 22">
            <a:extLst>
              <a:ext uri="{FF2B5EF4-FFF2-40B4-BE49-F238E27FC236}">
                <a16:creationId xmlns:a16="http://schemas.microsoft.com/office/drawing/2014/main" id="{B9B2F62E-0658-4DCE-8CCA-896FB5FD0495}"/>
              </a:ext>
            </a:extLst>
          </p:cNvPr>
          <p:cNvSpPr txBox="1"/>
          <p:nvPr/>
        </p:nvSpPr>
        <p:spPr>
          <a:xfrm>
            <a:off x="149813" y="5518444"/>
            <a:ext cx="7521247" cy="584775"/>
          </a:xfrm>
          <a:prstGeom prst="rect">
            <a:avLst/>
          </a:prstGeom>
          <a:noFill/>
        </p:spPr>
        <p:txBody>
          <a:bodyPr wrap="square">
            <a:spAutoFit/>
          </a:bodyPr>
          <a:lstStyle/>
          <a:p>
            <a:r>
              <a:rPr kumimoji="1" lang="ja-JP" altLang="en-US" sz="1600" dirty="0">
                <a:ea typeface="游ゴシック"/>
              </a:rPr>
              <a:t>・技術の拡大や経営改善への波及は一部品目にとどまっている</a:t>
            </a:r>
            <a:endParaRPr lang="en-US" altLang="ja-JP" sz="1600" dirty="0">
              <a:ea typeface="游ゴシック"/>
            </a:endParaRPr>
          </a:p>
          <a:p>
            <a:r>
              <a:rPr kumimoji="1" lang="ja-JP" altLang="en-US" sz="1600" dirty="0">
                <a:ea typeface="游ゴシック"/>
              </a:rPr>
              <a:t>・担い手の確保・育成、流通・販売等の面での取組みも必要</a:t>
            </a:r>
            <a:endParaRPr lang="ja-JP" altLang="ja-JP" sz="1600" dirty="0">
              <a:ea typeface="游ゴシック"/>
            </a:endParaRPr>
          </a:p>
        </p:txBody>
      </p:sp>
    </p:spTree>
    <p:extLst>
      <p:ext uri="{BB962C8B-B14F-4D97-AF65-F5344CB8AC3E}">
        <p14:creationId xmlns:p14="http://schemas.microsoft.com/office/powerpoint/2010/main" val="2546854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第３　農業</a:t>
            </a:r>
            <a:r>
              <a:rPr kumimoji="1" lang="en-US" altLang="ja-JP"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推進の方向性　</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8970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4</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9453" y="644696"/>
            <a:ext cx="7041229" cy="5693866"/>
          </a:xfrm>
          <a:prstGeom prst="rect">
            <a:avLst/>
          </a:prstGeom>
          <a:noFill/>
        </p:spPr>
        <p:txBody>
          <a:bodyPr wrap="square" lIns="91440" tIns="45720" rIns="91440" bIns="45720" rtlCol="0" anchor="t">
            <a:spAutoFit/>
          </a:bodyPr>
          <a:lstStyle/>
          <a:p>
            <a:r>
              <a:rPr kumimoji="1" lang="ja-JP" altLang="en-US" sz="2000" b="1" dirty="0">
                <a:ea typeface="游ゴシック"/>
              </a:rPr>
              <a:t>１　施設園芸での更なる収益力の向上</a:t>
            </a:r>
            <a:endParaRPr lang="ja-JP" altLang="en-US" sz="2000" b="1" dirty="0">
              <a:ea typeface="游ゴシック"/>
            </a:endParaRPr>
          </a:p>
          <a:p>
            <a:r>
              <a:rPr lang="ja-JP" altLang="en-US" sz="1600" dirty="0">
                <a:ea typeface="游ゴシック"/>
              </a:rPr>
              <a:t>　前「スマート農業推進指針」期間に注力した施設園芸の環境センシング、環境制御の取組を強化し、収量・品質の向上、省力化を進めるとともに、気候変動</a:t>
            </a:r>
            <a:r>
              <a:rPr lang="en-US" altLang="ja-JP" sz="1600" dirty="0">
                <a:ea typeface="游ゴシック"/>
              </a:rPr>
              <a:t>(</a:t>
            </a:r>
            <a:r>
              <a:rPr lang="ja-JP" altLang="en-US" sz="1600" dirty="0">
                <a:ea typeface="游ゴシック"/>
              </a:rPr>
              <a:t>特に夏期高温</a:t>
            </a:r>
            <a:r>
              <a:rPr lang="en-US" altLang="ja-JP" sz="1600" dirty="0">
                <a:ea typeface="游ゴシック"/>
              </a:rPr>
              <a:t>)</a:t>
            </a:r>
            <a:r>
              <a:rPr lang="ja-JP" altLang="en-US" sz="1600" dirty="0">
                <a:ea typeface="游ゴシック"/>
              </a:rPr>
              <a:t>対策にも</a:t>
            </a:r>
            <a:r>
              <a:rPr lang="en-US" altLang="ja-JP" sz="1600" dirty="0">
                <a:ea typeface="游ゴシック"/>
              </a:rPr>
              <a:t>DX</a:t>
            </a:r>
            <a:r>
              <a:rPr lang="ja-JP" altLang="en-US" sz="1600" dirty="0">
                <a:ea typeface="游ゴシック"/>
              </a:rPr>
              <a:t>技術を活用し、高収益経営の実現を支援していきます。</a:t>
            </a:r>
            <a:endParaRPr lang="ja-JP" sz="1600" dirty="0">
              <a:ea typeface="游ゴシック"/>
            </a:endParaRPr>
          </a:p>
          <a:p>
            <a:endParaRPr lang="en-US" altLang="ja-JP" sz="1600" dirty="0">
              <a:ea typeface="游ゴシック"/>
            </a:endParaRPr>
          </a:p>
          <a:p>
            <a:r>
              <a:rPr lang="ja-JP" altLang="en-US" sz="2000" b="1" dirty="0">
                <a:ea typeface="游ゴシック"/>
              </a:rPr>
              <a:t>２　持続的成長を支える</a:t>
            </a:r>
            <a:r>
              <a:rPr lang="en-US" altLang="ja-JP" sz="2000" b="1" dirty="0">
                <a:ea typeface="游ゴシック"/>
              </a:rPr>
              <a:t>DX</a:t>
            </a:r>
            <a:r>
              <a:rPr lang="ja-JP" altLang="en-US" sz="2000" b="1" dirty="0">
                <a:ea typeface="游ゴシック"/>
              </a:rPr>
              <a:t>の展開</a:t>
            </a:r>
          </a:p>
          <a:p>
            <a:r>
              <a:rPr lang="ja-JP" altLang="en-US" sz="1600" dirty="0">
                <a:ea typeface="游ゴシック"/>
              </a:rPr>
              <a:t>　農業の担い手や生産年齢人口の減少に対応して、</a:t>
            </a:r>
            <a:r>
              <a:rPr lang="en-US" altLang="ja-JP" sz="1600" dirty="0">
                <a:ea typeface="游ゴシック"/>
              </a:rPr>
              <a:t>DX</a:t>
            </a:r>
            <a:r>
              <a:rPr lang="ja-JP" altLang="en-US" sz="1600" dirty="0">
                <a:ea typeface="游ゴシック"/>
              </a:rPr>
              <a:t>で業務プロセス刷新を促進するほか、省力化技術の拡大、熟練技術の継承等にも</a:t>
            </a:r>
            <a:r>
              <a:rPr lang="en-US" altLang="ja-JP" sz="1600" dirty="0">
                <a:ea typeface="游ゴシック"/>
              </a:rPr>
              <a:t>DX</a:t>
            </a:r>
            <a:r>
              <a:rPr lang="ja-JP" altLang="en-US" sz="1600" dirty="0">
                <a:ea typeface="游ゴシック"/>
              </a:rPr>
              <a:t>を活用し、大阪農業の経営全体として持続的成長を図ります。</a:t>
            </a:r>
          </a:p>
          <a:p>
            <a:endParaRPr lang="en-US" altLang="ja-JP" sz="1600" dirty="0">
              <a:ea typeface="游ゴシック"/>
            </a:endParaRPr>
          </a:p>
          <a:p>
            <a:r>
              <a:rPr lang="ja-JP" altLang="en-US" sz="2000" b="1" dirty="0">
                <a:ea typeface="游ゴシック"/>
              </a:rPr>
              <a:t>３　生産体制全般にわたる大阪型農業</a:t>
            </a:r>
            <a:r>
              <a:rPr lang="en-US" altLang="ja-JP" sz="2000" b="1" dirty="0">
                <a:ea typeface="游ゴシック"/>
              </a:rPr>
              <a:t>DX</a:t>
            </a:r>
            <a:r>
              <a:rPr lang="ja-JP" altLang="en-US" sz="2000" b="1" dirty="0">
                <a:ea typeface="游ゴシック"/>
              </a:rPr>
              <a:t>の構築</a:t>
            </a:r>
          </a:p>
          <a:p>
            <a:r>
              <a:rPr lang="ja-JP" altLang="en-US" sz="1600" dirty="0">
                <a:ea typeface="游ゴシック"/>
              </a:rPr>
              <a:t>　小規模な大阪農業の特性に適した先進技術の実装を拡大するとともに、産学官民での共創、先進技術や高度な経営ノウハウを有する企業誘致など、生産体制全般での</a:t>
            </a:r>
            <a:r>
              <a:rPr lang="en-US" altLang="ja-JP" sz="1600" dirty="0">
                <a:ea typeface="游ゴシック"/>
              </a:rPr>
              <a:t>DX</a:t>
            </a:r>
            <a:r>
              <a:rPr lang="ja-JP" altLang="en-US" sz="1600" dirty="0">
                <a:ea typeface="游ゴシック"/>
              </a:rPr>
              <a:t>モデルの創出や担い手の多様化を促進します。</a:t>
            </a:r>
            <a:endParaRPr lang="en-US" altLang="ja-JP" sz="1600" dirty="0">
              <a:ea typeface="游ゴシック"/>
            </a:endParaRPr>
          </a:p>
          <a:p>
            <a:endParaRPr lang="en-US" altLang="ja-JP" sz="1600" dirty="0">
              <a:ea typeface="游ゴシック"/>
            </a:endParaRPr>
          </a:p>
          <a:p>
            <a:r>
              <a:rPr kumimoji="1" lang="en-US" altLang="ja-JP" sz="1600" dirty="0">
                <a:ea typeface="游ゴシック"/>
              </a:rPr>
              <a:t>【</a:t>
            </a:r>
            <a:r>
              <a:rPr kumimoji="1" lang="ja-JP" altLang="en-US" sz="1600" dirty="0">
                <a:ea typeface="游ゴシック"/>
              </a:rPr>
              <a:t>目標設定について</a:t>
            </a:r>
            <a:r>
              <a:rPr kumimoji="1" lang="en-US" altLang="ja-JP" sz="1600" dirty="0">
                <a:ea typeface="游ゴシック"/>
              </a:rPr>
              <a:t>】</a:t>
            </a:r>
            <a:endParaRPr lang="en-US" altLang="ja-JP" sz="1600" dirty="0">
              <a:ea typeface="游ゴシック"/>
            </a:endParaRPr>
          </a:p>
          <a:p>
            <a:r>
              <a:rPr lang="ja-JP" altLang="en-US" sz="1600" dirty="0">
                <a:ea typeface="游ゴシック"/>
              </a:rPr>
              <a:t>　</a:t>
            </a:r>
            <a:r>
              <a:rPr kumimoji="1" lang="ja-JP" altLang="en-US" sz="1600" dirty="0">
                <a:ea typeface="游ゴシック"/>
              </a:rPr>
              <a:t>面積当たり産出額全国一位をめざす本府農政の方向に即し、農業</a:t>
            </a:r>
            <a:r>
              <a:rPr kumimoji="1" lang="en-US" altLang="ja-JP" sz="1600" dirty="0">
                <a:ea typeface="游ゴシック"/>
              </a:rPr>
              <a:t>DX</a:t>
            </a:r>
            <a:r>
              <a:rPr kumimoji="1" lang="ja-JP" altLang="en-US" sz="1600" dirty="0">
                <a:ea typeface="游ゴシック"/>
              </a:rPr>
              <a:t>で実現する具体的な産出額増の目標を品目・分野別に設定します。</a:t>
            </a:r>
            <a:endParaRPr lang="en-US" altLang="ja-JP" sz="1600" dirty="0">
              <a:ea typeface="游ゴシック"/>
            </a:endParaRPr>
          </a:p>
          <a:p>
            <a:r>
              <a:rPr lang="ja-JP" altLang="en-US" sz="1600" dirty="0">
                <a:ea typeface="游ゴシック"/>
              </a:rPr>
              <a:t>　また、</a:t>
            </a:r>
            <a:r>
              <a:rPr kumimoji="1" lang="en-US" altLang="ja-JP" sz="1600" dirty="0">
                <a:ea typeface="游ゴシック"/>
              </a:rPr>
              <a:t>DX</a:t>
            </a:r>
            <a:r>
              <a:rPr kumimoji="1" lang="ja-JP" altLang="en-US" sz="1600" dirty="0">
                <a:ea typeface="游ゴシック"/>
              </a:rPr>
              <a:t>による業務プロセス刷新のサポート、農業</a:t>
            </a:r>
            <a:r>
              <a:rPr kumimoji="1" lang="en-US" altLang="ja-JP" sz="1600" dirty="0">
                <a:ea typeface="游ゴシック"/>
              </a:rPr>
              <a:t>DX</a:t>
            </a:r>
            <a:r>
              <a:rPr kumimoji="1" lang="ja-JP" altLang="en-US" sz="1600" dirty="0">
                <a:ea typeface="游ゴシック"/>
              </a:rPr>
              <a:t>を実践する企業誘致など、経営強化、担い手確保・育成の取組と協同して産地や個別経営の発展による産出額増を図っていきます。</a:t>
            </a:r>
            <a:endParaRPr lang="ja-JP" sz="1600" dirty="0">
              <a:ea typeface="游ゴシック"/>
            </a:endParaRPr>
          </a:p>
        </p:txBody>
      </p:sp>
      <p:graphicFrame>
        <p:nvGraphicFramePr>
          <p:cNvPr id="8" name="表 12">
            <a:extLst>
              <a:ext uri="{FF2B5EF4-FFF2-40B4-BE49-F238E27FC236}">
                <a16:creationId xmlns:a16="http://schemas.microsoft.com/office/drawing/2014/main" id="{1DAB57B5-7B53-49D9-AE16-98D74D667C7F}"/>
              </a:ext>
            </a:extLst>
          </p:cNvPr>
          <p:cNvGraphicFramePr>
            <a:graphicFrameLocks noGrp="1"/>
          </p:cNvGraphicFramePr>
          <p:nvPr>
            <p:extLst>
              <p:ext uri="{D42A27DB-BD31-4B8C-83A1-F6EECF244321}">
                <p14:modId xmlns:p14="http://schemas.microsoft.com/office/powerpoint/2010/main" val="2515272111"/>
              </p:ext>
            </p:extLst>
          </p:nvPr>
        </p:nvGraphicFramePr>
        <p:xfrm>
          <a:off x="7087922" y="2314422"/>
          <a:ext cx="4952661" cy="1287494"/>
        </p:xfrm>
        <a:graphic>
          <a:graphicData uri="http://schemas.openxmlformats.org/drawingml/2006/table">
            <a:tbl>
              <a:tblPr firstRow="1" bandRow="1">
                <a:tableStyleId>{5DA37D80-6434-44D0-A028-1B22A696006F}</a:tableStyleId>
              </a:tblPr>
              <a:tblGrid>
                <a:gridCol w="853332">
                  <a:extLst>
                    <a:ext uri="{9D8B030D-6E8A-4147-A177-3AD203B41FA5}">
                      <a16:colId xmlns:a16="http://schemas.microsoft.com/office/drawing/2014/main" val="3888781836"/>
                    </a:ext>
                  </a:extLst>
                </a:gridCol>
                <a:gridCol w="4099329">
                  <a:extLst>
                    <a:ext uri="{9D8B030D-6E8A-4147-A177-3AD203B41FA5}">
                      <a16:colId xmlns:a16="http://schemas.microsoft.com/office/drawing/2014/main" val="151524616"/>
                    </a:ext>
                  </a:extLst>
                </a:gridCol>
              </a:tblGrid>
              <a:tr h="403542">
                <a:tc>
                  <a:txBody>
                    <a:bodyPr/>
                    <a:lstStyle/>
                    <a:p>
                      <a:pPr algn="ctr"/>
                      <a:r>
                        <a:rPr kumimoji="1" lang="en-US" altLang="ja-JP" sz="1000" b="0" dirty="0">
                          <a:latin typeface="Meiryo UI"/>
                          <a:ea typeface="Meiryo UI"/>
                        </a:rPr>
                        <a:t>【</a:t>
                      </a:r>
                      <a:r>
                        <a:rPr kumimoji="1" lang="ja-JP" altLang="en-US" sz="1000" b="0">
                          <a:latin typeface="Meiryo UI"/>
                          <a:ea typeface="Meiryo UI"/>
                        </a:rPr>
                        <a:t>旧指針</a:t>
                      </a:r>
                      <a:r>
                        <a:rPr kumimoji="1" lang="en-US" altLang="ja-JP" sz="1000" b="0" dirty="0">
                          <a:latin typeface="Meiryo UI"/>
                          <a:ea typeface="Meiryo UI"/>
                        </a:rPr>
                        <a:t>】</a:t>
                      </a:r>
                      <a:endParaRPr kumimoji="1" lang="ja-JP" altLang="en-US" sz="1000" b="0" dirty="0">
                        <a:latin typeface="Meiryo UI"/>
                        <a:ea typeface="Meiryo UI"/>
                      </a:endParaRPr>
                    </a:p>
                  </a:txBody>
                  <a:tcPr anchor="ctr"/>
                </a:tc>
                <a:tc>
                  <a:txBody>
                    <a:bodyPr/>
                    <a:lstStyle/>
                    <a:p>
                      <a:r>
                        <a:rPr kumimoji="1" lang="ja-JP" altLang="en-US" sz="1000" b="0">
                          <a:latin typeface="Meiryo UI" panose="020B0604030504040204" pitchFamily="50" charset="-128"/>
                          <a:ea typeface="Meiryo UI" panose="020B0604030504040204" pitchFamily="50" charset="-128"/>
                        </a:rPr>
                        <a:t>１　生産性の向上</a:t>
                      </a:r>
                      <a:endParaRPr kumimoji="1" lang="en-US" altLang="ja-JP" sz="1000" b="0">
                        <a:latin typeface="Meiryo UI" panose="020B0604030504040204" pitchFamily="50" charset="-128"/>
                        <a:ea typeface="Meiryo UI" panose="020B0604030504040204" pitchFamily="50" charset="-128"/>
                      </a:endParaRPr>
                    </a:p>
                    <a:p>
                      <a:r>
                        <a:rPr kumimoji="1" lang="ja-JP" altLang="en-US" sz="1000" b="0">
                          <a:latin typeface="Meiryo UI" panose="020B0604030504040204" pitchFamily="50" charset="-128"/>
                          <a:ea typeface="Meiryo UI" panose="020B0604030504040204" pitchFamily="50" charset="-128"/>
                        </a:rPr>
                        <a:t>　　・収量増・品質向上</a:t>
                      </a:r>
                    </a:p>
                  </a:txBody>
                  <a:tcPr anchor="ctr"/>
                </a:tc>
                <a:extLst>
                  <a:ext uri="{0D108BD9-81ED-4DB2-BD59-A6C34878D82A}">
                    <a16:rowId xmlns:a16="http://schemas.microsoft.com/office/drawing/2014/main" val="3424147196"/>
                  </a:ext>
                </a:extLst>
              </a:tr>
              <a:tr h="249812">
                <a:tc rowSpan="2">
                  <a:txBody>
                    <a:bodyPr/>
                    <a:lstStyle/>
                    <a:p>
                      <a:pPr algn="ctr"/>
                      <a:r>
                        <a:rPr kumimoji="1" lang="en-US" altLang="ja-JP" sz="1000" b="1" dirty="0">
                          <a:latin typeface="Meiryo UI"/>
                          <a:ea typeface="Meiryo UI"/>
                        </a:rPr>
                        <a:t>【</a:t>
                      </a:r>
                      <a:r>
                        <a:rPr kumimoji="1" lang="ja-JP" altLang="en-US" sz="1000" b="1">
                          <a:latin typeface="Meiryo UI"/>
                          <a:ea typeface="Meiryo UI"/>
                        </a:rPr>
                        <a:t>新戦略</a:t>
                      </a:r>
                      <a:r>
                        <a:rPr kumimoji="1" lang="en-US" altLang="ja-JP" sz="1000" b="1" dirty="0">
                          <a:latin typeface="Meiryo UI"/>
                          <a:ea typeface="Meiryo UI"/>
                        </a:rPr>
                        <a:t>】</a:t>
                      </a:r>
                      <a:endParaRPr kumimoji="1" lang="ja-JP" altLang="en-US" sz="1000" b="1">
                        <a:latin typeface="Meiryo UI"/>
                        <a:ea typeface="Meiryo UI"/>
                      </a:endParaRPr>
                    </a:p>
                  </a:txBody>
                  <a:tcPr anchor="ctr">
                    <a:solidFill>
                      <a:srgbClr val="FFC000">
                        <a:alpha val="46000"/>
                      </a:srgbClr>
                    </a:solidFill>
                  </a:tcPr>
                </a:tc>
                <a:tc>
                  <a:txBody>
                    <a:bodyPr/>
                    <a:lstStyle/>
                    <a:p>
                      <a:r>
                        <a:rPr kumimoji="1" lang="ja-JP" altLang="en-US" sz="1000" b="1">
                          <a:latin typeface="Meiryo UI"/>
                          <a:ea typeface="Meiryo UI"/>
                        </a:rPr>
                        <a:t>１　施設園芸での更なる収益力の向上</a:t>
                      </a:r>
                    </a:p>
                  </a:txBody>
                  <a:tcPr anchor="ctr">
                    <a:solidFill>
                      <a:srgbClr val="FFC000">
                        <a:alpha val="41000"/>
                      </a:srgbClr>
                    </a:solidFill>
                  </a:tcPr>
                </a:tc>
                <a:extLst>
                  <a:ext uri="{0D108BD9-81ED-4DB2-BD59-A6C34878D82A}">
                    <a16:rowId xmlns:a16="http://schemas.microsoft.com/office/drawing/2014/main" val="2916367427"/>
                  </a:ext>
                </a:extLst>
              </a:tr>
              <a:tr h="634140">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　〇高収益作物に重点投資</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→・環境制御指標の策定、水なす・いちご等で高収量・高品質化</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・気候変動対策と組み合わせ、安定収益を確立</a:t>
                      </a:r>
                    </a:p>
                  </a:txBody>
                  <a:tcPr anchor="ctr"/>
                </a:tc>
                <a:extLst>
                  <a:ext uri="{0D108BD9-81ED-4DB2-BD59-A6C34878D82A}">
                    <a16:rowId xmlns:a16="http://schemas.microsoft.com/office/drawing/2014/main" val="3161465546"/>
                  </a:ext>
                </a:extLst>
              </a:tr>
            </a:tbl>
          </a:graphicData>
        </a:graphic>
      </p:graphicFrame>
      <p:graphicFrame>
        <p:nvGraphicFramePr>
          <p:cNvPr id="9" name="表 12">
            <a:extLst>
              <a:ext uri="{FF2B5EF4-FFF2-40B4-BE49-F238E27FC236}">
                <a16:creationId xmlns:a16="http://schemas.microsoft.com/office/drawing/2014/main" id="{6F9F923D-BFE9-4292-8E91-66F696345FD5}"/>
              </a:ext>
            </a:extLst>
          </p:cNvPr>
          <p:cNvGraphicFramePr>
            <a:graphicFrameLocks noGrp="1"/>
          </p:cNvGraphicFramePr>
          <p:nvPr>
            <p:extLst>
              <p:ext uri="{D42A27DB-BD31-4B8C-83A1-F6EECF244321}">
                <p14:modId xmlns:p14="http://schemas.microsoft.com/office/powerpoint/2010/main" val="1021314284"/>
              </p:ext>
            </p:extLst>
          </p:nvPr>
        </p:nvGraphicFramePr>
        <p:xfrm>
          <a:off x="7087922" y="3602934"/>
          <a:ext cx="4979991" cy="1555353"/>
        </p:xfrm>
        <a:graphic>
          <a:graphicData uri="http://schemas.openxmlformats.org/drawingml/2006/table">
            <a:tbl>
              <a:tblPr firstRow="1" bandRow="1">
                <a:tableStyleId>{E8B1032C-EA38-4F05-BA0D-38AFFFC7BED3}</a:tableStyleId>
              </a:tblPr>
              <a:tblGrid>
                <a:gridCol w="877049">
                  <a:extLst>
                    <a:ext uri="{9D8B030D-6E8A-4147-A177-3AD203B41FA5}">
                      <a16:colId xmlns:a16="http://schemas.microsoft.com/office/drawing/2014/main" val="3888781836"/>
                    </a:ext>
                  </a:extLst>
                </a:gridCol>
                <a:gridCol w="4102942">
                  <a:extLst>
                    <a:ext uri="{9D8B030D-6E8A-4147-A177-3AD203B41FA5}">
                      <a16:colId xmlns:a16="http://schemas.microsoft.com/office/drawing/2014/main" val="151524616"/>
                    </a:ext>
                  </a:extLst>
                </a:gridCol>
              </a:tblGrid>
              <a:tr h="362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t>【</a:t>
                      </a:r>
                      <a:r>
                        <a:rPr kumimoji="1" lang="ja-JP" altLang="en-US" sz="1000" b="0"/>
                        <a:t>旧指針</a:t>
                      </a:r>
                      <a:r>
                        <a:rPr kumimoji="1" lang="en-US" altLang="ja-JP" sz="1000" dirty="0"/>
                        <a:t>】</a:t>
                      </a:r>
                      <a:endParaRPr kumimoji="1" lang="ja-JP" altLang="en-US" sz="1000" dirty="0"/>
                    </a:p>
                  </a:txBody>
                  <a:tcPr anchor="ctr"/>
                </a:tc>
                <a:tc>
                  <a:txBody>
                    <a:bodyPr/>
                    <a:lstStyle/>
                    <a:p>
                      <a:r>
                        <a:rPr kumimoji="1" lang="ja-JP" altLang="en-US" sz="1000" b="0"/>
                        <a:t>２　持続可能な農業</a:t>
                      </a:r>
                      <a:endParaRPr kumimoji="1" lang="en-US" altLang="ja-JP" sz="1000" b="0"/>
                    </a:p>
                    <a:p>
                      <a:r>
                        <a:rPr kumimoji="1" lang="ja-JP" altLang="en-US" sz="1000" b="0"/>
                        <a:t>　　・データ化・マニュアル化、自動化・省力化等</a:t>
                      </a:r>
                    </a:p>
                  </a:txBody>
                  <a:tcPr anchor="ctr"/>
                </a:tc>
                <a:extLst>
                  <a:ext uri="{0D108BD9-81ED-4DB2-BD59-A6C34878D82A}">
                    <a16:rowId xmlns:a16="http://schemas.microsoft.com/office/drawing/2014/main" val="3424147196"/>
                  </a:ext>
                </a:extLst>
              </a:tr>
              <a:tr h="224502">
                <a:tc rowSpan="2">
                  <a:txBody>
                    <a:bodyPr/>
                    <a:lstStyle/>
                    <a:p>
                      <a:pPr algn="ctr"/>
                      <a:r>
                        <a:rPr kumimoji="1" lang="en-US" altLang="ja-JP" sz="1000" b="1" dirty="0"/>
                        <a:t>【</a:t>
                      </a:r>
                      <a:r>
                        <a:rPr kumimoji="1" lang="ja-JP" altLang="en-US" sz="1000" b="1"/>
                        <a:t>新戦略</a:t>
                      </a:r>
                      <a:r>
                        <a:rPr kumimoji="1" lang="en-US" altLang="ja-JP" sz="1000" b="1" dirty="0"/>
                        <a:t>】</a:t>
                      </a:r>
                      <a:endParaRPr kumimoji="1" lang="ja-JP" altLang="en-US" sz="1000" b="1"/>
                    </a:p>
                  </a:txBody>
                  <a:tcPr anchor="ctr">
                    <a:solidFill>
                      <a:schemeClr val="accent1">
                        <a:lumMod val="40000"/>
                        <a:lumOff val="60000"/>
                      </a:schemeClr>
                    </a:solidFill>
                  </a:tcPr>
                </a:tc>
                <a:tc>
                  <a:txBody>
                    <a:bodyPr/>
                    <a:lstStyle/>
                    <a:p>
                      <a:r>
                        <a:rPr kumimoji="1" lang="ja-JP" altLang="en-US" sz="1000" b="1" dirty="0"/>
                        <a:t>２　持続的成長を支える</a:t>
                      </a:r>
                      <a:r>
                        <a:rPr kumimoji="1" lang="en-US" altLang="ja-JP" sz="1000" b="1" dirty="0"/>
                        <a:t>DX</a:t>
                      </a:r>
                      <a:r>
                        <a:rPr kumimoji="1" lang="ja-JP" altLang="en-US" sz="1000" b="1" dirty="0"/>
                        <a:t>の展開</a:t>
                      </a:r>
                    </a:p>
                  </a:txBody>
                  <a:tcPr anchor="ctr">
                    <a:solidFill>
                      <a:schemeClr val="accent1">
                        <a:lumMod val="40000"/>
                        <a:lumOff val="60000"/>
                      </a:schemeClr>
                    </a:solidFill>
                  </a:tcPr>
                </a:tc>
                <a:extLst>
                  <a:ext uri="{0D108BD9-81ED-4DB2-BD59-A6C34878D82A}">
                    <a16:rowId xmlns:a16="http://schemas.microsoft.com/office/drawing/2014/main" val="2916367427"/>
                  </a:ext>
                </a:extLst>
              </a:tr>
              <a:tr h="915273">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t>　〇経営全体への</a:t>
                      </a:r>
                      <a:r>
                        <a:rPr kumimoji="1" lang="en-US" altLang="ja-JP" sz="1000" dirty="0"/>
                        <a:t>DX</a:t>
                      </a:r>
                      <a:r>
                        <a:rPr kumimoji="1" lang="ja-JP" altLang="en-US" sz="1000" dirty="0"/>
                        <a:t>普及で持続・発展力を強化</a:t>
                      </a:r>
                      <a:endParaRPr kumimoji="1" lang="en-US" altLang="ja-JP" sz="1000" dirty="0"/>
                    </a:p>
                    <a:p>
                      <a:r>
                        <a:rPr kumimoji="1" lang="ja-JP" altLang="en-US" sz="1000" dirty="0"/>
                        <a:t>　→・経営全般の</a:t>
                      </a:r>
                      <a:r>
                        <a:rPr kumimoji="1" lang="en-US" altLang="ja-JP" sz="1000" dirty="0"/>
                        <a:t>DX</a:t>
                      </a:r>
                      <a:r>
                        <a:rPr kumimoji="1" lang="ja-JP" altLang="en-US" sz="1000" dirty="0"/>
                        <a:t>をサポートし、業務プロセス刷新に活用</a:t>
                      </a:r>
                      <a:endParaRPr kumimoji="1" lang="en-US" altLang="ja-JP" sz="1000" dirty="0"/>
                    </a:p>
                    <a:p>
                      <a:r>
                        <a:rPr kumimoji="1" lang="ja-JP" altLang="en-US" sz="1000" dirty="0"/>
                        <a:t>　</a:t>
                      </a:r>
                      <a:r>
                        <a:rPr lang="ja-JP" altLang="en-US" sz="1000" dirty="0"/>
                        <a:t>　</a:t>
                      </a:r>
                      <a:r>
                        <a:rPr kumimoji="1" lang="ja-JP" altLang="en-US" sz="1000" dirty="0"/>
                        <a:t>・省力化技術の拡大により持続可能な農業・地域経営</a:t>
                      </a:r>
                      <a:r>
                        <a:rPr kumimoji="1" lang="ja-JP" altLang="en-US" sz="1000" dirty="0">
                          <a:solidFill>
                            <a:srgbClr val="000000"/>
                          </a:solidFill>
                        </a:rPr>
                        <a:t>を支援</a:t>
                      </a:r>
                      <a:endParaRPr kumimoji="1" lang="en-US" altLang="ja-JP" sz="1000" dirty="0">
                        <a:solidFill>
                          <a:srgbClr val="000000"/>
                        </a:solidFill>
                      </a:endParaRPr>
                    </a:p>
                    <a:p>
                      <a:r>
                        <a:rPr kumimoji="1" lang="ja-JP" altLang="en-US" sz="1000" dirty="0"/>
                        <a:t>　　・</a:t>
                      </a:r>
                      <a:r>
                        <a:rPr kumimoji="1" lang="en-US" altLang="ja-JP" sz="1000" dirty="0"/>
                        <a:t>ICT</a:t>
                      </a:r>
                      <a:r>
                        <a:rPr kumimoji="1" lang="ja-JP" altLang="en-US" sz="1000" dirty="0"/>
                        <a:t>で熟練技をデジタル継承、新規就農者の経営発展を早期化　　　　　　　　　　　　　　　　　　　　　　　　　　　　　　　　　　　　　　</a:t>
                      </a:r>
                      <a:r>
                        <a:rPr lang="ja-JP" altLang="en-US" sz="1000" dirty="0"/>
                        <a:t>　　　　　　　　　　　　　　　　　　　　</a:t>
                      </a:r>
                      <a:endParaRPr lang="en-US" altLang="ja-JP" sz="1000" dirty="0"/>
                    </a:p>
                    <a:p>
                      <a:pPr lvl="0">
                        <a:buNone/>
                      </a:pPr>
                      <a:r>
                        <a:rPr lang="ja-JP" altLang="en-US" sz="1000" dirty="0"/>
                        <a:t>　　　　　　　　　　　　　　　　　　　　　　　　　　　　</a:t>
                      </a:r>
                      <a:r>
                        <a:rPr kumimoji="1" lang="ja-JP" altLang="en-US" sz="1000" dirty="0"/>
                        <a:t>など</a:t>
                      </a:r>
                      <a:endParaRPr kumimoji="1" lang="en-US" altLang="ja-JP" sz="1000" dirty="0"/>
                    </a:p>
                  </a:txBody>
                  <a:tcPr anchor="ctr"/>
                </a:tc>
                <a:extLst>
                  <a:ext uri="{0D108BD9-81ED-4DB2-BD59-A6C34878D82A}">
                    <a16:rowId xmlns:a16="http://schemas.microsoft.com/office/drawing/2014/main" val="3161465546"/>
                  </a:ext>
                </a:extLst>
              </a:tr>
            </a:tbl>
          </a:graphicData>
        </a:graphic>
      </p:graphicFrame>
      <p:graphicFrame>
        <p:nvGraphicFramePr>
          <p:cNvPr id="10" name="表 12">
            <a:extLst>
              <a:ext uri="{FF2B5EF4-FFF2-40B4-BE49-F238E27FC236}">
                <a16:creationId xmlns:a16="http://schemas.microsoft.com/office/drawing/2014/main" id="{2F78AAAA-80C8-4620-98B7-FE930D3AA002}"/>
              </a:ext>
            </a:extLst>
          </p:cNvPr>
          <p:cNvGraphicFramePr>
            <a:graphicFrameLocks noGrp="1"/>
          </p:cNvGraphicFramePr>
          <p:nvPr>
            <p:extLst>
              <p:ext uri="{D42A27DB-BD31-4B8C-83A1-F6EECF244321}">
                <p14:modId xmlns:p14="http://schemas.microsoft.com/office/powerpoint/2010/main" val="1740919801"/>
              </p:ext>
            </p:extLst>
          </p:nvPr>
        </p:nvGraphicFramePr>
        <p:xfrm>
          <a:off x="7069014" y="5146430"/>
          <a:ext cx="4993142" cy="1352273"/>
        </p:xfrm>
        <a:graphic>
          <a:graphicData uri="http://schemas.openxmlformats.org/drawingml/2006/table">
            <a:tbl>
              <a:tblPr firstRow="1" bandRow="1">
                <a:tableStyleId>{BDBED569-4797-4DF1-A0F4-6AAB3CD982D8}</a:tableStyleId>
              </a:tblPr>
              <a:tblGrid>
                <a:gridCol w="918147">
                  <a:extLst>
                    <a:ext uri="{9D8B030D-6E8A-4147-A177-3AD203B41FA5}">
                      <a16:colId xmlns:a16="http://schemas.microsoft.com/office/drawing/2014/main" val="3888781836"/>
                    </a:ext>
                  </a:extLst>
                </a:gridCol>
                <a:gridCol w="4074995">
                  <a:extLst>
                    <a:ext uri="{9D8B030D-6E8A-4147-A177-3AD203B41FA5}">
                      <a16:colId xmlns:a16="http://schemas.microsoft.com/office/drawing/2014/main" val="151524616"/>
                    </a:ext>
                  </a:extLst>
                </a:gridCol>
              </a:tblGrid>
              <a:tr h="407393">
                <a:tc>
                  <a:txBody>
                    <a:bodyPr/>
                    <a:lstStyle/>
                    <a:p>
                      <a:pPr algn="ctr"/>
                      <a:r>
                        <a:rPr kumimoji="1" lang="en-US" altLang="ja-JP" sz="1000" b="0" dirty="0">
                          <a:latin typeface="Meiryo UI"/>
                          <a:ea typeface="Meiryo UI"/>
                        </a:rPr>
                        <a:t>【</a:t>
                      </a:r>
                      <a:r>
                        <a:rPr kumimoji="1" lang="ja-JP" altLang="en-US" sz="1000" b="0">
                          <a:latin typeface="Meiryo UI"/>
                          <a:ea typeface="Meiryo UI"/>
                        </a:rPr>
                        <a:t>旧指針</a:t>
                      </a:r>
                      <a:r>
                        <a:rPr kumimoji="1" lang="en-US" altLang="ja-JP" sz="1000" b="0" dirty="0">
                          <a:latin typeface="Meiryo UI"/>
                          <a:ea typeface="Meiryo UI"/>
                        </a:rPr>
                        <a:t>】</a:t>
                      </a:r>
                      <a:endParaRPr kumimoji="1" lang="ja-JP" altLang="en-US" sz="1000" b="0" dirty="0">
                        <a:latin typeface="Meiryo UI"/>
                        <a:ea typeface="Meiryo UI"/>
                      </a:endParaRPr>
                    </a:p>
                  </a:txBody>
                  <a:tcPr anchor="ctr"/>
                </a:tc>
                <a:tc>
                  <a:txBody>
                    <a:bodyPr/>
                    <a:lstStyle/>
                    <a:p>
                      <a:r>
                        <a:rPr kumimoji="1" lang="ja-JP" altLang="en-US" sz="1000" b="0">
                          <a:latin typeface="Meiryo UI" panose="020B0604030504040204" pitchFamily="50" charset="-128"/>
                          <a:ea typeface="Meiryo UI" panose="020B0604030504040204" pitchFamily="50" charset="-128"/>
                        </a:rPr>
                        <a:t>３　</a:t>
                      </a:r>
                      <a:r>
                        <a:rPr kumimoji="1" lang="zh-TW" altLang="en-US" sz="1000" b="0">
                          <a:latin typeface="Meiryo UI" panose="020B0604030504040204" pitchFamily="50" charset="-128"/>
                          <a:ea typeface="Meiryo UI" panose="020B0604030504040204" pitchFamily="50" charset="-128"/>
                        </a:rPr>
                        <a:t>先端技術活用等</a:t>
                      </a:r>
                      <a:endParaRPr kumimoji="1" lang="en-US" altLang="zh-TW" sz="1000" b="0">
                        <a:latin typeface="Meiryo UI" panose="020B0604030504040204" pitchFamily="50" charset="-128"/>
                        <a:ea typeface="Meiryo UI" panose="020B0604030504040204" pitchFamily="50" charset="-128"/>
                      </a:endParaRPr>
                    </a:p>
                    <a:p>
                      <a:r>
                        <a:rPr kumimoji="1" lang="ja-JP" altLang="en-US" sz="1000" b="0">
                          <a:latin typeface="Meiryo UI" panose="020B0604030504040204" pitchFamily="50" charset="-128"/>
                          <a:ea typeface="Meiryo UI" panose="020B0604030504040204" pitchFamily="50" charset="-128"/>
                        </a:rPr>
                        <a:t>　　・技術マッチング・導入に主眼</a:t>
                      </a:r>
                      <a:endParaRPr kumimoji="1" lang="zh-TW" altLang="en-US" sz="1000" b="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424147196"/>
                  </a:ext>
                </a:extLst>
              </a:tr>
              <a:tr h="240732">
                <a:tc rowSpan="2">
                  <a:txBody>
                    <a:bodyPr/>
                    <a:lstStyle/>
                    <a:p>
                      <a:pPr algn="ctr"/>
                      <a:r>
                        <a:rPr kumimoji="1" lang="en-US" altLang="ja-JP" sz="1000" b="1" dirty="0">
                          <a:latin typeface="Meiryo UI"/>
                          <a:ea typeface="Meiryo UI"/>
                        </a:rPr>
                        <a:t>【</a:t>
                      </a:r>
                      <a:r>
                        <a:rPr kumimoji="1" lang="ja-JP" altLang="en-US" sz="1000" b="1">
                          <a:latin typeface="Meiryo UI"/>
                          <a:ea typeface="Meiryo UI"/>
                        </a:rPr>
                        <a:t>新戦略</a:t>
                      </a:r>
                      <a:r>
                        <a:rPr kumimoji="1" lang="en-US" altLang="ja-JP" sz="1000" b="1" dirty="0">
                          <a:latin typeface="Meiryo UI"/>
                          <a:ea typeface="Meiryo UI"/>
                        </a:rPr>
                        <a:t>】</a:t>
                      </a:r>
                      <a:endParaRPr kumimoji="1" lang="ja-JP" altLang="en-US" sz="1000" b="1" dirty="0">
                        <a:latin typeface="Meiryo UI"/>
                        <a:ea typeface="Meiryo UI"/>
                      </a:endParaRPr>
                    </a:p>
                  </a:txBody>
                  <a:tcPr anchor="ctr"/>
                </a:tc>
                <a:tc>
                  <a:txBody>
                    <a:bodyPr/>
                    <a:lstStyle/>
                    <a:p>
                      <a:r>
                        <a:rPr kumimoji="1" lang="ja-JP" altLang="en-US" sz="1000" b="1">
                          <a:latin typeface="Meiryo UI"/>
                          <a:ea typeface="Meiryo UI"/>
                        </a:rPr>
                        <a:t>３　生産体制全般にわたる大阪型農業</a:t>
                      </a:r>
                      <a:r>
                        <a:rPr kumimoji="1" lang="en-US" altLang="ja-JP" sz="1000" b="1" dirty="0">
                          <a:latin typeface="Meiryo UI"/>
                          <a:ea typeface="Meiryo UI"/>
                        </a:rPr>
                        <a:t>DX</a:t>
                      </a:r>
                      <a:r>
                        <a:rPr kumimoji="1" lang="ja-JP" altLang="en-US" sz="1000" b="1">
                          <a:latin typeface="Meiryo UI"/>
                          <a:ea typeface="Meiryo UI"/>
                        </a:rPr>
                        <a:t>の構築</a:t>
                      </a:r>
                    </a:p>
                  </a:txBody>
                  <a:tcPr anchor="ctr"/>
                </a:tc>
                <a:extLst>
                  <a:ext uri="{0D108BD9-81ED-4DB2-BD59-A6C34878D82A}">
                    <a16:rowId xmlns:a16="http://schemas.microsoft.com/office/drawing/2014/main" val="2916367427"/>
                  </a:ext>
                </a:extLst>
              </a:tr>
              <a:tr h="685161">
                <a:tc vMerge="1">
                  <a:txBody>
                    <a:bodyPr/>
                    <a:lstStyle/>
                    <a:p>
                      <a:endParaRPr kumimoji="1" lang="ja-JP" altLang="en-US" sz="100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a:ea typeface="Meiryo UI"/>
                        </a:rPr>
                        <a:t>　〇大阪独自の</a:t>
                      </a:r>
                      <a:r>
                        <a:rPr kumimoji="1" lang="en-US" altLang="ja-JP" sz="1000" dirty="0">
                          <a:latin typeface="Meiryo UI"/>
                          <a:ea typeface="Meiryo UI"/>
                        </a:rPr>
                        <a:t>DX</a:t>
                      </a:r>
                      <a:r>
                        <a:rPr kumimoji="1" lang="ja-JP" altLang="en-US" sz="1000" dirty="0">
                          <a:latin typeface="Meiryo UI"/>
                          <a:ea typeface="Meiryo UI"/>
                        </a:rPr>
                        <a:t>モデル構築へ拡張</a:t>
                      </a:r>
                      <a:endParaRPr kumimoji="1" lang="en-US" altLang="ja-JP" sz="1000" dirty="0">
                        <a:latin typeface="Meiryo UI"/>
                        <a:ea typeface="Meiryo UI"/>
                      </a:endParaRPr>
                    </a:p>
                    <a:p>
                      <a:r>
                        <a:rPr kumimoji="1" lang="ja-JP" altLang="en-US" sz="1000" dirty="0">
                          <a:latin typeface="Meiryo UI" panose="020B0604030504040204" pitchFamily="50" charset="-128"/>
                          <a:ea typeface="Meiryo UI" panose="020B0604030504040204" pitchFamily="50" charset="-128"/>
                        </a:rPr>
                        <a:t>　　→・都市農業を活かす高品質化等先進技術の検討・実装を拡大</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a:ea typeface="Meiryo UI"/>
                        </a:rPr>
                        <a:t>　　　 ・産学官民の共創で先端</a:t>
                      </a:r>
                      <a:r>
                        <a:rPr kumimoji="1" lang="en-US" altLang="ja-JP" sz="1000" dirty="0">
                          <a:latin typeface="Meiryo UI"/>
                          <a:ea typeface="Meiryo UI"/>
                        </a:rPr>
                        <a:t>DX</a:t>
                      </a:r>
                      <a:r>
                        <a:rPr kumimoji="1" lang="ja-JP" altLang="en-US" sz="1000" dirty="0">
                          <a:latin typeface="Meiryo UI"/>
                          <a:ea typeface="Meiryo UI"/>
                        </a:rPr>
                        <a:t>を実証・実装</a:t>
                      </a:r>
                      <a:endParaRPr kumimoji="1" lang="en-US" altLang="ja-JP" sz="1000" dirty="0">
                        <a:latin typeface="Meiryo UI"/>
                        <a:ea typeface="Meiryo UI"/>
                      </a:endParaRPr>
                    </a:p>
                    <a:p>
                      <a:r>
                        <a:rPr kumimoji="1" lang="ja-JP" altLang="en-US" sz="1000" dirty="0">
                          <a:latin typeface="Meiryo UI"/>
                          <a:ea typeface="Meiryo UI"/>
                        </a:rPr>
                        <a:t>　 　　・先進企業誘致による農業</a:t>
                      </a:r>
                      <a:r>
                        <a:rPr kumimoji="1" lang="en-US" altLang="ja-JP" sz="1000" dirty="0">
                          <a:latin typeface="Meiryo UI"/>
                          <a:ea typeface="Meiryo UI"/>
                        </a:rPr>
                        <a:t>DX</a:t>
                      </a:r>
                      <a:r>
                        <a:rPr kumimoji="1" lang="ja-JP" altLang="en-US" sz="1000" dirty="0">
                          <a:latin typeface="Meiryo UI"/>
                          <a:ea typeface="Meiryo UI"/>
                        </a:rPr>
                        <a:t>参入モデルの創出　　　　　　　など</a:t>
                      </a:r>
                    </a:p>
                  </a:txBody>
                  <a:tcPr anchor="ctr"/>
                </a:tc>
                <a:extLst>
                  <a:ext uri="{0D108BD9-81ED-4DB2-BD59-A6C34878D82A}">
                    <a16:rowId xmlns:a16="http://schemas.microsoft.com/office/drawing/2014/main" val="3161465546"/>
                  </a:ext>
                </a:extLst>
              </a:tr>
            </a:tbl>
          </a:graphicData>
        </a:graphic>
      </p:graphicFrame>
      <p:graphicFrame>
        <p:nvGraphicFramePr>
          <p:cNvPr id="11" name="表 8">
            <a:extLst>
              <a:ext uri="{FF2B5EF4-FFF2-40B4-BE49-F238E27FC236}">
                <a16:creationId xmlns:a16="http://schemas.microsoft.com/office/drawing/2014/main" id="{FA03AF71-D361-43DD-AD07-7AD6D10587BC}"/>
              </a:ext>
            </a:extLst>
          </p:cNvPr>
          <p:cNvGraphicFramePr>
            <a:graphicFrameLocks noGrp="1"/>
          </p:cNvGraphicFramePr>
          <p:nvPr>
            <p:extLst>
              <p:ext uri="{D42A27DB-BD31-4B8C-83A1-F6EECF244321}">
                <p14:modId xmlns:p14="http://schemas.microsoft.com/office/powerpoint/2010/main" val="888040226"/>
              </p:ext>
            </p:extLst>
          </p:nvPr>
        </p:nvGraphicFramePr>
        <p:xfrm>
          <a:off x="7141163" y="914396"/>
          <a:ext cx="1848925" cy="853440"/>
        </p:xfrm>
        <a:graphic>
          <a:graphicData uri="http://schemas.openxmlformats.org/drawingml/2006/table">
            <a:tbl>
              <a:tblPr firstRow="1" bandRow="1">
                <a:tableStyleId>{7DF18680-E054-41AD-8BC1-D1AEF772440D}</a:tableStyleId>
              </a:tblPr>
              <a:tblGrid>
                <a:gridCol w="1848925">
                  <a:extLst>
                    <a:ext uri="{9D8B030D-6E8A-4147-A177-3AD203B41FA5}">
                      <a16:colId xmlns:a16="http://schemas.microsoft.com/office/drawing/2014/main" val="2802796042"/>
                    </a:ext>
                  </a:extLst>
                </a:gridCol>
              </a:tblGrid>
              <a:tr h="219858">
                <a:tc>
                  <a:txBody>
                    <a:bodyPr/>
                    <a:lstStyle/>
                    <a:p>
                      <a:pPr algn="ctr"/>
                      <a:r>
                        <a:rPr kumimoji="1" lang="ja-JP" altLang="en-US" sz="1100"/>
                        <a:t>旧 スマート農業推進指針</a:t>
                      </a:r>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8846814"/>
                  </a:ext>
                </a:extLst>
              </a:tr>
              <a:tr h="370840">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目標</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導入件数</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内容</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生産現場での技術</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導入に主眼</a:t>
                      </a:r>
                    </a:p>
                  </a:txBody>
                  <a:tcPr/>
                </a:tc>
                <a:extLst>
                  <a:ext uri="{0D108BD9-81ED-4DB2-BD59-A6C34878D82A}">
                    <a16:rowId xmlns:a16="http://schemas.microsoft.com/office/drawing/2014/main" val="413269043"/>
                  </a:ext>
                </a:extLst>
              </a:tr>
            </a:tbl>
          </a:graphicData>
        </a:graphic>
      </p:graphicFrame>
      <p:graphicFrame>
        <p:nvGraphicFramePr>
          <p:cNvPr id="12" name="表 8">
            <a:extLst>
              <a:ext uri="{FF2B5EF4-FFF2-40B4-BE49-F238E27FC236}">
                <a16:creationId xmlns:a16="http://schemas.microsoft.com/office/drawing/2014/main" id="{33749D2C-B3B0-4EF9-80CB-CD044336A2CB}"/>
              </a:ext>
            </a:extLst>
          </p:cNvPr>
          <p:cNvGraphicFramePr>
            <a:graphicFrameLocks noGrp="1"/>
          </p:cNvGraphicFramePr>
          <p:nvPr>
            <p:extLst>
              <p:ext uri="{D42A27DB-BD31-4B8C-83A1-F6EECF244321}">
                <p14:modId xmlns:p14="http://schemas.microsoft.com/office/powerpoint/2010/main" val="3668803873"/>
              </p:ext>
            </p:extLst>
          </p:nvPr>
        </p:nvGraphicFramePr>
        <p:xfrm>
          <a:off x="9529634" y="894398"/>
          <a:ext cx="2260805" cy="1021080"/>
        </p:xfrm>
        <a:graphic>
          <a:graphicData uri="http://schemas.openxmlformats.org/drawingml/2006/table">
            <a:tbl>
              <a:tblPr firstRow="1" bandRow="1">
                <a:tableStyleId>{21E4AEA4-8DFA-4A89-87EB-49C32662AFE0}</a:tableStyleId>
              </a:tblPr>
              <a:tblGrid>
                <a:gridCol w="2260805">
                  <a:extLst>
                    <a:ext uri="{9D8B030D-6E8A-4147-A177-3AD203B41FA5}">
                      <a16:colId xmlns:a16="http://schemas.microsoft.com/office/drawing/2014/main" val="2802796042"/>
                    </a:ext>
                  </a:extLst>
                </a:gridCol>
              </a:tblGrid>
              <a:tr h="219858">
                <a:tc>
                  <a:txBody>
                    <a:bodyPr/>
                    <a:lstStyle/>
                    <a:p>
                      <a:pPr algn="ctr"/>
                      <a:r>
                        <a:rPr kumimoji="1" lang="ja-JP" altLang="en-US" sz="1100"/>
                        <a:t>新 農業</a:t>
                      </a:r>
                      <a:r>
                        <a:rPr kumimoji="1" lang="en-US" altLang="ja-JP" sz="1100"/>
                        <a:t>DX</a:t>
                      </a:r>
                      <a:r>
                        <a:rPr kumimoji="1" lang="ja-JP" altLang="en-US" sz="1100"/>
                        <a:t>推進戦略</a:t>
                      </a:r>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28846814"/>
                  </a:ext>
                </a:extLst>
              </a:tr>
              <a:tr h="370840">
                <a:tc>
                  <a:txBody>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目標</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産出額増</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内容</a:t>
                      </a:r>
                      <a:r>
                        <a:rPr kumimoji="1" lang="en-US" altLang="ja-JP" sz="1100" dirty="0">
                          <a:latin typeface="Meiryo UI" panose="020B0604030504040204" pitchFamily="50" charset="-128"/>
                          <a:ea typeface="Meiryo UI" panose="020B0604030504040204" pitchFamily="50" charset="-128"/>
                        </a:rPr>
                        <a:t>)DX</a:t>
                      </a:r>
                      <a:r>
                        <a:rPr kumimoji="1" lang="ja-JP" altLang="en-US" sz="1100" dirty="0">
                          <a:latin typeface="Meiryo UI" panose="020B0604030504040204" pitchFamily="50" charset="-128"/>
                          <a:ea typeface="Meiryo UI" panose="020B0604030504040204" pitchFamily="50" charset="-128"/>
                        </a:rPr>
                        <a:t>を農業経営全体に活用</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生産から出荷・流通・販売まで</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業務プロセスを刷新</a:t>
                      </a:r>
                    </a:p>
                  </a:txBody>
                  <a:tcPr/>
                </a:tc>
                <a:extLst>
                  <a:ext uri="{0D108BD9-81ED-4DB2-BD59-A6C34878D82A}">
                    <a16:rowId xmlns:a16="http://schemas.microsoft.com/office/drawing/2014/main" val="413269043"/>
                  </a:ext>
                </a:extLst>
              </a:tr>
            </a:tbl>
          </a:graphicData>
        </a:graphic>
      </p:graphicFrame>
      <p:sp>
        <p:nvSpPr>
          <p:cNvPr id="14" name="矢印: 右 13">
            <a:extLst>
              <a:ext uri="{FF2B5EF4-FFF2-40B4-BE49-F238E27FC236}">
                <a16:creationId xmlns:a16="http://schemas.microsoft.com/office/drawing/2014/main" id="{7867CDE2-1480-42DB-A0A1-90AC49F0524D}"/>
              </a:ext>
            </a:extLst>
          </p:cNvPr>
          <p:cNvSpPr/>
          <p:nvPr/>
        </p:nvSpPr>
        <p:spPr>
          <a:xfrm>
            <a:off x="9044679" y="1215130"/>
            <a:ext cx="456655" cy="38121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TextBox 26">
            <a:extLst>
              <a:ext uri="{FF2B5EF4-FFF2-40B4-BE49-F238E27FC236}">
                <a16:creationId xmlns:a16="http://schemas.microsoft.com/office/drawing/2014/main" id="{F29BFEFC-8C05-B500-9312-DF22E177D9DC}"/>
              </a:ext>
            </a:extLst>
          </p:cNvPr>
          <p:cNvSpPr txBox="1"/>
          <p:nvPr/>
        </p:nvSpPr>
        <p:spPr>
          <a:xfrm>
            <a:off x="7069015" y="2033954"/>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大阪</a:t>
            </a:r>
            <a:r>
              <a:rPr lang="ja-JP" sz="1150" b="1" kern="1200">
                <a:latin typeface="Meiryo UI"/>
                <a:ea typeface="Meiryo UI"/>
                <a:cs typeface="+mn-cs"/>
              </a:rPr>
              <a:t>農業</a:t>
            </a:r>
            <a:r>
              <a:rPr lang="en-US" sz="1150" b="1" kern="1200" dirty="0">
                <a:latin typeface="Meiryo UI"/>
                <a:ea typeface="Meiryo UI"/>
                <a:cs typeface="+mn-cs"/>
              </a:rPr>
              <a:t>DX</a:t>
            </a:r>
            <a:r>
              <a:rPr lang="ja-JP" sz="1150" b="1" kern="1200">
                <a:latin typeface="Meiryo UI"/>
                <a:ea typeface="Meiryo UI"/>
                <a:cs typeface="+mn-cs"/>
              </a:rPr>
              <a:t>推進戦略の</a:t>
            </a:r>
            <a:r>
              <a:rPr lang="ja-JP" altLang="en-US" sz="1150" b="1">
                <a:latin typeface="Meiryo UI"/>
                <a:ea typeface="Meiryo UI"/>
              </a:rPr>
              <a:t>方向性</a:t>
            </a:r>
            <a:r>
              <a:rPr lang="en-US" altLang="ja-JP" sz="1150" b="1" dirty="0">
                <a:latin typeface="Meiryo UI"/>
                <a:ea typeface="Meiryo UI"/>
              </a:rPr>
              <a:t>】</a:t>
            </a:r>
            <a:endParaRPr lang="ja-JP" altLang="en-US" sz="1150" b="1" kern="1200" dirty="0">
              <a:latin typeface="Meiryo UI"/>
              <a:ea typeface="Meiryo UI"/>
            </a:endParaRPr>
          </a:p>
          <a:p>
            <a:pPr algn="ctr"/>
            <a:endParaRPr lang="en-US"/>
          </a:p>
        </p:txBody>
      </p:sp>
      <p:sp>
        <p:nvSpPr>
          <p:cNvPr id="28" name="TextBox 27">
            <a:extLst>
              <a:ext uri="{FF2B5EF4-FFF2-40B4-BE49-F238E27FC236}">
                <a16:creationId xmlns:a16="http://schemas.microsoft.com/office/drawing/2014/main" id="{F86EB747-1A7B-50BB-23C3-2F6E7B5FA2BB}"/>
              </a:ext>
            </a:extLst>
          </p:cNvPr>
          <p:cNvSpPr txBox="1"/>
          <p:nvPr/>
        </p:nvSpPr>
        <p:spPr>
          <a:xfrm>
            <a:off x="7092460" y="638907"/>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ja-JP" sz="1150" b="1">
                <a:latin typeface="Meiryo UI"/>
                <a:ea typeface="Meiryo UI"/>
              </a:rPr>
              <a:t>改定</a:t>
            </a:r>
            <a:r>
              <a:rPr lang="ja-JP" altLang="en-US" sz="1150" b="1">
                <a:latin typeface="Meiryo UI"/>
                <a:ea typeface="Meiryo UI"/>
              </a:rPr>
              <a:t>の趣旨】</a:t>
            </a:r>
            <a:endParaRPr lang="ja-JP" sz="1150" b="1" kern="1200">
              <a:latin typeface="Meiryo UI"/>
              <a:ea typeface="Meiryo UI"/>
            </a:endParaRPr>
          </a:p>
          <a:p>
            <a:pPr algn="ctr"/>
            <a:endParaRPr lang="en-US"/>
          </a:p>
        </p:txBody>
      </p:sp>
    </p:spTree>
    <p:extLst>
      <p:ext uri="{BB962C8B-B14F-4D97-AF65-F5344CB8AC3E}">
        <p14:creationId xmlns:p14="http://schemas.microsoft.com/office/powerpoint/2010/main" val="38283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5</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3007" y="1166813"/>
            <a:ext cx="6044648" cy="3108543"/>
          </a:xfrm>
          <a:prstGeom prst="rect">
            <a:avLst/>
          </a:prstGeom>
          <a:noFill/>
        </p:spPr>
        <p:txBody>
          <a:bodyPr wrap="square" lIns="91440" tIns="45720" rIns="91440" bIns="45720" rtlCol="0" anchor="t">
            <a:spAutoFit/>
          </a:bodyPr>
          <a:lstStyle/>
          <a:p>
            <a:r>
              <a:rPr lang="ja-JP" altLang="en-US" sz="2000" b="1" dirty="0">
                <a:ea typeface="游ゴシック"/>
              </a:rPr>
              <a:t>（1）</a:t>
            </a:r>
            <a:r>
              <a:rPr kumimoji="1" lang="ja-JP" altLang="en-US" sz="2000" b="1" dirty="0">
                <a:ea typeface="游ゴシック"/>
              </a:rPr>
              <a:t> データ駆動型農業による生産性向上</a:t>
            </a:r>
            <a:endParaRPr lang="en-US" altLang="ja-JP" sz="2000" b="1" dirty="0">
              <a:ea typeface="游ゴシック"/>
            </a:endParaRPr>
          </a:p>
          <a:p>
            <a:r>
              <a:rPr lang="ja-JP" altLang="en-US" sz="1600" b="1" dirty="0">
                <a:ea typeface="游ゴシック"/>
              </a:rPr>
              <a:t>○　ぶどう加温栽培</a:t>
            </a:r>
            <a:endParaRPr lang="en-US" altLang="ja-JP" sz="1600" b="1" dirty="0">
              <a:ea typeface="游ゴシック"/>
            </a:endParaRPr>
          </a:p>
          <a:p>
            <a:r>
              <a:rPr lang="ja-JP" altLang="en-US" sz="1600" dirty="0">
                <a:ea typeface="游ゴシック"/>
              </a:rPr>
              <a:t>・自動換気と温度監視の導入をさらに促進</a:t>
            </a:r>
            <a:endParaRPr lang="en-US" altLang="ja-JP" sz="1600" dirty="0">
              <a:ea typeface="游ゴシック"/>
            </a:endParaRPr>
          </a:p>
          <a:p>
            <a:r>
              <a:rPr lang="ja-JP" altLang="en-US" sz="1600" dirty="0">
                <a:ea typeface="游ゴシック"/>
              </a:rPr>
              <a:t>・今後</a:t>
            </a:r>
            <a:r>
              <a:rPr lang="en-US" altLang="ja-JP" sz="1600" dirty="0">
                <a:ea typeface="游ゴシック"/>
              </a:rPr>
              <a:t>5</a:t>
            </a:r>
            <a:r>
              <a:rPr lang="ja-JP" altLang="en-US" sz="1600" dirty="0">
                <a:ea typeface="游ゴシック"/>
              </a:rPr>
              <a:t>年で約</a:t>
            </a:r>
            <a:r>
              <a:rPr lang="en-US" altLang="ja-JP" sz="1600" dirty="0">
                <a:ea typeface="游ゴシック"/>
              </a:rPr>
              <a:t>20ha</a:t>
            </a:r>
            <a:r>
              <a:rPr lang="ja-JP" altLang="en-US" sz="1600" dirty="0">
                <a:ea typeface="游ゴシック"/>
              </a:rPr>
              <a:t>に導入し年間</a:t>
            </a:r>
            <a:r>
              <a:rPr lang="en-US" altLang="ja-JP" sz="1600" dirty="0">
                <a:ea typeface="游ゴシック"/>
              </a:rPr>
              <a:t>7,400</a:t>
            </a:r>
            <a:r>
              <a:rPr lang="ja-JP" altLang="en-US" sz="1600" dirty="0">
                <a:ea typeface="游ゴシック"/>
              </a:rPr>
              <a:t>万円の産出額増をめざす</a:t>
            </a:r>
            <a:endParaRPr lang="en-US" altLang="ja-JP" sz="1600" dirty="0">
              <a:ea typeface="游ゴシック"/>
            </a:endParaRPr>
          </a:p>
          <a:p>
            <a:r>
              <a:rPr lang="ja-JP" altLang="en-US" sz="1600" b="1" dirty="0">
                <a:ea typeface="游ゴシック"/>
              </a:rPr>
              <a:t>○　水なす促成栽培</a:t>
            </a:r>
            <a:endParaRPr lang="en-US" altLang="ja-JP" sz="1600" b="1" dirty="0">
              <a:ea typeface="游ゴシック"/>
            </a:endParaRPr>
          </a:p>
          <a:p>
            <a:r>
              <a:rPr lang="ja-JP" altLang="en-US" sz="1600" dirty="0">
                <a:ea typeface="游ゴシック"/>
              </a:rPr>
              <a:t>・環境・生育データ分析で最適条件を指標化</a:t>
            </a:r>
            <a:endParaRPr lang="en-US" altLang="ja-JP" sz="1600" dirty="0">
              <a:ea typeface="游ゴシック"/>
            </a:endParaRPr>
          </a:p>
          <a:p>
            <a:r>
              <a:rPr lang="ja-JP" altLang="en-US" sz="1600" dirty="0">
                <a:ea typeface="游ゴシック"/>
              </a:rPr>
              <a:t>・換気自動化等で収量</a:t>
            </a:r>
            <a:r>
              <a:rPr lang="en-US" altLang="ja-JP" sz="1600" dirty="0">
                <a:ea typeface="游ゴシック"/>
              </a:rPr>
              <a:t>14</a:t>
            </a:r>
            <a:r>
              <a:rPr lang="ja-JP" altLang="en-US" sz="1600" dirty="0">
                <a:ea typeface="游ゴシック"/>
              </a:rPr>
              <a:t>トン</a:t>
            </a:r>
            <a:r>
              <a:rPr lang="en-US" altLang="ja-JP" sz="1600" dirty="0">
                <a:ea typeface="游ゴシック"/>
              </a:rPr>
              <a:t>/10a</a:t>
            </a:r>
            <a:r>
              <a:rPr lang="ja-JP" altLang="en-US" sz="1600" dirty="0">
                <a:ea typeface="游ゴシック"/>
              </a:rPr>
              <a:t>、さらに自動かん水や</a:t>
            </a:r>
            <a:r>
              <a:rPr lang="en-US" altLang="ja-JP" sz="1600" dirty="0">
                <a:ea typeface="游ゴシック"/>
              </a:rPr>
              <a:t>CO₂</a:t>
            </a:r>
            <a:r>
              <a:rPr lang="ja-JP" altLang="en-US" sz="1600" dirty="0">
                <a:ea typeface="游ゴシック"/>
              </a:rPr>
              <a:t>施</a:t>
            </a:r>
            <a:endParaRPr lang="en-US" altLang="ja-JP" sz="1600" dirty="0">
              <a:ea typeface="游ゴシック"/>
            </a:endParaRPr>
          </a:p>
          <a:p>
            <a:r>
              <a:rPr lang="ja-JP" altLang="en-US" sz="1600" dirty="0">
                <a:ea typeface="游ゴシック"/>
              </a:rPr>
              <a:t>　用で</a:t>
            </a:r>
            <a:r>
              <a:rPr lang="en-US" altLang="ja-JP" sz="1600" dirty="0">
                <a:ea typeface="游ゴシック"/>
              </a:rPr>
              <a:t>20</a:t>
            </a:r>
            <a:r>
              <a:rPr lang="ja-JP" altLang="en-US" sz="1600" dirty="0">
                <a:ea typeface="游ゴシック"/>
              </a:rPr>
              <a:t>トン超</a:t>
            </a:r>
            <a:r>
              <a:rPr lang="en-US" altLang="ja-JP" sz="1600" dirty="0">
                <a:ea typeface="游ゴシック"/>
              </a:rPr>
              <a:t>/10a</a:t>
            </a:r>
            <a:r>
              <a:rPr lang="ja-JP" altLang="en-US" sz="1600" dirty="0">
                <a:ea typeface="游ゴシック"/>
              </a:rPr>
              <a:t>をめざす</a:t>
            </a:r>
            <a:endParaRPr lang="en-US" altLang="ja-JP" sz="1600" dirty="0">
              <a:ea typeface="游ゴシック"/>
            </a:endParaRPr>
          </a:p>
          <a:p>
            <a:r>
              <a:rPr lang="ja-JP" altLang="en-US" sz="1600" b="1" dirty="0">
                <a:ea typeface="游ゴシック"/>
              </a:rPr>
              <a:t>○　いちご栽培</a:t>
            </a:r>
            <a:endParaRPr lang="en-US" altLang="ja-JP" sz="1600" b="1" dirty="0">
              <a:ea typeface="游ゴシック"/>
            </a:endParaRPr>
          </a:p>
          <a:p>
            <a:r>
              <a:rPr lang="ja-JP" altLang="en-US" sz="1600" dirty="0">
                <a:ea typeface="游ゴシック"/>
              </a:rPr>
              <a:t>・環境・生育データ分析で最適条件を指標化</a:t>
            </a:r>
            <a:endParaRPr lang="en-US" altLang="ja-JP" sz="1600" dirty="0">
              <a:ea typeface="游ゴシック"/>
            </a:endParaRPr>
          </a:p>
          <a:p>
            <a:r>
              <a:rPr lang="ja-JP" altLang="en-US" sz="1600" dirty="0">
                <a:ea typeface="游ゴシック"/>
              </a:rPr>
              <a:t>・環境センシングで収量</a:t>
            </a:r>
            <a:r>
              <a:rPr lang="en-US" altLang="ja-JP" sz="1600" dirty="0">
                <a:ea typeface="游ゴシック"/>
              </a:rPr>
              <a:t>3.6</a:t>
            </a:r>
            <a:r>
              <a:rPr lang="ja-JP" altLang="en-US" sz="1600" dirty="0">
                <a:ea typeface="游ゴシック"/>
              </a:rPr>
              <a:t>トン</a:t>
            </a:r>
            <a:r>
              <a:rPr lang="en-US" altLang="ja-JP" sz="1600" dirty="0">
                <a:ea typeface="游ゴシック"/>
              </a:rPr>
              <a:t>/10a</a:t>
            </a:r>
            <a:r>
              <a:rPr lang="ja-JP" altLang="en-US" sz="1600" dirty="0">
                <a:ea typeface="游ゴシック"/>
              </a:rPr>
              <a:t>、さらに先進技術導入で</a:t>
            </a:r>
            <a:r>
              <a:rPr lang="en-US" altLang="ja-JP" sz="1600" dirty="0">
                <a:ea typeface="游ゴシック"/>
              </a:rPr>
              <a:t>5</a:t>
            </a:r>
          </a:p>
          <a:p>
            <a:r>
              <a:rPr lang="ja-JP" altLang="en-US" sz="1600" dirty="0">
                <a:ea typeface="游ゴシック"/>
              </a:rPr>
              <a:t>　トン超</a:t>
            </a:r>
            <a:r>
              <a:rPr lang="en-US" altLang="ja-JP" sz="1600" dirty="0">
                <a:ea typeface="游ゴシック"/>
              </a:rPr>
              <a:t>/10a</a:t>
            </a:r>
            <a:r>
              <a:rPr lang="ja-JP" altLang="en-US" sz="1600" dirty="0">
                <a:ea typeface="游ゴシック"/>
              </a:rPr>
              <a:t>をめざす</a:t>
            </a:r>
            <a:endParaRPr kumimoji="1" lang="ja-JP" altLang="en-US" sz="1600" dirty="0"/>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１　</a:t>
            </a:r>
            <a:r>
              <a:rPr lang="ja-JP" altLang="en-US" sz="2400">
                <a:solidFill>
                  <a:prstClr val="black"/>
                </a:solidFill>
                <a:latin typeface="Calibri" panose="020F0502020204030204"/>
                <a:ea typeface="ＭＳ Ｐゴシック" panose="020B0600070205080204" pitchFamily="50" charset="-128"/>
              </a:rPr>
              <a:t>施設園芸での更なる収益力の向上</a:t>
            </a:r>
            <a:endPar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45173" y="1166813"/>
            <a:ext cx="6146827" cy="892552"/>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 気候変動に対応する安定生産技術の開発･実装</a:t>
            </a:r>
            <a:endParaRPr kumimoji="1" lang="ja-JP" altLang="en-US" sz="1600" b="1" dirty="0">
              <a:ea typeface="游ゴシック"/>
            </a:endParaRPr>
          </a:p>
          <a:p>
            <a:r>
              <a:rPr lang="ja-JP" altLang="en-US" sz="1600" dirty="0">
                <a:ea typeface="游ゴシック"/>
              </a:rPr>
              <a:t>・ハウス内環境制御技術の実装拡大や新品種導入など、品目別に</a:t>
            </a:r>
            <a:endParaRPr lang="en-US" altLang="ja-JP" sz="1600" dirty="0">
              <a:ea typeface="游ゴシック"/>
            </a:endParaRPr>
          </a:p>
          <a:p>
            <a:r>
              <a:rPr lang="ja-JP" altLang="en-US" sz="1600" dirty="0">
                <a:ea typeface="游ゴシック"/>
              </a:rPr>
              <a:t>　高温等対策技術の開発・改良・実装を推進</a:t>
            </a:r>
            <a:endParaRPr lang="ja-JP" dirty="0"/>
          </a:p>
        </p:txBody>
      </p:sp>
      <p:graphicFrame>
        <p:nvGraphicFramePr>
          <p:cNvPr id="21" name="表 2">
            <a:extLst>
              <a:ext uri="{FF2B5EF4-FFF2-40B4-BE49-F238E27FC236}">
                <a16:creationId xmlns:a16="http://schemas.microsoft.com/office/drawing/2014/main" id="{5EE3B3F0-42C9-4766-BA7D-C2C068C4A215}"/>
              </a:ext>
            </a:extLst>
          </p:cNvPr>
          <p:cNvGraphicFramePr>
            <a:graphicFrameLocks noGrp="1"/>
          </p:cNvGraphicFramePr>
          <p:nvPr>
            <p:extLst>
              <p:ext uri="{D42A27DB-BD31-4B8C-83A1-F6EECF244321}">
                <p14:modId xmlns:p14="http://schemas.microsoft.com/office/powerpoint/2010/main" val="1325222802"/>
              </p:ext>
            </p:extLst>
          </p:nvPr>
        </p:nvGraphicFramePr>
        <p:xfrm>
          <a:off x="6745333" y="4491667"/>
          <a:ext cx="5026622" cy="1455990"/>
        </p:xfrm>
        <a:graphic>
          <a:graphicData uri="http://schemas.openxmlformats.org/drawingml/2006/table">
            <a:tbl>
              <a:tblPr firstRow="1" bandRow="1"/>
              <a:tblGrid>
                <a:gridCol w="537645">
                  <a:extLst>
                    <a:ext uri="{9D8B030D-6E8A-4147-A177-3AD203B41FA5}">
                      <a16:colId xmlns:a16="http://schemas.microsoft.com/office/drawing/2014/main" val="2051424141"/>
                    </a:ext>
                  </a:extLst>
                </a:gridCol>
                <a:gridCol w="2185509">
                  <a:extLst>
                    <a:ext uri="{9D8B030D-6E8A-4147-A177-3AD203B41FA5}">
                      <a16:colId xmlns:a16="http://schemas.microsoft.com/office/drawing/2014/main" val="48382138"/>
                    </a:ext>
                  </a:extLst>
                </a:gridCol>
                <a:gridCol w="2303468">
                  <a:extLst>
                    <a:ext uri="{9D8B030D-6E8A-4147-A177-3AD203B41FA5}">
                      <a16:colId xmlns:a16="http://schemas.microsoft.com/office/drawing/2014/main" val="2113560597"/>
                    </a:ext>
                  </a:extLst>
                </a:gridCol>
              </a:tblGrid>
              <a:tr h="267270">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endParaRPr kumimoji="1" lang="ja-JP" altLang="en-US" sz="100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気候変動</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高温障害等</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の主な対策</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産出額増</a:t>
                      </a:r>
                      <a:r>
                        <a:rPr kumimoji="1" lang="en-US" altLang="ja-JP" sz="1000">
                          <a:latin typeface="Meiryo UI" panose="020B0604030504040204" pitchFamily="50" charset="-128"/>
                          <a:ea typeface="Meiryo UI" panose="020B0604030504040204" pitchFamily="50" charset="-128"/>
                        </a:rPr>
                        <a:t>(</a:t>
                      </a:r>
                      <a:r>
                        <a:rPr kumimoji="1" lang="ja-JP" altLang="en-US" sz="1000">
                          <a:latin typeface="Meiryo UI" panose="020B0604030504040204" pitchFamily="50" charset="-128"/>
                          <a:ea typeface="Meiryo UI" panose="020B0604030504040204" pitchFamily="50" charset="-128"/>
                        </a:rPr>
                        <a:t>年間</a:t>
                      </a:r>
                      <a:r>
                        <a:rPr kumimoji="1" lang="en-US" altLang="ja-JP" sz="1000">
                          <a:latin typeface="Meiryo UI" panose="020B0604030504040204" pitchFamily="50" charset="-128"/>
                          <a:ea typeface="Meiryo UI" panose="020B0604030504040204" pitchFamily="50" charset="-128"/>
                        </a:rPr>
                        <a:t>)</a:t>
                      </a:r>
                      <a:endParaRPr kumimoji="1" lang="ja-JP" altLang="en-US" sz="100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val="2780300010"/>
                  </a:ext>
                </a:extLst>
              </a:tr>
              <a:tr h="38279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野菜</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ハウス内環境制御</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a:latin typeface="Meiryo UI" panose="020B0604030504040204" pitchFamily="50" charset="-128"/>
                          <a:ea typeface="Meiryo UI" panose="020B0604030504040204" pitchFamily="50" charset="-128"/>
                        </a:rPr>
                        <a:t>120,000</a:t>
                      </a:r>
                      <a:r>
                        <a:rPr kumimoji="1" lang="ja-JP" altLang="en-US" sz="1000">
                          <a:latin typeface="Meiryo UI" panose="020B0604030504040204" pitchFamily="50" charset="-128"/>
                          <a:ea typeface="Meiryo UI" panose="020B0604030504040204" pitchFamily="50" charset="-128"/>
                        </a:rPr>
                        <a:t>千円</a:t>
                      </a:r>
                      <a:endParaRPr kumimoji="1" lang="en-US" altLang="ja-JP" sz="1000">
                        <a:latin typeface="Meiryo UI" panose="020B0604030504040204" pitchFamily="50" charset="-128"/>
                        <a:ea typeface="Meiryo UI" panose="020B0604030504040204" pitchFamily="50" charset="-128"/>
                      </a:endParaRPr>
                    </a:p>
                    <a:p>
                      <a:pPr algn="ctr"/>
                      <a:r>
                        <a:rPr kumimoji="1" lang="ja-JP" altLang="en-US" sz="1000">
                          <a:latin typeface="Meiryo UI" panose="020B0604030504040204" pitchFamily="50" charset="-128"/>
                          <a:ea typeface="Meiryo UI" panose="020B0604030504040204" pitchFamily="50" charset="-128"/>
                        </a:rPr>
                        <a:t>（主要品目の夏期生産性</a:t>
                      </a:r>
                      <a:r>
                        <a:rPr kumimoji="1" lang="en-US" altLang="ja-JP" sz="1000">
                          <a:latin typeface="Meiryo UI" panose="020B0604030504040204" pitchFamily="50" charset="-128"/>
                          <a:ea typeface="Meiryo UI" panose="020B0604030504040204" pitchFamily="50" charset="-128"/>
                        </a:rPr>
                        <a:t>5%</a:t>
                      </a:r>
                      <a:r>
                        <a:rPr kumimoji="1" lang="ja-JP" altLang="en-US" sz="1000">
                          <a:latin typeface="Meiryo UI" panose="020B0604030504040204" pitchFamily="50" charset="-128"/>
                          <a:ea typeface="Meiryo UI" panose="020B0604030504040204" pitchFamily="50" charset="-128"/>
                        </a:rPr>
                        <a:t>改善）</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425733258"/>
                  </a:ext>
                </a:extLst>
              </a:tr>
              <a:tr h="38862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果樹</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露地含む環境改善、新品目導入</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a:latin typeface="Meiryo UI" panose="020B0604030504040204" pitchFamily="50" charset="-128"/>
                          <a:ea typeface="Meiryo UI" panose="020B0604030504040204" pitchFamily="50" charset="-128"/>
                        </a:rPr>
                        <a:t>250,000</a:t>
                      </a:r>
                      <a:r>
                        <a:rPr kumimoji="1" lang="ja-JP" altLang="en-US" sz="1000">
                          <a:latin typeface="Meiryo UI" panose="020B0604030504040204" pitchFamily="50" charset="-128"/>
                          <a:ea typeface="Meiryo UI" panose="020B0604030504040204" pitchFamily="50" charset="-128"/>
                        </a:rPr>
                        <a:t>千円</a:t>
                      </a:r>
                      <a:endParaRPr kumimoji="1" lang="en-US" altLang="ja-JP" sz="1000">
                        <a:latin typeface="Meiryo UI" panose="020B0604030504040204" pitchFamily="50" charset="-128"/>
                        <a:ea typeface="Meiryo UI" panose="020B0604030504040204" pitchFamily="50" charset="-128"/>
                      </a:endParaRPr>
                    </a:p>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（主要品目の夏期生産性</a:t>
                      </a:r>
                      <a:r>
                        <a:rPr kumimoji="1" lang="en-US" altLang="ja-JP" sz="1000">
                          <a:latin typeface="Meiryo UI" panose="020B0604030504040204" pitchFamily="50" charset="-128"/>
                          <a:ea typeface="Meiryo UI" panose="020B0604030504040204" pitchFamily="50" charset="-128"/>
                        </a:rPr>
                        <a:t>5%</a:t>
                      </a:r>
                      <a:r>
                        <a:rPr kumimoji="1" lang="ja-JP" altLang="en-US" sz="1000">
                          <a:latin typeface="Meiryo UI" panose="020B0604030504040204" pitchFamily="50" charset="-128"/>
                          <a:ea typeface="Meiryo UI" panose="020B0604030504040204" pitchFamily="50" charset="-128"/>
                        </a:rPr>
                        <a:t>改善等）</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20000"/>
                      </a:srgbClr>
                    </a:solidFill>
                  </a:tcPr>
                </a:tc>
                <a:extLst>
                  <a:ext uri="{0D108BD9-81ED-4DB2-BD59-A6C34878D82A}">
                    <a16:rowId xmlns:a16="http://schemas.microsoft.com/office/drawing/2014/main" val="3225804949"/>
                  </a:ext>
                </a:extLst>
              </a:tr>
              <a:tr h="365760">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その他</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a:latin typeface="Meiryo UI" panose="020B0604030504040204" pitchFamily="50" charset="-128"/>
                          <a:ea typeface="Meiryo UI" panose="020B0604030504040204" pitchFamily="50" charset="-128"/>
                        </a:rPr>
                        <a:t>ハウス内環境制御、気象データ活用、高温下作業改善</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en-US" altLang="ja-JP" sz="1000" dirty="0">
                          <a:latin typeface="Meiryo UI" panose="020B0604030504040204" pitchFamily="50" charset="-128"/>
                          <a:ea typeface="Meiryo UI" panose="020B0604030504040204" pitchFamily="50" charset="-128"/>
                        </a:rPr>
                        <a:t>20,000</a:t>
                      </a:r>
                      <a:r>
                        <a:rPr kumimoji="1" lang="ja-JP" altLang="en-US" sz="1000" dirty="0">
                          <a:latin typeface="Meiryo UI" panose="020B0604030504040204" pitchFamily="50" charset="-128"/>
                          <a:ea typeface="Meiryo UI" panose="020B0604030504040204" pitchFamily="50" charset="-128"/>
                        </a:rPr>
                        <a:t>千円</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（耕種全般</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作業改善等での効果額）</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97208558"/>
                  </a:ext>
                </a:extLst>
              </a:tr>
            </a:tbl>
          </a:graphicData>
        </a:graphic>
      </p:graphicFrame>
      <p:graphicFrame>
        <p:nvGraphicFramePr>
          <p:cNvPr id="2" name="表 1">
            <a:extLst>
              <a:ext uri="{FF2B5EF4-FFF2-40B4-BE49-F238E27FC236}">
                <a16:creationId xmlns:a16="http://schemas.microsoft.com/office/drawing/2014/main" id="{C87C6D29-F520-4773-9B70-08A0440CC662}"/>
              </a:ext>
            </a:extLst>
          </p:cNvPr>
          <p:cNvGraphicFramePr>
            <a:graphicFrameLocks noGrp="1"/>
          </p:cNvGraphicFramePr>
          <p:nvPr>
            <p:extLst>
              <p:ext uri="{D42A27DB-BD31-4B8C-83A1-F6EECF244321}">
                <p14:modId xmlns:p14="http://schemas.microsoft.com/office/powerpoint/2010/main" val="3322322058"/>
              </p:ext>
            </p:extLst>
          </p:nvPr>
        </p:nvGraphicFramePr>
        <p:xfrm>
          <a:off x="324836" y="4497185"/>
          <a:ext cx="6001150" cy="2404204"/>
        </p:xfrm>
        <a:graphic>
          <a:graphicData uri="http://schemas.openxmlformats.org/drawingml/2006/table">
            <a:tbl>
              <a:tblPr firstRow="1" firstCol="1" bandRow="1">
                <a:tableStyleId>{5C22544A-7EE6-4342-B048-85BDC9FD1C3A}</a:tableStyleId>
              </a:tblPr>
              <a:tblGrid>
                <a:gridCol w="260928">
                  <a:extLst>
                    <a:ext uri="{9D8B030D-6E8A-4147-A177-3AD203B41FA5}">
                      <a16:colId xmlns:a16="http://schemas.microsoft.com/office/drawing/2014/main" val="635678584"/>
                    </a:ext>
                  </a:extLst>
                </a:gridCol>
                <a:gridCol w="843720">
                  <a:extLst>
                    <a:ext uri="{9D8B030D-6E8A-4147-A177-3AD203B41FA5}">
                      <a16:colId xmlns:a16="http://schemas.microsoft.com/office/drawing/2014/main" val="284211032"/>
                    </a:ext>
                  </a:extLst>
                </a:gridCol>
                <a:gridCol w="1099629">
                  <a:extLst>
                    <a:ext uri="{9D8B030D-6E8A-4147-A177-3AD203B41FA5}">
                      <a16:colId xmlns:a16="http://schemas.microsoft.com/office/drawing/2014/main" val="825683750"/>
                    </a:ext>
                  </a:extLst>
                </a:gridCol>
                <a:gridCol w="801426">
                  <a:extLst>
                    <a:ext uri="{9D8B030D-6E8A-4147-A177-3AD203B41FA5}">
                      <a16:colId xmlns:a16="http://schemas.microsoft.com/office/drawing/2014/main" val="3540060690"/>
                    </a:ext>
                  </a:extLst>
                </a:gridCol>
                <a:gridCol w="994573">
                  <a:extLst>
                    <a:ext uri="{9D8B030D-6E8A-4147-A177-3AD203B41FA5}">
                      <a16:colId xmlns:a16="http://schemas.microsoft.com/office/drawing/2014/main" val="780700049"/>
                    </a:ext>
                  </a:extLst>
                </a:gridCol>
                <a:gridCol w="571001">
                  <a:extLst>
                    <a:ext uri="{9D8B030D-6E8A-4147-A177-3AD203B41FA5}">
                      <a16:colId xmlns:a16="http://schemas.microsoft.com/office/drawing/2014/main" val="520345325"/>
                    </a:ext>
                  </a:extLst>
                </a:gridCol>
                <a:gridCol w="652323">
                  <a:extLst>
                    <a:ext uri="{9D8B030D-6E8A-4147-A177-3AD203B41FA5}">
                      <a16:colId xmlns:a16="http://schemas.microsoft.com/office/drawing/2014/main" val="2140400602"/>
                    </a:ext>
                  </a:extLst>
                </a:gridCol>
                <a:gridCol w="777550">
                  <a:extLst>
                    <a:ext uri="{9D8B030D-6E8A-4147-A177-3AD203B41FA5}">
                      <a16:colId xmlns:a16="http://schemas.microsoft.com/office/drawing/2014/main" val="353144446"/>
                    </a:ext>
                  </a:extLst>
                </a:gridCol>
              </a:tblGrid>
              <a:tr h="405645">
                <a:tc>
                  <a:txBody>
                    <a:bodyPr/>
                    <a:lstStyle/>
                    <a:p>
                      <a:pPr algn="ctr"/>
                      <a:r>
                        <a:rPr lang="ja-JP" sz="1000" kern="100">
                          <a:effectLst/>
                        </a:rPr>
                        <a:t>品目</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対象地域</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導入技術</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高品質化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高収量化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省力化</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a:effectLst/>
                        </a:rPr>
                        <a:t>導入</a:t>
                      </a:r>
                      <a:endParaRPr lang="en-US" altLang="ja-JP" sz="1000" kern="100" dirty="0">
                        <a:effectLst/>
                      </a:endParaRPr>
                    </a:p>
                    <a:p>
                      <a:pPr algn="ctr"/>
                      <a:r>
                        <a:rPr lang="ja-JP" sz="1000" kern="100">
                          <a:effectLst/>
                        </a:rPr>
                        <a:t>面積</a:t>
                      </a:r>
                      <a:endParaRPr lang="ja-JP" sz="1000" kern="100">
                        <a:effectLst/>
                        <a:latin typeface="游明朝"/>
                        <a:ea typeface="游明朝"/>
                        <a:cs typeface="Times New Roman"/>
                      </a:endParaRPr>
                    </a:p>
                  </a:txBody>
                  <a:tcPr marL="68580" marR="68580" marT="0" marB="0" anchor="ctr"/>
                </a:tc>
                <a:tc>
                  <a:txBody>
                    <a:bodyPr/>
                    <a:lstStyle/>
                    <a:p>
                      <a:pPr algn="ctr"/>
                      <a:r>
                        <a:rPr lang="ja-JP" sz="1000" kern="100" dirty="0">
                          <a:effectLst/>
                        </a:rPr>
                        <a:t>産出額増目標</a:t>
                      </a:r>
                      <a:r>
                        <a:rPr lang="en-US" altLang="ja-JP" sz="1000" kern="100" dirty="0">
                          <a:effectLst/>
                        </a:rPr>
                        <a:t>(</a:t>
                      </a:r>
                      <a:r>
                        <a:rPr lang="ja-JP" sz="1000" kern="100" dirty="0">
                          <a:effectLst/>
                        </a:rPr>
                        <a:t>年間</a:t>
                      </a:r>
                      <a:r>
                        <a:rPr lang="en-US" altLang="ja-JP" sz="1000" kern="100" dirty="0">
                          <a:effectLst/>
                        </a:rPr>
                        <a:t>)</a:t>
                      </a:r>
                      <a:endParaRPr lang="ja-JP" sz="1000" kern="100" dirty="0">
                        <a:effectLst/>
                        <a:latin typeface="游明朝"/>
                        <a:ea typeface="游明朝"/>
                        <a:cs typeface="Times New Roman"/>
                      </a:endParaRPr>
                    </a:p>
                  </a:txBody>
                  <a:tcPr marL="68580" marR="68580" marT="0" marB="0" anchor="ctr"/>
                </a:tc>
                <a:extLst>
                  <a:ext uri="{0D108BD9-81ED-4DB2-BD59-A6C34878D82A}">
                    <a16:rowId xmlns:a16="http://schemas.microsoft.com/office/drawing/2014/main" val="707179869"/>
                  </a:ext>
                </a:extLst>
              </a:tr>
              <a:tr h="626959">
                <a:tc>
                  <a:txBody>
                    <a:bodyPr/>
                    <a:lstStyle/>
                    <a:p>
                      <a:pPr algn="just"/>
                      <a:r>
                        <a:rPr lang="ja-JP" sz="1000" kern="100">
                          <a:effectLst/>
                        </a:rPr>
                        <a:t>ぶどう</a:t>
                      </a:r>
                      <a:endParaRPr lang="ja-JP" sz="1000" kern="100">
                        <a:effectLst/>
                        <a:latin typeface="游明朝"/>
                        <a:ea typeface="游明朝"/>
                        <a:cs typeface="Times New Roman"/>
                      </a:endParaRPr>
                    </a:p>
                  </a:txBody>
                  <a:tcPr marL="68580" marR="68580" marT="0" marB="0" anchor="ctr"/>
                </a:tc>
                <a:tc>
                  <a:txBody>
                    <a:bodyPr/>
                    <a:lstStyle/>
                    <a:p>
                      <a:pPr algn="just"/>
                      <a:r>
                        <a:rPr lang="ja-JP" sz="1000" kern="100" dirty="0">
                          <a:effectLst/>
                          <a:latin typeface="+mn-ea"/>
                          <a:ea typeface="+mn-ea"/>
                        </a:rPr>
                        <a:t>羽曳野市</a:t>
                      </a:r>
                      <a:endParaRPr lang="ja-JP" altLang="en-US" sz="1000" kern="100" dirty="0">
                        <a:effectLst/>
                        <a:latin typeface="+mn-ea"/>
                        <a:ea typeface="+mn-ea"/>
                      </a:endParaRPr>
                    </a:p>
                    <a:p>
                      <a:pPr algn="just"/>
                      <a:r>
                        <a:rPr lang="ja-JP" sz="1000" kern="100" dirty="0">
                          <a:effectLst/>
                          <a:latin typeface="+mn-ea"/>
                          <a:ea typeface="+mn-ea"/>
                        </a:rPr>
                        <a:t>太子町</a:t>
                      </a:r>
                    </a:p>
                    <a:p>
                      <a:pPr algn="just"/>
                      <a:r>
                        <a:rPr lang="ja-JP" sz="1000" kern="100" dirty="0">
                          <a:effectLst/>
                          <a:latin typeface="+mn-ea"/>
                          <a:ea typeface="+mn-ea"/>
                        </a:rPr>
                        <a:t>柏原市</a:t>
                      </a:r>
                    </a:p>
                    <a:p>
                      <a:pPr algn="just"/>
                      <a:r>
                        <a:rPr lang="ja-JP" sz="1000" kern="100" dirty="0">
                          <a:effectLst/>
                          <a:latin typeface="+mn-ea"/>
                          <a:ea typeface="+mn-ea"/>
                        </a:rPr>
                        <a:t>交野市</a:t>
                      </a:r>
                      <a:r>
                        <a:rPr lang="ja-JP" altLang="en-US" sz="1000" kern="100" dirty="0">
                          <a:effectLst/>
                          <a:latin typeface="+mn-ea"/>
                          <a:ea typeface="+mn-ea"/>
                        </a:rPr>
                        <a:t> 等</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ハウス自動開閉</a:t>
                      </a:r>
                      <a:endParaRPr lang="ja-JP" altLang="en-US" sz="1000" kern="100" dirty="0">
                        <a:effectLst/>
                        <a:latin typeface="+mn-ea"/>
                        <a:ea typeface="+mn-ea"/>
                      </a:endParaRPr>
                    </a:p>
                    <a:p>
                      <a:pPr algn="just"/>
                      <a:r>
                        <a:rPr lang="ja-JP" sz="1000" kern="100" dirty="0">
                          <a:effectLst/>
                          <a:latin typeface="+mn-ea"/>
                          <a:ea typeface="+mn-ea"/>
                        </a:rPr>
                        <a:t>環境センシング</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収穫期前進</a:t>
                      </a:r>
                      <a:endParaRPr lang="ja-JP" altLang="en-US" sz="1000" kern="100" dirty="0">
                        <a:effectLst/>
                        <a:latin typeface="+mn-ea"/>
                        <a:ea typeface="+mn-ea"/>
                      </a:endParaRPr>
                    </a:p>
                    <a:p>
                      <a:pPr algn="just"/>
                      <a:r>
                        <a:rPr lang="en-US" sz="1000" kern="100" dirty="0">
                          <a:effectLst/>
                          <a:latin typeface="+mn-ea"/>
                          <a:ea typeface="+mn-ea"/>
                        </a:rPr>
                        <a:t>370</a:t>
                      </a:r>
                      <a:r>
                        <a:rPr lang="ja-JP" sz="1000" kern="100" dirty="0">
                          <a:effectLst/>
                          <a:latin typeface="+mn-ea"/>
                          <a:ea typeface="+mn-ea"/>
                        </a:rPr>
                        <a:t>千円増</a:t>
                      </a:r>
                    </a:p>
                    <a:p>
                      <a:pPr algn="just"/>
                      <a:r>
                        <a:rPr lang="en-US" sz="1000" kern="100" dirty="0">
                          <a:effectLst/>
                          <a:latin typeface="+mn-ea"/>
                          <a:ea typeface="+mn-ea"/>
                        </a:rPr>
                        <a:t>(2300</a:t>
                      </a:r>
                      <a:r>
                        <a:rPr lang="ja-JP" altLang="en-US" sz="1000" kern="100" dirty="0">
                          <a:effectLst/>
                          <a:latin typeface="+mn-ea"/>
                          <a:ea typeface="+mn-ea"/>
                        </a:rPr>
                        <a:t>千円</a:t>
                      </a:r>
                      <a:r>
                        <a:rPr lang="ja-JP" sz="1000" kern="100" dirty="0">
                          <a:effectLst/>
                          <a:latin typeface="+mn-ea"/>
                          <a:ea typeface="+mn-ea"/>
                        </a:rPr>
                        <a:t>→</a:t>
                      </a:r>
                      <a:r>
                        <a:rPr lang="en-US" sz="1000" kern="100" dirty="0">
                          <a:effectLst/>
                          <a:latin typeface="+mn-ea"/>
                          <a:ea typeface="+mn-ea"/>
                        </a:rPr>
                        <a:t>2670</a:t>
                      </a:r>
                      <a:r>
                        <a:rPr lang="ja-JP" sz="1000" kern="100" dirty="0">
                          <a:effectLst/>
                          <a:latin typeface="+mn-ea"/>
                          <a:ea typeface="+mn-ea"/>
                        </a:rPr>
                        <a:t>千円</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25</a:t>
                      </a:r>
                      <a:r>
                        <a:rPr lang="ja-JP" sz="1000" kern="100" dirty="0">
                          <a:effectLst/>
                          <a:latin typeface="+mn-ea"/>
                          <a:ea typeface="+mn-ea"/>
                        </a:rPr>
                        <a:t>時間以上削減</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20ha</a:t>
                      </a:r>
                    </a:p>
                    <a:p>
                      <a:pPr algn="just"/>
                      <a:r>
                        <a:rPr lang="en-US" altLang="ja-JP" sz="1000" kern="100" dirty="0">
                          <a:effectLst/>
                          <a:latin typeface="+mn-ea"/>
                          <a:ea typeface="+mn-ea"/>
                        </a:rPr>
                        <a:t>(</a:t>
                      </a:r>
                      <a:r>
                        <a:rPr lang="ja-JP" altLang="en-US" sz="1000" kern="100" dirty="0">
                          <a:effectLst/>
                          <a:latin typeface="+mn-ea"/>
                          <a:ea typeface="+mn-ea"/>
                        </a:rPr>
                        <a:t>加温栽培</a:t>
                      </a:r>
                      <a:r>
                        <a:rPr lang="en-US" altLang="ja-JP" sz="1000" kern="100" dirty="0">
                          <a:effectLst/>
                          <a:latin typeface="+mn-ea"/>
                          <a:ea typeface="+mn-ea"/>
                        </a:rPr>
                        <a:t>25ha</a:t>
                      </a:r>
                      <a:r>
                        <a:rPr lang="ja-JP" altLang="en-US" sz="1000" kern="100" dirty="0">
                          <a:effectLst/>
                          <a:latin typeface="+mn-ea"/>
                          <a:ea typeface="+mn-ea"/>
                        </a:rPr>
                        <a:t>の</a:t>
                      </a:r>
                      <a:r>
                        <a:rPr lang="en-US" altLang="ja-JP" sz="1000" kern="100" dirty="0">
                          <a:effectLst/>
                          <a:latin typeface="+mn-ea"/>
                          <a:ea typeface="+mn-ea"/>
                        </a:rPr>
                        <a:t>8</a:t>
                      </a:r>
                      <a:r>
                        <a:rPr lang="ja-JP" altLang="en-US" sz="1000" kern="100" dirty="0">
                          <a:effectLst/>
                          <a:latin typeface="+mn-ea"/>
                          <a:ea typeface="+mn-ea"/>
                        </a:rPr>
                        <a:t>割</a:t>
                      </a:r>
                      <a:r>
                        <a:rPr lang="en-US" altLang="ja-JP"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74,000</a:t>
                      </a:r>
                      <a:r>
                        <a:rPr lang="ja-JP" sz="1000" kern="100">
                          <a:effectLst/>
                          <a:latin typeface="+mn-ea"/>
                          <a:ea typeface="+mn-ea"/>
                        </a:rPr>
                        <a:t>千円</a:t>
                      </a:r>
                      <a:endParaRPr lang="ja-JP" altLang="en-US" sz="1000" kern="100">
                        <a:effectLst/>
                        <a:latin typeface="+mn-ea"/>
                        <a:ea typeface="+mn-ea"/>
                      </a:endParaRPr>
                    </a:p>
                    <a:p>
                      <a:pPr algn="just"/>
                      <a:r>
                        <a:rPr lang="en-US" sz="1000" kern="100" dirty="0">
                          <a:effectLst/>
                          <a:latin typeface="+mn-ea"/>
                          <a:ea typeface="+mn-ea"/>
                        </a:rPr>
                        <a:t>(R12</a:t>
                      </a:r>
                      <a:r>
                        <a:rPr lang="ja-JP" sz="1000" kern="100">
                          <a:effectLst/>
                          <a:latin typeface="+mn-ea"/>
                          <a:ea typeface="+mn-ea"/>
                        </a:rPr>
                        <a:t>年</a:t>
                      </a:r>
                      <a:r>
                        <a:rPr lang="en-US" sz="1000" kern="100" dirty="0">
                          <a:effectLst/>
                          <a:latin typeface="+mn-ea"/>
                          <a:ea typeface="+mn-ea"/>
                        </a:rPr>
                        <a:t>)</a:t>
                      </a:r>
                      <a:endParaRPr lang="ja-JP" sz="1000" kern="100">
                        <a:effectLst/>
                        <a:latin typeface="+mn-ea"/>
                        <a:ea typeface="+mn-ea"/>
                        <a:cs typeface="Times New Roman"/>
                      </a:endParaRPr>
                    </a:p>
                  </a:txBody>
                  <a:tcPr marL="68580" marR="68580" marT="0" marB="0"/>
                </a:tc>
                <a:extLst>
                  <a:ext uri="{0D108BD9-81ED-4DB2-BD59-A6C34878D82A}">
                    <a16:rowId xmlns:a16="http://schemas.microsoft.com/office/drawing/2014/main" val="226943297"/>
                  </a:ext>
                </a:extLst>
              </a:tr>
              <a:tr h="626959">
                <a:tc>
                  <a:txBody>
                    <a:bodyPr/>
                    <a:lstStyle/>
                    <a:p>
                      <a:pPr algn="just"/>
                      <a:r>
                        <a:rPr lang="ja-JP" sz="1000" kern="100">
                          <a:effectLst/>
                        </a:rPr>
                        <a:t>水なす</a:t>
                      </a:r>
                      <a:endParaRPr lang="ja-JP" sz="1000" kern="100">
                        <a:effectLst/>
                        <a:latin typeface="游明朝"/>
                        <a:ea typeface="游明朝"/>
                        <a:cs typeface="Times New Roman"/>
                      </a:endParaRPr>
                    </a:p>
                  </a:txBody>
                  <a:tcPr marL="68580" marR="68580" marT="0" marB="0" anchor="ctr"/>
                </a:tc>
                <a:tc>
                  <a:txBody>
                    <a:bodyPr/>
                    <a:lstStyle/>
                    <a:p>
                      <a:pPr algn="just"/>
                      <a:r>
                        <a:rPr lang="ja-JP" sz="1000" kern="100">
                          <a:effectLst/>
                          <a:latin typeface="+mn-ea"/>
                          <a:ea typeface="+mn-ea"/>
                        </a:rPr>
                        <a:t>岸和田市</a:t>
                      </a:r>
                      <a:endParaRPr lang="ja-JP" altLang="en-US" sz="1000" kern="100">
                        <a:effectLst/>
                        <a:latin typeface="+mn-ea"/>
                        <a:ea typeface="+mn-ea"/>
                      </a:endParaRPr>
                    </a:p>
                    <a:p>
                      <a:pPr algn="just"/>
                      <a:r>
                        <a:rPr lang="ja-JP" sz="1000" kern="100">
                          <a:effectLst/>
                          <a:latin typeface="+mn-ea"/>
                          <a:ea typeface="+mn-ea"/>
                        </a:rPr>
                        <a:t>泉佐野市</a:t>
                      </a:r>
                    </a:p>
                    <a:p>
                      <a:pPr algn="just"/>
                      <a:r>
                        <a:rPr lang="ja-JP" sz="1000" kern="100">
                          <a:effectLst/>
                          <a:latin typeface="+mn-ea"/>
                          <a:ea typeface="+mn-ea"/>
                        </a:rPr>
                        <a:t>貝塚市</a:t>
                      </a:r>
                      <a:r>
                        <a:rPr lang="ja-JP" altLang="en-US" sz="1000" kern="100">
                          <a:effectLst/>
                          <a:latin typeface="+mn-ea"/>
                          <a:ea typeface="+mn-ea"/>
                        </a:rPr>
                        <a:t> 等</a:t>
                      </a:r>
                      <a:endParaRPr lang="ja-JP" sz="1000" kern="10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環境センシング、換気自動化、自動かん水、</a:t>
                      </a:r>
                      <a:r>
                        <a:rPr lang="en-US" sz="1000" kern="100" dirty="0">
                          <a:effectLst/>
                          <a:latin typeface="+mn-ea"/>
                          <a:ea typeface="+mn-ea"/>
                        </a:rPr>
                        <a:t>CO2</a:t>
                      </a:r>
                      <a:r>
                        <a:rPr lang="ja-JP" sz="1000" kern="100" dirty="0">
                          <a:effectLst/>
                          <a:latin typeface="+mn-ea"/>
                          <a:ea typeface="+mn-ea"/>
                        </a:rPr>
                        <a:t>施用</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11t</a:t>
                      </a:r>
                      <a:r>
                        <a:rPr lang="ja-JP" sz="1000" kern="100" dirty="0">
                          <a:effectLst/>
                          <a:latin typeface="+mn-ea"/>
                          <a:ea typeface="+mn-ea"/>
                        </a:rPr>
                        <a:t>→</a:t>
                      </a:r>
                      <a:r>
                        <a:rPr lang="en-US" sz="1000" kern="100" dirty="0">
                          <a:effectLst/>
                          <a:latin typeface="+mn-ea"/>
                          <a:ea typeface="+mn-ea"/>
                        </a:rPr>
                        <a:t>15t</a:t>
                      </a:r>
                      <a:r>
                        <a:rPr lang="ja-JP" sz="1000" kern="100" dirty="0">
                          <a:effectLst/>
                          <a:latin typeface="+mn-ea"/>
                          <a:ea typeface="+mn-ea"/>
                        </a:rPr>
                        <a:t>確保</a:t>
                      </a:r>
                      <a:endParaRPr lang="ja-JP" altLang="en-US" sz="1000" kern="100" dirty="0">
                        <a:effectLst/>
                        <a:latin typeface="+mn-ea"/>
                        <a:ea typeface="+mn-ea"/>
                      </a:endParaRPr>
                    </a:p>
                    <a:p>
                      <a:pPr algn="just"/>
                      <a:r>
                        <a:rPr lang="en-US" sz="1000" kern="100" dirty="0">
                          <a:effectLst/>
                          <a:latin typeface="+mn-ea"/>
                          <a:ea typeface="+mn-ea"/>
                        </a:rPr>
                        <a:t>(</a:t>
                      </a:r>
                      <a:r>
                        <a:rPr lang="ja-JP" sz="1000" kern="100" dirty="0">
                          <a:effectLst/>
                          <a:latin typeface="+mn-ea"/>
                          <a:ea typeface="+mn-ea"/>
                        </a:rPr>
                        <a:t>就農</a:t>
                      </a:r>
                      <a:r>
                        <a:rPr lang="en-US" sz="1000" kern="100" dirty="0">
                          <a:effectLst/>
                          <a:latin typeface="+mn-ea"/>
                          <a:ea typeface="+mn-ea"/>
                        </a:rPr>
                        <a:t>5</a:t>
                      </a:r>
                      <a:r>
                        <a:rPr lang="ja-JP" sz="1000" kern="100" dirty="0">
                          <a:effectLst/>
                          <a:latin typeface="+mn-ea"/>
                          <a:ea typeface="+mn-ea"/>
                        </a:rPr>
                        <a:t>年後</a:t>
                      </a:r>
                      <a:r>
                        <a:rPr lang="en-US" sz="1000" kern="100" dirty="0">
                          <a:effectLst/>
                          <a:latin typeface="+mn-ea"/>
                          <a:ea typeface="+mn-ea"/>
                        </a:rPr>
                        <a:t>)</a:t>
                      </a:r>
                      <a:endParaRPr lang="ja-JP" sz="1000" kern="100" dirty="0">
                        <a:effectLst/>
                        <a:latin typeface="+mn-ea"/>
                        <a:ea typeface="+mn-ea"/>
                      </a:endParaRPr>
                    </a:p>
                    <a:p>
                      <a:pPr algn="just"/>
                      <a:r>
                        <a:rPr lang="ja-JP" sz="1000" kern="100" dirty="0">
                          <a:effectLst/>
                          <a:latin typeface="+mn-ea"/>
                          <a:ea typeface="+mn-ea"/>
                        </a:rPr>
                        <a:t>更に</a:t>
                      </a:r>
                      <a:r>
                        <a:rPr lang="en-US" sz="1000" kern="100" dirty="0">
                          <a:effectLst/>
                          <a:latin typeface="+mn-ea"/>
                          <a:ea typeface="+mn-ea"/>
                        </a:rPr>
                        <a:t>20t</a:t>
                      </a:r>
                      <a:r>
                        <a:rPr lang="ja-JP" sz="1000" kern="100" dirty="0">
                          <a:effectLst/>
                          <a:latin typeface="+mn-ea"/>
                          <a:ea typeface="+mn-ea"/>
                        </a:rPr>
                        <a:t>へ</a:t>
                      </a:r>
                    </a:p>
                    <a:p>
                      <a:pPr algn="just"/>
                      <a:r>
                        <a:rPr lang="en-US" sz="1000" kern="100" dirty="0">
                          <a:effectLst/>
                          <a:latin typeface="+mn-ea"/>
                          <a:ea typeface="+mn-ea"/>
                        </a:rPr>
                        <a:t>(</a:t>
                      </a:r>
                      <a:r>
                        <a:rPr lang="ja-JP" sz="1000" kern="100" dirty="0">
                          <a:effectLst/>
                          <a:latin typeface="+mn-ea"/>
                          <a:ea typeface="+mn-ea"/>
                        </a:rPr>
                        <a:t>就農</a:t>
                      </a:r>
                      <a:r>
                        <a:rPr lang="en-US" sz="1000" kern="100" dirty="0">
                          <a:effectLst/>
                          <a:latin typeface="+mn-ea"/>
                          <a:ea typeface="+mn-ea"/>
                        </a:rPr>
                        <a:t>10</a:t>
                      </a:r>
                      <a:r>
                        <a:rPr lang="ja-JP" sz="1000" kern="100" dirty="0">
                          <a:effectLst/>
                          <a:latin typeface="+mn-ea"/>
                          <a:ea typeface="+mn-ea"/>
                        </a:rPr>
                        <a:t>年後</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20</a:t>
                      </a:r>
                      <a:r>
                        <a:rPr lang="ja-JP" sz="1000" kern="100" dirty="0">
                          <a:effectLst/>
                          <a:latin typeface="+mn-ea"/>
                          <a:ea typeface="+mn-ea"/>
                        </a:rPr>
                        <a:t>時間以上削減</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1.2ha</a:t>
                      </a:r>
                    </a:p>
                    <a:p>
                      <a:pPr algn="just"/>
                      <a:r>
                        <a:rPr lang="en-US" altLang="ja-JP" sz="1000" kern="100" dirty="0">
                          <a:effectLst/>
                          <a:latin typeface="+mn-ea"/>
                          <a:ea typeface="+mn-ea"/>
                          <a:cs typeface="Times New Roman"/>
                        </a:rPr>
                        <a:t>(</a:t>
                      </a:r>
                      <a:r>
                        <a:rPr lang="ja-JP" altLang="en-US" sz="1000" kern="100" dirty="0">
                          <a:effectLst/>
                          <a:latin typeface="+mn-ea"/>
                          <a:ea typeface="+mn-ea"/>
                          <a:cs typeface="Times New Roman"/>
                        </a:rPr>
                        <a:t>促成栽培</a:t>
                      </a:r>
                      <a:r>
                        <a:rPr lang="en-US" altLang="ja-JP" sz="1000" kern="100" dirty="0">
                          <a:effectLst/>
                          <a:latin typeface="+mn-ea"/>
                          <a:ea typeface="+mn-ea"/>
                          <a:cs typeface="Times New Roman"/>
                        </a:rPr>
                        <a:t>2ha</a:t>
                      </a:r>
                      <a:r>
                        <a:rPr lang="ja-JP" altLang="en-US" sz="1000" kern="100" dirty="0">
                          <a:effectLst/>
                          <a:latin typeface="+mn-ea"/>
                          <a:ea typeface="+mn-ea"/>
                          <a:cs typeface="Times New Roman"/>
                        </a:rPr>
                        <a:t>の</a:t>
                      </a:r>
                      <a:r>
                        <a:rPr lang="en-US" altLang="ja-JP" sz="1000" kern="100" dirty="0">
                          <a:effectLst/>
                          <a:latin typeface="+mn-ea"/>
                          <a:ea typeface="+mn-ea"/>
                          <a:cs typeface="Times New Roman"/>
                        </a:rPr>
                        <a:t>6</a:t>
                      </a:r>
                      <a:r>
                        <a:rPr lang="ja-JP" altLang="en-US" sz="1000" kern="100" dirty="0">
                          <a:effectLst/>
                          <a:latin typeface="+mn-ea"/>
                          <a:ea typeface="+mn-ea"/>
                          <a:cs typeface="Times New Roman"/>
                        </a:rPr>
                        <a:t>割</a:t>
                      </a:r>
                      <a:r>
                        <a:rPr lang="en-US" altLang="ja-JP" sz="1000" kern="100" dirty="0">
                          <a:effectLst/>
                          <a:latin typeface="+mn-ea"/>
                          <a:ea typeface="+mn-ea"/>
                          <a:cs typeface="Times New Roman"/>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46,800</a:t>
                      </a:r>
                      <a:r>
                        <a:rPr lang="ja-JP" sz="1000" kern="100" dirty="0">
                          <a:effectLst/>
                          <a:latin typeface="+mn-ea"/>
                          <a:ea typeface="+mn-ea"/>
                        </a:rPr>
                        <a:t>千円</a:t>
                      </a:r>
                      <a:endParaRPr lang="en-US" altLang="ja-JP" sz="1000" kern="100" dirty="0">
                        <a:effectLst/>
                        <a:latin typeface="+mn-ea"/>
                        <a:ea typeface="+mn-ea"/>
                      </a:endParaRPr>
                    </a:p>
                    <a:p>
                      <a:pPr algn="just"/>
                      <a:r>
                        <a:rPr lang="en-US" sz="1000" kern="100" dirty="0">
                          <a:effectLst/>
                          <a:latin typeface="+mn-ea"/>
                          <a:ea typeface="+mn-ea"/>
                        </a:rPr>
                        <a:t>(R12</a:t>
                      </a:r>
                      <a:r>
                        <a:rPr lang="ja-JP" sz="1000" kern="100" dirty="0">
                          <a:effectLst/>
                          <a:latin typeface="+mn-ea"/>
                          <a:ea typeface="+mn-ea"/>
                        </a:rPr>
                        <a:t>年</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extLst>
                  <a:ext uri="{0D108BD9-81ED-4DB2-BD59-A6C34878D82A}">
                    <a16:rowId xmlns:a16="http://schemas.microsoft.com/office/drawing/2014/main" val="476369975"/>
                  </a:ext>
                </a:extLst>
              </a:tr>
              <a:tr h="591524">
                <a:tc>
                  <a:txBody>
                    <a:bodyPr/>
                    <a:lstStyle/>
                    <a:p>
                      <a:pPr algn="just"/>
                      <a:r>
                        <a:rPr lang="ja-JP" sz="1000" kern="100">
                          <a:effectLst/>
                        </a:rPr>
                        <a:t>いちご</a:t>
                      </a:r>
                      <a:endParaRPr lang="ja-JP" sz="1000" kern="100">
                        <a:effectLst/>
                        <a:latin typeface="游明朝"/>
                        <a:ea typeface="游明朝"/>
                        <a:cs typeface="Times New Roman"/>
                      </a:endParaRPr>
                    </a:p>
                  </a:txBody>
                  <a:tcPr marL="68580" marR="68580" marT="0" marB="0" anchor="ctr"/>
                </a:tc>
                <a:tc>
                  <a:txBody>
                    <a:bodyPr/>
                    <a:lstStyle/>
                    <a:p>
                      <a:pPr algn="just"/>
                      <a:r>
                        <a:rPr lang="ja-JP" altLang="en-US" sz="1000" kern="100" dirty="0">
                          <a:effectLst/>
                          <a:latin typeface="+mn-ea"/>
                          <a:ea typeface="+mn-ea"/>
                          <a:cs typeface="Times New Roman"/>
                        </a:rPr>
                        <a:t>全域</a:t>
                      </a:r>
                      <a:endParaRPr lang="ja-JP" sz="1000" kern="100" dirty="0">
                        <a:effectLst/>
                        <a:latin typeface="+mn-ea"/>
                        <a:ea typeface="+mn-ea"/>
                        <a:cs typeface="Times New Roman"/>
                      </a:endParaRPr>
                    </a:p>
                  </a:txBody>
                  <a:tcPr marL="68580" marR="68580" marT="0" marB="0"/>
                </a:tc>
                <a:tc>
                  <a:txBody>
                    <a:bodyPr/>
                    <a:lstStyle/>
                    <a:p>
                      <a:pPr algn="just"/>
                      <a:r>
                        <a:rPr lang="ja-JP" sz="1000" kern="100" dirty="0">
                          <a:effectLst/>
                          <a:latin typeface="+mn-ea"/>
                          <a:ea typeface="+mn-ea"/>
                        </a:rPr>
                        <a:t>環境センシング、</a:t>
                      </a:r>
                      <a:r>
                        <a:rPr lang="en-US" sz="1000" kern="100" dirty="0">
                          <a:effectLst/>
                          <a:latin typeface="+mn-ea"/>
                          <a:ea typeface="+mn-ea"/>
                        </a:rPr>
                        <a:t>CO2</a:t>
                      </a:r>
                      <a:r>
                        <a:rPr lang="ja-JP" sz="1000" kern="100" dirty="0">
                          <a:effectLst/>
                          <a:latin typeface="+mn-ea"/>
                          <a:ea typeface="+mn-ea"/>
                        </a:rPr>
                        <a:t>施用、日射比例かん水、細霧冷房</a:t>
                      </a:r>
                      <a:endParaRPr lang="ja-JP" sz="1000" kern="100" dirty="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2.5t</a:t>
                      </a:r>
                      <a:r>
                        <a:rPr lang="ja-JP" sz="1000" kern="100">
                          <a:effectLst/>
                          <a:latin typeface="+mn-ea"/>
                          <a:ea typeface="+mn-ea"/>
                        </a:rPr>
                        <a:t>→</a:t>
                      </a:r>
                      <a:r>
                        <a:rPr lang="en-US" sz="1000" kern="100" dirty="0">
                          <a:effectLst/>
                          <a:latin typeface="+mn-ea"/>
                          <a:ea typeface="+mn-ea"/>
                        </a:rPr>
                        <a:t>3.6t</a:t>
                      </a:r>
                      <a:r>
                        <a:rPr lang="ja-JP" sz="1000" kern="100">
                          <a:effectLst/>
                          <a:latin typeface="+mn-ea"/>
                          <a:ea typeface="+mn-ea"/>
                        </a:rPr>
                        <a:t>確保</a:t>
                      </a:r>
                      <a:endParaRPr lang="ja-JP" altLang="en-US" sz="1000" kern="100">
                        <a:effectLst/>
                        <a:latin typeface="+mn-ea"/>
                        <a:ea typeface="+mn-ea"/>
                      </a:endParaRPr>
                    </a:p>
                    <a:p>
                      <a:pPr algn="just"/>
                      <a:r>
                        <a:rPr lang="en-US" sz="1000" kern="100" dirty="0">
                          <a:effectLst/>
                          <a:latin typeface="+mn-ea"/>
                          <a:ea typeface="+mn-ea"/>
                        </a:rPr>
                        <a:t>(</a:t>
                      </a:r>
                      <a:r>
                        <a:rPr lang="ja-JP" sz="1000" kern="100">
                          <a:effectLst/>
                          <a:latin typeface="+mn-ea"/>
                          <a:ea typeface="+mn-ea"/>
                        </a:rPr>
                        <a:t>就農</a:t>
                      </a:r>
                      <a:r>
                        <a:rPr lang="en-US" sz="1000" kern="100" dirty="0">
                          <a:effectLst/>
                          <a:latin typeface="+mn-ea"/>
                          <a:ea typeface="+mn-ea"/>
                        </a:rPr>
                        <a:t>5</a:t>
                      </a:r>
                      <a:r>
                        <a:rPr lang="ja-JP" sz="1000" kern="100">
                          <a:effectLst/>
                          <a:latin typeface="+mn-ea"/>
                          <a:ea typeface="+mn-ea"/>
                        </a:rPr>
                        <a:t>年後</a:t>
                      </a:r>
                      <a:r>
                        <a:rPr lang="en-US" sz="1000" kern="100" dirty="0">
                          <a:effectLst/>
                          <a:latin typeface="+mn-ea"/>
                          <a:ea typeface="+mn-ea"/>
                        </a:rPr>
                        <a:t>)</a:t>
                      </a:r>
                      <a:endParaRPr lang="ja-JP" sz="1000" kern="100">
                        <a:effectLst/>
                        <a:latin typeface="+mn-ea"/>
                        <a:ea typeface="+mn-ea"/>
                      </a:endParaRPr>
                    </a:p>
                    <a:p>
                      <a:pPr algn="just"/>
                      <a:r>
                        <a:rPr lang="ja-JP" sz="1000" kern="100">
                          <a:effectLst/>
                          <a:latin typeface="+mn-ea"/>
                          <a:ea typeface="+mn-ea"/>
                        </a:rPr>
                        <a:t>更に</a:t>
                      </a:r>
                      <a:r>
                        <a:rPr lang="en-US" sz="1000" kern="100" dirty="0">
                          <a:effectLst/>
                          <a:latin typeface="+mn-ea"/>
                          <a:ea typeface="+mn-ea"/>
                        </a:rPr>
                        <a:t>5t</a:t>
                      </a:r>
                      <a:r>
                        <a:rPr lang="ja-JP" sz="1000" kern="100">
                          <a:effectLst/>
                          <a:latin typeface="+mn-ea"/>
                          <a:ea typeface="+mn-ea"/>
                        </a:rPr>
                        <a:t>へ</a:t>
                      </a:r>
                    </a:p>
                    <a:p>
                      <a:pPr algn="just"/>
                      <a:r>
                        <a:rPr lang="en-US" sz="1000" kern="100" dirty="0">
                          <a:effectLst/>
                          <a:latin typeface="+mn-ea"/>
                          <a:ea typeface="+mn-ea"/>
                        </a:rPr>
                        <a:t>(</a:t>
                      </a:r>
                      <a:r>
                        <a:rPr lang="ja-JP" sz="1000" kern="100">
                          <a:effectLst/>
                          <a:latin typeface="+mn-ea"/>
                          <a:ea typeface="+mn-ea"/>
                        </a:rPr>
                        <a:t>就農</a:t>
                      </a:r>
                      <a:r>
                        <a:rPr lang="en-US" sz="1000" kern="100" dirty="0">
                          <a:effectLst/>
                          <a:latin typeface="+mn-ea"/>
                          <a:ea typeface="+mn-ea"/>
                        </a:rPr>
                        <a:t>10</a:t>
                      </a:r>
                      <a:r>
                        <a:rPr lang="ja-JP" sz="1000" kern="100">
                          <a:effectLst/>
                          <a:latin typeface="+mn-ea"/>
                          <a:ea typeface="+mn-ea"/>
                        </a:rPr>
                        <a:t>年後</a:t>
                      </a:r>
                      <a:r>
                        <a:rPr lang="en-US" sz="1000" kern="100" dirty="0">
                          <a:effectLst/>
                          <a:latin typeface="+mn-ea"/>
                          <a:ea typeface="+mn-ea"/>
                        </a:rPr>
                        <a:t>)</a:t>
                      </a:r>
                      <a:endParaRPr lang="ja-JP" sz="1000" kern="100">
                        <a:effectLst/>
                        <a:latin typeface="+mn-ea"/>
                        <a:ea typeface="+mn-ea"/>
                        <a:cs typeface="Times New Roman"/>
                      </a:endParaRPr>
                    </a:p>
                  </a:txBody>
                  <a:tcPr marL="68580" marR="68580" marT="0" marB="0"/>
                </a:tc>
                <a:tc>
                  <a:txBody>
                    <a:bodyPr/>
                    <a:lstStyle/>
                    <a:p>
                      <a:pPr algn="l"/>
                      <a:endParaRPr lang="ja-JP" sz="1000" kern="100" dirty="0">
                        <a:effectLst/>
                        <a:latin typeface="+mn-ea"/>
                        <a:ea typeface="+mn-ea"/>
                      </a:endParaRPr>
                    </a:p>
                  </a:txBody>
                  <a:tcPr marL="68580" marR="68580" marT="0" marB="0"/>
                </a:tc>
                <a:tc>
                  <a:txBody>
                    <a:bodyPr/>
                    <a:lstStyle/>
                    <a:p>
                      <a:pPr algn="just"/>
                      <a:r>
                        <a:rPr lang="en-US" sz="1000" kern="100" dirty="0">
                          <a:effectLst/>
                          <a:latin typeface="+mn-ea"/>
                          <a:ea typeface="+mn-ea"/>
                        </a:rPr>
                        <a:t>3.6ha</a:t>
                      </a:r>
                    </a:p>
                    <a:p>
                      <a:pPr algn="just"/>
                      <a:r>
                        <a:rPr lang="en-US" altLang="ja-JP" sz="1000" kern="100" dirty="0">
                          <a:effectLst/>
                          <a:latin typeface="+mn-ea"/>
                          <a:ea typeface="+mn-ea"/>
                          <a:cs typeface="Times New Roman"/>
                        </a:rPr>
                        <a:t>(</a:t>
                      </a:r>
                      <a:r>
                        <a:rPr lang="ja-JP" altLang="en-US" sz="1000" kern="100" dirty="0">
                          <a:effectLst/>
                          <a:latin typeface="+mn-ea"/>
                          <a:ea typeface="+mn-ea"/>
                          <a:cs typeface="Times New Roman"/>
                        </a:rPr>
                        <a:t>対象</a:t>
                      </a:r>
                      <a:endParaRPr lang="en-US" altLang="ja-JP" sz="1000" kern="100" dirty="0">
                        <a:effectLst/>
                        <a:latin typeface="+mn-ea"/>
                        <a:ea typeface="+mn-ea"/>
                        <a:cs typeface="Times New Roman"/>
                      </a:endParaRPr>
                    </a:p>
                    <a:p>
                      <a:pPr algn="just"/>
                      <a:r>
                        <a:rPr lang="en-US" altLang="ja-JP" sz="1000" kern="100" dirty="0">
                          <a:effectLst/>
                          <a:latin typeface="+mn-ea"/>
                          <a:ea typeface="+mn-ea"/>
                          <a:cs typeface="Times New Roman"/>
                        </a:rPr>
                        <a:t>6ha</a:t>
                      </a:r>
                      <a:r>
                        <a:rPr lang="ja-JP" altLang="en-US" sz="1000" kern="100" dirty="0">
                          <a:effectLst/>
                          <a:latin typeface="+mn-ea"/>
                          <a:ea typeface="+mn-ea"/>
                          <a:cs typeface="Times New Roman"/>
                        </a:rPr>
                        <a:t>の</a:t>
                      </a:r>
                      <a:r>
                        <a:rPr lang="en-US" altLang="ja-JP" sz="1000" kern="100" dirty="0">
                          <a:effectLst/>
                          <a:latin typeface="+mn-ea"/>
                          <a:ea typeface="+mn-ea"/>
                          <a:cs typeface="Times New Roman"/>
                        </a:rPr>
                        <a:t>6</a:t>
                      </a:r>
                      <a:r>
                        <a:rPr lang="ja-JP" altLang="en-US" sz="1000" kern="100" dirty="0">
                          <a:effectLst/>
                          <a:latin typeface="+mn-ea"/>
                          <a:ea typeface="+mn-ea"/>
                          <a:cs typeface="Times New Roman"/>
                        </a:rPr>
                        <a:t>割</a:t>
                      </a:r>
                      <a:r>
                        <a:rPr lang="en-US" altLang="ja-JP" sz="1000" kern="100" dirty="0">
                          <a:effectLst/>
                          <a:latin typeface="+mn-ea"/>
                          <a:ea typeface="+mn-ea"/>
                          <a:cs typeface="Times New Roman"/>
                        </a:rPr>
                        <a:t>)</a:t>
                      </a:r>
                      <a:endParaRPr lang="ja-JP" sz="1000" kern="100" dirty="0">
                        <a:effectLst/>
                        <a:latin typeface="+mn-ea"/>
                        <a:ea typeface="+mn-ea"/>
                        <a:cs typeface="Times New Roman"/>
                      </a:endParaRPr>
                    </a:p>
                  </a:txBody>
                  <a:tcPr marL="68580" marR="68580" marT="0" marB="0"/>
                </a:tc>
                <a:tc>
                  <a:txBody>
                    <a:bodyPr/>
                    <a:lstStyle/>
                    <a:p>
                      <a:pPr algn="just"/>
                      <a:r>
                        <a:rPr lang="en-US" sz="1000" kern="100" dirty="0">
                          <a:effectLst/>
                          <a:latin typeface="+mn-ea"/>
                          <a:ea typeface="+mn-ea"/>
                        </a:rPr>
                        <a:t>162,000</a:t>
                      </a:r>
                      <a:r>
                        <a:rPr lang="ja-JP" sz="1000" kern="100" dirty="0">
                          <a:effectLst/>
                          <a:latin typeface="+mn-ea"/>
                          <a:ea typeface="+mn-ea"/>
                        </a:rPr>
                        <a:t>千円</a:t>
                      </a:r>
                      <a:endParaRPr lang="en-US" altLang="ja-JP" sz="1000" kern="100" dirty="0">
                        <a:effectLst/>
                        <a:latin typeface="+mn-ea"/>
                        <a:ea typeface="+mn-ea"/>
                      </a:endParaRPr>
                    </a:p>
                    <a:p>
                      <a:pPr algn="just"/>
                      <a:r>
                        <a:rPr lang="en-US" sz="1000" kern="100" dirty="0">
                          <a:effectLst/>
                          <a:latin typeface="+mn-ea"/>
                          <a:ea typeface="+mn-ea"/>
                        </a:rPr>
                        <a:t>(R12</a:t>
                      </a:r>
                      <a:r>
                        <a:rPr lang="ja-JP" sz="1000" kern="100" dirty="0">
                          <a:effectLst/>
                          <a:latin typeface="+mn-ea"/>
                          <a:ea typeface="+mn-ea"/>
                        </a:rPr>
                        <a:t>年</a:t>
                      </a:r>
                      <a:r>
                        <a:rPr lang="en-US" sz="1000" kern="100" dirty="0">
                          <a:effectLst/>
                          <a:latin typeface="+mn-ea"/>
                          <a:ea typeface="+mn-ea"/>
                        </a:rPr>
                        <a:t>)</a:t>
                      </a:r>
                      <a:endParaRPr lang="ja-JP" sz="1000" kern="100" dirty="0">
                        <a:effectLst/>
                        <a:latin typeface="+mn-ea"/>
                        <a:ea typeface="+mn-ea"/>
                        <a:cs typeface="Times New Roman"/>
                      </a:endParaRPr>
                    </a:p>
                  </a:txBody>
                  <a:tcPr marL="68580" marR="68580" marT="0" marB="0"/>
                </a:tc>
                <a:extLst>
                  <a:ext uri="{0D108BD9-81ED-4DB2-BD59-A6C34878D82A}">
                    <a16:rowId xmlns:a16="http://schemas.microsoft.com/office/drawing/2014/main" val="474672056"/>
                  </a:ext>
                </a:extLst>
              </a:tr>
            </a:tbl>
          </a:graphicData>
        </a:graphic>
      </p:graphicFrame>
      <p:pic>
        <p:nvPicPr>
          <p:cNvPr id="11" name="図 10">
            <a:extLst>
              <a:ext uri="{FF2B5EF4-FFF2-40B4-BE49-F238E27FC236}">
                <a16:creationId xmlns:a16="http://schemas.microsoft.com/office/drawing/2014/main" id="{E7B597E4-2F45-42BD-B870-D8D58B7F1133}"/>
              </a:ext>
            </a:extLst>
          </p:cNvPr>
          <p:cNvPicPr>
            <a:picLocks noChangeAspect="1"/>
          </p:cNvPicPr>
          <p:nvPr/>
        </p:nvPicPr>
        <p:blipFill>
          <a:blip r:embed="rId2"/>
          <a:stretch>
            <a:fillRect/>
          </a:stretch>
        </p:blipFill>
        <p:spPr>
          <a:xfrm>
            <a:off x="6987954" y="2579720"/>
            <a:ext cx="937369" cy="1144206"/>
          </a:xfrm>
          <a:prstGeom prst="rect">
            <a:avLst/>
          </a:prstGeom>
        </p:spPr>
      </p:pic>
      <p:pic>
        <p:nvPicPr>
          <p:cNvPr id="14" name="図 13">
            <a:extLst>
              <a:ext uri="{FF2B5EF4-FFF2-40B4-BE49-F238E27FC236}">
                <a16:creationId xmlns:a16="http://schemas.microsoft.com/office/drawing/2014/main" id="{8178611A-D480-4286-AE9A-373A28DDD3A4}"/>
              </a:ext>
            </a:extLst>
          </p:cNvPr>
          <p:cNvPicPr>
            <a:picLocks noChangeAspect="1"/>
          </p:cNvPicPr>
          <p:nvPr/>
        </p:nvPicPr>
        <p:blipFill>
          <a:blip r:embed="rId3"/>
          <a:stretch>
            <a:fillRect/>
          </a:stretch>
        </p:blipFill>
        <p:spPr>
          <a:xfrm>
            <a:off x="8050005" y="2571892"/>
            <a:ext cx="857074" cy="1170745"/>
          </a:xfrm>
          <a:prstGeom prst="rect">
            <a:avLst/>
          </a:prstGeom>
        </p:spPr>
      </p:pic>
      <p:pic>
        <p:nvPicPr>
          <p:cNvPr id="16" name="図 15">
            <a:extLst>
              <a:ext uri="{FF2B5EF4-FFF2-40B4-BE49-F238E27FC236}">
                <a16:creationId xmlns:a16="http://schemas.microsoft.com/office/drawing/2014/main" id="{E1330836-B66B-4D4F-A8AE-21F74B2E88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77083" y="2537054"/>
            <a:ext cx="814673" cy="1199126"/>
          </a:xfrm>
          <a:prstGeom prst="rect">
            <a:avLst/>
          </a:prstGeom>
        </p:spPr>
      </p:pic>
      <p:pic>
        <p:nvPicPr>
          <p:cNvPr id="18" name="図 17">
            <a:extLst>
              <a:ext uri="{FF2B5EF4-FFF2-40B4-BE49-F238E27FC236}">
                <a16:creationId xmlns:a16="http://schemas.microsoft.com/office/drawing/2014/main" id="{20674711-40D8-4960-BB32-14AD388843C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639854" y="2531660"/>
            <a:ext cx="904844" cy="1196730"/>
          </a:xfrm>
          <a:prstGeom prst="rect">
            <a:avLst/>
          </a:prstGeom>
        </p:spPr>
      </p:pic>
      <p:sp>
        <p:nvSpPr>
          <p:cNvPr id="22" name="テキスト ボックス 21">
            <a:extLst>
              <a:ext uri="{FF2B5EF4-FFF2-40B4-BE49-F238E27FC236}">
                <a16:creationId xmlns:a16="http://schemas.microsoft.com/office/drawing/2014/main" id="{F0787A51-2130-4B4D-A2F5-3DB87812E0FD}"/>
              </a:ext>
            </a:extLst>
          </p:cNvPr>
          <p:cNvSpPr txBox="1"/>
          <p:nvPr/>
        </p:nvSpPr>
        <p:spPr>
          <a:xfrm>
            <a:off x="6677283" y="3724892"/>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水なすつや無し果（左：正常果　右：障害果）</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23" name="テキスト ボックス 22">
            <a:extLst>
              <a:ext uri="{FF2B5EF4-FFF2-40B4-BE49-F238E27FC236}">
                <a16:creationId xmlns:a16="http://schemas.microsoft.com/office/drawing/2014/main" id="{620A1F3B-0B69-4AF3-9412-80F15A89A42D}"/>
              </a:ext>
            </a:extLst>
          </p:cNvPr>
          <p:cNvSpPr txBox="1"/>
          <p:nvPr/>
        </p:nvSpPr>
        <p:spPr>
          <a:xfrm>
            <a:off x="9354189" y="3724424"/>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巨峰着色不良（左：正常果　右：障害果）</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5" name="TextBox 4">
            <a:extLst>
              <a:ext uri="{FF2B5EF4-FFF2-40B4-BE49-F238E27FC236}">
                <a16:creationId xmlns:a16="http://schemas.microsoft.com/office/drawing/2014/main" id="{1579B9D9-2284-96C0-4CD8-4F452F715077}"/>
              </a:ext>
            </a:extLst>
          </p:cNvPr>
          <p:cNvSpPr txBox="1"/>
          <p:nvPr/>
        </p:nvSpPr>
        <p:spPr>
          <a:xfrm>
            <a:off x="6459415" y="4227881"/>
            <a:ext cx="5603630" cy="2693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気候変動（高温障害等）の主な対策と産出増額</a:t>
            </a:r>
            <a:r>
              <a:rPr lang="en-US" altLang="ja-JP" sz="1150" b="1" dirty="0">
                <a:latin typeface="Meiryo UI"/>
                <a:ea typeface="Meiryo UI"/>
              </a:rPr>
              <a:t>】</a:t>
            </a:r>
            <a:endParaRPr lang="ja-JP" altLang="en-US" sz="1150" b="1" kern="1200" dirty="0">
              <a:latin typeface="Meiryo UI"/>
              <a:ea typeface="Meiryo UI"/>
            </a:endParaRPr>
          </a:p>
        </p:txBody>
      </p:sp>
      <p:sp>
        <p:nvSpPr>
          <p:cNvPr id="9" name="TextBox 8">
            <a:extLst>
              <a:ext uri="{FF2B5EF4-FFF2-40B4-BE49-F238E27FC236}">
                <a16:creationId xmlns:a16="http://schemas.microsoft.com/office/drawing/2014/main" id="{B3EAEA91-4527-0828-4118-34BC38B2C31C}"/>
              </a:ext>
            </a:extLst>
          </p:cNvPr>
          <p:cNvSpPr txBox="1"/>
          <p:nvPr/>
        </p:nvSpPr>
        <p:spPr>
          <a:xfrm>
            <a:off x="6389076" y="2294187"/>
            <a:ext cx="2872154" cy="5463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夏期高温による障害例</a:t>
            </a:r>
            <a:r>
              <a:rPr lang="en-US" altLang="ja-JP" sz="1150" b="1" dirty="0">
                <a:latin typeface="Meiryo UI"/>
                <a:ea typeface="Meiryo UI"/>
              </a:rPr>
              <a:t>】</a:t>
            </a:r>
            <a:endParaRPr lang="ja-JP" altLang="en-US" sz="1150" b="1" kern="1200" dirty="0">
              <a:latin typeface="Meiryo UI"/>
              <a:ea typeface="Meiryo UI"/>
            </a:endParaRPr>
          </a:p>
          <a:p>
            <a:pPr algn="ctr"/>
            <a:endParaRPr lang="en-US"/>
          </a:p>
        </p:txBody>
      </p:sp>
      <p:sp>
        <p:nvSpPr>
          <p:cNvPr id="12" name="TextBox 11">
            <a:extLst>
              <a:ext uri="{FF2B5EF4-FFF2-40B4-BE49-F238E27FC236}">
                <a16:creationId xmlns:a16="http://schemas.microsoft.com/office/drawing/2014/main" id="{E581A6BE-27AF-D087-5378-7286079AE86A}"/>
              </a:ext>
            </a:extLst>
          </p:cNvPr>
          <p:cNvSpPr txBox="1"/>
          <p:nvPr/>
        </p:nvSpPr>
        <p:spPr>
          <a:xfrm>
            <a:off x="200154" y="4221693"/>
            <a:ext cx="1586453" cy="2754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altLang="ja-JP" sz="1150" b="1" dirty="0">
                <a:latin typeface="Meiryo UI"/>
                <a:ea typeface="Meiryo UI"/>
              </a:rPr>
              <a:t>【</a:t>
            </a:r>
            <a:r>
              <a:rPr lang="en-US" altLang="ja-JP" sz="1150" b="1" dirty="0" err="1">
                <a:latin typeface="Meiryo UI"/>
                <a:ea typeface="Meiryo UI"/>
              </a:rPr>
              <a:t>生産性向上の</a:t>
            </a:r>
            <a:r>
              <a:rPr lang="ja-JP" altLang="en-US" sz="1150" b="1" dirty="0">
                <a:latin typeface="Meiryo UI"/>
                <a:ea typeface="Meiryo UI"/>
              </a:rPr>
              <a:t>目標</a:t>
            </a:r>
            <a:r>
              <a:rPr lang="en-US" altLang="ja-JP" sz="1150" b="1" dirty="0">
                <a:latin typeface="Meiryo UI"/>
                <a:ea typeface="Meiryo UI"/>
              </a:rPr>
              <a:t>】</a:t>
            </a:r>
            <a:endParaRPr lang="en-US" dirty="0"/>
          </a:p>
        </p:txBody>
      </p:sp>
    </p:spTree>
    <p:extLst>
      <p:ext uri="{BB962C8B-B14F-4D97-AF65-F5344CB8AC3E}">
        <p14:creationId xmlns:p14="http://schemas.microsoft.com/office/powerpoint/2010/main" val="3768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6722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6</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77099" y="1143366"/>
            <a:ext cx="6253807" cy="1384995"/>
          </a:xfrm>
          <a:prstGeom prst="rect">
            <a:avLst/>
          </a:prstGeom>
          <a:noFill/>
        </p:spPr>
        <p:txBody>
          <a:bodyPr wrap="square" lIns="91440" tIns="45720" rIns="91440" bIns="45720" rtlCol="0" anchor="t">
            <a:spAutoFit/>
          </a:bodyPr>
          <a:lstStyle/>
          <a:p>
            <a:r>
              <a:rPr lang="en-US" altLang="ja-JP" sz="2000" b="1" dirty="0">
                <a:ea typeface="+mn-lt"/>
              </a:rPr>
              <a:t>(1)</a:t>
            </a:r>
            <a:r>
              <a:rPr kumimoji="1" lang="ja-JP" altLang="en-US" sz="2000" b="1" dirty="0">
                <a:ea typeface="游ゴシック"/>
              </a:rPr>
              <a:t>経営全体の</a:t>
            </a:r>
            <a:r>
              <a:rPr kumimoji="1" lang="en-US" altLang="ja-JP" sz="2000" b="1" dirty="0">
                <a:ea typeface="游ゴシック"/>
              </a:rPr>
              <a:t>DX</a:t>
            </a:r>
            <a:r>
              <a:rPr kumimoji="1" lang="ja-JP" altLang="en-US" sz="2000" b="1" dirty="0">
                <a:ea typeface="游ゴシック"/>
              </a:rPr>
              <a:t>による業務プロセス刷新をサポート</a:t>
            </a:r>
            <a:endParaRPr lang="en-US" altLang="ja-JP" sz="2000" b="1" dirty="0">
              <a:ea typeface="游ゴシック"/>
            </a:endParaRPr>
          </a:p>
          <a:p>
            <a:r>
              <a:rPr lang="ja-JP" altLang="en-US" sz="1600" dirty="0">
                <a:ea typeface="游ゴシック"/>
              </a:rPr>
              <a:t>・</a:t>
            </a:r>
            <a:r>
              <a:rPr kumimoji="1" lang="ja-JP" altLang="en-US" sz="1600" dirty="0">
                <a:ea typeface="游ゴシック"/>
              </a:rPr>
              <a:t>生産コストの分析や栽培計画・手法の改善、収量予測等に活用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できる経営管理システムが開発されており、大阪府内でも一部　</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の先進的農業者が導入している</a:t>
            </a:r>
            <a:endParaRPr lang="ja-JP" sz="1600" dirty="0">
              <a:ea typeface="游ゴシック"/>
            </a:endParaRPr>
          </a:p>
          <a:p>
            <a:r>
              <a:rPr kumimoji="1" lang="ja-JP" altLang="en-US" sz="1600" dirty="0">
                <a:ea typeface="游ゴシック"/>
              </a:rPr>
              <a:t>・経営管理の目的・方法・投資可能な費用が生産者ごとに異なる　</a:t>
            </a:r>
            <a:endParaRPr kumimoji="1"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２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持続的成長を支える</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の展開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276490" y="1143366"/>
            <a:ext cx="5915695" cy="1138773"/>
          </a:xfrm>
          <a:prstGeom prst="rect">
            <a:avLst/>
          </a:prstGeom>
          <a:noFill/>
        </p:spPr>
        <p:txBody>
          <a:bodyPr wrap="square" lIns="91440" tIns="45720" rIns="91440" bIns="45720" rtlCol="0" anchor="t">
            <a:spAutoFit/>
          </a:bodyPr>
          <a:lstStyle/>
          <a:p>
            <a:r>
              <a:rPr kumimoji="1" lang="en-US" altLang="ja-JP" sz="2000" b="1" dirty="0">
                <a:ea typeface="游ゴシック"/>
              </a:rPr>
              <a:t>(2)</a:t>
            </a:r>
            <a:r>
              <a:rPr kumimoji="1" lang="ja-JP" altLang="en-US" sz="2000" b="1" dirty="0">
                <a:ea typeface="游ゴシック"/>
              </a:rPr>
              <a:t>省力化技術の拡大による持続性確保</a:t>
            </a:r>
            <a:endParaRPr kumimoji="1" lang="en-US" altLang="ja-JP" sz="1600" b="1" dirty="0">
              <a:ea typeface="游ゴシック"/>
            </a:endParaRPr>
          </a:p>
          <a:p>
            <a:r>
              <a:rPr lang="ja-JP" altLang="en-US" sz="1600" dirty="0">
                <a:ea typeface="游ゴシック"/>
              </a:rPr>
              <a:t>・農業従事者が減少する中、</a:t>
            </a:r>
            <a:r>
              <a:rPr lang="en-US" altLang="ja-JP" sz="1600" dirty="0">
                <a:ea typeface="游ゴシック"/>
              </a:rPr>
              <a:t>JA</a:t>
            </a:r>
            <a:r>
              <a:rPr lang="ja-JP" altLang="en-US" sz="1600" dirty="0">
                <a:ea typeface="游ゴシック"/>
              </a:rPr>
              <a:t>等による農作業受託が拡大</a:t>
            </a:r>
          </a:p>
          <a:p>
            <a:r>
              <a:rPr lang="ja-JP" altLang="en-US" sz="1600" dirty="0">
                <a:ea typeface="游ゴシック"/>
              </a:rPr>
              <a:t>・水稲、露地野菜などでは担い手への農地集積が進展</a:t>
            </a:r>
            <a:endParaRPr lang="en-US" altLang="ja-JP" sz="1600" dirty="0">
              <a:ea typeface="游ゴシック"/>
            </a:endParaRPr>
          </a:p>
          <a:p>
            <a:r>
              <a:rPr lang="ja-JP" altLang="en-US" sz="1600" dirty="0">
                <a:ea typeface="游ゴシック"/>
              </a:rPr>
              <a:t>・ドローンによる農薬散布は</a:t>
            </a:r>
            <a:r>
              <a:rPr lang="en-US" altLang="ja-JP" sz="1600" dirty="0">
                <a:ea typeface="游ゴシック"/>
              </a:rPr>
              <a:t>12</a:t>
            </a:r>
            <a:r>
              <a:rPr lang="ja-JP" altLang="en-US" sz="1600" dirty="0">
                <a:ea typeface="游ゴシック"/>
              </a:rPr>
              <a:t>者が実施（</a:t>
            </a:r>
            <a:r>
              <a:rPr lang="en-US" altLang="ja-JP" sz="1600" dirty="0">
                <a:ea typeface="游ゴシック"/>
              </a:rPr>
              <a:t>R6</a:t>
            </a:r>
            <a:r>
              <a:rPr lang="ja-JP" altLang="en-US" sz="1600" dirty="0">
                <a:ea typeface="游ゴシック"/>
              </a:rPr>
              <a:t>年度）</a:t>
            </a:r>
            <a:endParaRPr lang="en-US" altLang="ja-JP" sz="1600" dirty="0">
              <a:ea typeface="游ゴシック"/>
            </a:endParaRPr>
          </a:p>
        </p:txBody>
      </p:sp>
      <p:pic>
        <p:nvPicPr>
          <p:cNvPr id="7" name="図 6">
            <a:extLst>
              <a:ext uri="{FF2B5EF4-FFF2-40B4-BE49-F238E27FC236}">
                <a16:creationId xmlns:a16="http://schemas.microsoft.com/office/drawing/2014/main" id="{5545F52E-042E-4679-98CE-02C0859C92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15670" y="4849025"/>
            <a:ext cx="2441362" cy="1711346"/>
          </a:xfrm>
          <a:prstGeom prst="rect">
            <a:avLst/>
          </a:prstGeom>
        </p:spPr>
      </p:pic>
      <p:pic>
        <p:nvPicPr>
          <p:cNvPr id="3" name="図 2">
            <a:extLst>
              <a:ext uri="{FF2B5EF4-FFF2-40B4-BE49-F238E27FC236}">
                <a16:creationId xmlns:a16="http://schemas.microsoft.com/office/drawing/2014/main" id="{3F99B4B6-607B-425F-9F39-ACAFBFD259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9599" y="4890910"/>
            <a:ext cx="2507379" cy="1671586"/>
          </a:xfrm>
          <a:prstGeom prst="rect">
            <a:avLst/>
          </a:prstGeom>
        </p:spPr>
      </p:pic>
      <p:pic>
        <p:nvPicPr>
          <p:cNvPr id="10" name="図 9">
            <a:extLst>
              <a:ext uri="{FF2B5EF4-FFF2-40B4-BE49-F238E27FC236}">
                <a16:creationId xmlns:a16="http://schemas.microsoft.com/office/drawing/2014/main" id="{717843C9-E4F5-4430-8B1F-61221A663B5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1000" y="5040405"/>
            <a:ext cx="2441362" cy="1627575"/>
          </a:xfrm>
          <a:prstGeom prst="rect">
            <a:avLst/>
          </a:prstGeom>
        </p:spPr>
      </p:pic>
      <p:pic>
        <p:nvPicPr>
          <p:cNvPr id="12" name="図 11">
            <a:extLst>
              <a:ext uri="{FF2B5EF4-FFF2-40B4-BE49-F238E27FC236}">
                <a16:creationId xmlns:a16="http://schemas.microsoft.com/office/drawing/2014/main" id="{F75FDE44-DA7A-49BE-BE17-4E9469D14D0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17812" y="5019105"/>
            <a:ext cx="2441361" cy="1627574"/>
          </a:xfrm>
          <a:prstGeom prst="rect">
            <a:avLst/>
          </a:prstGeom>
        </p:spPr>
      </p:pic>
      <p:sp>
        <p:nvSpPr>
          <p:cNvPr id="16" name="テキスト ボックス 15">
            <a:extLst>
              <a:ext uri="{FF2B5EF4-FFF2-40B4-BE49-F238E27FC236}">
                <a16:creationId xmlns:a16="http://schemas.microsoft.com/office/drawing/2014/main" id="{1AED42D9-373C-446C-914A-5208719E3165}"/>
              </a:ext>
            </a:extLst>
          </p:cNvPr>
          <p:cNvSpPr txBox="1"/>
          <p:nvPr/>
        </p:nvSpPr>
        <p:spPr>
          <a:xfrm>
            <a:off x="1847584" y="6667980"/>
            <a:ext cx="2676906"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生産・出荷流通の</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DX</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7" name="テキスト ボックス 16">
            <a:extLst>
              <a:ext uri="{FF2B5EF4-FFF2-40B4-BE49-F238E27FC236}">
                <a16:creationId xmlns:a16="http://schemas.microsoft.com/office/drawing/2014/main" id="{2EF86605-B8F3-4CF2-86EA-7DB7BB946C04}"/>
              </a:ext>
            </a:extLst>
          </p:cNvPr>
          <p:cNvSpPr txBox="1"/>
          <p:nvPr/>
        </p:nvSpPr>
        <p:spPr>
          <a:xfrm>
            <a:off x="6864389" y="6560371"/>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lang="ja-JP" altLang="en-US" sz="800">
                <a:solidFill>
                  <a:prstClr val="black"/>
                </a:solidFill>
                <a:latin typeface="Meiryo UI"/>
                <a:ea typeface="Meiryo UI" panose="020B0604030504040204" charset="-128"/>
              </a:rPr>
              <a:t>ロボットトラクター（イメージ画像）</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8" name="テキスト ボックス 17">
            <a:extLst>
              <a:ext uri="{FF2B5EF4-FFF2-40B4-BE49-F238E27FC236}">
                <a16:creationId xmlns:a16="http://schemas.microsoft.com/office/drawing/2014/main" id="{3C6AD631-6099-45E1-AE27-B8DD0E949FCA}"/>
              </a:ext>
            </a:extLst>
          </p:cNvPr>
          <p:cNvSpPr txBox="1"/>
          <p:nvPr/>
        </p:nvSpPr>
        <p:spPr>
          <a:xfrm>
            <a:off x="9942266" y="6529167"/>
            <a:ext cx="1248249"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防除用ドローン</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15" name="テキスト ボックス 14">
            <a:extLst>
              <a:ext uri="{FF2B5EF4-FFF2-40B4-BE49-F238E27FC236}">
                <a16:creationId xmlns:a16="http://schemas.microsoft.com/office/drawing/2014/main" id="{646EA755-7243-4455-B7B7-1D9955774487}"/>
              </a:ext>
            </a:extLst>
          </p:cNvPr>
          <p:cNvSpPr txBox="1"/>
          <p:nvPr/>
        </p:nvSpPr>
        <p:spPr>
          <a:xfrm>
            <a:off x="86341" y="2759073"/>
            <a:ext cx="6199391" cy="1323439"/>
          </a:xfrm>
          <a:prstGeom prst="rect">
            <a:avLst/>
          </a:prstGeom>
          <a:noFill/>
        </p:spPr>
        <p:txBody>
          <a:bodyPr wrap="square">
            <a:spAutoFit/>
          </a:bodyPr>
          <a:lstStyle/>
          <a:p>
            <a:r>
              <a:rPr lang="ja-JP" altLang="en-US" sz="1600" dirty="0">
                <a:ea typeface="游ゴシック"/>
              </a:rPr>
              <a:t>・</a:t>
            </a:r>
            <a:r>
              <a:rPr kumimoji="1" lang="ja-JP" altLang="en-US" sz="1600" dirty="0">
                <a:ea typeface="游ゴシック"/>
              </a:rPr>
              <a:t>個別の課題に応じた圃場・出荷・流通・労務管理の効率化など</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業務プロセス刷新への</a:t>
            </a:r>
            <a:r>
              <a:rPr kumimoji="1" lang="en-US" altLang="ja-JP" sz="1600" dirty="0">
                <a:ea typeface="游ゴシック"/>
              </a:rPr>
              <a:t>DX</a:t>
            </a:r>
            <a:r>
              <a:rPr kumimoji="1" lang="ja-JP" altLang="en-US" sz="1600" dirty="0">
                <a:ea typeface="游ゴシック"/>
              </a:rPr>
              <a:t>活用を支援</a:t>
            </a:r>
            <a:endParaRPr lang="en-US" altLang="ja-JP" sz="1600" dirty="0">
              <a:ea typeface="游ゴシック"/>
            </a:endParaRPr>
          </a:p>
          <a:p>
            <a:r>
              <a:rPr lang="ja-JP" altLang="en-US" sz="1600" dirty="0">
                <a:ea typeface="游ゴシック"/>
              </a:rPr>
              <a:t>・産地等においては、環境センシングデータ、生育データを出</a:t>
            </a:r>
            <a:endParaRPr lang="en-US" altLang="ja-JP" sz="1600" dirty="0">
              <a:ea typeface="游ゴシック"/>
            </a:endParaRPr>
          </a:p>
          <a:p>
            <a:r>
              <a:rPr lang="ja-JP" altLang="en-US" sz="1600" dirty="0">
                <a:ea typeface="游ゴシック"/>
              </a:rPr>
              <a:t>　荷・収量予測に活用するほか、スマートフードチェーンなど流</a:t>
            </a:r>
            <a:endParaRPr lang="en-US" altLang="ja-JP" sz="1600" dirty="0">
              <a:ea typeface="游ゴシック"/>
            </a:endParaRPr>
          </a:p>
          <a:p>
            <a:r>
              <a:rPr lang="ja-JP" altLang="en-US" sz="1600" dirty="0">
                <a:ea typeface="游ゴシック"/>
              </a:rPr>
              <a:t>　通</a:t>
            </a:r>
            <a:r>
              <a:rPr lang="en-US" altLang="ja-JP" sz="1600" dirty="0">
                <a:ea typeface="游ゴシック"/>
              </a:rPr>
              <a:t>DX</a:t>
            </a:r>
            <a:r>
              <a:rPr lang="ja-JP" altLang="en-US" sz="1600" dirty="0">
                <a:ea typeface="游ゴシック"/>
              </a:rPr>
              <a:t>との連携体制を拡大</a:t>
            </a:r>
            <a:endParaRPr lang="ja-JP" altLang="en-US" sz="1600" dirty="0"/>
          </a:p>
        </p:txBody>
      </p:sp>
      <p:sp>
        <p:nvSpPr>
          <p:cNvPr id="5" name="二等辺三角形 4">
            <a:extLst>
              <a:ext uri="{FF2B5EF4-FFF2-40B4-BE49-F238E27FC236}">
                <a16:creationId xmlns:a16="http://schemas.microsoft.com/office/drawing/2014/main" id="{5F6774BD-F748-44BA-9EB6-0D8461740720}"/>
              </a:ext>
            </a:extLst>
          </p:cNvPr>
          <p:cNvSpPr/>
          <p:nvPr/>
        </p:nvSpPr>
        <p:spPr>
          <a:xfrm flipV="1">
            <a:off x="2004162" y="2540084"/>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9943342-7579-4C31-AD72-364D3403B016}"/>
              </a:ext>
            </a:extLst>
          </p:cNvPr>
          <p:cNvSpPr txBox="1"/>
          <p:nvPr/>
        </p:nvSpPr>
        <p:spPr>
          <a:xfrm>
            <a:off x="1160927" y="4303574"/>
            <a:ext cx="4288353" cy="338554"/>
          </a:xfrm>
          <a:prstGeom prst="rect">
            <a:avLst/>
          </a:prstGeom>
          <a:noFill/>
        </p:spPr>
        <p:txBody>
          <a:bodyPr wrap="none" rtlCol="0">
            <a:spAutoFit/>
          </a:bodyPr>
          <a:lstStyle/>
          <a:p>
            <a:r>
              <a:rPr kumimoji="1" lang="ja-JP" altLang="en-US" sz="1600" b="1" dirty="0"/>
              <a:t>業務プロセス刷新、大阪産農産物の有利販売</a:t>
            </a:r>
          </a:p>
        </p:txBody>
      </p:sp>
      <p:sp>
        <p:nvSpPr>
          <p:cNvPr id="19" name="二等辺三角形 18">
            <a:extLst>
              <a:ext uri="{FF2B5EF4-FFF2-40B4-BE49-F238E27FC236}">
                <a16:creationId xmlns:a16="http://schemas.microsoft.com/office/drawing/2014/main" id="{16AF717A-83B0-44DE-ADC1-F664688E8848}"/>
              </a:ext>
            </a:extLst>
          </p:cNvPr>
          <p:cNvSpPr/>
          <p:nvPr/>
        </p:nvSpPr>
        <p:spPr>
          <a:xfrm flipV="1">
            <a:off x="2004162" y="4079612"/>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F1DE17AC-7859-47D9-AC1D-5707BFC48901}"/>
              </a:ext>
            </a:extLst>
          </p:cNvPr>
          <p:cNvSpPr txBox="1"/>
          <p:nvPr/>
        </p:nvSpPr>
        <p:spPr>
          <a:xfrm>
            <a:off x="6285732" y="2543969"/>
            <a:ext cx="5915510" cy="1569660"/>
          </a:xfrm>
          <a:prstGeom prst="rect">
            <a:avLst/>
          </a:prstGeom>
          <a:noFill/>
        </p:spPr>
        <p:txBody>
          <a:bodyPr wrap="square">
            <a:spAutoFit/>
          </a:bodyPr>
          <a:lstStyle/>
          <a:p>
            <a:r>
              <a:rPr lang="ja-JP" altLang="en-US" sz="1600" dirty="0">
                <a:ea typeface="游ゴシック"/>
              </a:rPr>
              <a:t>・水稲・露地野菜など土地利用型作物で規模拡大を図ろうとす</a:t>
            </a:r>
            <a:endParaRPr lang="en-US" altLang="ja-JP" sz="1600" dirty="0">
              <a:ea typeface="游ゴシック"/>
            </a:endParaRPr>
          </a:p>
          <a:p>
            <a:r>
              <a:rPr lang="ja-JP" altLang="en-US" sz="1600" dirty="0">
                <a:ea typeface="游ゴシック"/>
              </a:rPr>
              <a:t>　る担い手や、農作業受託等を行う農業サービス事業体を対象</a:t>
            </a:r>
            <a:endParaRPr lang="en-US" altLang="ja-JP" sz="1600" dirty="0">
              <a:ea typeface="游ゴシック"/>
            </a:endParaRPr>
          </a:p>
          <a:p>
            <a:r>
              <a:rPr lang="ja-JP" altLang="en-US" sz="1600" dirty="0">
                <a:ea typeface="游ゴシック"/>
              </a:rPr>
              <a:t>　に農地集積を促進</a:t>
            </a:r>
            <a:endParaRPr lang="en-US" altLang="ja-JP" sz="1600" dirty="0">
              <a:ea typeface="游ゴシック"/>
            </a:endParaRPr>
          </a:p>
          <a:p>
            <a:r>
              <a:rPr lang="ja-JP" altLang="en-US" sz="1600" dirty="0">
                <a:ea typeface="游ゴシック"/>
              </a:rPr>
              <a:t>・トラクター・コンバイン・ドローン等のスマート農機・高性</a:t>
            </a:r>
            <a:endParaRPr lang="en-US" altLang="ja-JP" sz="1600" dirty="0">
              <a:ea typeface="游ゴシック"/>
            </a:endParaRPr>
          </a:p>
          <a:p>
            <a:r>
              <a:rPr lang="ja-JP" altLang="en-US" sz="1600" dirty="0">
                <a:ea typeface="游ゴシック"/>
              </a:rPr>
              <a:t>　能機械導入への支援措置を講じ、持続可能な農業・地域経営</a:t>
            </a:r>
            <a:endParaRPr lang="en-US" altLang="ja-JP" sz="1600" dirty="0">
              <a:ea typeface="游ゴシック"/>
            </a:endParaRPr>
          </a:p>
          <a:p>
            <a:r>
              <a:rPr lang="ja-JP" altLang="en-US" sz="1600" dirty="0">
                <a:ea typeface="游ゴシック"/>
              </a:rPr>
              <a:t>　に向けた省力化技術の活用を拡大</a:t>
            </a:r>
            <a:endParaRPr lang="ja-JP" altLang="ja-JP" sz="1600" dirty="0">
              <a:ea typeface="游ゴシック"/>
            </a:endParaRPr>
          </a:p>
        </p:txBody>
      </p:sp>
      <p:sp>
        <p:nvSpPr>
          <p:cNvPr id="22" name="二等辺三角形 21">
            <a:extLst>
              <a:ext uri="{FF2B5EF4-FFF2-40B4-BE49-F238E27FC236}">
                <a16:creationId xmlns:a16="http://schemas.microsoft.com/office/drawing/2014/main" id="{7FFFA269-CAF5-45AC-91E9-B35A15E7B336}"/>
              </a:ext>
            </a:extLst>
          </p:cNvPr>
          <p:cNvSpPr/>
          <p:nvPr/>
        </p:nvSpPr>
        <p:spPr>
          <a:xfrm flipV="1">
            <a:off x="7763122" y="228525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a:extLst>
              <a:ext uri="{FF2B5EF4-FFF2-40B4-BE49-F238E27FC236}">
                <a16:creationId xmlns:a16="http://schemas.microsoft.com/office/drawing/2014/main" id="{8A9C3124-98AF-40D2-B591-093234017AC2}"/>
              </a:ext>
            </a:extLst>
          </p:cNvPr>
          <p:cNvSpPr/>
          <p:nvPr/>
        </p:nvSpPr>
        <p:spPr>
          <a:xfrm flipV="1">
            <a:off x="7764710" y="4093301"/>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B6B2626D-8AE4-4326-BCEF-F4BEC839BDF7}"/>
              </a:ext>
            </a:extLst>
          </p:cNvPr>
          <p:cNvSpPr txBox="1"/>
          <p:nvPr/>
        </p:nvSpPr>
        <p:spPr>
          <a:xfrm>
            <a:off x="8048401" y="4298444"/>
            <a:ext cx="2031325" cy="338554"/>
          </a:xfrm>
          <a:prstGeom prst="rect">
            <a:avLst/>
          </a:prstGeom>
          <a:noFill/>
        </p:spPr>
        <p:txBody>
          <a:bodyPr wrap="none" rtlCol="0">
            <a:spAutoFit/>
          </a:bodyPr>
          <a:lstStyle/>
          <a:p>
            <a:r>
              <a:rPr kumimoji="1" lang="ja-JP" altLang="en-US" sz="1600" b="1" dirty="0"/>
              <a:t>生産力の維持・向上</a:t>
            </a:r>
          </a:p>
        </p:txBody>
      </p:sp>
    </p:spTree>
    <p:extLst>
      <p:ext uri="{BB962C8B-B14F-4D97-AF65-F5344CB8AC3E}">
        <p14:creationId xmlns:p14="http://schemas.microsoft.com/office/powerpoint/2010/main" val="407182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B9A3981-1ADA-499B-8BF4-074076C9EF8B}"/>
              </a:ext>
            </a:extLst>
          </p:cNvPr>
          <p:cNvSpPr/>
          <p:nvPr/>
        </p:nvSpPr>
        <p:spPr>
          <a:xfrm>
            <a:off x="0" y="-13471"/>
            <a:ext cx="12192000" cy="5878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第４　取組内容と効果</a:t>
            </a:r>
          </a:p>
        </p:txBody>
      </p:sp>
      <p:sp>
        <p:nvSpPr>
          <p:cNvPr id="13" name="スライド番号プレースホルダー 12">
            <a:extLst>
              <a:ext uri="{FF2B5EF4-FFF2-40B4-BE49-F238E27FC236}">
                <a16:creationId xmlns:a16="http://schemas.microsoft.com/office/drawing/2014/main" id="{28DC98E6-E906-41D8-88C6-EA9C9246DA25}"/>
              </a:ext>
            </a:extLst>
          </p:cNvPr>
          <p:cNvSpPr>
            <a:spLocks noGrp="1"/>
          </p:cNvSpPr>
          <p:nvPr>
            <p:ph type="sldNum" sz="quarter" idx="12"/>
          </p:nvPr>
        </p:nvSpPr>
        <p:spPr>
          <a:xfrm>
            <a:off x="9448800" y="64773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ltLang="ja-JP" sz="2400" dirty="0">
                <a:solidFill>
                  <a:prstClr val="black"/>
                </a:solidFill>
                <a:latin typeface="Calibri" panose="020F0502020204030204"/>
                <a:ea typeface="ＭＳ Ｐゴシック" panose="020B0600070205080204" pitchFamily="50" charset="-128"/>
              </a:rPr>
              <a:t>7</a:t>
            </a:r>
            <a:endPar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6555E888-E1B7-48C1-AEFF-44FEB2077444}"/>
              </a:ext>
            </a:extLst>
          </p:cNvPr>
          <p:cNvSpPr txBox="1"/>
          <p:nvPr/>
        </p:nvSpPr>
        <p:spPr>
          <a:xfrm>
            <a:off x="231279" y="1149311"/>
            <a:ext cx="5810187" cy="1200329"/>
          </a:xfrm>
          <a:prstGeom prst="rect">
            <a:avLst/>
          </a:prstGeom>
          <a:noFill/>
        </p:spPr>
        <p:txBody>
          <a:bodyPr wrap="square" lIns="91440" tIns="45720" rIns="91440" bIns="45720" rtlCol="0" anchor="t">
            <a:spAutoFit/>
          </a:bodyPr>
          <a:lstStyle/>
          <a:p>
            <a:r>
              <a:rPr lang="en-US" altLang="ja-JP" sz="2000" b="1" dirty="0">
                <a:ea typeface="游ゴシック"/>
              </a:rPr>
              <a:t>(3)</a:t>
            </a:r>
            <a:r>
              <a:rPr lang="ja-JP" altLang="en-US" sz="2000" b="1" dirty="0">
                <a:ea typeface="游ゴシック"/>
              </a:rPr>
              <a:t> 経営の早期発展に向けた熟練技のデジタル継承と拡張</a:t>
            </a:r>
            <a:endParaRPr kumimoji="1" lang="en-US" altLang="ja-JP" sz="2000" b="1" dirty="0">
              <a:ea typeface="游ゴシック"/>
            </a:endParaRPr>
          </a:p>
          <a:p>
            <a:r>
              <a:rPr kumimoji="1" lang="ja-JP" altLang="en-US" sz="1600" dirty="0">
                <a:ea typeface="游ゴシック"/>
              </a:rPr>
              <a:t>・熟練技術には言語化が難しい暗黙知や身体技術が多く、新</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規就農者の習得が経営発展の課題</a:t>
            </a:r>
            <a:endParaRPr lang="en-US" altLang="ja-JP" sz="1600" dirty="0">
              <a:ea typeface="游ゴシック"/>
            </a:endParaRPr>
          </a:p>
        </p:txBody>
      </p:sp>
      <p:sp>
        <p:nvSpPr>
          <p:cNvPr id="8" name="正方形/長方形 7">
            <a:extLst>
              <a:ext uri="{FF2B5EF4-FFF2-40B4-BE49-F238E27FC236}">
                <a16:creationId xmlns:a16="http://schemas.microsoft.com/office/drawing/2014/main" id="{A2A50CD7-F0E5-4132-AA29-34E55FD1CA6C}"/>
              </a:ext>
            </a:extLst>
          </p:cNvPr>
          <p:cNvSpPr/>
          <p:nvPr/>
        </p:nvSpPr>
        <p:spPr>
          <a:xfrm>
            <a:off x="0" y="543814"/>
            <a:ext cx="12192000" cy="58782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　</a:t>
            </a:r>
            <a:r>
              <a:rPr lang="ja-JP" altLang="en-US" sz="2400">
                <a:solidFill>
                  <a:prstClr val="black"/>
                </a:solidFill>
                <a:latin typeface="Calibri" panose="020F0502020204030204"/>
                <a:ea typeface="ＭＳ Ｐゴシック" panose="020B0600070205080204" pitchFamily="50" charset="-128"/>
              </a:rPr>
              <a:t>２　</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持続的成長を支える</a:t>
            </a:r>
            <a:r>
              <a:rPr kumimoji="1" lang="en-US" altLang="ja-JP"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DX</a:t>
            </a:r>
            <a:r>
              <a:rPr kumimoji="1" lang="ja-JP" altLang="en-US" sz="24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の展開　</a:t>
            </a:r>
          </a:p>
        </p:txBody>
      </p:sp>
      <p:sp>
        <p:nvSpPr>
          <p:cNvPr id="20" name="テキスト ボックス 19">
            <a:extLst>
              <a:ext uri="{FF2B5EF4-FFF2-40B4-BE49-F238E27FC236}">
                <a16:creationId xmlns:a16="http://schemas.microsoft.com/office/drawing/2014/main" id="{6902B5BA-D6DC-431F-A02C-696D80DCCBA6}"/>
              </a:ext>
            </a:extLst>
          </p:cNvPr>
          <p:cNvSpPr txBox="1"/>
          <p:nvPr/>
        </p:nvSpPr>
        <p:spPr>
          <a:xfrm>
            <a:off x="6073453" y="1143366"/>
            <a:ext cx="6084843" cy="1631216"/>
          </a:xfrm>
          <a:prstGeom prst="rect">
            <a:avLst/>
          </a:prstGeom>
          <a:noFill/>
        </p:spPr>
        <p:txBody>
          <a:bodyPr wrap="square" lIns="91440" tIns="45720" rIns="91440" bIns="45720" rtlCol="0" anchor="t">
            <a:spAutoFit/>
          </a:bodyPr>
          <a:lstStyle/>
          <a:p>
            <a:r>
              <a:rPr lang="en-US" altLang="ja-JP" sz="2000" b="1" dirty="0">
                <a:ea typeface="游ゴシック"/>
              </a:rPr>
              <a:t>(4)</a:t>
            </a:r>
            <a:r>
              <a:rPr lang="ja-JP" altLang="en-US" sz="2000" b="1" dirty="0">
                <a:ea typeface="游ゴシック"/>
              </a:rPr>
              <a:t> </a:t>
            </a:r>
            <a:r>
              <a:rPr lang="en-US" altLang="ja-JP" sz="2000" b="1" dirty="0">
                <a:ea typeface="游ゴシック"/>
              </a:rPr>
              <a:t>AI(</a:t>
            </a:r>
            <a:r>
              <a:rPr lang="ja-JP" altLang="en-US" sz="2000" b="1" dirty="0">
                <a:ea typeface="游ゴシック"/>
              </a:rPr>
              <a:t>人工知能</a:t>
            </a:r>
            <a:r>
              <a:rPr lang="en-US" altLang="ja-JP" sz="2000" b="1" dirty="0">
                <a:ea typeface="游ゴシック"/>
              </a:rPr>
              <a:t>)</a:t>
            </a:r>
            <a:r>
              <a:rPr lang="ja-JP" altLang="en-US" sz="2000" b="1" dirty="0">
                <a:ea typeface="游ゴシック"/>
              </a:rPr>
              <a:t>・</a:t>
            </a:r>
            <a:r>
              <a:rPr lang="en-US" altLang="ja-JP" sz="2000" b="1" dirty="0">
                <a:ea typeface="游ゴシック"/>
              </a:rPr>
              <a:t>ICT</a:t>
            </a:r>
            <a:r>
              <a:rPr lang="ja-JP" altLang="en-US" sz="2000" b="1" dirty="0">
                <a:ea typeface="游ゴシック"/>
              </a:rPr>
              <a:t>等を活用した経営サポート</a:t>
            </a:r>
            <a:endParaRPr kumimoji="1" lang="ja-JP" altLang="en-US" sz="1600" b="1" dirty="0">
              <a:ea typeface="游ゴシック"/>
            </a:endParaRPr>
          </a:p>
          <a:p>
            <a:r>
              <a:rPr lang="ja-JP" altLang="en-US" sz="1600" dirty="0">
                <a:ea typeface="游ゴシック"/>
              </a:rPr>
              <a:t>・ハウス栽培農家への技術支援に</a:t>
            </a:r>
            <a:r>
              <a:rPr lang="en-US" altLang="ja-JP" sz="1600" dirty="0">
                <a:ea typeface="游ゴシック"/>
              </a:rPr>
              <a:t>ICT</a:t>
            </a:r>
            <a:r>
              <a:rPr lang="ja-JP" altLang="en-US" sz="1600" dirty="0">
                <a:ea typeface="游ゴシック"/>
              </a:rPr>
              <a:t>を積極的に活用</a:t>
            </a:r>
            <a:endParaRPr lang="en-US" altLang="ja-JP" sz="1600" dirty="0">
              <a:ea typeface="游ゴシック"/>
            </a:endParaRPr>
          </a:p>
          <a:p>
            <a:r>
              <a:rPr lang="ja-JP" altLang="en-US" sz="1600" dirty="0">
                <a:ea typeface="游ゴシック"/>
              </a:rPr>
              <a:t>・ぶどうでは、篤農家の温度管理手法を可視化して共有し、若手</a:t>
            </a:r>
            <a:endParaRPr lang="en-US" altLang="ja-JP" sz="1600" dirty="0">
              <a:ea typeface="游ゴシック"/>
            </a:endParaRPr>
          </a:p>
          <a:p>
            <a:r>
              <a:rPr lang="ja-JP" altLang="en-US" sz="1600" dirty="0">
                <a:ea typeface="游ゴシック"/>
              </a:rPr>
              <a:t>　生産者には</a:t>
            </a:r>
            <a:r>
              <a:rPr lang="en-US" altLang="ja-JP" sz="1600" dirty="0">
                <a:ea typeface="游ゴシック"/>
              </a:rPr>
              <a:t>SNS</a:t>
            </a:r>
            <a:r>
              <a:rPr lang="ja-JP" altLang="en-US" sz="1600" dirty="0">
                <a:ea typeface="游ゴシック"/>
              </a:rPr>
              <a:t>を用いて時期に即応した管理方法を情報提供</a:t>
            </a:r>
            <a:endParaRPr lang="en-US" altLang="ja-JP" sz="1600" dirty="0">
              <a:ea typeface="游ゴシック"/>
            </a:endParaRPr>
          </a:p>
          <a:p>
            <a:r>
              <a:rPr lang="ja-JP" altLang="en-US" sz="1600" dirty="0">
                <a:ea typeface="游ゴシック"/>
              </a:rPr>
              <a:t>・若手農業者でも先進的な栽培ノウハウを得やすくなり、地域全</a:t>
            </a:r>
            <a:endParaRPr lang="en-US" altLang="ja-JP" sz="1600" dirty="0">
              <a:ea typeface="游ゴシック"/>
            </a:endParaRPr>
          </a:p>
          <a:p>
            <a:r>
              <a:rPr lang="ja-JP" altLang="en-US" sz="1600" dirty="0">
                <a:ea typeface="游ゴシック"/>
              </a:rPr>
              <a:t>　体の底上げにつながっている</a:t>
            </a:r>
            <a:endParaRPr lang="ja-JP" dirty="0">
              <a:ea typeface="游ゴシック"/>
            </a:endParaRPr>
          </a:p>
        </p:txBody>
      </p:sp>
      <p:graphicFrame>
        <p:nvGraphicFramePr>
          <p:cNvPr id="7" name="表 5">
            <a:extLst>
              <a:ext uri="{FF2B5EF4-FFF2-40B4-BE49-F238E27FC236}">
                <a16:creationId xmlns:a16="http://schemas.microsoft.com/office/drawing/2014/main" id="{65D55791-A305-4AC2-9059-EF68AF488E74}"/>
              </a:ext>
            </a:extLst>
          </p:cNvPr>
          <p:cNvGraphicFramePr>
            <a:graphicFrameLocks noGrp="1"/>
          </p:cNvGraphicFramePr>
          <p:nvPr>
            <p:extLst>
              <p:ext uri="{D42A27DB-BD31-4B8C-83A1-F6EECF244321}">
                <p14:modId xmlns:p14="http://schemas.microsoft.com/office/powerpoint/2010/main" val="1228933553"/>
              </p:ext>
            </p:extLst>
          </p:nvPr>
        </p:nvGraphicFramePr>
        <p:xfrm>
          <a:off x="460123" y="5904782"/>
          <a:ext cx="5004510" cy="792480"/>
        </p:xfrm>
        <a:graphic>
          <a:graphicData uri="http://schemas.openxmlformats.org/drawingml/2006/table">
            <a:tbl>
              <a:tblPr firstRow="1" bandRow="1"/>
              <a:tblGrid>
                <a:gridCol w="1269608">
                  <a:extLst>
                    <a:ext uri="{9D8B030D-6E8A-4147-A177-3AD203B41FA5}">
                      <a16:colId xmlns:a16="http://schemas.microsoft.com/office/drawing/2014/main" val="2380337577"/>
                    </a:ext>
                  </a:extLst>
                </a:gridCol>
                <a:gridCol w="1886485">
                  <a:extLst>
                    <a:ext uri="{9D8B030D-6E8A-4147-A177-3AD203B41FA5}">
                      <a16:colId xmlns:a16="http://schemas.microsoft.com/office/drawing/2014/main" val="736879902"/>
                    </a:ext>
                  </a:extLst>
                </a:gridCol>
                <a:gridCol w="1848417">
                  <a:extLst>
                    <a:ext uri="{9D8B030D-6E8A-4147-A177-3AD203B41FA5}">
                      <a16:colId xmlns:a16="http://schemas.microsoft.com/office/drawing/2014/main" val="4286019188"/>
                    </a:ext>
                  </a:extLst>
                </a:gridCol>
              </a:tblGrid>
              <a:tr h="239799">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品目</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重要生産工程</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9CB38"/>
                    </a:solidFill>
                  </a:tcPr>
                </a:tc>
                <a:tc>
                  <a:txBody>
                    <a:bodyPr/>
                    <a:lstStyle>
                      <a:lvl1pPr marL="0" algn="l" defTabSz="1280160" rtl="0" eaLnBrk="1" latinLnBrk="0" hangingPunct="1">
                        <a:defRPr kumimoji="1" sz="2520" b="1" kern="1200">
                          <a:solidFill>
                            <a:schemeClr val="lt1"/>
                          </a:solidFill>
                          <a:latin typeface="游ゴシック" panose="020F0502020204030204"/>
                        </a:defRPr>
                      </a:lvl1pPr>
                      <a:lvl2pPr marL="640080" algn="l" defTabSz="1280160" rtl="0" eaLnBrk="1" latinLnBrk="0" hangingPunct="1">
                        <a:defRPr kumimoji="1" sz="2520" b="1" kern="1200">
                          <a:solidFill>
                            <a:schemeClr val="lt1"/>
                          </a:solidFill>
                          <a:latin typeface="游ゴシック" panose="020F0502020204030204"/>
                        </a:defRPr>
                      </a:lvl2pPr>
                      <a:lvl3pPr marL="1280160" algn="l" defTabSz="1280160" rtl="0" eaLnBrk="1" latinLnBrk="0" hangingPunct="1">
                        <a:defRPr kumimoji="1" sz="2520" b="1" kern="1200">
                          <a:solidFill>
                            <a:schemeClr val="lt1"/>
                          </a:solidFill>
                          <a:latin typeface="游ゴシック" panose="020F0502020204030204"/>
                        </a:defRPr>
                      </a:lvl3pPr>
                      <a:lvl4pPr marL="1920240" algn="l" defTabSz="1280160" rtl="0" eaLnBrk="1" latinLnBrk="0" hangingPunct="1">
                        <a:defRPr kumimoji="1" sz="2520" b="1" kern="1200">
                          <a:solidFill>
                            <a:schemeClr val="lt1"/>
                          </a:solidFill>
                          <a:latin typeface="游ゴシック" panose="020F0502020204030204"/>
                        </a:defRPr>
                      </a:lvl4pPr>
                      <a:lvl5pPr marL="2560320" algn="l" defTabSz="1280160" rtl="0" eaLnBrk="1" latinLnBrk="0" hangingPunct="1">
                        <a:defRPr kumimoji="1" sz="2520" b="1" kern="1200">
                          <a:solidFill>
                            <a:schemeClr val="lt1"/>
                          </a:solidFill>
                          <a:latin typeface="游ゴシック" panose="020F0502020204030204"/>
                        </a:defRPr>
                      </a:lvl5pPr>
                      <a:lvl6pPr marL="3200400" algn="l" defTabSz="1280160" rtl="0" eaLnBrk="1" latinLnBrk="0" hangingPunct="1">
                        <a:defRPr kumimoji="1" sz="2520" b="1" kern="1200">
                          <a:solidFill>
                            <a:schemeClr val="lt1"/>
                          </a:solidFill>
                          <a:latin typeface="游ゴシック" panose="020F0502020204030204"/>
                        </a:defRPr>
                      </a:lvl6pPr>
                      <a:lvl7pPr marL="3840480" algn="l" defTabSz="1280160" rtl="0" eaLnBrk="1" latinLnBrk="0" hangingPunct="1">
                        <a:defRPr kumimoji="1" sz="2520" b="1" kern="1200">
                          <a:solidFill>
                            <a:schemeClr val="lt1"/>
                          </a:solidFill>
                          <a:latin typeface="游ゴシック" panose="020F0502020204030204"/>
                        </a:defRPr>
                      </a:lvl7pPr>
                      <a:lvl8pPr marL="4480560" algn="l" defTabSz="1280160" rtl="0" eaLnBrk="1" latinLnBrk="0" hangingPunct="1">
                        <a:defRPr kumimoji="1" sz="2520" b="1" kern="1200">
                          <a:solidFill>
                            <a:schemeClr val="lt1"/>
                          </a:solidFill>
                          <a:latin typeface="游ゴシック" panose="020F0502020204030204"/>
                        </a:defRPr>
                      </a:lvl8pPr>
                      <a:lvl9pPr marL="5120640" algn="l" defTabSz="1280160" rtl="0" eaLnBrk="1" latinLnBrk="0" hangingPunct="1">
                        <a:defRPr kumimoji="1" sz="2520" b="1" kern="1200">
                          <a:solidFill>
                            <a:schemeClr val="lt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生産額増目標</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val="1570951834"/>
                  </a:ext>
                </a:extLst>
              </a:tr>
              <a:tr h="517909">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pPr algn="ctr"/>
                      <a:r>
                        <a:rPr kumimoji="1" lang="ja-JP" altLang="en-US" sz="1000">
                          <a:latin typeface="Meiryo UI" panose="020B0604030504040204" pitchFamily="50" charset="-128"/>
                          <a:ea typeface="Meiryo UI" panose="020B0604030504040204" pitchFamily="50" charset="-128"/>
                        </a:rPr>
                        <a:t>ぶどう　水なす</a:t>
                      </a:r>
                      <a:endParaRPr kumimoji="1" lang="en-US" altLang="ja-JP" sz="1000">
                        <a:latin typeface="Meiryo UI" panose="020B0604030504040204" pitchFamily="50" charset="-128"/>
                        <a:ea typeface="Meiryo UI" panose="020B0604030504040204" pitchFamily="50" charset="-128"/>
                      </a:endParaRPr>
                    </a:p>
                    <a:p>
                      <a:pPr algn="ctr"/>
                      <a:r>
                        <a:rPr kumimoji="1" lang="ja-JP" altLang="en-US" sz="1000">
                          <a:latin typeface="Meiryo UI" panose="020B0604030504040204" pitchFamily="50" charset="-128"/>
                          <a:ea typeface="Meiryo UI" panose="020B0604030504040204" pitchFamily="50" charset="-128"/>
                        </a:rPr>
                        <a:t>いちご　きくな　等</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dirty="0">
                          <a:latin typeface="Meiryo UI" panose="020B0604030504040204" pitchFamily="50" charset="-128"/>
                          <a:ea typeface="Meiryo UI" panose="020B0604030504040204" pitchFamily="50" charset="-128"/>
                        </a:rPr>
                        <a:t>デジタル映像化・体系化・</a:t>
                      </a:r>
                      <a:r>
                        <a:rPr kumimoji="1" lang="en-US" altLang="ja-JP" sz="1000" dirty="0">
                          <a:latin typeface="Meiryo UI" panose="020B0604030504040204" pitchFamily="50" charset="-128"/>
                          <a:ea typeface="Meiryo UI" panose="020B0604030504040204" pitchFamily="50" charset="-128"/>
                        </a:rPr>
                        <a:t>ICT</a:t>
                      </a:r>
                      <a:r>
                        <a:rPr kumimoji="1" lang="ja-JP" altLang="en-US" sz="1000" dirty="0">
                          <a:latin typeface="Meiryo UI" panose="020B0604030504040204" pitchFamily="50" charset="-128"/>
                          <a:ea typeface="Meiryo UI" panose="020B0604030504040204" pitchFamily="50" charset="-128"/>
                        </a:rPr>
                        <a:t>配信</a:t>
                      </a:r>
                      <a:endParaRPr kumimoji="1" lang="en-US" altLang="ja-JP" sz="10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TlToBr w="12700" cmpd="sng">
                      <a:noFill/>
                      <a:prstDash val="solid"/>
                    </a:lnTlToBr>
                    <a:lnBlToTr w="12700" cmpd="sng">
                      <a:noFill/>
                      <a:prstDash val="solid"/>
                    </a:lnBlToTr>
                    <a:solidFill>
                      <a:srgbClr val="99CB38">
                        <a:tint val="40000"/>
                      </a:srgbClr>
                    </a:solidFill>
                  </a:tcPr>
                </a:tc>
                <a:tc>
                  <a:txBody>
                    <a:bodyPr/>
                    <a:lstStyle>
                      <a:lvl1pPr marL="0" algn="l" defTabSz="1280160" rtl="0" eaLnBrk="1" latinLnBrk="0" hangingPunct="1">
                        <a:defRPr kumimoji="1" sz="2520" kern="1200">
                          <a:solidFill>
                            <a:schemeClr val="dk1"/>
                          </a:solidFill>
                          <a:latin typeface="游ゴシック" panose="020F0502020204030204"/>
                        </a:defRPr>
                      </a:lvl1pPr>
                      <a:lvl2pPr marL="640080" algn="l" defTabSz="1280160" rtl="0" eaLnBrk="1" latinLnBrk="0" hangingPunct="1">
                        <a:defRPr kumimoji="1" sz="2520" kern="1200">
                          <a:solidFill>
                            <a:schemeClr val="dk1"/>
                          </a:solidFill>
                          <a:latin typeface="游ゴシック" panose="020F0502020204030204"/>
                        </a:defRPr>
                      </a:lvl2pPr>
                      <a:lvl3pPr marL="1280160" algn="l" defTabSz="1280160" rtl="0" eaLnBrk="1" latinLnBrk="0" hangingPunct="1">
                        <a:defRPr kumimoji="1" sz="2520" kern="1200">
                          <a:solidFill>
                            <a:schemeClr val="dk1"/>
                          </a:solidFill>
                          <a:latin typeface="游ゴシック" panose="020F0502020204030204"/>
                        </a:defRPr>
                      </a:lvl3pPr>
                      <a:lvl4pPr marL="1920240" algn="l" defTabSz="1280160" rtl="0" eaLnBrk="1" latinLnBrk="0" hangingPunct="1">
                        <a:defRPr kumimoji="1" sz="2520" kern="1200">
                          <a:solidFill>
                            <a:schemeClr val="dk1"/>
                          </a:solidFill>
                          <a:latin typeface="游ゴシック" panose="020F0502020204030204"/>
                        </a:defRPr>
                      </a:lvl4pPr>
                      <a:lvl5pPr marL="2560320" algn="l" defTabSz="1280160" rtl="0" eaLnBrk="1" latinLnBrk="0" hangingPunct="1">
                        <a:defRPr kumimoji="1" sz="2520" kern="1200">
                          <a:solidFill>
                            <a:schemeClr val="dk1"/>
                          </a:solidFill>
                          <a:latin typeface="游ゴシック" panose="020F0502020204030204"/>
                        </a:defRPr>
                      </a:lvl5pPr>
                      <a:lvl6pPr marL="3200400" algn="l" defTabSz="1280160" rtl="0" eaLnBrk="1" latinLnBrk="0" hangingPunct="1">
                        <a:defRPr kumimoji="1" sz="2520" kern="1200">
                          <a:solidFill>
                            <a:schemeClr val="dk1"/>
                          </a:solidFill>
                          <a:latin typeface="游ゴシック" panose="020F0502020204030204"/>
                        </a:defRPr>
                      </a:lvl6pPr>
                      <a:lvl7pPr marL="3840480" algn="l" defTabSz="1280160" rtl="0" eaLnBrk="1" latinLnBrk="0" hangingPunct="1">
                        <a:defRPr kumimoji="1" sz="2520" kern="1200">
                          <a:solidFill>
                            <a:schemeClr val="dk1"/>
                          </a:solidFill>
                          <a:latin typeface="游ゴシック" panose="020F0502020204030204"/>
                        </a:defRPr>
                      </a:lvl7pPr>
                      <a:lvl8pPr marL="4480560" algn="l" defTabSz="1280160" rtl="0" eaLnBrk="1" latinLnBrk="0" hangingPunct="1">
                        <a:defRPr kumimoji="1" sz="2520" kern="1200">
                          <a:solidFill>
                            <a:schemeClr val="dk1"/>
                          </a:solidFill>
                          <a:latin typeface="游ゴシック" panose="020F0502020204030204"/>
                        </a:defRPr>
                      </a:lvl8pPr>
                      <a:lvl9pPr marL="5120640" algn="l" defTabSz="1280160" rtl="0" eaLnBrk="1" latinLnBrk="0" hangingPunct="1">
                        <a:defRPr kumimoji="1" sz="2520" kern="1200">
                          <a:solidFill>
                            <a:schemeClr val="dk1"/>
                          </a:solidFill>
                          <a:latin typeface="游ゴシック" panose="020F0502020204030204"/>
                        </a:defRPr>
                      </a:lvl9pPr>
                    </a:lstStyle>
                    <a:p>
                      <a:r>
                        <a:rPr kumimoji="1" lang="ja-JP" altLang="en-US" sz="1000" dirty="0">
                          <a:latin typeface="Meiryo UI" panose="020B0604030504040204" pitchFamily="50" charset="-128"/>
                          <a:ea typeface="Meiryo UI" panose="020B0604030504040204" pitchFamily="50" charset="-128"/>
                        </a:rPr>
                        <a:t>新規就農後</a:t>
                      </a:r>
                      <a:r>
                        <a:rPr kumimoji="1" lang="en-US" altLang="ja-JP" sz="1000" dirty="0">
                          <a:latin typeface="Meiryo UI" panose="020B0604030504040204" pitchFamily="50" charset="-128"/>
                          <a:ea typeface="Meiryo UI" panose="020B0604030504040204" pitchFamily="50" charset="-128"/>
                        </a:rPr>
                        <a:t>5</a:t>
                      </a:r>
                      <a:r>
                        <a:rPr kumimoji="1" lang="ja-JP" altLang="en-US" sz="1000" dirty="0">
                          <a:latin typeface="Meiryo UI" panose="020B0604030504040204" pitchFamily="50" charset="-128"/>
                          <a:ea typeface="Meiryo UI" panose="020B0604030504040204" pitchFamily="50" charset="-128"/>
                        </a:rPr>
                        <a:t>年で販売額</a:t>
                      </a:r>
                      <a:r>
                        <a:rPr kumimoji="1" lang="en-US" altLang="ja-JP" sz="1000" dirty="0">
                          <a:latin typeface="Meiryo UI" panose="020B0604030504040204" pitchFamily="50" charset="-128"/>
                          <a:ea typeface="Meiryo UI" panose="020B0604030504040204" pitchFamily="50" charset="-128"/>
                        </a:rPr>
                        <a:t>1000</a:t>
                      </a:r>
                      <a:r>
                        <a:rPr kumimoji="1" lang="ja-JP" altLang="en-US" sz="1000" dirty="0">
                          <a:latin typeface="Meiryo UI" panose="020B0604030504040204" pitchFamily="50" charset="-128"/>
                          <a:ea typeface="Meiryo UI" panose="020B0604030504040204" pitchFamily="50" charset="-128"/>
                        </a:rPr>
                        <a:t>万円確保・</a:t>
                      </a:r>
                      <a:r>
                        <a:rPr kumimoji="1" lang="en-US" altLang="ja-JP" sz="1000" dirty="0">
                          <a:latin typeface="Meiryo UI" panose="020B0604030504040204" pitchFamily="50" charset="-128"/>
                          <a:ea typeface="Meiryo UI" panose="020B0604030504040204" pitchFamily="50" charset="-128"/>
                        </a:rPr>
                        <a:t>20</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新規就農者 約</a:t>
                      </a:r>
                      <a:r>
                        <a:rPr kumimoji="1" lang="en-US" altLang="ja-JP" sz="1000" dirty="0">
                          <a:latin typeface="Meiryo UI" panose="020B0604030504040204" pitchFamily="50" charset="-128"/>
                          <a:ea typeface="Meiryo UI" panose="020B0604030504040204" pitchFamily="50" charset="-128"/>
                        </a:rPr>
                        <a:t>60</a:t>
                      </a:r>
                      <a:r>
                        <a:rPr kumimoji="1" lang="ja-JP" altLang="en-US" sz="1000" dirty="0">
                          <a:latin typeface="Meiryo UI" panose="020B0604030504040204" pitchFamily="50" charset="-128"/>
                          <a:ea typeface="Meiryo UI" panose="020B0604030504040204" pitchFamily="50" charset="-128"/>
                        </a:rPr>
                        <a:t>人</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年</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9CB38">
                        <a:tint val="40000"/>
                      </a:srgbClr>
                    </a:solidFill>
                  </a:tcPr>
                </a:tc>
                <a:extLst>
                  <a:ext uri="{0D108BD9-81ED-4DB2-BD59-A6C34878D82A}">
                    <a16:rowId xmlns:a16="http://schemas.microsoft.com/office/drawing/2014/main" val="2425461960"/>
                  </a:ext>
                </a:extLst>
              </a:tr>
            </a:tbl>
          </a:graphicData>
        </a:graphic>
      </p:graphicFrame>
      <p:pic>
        <p:nvPicPr>
          <p:cNvPr id="9" name="図 8">
            <a:extLst>
              <a:ext uri="{FF2B5EF4-FFF2-40B4-BE49-F238E27FC236}">
                <a16:creationId xmlns:a16="http://schemas.microsoft.com/office/drawing/2014/main" id="{434616AA-160A-4939-8F4E-241B698A5D32}"/>
              </a:ext>
            </a:extLst>
          </p:cNvPr>
          <p:cNvPicPr/>
          <p:nvPr/>
        </p:nvPicPr>
        <p:blipFill rotWithShape="1">
          <a:blip r:embed="rId2" cstate="print">
            <a:extLst>
              <a:ext uri="{28A0092B-C50C-407E-A947-70E740481C1C}">
                <a14:useLocalDpi xmlns:a14="http://schemas.microsoft.com/office/drawing/2010/main"/>
              </a:ext>
            </a:extLst>
          </a:blip>
          <a:srcRect/>
          <a:stretch/>
        </p:blipFill>
        <p:spPr bwMode="auto">
          <a:xfrm>
            <a:off x="593504" y="4396070"/>
            <a:ext cx="931817" cy="1223282"/>
          </a:xfrm>
          <a:prstGeom prst="rect">
            <a:avLst/>
          </a:prstGeom>
          <a:noFill/>
          <a:ln>
            <a:noFill/>
          </a:ln>
          <a:extLst>
            <a:ext uri="{53640926-AAD7-44D8-BBD7-CCE9431645EC}">
              <a14:shadowObscured xmlns:a14="http://schemas.microsoft.com/office/drawing/2010/main"/>
            </a:ext>
          </a:extLst>
        </p:spPr>
      </p:pic>
      <p:pic>
        <p:nvPicPr>
          <p:cNvPr id="10" name="図 9">
            <a:extLst>
              <a:ext uri="{FF2B5EF4-FFF2-40B4-BE49-F238E27FC236}">
                <a16:creationId xmlns:a16="http://schemas.microsoft.com/office/drawing/2014/main" id="{604CE2BC-6DDA-458A-829C-560BEAFFFF9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9491" y="4393989"/>
            <a:ext cx="587035" cy="591056"/>
          </a:xfrm>
          <a:prstGeom prst="rect">
            <a:avLst/>
          </a:prstGeom>
        </p:spPr>
      </p:pic>
      <p:pic>
        <p:nvPicPr>
          <p:cNvPr id="11" name="図 10">
            <a:extLst>
              <a:ext uri="{FF2B5EF4-FFF2-40B4-BE49-F238E27FC236}">
                <a16:creationId xmlns:a16="http://schemas.microsoft.com/office/drawing/2014/main" id="{290FF3C0-6DA0-4C6F-AA0C-5972DDA8E9A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188406" y="5107710"/>
            <a:ext cx="548033" cy="549896"/>
          </a:xfrm>
          <a:prstGeom prst="rect">
            <a:avLst/>
          </a:prstGeom>
        </p:spPr>
      </p:pic>
      <p:sp>
        <p:nvSpPr>
          <p:cNvPr id="12" name="矢印: 右 11">
            <a:extLst>
              <a:ext uri="{FF2B5EF4-FFF2-40B4-BE49-F238E27FC236}">
                <a16:creationId xmlns:a16="http://schemas.microsoft.com/office/drawing/2014/main" id="{51AB344B-F408-488F-BD3F-D43146437193}"/>
              </a:ext>
            </a:extLst>
          </p:cNvPr>
          <p:cNvSpPr/>
          <p:nvPr/>
        </p:nvSpPr>
        <p:spPr>
          <a:xfrm>
            <a:off x="1708505" y="4567766"/>
            <a:ext cx="269864" cy="944861"/>
          </a:xfrm>
          <a:prstGeom prst="rightArrow">
            <a:avLst>
              <a:gd name="adj1" fmla="val 6022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字幕 2">
            <a:extLst>
              <a:ext uri="{FF2B5EF4-FFF2-40B4-BE49-F238E27FC236}">
                <a16:creationId xmlns:a16="http://schemas.microsoft.com/office/drawing/2014/main" id="{11A8DBCE-31D7-45DA-8C63-F9F71A3E0AB8}"/>
              </a:ext>
            </a:extLst>
          </p:cNvPr>
          <p:cNvSpPr txBox="1">
            <a:spLocks/>
          </p:cNvSpPr>
          <p:nvPr/>
        </p:nvSpPr>
        <p:spPr>
          <a:xfrm>
            <a:off x="2068900" y="4919684"/>
            <a:ext cx="944862" cy="246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900">
                <a:latin typeface="ＭＳ Ｐゴシック" panose="020B0600070205080204" pitchFamily="50" charset="-128"/>
                <a:ea typeface="ＭＳ Ｐゴシック" panose="020B0600070205080204" pitchFamily="50" charset="-128"/>
              </a:rPr>
              <a:t>ライブラリー化</a:t>
            </a:r>
          </a:p>
        </p:txBody>
      </p:sp>
      <p:sp>
        <p:nvSpPr>
          <p:cNvPr id="15" name="字幕 2">
            <a:extLst>
              <a:ext uri="{FF2B5EF4-FFF2-40B4-BE49-F238E27FC236}">
                <a16:creationId xmlns:a16="http://schemas.microsoft.com/office/drawing/2014/main" id="{8B8F7B6B-B166-4B5F-A0A4-0FE18C022C96}"/>
              </a:ext>
            </a:extLst>
          </p:cNvPr>
          <p:cNvSpPr txBox="1">
            <a:spLocks/>
          </p:cNvSpPr>
          <p:nvPr/>
        </p:nvSpPr>
        <p:spPr>
          <a:xfrm>
            <a:off x="2040539" y="5657606"/>
            <a:ext cx="1134942" cy="36025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900">
                <a:latin typeface="ＭＳ Ｐゴシック" panose="020B0600070205080204" pitchFamily="50" charset="-128"/>
                <a:ea typeface="ＭＳ Ｐゴシック" panose="020B0600070205080204" pitchFamily="50" charset="-128"/>
              </a:rPr>
              <a:t>クラウド配信</a:t>
            </a:r>
            <a:r>
              <a:rPr lang="en-US" altLang="ja-JP" sz="900">
                <a:latin typeface="ＭＳ Ｐゴシック" panose="020B0600070205080204" pitchFamily="50" charset="-128"/>
                <a:ea typeface="ＭＳ Ｐゴシック" panose="020B0600070205080204" pitchFamily="50" charset="-128"/>
              </a:rPr>
              <a:t>(</a:t>
            </a:r>
            <a:r>
              <a:rPr lang="ja-JP" altLang="en-US" sz="900">
                <a:latin typeface="ＭＳ Ｐゴシック" panose="020B0600070205080204" pitchFamily="50" charset="-128"/>
                <a:ea typeface="ＭＳ Ｐゴシック" panose="020B0600070205080204" pitchFamily="50" charset="-128"/>
              </a:rPr>
              <a:t>府内</a:t>
            </a:r>
            <a:r>
              <a:rPr lang="en-US" altLang="ja-JP" sz="900">
                <a:latin typeface="ＭＳ Ｐゴシック" panose="020B0600070205080204" pitchFamily="50" charset="-128"/>
                <a:ea typeface="ＭＳ Ｐゴシック" panose="020B0600070205080204" pitchFamily="50" charset="-128"/>
              </a:rPr>
              <a:t>)</a:t>
            </a:r>
            <a:endParaRPr lang="ja-JP" altLang="en-US" sz="900">
              <a:latin typeface="ＭＳ Ｐゴシック" panose="020B0600070205080204" pitchFamily="50" charset="-128"/>
              <a:ea typeface="ＭＳ Ｐゴシック" panose="020B0600070205080204" pitchFamily="50" charset="-128"/>
            </a:endParaRPr>
          </a:p>
        </p:txBody>
      </p:sp>
      <p:pic>
        <p:nvPicPr>
          <p:cNvPr id="16" name="図 15">
            <a:extLst>
              <a:ext uri="{FF2B5EF4-FFF2-40B4-BE49-F238E27FC236}">
                <a16:creationId xmlns:a16="http://schemas.microsoft.com/office/drawing/2014/main" id="{4803E2C8-F6EA-43EF-8474-105C3F3640FC}"/>
              </a:ext>
            </a:extLst>
          </p:cNvPr>
          <p:cNvPicPr>
            <a:picLocks noChangeAspect="1"/>
          </p:cNvPicPr>
          <p:nvPr/>
        </p:nvPicPr>
        <p:blipFill>
          <a:blip r:embed="rId5"/>
          <a:stretch>
            <a:fillRect/>
          </a:stretch>
        </p:blipFill>
        <p:spPr>
          <a:xfrm>
            <a:off x="3371127" y="4393989"/>
            <a:ext cx="819150" cy="885825"/>
          </a:xfrm>
          <a:prstGeom prst="rect">
            <a:avLst/>
          </a:prstGeom>
        </p:spPr>
      </p:pic>
      <p:pic>
        <p:nvPicPr>
          <p:cNvPr id="17" name="図 16">
            <a:extLst>
              <a:ext uri="{FF2B5EF4-FFF2-40B4-BE49-F238E27FC236}">
                <a16:creationId xmlns:a16="http://schemas.microsoft.com/office/drawing/2014/main" id="{708496B0-100F-4964-9878-7F8B343EBEF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15369" y="4630412"/>
            <a:ext cx="1134941" cy="851206"/>
          </a:xfrm>
          <a:prstGeom prst="rect">
            <a:avLst/>
          </a:prstGeom>
        </p:spPr>
      </p:pic>
      <p:sp>
        <p:nvSpPr>
          <p:cNvPr id="18" name="矢印: 右 17">
            <a:extLst>
              <a:ext uri="{FF2B5EF4-FFF2-40B4-BE49-F238E27FC236}">
                <a16:creationId xmlns:a16="http://schemas.microsoft.com/office/drawing/2014/main" id="{8EE2F96F-7FBB-440B-9592-5E6CCAC6768D}"/>
              </a:ext>
            </a:extLst>
          </p:cNvPr>
          <p:cNvSpPr/>
          <p:nvPr/>
        </p:nvSpPr>
        <p:spPr>
          <a:xfrm>
            <a:off x="2971817" y="4566102"/>
            <a:ext cx="249070" cy="944861"/>
          </a:xfrm>
          <a:prstGeom prst="rightArrow">
            <a:avLst>
              <a:gd name="adj1" fmla="val 6022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字幕 2">
            <a:extLst>
              <a:ext uri="{FF2B5EF4-FFF2-40B4-BE49-F238E27FC236}">
                <a16:creationId xmlns:a16="http://schemas.microsoft.com/office/drawing/2014/main" id="{49D623AB-3AAB-46D8-9B27-40E0F8B37F3A}"/>
              </a:ext>
            </a:extLst>
          </p:cNvPr>
          <p:cNvSpPr txBox="1">
            <a:spLocks/>
          </p:cNvSpPr>
          <p:nvPr/>
        </p:nvSpPr>
        <p:spPr>
          <a:xfrm>
            <a:off x="623403" y="5620441"/>
            <a:ext cx="1000117" cy="33426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900">
                <a:latin typeface="ＭＳ Ｐゴシック" panose="020B0600070205080204" pitchFamily="50" charset="-128"/>
                <a:ea typeface="ＭＳ Ｐゴシック" panose="020B0600070205080204" pitchFamily="50" charset="-128"/>
              </a:rPr>
              <a:t>映像化例：シャインマスカット摘粒</a:t>
            </a:r>
          </a:p>
        </p:txBody>
      </p:sp>
      <p:sp>
        <p:nvSpPr>
          <p:cNvPr id="21" name="字幕 2">
            <a:extLst>
              <a:ext uri="{FF2B5EF4-FFF2-40B4-BE49-F238E27FC236}">
                <a16:creationId xmlns:a16="http://schemas.microsoft.com/office/drawing/2014/main" id="{1D1433F5-1C7E-48D0-A807-1B50490FE5F9}"/>
              </a:ext>
            </a:extLst>
          </p:cNvPr>
          <p:cNvSpPr txBox="1">
            <a:spLocks/>
          </p:cNvSpPr>
          <p:nvPr/>
        </p:nvSpPr>
        <p:spPr>
          <a:xfrm>
            <a:off x="3344659" y="5554814"/>
            <a:ext cx="2098213" cy="3600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spcBef>
                <a:spcPts val="0"/>
              </a:spcBef>
            </a:pPr>
            <a:r>
              <a:rPr lang="ja-JP" altLang="en-US" sz="900">
                <a:latin typeface="ＭＳ Ｐゴシック" panose="020B0600070205080204" pitchFamily="50" charset="-128"/>
                <a:ea typeface="ＭＳ Ｐゴシック" panose="020B0600070205080204" pitchFamily="50" charset="-128"/>
              </a:rPr>
              <a:t>体系化・映像化した熟練の高度技術を府全体で共有・技術資源の広域的活用</a:t>
            </a:r>
            <a:endParaRPr lang="en-US" altLang="ja-JP" sz="900">
              <a:latin typeface="ＭＳ Ｐゴシック" panose="020B0600070205080204" pitchFamily="50" charset="-128"/>
              <a:ea typeface="ＭＳ Ｐゴシック" panose="020B0600070205080204" pitchFamily="50" charset="-128"/>
            </a:endParaRPr>
          </a:p>
        </p:txBody>
      </p:sp>
      <p:pic>
        <p:nvPicPr>
          <p:cNvPr id="25" name="図 24">
            <a:extLst>
              <a:ext uri="{FF2B5EF4-FFF2-40B4-BE49-F238E27FC236}">
                <a16:creationId xmlns:a16="http://schemas.microsoft.com/office/drawing/2014/main" id="{A3F84B69-5EFD-4210-B461-0AF4EF53FB0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269070" y="4676579"/>
            <a:ext cx="600963" cy="1080383"/>
          </a:xfrm>
          <a:prstGeom prst="rect">
            <a:avLst/>
          </a:prstGeom>
        </p:spPr>
      </p:pic>
      <p:pic>
        <p:nvPicPr>
          <p:cNvPr id="26" name="図 25">
            <a:extLst>
              <a:ext uri="{FF2B5EF4-FFF2-40B4-BE49-F238E27FC236}">
                <a16:creationId xmlns:a16="http://schemas.microsoft.com/office/drawing/2014/main" id="{7D41F0D2-990E-4EFA-88E2-429CFED025B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26753" y="5131045"/>
            <a:ext cx="975541" cy="1097485"/>
          </a:xfrm>
          <a:prstGeom prst="rect">
            <a:avLst/>
          </a:prstGeom>
        </p:spPr>
      </p:pic>
      <p:sp>
        <p:nvSpPr>
          <p:cNvPr id="27" name="稲妻 26">
            <a:extLst>
              <a:ext uri="{FF2B5EF4-FFF2-40B4-BE49-F238E27FC236}">
                <a16:creationId xmlns:a16="http://schemas.microsoft.com/office/drawing/2014/main" id="{C35B4534-2C7C-40DA-B46D-D67B08D65E50}"/>
              </a:ext>
            </a:extLst>
          </p:cNvPr>
          <p:cNvSpPr/>
          <p:nvPr/>
        </p:nvSpPr>
        <p:spPr>
          <a:xfrm rot="1523169" flipH="1">
            <a:off x="7111180" y="4830390"/>
            <a:ext cx="986739" cy="968435"/>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28" name="図 27">
            <a:extLst>
              <a:ext uri="{FF2B5EF4-FFF2-40B4-BE49-F238E27FC236}">
                <a16:creationId xmlns:a16="http://schemas.microsoft.com/office/drawing/2014/main" id="{4E3D1836-E208-4F9C-9260-DEC5708FDC4A}"/>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293356" y="5945861"/>
            <a:ext cx="552389" cy="705235"/>
          </a:xfrm>
          <a:prstGeom prst="rect">
            <a:avLst/>
          </a:prstGeom>
        </p:spPr>
      </p:pic>
      <p:sp>
        <p:nvSpPr>
          <p:cNvPr id="29" name="稲妻 28">
            <a:extLst>
              <a:ext uri="{FF2B5EF4-FFF2-40B4-BE49-F238E27FC236}">
                <a16:creationId xmlns:a16="http://schemas.microsoft.com/office/drawing/2014/main" id="{8987E8F9-6453-4E54-BDEA-424268783F6D}"/>
              </a:ext>
            </a:extLst>
          </p:cNvPr>
          <p:cNvSpPr/>
          <p:nvPr/>
        </p:nvSpPr>
        <p:spPr>
          <a:xfrm rot="20076831" flipH="1" flipV="1">
            <a:off x="7126150" y="5461644"/>
            <a:ext cx="986739" cy="968435"/>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30" name="直線矢印コネクタ 29">
            <a:extLst>
              <a:ext uri="{FF2B5EF4-FFF2-40B4-BE49-F238E27FC236}">
                <a16:creationId xmlns:a16="http://schemas.microsoft.com/office/drawing/2014/main" id="{6C24BABB-B683-491A-B880-13FC4705F69F}"/>
              </a:ext>
            </a:extLst>
          </p:cNvPr>
          <p:cNvCxnSpPr>
            <a:cxnSpLocks/>
          </p:cNvCxnSpPr>
          <p:nvPr/>
        </p:nvCxnSpPr>
        <p:spPr>
          <a:xfrm>
            <a:off x="8562082" y="5729925"/>
            <a:ext cx="0" cy="2159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正方形/長方形 30">
            <a:extLst>
              <a:ext uri="{FF2B5EF4-FFF2-40B4-BE49-F238E27FC236}">
                <a16:creationId xmlns:a16="http://schemas.microsoft.com/office/drawing/2014/main" id="{F04442AD-49E6-4FBC-A3E7-A18874C3E037}"/>
              </a:ext>
            </a:extLst>
          </p:cNvPr>
          <p:cNvSpPr/>
          <p:nvPr/>
        </p:nvSpPr>
        <p:spPr>
          <a:xfrm>
            <a:off x="8782579" y="5192322"/>
            <a:ext cx="970756" cy="276999"/>
          </a:xfrm>
          <a:prstGeom prst="rect">
            <a:avLst/>
          </a:prstGeom>
          <a:solidFill>
            <a:srgbClr val="FFFF00"/>
          </a:solidFill>
        </p:spPr>
        <p:txBody>
          <a:bodyPr wrap="square">
            <a:spAutoFit/>
          </a:bodyPr>
          <a:lstStyle/>
          <a:p>
            <a:r>
              <a:rPr lang="ja-JP" altLang="en-US" sz="1200" b="1">
                <a:latin typeface="Meiryo UI" panose="020B0604030504040204" pitchFamily="50" charset="-128"/>
                <a:ea typeface="Meiryo UI" panose="020B0604030504040204" pitchFamily="50" charset="-128"/>
              </a:rPr>
              <a:t>農の普及課</a:t>
            </a:r>
          </a:p>
        </p:txBody>
      </p:sp>
      <p:sp>
        <p:nvSpPr>
          <p:cNvPr id="32" name="正方形/長方形 31">
            <a:extLst>
              <a:ext uri="{FF2B5EF4-FFF2-40B4-BE49-F238E27FC236}">
                <a16:creationId xmlns:a16="http://schemas.microsoft.com/office/drawing/2014/main" id="{37446934-9FD6-4C0F-948D-89B0890A50D4}"/>
              </a:ext>
            </a:extLst>
          </p:cNvPr>
          <p:cNvSpPr/>
          <p:nvPr/>
        </p:nvSpPr>
        <p:spPr>
          <a:xfrm>
            <a:off x="8877398" y="6113934"/>
            <a:ext cx="683714" cy="276999"/>
          </a:xfrm>
          <a:prstGeom prst="rect">
            <a:avLst/>
          </a:prstGeom>
          <a:solidFill>
            <a:srgbClr val="FFFF00"/>
          </a:solidFill>
        </p:spPr>
        <p:txBody>
          <a:bodyPr wrap="square">
            <a:spAutoFit/>
          </a:bodyPr>
          <a:lstStyle/>
          <a:p>
            <a:r>
              <a:rPr lang="ja-JP" altLang="en-US" sz="1200" b="1">
                <a:latin typeface="Meiryo UI" panose="020B0604030504040204" pitchFamily="50" charset="-128"/>
                <a:ea typeface="Meiryo UI" panose="020B0604030504040204" pitchFamily="50" charset="-128"/>
              </a:rPr>
              <a:t>生産者</a:t>
            </a:r>
          </a:p>
        </p:txBody>
      </p:sp>
      <p:pic>
        <p:nvPicPr>
          <p:cNvPr id="33" name="Picture 2" descr="1330616998839477088149875">
            <a:extLst>
              <a:ext uri="{FF2B5EF4-FFF2-40B4-BE49-F238E27FC236}">
                <a16:creationId xmlns:a16="http://schemas.microsoft.com/office/drawing/2014/main" id="{92C692A9-88F3-4D8B-8383-2A7A2250FAF0}"/>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10599940" y="4606607"/>
            <a:ext cx="1044670" cy="158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40">
            <a:extLst>
              <a:ext uri="{FF2B5EF4-FFF2-40B4-BE49-F238E27FC236}">
                <a16:creationId xmlns:a16="http://schemas.microsoft.com/office/drawing/2014/main" id="{43BCFF9F-6B47-4548-9174-32CFAEB242E7}"/>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748746" y="5163466"/>
            <a:ext cx="1086487" cy="1536589"/>
          </a:xfrm>
          <a:prstGeom prst="rect">
            <a:avLst/>
          </a:prstGeom>
        </p:spPr>
      </p:pic>
      <p:sp>
        <p:nvSpPr>
          <p:cNvPr id="42" name="テキスト ボックス 41">
            <a:extLst>
              <a:ext uri="{FF2B5EF4-FFF2-40B4-BE49-F238E27FC236}">
                <a16:creationId xmlns:a16="http://schemas.microsoft.com/office/drawing/2014/main" id="{D08F42C2-A8D2-48DF-9380-86564618E830}"/>
              </a:ext>
            </a:extLst>
          </p:cNvPr>
          <p:cNvSpPr txBox="1"/>
          <p:nvPr/>
        </p:nvSpPr>
        <p:spPr>
          <a:xfrm>
            <a:off x="6170375" y="6469117"/>
            <a:ext cx="2122981" cy="215444"/>
          </a:xfrm>
          <a:prstGeom prst="rect">
            <a:avLst/>
          </a:prstGeom>
          <a:noFill/>
        </p:spPr>
        <p:txBody>
          <a:bodyPr wrap="square" lIns="0">
            <a:spAutoFit/>
          </a:bodyPr>
          <a:lstStyle/>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SNS</a:t>
            </a:r>
            <a:r>
              <a:rPr kumimoji="1" lang="ja-JP" altLang="en-US" sz="800" b="0" i="0" u="none" strike="noStrike" kern="1200" cap="none" spc="0" normalizeH="0" baseline="0" noProof="0">
                <a:ln>
                  <a:noFill/>
                </a:ln>
                <a:solidFill>
                  <a:prstClr val="black"/>
                </a:solidFill>
                <a:effectLst/>
                <a:uLnTx/>
                <a:uFillTx/>
                <a:latin typeface="Meiryo UI"/>
                <a:ea typeface="Meiryo UI" panose="020B0604030504040204" charset="-128"/>
                <a:cs typeface="+mn-cs"/>
              </a:rPr>
              <a:t>を活用した栽培管理指導事例</a:t>
            </a:r>
            <a:r>
              <a:rPr kumimoji="1" lang="en-US" altLang="ja-JP" sz="800" b="0" i="0" u="none" strike="noStrike" kern="1200" cap="none" spc="0" normalizeH="0" baseline="0" noProof="0">
                <a:ln>
                  <a:noFill/>
                </a:ln>
                <a:solidFill>
                  <a:prstClr val="black"/>
                </a:solidFill>
                <a:effectLst/>
                <a:uLnTx/>
                <a:uFillTx/>
                <a:latin typeface="Meiryo UI"/>
                <a:ea typeface="Meiryo UI" panose="020B0604030504040204" charset="-128"/>
                <a:cs typeface="+mn-cs"/>
              </a:rPr>
              <a:t>                                 </a:t>
            </a:r>
          </a:p>
        </p:txBody>
      </p:sp>
      <p:sp>
        <p:nvSpPr>
          <p:cNvPr id="34" name="テキスト ボックス 33">
            <a:extLst>
              <a:ext uri="{FF2B5EF4-FFF2-40B4-BE49-F238E27FC236}">
                <a16:creationId xmlns:a16="http://schemas.microsoft.com/office/drawing/2014/main" id="{78BEF5B8-A730-48BA-8BBD-4D441DEDD30D}"/>
              </a:ext>
            </a:extLst>
          </p:cNvPr>
          <p:cNvSpPr txBox="1"/>
          <p:nvPr/>
        </p:nvSpPr>
        <p:spPr>
          <a:xfrm>
            <a:off x="231279" y="2618707"/>
            <a:ext cx="5810187" cy="830997"/>
          </a:xfrm>
          <a:prstGeom prst="rect">
            <a:avLst/>
          </a:prstGeom>
          <a:noFill/>
        </p:spPr>
        <p:txBody>
          <a:bodyPr wrap="square">
            <a:spAutoFit/>
          </a:bodyPr>
          <a:lstStyle/>
          <a:p>
            <a:r>
              <a:rPr lang="ja-JP" altLang="en-US" sz="1600" dirty="0">
                <a:ea typeface="游ゴシック"/>
              </a:rPr>
              <a:t>・</a:t>
            </a:r>
            <a:r>
              <a:rPr lang="en-US" altLang="ja-JP" sz="1600" dirty="0">
                <a:ea typeface="游ゴシック"/>
              </a:rPr>
              <a:t>DX</a:t>
            </a:r>
            <a:r>
              <a:rPr kumimoji="1" lang="ja-JP" altLang="en-US" sz="1600" dirty="0">
                <a:ea typeface="游ゴシック"/>
              </a:rPr>
              <a:t>を活用し、属人的な</a:t>
            </a:r>
            <a:r>
              <a:rPr kumimoji="1" lang="ja-JP" altLang="en-US" sz="1600">
                <a:ea typeface="游ゴシック"/>
              </a:rPr>
              <a:t>熟練技を</a:t>
            </a:r>
            <a:r>
              <a:rPr kumimoji="1" lang="ja-JP" altLang="en-US" sz="1600" dirty="0">
                <a:ea typeface="游ゴシック"/>
              </a:rPr>
              <a:t>「見える化」</a:t>
            </a:r>
          </a:p>
          <a:p>
            <a:r>
              <a:rPr lang="ja-JP" altLang="en-US" sz="1600" dirty="0">
                <a:ea typeface="游ゴシック"/>
              </a:rPr>
              <a:t>・</a:t>
            </a:r>
            <a:r>
              <a:rPr kumimoji="1" lang="en-US" altLang="ja-JP" sz="1600" dirty="0">
                <a:ea typeface="游ゴシック"/>
              </a:rPr>
              <a:t>ICT</a:t>
            </a:r>
            <a:r>
              <a:rPr kumimoji="1" lang="ja-JP" altLang="en-US" sz="1600" dirty="0">
                <a:ea typeface="游ゴシック"/>
              </a:rPr>
              <a:t>配信を通じて府内全体に展開することで、新規就農者や</a:t>
            </a:r>
            <a:endParaRPr kumimoji="1" lang="en-US" altLang="ja-JP" sz="1600" dirty="0">
              <a:ea typeface="游ゴシック"/>
            </a:endParaRPr>
          </a:p>
          <a:p>
            <a:r>
              <a:rPr lang="ja-JP" altLang="en-US" sz="1600" dirty="0">
                <a:ea typeface="游ゴシック"/>
              </a:rPr>
              <a:t>　</a:t>
            </a:r>
            <a:r>
              <a:rPr kumimoji="1" lang="ja-JP" altLang="en-US" sz="1600" dirty="0">
                <a:ea typeface="游ゴシック"/>
              </a:rPr>
              <a:t>若手農業者が短期間で高度技術を習得できる環境を整備</a:t>
            </a:r>
            <a:endParaRPr kumimoji="1" lang="en-US" altLang="ja-JP" sz="1600" dirty="0">
              <a:ea typeface="游ゴシック"/>
            </a:endParaRPr>
          </a:p>
        </p:txBody>
      </p:sp>
      <p:sp>
        <p:nvSpPr>
          <p:cNvPr id="35" name="テキスト ボックス 34">
            <a:extLst>
              <a:ext uri="{FF2B5EF4-FFF2-40B4-BE49-F238E27FC236}">
                <a16:creationId xmlns:a16="http://schemas.microsoft.com/office/drawing/2014/main" id="{44F391DC-A4C1-4D77-8F60-B88D1823513E}"/>
              </a:ext>
            </a:extLst>
          </p:cNvPr>
          <p:cNvSpPr txBox="1"/>
          <p:nvPr/>
        </p:nvSpPr>
        <p:spPr>
          <a:xfrm>
            <a:off x="231279" y="3783747"/>
            <a:ext cx="5704008" cy="338554"/>
          </a:xfrm>
          <a:prstGeom prst="rect">
            <a:avLst/>
          </a:prstGeom>
          <a:noFill/>
        </p:spPr>
        <p:txBody>
          <a:bodyPr wrap="square">
            <a:spAutoFit/>
          </a:bodyPr>
          <a:lstStyle/>
          <a:p>
            <a:pPr algn="ctr"/>
            <a:r>
              <a:rPr kumimoji="1" lang="ja-JP" altLang="en-US" sz="1600" b="1" dirty="0">
                <a:ea typeface="游ゴシック"/>
              </a:rPr>
              <a:t>ぶどう、水なす等主要品目の生産性の維持・向上</a:t>
            </a:r>
            <a:endParaRPr lang="ja-JP" altLang="ja-JP" sz="1600" b="1" dirty="0">
              <a:ea typeface="游ゴシック"/>
            </a:endParaRPr>
          </a:p>
        </p:txBody>
      </p:sp>
      <p:sp>
        <p:nvSpPr>
          <p:cNvPr id="36" name="二等辺三角形 35">
            <a:extLst>
              <a:ext uri="{FF2B5EF4-FFF2-40B4-BE49-F238E27FC236}">
                <a16:creationId xmlns:a16="http://schemas.microsoft.com/office/drawing/2014/main" id="{719AFB69-9392-4131-8F6C-E273E6B7C038}"/>
              </a:ext>
            </a:extLst>
          </p:cNvPr>
          <p:cNvSpPr/>
          <p:nvPr/>
        </p:nvSpPr>
        <p:spPr>
          <a:xfrm flipV="1">
            <a:off x="1835430" y="2347687"/>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37" name="二等辺三角形 36">
            <a:extLst>
              <a:ext uri="{FF2B5EF4-FFF2-40B4-BE49-F238E27FC236}">
                <a16:creationId xmlns:a16="http://schemas.microsoft.com/office/drawing/2014/main" id="{43E56434-2C95-4BD6-8C0B-3606C09E804B}"/>
              </a:ext>
            </a:extLst>
          </p:cNvPr>
          <p:cNvSpPr/>
          <p:nvPr/>
        </p:nvSpPr>
        <p:spPr>
          <a:xfrm flipV="1">
            <a:off x="1835430" y="3446806"/>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38" name="テキスト ボックス 37">
            <a:extLst>
              <a:ext uri="{FF2B5EF4-FFF2-40B4-BE49-F238E27FC236}">
                <a16:creationId xmlns:a16="http://schemas.microsoft.com/office/drawing/2014/main" id="{D5076820-1A32-452C-85AB-32FB6A3EBC9E}"/>
              </a:ext>
            </a:extLst>
          </p:cNvPr>
          <p:cNvSpPr txBox="1"/>
          <p:nvPr/>
        </p:nvSpPr>
        <p:spPr>
          <a:xfrm>
            <a:off x="6170375" y="3833843"/>
            <a:ext cx="6021625" cy="584775"/>
          </a:xfrm>
          <a:prstGeom prst="rect">
            <a:avLst/>
          </a:prstGeom>
          <a:noFill/>
        </p:spPr>
        <p:txBody>
          <a:bodyPr wrap="square">
            <a:spAutoFit/>
          </a:bodyPr>
          <a:lstStyle/>
          <a:p>
            <a:pPr algn="ctr"/>
            <a:r>
              <a:rPr lang="ja-JP" altLang="en-US" sz="1600" b="1" dirty="0">
                <a:ea typeface="游ゴシック"/>
              </a:rPr>
              <a:t>生産者への技術サポートの強化・効率化</a:t>
            </a:r>
            <a:endParaRPr lang="en-US" altLang="ja-JP" sz="1600" b="1" dirty="0">
              <a:ea typeface="游ゴシック"/>
            </a:endParaRPr>
          </a:p>
          <a:p>
            <a:pPr algn="ctr"/>
            <a:r>
              <a:rPr lang="ja-JP" altLang="en-US" sz="1600" b="1" dirty="0">
                <a:ea typeface="游ゴシック"/>
              </a:rPr>
              <a:t>普及指導体制の省力化・高度化</a:t>
            </a:r>
            <a:endParaRPr lang="ja-JP" altLang="ja-JP" sz="1600" b="1" dirty="0">
              <a:ea typeface="游ゴシック"/>
            </a:endParaRPr>
          </a:p>
        </p:txBody>
      </p:sp>
      <p:sp>
        <p:nvSpPr>
          <p:cNvPr id="39" name="テキスト ボックス 38">
            <a:extLst>
              <a:ext uri="{FF2B5EF4-FFF2-40B4-BE49-F238E27FC236}">
                <a16:creationId xmlns:a16="http://schemas.microsoft.com/office/drawing/2014/main" id="{934FFB7D-9DD4-4AB2-ABD7-D45BA452B817}"/>
              </a:ext>
            </a:extLst>
          </p:cNvPr>
          <p:cNvSpPr txBox="1"/>
          <p:nvPr/>
        </p:nvSpPr>
        <p:spPr>
          <a:xfrm>
            <a:off x="6073453" y="3009855"/>
            <a:ext cx="6150218" cy="584775"/>
          </a:xfrm>
          <a:prstGeom prst="rect">
            <a:avLst/>
          </a:prstGeom>
          <a:noFill/>
        </p:spPr>
        <p:txBody>
          <a:bodyPr wrap="square">
            <a:spAutoFit/>
          </a:bodyPr>
          <a:lstStyle/>
          <a:p>
            <a:r>
              <a:rPr lang="ja-JP" altLang="en-US" sz="1600" dirty="0">
                <a:ea typeface="游ゴシック"/>
              </a:rPr>
              <a:t>・環境センサーのデータや通信技術の活用拡大</a:t>
            </a:r>
            <a:endParaRPr lang="en-US" altLang="ja-JP" sz="1600" dirty="0">
              <a:ea typeface="游ゴシック"/>
            </a:endParaRPr>
          </a:p>
          <a:p>
            <a:r>
              <a:rPr lang="ja-JP" altLang="en-US" sz="1600" dirty="0">
                <a:ea typeface="游ゴシック"/>
              </a:rPr>
              <a:t>・普及指導業務への</a:t>
            </a:r>
            <a:r>
              <a:rPr lang="en-US" altLang="ja-JP" sz="1600" dirty="0">
                <a:ea typeface="游ゴシック"/>
              </a:rPr>
              <a:t>AI</a:t>
            </a:r>
            <a:r>
              <a:rPr lang="ja-JP" altLang="en-US" sz="1600" dirty="0">
                <a:ea typeface="游ゴシック"/>
              </a:rPr>
              <a:t>活用も検討</a:t>
            </a:r>
            <a:endParaRPr lang="ja-JP" altLang="ja-JP" sz="1600" dirty="0">
              <a:ea typeface="游ゴシック"/>
            </a:endParaRPr>
          </a:p>
        </p:txBody>
      </p:sp>
      <p:sp>
        <p:nvSpPr>
          <p:cNvPr id="40" name="二等辺三角形 39">
            <a:extLst>
              <a:ext uri="{FF2B5EF4-FFF2-40B4-BE49-F238E27FC236}">
                <a16:creationId xmlns:a16="http://schemas.microsoft.com/office/drawing/2014/main" id="{2B42B52B-8EB9-4BE0-9ACE-0DC976A8C98C}"/>
              </a:ext>
            </a:extLst>
          </p:cNvPr>
          <p:cNvSpPr/>
          <p:nvPr/>
        </p:nvSpPr>
        <p:spPr>
          <a:xfrm flipV="1">
            <a:off x="7814932" y="2780798"/>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
        <p:nvSpPr>
          <p:cNvPr id="43" name="二等辺三角形 42">
            <a:extLst>
              <a:ext uri="{FF2B5EF4-FFF2-40B4-BE49-F238E27FC236}">
                <a16:creationId xmlns:a16="http://schemas.microsoft.com/office/drawing/2014/main" id="{3A376CB1-6EDA-4A3D-AD3F-2DA347A2857F}"/>
              </a:ext>
            </a:extLst>
          </p:cNvPr>
          <p:cNvSpPr/>
          <p:nvPr/>
        </p:nvSpPr>
        <p:spPr>
          <a:xfrm flipV="1">
            <a:off x="7814932" y="3582973"/>
            <a:ext cx="2601884" cy="2078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u="sng" dirty="0"/>
          </a:p>
        </p:txBody>
      </p:sp>
    </p:spTree>
    <p:extLst>
      <p:ext uri="{BB962C8B-B14F-4D97-AF65-F5344CB8AC3E}">
        <p14:creationId xmlns:p14="http://schemas.microsoft.com/office/powerpoint/2010/main" val="3301263621"/>
      </p:ext>
    </p:extLst>
  </p:cSld>
  <p:clrMapOvr>
    <a:masterClrMapping/>
  </p:clrMapOvr>
</p:sld>
</file>

<file path=ppt/theme/theme1.xml><?xml version="1.0" encoding="utf-8"?>
<a:theme xmlns:a="http://schemas.openxmlformats.org/drawingml/2006/main" name="Office テーマ">
  <a:themeElements>
    <a:clrScheme name="黄緑">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4493</Words>
  <Application>Microsoft Office PowerPoint</Application>
  <PresentationFormat>ワイド画面</PresentationFormat>
  <Paragraphs>458</Paragraphs>
  <Slides>13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Meiryo UI</vt:lpstr>
      <vt:lpstr>ＭＳ Ｐゴシック</vt:lpstr>
      <vt:lpstr>游ゴシック</vt:lpstr>
      <vt:lpstr>游ゴシック Light</vt:lpstr>
      <vt:lpstr>游明朝</vt:lpstr>
      <vt:lpstr>Arial</vt:lpstr>
      <vt:lpstr>Calibri</vt:lpstr>
      <vt:lpstr>Wingdings</vt:lpstr>
      <vt:lpstr>Office テーマ</vt:lpstr>
      <vt:lpstr>大阪農業デジタルトランスフォーメーション(DX) 推進戦略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2026-02-05T16:05:35Z</dcterms:created>
  <dcterms:modified xsi:type="dcterms:W3CDTF">2026-02-10T05:20:17Z</dcterms:modified>
</cp:coreProperties>
</file>