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 id="2147483672" r:id="rId5"/>
  </p:sldMasterIdLst>
  <p:notesMasterIdLst>
    <p:notesMasterId r:id="rId15"/>
  </p:notesMasterIdLst>
  <p:sldIdLst>
    <p:sldId id="905" r:id="rId6"/>
    <p:sldId id="1057" r:id="rId7"/>
    <p:sldId id="1058" r:id="rId8"/>
    <p:sldId id="1061" r:id="rId9"/>
    <p:sldId id="1062" r:id="rId10"/>
    <p:sldId id="1051" r:id="rId11"/>
    <p:sldId id="1048" r:id="rId12"/>
    <p:sldId id="1049" r:id="rId13"/>
    <p:sldId id="1050" r:id="rId14"/>
  </p:sldIdLst>
  <p:sldSz cx="9906000" cy="6858000" type="A4"/>
  <p:notesSz cx="6797675" cy="9926638"/>
  <p:defaultTextStyle>
    <a:defPPr>
      <a:defRPr lang="ja-JP"/>
    </a:defPPr>
    <a:lvl1pPr marL="0" algn="l" defTabSz="921715" rtl="0" eaLnBrk="1" latinLnBrk="0" hangingPunct="1">
      <a:defRPr kumimoji="1" sz="1814" kern="1200">
        <a:solidFill>
          <a:schemeClr val="tx1"/>
        </a:solidFill>
        <a:latin typeface="+mn-lt"/>
        <a:ea typeface="+mn-ea"/>
        <a:cs typeface="+mn-cs"/>
      </a:defRPr>
    </a:lvl1pPr>
    <a:lvl2pPr marL="460858" algn="l" defTabSz="921715" rtl="0" eaLnBrk="1" latinLnBrk="0" hangingPunct="1">
      <a:defRPr kumimoji="1" sz="1814" kern="1200">
        <a:solidFill>
          <a:schemeClr val="tx1"/>
        </a:solidFill>
        <a:latin typeface="+mn-lt"/>
        <a:ea typeface="+mn-ea"/>
        <a:cs typeface="+mn-cs"/>
      </a:defRPr>
    </a:lvl2pPr>
    <a:lvl3pPr marL="921715" algn="l" defTabSz="921715" rtl="0" eaLnBrk="1" latinLnBrk="0" hangingPunct="1">
      <a:defRPr kumimoji="1" sz="1814" kern="1200">
        <a:solidFill>
          <a:schemeClr val="tx1"/>
        </a:solidFill>
        <a:latin typeface="+mn-lt"/>
        <a:ea typeface="+mn-ea"/>
        <a:cs typeface="+mn-cs"/>
      </a:defRPr>
    </a:lvl3pPr>
    <a:lvl4pPr marL="1382573" algn="l" defTabSz="921715" rtl="0" eaLnBrk="1" latinLnBrk="0" hangingPunct="1">
      <a:defRPr kumimoji="1" sz="1814" kern="1200">
        <a:solidFill>
          <a:schemeClr val="tx1"/>
        </a:solidFill>
        <a:latin typeface="+mn-lt"/>
        <a:ea typeface="+mn-ea"/>
        <a:cs typeface="+mn-cs"/>
      </a:defRPr>
    </a:lvl4pPr>
    <a:lvl5pPr marL="1843430" algn="l" defTabSz="921715" rtl="0" eaLnBrk="1" latinLnBrk="0" hangingPunct="1">
      <a:defRPr kumimoji="1" sz="1814" kern="1200">
        <a:solidFill>
          <a:schemeClr val="tx1"/>
        </a:solidFill>
        <a:latin typeface="+mn-lt"/>
        <a:ea typeface="+mn-ea"/>
        <a:cs typeface="+mn-cs"/>
      </a:defRPr>
    </a:lvl5pPr>
    <a:lvl6pPr marL="2304288" algn="l" defTabSz="921715" rtl="0" eaLnBrk="1" latinLnBrk="0" hangingPunct="1">
      <a:defRPr kumimoji="1" sz="1814" kern="1200">
        <a:solidFill>
          <a:schemeClr val="tx1"/>
        </a:solidFill>
        <a:latin typeface="+mn-lt"/>
        <a:ea typeface="+mn-ea"/>
        <a:cs typeface="+mn-cs"/>
      </a:defRPr>
    </a:lvl6pPr>
    <a:lvl7pPr marL="2765146" algn="l" defTabSz="921715" rtl="0" eaLnBrk="1" latinLnBrk="0" hangingPunct="1">
      <a:defRPr kumimoji="1" sz="1814" kern="1200">
        <a:solidFill>
          <a:schemeClr val="tx1"/>
        </a:solidFill>
        <a:latin typeface="+mn-lt"/>
        <a:ea typeface="+mn-ea"/>
        <a:cs typeface="+mn-cs"/>
      </a:defRPr>
    </a:lvl7pPr>
    <a:lvl8pPr marL="3226003" algn="l" defTabSz="921715" rtl="0" eaLnBrk="1" latinLnBrk="0" hangingPunct="1">
      <a:defRPr kumimoji="1" sz="1814" kern="1200">
        <a:solidFill>
          <a:schemeClr val="tx1"/>
        </a:solidFill>
        <a:latin typeface="+mn-lt"/>
        <a:ea typeface="+mn-ea"/>
        <a:cs typeface="+mn-cs"/>
      </a:defRPr>
    </a:lvl8pPr>
    <a:lvl9pPr marL="3686861" algn="l" defTabSz="921715" rtl="0" eaLnBrk="1" latinLnBrk="0" hangingPunct="1">
      <a:defRPr kumimoji="1" sz="181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E97A"/>
    <a:srgbClr val="C4E4C4"/>
    <a:srgbClr val="4F81BD"/>
    <a:srgbClr val="3AA43A"/>
    <a:srgbClr val="006600"/>
    <a:srgbClr val="70AD47"/>
    <a:srgbClr val="09BB62"/>
    <a:srgbClr val="7894E4"/>
    <a:srgbClr val="FFF2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9" autoAdjust="0"/>
    <p:restoredTop sz="94430" autoAdjust="0"/>
  </p:normalViewPr>
  <p:slideViewPr>
    <p:cSldViewPr snapToGrid="0">
      <p:cViewPr varScale="1">
        <p:scale>
          <a:sx n="70" d="100"/>
          <a:sy n="70" d="100"/>
        </p:scale>
        <p:origin x="1328" y="52"/>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1"/>
            <a:ext cx="2945448" cy="496253"/>
          </a:xfrm>
          <a:prstGeom prst="rect">
            <a:avLst/>
          </a:prstGeom>
        </p:spPr>
        <p:txBody>
          <a:bodyPr vert="horz" lIns="91280" tIns="45640" rIns="91280" bIns="4564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8" y="1"/>
            <a:ext cx="2945448" cy="496253"/>
          </a:xfrm>
          <a:prstGeom prst="rect">
            <a:avLst/>
          </a:prstGeom>
        </p:spPr>
        <p:txBody>
          <a:bodyPr vert="horz" lIns="91280" tIns="45640" rIns="91280" bIns="45640" rtlCol="0"/>
          <a:lstStyle>
            <a:lvl1pPr algn="r">
              <a:defRPr sz="1200"/>
            </a:lvl1pPr>
          </a:lstStyle>
          <a:p>
            <a:fld id="{9EFDEC38-9E6E-4F38-A92F-57AC730FB332}" type="datetimeFigureOut">
              <a:rPr kumimoji="1" lang="ja-JP" altLang="en-US" smtClean="0"/>
              <a:t>2025/12/23</a:t>
            </a:fld>
            <a:endParaRPr kumimoji="1" lang="ja-JP" altLang="en-US"/>
          </a:p>
        </p:txBody>
      </p:sp>
      <p:sp>
        <p:nvSpPr>
          <p:cNvPr id="4" name="スライド イメージ プレースホルダー 3"/>
          <p:cNvSpPr>
            <a:spLocks noGrp="1" noRot="1" noChangeAspect="1"/>
          </p:cNvSpPr>
          <p:nvPr>
            <p:ph type="sldImg" idx="2"/>
          </p:nvPr>
        </p:nvSpPr>
        <p:spPr>
          <a:xfrm>
            <a:off x="711200" y="744538"/>
            <a:ext cx="5375275" cy="3721100"/>
          </a:xfrm>
          <a:prstGeom prst="rect">
            <a:avLst/>
          </a:prstGeom>
          <a:noFill/>
          <a:ln w="12700">
            <a:solidFill>
              <a:prstClr val="black"/>
            </a:solidFill>
          </a:ln>
        </p:spPr>
        <p:txBody>
          <a:bodyPr vert="horz" lIns="91280" tIns="45640" rIns="91280" bIns="45640" rtlCol="0" anchor="ctr"/>
          <a:lstStyle/>
          <a:p>
            <a:endParaRPr lang="ja-JP" altLang="en-US"/>
          </a:p>
        </p:txBody>
      </p:sp>
      <p:sp>
        <p:nvSpPr>
          <p:cNvPr id="5" name="ノート プレースホルダー 4"/>
          <p:cNvSpPr>
            <a:spLocks noGrp="1"/>
          </p:cNvSpPr>
          <p:nvPr>
            <p:ph type="body" sz="quarter" idx="3"/>
          </p:nvPr>
        </p:nvSpPr>
        <p:spPr>
          <a:xfrm>
            <a:off x="680090" y="4715193"/>
            <a:ext cx="5437506" cy="4466274"/>
          </a:xfrm>
          <a:prstGeom prst="rect">
            <a:avLst/>
          </a:prstGeom>
        </p:spPr>
        <p:txBody>
          <a:bodyPr vert="horz" lIns="91280" tIns="45640" rIns="91280" bIns="4564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28800"/>
            <a:ext cx="2945448" cy="496252"/>
          </a:xfrm>
          <a:prstGeom prst="rect">
            <a:avLst/>
          </a:prstGeom>
        </p:spPr>
        <p:txBody>
          <a:bodyPr vert="horz" lIns="91280" tIns="45640" rIns="91280" bIns="4564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8" y="9428800"/>
            <a:ext cx="2945448" cy="496252"/>
          </a:xfrm>
          <a:prstGeom prst="rect">
            <a:avLst/>
          </a:prstGeom>
        </p:spPr>
        <p:txBody>
          <a:bodyPr vert="horz" lIns="91280" tIns="45640" rIns="91280" bIns="45640" rtlCol="0" anchor="b"/>
          <a:lstStyle>
            <a:lvl1pPr algn="r">
              <a:defRPr sz="1200"/>
            </a:lvl1pPr>
          </a:lstStyle>
          <a:p>
            <a:fld id="{E89182C8-D04B-4A1A-8523-950FC9621A72}" type="slidenum">
              <a:rPr kumimoji="1" lang="ja-JP" altLang="en-US" smtClean="0"/>
              <a:t>‹#›</a:t>
            </a:fld>
            <a:endParaRPr kumimoji="1" lang="ja-JP" altLang="en-US"/>
          </a:p>
        </p:txBody>
      </p:sp>
    </p:spTree>
    <p:extLst>
      <p:ext uri="{BB962C8B-B14F-4D97-AF65-F5344CB8AC3E}">
        <p14:creationId xmlns:p14="http://schemas.microsoft.com/office/powerpoint/2010/main" val="3118460747"/>
      </p:ext>
    </p:extLst>
  </p:cSld>
  <p:clrMap bg1="lt1" tx1="dk1" bg2="lt2" tx2="dk2" accent1="accent1" accent2="accent2" accent3="accent3" accent4="accent4" accent5="accent5" accent6="accent6" hlink="hlink" folHlink="folHlink"/>
  <p:notesStyle>
    <a:lvl1pPr marL="0" algn="l" defTabSz="921715" rtl="0" eaLnBrk="1" latinLnBrk="0" hangingPunct="1">
      <a:defRPr kumimoji="1" sz="1210" kern="1200">
        <a:solidFill>
          <a:schemeClr val="tx1"/>
        </a:solidFill>
        <a:latin typeface="+mn-lt"/>
        <a:ea typeface="+mn-ea"/>
        <a:cs typeface="+mn-cs"/>
      </a:defRPr>
    </a:lvl1pPr>
    <a:lvl2pPr marL="460858" algn="l" defTabSz="921715" rtl="0" eaLnBrk="1" latinLnBrk="0" hangingPunct="1">
      <a:defRPr kumimoji="1" sz="1210" kern="1200">
        <a:solidFill>
          <a:schemeClr val="tx1"/>
        </a:solidFill>
        <a:latin typeface="+mn-lt"/>
        <a:ea typeface="+mn-ea"/>
        <a:cs typeface="+mn-cs"/>
      </a:defRPr>
    </a:lvl2pPr>
    <a:lvl3pPr marL="921715" algn="l" defTabSz="921715" rtl="0" eaLnBrk="1" latinLnBrk="0" hangingPunct="1">
      <a:defRPr kumimoji="1" sz="1210" kern="1200">
        <a:solidFill>
          <a:schemeClr val="tx1"/>
        </a:solidFill>
        <a:latin typeface="+mn-lt"/>
        <a:ea typeface="+mn-ea"/>
        <a:cs typeface="+mn-cs"/>
      </a:defRPr>
    </a:lvl3pPr>
    <a:lvl4pPr marL="1382573" algn="l" defTabSz="921715" rtl="0" eaLnBrk="1" latinLnBrk="0" hangingPunct="1">
      <a:defRPr kumimoji="1" sz="1210" kern="1200">
        <a:solidFill>
          <a:schemeClr val="tx1"/>
        </a:solidFill>
        <a:latin typeface="+mn-lt"/>
        <a:ea typeface="+mn-ea"/>
        <a:cs typeface="+mn-cs"/>
      </a:defRPr>
    </a:lvl4pPr>
    <a:lvl5pPr marL="1843430" algn="l" defTabSz="921715" rtl="0" eaLnBrk="1" latinLnBrk="0" hangingPunct="1">
      <a:defRPr kumimoji="1" sz="1210" kern="1200">
        <a:solidFill>
          <a:schemeClr val="tx1"/>
        </a:solidFill>
        <a:latin typeface="+mn-lt"/>
        <a:ea typeface="+mn-ea"/>
        <a:cs typeface="+mn-cs"/>
      </a:defRPr>
    </a:lvl5pPr>
    <a:lvl6pPr marL="2304288" algn="l" defTabSz="921715" rtl="0" eaLnBrk="1" latinLnBrk="0" hangingPunct="1">
      <a:defRPr kumimoji="1" sz="1210" kern="1200">
        <a:solidFill>
          <a:schemeClr val="tx1"/>
        </a:solidFill>
        <a:latin typeface="+mn-lt"/>
        <a:ea typeface="+mn-ea"/>
        <a:cs typeface="+mn-cs"/>
      </a:defRPr>
    </a:lvl6pPr>
    <a:lvl7pPr marL="2765146" algn="l" defTabSz="921715" rtl="0" eaLnBrk="1" latinLnBrk="0" hangingPunct="1">
      <a:defRPr kumimoji="1" sz="1210" kern="1200">
        <a:solidFill>
          <a:schemeClr val="tx1"/>
        </a:solidFill>
        <a:latin typeface="+mn-lt"/>
        <a:ea typeface="+mn-ea"/>
        <a:cs typeface="+mn-cs"/>
      </a:defRPr>
    </a:lvl7pPr>
    <a:lvl8pPr marL="3226003" algn="l" defTabSz="921715" rtl="0" eaLnBrk="1" latinLnBrk="0" hangingPunct="1">
      <a:defRPr kumimoji="1" sz="1210" kern="1200">
        <a:solidFill>
          <a:schemeClr val="tx1"/>
        </a:solidFill>
        <a:latin typeface="+mn-lt"/>
        <a:ea typeface="+mn-ea"/>
        <a:cs typeface="+mn-cs"/>
      </a:defRPr>
    </a:lvl8pPr>
    <a:lvl9pPr marL="3686861" algn="l" defTabSz="921715" rtl="0" eaLnBrk="1" latinLnBrk="0" hangingPunct="1">
      <a:defRPr kumimoji="1" sz="121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20377">
              <a:defRPr/>
            </a:pPr>
            <a:fld id="{E89182C8-D04B-4A1A-8523-950FC9621A72}" type="slidenum">
              <a:rPr lang="ja-JP" altLang="en-US">
                <a:solidFill>
                  <a:prstClr val="black"/>
                </a:solidFill>
                <a:latin typeface="Calibri"/>
                <a:ea typeface="ＭＳ Ｐゴシック" panose="020B0600070205080204" pitchFamily="50" charset="-128"/>
              </a:rPr>
              <a:pPr defTabSz="920377">
                <a:defRPr/>
              </a:pPr>
              <a:t>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57253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21597" rtl="0" eaLnBrk="1" fontAlgn="auto" latinLnBrk="0" hangingPunct="1">
              <a:lnSpc>
                <a:spcPct val="100000"/>
              </a:lnSpc>
              <a:spcBef>
                <a:spcPts val="0"/>
              </a:spcBef>
              <a:spcAft>
                <a:spcPts val="0"/>
              </a:spcAft>
              <a:buClrTx/>
              <a:buSzTx/>
              <a:buFontTx/>
              <a:buNone/>
              <a:tabLst/>
              <a:defRPr/>
            </a:pPr>
            <a:fld id="{E89182C8-D04B-4A1A-8523-950FC9621A72}"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21597"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72536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4538" y="1349375"/>
            <a:ext cx="5259387" cy="3641725"/>
          </a:xfrm>
        </p:spPr>
      </p:sp>
      <p:sp>
        <p:nvSpPr>
          <p:cNvPr id="3" name="ノート プレースホルダー 2"/>
          <p:cNvSpPr>
            <a:spLocks noGrp="1"/>
          </p:cNvSpPr>
          <p:nvPr>
            <p:ph type="body" idx="1"/>
          </p:nvPr>
        </p:nvSpPr>
        <p:spPr/>
        <p:txBody>
          <a:bodyPr/>
          <a:lstStyle/>
          <a:p>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274" rtl="0" eaLnBrk="1" fontAlgn="auto" latinLnBrk="0" hangingPunct="1">
              <a:lnSpc>
                <a:spcPct val="100000"/>
              </a:lnSpc>
              <a:spcBef>
                <a:spcPts val="0"/>
              </a:spcBef>
              <a:spcAft>
                <a:spcPts val="0"/>
              </a:spcAft>
              <a:buClrTx/>
              <a:buSzTx/>
              <a:buFontTx/>
              <a:buNone/>
              <a:tabLst/>
              <a:defRPr/>
            </a:pPr>
            <a:fld id="{D1944BA3-4366-40E7-BDA7-36C59C4D60BB}"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74"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38659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6125" y="1350963"/>
            <a:ext cx="5265738" cy="3646487"/>
          </a:xfrm>
        </p:spPr>
      </p:sp>
      <p:sp>
        <p:nvSpPr>
          <p:cNvPr id="3" name="ノート プレースホルダー 2"/>
          <p:cNvSpPr>
            <a:spLocks noGrp="1"/>
          </p:cNvSpPr>
          <p:nvPr>
            <p:ph type="body" idx="1"/>
          </p:nvPr>
        </p:nvSpPr>
        <p:spPr/>
        <p:txBody>
          <a:bodyPr/>
          <a:lstStyle/>
          <a:p>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274" rtl="0" eaLnBrk="1" fontAlgn="auto" latinLnBrk="0" hangingPunct="1">
              <a:lnSpc>
                <a:spcPct val="100000"/>
              </a:lnSpc>
              <a:spcBef>
                <a:spcPts val="0"/>
              </a:spcBef>
              <a:spcAft>
                <a:spcPts val="0"/>
              </a:spcAft>
              <a:buClrTx/>
              <a:buSzTx/>
              <a:buFontTx/>
              <a:buNone/>
              <a:tabLst/>
              <a:defRPr/>
            </a:pPr>
            <a:fld id="{D1944BA3-4366-40E7-BDA7-36C59C4D60BB}"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74"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38659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B9CC8A70-9FCB-48EF-A9D6-941DEC2668B9}" type="datetimeFigureOut">
              <a:rPr kumimoji="1" lang="ja-JP" altLang="en-US" smtClean="0"/>
              <a:t>2025/12/23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9A1E70-37D3-4569-B098-A44C6313FEC5}" type="slidenum">
              <a:rPr kumimoji="1" lang="ja-JP" altLang="en-US" smtClean="0"/>
              <a:t>‹#›</a:t>
            </a:fld>
            <a:endParaRPr kumimoji="1" lang="ja-JP" altLang="en-US"/>
          </a:p>
        </p:txBody>
      </p:sp>
    </p:spTree>
    <p:extLst>
      <p:ext uri="{BB962C8B-B14F-4D97-AF65-F5344CB8AC3E}">
        <p14:creationId xmlns:p14="http://schemas.microsoft.com/office/powerpoint/2010/main" val="2978953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9CC8A70-9FCB-48EF-A9D6-941DEC2668B9}" type="datetimeFigureOut">
              <a:rPr kumimoji="1" lang="ja-JP" altLang="en-US" smtClean="0"/>
              <a:t>2025/12/23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9A1E70-37D3-4569-B098-A44C6313FEC5}" type="slidenum">
              <a:rPr kumimoji="1" lang="ja-JP" altLang="en-US" smtClean="0"/>
              <a:t>‹#›</a:t>
            </a:fld>
            <a:endParaRPr kumimoji="1" lang="ja-JP" altLang="en-US"/>
          </a:p>
        </p:txBody>
      </p:sp>
    </p:spTree>
    <p:extLst>
      <p:ext uri="{BB962C8B-B14F-4D97-AF65-F5344CB8AC3E}">
        <p14:creationId xmlns:p14="http://schemas.microsoft.com/office/powerpoint/2010/main" val="257631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9CC8A70-9FCB-48EF-A9D6-941DEC2668B9}" type="datetimeFigureOut">
              <a:rPr kumimoji="1" lang="ja-JP" altLang="en-US" smtClean="0"/>
              <a:t>2025/12/23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9A1E70-37D3-4569-B098-A44C6313FEC5}" type="slidenum">
              <a:rPr kumimoji="1" lang="ja-JP" altLang="en-US" smtClean="0"/>
              <a:t>‹#›</a:t>
            </a:fld>
            <a:endParaRPr kumimoji="1" lang="ja-JP" altLang="en-US"/>
          </a:p>
        </p:txBody>
      </p:sp>
    </p:spTree>
    <p:extLst>
      <p:ext uri="{BB962C8B-B14F-4D97-AF65-F5344CB8AC3E}">
        <p14:creationId xmlns:p14="http://schemas.microsoft.com/office/powerpoint/2010/main" val="3329187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AF98248-9989-4959-A78D-E27E2EC999A9}" type="datetime1">
              <a:rPr kumimoji="1" lang="ja-JP" altLang="en-US" smtClean="0"/>
              <a:t>2025/12/23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691752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83F931-C299-42E4-ABF4-765EF126FDD3}" type="datetime1">
              <a:rPr kumimoji="1" lang="ja-JP" altLang="en-US" smtClean="0"/>
              <a:t>2025/12/23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949746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56846DF-20AF-4D26-B2EA-6E97D059A029}" type="datetime1">
              <a:rPr kumimoji="1" lang="ja-JP" altLang="en-US" smtClean="0"/>
              <a:t>2025/12/23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596886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A14B040-81ED-4A71-A35B-7CCCF4AB8CA2}" type="datetime1">
              <a:rPr kumimoji="1" lang="ja-JP" altLang="en-US" smtClean="0"/>
              <a:t>2025/12/23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168342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A4D987A-1026-4DFA-9BD6-94BF48192DD0}" type="datetime1">
              <a:rPr kumimoji="1" lang="ja-JP" altLang="en-US" smtClean="0"/>
              <a:t>2025/12/23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208260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DBD47D9-61A8-4B22-B0C1-9A3DB5CE19DA}" type="datetime1">
              <a:rPr kumimoji="1" lang="ja-JP" altLang="en-US" smtClean="0"/>
              <a:t>2025/12/23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485968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C416B-355D-4CF0-8A61-FEE78AFCE2D5}" type="datetime1">
              <a:rPr kumimoji="1" lang="ja-JP" altLang="en-US" smtClean="0"/>
              <a:t>2025/12/23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624254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112547E-DCFA-40C1-950C-61A19978382E}" type="datetime1">
              <a:rPr kumimoji="1" lang="ja-JP" altLang="en-US" smtClean="0"/>
              <a:t>2025/12/23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lang="ja-JP" altLang="en-US" smtClean="0"/>
              <a:pPr/>
              <a:t>‹#›</a:t>
            </a:fld>
            <a:endParaRPr lang="ja-JP" altLang="en-US"/>
          </a:p>
        </p:txBody>
      </p:sp>
    </p:spTree>
    <p:extLst>
      <p:ext uri="{BB962C8B-B14F-4D97-AF65-F5344CB8AC3E}">
        <p14:creationId xmlns:p14="http://schemas.microsoft.com/office/powerpoint/2010/main" val="152143880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9CC8A70-9FCB-48EF-A9D6-941DEC2668B9}" type="datetimeFigureOut">
              <a:rPr kumimoji="1" lang="ja-JP" altLang="en-US" smtClean="0"/>
              <a:t>2025/12/23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9A1E70-37D3-4569-B098-A44C6313FEC5}" type="slidenum">
              <a:rPr kumimoji="1" lang="ja-JP" altLang="en-US" smtClean="0"/>
              <a:t>‹#›</a:t>
            </a:fld>
            <a:endParaRPr kumimoji="1" lang="ja-JP" altLang="en-US"/>
          </a:p>
        </p:txBody>
      </p:sp>
    </p:spTree>
    <p:extLst>
      <p:ext uri="{BB962C8B-B14F-4D97-AF65-F5344CB8AC3E}">
        <p14:creationId xmlns:p14="http://schemas.microsoft.com/office/powerpoint/2010/main" val="3610708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8293E5E-844E-49D1-9DF0-5E5BA440B29B}" type="datetime1">
              <a:rPr kumimoji="1" lang="ja-JP" altLang="en-US" smtClean="0"/>
              <a:t>2025/12/23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595345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12547E-DCFA-40C1-950C-61A19978382E}" type="datetime1">
              <a:rPr kumimoji="1" lang="ja-JP" altLang="en-US" smtClean="0"/>
              <a:t>2025/12/23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lang="ja-JP" altLang="en-US" smtClean="0"/>
              <a:pPr/>
              <a:t>‹#›</a:t>
            </a:fld>
            <a:endParaRPr lang="ja-JP" altLang="en-US"/>
          </a:p>
        </p:txBody>
      </p:sp>
    </p:spTree>
    <p:extLst>
      <p:ext uri="{BB962C8B-B14F-4D97-AF65-F5344CB8AC3E}">
        <p14:creationId xmlns:p14="http://schemas.microsoft.com/office/powerpoint/2010/main" val="320576773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1E8EE09-DB79-4A0B-9E93-DA5B8806A46E}" type="datetime1">
              <a:rPr kumimoji="1" lang="ja-JP" altLang="en-US" smtClean="0"/>
              <a:t>2025/12/23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009662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9CC8A70-9FCB-48EF-A9D6-941DEC2668B9}" type="datetimeFigureOut">
              <a:rPr kumimoji="1" lang="ja-JP" altLang="en-US" smtClean="0"/>
              <a:t>2025/12/23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9A1E70-37D3-4569-B098-A44C6313FEC5}" type="slidenum">
              <a:rPr kumimoji="1" lang="ja-JP" altLang="en-US" smtClean="0"/>
              <a:t>‹#›</a:t>
            </a:fld>
            <a:endParaRPr kumimoji="1" lang="ja-JP" altLang="en-US"/>
          </a:p>
        </p:txBody>
      </p:sp>
    </p:spTree>
    <p:extLst>
      <p:ext uri="{BB962C8B-B14F-4D97-AF65-F5344CB8AC3E}">
        <p14:creationId xmlns:p14="http://schemas.microsoft.com/office/powerpoint/2010/main" val="48447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B9CC8A70-9FCB-48EF-A9D6-941DEC2668B9}" type="datetimeFigureOut">
              <a:rPr kumimoji="1" lang="ja-JP" altLang="en-US" smtClean="0"/>
              <a:t>2025/12/23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9A1E70-37D3-4569-B098-A44C6313FEC5}" type="slidenum">
              <a:rPr kumimoji="1" lang="ja-JP" altLang="en-US" smtClean="0"/>
              <a:t>‹#›</a:t>
            </a:fld>
            <a:endParaRPr kumimoji="1" lang="ja-JP" altLang="en-US"/>
          </a:p>
        </p:txBody>
      </p:sp>
    </p:spTree>
    <p:extLst>
      <p:ext uri="{BB962C8B-B14F-4D97-AF65-F5344CB8AC3E}">
        <p14:creationId xmlns:p14="http://schemas.microsoft.com/office/powerpoint/2010/main" val="2263041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B9CC8A70-9FCB-48EF-A9D6-941DEC2668B9}" type="datetimeFigureOut">
              <a:rPr kumimoji="1" lang="ja-JP" altLang="en-US" smtClean="0"/>
              <a:t>2025/12/23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69A1E70-37D3-4569-B098-A44C6313FEC5}" type="slidenum">
              <a:rPr kumimoji="1" lang="ja-JP" altLang="en-US" smtClean="0"/>
              <a:t>‹#›</a:t>
            </a:fld>
            <a:endParaRPr kumimoji="1" lang="ja-JP" altLang="en-US"/>
          </a:p>
        </p:txBody>
      </p:sp>
    </p:spTree>
    <p:extLst>
      <p:ext uri="{BB962C8B-B14F-4D97-AF65-F5344CB8AC3E}">
        <p14:creationId xmlns:p14="http://schemas.microsoft.com/office/powerpoint/2010/main" val="203454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B9CC8A70-9FCB-48EF-A9D6-941DEC2668B9}" type="datetimeFigureOut">
              <a:rPr kumimoji="1" lang="ja-JP" altLang="en-US" smtClean="0"/>
              <a:t>2025/12/23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69A1E70-37D3-4569-B098-A44C6313FEC5}" type="slidenum">
              <a:rPr kumimoji="1" lang="ja-JP" altLang="en-US" smtClean="0"/>
              <a:t>‹#›</a:t>
            </a:fld>
            <a:endParaRPr kumimoji="1" lang="ja-JP" altLang="en-US"/>
          </a:p>
        </p:txBody>
      </p:sp>
    </p:spTree>
    <p:extLst>
      <p:ext uri="{BB962C8B-B14F-4D97-AF65-F5344CB8AC3E}">
        <p14:creationId xmlns:p14="http://schemas.microsoft.com/office/powerpoint/2010/main" val="290983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C8A70-9FCB-48EF-A9D6-941DEC2668B9}" type="datetimeFigureOut">
              <a:rPr kumimoji="1" lang="ja-JP" altLang="en-US" smtClean="0"/>
              <a:t>2025/12/23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69A1E70-37D3-4569-B098-A44C6313FEC5}" type="slidenum">
              <a:rPr kumimoji="1" lang="ja-JP" altLang="en-US" smtClean="0"/>
              <a:t>‹#›</a:t>
            </a:fld>
            <a:endParaRPr kumimoji="1" lang="ja-JP" altLang="en-US"/>
          </a:p>
        </p:txBody>
      </p:sp>
    </p:spTree>
    <p:extLst>
      <p:ext uri="{BB962C8B-B14F-4D97-AF65-F5344CB8AC3E}">
        <p14:creationId xmlns:p14="http://schemas.microsoft.com/office/powerpoint/2010/main" val="753742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9CC8A70-9FCB-48EF-A9D6-941DEC2668B9}" type="datetimeFigureOut">
              <a:rPr kumimoji="1" lang="ja-JP" altLang="en-US" smtClean="0"/>
              <a:t>2025/12/23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9A1E70-37D3-4569-B098-A44C6313FEC5}" type="slidenum">
              <a:rPr kumimoji="1" lang="ja-JP" altLang="en-US" smtClean="0"/>
              <a:t>‹#›</a:t>
            </a:fld>
            <a:endParaRPr kumimoji="1" lang="ja-JP" altLang="en-US"/>
          </a:p>
        </p:txBody>
      </p:sp>
    </p:spTree>
    <p:extLst>
      <p:ext uri="{BB962C8B-B14F-4D97-AF65-F5344CB8AC3E}">
        <p14:creationId xmlns:p14="http://schemas.microsoft.com/office/powerpoint/2010/main" val="1814659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9CC8A70-9FCB-48EF-A9D6-941DEC2668B9}" type="datetimeFigureOut">
              <a:rPr kumimoji="1" lang="ja-JP" altLang="en-US" smtClean="0"/>
              <a:t>2025/12/23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9A1E70-37D3-4569-B098-A44C6313FEC5}" type="slidenum">
              <a:rPr kumimoji="1" lang="ja-JP" altLang="en-US" smtClean="0"/>
              <a:t>‹#›</a:t>
            </a:fld>
            <a:endParaRPr kumimoji="1" lang="ja-JP" altLang="en-US"/>
          </a:p>
        </p:txBody>
      </p:sp>
    </p:spTree>
    <p:extLst>
      <p:ext uri="{BB962C8B-B14F-4D97-AF65-F5344CB8AC3E}">
        <p14:creationId xmlns:p14="http://schemas.microsoft.com/office/powerpoint/2010/main" val="262383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C8A70-9FCB-48EF-A9D6-941DEC2668B9}" type="datetimeFigureOut">
              <a:rPr kumimoji="1" lang="ja-JP" altLang="en-US" smtClean="0"/>
              <a:t>2025/12/23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A1E70-37D3-4569-B098-A44C6313FEC5}" type="slidenum">
              <a:rPr kumimoji="1" lang="ja-JP" altLang="en-US" smtClean="0"/>
              <a:t>‹#›</a:t>
            </a:fld>
            <a:endParaRPr kumimoji="1" lang="ja-JP" altLang="en-US"/>
          </a:p>
        </p:txBody>
      </p:sp>
    </p:spTree>
    <p:extLst>
      <p:ext uri="{BB962C8B-B14F-4D97-AF65-F5344CB8AC3E}">
        <p14:creationId xmlns:p14="http://schemas.microsoft.com/office/powerpoint/2010/main" val="162071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2547E-DCFA-40C1-950C-61A19978382E}" type="datetime1">
              <a:rPr kumimoji="1" lang="ja-JP" altLang="en-US" smtClean="0"/>
              <a:t>2025/12/23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DF1FA-2879-4CB1-9630-E4043495BA91}" type="slidenum">
              <a:rPr lang="ja-JP" altLang="en-US" smtClean="0"/>
              <a:pPr/>
              <a:t>‹#›</a:t>
            </a:fld>
            <a:endParaRPr lang="ja-JP" altLang="en-US"/>
          </a:p>
        </p:txBody>
      </p:sp>
    </p:spTree>
    <p:extLst>
      <p:ext uri="{BB962C8B-B14F-4D97-AF65-F5344CB8AC3E}">
        <p14:creationId xmlns:p14="http://schemas.microsoft.com/office/powerpoint/2010/main" val="24458420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1167450-A7EB-4B21-A04B-10C1D1D95C3C}"/>
              </a:ext>
            </a:extLst>
          </p:cNvPr>
          <p:cNvSpPr txBox="1">
            <a:spLocks/>
          </p:cNvSpPr>
          <p:nvPr/>
        </p:nvSpPr>
        <p:spPr>
          <a:xfrm>
            <a:off x="0" y="2037571"/>
            <a:ext cx="9906000" cy="2782858"/>
          </a:xfrm>
          <a:prstGeom prst="rect">
            <a:avLst/>
          </a:prstGeom>
          <a:solidFill>
            <a:srgbClr val="006600"/>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538163"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j-cs"/>
              </a:rPr>
              <a:t>議題（１）</a:t>
            </a:r>
            <a:br>
              <a:rPr kumimoji="1" lang="en-US" altLang="ja-JP" sz="2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j-cs"/>
              </a:rPr>
            </a:br>
            <a:endParaRPr kumimoji="1" lang="en-US" altLang="ja-JP" sz="2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j-cs"/>
            </a:endParaRPr>
          </a:p>
          <a:p>
            <a:pPr marL="538163"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28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j-cs"/>
              </a:rPr>
              <a:t>大阪府地球温暖化対策実行計画（案）について</a:t>
            </a:r>
          </a:p>
        </p:txBody>
      </p:sp>
      <p:sp>
        <p:nvSpPr>
          <p:cNvPr id="7" name="スライド番号プレースホルダー 1">
            <a:extLst>
              <a:ext uri="{FF2B5EF4-FFF2-40B4-BE49-F238E27FC236}">
                <a16:creationId xmlns:a16="http://schemas.microsoft.com/office/drawing/2014/main" id="{00562078-CF80-4101-B583-E5F77F24C830}"/>
              </a:ext>
            </a:extLst>
          </p:cNvPr>
          <p:cNvSpPr txBox="1">
            <a:spLocks/>
          </p:cNvSpPr>
          <p:nvPr/>
        </p:nvSpPr>
        <p:spPr>
          <a:xfrm>
            <a:off x="9365691" y="6287020"/>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pPr marL="0" marR="0" lvl="0" indent="0" algn="r" defTabSz="914274" rtl="0" eaLnBrk="1" fontAlgn="auto" latinLnBrk="0" hangingPunct="1">
              <a:lnSpc>
                <a:spcPct val="100000"/>
              </a:lnSpc>
              <a:spcBef>
                <a:spcPts val="0"/>
              </a:spcBef>
              <a:spcAft>
                <a:spcPts val="0"/>
              </a:spcAft>
              <a:buClrTx/>
              <a:buSzTx/>
              <a:buFontTx/>
              <a:buNone/>
              <a:tabLst/>
              <a:defRPr/>
            </a:pPr>
            <a:fld id="{260D7C64-4B75-47CE-A9E9-B75BE436869C}" type="slidenum">
              <a:rPr kumimoji="1" lang="ja-JP" altLang="en-US" sz="1600"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274" rtl="0" eaLnBrk="1" fontAlgn="auto" latinLnBrk="0" hangingPunct="1">
                <a:lnSpc>
                  <a:spcPct val="100000"/>
                </a:lnSpc>
                <a:spcBef>
                  <a:spcPts val="0"/>
                </a:spcBef>
                <a:spcAft>
                  <a:spcPts val="0"/>
                </a:spcAft>
                <a:buClrTx/>
                <a:buSzTx/>
                <a:buFontTx/>
                <a:buNone/>
                <a:tabLst/>
                <a:defRPr/>
              </a:pPr>
              <a:t>1</a:t>
            </a:fld>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33605874-369D-494D-B144-CFC3D02644C2}"/>
              </a:ext>
            </a:extLst>
          </p:cNvPr>
          <p:cNvSpPr/>
          <p:nvPr/>
        </p:nvSpPr>
        <p:spPr>
          <a:xfrm>
            <a:off x="8168531" y="222104"/>
            <a:ext cx="1440160" cy="431912"/>
          </a:xfrm>
          <a:prstGeom prst="rect">
            <a:avLst/>
          </a:prstGeom>
          <a:solidFill>
            <a:schemeClr val="bg1"/>
          </a:solidFill>
          <a:ln w="1905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1715" rtl="0" eaLnBrk="1" fontAlgn="auto" latinLnBrk="0" hangingPunct="1">
              <a:lnSpc>
                <a:spcPct val="100000"/>
              </a:lnSpc>
              <a:spcBef>
                <a:spcPts val="0"/>
              </a:spcBef>
              <a:spcAft>
                <a:spcPts val="0"/>
              </a:spcAft>
              <a:buClrTx/>
              <a:buSzTx/>
              <a:buFontTx/>
              <a:buNone/>
              <a:tabLst/>
              <a:defRPr/>
            </a:pPr>
            <a:r>
              <a:rPr kumimoji="1" lang="ja-JP" altLang="en-US" sz="18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資料１</a:t>
            </a:r>
          </a:p>
        </p:txBody>
      </p:sp>
    </p:spTree>
    <p:extLst>
      <p:ext uri="{BB962C8B-B14F-4D97-AF65-F5344CB8AC3E}">
        <p14:creationId xmlns:p14="http://schemas.microsoft.com/office/powerpoint/2010/main" val="3337689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四角形: 角を丸くする 98">
            <a:extLst>
              <a:ext uri="{FF2B5EF4-FFF2-40B4-BE49-F238E27FC236}">
                <a16:creationId xmlns:a16="http://schemas.microsoft.com/office/drawing/2014/main" id="{F4F6BAEA-DDFF-4A89-894E-EA59DC1D4A8E}"/>
              </a:ext>
            </a:extLst>
          </p:cNvPr>
          <p:cNvSpPr/>
          <p:nvPr/>
        </p:nvSpPr>
        <p:spPr>
          <a:xfrm>
            <a:off x="6311918" y="1702170"/>
            <a:ext cx="3528000" cy="5091223"/>
          </a:xfrm>
          <a:prstGeom prst="roundRect">
            <a:avLst>
              <a:gd name="adj" fmla="val 621"/>
            </a:avLst>
          </a:prstGeom>
          <a:solidFill>
            <a:srgbClr val="92D050">
              <a:alpha val="5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600"/>
              </a:spcBef>
            </a:pPr>
            <a:endParaRPr lang="ja-JP" altLang="en-US" sz="1200">
              <a:solidFill>
                <a:schemeClr val="tx1"/>
              </a:solidFill>
              <a:latin typeface="BIZ UDゴシック" panose="020B0400000000000000" pitchFamily="49" charset="-128"/>
              <a:ea typeface="BIZ UDゴシック" panose="020B0400000000000000" pitchFamily="49" charset="-128"/>
            </a:endParaRPr>
          </a:p>
        </p:txBody>
      </p:sp>
      <p:sp>
        <p:nvSpPr>
          <p:cNvPr id="97" name="四角形: 角を丸くする 96">
            <a:extLst>
              <a:ext uri="{FF2B5EF4-FFF2-40B4-BE49-F238E27FC236}">
                <a16:creationId xmlns:a16="http://schemas.microsoft.com/office/drawing/2014/main" id="{B43C5655-B176-4A3E-92F8-252430034C2A}"/>
              </a:ext>
            </a:extLst>
          </p:cNvPr>
          <p:cNvSpPr/>
          <p:nvPr/>
        </p:nvSpPr>
        <p:spPr>
          <a:xfrm>
            <a:off x="119612" y="1698171"/>
            <a:ext cx="6159020" cy="5095222"/>
          </a:xfrm>
          <a:prstGeom prst="roundRect">
            <a:avLst>
              <a:gd name="adj" fmla="val 621"/>
            </a:avLst>
          </a:prstGeom>
          <a:solidFill>
            <a:schemeClr val="bg1">
              <a:lumMod val="85000"/>
              <a:alpha val="8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600"/>
              </a:spcBef>
            </a:pPr>
            <a:endParaRPr lang="ja-JP" altLang="en-US" sz="1200">
              <a:solidFill>
                <a:schemeClr val="tx1"/>
              </a:solidFill>
              <a:latin typeface="BIZ UDゴシック" panose="020B0400000000000000" pitchFamily="49" charset="-128"/>
              <a:ea typeface="BIZ UDゴシック" panose="020B0400000000000000" pitchFamily="49" charset="-128"/>
            </a:endParaRPr>
          </a:p>
        </p:txBody>
      </p:sp>
      <p:sp>
        <p:nvSpPr>
          <p:cNvPr id="63" name="四角形: 1 つの角を丸める 62">
            <a:extLst>
              <a:ext uri="{FF2B5EF4-FFF2-40B4-BE49-F238E27FC236}">
                <a16:creationId xmlns:a16="http://schemas.microsoft.com/office/drawing/2014/main" id="{019B4CA2-EA8D-44D5-8DB2-CCC0744D1D79}"/>
              </a:ext>
            </a:extLst>
          </p:cNvPr>
          <p:cNvSpPr/>
          <p:nvPr/>
        </p:nvSpPr>
        <p:spPr>
          <a:xfrm>
            <a:off x="3160733" y="2143837"/>
            <a:ext cx="3016234" cy="1709110"/>
          </a:xfrm>
          <a:prstGeom prst="round1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alpha val="90000"/>
              <a:hueOff val="0"/>
              <a:satOff val="0"/>
              <a:lumOff val="0"/>
              <a:alphaOff val="-13333"/>
            </a:schemeClr>
          </a:fillRef>
          <a:effectRef idx="1">
            <a:schemeClr val="accent6">
              <a:alpha val="90000"/>
              <a:hueOff val="0"/>
              <a:satOff val="0"/>
              <a:lumOff val="0"/>
              <a:alphaOff val="-13333"/>
            </a:schemeClr>
          </a:effectRef>
          <a:fontRef idx="minor">
            <a:schemeClr val="dk1"/>
          </a:fontRef>
        </p:style>
      </p:sp>
      <p:sp>
        <p:nvSpPr>
          <p:cNvPr id="60" name="四角形: 1 つの角を丸める 59">
            <a:extLst>
              <a:ext uri="{FF2B5EF4-FFF2-40B4-BE49-F238E27FC236}">
                <a16:creationId xmlns:a16="http://schemas.microsoft.com/office/drawing/2014/main" id="{41666376-8EE2-43F8-ACF2-67A654B5ACEB}"/>
              </a:ext>
            </a:extLst>
          </p:cNvPr>
          <p:cNvSpPr/>
          <p:nvPr/>
        </p:nvSpPr>
        <p:spPr>
          <a:xfrm rot="10800000">
            <a:off x="250952" y="3912825"/>
            <a:ext cx="2855423" cy="1810158"/>
          </a:xfrm>
          <a:prstGeom prst="round1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alpha val="90000"/>
              <a:hueOff val="0"/>
              <a:satOff val="0"/>
              <a:lumOff val="0"/>
              <a:alphaOff val="-26667"/>
            </a:schemeClr>
          </a:fillRef>
          <a:effectRef idx="1">
            <a:schemeClr val="accent6">
              <a:alpha val="90000"/>
              <a:hueOff val="0"/>
              <a:satOff val="0"/>
              <a:lumOff val="0"/>
              <a:alphaOff val="-26667"/>
            </a:schemeClr>
          </a:effectRef>
          <a:fontRef idx="minor">
            <a:schemeClr val="dk1"/>
          </a:fontRef>
        </p:style>
      </p:sp>
      <p:sp>
        <p:nvSpPr>
          <p:cNvPr id="30" name="角丸四角形 3">
            <a:extLst>
              <a:ext uri="{FF2B5EF4-FFF2-40B4-BE49-F238E27FC236}">
                <a16:creationId xmlns:a16="http://schemas.microsoft.com/office/drawing/2014/main" id="{E659DC5C-F3A2-4A5B-8EC5-B7F09FAC7A34}"/>
              </a:ext>
            </a:extLst>
          </p:cNvPr>
          <p:cNvSpPr/>
          <p:nvPr/>
        </p:nvSpPr>
        <p:spPr>
          <a:xfrm>
            <a:off x="-5513" y="10650"/>
            <a:ext cx="9906000" cy="421262"/>
          </a:xfrm>
          <a:prstGeom prst="roundRect">
            <a:avLst>
              <a:gd name="adj" fmla="val 0"/>
            </a:avLst>
          </a:prstGeom>
          <a:solidFill>
            <a:srgbClr val="00660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lgn="ctr">
              <a:spcBef>
                <a:spcPts val="3000"/>
              </a:spcBef>
              <a:buNone/>
            </a:pPr>
            <a:r>
              <a:rPr lang="zh-CN" altLang="en-US" sz="2400" b="1" dirty="0">
                <a:latin typeface="Meiryo UI" panose="020B0604030504040204" pitchFamily="50" charset="-128"/>
                <a:ea typeface="Meiryo UI" panose="020B0604030504040204" pitchFamily="50" charset="-128"/>
              </a:rPr>
              <a:t>大阪府地球温暖化対策実行計画（案）</a:t>
            </a:r>
            <a:r>
              <a:rPr lang="ja-JP" altLang="en-US" sz="2400" b="1" dirty="0">
                <a:latin typeface="Meiryo UI" panose="020B0604030504040204" pitchFamily="50" charset="-128"/>
                <a:ea typeface="Meiryo UI" panose="020B0604030504040204" pitchFamily="50" charset="-128"/>
              </a:rPr>
              <a:t>概要</a:t>
            </a:r>
            <a:endParaRPr lang="en-US" altLang="ja-JP" sz="2400" b="1" dirty="0">
              <a:latin typeface="Meiryo UI" panose="020B0604030504040204" pitchFamily="50" charset="-128"/>
              <a:ea typeface="Meiryo UI" panose="020B0604030504040204" pitchFamily="50" charset="-128"/>
            </a:endParaRPr>
          </a:p>
        </p:txBody>
      </p:sp>
      <p:sp>
        <p:nvSpPr>
          <p:cNvPr id="31" name="スライド番号プレースホルダー 9">
            <a:extLst>
              <a:ext uri="{FF2B5EF4-FFF2-40B4-BE49-F238E27FC236}">
                <a16:creationId xmlns:a16="http://schemas.microsoft.com/office/drawing/2014/main" id="{540A4E55-A678-4B84-AF64-A069A2B6B3A3}"/>
              </a:ext>
            </a:extLst>
          </p:cNvPr>
          <p:cNvSpPr txBox="1">
            <a:spLocks/>
          </p:cNvSpPr>
          <p:nvPr/>
        </p:nvSpPr>
        <p:spPr>
          <a:xfrm>
            <a:off x="7593258" y="1106"/>
            <a:ext cx="2311400" cy="365125"/>
          </a:xfrm>
          <a:prstGeom prst="rect">
            <a:avLst/>
          </a:prstGeom>
        </p:spPr>
        <p:txBody>
          <a:bodyPr vert="horz" lIns="91440" tIns="45720" rIns="91440" bIns="45720" rtlCol="0" anchor="ctr"/>
          <a:lstStyle>
            <a:defPPr>
              <a:defRPr lang="ja-JP"/>
            </a:defPPr>
            <a:lvl1pPr marL="0" algn="r" defTabSz="921715" rtl="0" eaLnBrk="1" latinLnBrk="0" hangingPunct="1">
              <a:defRPr kumimoji="1" sz="1200" kern="1200">
                <a:solidFill>
                  <a:schemeClr val="tx1">
                    <a:tint val="75000"/>
                  </a:schemeClr>
                </a:solidFill>
                <a:latin typeface="+mn-lt"/>
                <a:ea typeface="+mn-ea"/>
                <a:cs typeface="+mn-cs"/>
              </a:defRPr>
            </a:lvl1pPr>
            <a:lvl2pPr marL="460858" algn="l" defTabSz="921715" rtl="0" eaLnBrk="1" latinLnBrk="0" hangingPunct="1">
              <a:defRPr kumimoji="1" sz="1814" kern="1200">
                <a:solidFill>
                  <a:schemeClr val="tx1"/>
                </a:solidFill>
                <a:latin typeface="+mn-lt"/>
                <a:ea typeface="+mn-ea"/>
                <a:cs typeface="+mn-cs"/>
              </a:defRPr>
            </a:lvl2pPr>
            <a:lvl3pPr marL="921715" algn="l" defTabSz="921715" rtl="0" eaLnBrk="1" latinLnBrk="0" hangingPunct="1">
              <a:defRPr kumimoji="1" sz="1814" kern="1200">
                <a:solidFill>
                  <a:schemeClr val="tx1"/>
                </a:solidFill>
                <a:latin typeface="+mn-lt"/>
                <a:ea typeface="+mn-ea"/>
                <a:cs typeface="+mn-cs"/>
              </a:defRPr>
            </a:lvl3pPr>
            <a:lvl4pPr marL="1382573" algn="l" defTabSz="921715" rtl="0" eaLnBrk="1" latinLnBrk="0" hangingPunct="1">
              <a:defRPr kumimoji="1" sz="1814" kern="1200">
                <a:solidFill>
                  <a:schemeClr val="tx1"/>
                </a:solidFill>
                <a:latin typeface="+mn-lt"/>
                <a:ea typeface="+mn-ea"/>
                <a:cs typeface="+mn-cs"/>
              </a:defRPr>
            </a:lvl4pPr>
            <a:lvl5pPr marL="1843430" algn="l" defTabSz="921715" rtl="0" eaLnBrk="1" latinLnBrk="0" hangingPunct="1">
              <a:defRPr kumimoji="1" sz="1814" kern="1200">
                <a:solidFill>
                  <a:schemeClr val="tx1"/>
                </a:solidFill>
                <a:latin typeface="+mn-lt"/>
                <a:ea typeface="+mn-ea"/>
                <a:cs typeface="+mn-cs"/>
              </a:defRPr>
            </a:lvl5pPr>
            <a:lvl6pPr marL="2304288" algn="l" defTabSz="921715" rtl="0" eaLnBrk="1" latinLnBrk="0" hangingPunct="1">
              <a:defRPr kumimoji="1" sz="1814" kern="1200">
                <a:solidFill>
                  <a:schemeClr val="tx1"/>
                </a:solidFill>
                <a:latin typeface="+mn-lt"/>
                <a:ea typeface="+mn-ea"/>
                <a:cs typeface="+mn-cs"/>
              </a:defRPr>
            </a:lvl6pPr>
            <a:lvl7pPr marL="2765146" algn="l" defTabSz="921715" rtl="0" eaLnBrk="1" latinLnBrk="0" hangingPunct="1">
              <a:defRPr kumimoji="1" sz="1814" kern="1200">
                <a:solidFill>
                  <a:schemeClr val="tx1"/>
                </a:solidFill>
                <a:latin typeface="+mn-lt"/>
                <a:ea typeface="+mn-ea"/>
                <a:cs typeface="+mn-cs"/>
              </a:defRPr>
            </a:lvl7pPr>
            <a:lvl8pPr marL="3226003" algn="l" defTabSz="921715" rtl="0" eaLnBrk="1" latinLnBrk="0" hangingPunct="1">
              <a:defRPr kumimoji="1" sz="1814" kern="1200">
                <a:solidFill>
                  <a:schemeClr val="tx1"/>
                </a:solidFill>
                <a:latin typeface="+mn-lt"/>
                <a:ea typeface="+mn-ea"/>
                <a:cs typeface="+mn-cs"/>
              </a:defRPr>
            </a:lvl8pPr>
            <a:lvl9pPr marL="3686861" algn="l" defTabSz="921715" rtl="0" eaLnBrk="1" latinLnBrk="0" hangingPunct="1">
              <a:defRPr kumimoji="1" sz="1814" kern="1200">
                <a:solidFill>
                  <a:schemeClr val="tx1"/>
                </a:solidFill>
                <a:latin typeface="+mn-lt"/>
                <a:ea typeface="+mn-ea"/>
                <a:cs typeface="+mn-cs"/>
              </a:defRPr>
            </a:lvl9pPr>
          </a:lstStyle>
          <a:p>
            <a:endParaRPr lang="ja-JP" altLang="en-US" sz="1400" b="1">
              <a:solidFill>
                <a:schemeClr val="bg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C14D529A-946E-4C94-B202-5543F4022A3A}"/>
              </a:ext>
            </a:extLst>
          </p:cNvPr>
          <p:cNvSpPr txBox="1"/>
          <p:nvPr/>
        </p:nvSpPr>
        <p:spPr>
          <a:xfrm>
            <a:off x="190846" y="406375"/>
            <a:ext cx="9649072" cy="1169551"/>
          </a:xfrm>
          <a:prstGeom prst="rect">
            <a:avLst/>
          </a:prstGeom>
          <a:noFill/>
        </p:spPr>
        <p:txBody>
          <a:bodyPr wrap="square">
            <a:spAutoFit/>
          </a:bodyPr>
          <a:lstStyle/>
          <a:p>
            <a:pPr marL="285750" indent="-285750">
              <a:lnSpc>
                <a:spcPts val="2100"/>
              </a:lnSpc>
              <a:buFont typeface="Wingdings" panose="05000000000000000000" pitchFamily="2" charset="2"/>
              <a:buChar char="u"/>
            </a:pPr>
            <a:r>
              <a:rPr lang="ja-JP" altLang="en-US" sz="1800" b="1" dirty="0">
                <a:latin typeface="Meiryo UI" panose="020B0604030504040204" pitchFamily="50" charset="-128"/>
                <a:ea typeface="Meiryo UI" panose="020B0604030504040204" pitchFamily="50" charset="-128"/>
              </a:rPr>
              <a:t>地球温暖化対策推進法に基づく「大阪府地球温暖化対策実行計画（</a:t>
            </a:r>
            <a:r>
              <a:rPr lang="en-US" altLang="ja-JP" sz="1800" b="1" dirty="0">
                <a:latin typeface="Meiryo UI" panose="020B0604030504040204" pitchFamily="50" charset="-128"/>
                <a:ea typeface="Meiryo UI" panose="020B0604030504040204" pitchFamily="50" charset="-128"/>
              </a:rPr>
              <a:t>2021</a:t>
            </a:r>
            <a:r>
              <a:rPr lang="ja-JP" altLang="en-US" sz="1800" b="1" dirty="0">
                <a:latin typeface="Meiryo UI" panose="020B0604030504040204" pitchFamily="50" charset="-128"/>
                <a:ea typeface="Meiryo UI" panose="020B0604030504040204" pitchFamily="50" charset="-128"/>
              </a:rPr>
              <a:t>年策定）」について、</a:t>
            </a:r>
            <a:endParaRPr lang="en-US" altLang="ja-JP" sz="1800" b="1" dirty="0">
              <a:latin typeface="Meiryo UI" panose="020B0604030504040204" pitchFamily="50" charset="-128"/>
              <a:ea typeface="Meiryo UI" panose="020B0604030504040204" pitchFamily="50" charset="-128"/>
            </a:endParaRPr>
          </a:p>
          <a:p>
            <a:pPr>
              <a:lnSpc>
                <a:spcPts val="2100"/>
              </a:lnSpc>
            </a:pPr>
            <a:r>
              <a:rPr lang="ja-JP" altLang="en-US" sz="1800" b="1" dirty="0">
                <a:latin typeface="Meiryo UI" panose="020B0604030504040204" pitchFamily="50" charset="-128"/>
                <a:ea typeface="Meiryo UI" panose="020B0604030504040204" pitchFamily="50" charset="-128"/>
              </a:rPr>
              <a:t>　　国の新たな目標（</a:t>
            </a:r>
            <a:r>
              <a:rPr lang="en-US" altLang="ja-JP" sz="1800" b="1" dirty="0">
                <a:latin typeface="Meiryo UI" panose="020B0604030504040204" pitchFamily="50" charset="-128"/>
                <a:ea typeface="Meiryo UI" panose="020B0604030504040204" pitchFamily="50" charset="-128"/>
              </a:rPr>
              <a:t>2035</a:t>
            </a:r>
            <a:r>
              <a:rPr lang="ja-JP" altLang="en-US" sz="1800" b="1" dirty="0">
                <a:latin typeface="Meiryo UI" panose="020B0604030504040204" pitchFamily="50" charset="-128"/>
                <a:ea typeface="Meiryo UI" panose="020B0604030504040204" pitchFamily="50" charset="-128"/>
              </a:rPr>
              <a:t>年度、</a:t>
            </a:r>
            <a:r>
              <a:rPr lang="en-US" altLang="ja-JP" sz="1800" b="1" dirty="0">
                <a:latin typeface="Meiryo UI" panose="020B0604030504040204" pitchFamily="50" charset="-128"/>
                <a:ea typeface="Meiryo UI" panose="020B0604030504040204" pitchFamily="50" charset="-128"/>
              </a:rPr>
              <a:t>2040</a:t>
            </a:r>
            <a:r>
              <a:rPr lang="ja-JP" altLang="en-US" sz="1800" b="1" dirty="0">
                <a:latin typeface="Meiryo UI" panose="020B0604030504040204" pitchFamily="50" charset="-128"/>
                <a:ea typeface="Meiryo UI" panose="020B0604030504040204" pitchFamily="50" charset="-128"/>
              </a:rPr>
              <a:t>年度）等を踏まえて、</a:t>
            </a:r>
            <a:r>
              <a:rPr lang="en-US" altLang="ja-JP" sz="1800" b="1" dirty="0">
                <a:latin typeface="Meiryo UI" panose="020B0604030504040204" pitchFamily="50" charset="-128"/>
                <a:ea typeface="Meiryo UI" panose="020B0604030504040204" pitchFamily="50" charset="-128"/>
              </a:rPr>
              <a:t>2025</a:t>
            </a:r>
            <a:r>
              <a:rPr lang="ja-JP" altLang="en-US" sz="1800" b="1" dirty="0">
                <a:latin typeface="Meiryo UI" panose="020B0604030504040204" pitchFamily="50" charset="-128"/>
                <a:ea typeface="Meiryo UI" panose="020B0604030504040204" pitchFamily="50" charset="-128"/>
              </a:rPr>
              <a:t>年度中に改正する</a:t>
            </a:r>
            <a:endParaRPr lang="en-US" altLang="ja-JP" sz="1800" b="1" dirty="0">
              <a:latin typeface="Meiryo UI" panose="020B0604030504040204" pitchFamily="50" charset="-128"/>
              <a:ea typeface="Meiryo UI" panose="020B0604030504040204" pitchFamily="50" charset="-128"/>
            </a:endParaRPr>
          </a:p>
          <a:p>
            <a:pPr marL="285750" indent="-285750">
              <a:lnSpc>
                <a:spcPts val="2100"/>
              </a:lnSpc>
              <a:buFont typeface="Wingdings" panose="05000000000000000000" pitchFamily="2" charset="2"/>
              <a:buChar char="u"/>
            </a:pPr>
            <a:r>
              <a:rPr lang="ja-JP" altLang="en-US" sz="1800" b="1" dirty="0">
                <a:latin typeface="Meiryo UI" panose="020B0604030504040204" pitchFamily="50" charset="-128"/>
                <a:ea typeface="Meiryo UI" panose="020B0604030504040204" pitchFamily="50" charset="-128"/>
              </a:rPr>
              <a:t>大阪・関西万博で披露された様々な最先端技術、ＧＸ（グリーントランスフォーメーション）を通じた社会構造の転換等を踏まえ、本実行計画を通じて「脱炭素と経済成長の両立」の実現をめざす</a:t>
            </a:r>
            <a:endParaRPr lang="en-US" altLang="ja-JP" sz="1800" b="1" dirty="0">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13FFDA52-5376-4B75-A15E-4484749E599D}"/>
              </a:ext>
            </a:extLst>
          </p:cNvPr>
          <p:cNvSpPr/>
          <p:nvPr/>
        </p:nvSpPr>
        <p:spPr>
          <a:xfrm>
            <a:off x="220396" y="5923716"/>
            <a:ext cx="5986611" cy="874714"/>
          </a:xfrm>
          <a:prstGeom prst="roundRect">
            <a:avLst>
              <a:gd name="adj" fmla="val 621"/>
            </a:avLst>
          </a:prstGeom>
          <a:solidFill>
            <a:schemeClr val="accent6">
              <a:lumMod val="20000"/>
              <a:lumOff val="80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6213" indent="-176213"/>
            <a:endParaRPr lang="en-US" altLang="ja-JP" sz="300" b="1" dirty="0">
              <a:solidFill>
                <a:schemeClr val="tx1"/>
              </a:solidFill>
              <a:latin typeface="BIZ UDゴシック" panose="020B0400000000000000" pitchFamily="49" charset="-128"/>
              <a:ea typeface="BIZ UDゴシック" panose="020B0400000000000000" pitchFamily="49" charset="-128"/>
            </a:endParaRPr>
          </a:p>
          <a:p>
            <a:pPr marL="176213" indent="-176213"/>
            <a:r>
              <a:rPr lang="ja-JP" altLang="en-US" sz="1200" b="1" dirty="0">
                <a:solidFill>
                  <a:schemeClr val="tx1"/>
                </a:solidFill>
                <a:latin typeface="BIZ UDゴシック" panose="020B0400000000000000" pitchFamily="49" charset="-128"/>
                <a:ea typeface="BIZ UDゴシック" panose="020B0400000000000000" pitchFamily="49" charset="-128"/>
              </a:rPr>
              <a:t>■</a:t>
            </a:r>
            <a:r>
              <a:rPr lang="ja-JP" altLang="en-US" sz="1200" b="1" dirty="0">
                <a:solidFill>
                  <a:srgbClr val="3AA43A"/>
                </a:solidFill>
                <a:latin typeface="BIZ UDゴシック" panose="020B0400000000000000" pitchFamily="49" charset="-128"/>
                <a:ea typeface="BIZ UDゴシック" panose="020B0400000000000000" pitchFamily="49" charset="-128"/>
              </a:rPr>
              <a:t>エネルギー安定供給、経済成長、脱炭素を同時実現</a:t>
            </a:r>
            <a:r>
              <a:rPr lang="ja-JP" altLang="en-US" sz="1200" dirty="0">
                <a:solidFill>
                  <a:schemeClr val="tx1"/>
                </a:solidFill>
                <a:latin typeface="BIZ UDゴシック" panose="020B0400000000000000" pitchFamily="49" charset="-128"/>
                <a:ea typeface="BIZ UDゴシック" panose="020B0400000000000000" pitchFamily="49" charset="-128"/>
              </a:rPr>
              <a:t>するため、</a:t>
            </a:r>
            <a:br>
              <a:rPr lang="en-US" altLang="ja-JP" sz="1200" dirty="0">
                <a:solidFill>
                  <a:schemeClr val="tx1"/>
                </a:solidFill>
                <a:latin typeface="BIZ UDゴシック" panose="020B0400000000000000" pitchFamily="49" charset="-128"/>
                <a:ea typeface="BIZ UDゴシック" panose="020B0400000000000000" pitchFamily="49" charset="-128"/>
              </a:rPr>
            </a:br>
            <a:r>
              <a:rPr lang="ja-JP" altLang="en-US" sz="1200" dirty="0">
                <a:solidFill>
                  <a:schemeClr val="tx1"/>
                </a:solidFill>
                <a:latin typeface="BIZ UDゴシック" panose="020B0400000000000000" pitchFamily="49" charset="-128"/>
                <a:ea typeface="BIZ UDゴシック" panose="020B0400000000000000" pitchFamily="49" charset="-128"/>
              </a:rPr>
              <a:t>ＧＸの取組を</a:t>
            </a:r>
            <a:r>
              <a:rPr lang="en-US" altLang="ja-JP" sz="1200" dirty="0">
                <a:solidFill>
                  <a:schemeClr val="tx1"/>
                </a:solidFill>
                <a:latin typeface="BIZ UDゴシック" panose="020B0400000000000000" pitchFamily="49" charset="-128"/>
                <a:ea typeface="BIZ UDゴシック" panose="020B0400000000000000" pitchFamily="49" charset="-128"/>
              </a:rPr>
              <a:t>2040 </a:t>
            </a:r>
            <a:r>
              <a:rPr lang="ja-JP" altLang="en-US" sz="1200" dirty="0">
                <a:solidFill>
                  <a:schemeClr val="tx1"/>
                </a:solidFill>
                <a:latin typeface="BIZ UDゴシック" panose="020B0400000000000000" pitchFamily="49" charset="-128"/>
                <a:ea typeface="BIZ UDゴシック" panose="020B0400000000000000" pitchFamily="49" charset="-128"/>
              </a:rPr>
              <a:t>年に向けて大きく飛躍させるための方向性を国が提示</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r>
              <a:rPr lang="ja-JP" altLang="en-US" sz="1200" dirty="0">
                <a:solidFill>
                  <a:schemeClr val="tx1"/>
                </a:solidFill>
                <a:latin typeface="BIZ UDゴシック" panose="020B0400000000000000" pitchFamily="49" charset="-128"/>
                <a:ea typeface="BIZ UDゴシック" panose="020B0400000000000000" pitchFamily="49" charset="-128"/>
              </a:rPr>
              <a:t>   ▶ </a:t>
            </a:r>
            <a:r>
              <a:rPr lang="en-US" altLang="ja-JP" sz="1200" dirty="0">
                <a:solidFill>
                  <a:schemeClr val="tx1"/>
                </a:solidFill>
                <a:latin typeface="BIZ UDゴシック" panose="020B0400000000000000" pitchFamily="49" charset="-128"/>
                <a:ea typeface="BIZ UDゴシック" panose="020B0400000000000000" pitchFamily="49" charset="-128"/>
              </a:rPr>
              <a:t>GX</a:t>
            </a:r>
            <a:r>
              <a:rPr lang="ja-JP" altLang="en-US" sz="1200" dirty="0">
                <a:solidFill>
                  <a:schemeClr val="tx1"/>
                </a:solidFill>
                <a:latin typeface="BIZ UDゴシック" panose="020B0400000000000000" pitchFamily="49" charset="-128"/>
                <a:ea typeface="BIZ UDゴシック" panose="020B0400000000000000" pitchFamily="49" charset="-128"/>
              </a:rPr>
              <a:t>産業につながる市場創造（</a:t>
            </a:r>
            <a:r>
              <a:rPr lang="en-US" altLang="ja-JP" sz="1200" dirty="0">
                <a:solidFill>
                  <a:schemeClr val="tx1"/>
                </a:solidFill>
                <a:latin typeface="BIZ UDゴシック" panose="020B0400000000000000" pitchFamily="49" charset="-128"/>
                <a:ea typeface="BIZ UDゴシック" panose="020B0400000000000000" pitchFamily="49" charset="-128"/>
              </a:rPr>
              <a:t>GX</a:t>
            </a:r>
            <a:r>
              <a:rPr lang="ja-JP" altLang="en-US" sz="1200" dirty="0">
                <a:solidFill>
                  <a:schemeClr val="tx1"/>
                </a:solidFill>
                <a:latin typeface="BIZ UDゴシック" panose="020B0400000000000000" pitchFamily="49" charset="-128"/>
                <a:ea typeface="BIZ UDゴシック" panose="020B0400000000000000" pitchFamily="49" charset="-128"/>
              </a:rPr>
              <a:t>価値の見える化（</a:t>
            </a:r>
            <a:r>
              <a:rPr lang="en-US" altLang="ja-JP" sz="1200" dirty="0">
                <a:solidFill>
                  <a:schemeClr val="tx1"/>
                </a:solidFill>
                <a:latin typeface="BIZ UDゴシック" panose="020B0400000000000000" pitchFamily="49" charset="-128"/>
                <a:ea typeface="BIZ UDゴシック" panose="020B0400000000000000" pitchFamily="49" charset="-128"/>
              </a:rPr>
              <a:t>CFP</a:t>
            </a:r>
            <a:r>
              <a:rPr lang="ja-JP" altLang="en-US" sz="1200" dirty="0">
                <a:solidFill>
                  <a:schemeClr val="tx1"/>
                </a:solidFill>
                <a:latin typeface="BIZ UDゴシック" panose="020B0400000000000000" pitchFamily="49" charset="-128"/>
                <a:ea typeface="BIZ UDゴシック" panose="020B0400000000000000" pitchFamily="49" charset="-128"/>
              </a:rPr>
              <a:t>）、公共調達の推進 等）、</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r>
              <a:rPr lang="en-US" altLang="ja-JP" sz="1200" dirty="0">
                <a:solidFill>
                  <a:schemeClr val="tx1"/>
                </a:solidFill>
                <a:latin typeface="BIZ UDゴシック" panose="020B0400000000000000" pitchFamily="49" charset="-128"/>
                <a:ea typeface="BIZ UDゴシック" panose="020B0400000000000000" pitchFamily="49" charset="-128"/>
              </a:rPr>
              <a:t>     </a:t>
            </a:r>
            <a:r>
              <a:rPr lang="ja-JP" altLang="en-US" sz="1200" dirty="0">
                <a:solidFill>
                  <a:schemeClr val="tx1"/>
                </a:solidFill>
                <a:latin typeface="BIZ UDゴシック" panose="020B0400000000000000" pitchFamily="49" charset="-128"/>
                <a:ea typeface="BIZ UDゴシック" panose="020B0400000000000000" pitchFamily="49" charset="-128"/>
              </a:rPr>
              <a:t>中堅・中小企業の</a:t>
            </a:r>
            <a:r>
              <a:rPr lang="en-US" altLang="ja-JP" sz="1200" dirty="0">
                <a:solidFill>
                  <a:schemeClr val="tx1"/>
                </a:solidFill>
                <a:latin typeface="BIZ UDゴシック" panose="020B0400000000000000" pitchFamily="49" charset="-128"/>
                <a:ea typeface="BIZ UDゴシック" panose="020B0400000000000000" pitchFamily="49" charset="-128"/>
              </a:rPr>
              <a:t>GX</a:t>
            </a:r>
            <a:r>
              <a:rPr lang="ja-JP" altLang="en-US" sz="1200" dirty="0">
                <a:solidFill>
                  <a:schemeClr val="tx1"/>
                </a:solidFill>
                <a:latin typeface="BIZ UDゴシック" panose="020B0400000000000000" pitchFamily="49" charset="-128"/>
                <a:ea typeface="BIZ UDゴシック" panose="020B0400000000000000" pitchFamily="49" charset="-128"/>
              </a:rPr>
              <a:t>、新たな金融手法の活用　等</a:t>
            </a:r>
          </a:p>
        </p:txBody>
      </p:sp>
      <p:sp>
        <p:nvSpPr>
          <p:cNvPr id="15" name="四角形: 角を丸くする 14">
            <a:extLst>
              <a:ext uri="{FF2B5EF4-FFF2-40B4-BE49-F238E27FC236}">
                <a16:creationId xmlns:a16="http://schemas.microsoft.com/office/drawing/2014/main" id="{3088B475-0B26-447F-B475-831ED39E1D20}"/>
              </a:ext>
            </a:extLst>
          </p:cNvPr>
          <p:cNvSpPr/>
          <p:nvPr/>
        </p:nvSpPr>
        <p:spPr>
          <a:xfrm>
            <a:off x="3962868" y="2126610"/>
            <a:ext cx="1059140" cy="205057"/>
          </a:xfrm>
          <a:prstGeom prst="roundRect">
            <a:avLst>
              <a:gd name="adj" fmla="val 50000"/>
            </a:avLst>
          </a:prstGeom>
          <a:solidFill>
            <a:srgbClr val="3AA43A"/>
          </a:solidFill>
          <a:ln>
            <a:solidFill>
              <a:srgbClr val="3AA43A"/>
            </a:solid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kumimoji="1" lang="ja-JP" altLang="en-US" sz="1100" b="1" dirty="0">
                <a:latin typeface="BIZ UDゴシック" panose="020B0400000000000000" pitchFamily="49" charset="-128"/>
                <a:ea typeface="BIZ UDゴシック" panose="020B0400000000000000" pitchFamily="49" charset="-128"/>
              </a:rPr>
              <a:t>モビリティ</a:t>
            </a:r>
          </a:p>
        </p:txBody>
      </p:sp>
      <p:sp>
        <p:nvSpPr>
          <p:cNvPr id="4" name="テキスト ボックス 3">
            <a:extLst>
              <a:ext uri="{FF2B5EF4-FFF2-40B4-BE49-F238E27FC236}">
                <a16:creationId xmlns:a16="http://schemas.microsoft.com/office/drawing/2014/main" id="{2267C490-5CD3-400E-84EF-73E6FC93FB4C}"/>
              </a:ext>
            </a:extLst>
          </p:cNvPr>
          <p:cNvSpPr txBox="1"/>
          <p:nvPr/>
        </p:nvSpPr>
        <p:spPr>
          <a:xfrm>
            <a:off x="208203" y="4100541"/>
            <a:ext cx="2864887" cy="600164"/>
          </a:xfrm>
          <a:prstGeom prst="rect">
            <a:avLst/>
          </a:prstGeom>
          <a:noFill/>
        </p:spPr>
        <p:txBody>
          <a:bodyPr wrap="none" rtlCol="0">
            <a:spAutoFit/>
          </a:bodyPr>
          <a:lstStyle/>
          <a:p>
            <a:r>
              <a:rPr kumimoji="1" lang="ja-JP" altLang="en-US" sz="1100" dirty="0">
                <a:latin typeface="BIZ UDゴシック" panose="020B0400000000000000" pitchFamily="49" charset="-128"/>
                <a:ea typeface="BIZ UDゴシック" panose="020B0400000000000000" pitchFamily="49" charset="-128"/>
              </a:rPr>
              <a:t>・給水ボトル・マイボトルの利用</a:t>
            </a:r>
            <a:endParaRPr kumimoji="1"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・使用済みペットボトルの水平リサイクル</a:t>
            </a:r>
            <a:br>
              <a:rPr lang="en-US" altLang="ja-JP" sz="1100" dirty="0">
                <a:latin typeface="BIZ UDゴシック" panose="020B0400000000000000" pitchFamily="49" charset="-128"/>
                <a:ea typeface="BIZ UDゴシック" panose="020B0400000000000000" pitchFamily="49" charset="-128"/>
              </a:rPr>
            </a:br>
            <a:r>
              <a:rPr lang="ja-JP" altLang="en-US" sz="1100" dirty="0">
                <a:latin typeface="BIZ UDゴシック" panose="020B0400000000000000" pitchFamily="49" charset="-128"/>
                <a:ea typeface="BIZ UDゴシック" panose="020B0400000000000000" pitchFamily="49" charset="-128"/>
              </a:rPr>
              <a:t>・暑さ対策（日傘のシェア等）　等</a:t>
            </a:r>
            <a:endParaRPr lang="en-US" altLang="ja-JP" sz="1100" dirty="0">
              <a:latin typeface="BIZ UDゴシック" panose="020B0400000000000000" pitchFamily="49" charset="-128"/>
              <a:ea typeface="BIZ UDゴシック" panose="020B0400000000000000" pitchFamily="49" charset="-128"/>
            </a:endParaRPr>
          </a:p>
        </p:txBody>
      </p:sp>
      <p:sp>
        <p:nvSpPr>
          <p:cNvPr id="24" name="テキスト ボックス 23">
            <a:extLst>
              <a:ext uri="{FF2B5EF4-FFF2-40B4-BE49-F238E27FC236}">
                <a16:creationId xmlns:a16="http://schemas.microsoft.com/office/drawing/2014/main" id="{3E1B8E15-5D11-4020-901A-FC6641012D1C}"/>
              </a:ext>
            </a:extLst>
          </p:cNvPr>
          <p:cNvSpPr txBox="1"/>
          <p:nvPr/>
        </p:nvSpPr>
        <p:spPr>
          <a:xfrm>
            <a:off x="3047726" y="2292501"/>
            <a:ext cx="3057064" cy="600164"/>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・ＥＶバス・</a:t>
            </a:r>
            <a:r>
              <a:rPr kumimoji="1" lang="ja-JP" altLang="en-US" sz="1100" dirty="0">
                <a:latin typeface="BIZ UDゴシック" panose="020B0400000000000000" pitchFamily="49" charset="-128"/>
                <a:ea typeface="BIZ UDゴシック" panose="020B0400000000000000" pitchFamily="49" charset="-128"/>
              </a:rPr>
              <a:t>走行中給電</a:t>
            </a:r>
            <a:endParaRPr kumimoji="1" lang="en-US" altLang="zh-TW" sz="1100" dirty="0">
              <a:latin typeface="BIZ UDゴシック" panose="020B0400000000000000" pitchFamily="49" charset="-128"/>
              <a:ea typeface="BIZ UDゴシック" panose="020B0400000000000000" pitchFamily="49" charset="-128"/>
            </a:endParaRPr>
          </a:p>
          <a:p>
            <a:pPr algn="l"/>
            <a:r>
              <a:rPr lang="ja-JP" altLang="en-US" sz="1100" dirty="0">
                <a:latin typeface="BIZ UDゴシック" panose="020B0400000000000000" pitchFamily="49" charset="-128"/>
                <a:ea typeface="BIZ UDゴシック" panose="020B0400000000000000" pitchFamily="49" charset="-128"/>
              </a:rPr>
              <a:t>・次世代</a:t>
            </a:r>
            <a:r>
              <a:rPr lang="ja-JP" altLang="en-US" sz="1100" b="0" i="0" u="none" strike="noStrike" baseline="0" dirty="0">
                <a:solidFill>
                  <a:srgbClr val="000000"/>
                </a:solidFill>
                <a:latin typeface="BIZ UDゴシック" panose="020B0400000000000000" pitchFamily="49" charset="-128"/>
                <a:ea typeface="BIZ UDゴシック" panose="020B0400000000000000" pitchFamily="49" charset="-128"/>
              </a:rPr>
              <a:t>燃料（合成燃料・バイオ燃料）</a:t>
            </a:r>
          </a:p>
          <a:p>
            <a:r>
              <a:rPr kumimoji="1" lang="ja-JP" altLang="en-US" sz="1100" dirty="0">
                <a:latin typeface="BIZ UDゴシック" panose="020B0400000000000000" pitchFamily="49" charset="-128"/>
                <a:ea typeface="BIZ UDゴシック" panose="020B0400000000000000" pitchFamily="49" charset="-128"/>
              </a:rPr>
              <a:t>・</a:t>
            </a:r>
            <a:r>
              <a:rPr kumimoji="1" lang="zh-TW" altLang="en-US" sz="1100" dirty="0">
                <a:latin typeface="BIZ UDゴシック" panose="020B0400000000000000" pitchFamily="49" charset="-128"/>
                <a:ea typeface="BIZ UDゴシック" panose="020B0400000000000000" pitchFamily="49" charset="-128"/>
              </a:rPr>
              <a:t>水素燃料電池船</a:t>
            </a:r>
            <a:r>
              <a:rPr kumimoji="1" lang="ja-JP" altLang="en-US" sz="1100" dirty="0">
                <a:latin typeface="BIZ UDゴシック" panose="020B0400000000000000" pitchFamily="49" charset="-128"/>
                <a:ea typeface="BIZ UDゴシック" panose="020B0400000000000000" pitchFamily="49" charset="-128"/>
              </a:rPr>
              <a:t>・バス　等</a:t>
            </a:r>
            <a:endParaRPr kumimoji="1" lang="en-US" altLang="zh-TW" sz="1100" dirty="0">
              <a:latin typeface="BIZ UDゴシック" panose="020B0400000000000000" pitchFamily="49" charset="-128"/>
              <a:ea typeface="BIZ UDゴシック" panose="020B0400000000000000" pitchFamily="49" charset="-128"/>
            </a:endParaRPr>
          </a:p>
        </p:txBody>
      </p:sp>
      <p:sp>
        <p:nvSpPr>
          <p:cNvPr id="20" name="四角形: 角を丸くする 19">
            <a:extLst>
              <a:ext uri="{FF2B5EF4-FFF2-40B4-BE49-F238E27FC236}">
                <a16:creationId xmlns:a16="http://schemas.microsoft.com/office/drawing/2014/main" id="{6B65EE2C-F65C-4477-B092-86F70ABBF560}"/>
              </a:ext>
            </a:extLst>
          </p:cNvPr>
          <p:cNvSpPr/>
          <p:nvPr/>
        </p:nvSpPr>
        <p:spPr>
          <a:xfrm>
            <a:off x="288548" y="5767816"/>
            <a:ext cx="3384000" cy="216000"/>
          </a:xfrm>
          <a:prstGeom prst="roundRect">
            <a:avLst>
              <a:gd name="adj" fmla="val 22330"/>
            </a:avLst>
          </a:prstGeom>
          <a:solidFill>
            <a:srgbClr val="0070C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1300" b="1" dirty="0">
                <a:solidFill>
                  <a:schemeClr val="bg1"/>
                </a:solidFill>
                <a:latin typeface="BIZ UDゴシック" panose="020B0400000000000000" pitchFamily="49" charset="-128"/>
                <a:ea typeface="BIZ UDゴシック" panose="020B0400000000000000" pitchFamily="49" charset="-128"/>
              </a:rPr>
              <a:t>ＧＸを通じた脱炭素と経済成長の両立</a:t>
            </a:r>
            <a:endParaRPr kumimoji="1" lang="ja-JP" altLang="en-US" sz="1300" b="1" dirty="0">
              <a:solidFill>
                <a:schemeClr val="bg1"/>
              </a:solidFill>
              <a:latin typeface="BIZ UDゴシック" panose="020B0400000000000000" pitchFamily="49" charset="-128"/>
              <a:ea typeface="BIZ UDゴシック" panose="020B0400000000000000" pitchFamily="49" charset="-128"/>
            </a:endParaRPr>
          </a:p>
        </p:txBody>
      </p:sp>
      <p:sp>
        <p:nvSpPr>
          <p:cNvPr id="143" name="テキスト ボックス 142">
            <a:extLst>
              <a:ext uri="{FF2B5EF4-FFF2-40B4-BE49-F238E27FC236}">
                <a16:creationId xmlns:a16="http://schemas.microsoft.com/office/drawing/2014/main" id="{2FB299A9-E4C1-48B5-A29F-94F563F727E5}"/>
              </a:ext>
            </a:extLst>
          </p:cNvPr>
          <p:cNvSpPr txBox="1"/>
          <p:nvPr/>
        </p:nvSpPr>
        <p:spPr>
          <a:xfrm>
            <a:off x="6363797" y="1900374"/>
            <a:ext cx="3456914" cy="523220"/>
          </a:xfrm>
          <a:prstGeom prst="rect">
            <a:avLst/>
          </a:prstGeom>
          <a:solidFill>
            <a:schemeClr val="accent4">
              <a:lumMod val="20000"/>
              <a:lumOff val="80000"/>
              <a:alpha val="60000"/>
            </a:schemeClr>
          </a:solidFill>
          <a:ln w="28575" cmpd="dbl">
            <a:solidFill>
              <a:schemeClr val="accent6">
                <a:shade val="50000"/>
              </a:schemeClr>
            </a:solidFill>
          </a:ln>
        </p:spPr>
        <p:txBody>
          <a:bodyPr wrap="square" rtlCol="0">
            <a:spAutoFit/>
          </a:bodyPr>
          <a:lstStyle/>
          <a:p>
            <a:pPr algn="ctr"/>
            <a:r>
              <a:rPr lang="en-US" altLang="ja-JP" sz="1400" b="1" dirty="0">
                <a:latin typeface="Meiryo UI" panose="020B0604030504040204" pitchFamily="50" charset="-128"/>
                <a:ea typeface="Meiryo UI" panose="020B0604030504040204" pitchFamily="50" charset="-128"/>
              </a:rPr>
              <a:t>2050</a:t>
            </a:r>
            <a:r>
              <a:rPr lang="ja-JP" altLang="en-US" sz="1400" b="1" dirty="0">
                <a:latin typeface="Meiryo UI" panose="020B0604030504040204" pitchFamily="50" charset="-128"/>
                <a:ea typeface="Meiryo UI" panose="020B0604030504040204" pitchFamily="50" charset="-128"/>
              </a:rPr>
              <a:t>年　カーボンニュートラルの道筋</a:t>
            </a:r>
            <a:endParaRPr lang="en-US" altLang="ja-JP" sz="1400" b="1" dirty="0">
              <a:latin typeface="Meiryo UI" panose="020B0604030504040204" pitchFamily="50" charset="-128"/>
              <a:ea typeface="Meiryo UI" panose="020B0604030504040204" pitchFamily="50" charset="-128"/>
            </a:endParaRPr>
          </a:p>
          <a:p>
            <a:pPr algn="ctr"/>
            <a:r>
              <a:rPr lang="en-US" altLang="ja-JP" sz="1400" b="1" dirty="0">
                <a:solidFill>
                  <a:srgbClr val="006600"/>
                </a:solidFill>
                <a:latin typeface="Meiryo UI" panose="020B0604030504040204" pitchFamily="50" charset="-128"/>
                <a:ea typeface="Meiryo UI" panose="020B0604030504040204" pitchFamily="50" charset="-128"/>
              </a:rPr>
              <a:t>2035</a:t>
            </a:r>
            <a:r>
              <a:rPr lang="ja-JP" altLang="en-US" sz="1400" b="1" dirty="0">
                <a:solidFill>
                  <a:srgbClr val="006600"/>
                </a:solidFill>
                <a:latin typeface="Meiryo UI" panose="020B0604030504040204" pitchFamily="50" charset="-128"/>
                <a:ea typeface="Meiryo UI" panose="020B0604030504040204" pitchFamily="50" charset="-128"/>
              </a:rPr>
              <a:t>年度　</a:t>
            </a:r>
            <a:r>
              <a:rPr lang="en-US" altLang="ja-JP" sz="1400" b="1" dirty="0">
                <a:solidFill>
                  <a:srgbClr val="006600"/>
                </a:solidFill>
                <a:latin typeface="Meiryo UI" panose="020B0604030504040204" pitchFamily="50" charset="-128"/>
                <a:ea typeface="Meiryo UI" panose="020B0604030504040204" pitchFamily="50" charset="-128"/>
              </a:rPr>
              <a:t>62%</a:t>
            </a:r>
            <a:r>
              <a:rPr lang="ja-JP" altLang="en-US" sz="1400" b="1" dirty="0">
                <a:solidFill>
                  <a:srgbClr val="006600"/>
                </a:solidFill>
                <a:latin typeface="Meiryo UI" panose="020B0604030504040204" pitchFamily="50" charset="-128"/>
                <a:ea typeface="Meiryo UI" panose="020B0604030504040204" pitchFamily="50" charset="-128"/>
              </a:rPr>
              <a:t>・</a:t>
            </a:r>
            <a:r>
              <a:rPr lang="en-US" altLang="ja-JP" sz="1400" b="1" dirty="0">
                <a:solidFill>
                  <a:srgbClr val="006600"/>
                </a:solidFill>
                <a:latin typeface="Meiryo UI" panose="020B0604030504040204" pitchFamily="50" charset="-128"/>
                <a:ea typeface="Meiryo UI" panose="020B0604030504040204" pitchFamily="50" charset="-128"/>
              </a:rPr>
              <a:t>2040</a:t>
            </a:r>
            <a:r>
              <a:rPr lang="ja-JP" altLang="en-US" sz="1400" b="1" dirty="0">
                <a:solidFill>
                  <a:srgbClr val="006600"/>
                </a:solidFill>
                <a:latin typeface="Meiryo UI" panose="020B0604030504040204" pitchFamily="50" charset="-128"/>
                <a:ea typeface="Meiryo UI" panose="020B0604030504040204" pitchFamily="50" charset="-128"/>
              </a:rPr>
              <a:t>年度　</a:t>
            </a:r>
            <a:r>
              <a:rPr lang="en-US" altLang="ja-JP" sz="1400" b="1" dirty="0">
                <a:solidFill>
                  <a:srgbClr val="006600"/>
                </a:solidFill>
                <a:latin typeface="Meiryo UI" panose="020B0604030504040204" pitchFamily="50" charset="-128"/>
                <a:ea typeface="Meiryo UI" panose="020B0604030504040204" pitchFamily="50" charset="-128"/>
              </a:rPr>
              <a:t>75%</a:t>
            </a:r>
            <a:r>
              <a:rPr lang="ja-JP" altLang="en-US" sz="1400" b="1" dirty="0">
                <a:solidFill>
                  <a:srgbClr val="006600"/>
                </a:solidFill>
                <a:latin typeface="Meiryo UI" panose="020B0604030504040204" pitchFamily="50" charset="-128"/>
                <a:ea typeface="Meiryo UI" panose="020B0604030504040204" pitchFamily="50" charset="-128"/>
              </a:rPr>
              <a:t>削減</a:t>
            </a:r>
            <a:endParaRPr kumimoji="1" lang="ja-JP" altLang="en-US" sz="1400" b="1" dirty="0">
              <a:solidFill>
                <a:srgbClr val="006600"/>
              </a:solidFill>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9F4C7D51-89CF-4580-93D4-FB0C0EDCC60A}"/>
              </a:ext>
            </a:extLst>
          </p:cNvPr>
          <p:cNvSpPr txBox="1"/>
          <p:nvPr/>
        </p:nvSpPr>
        <p:spPr>
          <a:xfrm>
            <a:off x="6546808" y="4216743"/>
            <a:ext cx="3188199" cy="2462213"/>
          </a:xfrm>
          <a:prstGeom prst="rect">
            <a:avLst/>
          </a:prstGeom>
          <a:solidFill>
            <a:schemeClr val="bg1"/>
          </a:solidFill>
          <a:ln w="15875">
            <a:solidFill>
              <a:schemeClr val="accent6">
                <a:shade val="50000"/>
              </a:schemeClr>
            </a:solidFill>
            <a:prstDash val="dash"/>
          </a:ln>
        </p:spPr>
        <p:txBody>
          <a:bodyPr wrap="square">
            <a:spAutoFit/>
          </a:bodyPr>
          <a:lstStyle/>
          <a:p>
            <a:pPr indent="92075"/>
            <a:r>
              <a:rPr lang="ja-JP" altLang="en-US" sz="1100" b="1" dirty="0">
                <a:latin typeface="BIZ UDゴシック" panose="020B0400000000000000" pitchFamily="49" charset="-128"/>
                <a:ea typeface="BIZ UDゴシック" panose="020B0400000000000000" pitchFamily="49" charset="-128"/>
              </a:rPr>
              <a:t>① 意識改革・行動喚起</a:t>
            </a:r>
            <a:endParaRPr lang="en-US" altLang="ja-JP" sz="1100" b="1" dirty="0">
              <a:latin typeface="BIZ UDゴシック" panose="020B0400000000000000" pitchFamily="49" charset="-128"/>
              <a:ea typeface="BIZ UDゴシック" panose="020B0400000000000000" pitchFamily="49" charset="-128"/>
            </a:endParaRPr>
          </a:p>
          <a:p>
            <a:pPr indent="92075"/>
            <a:r>
              <a:rPr lang="en-US" altLang="ja-JP" sz="1100" dirty="0">
                <a:latin typeface="BIZ UDゴシック" panose="020B0400000000000000" pitchFamily="49" charset="-128"/>
                <a:ea typeface="BIZ UDゴシック" panose="020B0400000000000000" pitchFamily="49" charset="-128"/>
              </a:rPr>
              <a:t> </a:t>
            </a:r>
            <a:r>
              <a:rPr lang="ja-JP" altLang="en-US" sz="1100" dirty="0">
                <a:latin typeface="UD デジタル 教科書体 NP-R" panose="02020400000000000000" pitchFamily="18" charset="-128"/>
                <a:ea typeface="UD デジタル 教科書体 NP-R" panose="02020400000000000000" pitchFamily="18" charset="-128"/>
              </a:rPr>
              <a:t>万博における行動変容の実践が浸透・拡大</a:t>
            </a:r>
            <a:endParaRPr lang="en-US" altLang="ja-JP" sz="1100" dirty="0">
              <a:latin typeface="UD デジタル 教科書体 NP-R" panose="02020400000000000000" pitchFamily="18" charset="-128"/>
              <a:ea typeface="UD デジタル 教科書体 NP-R" panose="02020400000000000000" pitchFamily="18" charset="-128"/>
            </a:endParaRPr>
          </a:p>
          <a:p>
            <a:pPr indent="92075"/>
            <a:r>
              <a:rPr lang="ja-JP" altLang="en-US" sz="1100" b="1" dirty="0">
                <a:latin typeface="BIZ UDゴシック" panose="020B0400000000000000" pitchFamily="49" charset="-128"/>
                <a:ea typeface="BIZ UDゴシック" panose="020B0400000000000000" pitchFamily="49" charset="-128"/>
              </a:rPr>
              <a:t>② 事業者の脱炭素化</a:t>
            </a:r>
            <a:endParaRPr lang="en-US" altLang="ja-JP" sz="1100" b="1" dirty="0">
              <a:latin typeface="BIZ UDゴシック" panose="020B0400000000000000" pitchFamily="49" charset="-128"/>
              <a:ea typeface="BIZ UDゴシック" panose="020B0400000000000000" pitchFamily="49" charset="-128"/>
            </a:endParaRPr>
          </a:p>
          <a:p>
            <a:pPr indent="92075"/>
            <a:r>
              <a:rPr lang="ja-JP" altLang="en-US" sz="1100" dirty="0">
                <a:latin typeface="BIZ UDゴシック" panose="020B0400000000000000" pitchFamily="49" charset="-128"/>
                <a:ea typeface="BIZ UDゴシック" panose="020B0400000000000000" pitchFamily="49" charset="-128"/>
              </a:rPr>
              <a:t> </a:t>
            </a:r>
            <a:r>
              <a:rPr lang="en-US" altLang="ja-JP" sz="1100" dirty="0">
                <a:latin typeface="UD デジタル 教科書体 NP-R" panose="02020400000000000000" pitchFamily="18" charset="-128"/>
                <a:ea typeface="UD デジタル 教科書体 NP-R" panose="02020400000000000000" pitchFamily="18" charset="-128"/>
              </a:rPr>
              <a:t>GX</a:t>
            </a:r>
            <a:r>
              <a:rPr lang="ja-JP" altLang="en-US" sz="1100" dirty="0">
                <a:latin typeface="UD デジタル 教科書体 NP-R" panose="02020400000000000000" pitchFamily="18" charset="-128"/>
                <a:ea typeface="UD デジタル 教科書体 NP-R" panose="02020400000000000000" pitchFamily="18" charset="-128"/>
              </a:rPr>
              <a:t>による中小企業等の脱炭素経営の加速</a:t>
            </a:r>
            <a:endParaRPr lang="en-US" altLang="ja-JP" sz="1100" dirty="0">
              <a:latin typeface="UD デジタル 教科書体 NP-R" panose="02020400000000000000" pitchFamily="18" charset="-128"/>
              <a:ea typeface="UD デジタル 教科書体 NP-R" panose="02020400000000000000" pitchFamily="18" charset="-128"/>
            </a:endParaRPr>
          </a:p>
          <a:p>
            <a:pPr indent="92075"/>
            <a:r>
              <a:rPr lang="ja-JP" altLang="en-US" sz="1100" b="1" dirty="0">
                <a:latin typeface="BIZ UDゴシック" panose="020B0400000000000000" pitchFamily="49" charset="-128"/>
                <a:ea typeface="BIZ UDゴシック" panose="020B0400000000000000" pitchFamily="49" charset="-128"/>
              </a:rPr>
              <a:t>③ </a:t>
            </a:r>
            <a:r>
              <a:rPr lang="en-US" altLang="ja-JP" sz="1100" b="1" dirty="0">
                <a:latin typeface="BIZ UDゴシック" panose="020B0400000000000000" pitchFamily="49" charset="-128"/>
                <a:ea typeface="BIZ UDゴシック" panose="020B0400000000000000" pitchFamily="49" charset="-128"/>
              </a:rPr>
              <a:t>CO</a:t>
            </a:r>
            <a:r>
              <a:rPr lang="en-US" altLang="ja-JP" sz="1100" b="1" baseline="-25000" dirty="0">
                <a:latin typeface="BIZ UDゴシック" panose="020B0400000000000000" pitchFamily="49" charset="-128"/>
                <a:ea typeface="BIZ UDゴシック" panose="020B0400000000000000" pitchFamily="49" charset="-128"/>
              </a:rPr>
              <a:t>2</a:t>
            </a:r>
            <a:r>
              <a:rPr lang="ja-JP" altLang="en-US" sz="1100" b="1" dirty="0">
                <a:latin typeface="BIZ UDゴシック" panose="020B0400000000000000" pitchFamily="49" charset="-128"/>
                <a:ea typeface="BIZ UDゴシック" panose="020B0400000000000000" pitchFamily="49" charset="-128"/>
              </a:rPr>
              <a:t>排出の少ないエネルギーの利用促進</a:t>
            </a:r>
            <a:endParaRPr lang="en-US" altLang="ja-JP" sz="1100" b="1" dirty="0">
              <a:latin typeface="BIZ UDゴシック" panose="020B0400000000000000" pitchFamily="49" charset="-128"/>
              <a:ea typeface="BIZ UDゴシック" panose="020B0400000000000000" pitchFamily="49" charset="-128"/>
            </a:endParaRPr>
          </a:p>
          <a:p>
            <a:pPr indent="92075"/>
            <a:r>
              <a:rPr lang="ja-JP" altLang="en-US" sz="1100" dirty="0">
                <a:latin typeface="UD デジタル 教科書体 NP-R" panose="02020400000000000000" pitchFamily="18" charset="-128"/>
                <a:ea typeface="UD デジタル 教科書体 NP-R" panose="02020400000000000000" pitchFamily="18" charset="-128"/>
              </a:rPr>
              <a:t> 次世代型太陽電池による再エネの導入促進</a:t>
            </a:r>
            <a:endParaRPr lang="en-US" altLang="ja-JP" sz="1100" dirty="0">
              <a:latin typeface="UD デジタル 教科書体 NP-R" panose="02020400000000000000" pitchFamily="18" charset="-128"/>
              <a:ea typeface="UD デジタル 教科書体 NP-R" panose="02020400000000000000" pitchFamily="18" charset="-128"/>
            </a:endParaRPr>
          </a:p>
          <a:p>
            <a:pPr indent="92075"/>
            <a:r>
              <a:rPr lang="ja-JP" altLang="en-US" sz="1100" b="1" dirty="0">
                <a:latin typeface="BIZ UDゴシック" panose="020B0400000000000000" pitchFamily="49" charset="-128"/>
                <a:ea typeface="BIZ UDゴシック" panose="020B0400000000000000" pitchFamily="49" charset="-128"/>
              </a:rPr>
              <a:t>④ 輸送・移動における脱炭素化</a:t>
            </a:r>
            <a:endParaRPr lang="en-US" altLang="ja-JP" sz="1100" b="1" dirty="0">
              <a:latin typeface="BIZ UDゴシック" panose="020B0400000000000000" pitchFamily="49" charset="-128"/>
              <a:ea typeface="BIZ UDゴシック" panose="020B0400000000000000" pitchFamily="49" charset="-128"/>
            </a:endParaRPr>
          </a:p>
          <a:p>
            <a:pPr indent="92075"/>
            <a:r>
              <a:rPr lang="ja-JP" altLang="en-US" sz="1100" dirty="0">
                <a:latin typeface="UD デジタル 教科書体 NP-R" panose="02020400000000000000" pitchFamily="18" charset="-128"/>
                <a:ea typeface="UD デジタル 教科書体 NP-R" panose="02020400000000000000" pitchFamily="18" charset="-128"/>
              </a:rPr>
              <a:t> 次世代モビリティの導入促進</a:t>
            </a:r>
            <a:endParaRPr lang="en-US" altLang="ja-JP" sz="1100" dirty="0">
              <a:latin typeface="UD デジタル 教科書体 NP-R" panose="02020400000000000000" pitchFamily="18" charset="-128"/>
              <a:ea typeface="UD デジタル 教科書体 NP-R" panose="02020400000000000000" pitchFamily="18" charset="-128"/>
            </a:endParaRPr>
          </a:p>
          <a:p>
            <a:pPr indent="92075"/>
            <a:r>
              <a:rPr lang="ja-JP" altLang="en-US" sz="1100" b="1" dirty="0">
                <a:latin typeface="BIZ UDゴシック" panose="020B0400000000000000" pitchFamily="49" charset="-128"/>
                <a:ea typeface="BIZ UDゴシック" panose="020B0400000000000000" pitchFamily="49" charset="-128"/>
              </a:rPr>
              <a:t>⑤ 資源循環の促進 </a:t>
            </a:r>
            <a:endParaRPr lang="en-US" altLang="ja-JP" sz="1100" b="1" dirty="0">
              <a:latin typeface="BIZ UDゴシック" panose="020B0400000000000000" pitchFamily="49" charset="-128"/>
              <a:ea typeface="BIZ UDゴシック" panose="020B0400000000000000" pitchFamily="49" charset="-128"/>
            </a:endParaRPr>
          </a:p>
          <a:p>
            <a:pPr indent="92075"/>
            <a:r>
              <a:rPr lang="ja-JP" altLang="en-US" sz="1100" dirty="0">
                <a:latin typeface="UD デジタル 教科書体 NP-R" panose="02020400000000000000" pitchFamily="18" charset="-128"/>
                <a:ea typeface="UD デジタル 教科書体 NP-R" panose="02020400000000000000" pitchFamily="18" charset="-128"/>
              </a:rPr>
              <a:t> 万博におけるＣＥの実践が浸透・拡大</a:t>
            </a:r>
            <a:endParaRPr lang="en-US" altLang="ja-JP" sz="1100" dirty="0">
              <a:latin typeface="UD デジタル 教科書体 NP-R" panose="02020400000000000000" pitchFamily="18" charset="-128"/>
              <a:ea typeface="UD デジタル 教科書体 NP-R" panose="02020400000000000000" pitchFamily="18" charset="-128"/>
            </a:endParaRPr>
          </a:p>
          <a:p>
            <a:pPr indent="92075"/>
            <a:r>
              <a:rPr lang="ja-JP" altLang="en-US" sz="1100" b="1" dirty="0">
                <a:latin typeface="BIZ UDゴシック" panose="020B0400000000000000" pitchFamily="49" charset="-128"/>
                <a:ea typeface="BIZ UDゴシック" panose="020B0400000000000000" pitchFamily="49" charset="-128"/>
              </a:rPr>
              <a:t>⑥ 森林吸収・緑化等の推進</a:t>
            </a:r>
            <a:endParaRPr lang="en-US" altLang="ja-JP" sz="1100" b="1" dirty="0">
              <a:latin typeface="BIZ UDゴシック" panose="020B0400000000000000" pitchFamily="49" charset="-128"/>
              <a:ea typeface="BIZ UDゴシック" panose="020B0400000000000000" pitchFamily="49" charset="-128"/>
            </a:endParaRPr>
          </a:p>
          <a:p>
            <a:pPr indent="92075"/>
            <a:r>
              <a:rPr lang="ja-JP" altLang="en-US" sz="1100" dirty="0">
                <a:latin typeface="UD デジタル 教科書体 NP-R" panose="02020400000000000000" pitchFamily="18" charset="-128"/>
                <a:ea typeface="UD デジタル 教科書体 NP-R" panose="02020400000000000000" pitchFamily="18" charset="-128"/>
              </a:rPr>
              <a:t> 万博を契機に木造建築物、海への関心向上</a:t>
            </a:r>
            <a:endParaRPr lang="en-US" altLang="ja-JP" sz="1100" dirty="0">
              <a:latin typeface="UD デジタル 教科書体 NP-R" panose="02020400000000000000" pitchFamily="18" charset="-128"/>
              <a:ea typeface="UD デジタル 教科書体 NP-R" panose="02020400000000000000" pitchFamily="18" charset="-128"/>
            </a:endParaRPr>
          </a:p>
          <a:p>
            <a:pPr indent="92075"/>
            <a:r>
              <a:rPr lang="ja-JP" altLang="en-US" sz="1100" b="1" dirty="0">
                <a:latin typeface="BIZ UDゴシック" panose="020B0400000000000000" pitchFamily="49" charset="-128"/>
                <a:ea typeface="BIZ UDゴシック" panose="020B0400000000000000" pitchFamily="49" charset="-128"/>
              </a:rPr>
              <a:t>⑦ 気候変動適応の推進等</a:t>
            </a:r>
            <a:endParaRPr lang="en-US" altLang="ja-JP" sz="1100" b="1" dirty="0">
              <a:latin typeface="BIZ UDゴシック" panose="020B0400000000000000" pitchFamily="49" charset="-128"/>
              <a:ea typeface="BIZ UDゴシック" panose="020B0400000000000000" pitchFamily="49" charset="-128"/>
            </a:endParaRPr>
          </a:p>
          <a:p>
            <a:pPr indent="92075"/>
            <a:r>
              <a:rPr lang="ja-JP" altLang="en-US" sz="1100" dirty="0">
                <a:latin typeface="BIZ UDゴシック" panose="020B0400000000000000" pitchFamily="49" charset="-128"/>
                <a:ea typeface="BIZ UDゴシック" panose="020B0400000000000000" pitchFamily="49" charset="-128"/>
              </a:rPr>
              <a:t> </a:t>
            </a:r>
            <a:r>
              <a:rPr lang="ja-JP" altLang="en-US" sz="1100" dirty="0">
                <a:latin typeface="UD デジタル 教科書体 NP-R" panose="02020400000000000000" pitchFamily="18" charset="-128"/>
                <a:ea typeface="UD デジタル 教科書体 NP-R" panose="02020400000000000000" pitchFamily="18" charset="-128"/>
              </a:rPr>
              <a:t>万博での“暑さ”対策の浸透・拡大</a:t>
            </a:r>
          </a:p>
        </p:txBody>
      </p:sp>
      <p:sp>
        <p:nvSpPr>
          <p:cNvPr id="7" name="テキスト ボックス 6">
            <a:extLst>
              <a:ext uri="{FF2B5EF4-FFF2-40B4-BE49-F238E27FC236}">
                <a16:creationId xmlns:a16="http://schemas.microsoft.com/office/drawing/2014/main" id="{9FA7DE61-6489-4C66-92A5-C52F7A4731D7}"/>
              </a:ext>
            </a:extLst>
          </p:cNvPr>
          <p:cNvSpPr txBox="1"/>
          <p:nvPr/>
        </p:nvSpPr>
        <p:spPr>
          <a:xfrm>
            <a:off x="6449271" y="2692282"/>
            <a:ext cx="3285966" cy="1277273"/>
          </a:xfrm>
          <a:prstGeom prst="rect">
            <a:avLst/>
          </a:prstGeom>
          <a:solidFill>
            <a:schemeClr val="accent2">
              <a:lumMod val="20000"/>
              <a:lumOff val="80000"/>
            </a:schemeClr>
          </a:solidFill>
        </p:spPr>
        <p:txBody>
          <a:bodyPr wrap="square" rtlCol="0">
            <a:spAutoFit/>
          </a:bodyPr>
          <a:lstStyle/>
          <a:p>
            <a:pPr marL="541338" indent="-541338"/>
            <a:r>
              <a:rPr kumimoji="1" lang="ja-JP" altLang="en-US" sz="1100" dirty="0">
                <a:solidFill>
                  <a:srgbClr val="C00000"/>
                </a:solidFill>
                <a:latin typeface="BIZ UDゴシック" panose="020B0400000000000000" pitchFamily="49" charset="-128"/>
                <a:ea typeface="BIZ UDゴシック" panose="020B0400000000000000" pitchFamily="49" charset="-128"/>
              </a:rPr>
              <a:t>重点❶　次世代型太陽電池をはじめとしたカーボンニュートラル先進技術の社会実装促進</a:t>
            </a:r>
          </a:p>
          <a:p>
            <a:pPr marL="541338" indent="-541338"/>
            <a:r>
              <a:rPr lang="ja-JP" altLang="en-US" sz="1100" dirty="0">
                <a:solidFill>
                  <a:srgbClr val="C00000"/>
                </a:solidFill>
                <a:latin typeface="BIZ UDゴシック" panose="020B0400000000000000" pitchFamily="49" charset="-128"/>
                <a:ea typeface="BIZ UDゴシック" panose="020B0400000000000000" pitchFamily="49" charset="-128"/>
              </a:rPr>
              <a:t>重点❷  </a:t>
            </a:r>
            <a:r>
              <a:rPr kumimoji="1" lang="ja-JP" altLang="en-US" sz="1100" dirty="0">
                <a:solidFill>
                  <a:srgbClr val="C00000"/>
                </a:solidFill>
                <a:latin typeface="BIZ UDゴシック" panose="020B0400000000000000" pitchFamily="49" charset="-128"/>
                <a:ea typeface="BIZ UDゴシック" panose="020B0400000000000000" pitchFamily="49" charset="-128"/>
              </a:rPr>
              <a:t>電動モビリティによる脱炭素まちづくりの促進</a:t>
            </a:r>
          </a:p>
          <a:p>
            <a:pPr marL="541338" indent="-541338"/>
            <a:r>
              <a:rPr lang="ja-JP" altLang="en-US" sz="1100" dirty="0">
                <a:solidFill>
                  <a:srgbClr val="C00000"/>
                </a:solidFill>
                <a:latin typeface="BIZ UDゴシック" panose="020B0400000000000000" pitchFamily="49" charset="-128"/>
                <a:ea typeface="BIZ UDゴシック" panose="020B0400000000000000" pitchFamily="49" charset="-128"/>
              </a:rPr>
              <a:t>重点❸　</a:t>
            </a:r>
            <a:r>
              <a:rPr kumimoji="1" lang="ja-JP" altLang="en-US" sz="1100" dirty="0">
                <a:solidFill>
                  <a:srgbClr val="C00000"/>
                </a:solidFill>
                <a:latin typeface="BIZ UDゴシック" panose="020B0400000000000000" pitchFamily="49" charset="-128"/>
                <a:ea typeface="BIZ UDゴシック" panose="020B0400000000000000" pitchFamily="49" charset="-128"/>
              </a:rPr>
              <a:t>環境価値の可視化等を通じたあらゆる</a:t>
            </a:r>
            <a:endParaRPr kumimoji="1" lang="en-US" altLang="ja-JP" sz="1100" dirty="0">
              <a:solidFill>
                <a:srgbClr val="C00000"/>
              </a:solidFill>
              <a:latin typeface="BIZ UDゴシック" panose="020B0400000000000000" pitchFamily="49" charset="-128"/>
              <a:ea typeface="BIZ UDゴシック" panose="020B0400000000000000" pitchFamily="49" charset="-128"/>
            </a:endParaRPr>
          </a:p>
          <a:p>
            <a:pPr marL="541338" indent="-541338"/>
            <a:r>
              <a:rPr lang="ja-JP" altLang="en-US" sz="1100" dirty="0">
                <a:solidFill>
                  <a:srgbClr val="C00000"/>
                </a:solidFill>
                <a:latin typeface="BIZ UDゴシック" panose="020B0400000000000000" pitchFamily="49" charset="-128"/>
                <a:ea typeface="BIZ UDゴシック" panose="020B0400000000000000" pitchFamily="49" charset="-128"/>
              </a:rPr>
              <a:t>　　　　</a:t>
            </a:r>
            <a:r>
              <a:rPr kumimoji="1" lang="ja-JP" altLang="en-US" sz="1100" dirty="0">
                <a:solidFill>
                  <a:srgbClr val="C00000"/>
                </a:solidFill>
                <a:latin typeface="BIZ UDゴシック" panose="020B0400000000000000" pitchFamily="49" charset="-128"/>
                <a:ea typeface="BIZ UDゴシック" panose="020B0400000000000000" pitchFamily="49" charset="-128"/>
              </a:rPr>
              <a:t>世代の主体的な脱炭素行動変容の促進</a:t>
            </a:r>
          </a:p>
          <a:p>
            <a:r>
              <a:rPr kumimoji="1" lang="ja-JP" altLang="en-US" sz="1100" dirty="0">
                <a:solidFill>
                  <a:srgbClr val="C00000"/>
                </a:solidFill>
                <a:latin typeface="BIZ UDゴシック" panose="020B0400000000000000" pitchFamily="49" charset="-128"/>
                <a:ea typeface="BIZ UDゴシック" panose="020B0400000000000000" pitchFamily="49" charset="-128"/>
              </a:rPr>
              <a:t>重点❹　</a:t>
            </a:r>
            <a:r>
              <a:rPr lang="ja-JP" altLang="en-US" sz="1100" dirty="0">
                <a:solidFill>
                  <a:srgbClr val="C00000"/>
                </a:solidFill>
                <a:latin typeface="BIZ UDゴシック" panose="020B0400000000000000" pitchFamily="49" charset="-128"/>
                <a:ea typeface="BIZ UDゴシック" panose="020B0400000000000000" pitchFamily="49" charset="-128"/>
              </a:rPr>
              <a:t>ＧＸ</a:t>
            </a:r>
            <a:r>
              <a:rPr kumimoji="1" lang="ja-JP" altLang="en-US" sz="1100" dirty="0">
                <a:solidFill>
                  <a:srgbClr val="C00000"/>
                </a:solidFill>
                <a:latin typeface="BIZ UDゴシック" panose="020B0400000000000000" pitchFamily="49" charset="-128"/>
                <a:ea typeface="BIZ UDゴシック" panose="020B0400000000000000" pitchFamily="49" charset="-128"/>
              </a:rPr>
              <a:t>を通じた脱炭素経営の促進</a:t>
            </a:r>
          </a:p>
        </p:txBody>
      </p:sp>
      <p:sp>
        <p:nvSpPr>
          <p:cNvPr id="47" name="四角形: 角を丸くする 46">
            <a:extLst>
              <a:ext uri="{FF2B5EF4-FFF2-40B4-BE49-F238E27FC236}">
                <a16:creationId xmlns:a16="http://schemas.microsoft.com/office/drawing/2014/main" id="{05D7EF68-4B04-4A9D-B79C-6BB199DD7B49}"/>
              </a:ext>
            </a:extLst>
          </p:cNvPr>
          <p:cNvSpPr/>
          <p:nvPr/>
        </p:nvSpPr>
        <p:spPr>
          <a:xfrm>
            <a:off x="6554415" y="4028656"/>
            <a:ext cx="3156603" cy="197304"/>
          </a:xfrm>
          <a:prstGeom prst="roundRect">
            <a:avLst>
              <a:gd name="adj" fmla="val 50000"/>
            </a:avLst>
          </a:prstGeom>
          <a:solidFill>
            <a:srgbClr val="3AA43A"/>
          </a:solidFill>
          <a:ln>
            <a:solidFill>
              <a:srgbClr val="3AA43A"/>
            </a:solidFill>
          </a:ln>
        </p:spPr>
        <p:style>
          <a:lnRef idx="2">
            <a:schemeClr val="accent6">
              <a:shade val="50000"/>
            </a:schemeClr>
          </a:lnRef>
          <a:fillRef idx="1">
            <a:schemeClr val="accent6"/>
          </a:fillRef>
          <a:effectRef idx="0">
            <a:schemeClr val="accent6"/>
          </a:effectRef>
          <a:fontRef idx="minor">
            <a:schemeClr val="lt1"/>
          </a:fontRef>
        </p:style>
        <p:txBody>
          <a:bodyPr vert="horz" lIns="36000" tIns="36000" rIns="36000" bIns="36000" rtlCol="0" anchor="ctr"/>
          <a:lstStyle/>
          <a:p>
            <a:pPr algn="ctr"/>
            <a:r>
              <a:rPr lang="ja-JP" altLang="en-US" sz="1200" b="1" dirty="0">
                <a:latin typeface="BIZ UDゴシック" panose="020B0400000000000000" pitchFamily="49" charset="-128"/>
                <a:ea typeface="BIZ UDゴシック" panose="020B0400000000000000" pitchFamily="49" charset="-128"/>
              </a:rPr>
              <a:t>７つの取組項目～万博・</a:t>
            </a:r>
            <a:r>
              <a:rPr lang="en-US" altLang="ja-JP" sz="1200" b="1" dirty="0">
                <a:latin typeface="BIZ UDゴシック" panose="020B0400000000000000" pitchFamily="49" charset="-128"/>
                <a:ea typeface="BIZ UDゴシック" panose="020B0400000000000000" pitchFamily="49" charset="-128"/>
              </a:rPr>
              <a:t>GX</a:t>
            </a:r>
            <a:r>
              <a:rPr lang="ja-JP" altLang="en-US" sz="1200" b="1" dirty="0">
                <a:latin typeface="BIZ UDゴシック" panose="020B0400000000000000" pitchFamily="49" charset="-128"/>
                <a:ea typeface="BIZ UDゴシック" panose="020B0400000000000000" pitchFamily="49" charset="-128"/>
              </a:rPr>
              <a:t>による変化～</a:t>
            </a:r>
            <a:endParaRPr lang="en-US" altLang="ja-JP" sz="1200" b="1" dirty="0">
              <a:latin typeface="BIZ UDゴシック" panose="020B0400000000000000" pitchFamily="49" charset="-128"/>
              <a:ea typeface="BIZ UDゴシック" panose="020B0400000000000000" pitchFamily="49" charset="-128"/>
            </a:endParaRPr>
          </a:p>
        </p:txBody>
      </p:sp>
      <p:pic>
        <p:nvPicPr>
          <p:cNvPr id="21" name="図 20">
            <a:extLst>
              <a:ext uri="{FF2B5EF4-FFF2-40B4-BE49-F238E27FC236}">
                <a16:creationId xmlns:a16="http://schemas.microsoft.com/office/drawing/2014/main" id="{09AFC34C-4A8C-49AD-85FB-9E8E125B34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844" y="4676003"/>
            <a:ext cx="742612" cy="990149"/>
          </a:xfrm>
          <a:prstGeom prst="rect">
            <a:avLst/>
          </a:prstGeom>
        </p:spPr>
      </p:pic>
      <p:sp>
        <p:nvSpPr>
          <p:cNvPr id="55" name="四角形: 角を丸くする 54">
            <a:extLst>
              <a:ext uri="{FF2B5EF4-FFF2-40B4-BE49-F238E27FC236}">
                <a16:creationId xmlns:a16="http://schemas.microsoft.com/office/drawing/2014/main" id="{7FB32895-C641-4C06-AF5A-66B271BE4D63}"/>
              </a:ext>
            </a:extLst>
          </p:cNvPr>
          <p:cNvSpPr/>
          <p:nvPr/>
        </p:nvSpPr>
        <p:spPr>
          <a:xfrm>
            <a:off x="354409" y="3925710"/>
            <a:ext cx="936000" cy="216000"/>
          </a:xfrm>
          <a:prstGeom prst="roundRect">
            <a:avLst>
              <a:gd name="adj" fmla="val 50000"/>
            </a:avLst>
          </a:prstGeom>
          <a:solidFill>
            <a:srgbClr val="3AA43A"/>
          </a:solidFill>
          <a:ln>
            <a:solidFill>
              <a:srgbClr val="3AA43A"/>
            </a:solid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kumimoji="1" lang="ja-JP" altLang="en-US" sz="1100" b="1" dirty="0">
                <a:latin typeface="BIZ UDゴシック" panose="020B0400000000000000" pitchFamily="49" charset="-128"/>
                <a:ea typeface="BIZ UDゴシック" panose="020B0400000000000000" pitchFamily="49" charset="-128"/>
              </a:rPr>
              <a:t>行動変容</a:t>
            </a:r>
          </a:p>
        </p:txBody>
      </p:sp>
      <p:pic>
        <p:nvPicPr>
          <p:cNvPr id="19" name="図 18">
            <a:extLst>
              <a:ext uri="{FF2B5EF4-FFF2-40B4-BE49-F238E27FC236}">
                <a16:creationId xmlns:a16="http://schemas.microsoft.com/office/drawing/2014/main" id="{3F65675F-735E-4709-B588-300ADA6424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6378" y="4688199"/>
            <a:ext cx="687404" cy="960166"/>
          </a:xfrm>
          <a:prstGeom prst="rect">
            <a:avLst/>
          </a:prstGeom>
        </p:spPr>
      </p:pic>
      <p:sp>
        <p:nvSpPr>
          <p:cNvPr id="52" name="テキスト ボックス 51">
            <a:extLst>
              <a:ext uri="{FF2B5EF4-FFF2-40B4-BE49-F238E27FC236}">
                <a16:creationId xmlns:a16="http://schemas.microsoft.com/office/drawing/2014/main" id="{AB380E41-EC4A-4137-B41B-FB88E78DA8DF}"/>
              </a:ext>
            </a:extLst>
          </p:cNvPr>
          <p:cNvSpPr txBox="1"/>
          <p:nvPr/>
        </p:nvSpPr>
        <p:spPr>
          <a:xfrm>
            <a:off x="1832055" y="5437989"/>
            <a:ext cx="816425" cy="246221"/>
          </a:xfrm>
          <a:prstGeom prst="rect">
            <a:avLst/>
          </a:prstGeom>
          <a:noFill/>
        </p:spPr>
        <p:txBody>
          <a:bodyPr wrap="square">
            <a:spAutoFit/>
          </a:bodyPr>
          <a:lstStyle/>
          <a:p>
            <a:pPr>
              <a:lnSpc>
                <a:spcPts val="600"/>
              </a:lnSpc>
            </a:pPr>
            <a:r>
              <a:rPr lang="ja-JP" altLang="ja-JP" sz="600" b="1" dirty="0">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rPr>
              <a:t>提供</a:t>
            </a:r>
            <a:r>
              <a:rPr lang="ja-JP" altLang="en-US" sz="600" b="1" dirty="0">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rPr>
              <a:t>　（株）</a:t>
            </a:r>
            <a:r>
              <a:rPr lang="en-US" altLang="ja-JP" sz="600" b="1" dirty="0">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rPr>
              <a:t>OSG</a:t>
            </a:r>
            <a:r>
              <a:rPr lang="ja-JP" altLang="en-US" sz="600" b="1" dirty="0">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rPr>
              <a:t>コーポレーション</a:t>
            </a:r>
            <a:endParaRPr lang="ja-JP" altLang="en-US" sz="600" b="1" dirty="0">
              <a:solidFill>
                <a:schemeClr val="bg1"/>
              </a:solidFill>
              <a:latin typeface="BIZ UDゴシック" panose="020B0400000000000000" pitchFamily="49" charset="-128"/>
              <a:ea typeface="BIZ UDゴシック" panose="020B0400000000000000" pitchFamily="49" charset="-128"/>
            </a:endParaRPr>
          </a:p>
        </p:txBody>
      </p:sp>
      <p:pic>
        <p:nvPicPr>
          <p:cNvPr id="13" name="図 12">
            <a:extLst>
              <a:ext uri="{FF2B5EF4-FFF2-40B4-BE49-F238E27FC236}">
                <a16:creationId xmlns:a16="http://schemas.microsoft.com/office/drawing/2014/main" id="{4B2EC634-AF12-495A-B274-05454E6293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993236" y="2850722"/>
            <a:ext cx="1073995" cy="805496"/>
          </a:xfrm>
          <a:prstGeom prst="rect">
            <a:avLst/>
          </a:prstGeom>
        </p:spPr>
      </p:pic>
      <p:sp>
        <p:nvSpPr>
          <p:cNvPr id="53" name="四角形: 角を丸くする 52">
            <a:extLst>
              <a:ext uri="{FF2B5EF4-FFF2-40B4-BE49-F238E27FC236}">
                <a16:creationId xmlns:a16="http://schemas.microsoft.com/office/drawing/2014/main" id="{17A299B1-A7EB-479C-BBA3-1C776B835B38}"/>
              </a:ext>
            </a:extLst>
          </p:cNvPr>
          <p:cNvSpPr/>
          <p:nvPr/>
        </p:nvSpPr>
        <p:spPr>
          <a:xfrm>
            <a:off x="941095" y="1578295"/>
            <a:ext cx="4428000" cy="270470"/>
          </a:xfrm>
          <a:prstGeom prst="roundRect">
            <a:avLst>
              <a:gd name="adj" fmla="val 8768"/>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dist"/>
            <a:r>
              <a:rPr lang="ja-JP" altLang="en-US" sz="1400" dirty="0">
                <a:solidFill>
                  <a:schemeClr val="bg1"/>
                </a:solidFill>
                <a:latin typeface="BIZ UDゴシック" panose="020B0400000000000000" pitchFamily="49" charset="-128"/>
                <a:ea typeface="BIZ UDゴシック" panose="020B0400000000000000" pitchFamily="49" charset="-128"/>
              </a:rPr>
              <a:t>カーボンニュートラルの実現に向けた最近の動向</a:t>
            </a:r>
            <a:endParaRPr kumimoji="1" lang="ja-JP" altLang="en-US" sz="1400" dirty="0">
              <a:solidFill>
                <a:schemeClr val="bg1"/>
              </a:solidFill>
              <a:latin typeface="BIZ UDゴシック" panose="020B0400000000000000" pitchFamily="49" charset="-128"/>
              <a:ea typeface="BIZ UDゴシック" panose="020B0400000000000000" pitchFamily="49" charset="-128"/>
            </a:endParaRPr>
          </a:p>
        </p:txBody>
      </p:sp>
      <p:sp>
        <p:nvSpPr>
          <p:cNvPr id="58" name="四角形: 1 つの角を丸める 57">
            <a:extLst>
              <a:ext uri="{FF2B5EF4-FFF2-40B4-BE49-F238E27FC236}">
                <a16:creationId xmlns:a16="http://schemas.microsoft.com/office/drawing/2014/main" id="{FF2D73C0-F720-4E70-839D-E2F8D39C9924}"/>
              </a:ext>
            </a:extLst>
          </p:cNvPr>
          <p:cNvSpPr/>
          <p:nvPr/>
        </p:nvSpPr>
        <p:spPr>
          <a:xfrm rot="16200000">
            <a:off x="818235" y="1556143"/>
            <a:ext cx="1723952" cy="2864889"/>
          </a:xfrm>
          <a:prstGeom prst="round1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alpha val="90000"/>
              <a:hueOff val="0"/>
              <a:satOff val="0"/>
              <a:lumOff val="0"/>
              <a:alphaOff val="0"/>
            </a:schemeClr>
          </a:fillRef>
          <a:effectRef idx="1">
            <a:schemeClr val="accent6">
              <a:alpha val="90000"/>
              <a:hueOff val="0"/>
              <a:satOff val="0"/>
              <a:lumOff val="0"/>
              <a:alphaOff val="0"/>
            </a:schemeClr>
          </a:effectRef>
          <a:fontRef idx="minor">
            <a:schemeClr val="dk1"/>
          </a:fontRef>
        </p:style>
      </p:sp>
      <p:sp>
        <p:nvSpPr>
          <p:cNvPr id="61" name="四角形: 1 つの角を丸める 60">
            <a:extLst>
              <a:ext uri="{FF2B5EF4-FFF2-40B4-BE49-F238E27FC236}">
                <a16:creationId xmlns:a16="http://schemas.microsoft.com/office/drawing/2014/main" id="{8E309AD9-A59E-46CF-8F90-74A619432600}"/>
              </a:ext>
            </a:extLst>
          </p:cNvPr>
          <p:cNvSpPr/>
          <p:nvPr/>
        </p:nvSpPr>
        <p:spPr>
          <a:xfrm rot="5400000">
            <a:off x="3772697" y="3300860"/>
            <a:ext cx="1792299" cy="3016232"/>
          </a:xfrm>
          <a:prstGeom prst="round1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alpha val="90000"/>
              <a:hueOff val="0"/>
              <a:satOff val="0"/>
              <a:lumOff val="0"/>
              <a:alphaOff val="-40000"/>
            </a:schemeClr>
          </a:fillRef>
          <a:effectRef idx="1">
            <a:schemeClr val="accent6">
              <a:alpha val="90000"/>
              <a:hueOff val="0"/>
              <a:satOff val="0"/>
              <a:lumOff val="0"/>
              <a:alphaOff val="-40000"/>
            </a:schemeClr>
          </a:effectRef>
          <a:fontRef idx="minor">
            <a:schemeClr val="dk1"/>
          </a:fontRef>
        </p:style>
      </p:sp>
      <p:sp>
        <p:nvSpPr>
          <p:cNvPr id="3" name="四角形: 角を丸くする 2">
            <a:extLst>
              <a:ext uri="{FF2B5EF4-FFF2-40B4-BE49-F238E27FC236}">
                <a16:creationId xmlns:a16="http://schemas.microsoft.com/office/drawing/2014/main" id="{AE1F20D9-F811-43F9-BE22-4656C8C37284}"/>
              </a:ext>
            </a:extLst>
          </p:cNvPr>
          <p:cNvSpPr/>
          <p:nvPr/>
        </p:nvSpPr>
        <p:spPr>
          <a:xfrm>
            <a:off x="360772" y="2137290"/>
            <a:ext cx="2573948" cy="216000"/>
          </a:xfrm>
          <a:prstGeom prst="roundRect">
            <a:avLst>
              <a:gd name="adj" fmla="val 50000"/>
            </a:avLst>
          </a:prstGeom>
          <a:solidFill>
            <a:srgbClr val="3AA43A"/>
          </a:solidFill>
          <a:ln>
            <a:solidFill>
              <a:srgbClr val="3AA43A"/>
            </a:solid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kumimoji="1" lang="ja-JP" altLang="en-US" sz="1100" b="1" dirty="0">
                <a:latin typeface="BIZ UDゴシック" panose="020B0400000000000000" pitchFamily="49" charset="-128"/>
                <a:ea typeface="BIZ UDゴシック" panose="020B0400000000000000" pitchFamily="49" charset="-128"/>
              </a:rPr>
              <a:t>太陽光・水素等の</a:t>
            </a:r>
            <a:r>
              <a:rPr lang="ja-JP" altLang="en-US" sz="1100" b="1" dirty="0">
                <a:latin typeface="BIZ UDゴシック" panose="020B0400000000000000" pitchFamily="49" charset="-128"/>
                <a:ea typeface="BIZ UDゴシック" panose="020B0400000000000000" pitchFamily="49" charset="-128"/>
              </a:rPr>
              <a:t>次世代</a:t>
            </a:r>
            <a:r>
              <a:rPr kumimoji="1" lang="ja-JP" altLang="en-US" sz="1100" b="1" dirty="0">
                <a:latin typeface="BIZ UDゴシック" panose="020B0400000000000000" pitchFamily="49" charset="-128"/>
                <a:ea typeface="BIZ UDゴシック" panose="020B0400000000000000" pitchFamily="49" charset="-128"/>
              </a:rPr>
              <a:t>エネルギー</a:t>
            </a:r>
          </a:p>
        </p:txBody>
      </p:sp>
      <p:sp>
        <p:nvSpPr>
          <p:cNvPr id="23" name="テキスト ボックス 22">
            <a:extLst>
              <a:ext uri="{FF2B5EF4-FFF2-40B4-BE49-F238E27FC236}">
                <a16:creationId xmlns:a16="http://schemas.microsoft.com/office/drawing/2014/main" id="{14339403-8A18-45DB-A4EB-C3D41061A25A}"/>
              </a:ext>
            </a:extLst>
          </p:cNvPr>
          <p:cNvSpPr txBox="1"/>
          <p:nvPr/>
        </p:nvSpPr>
        <p:spPr>
          <a:xfrm>
            <a:off x="241772" y="2305524"/>
            <a:ext cx="2223703" cy="600164"/>
          </a:xfrm>
          <a:prstGeom prst="rect">
            <a:avLst/>
          </a:prstGeom>
          <a:noFill/>
        </p:spPr>
        <p:txBody>
          <a:bodyPr wrap="square">
            <a:spAutoFit/>
          </a:bodyPr>
          <a:lstStyle/>
          <a:p>
            <a:r>
              <a:rPr lang="ja-JP" altLang="en-US" sz="1100" b="0" i="0" u="none" strike="noStrike" baseline="0" dirty="0">
                <a:solidFill>
                  <a:srgbClr val="000000"/>
                </a:solidFill>
                <a:latin typeface="BIZ UDゴシック" panose="020B0400000000000000" pitchFamily="49" charset="-128"/>
                <a:ea typeface="BIZ UDゴシック" panose="020B0400000000000000" pitchFamily="49" charset="-128"/>
              </a:rPr>
              <a:t>・ペロブスカイト太陽電池</a:t>
            </a:r>
            <a:endParaRPr lang="en-US" altLang="ja-JP" sz="1100" b="0" i="0" u="none" strike="noStrike" baseline="0" dirty="0">
              <a:solidFill>
                <a:srgbClr val="000000"/>
              </a:solidFill>
              <a:latin typeface="BIZ UDゴシック" panose="020B0400000000000000" pitchFamily="49" charset="-128"/>
              <a:ea typeface="BIZ UDゴシック" panose="020B0400000000000000" pitchFamily="49" charset="-128"/>
            </a:endParaRPr>
          </a:p>
          <a:p>
            <a:r>
              <a:rPr lang="ja-JP" altLang="en-US" sz="1100" b="0" i="0" u="none" strike="noStrike" baseline="0" dirty="0">
                <a:solidFill>
                  <a:srgbClr val="000000"/>
                </a:solidFill>
                <a:latin typeface="BIZ UDゴシック" panose="020B0400000000000000" pitchFamily="49" charset="-128"/>
                <a:ea typeface="BIZ UDゴシック" panose="020B0400000000000000" pitchFamily="49" charset="-128"/>
              </a:rPr>
              <a:t>・グリーン水素による発電</a:t>
            </a:r>
            <a:endParaRPr lang="en-US" altLang="ja-JP" sz="1100" b="0" i="0" u="none" strike="noStrike" baseline="0" dirty="0">
              <a:solidFill>
                <a:srgbClr val="000000"/>
              </a:solidFill>
              <a:latin typeface="BIZ UDゴシック" panose="020B0400000000000000" pitchFamily="49" charset="-128"/>
              <a:ea typeface="BIZ UDゴシック" panose="020B0400000000000000" pitchFamily="49" charset="-128"/>
            </a:endParaRPr>
          </a:p>
          <a:p>
            <a:r>
              <a:rPr lang="ja-JP" altLang="en-US" sz="1100" dirty="0">
                <a:solidFill>
                  <a:srgbClr val="000000"/>
                </a:solidFill>
                <a:latin typeface="BIZ UDゴシック" panose="020B0400000000000000" pitchFamily="49" charset="-128"/>
                <a:ea typeface="BIZ UDゴシック" panose="020B0400000000000000" pitchFamily="49" charset="-128"/>
              </a:rPr>
              <a:t>・帯水層蓄熱システム</a:t>
            </a:r>
            <a:r>
              <a:rPr lang="ja-JP" altLang="en-US" sz="1100" b="0" i="0" u="none" strike="noStrike" baseline="0" dirty="0">
                <a:solidFill>
                  <a:srgbClr val="000000"/>
                </a:solidFill>
                <a:latin typeface="BIZ UDゴシック" panose="020B0400000000000000" pitchFamily="49" charset="-128"/>
                <a:ea typeface="BIZ UDゴシック" panose="020B0400000000000000" pitchFamily="49" charset="-128"/>
              </a:rPr>
              <a:t>　等</a:t>
            </a:r>
          </a:p>
        </p:txBody>
      </p:sp>
      <p:pic>
        <p:nvPicPr>
          <p:cNvPr id="16" name="図 15">
            <a:extLst>
              <a:ext uri="{FF2B5EF4-FFF2-40B4-BE49-F238E27FC236}">
                <a16:creationId xmlns:a16="http://schemas.microsoft.com/office/drawing/2014/main" id="{7999A126-3166-4B3B-A559-B9A74012CE12}"/>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288093" y="2872244"/>
            <a:ext cx="1162535" cy="871901"/>
          </a:xfrm>
          <a:prstGeom prst="rect">
            <a:avLst/>
          </a:prstGeom>
        </p:spPr>
      </p:pic>
      <p:pic>
        <p:nvPicPr>
          <p:cNvPr id="5" name="図 4">
            <a:extLst>
              <a:ext uri="{FF2B5EF4-FFF2-40B4-BE49-F238E27FC236}">
                <a16:creationId xmlns:a16="http://schemas.microsoft.com/office/drawing/2014/main" id="{92256B5C-3B83-4B04-95AE-690952A6D6C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1567" t="24283" r="4914" b="17893"/>
          <a:stretch/>
        </p:blipFill>
        <p:spPr>
          <a:xfrm>
            <a:off x="1498790" y="2892769"/>
            <a:ext cx="1393771" cy="822212"/>
          </a:xfrm>
          <a:prstGeom prst="rect">
            <a:avLst/>
          </a:prstGeom>
        </p:spPr>
      </p:pic>
      <p:sp>
        <p:nvSpPr>
          <p:cNvPr id="12" name="四角形: 角を丸くする 11">
            <a:extLst>
              <a:ext uri="{FF2B5EF4-FFF2-40B4-BE49-F238E27FC236}">
                <a16:creationId xmlns:a16="http://schemas.microsoft.com/office/drawing/2014/main" id="{90E9D2F6-697F-4427-B7FA-09EC665ECD94}"/>
              </a:ext>
            </a:extLst>
          </p:cNvPr>
          <p:cNvSpPr/>
          <p:nvPr/>
        </p:nvSpPr>
        <p:spPr>
          <a:xfrm>
            <a:off x="4456967" y="3918378"/>
            <a:ext cx="1584000" cy="216000"/>
          </a:xfrm>
          <a:prstGeom prst="roundRect">
            <a:avLst>
              <a:gd name="adj" fmla="val 50000"/>
            </a:avLst>
          </a:prstGeom>
          <a:solidFill>
            <a:srgbClr val="3AA43A"/>
          </a:solidFill>
          <a:ln>
            <a:solidFill>
              <a:srgbClr val="3AA43A"/>
            </a:solid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lang="ja-JP" altLang="en-US" sz="1100" b="1" dirty="0">
                <a:latin typeface="BIZ UDゴシック" panose="020B0400000000000000" pitchFamily="49" charset="-128"/>
                <a:ea typeface="BIZ UDゴシック" panose="020B0400000000000000" pitchFamily="49" charset="-128"/>
              </a:rPr>
              <a:t>カーボンリサイクル</a:t>
            </a:r>
            <a:endParaRPr kumimoji="1" lang="ja-JP" altLang="en-US" sz="1100" b="1" dirty="0">
              <a:latin typeface="BIZ UDゴシック" panose="020B0400000000000000" pitchFamily="49" charset="-128"/>
              <a:ea typeface="BIZ UDゴシック" panose="020B0400000000000000" pitchFamily="49" charset="-128"/>
            </a:endParaRPr>
          </a:p>
        </p:txBody>
      </p:sp>
      <p:sp>
        <p:nvSpPr>
          <p:cNvPr id="26" name="テキスト ボックス 25">
            <a:extLst>
              <a:ext uri="{FF2B5EF4-FFF2-40B4-BE49-F238E27FC236}">
                <a16:creationId xmlns:a16="http://schemas.microsoft.com/office/drawing/2014/main" id="{089D4963-74D2-41D5-B5D2-288C52B7E1AF}"/>
              </a:ext>
            </a:extLst>
          </p:cNvPr>
          <p:cNvSpPr txBox="1"/>
          <p:nvPr/>
        </p:nvSpPr>
        <p:spPr>
          <a:xfrm>
            <a:off x="3084307" y="4122399"/>
            <a:ext cx="3170291" cy="600164"/>
          </a:xfrm>
          <a:prstGeom prst="rect">
            <a:avLst/>
          </a:prstGeom>
          <a:noFill/>
        </p:spPr>
        <p:txBody>
          <a:bodyPr wrap="square">
            <a:spAutoFit/>
          </a:bodyPr>
          <a:lstStyle/>
          <a:p>
            <a:r>
              <a:rPr lang="ja-JP" altLang="en-US" sz="1100" i="0" u="none" strike="noStrike" baseline="0" dirty="0">
                <a:latin typeface="BIZ UDゴシック" panose="020B0400000000000000" pitchFamily="49" charset="-128"/>
                <a:ea typeface="BIZ UDゴシック" panose="020B0400000000000000" pitchFamily="49" charset="-128"/>
              </a:rPr>
              <a:t>・</a:t>
            </a:r>
            <a:r>
              <a:rPr lang="en-US" altLang="ja-JP" sz="1100" i="0" u="none" strike="noStrike" baseline="0" dirty="0">
                <a:latin typeface="BIZ UDゴシック" panose="020B0400000000000000" pitchFamily="49" charset="-128"/>
                <a:ea typeface="BIZ UDゴシック" panose="020B0400000000000000" pitchFamily="49" charset="-128"/>
              </a:rPr>
              <a:t>CO₂</a:t>
            </a:r>
            <a:r>
              <a:rPr lang="ja-JP" altLang="en-US" sz="1100" i="0" u="none" strike="noStrike" baseline="0" dirty="0">
                <a:latin typeface="BIZ UDゴシック" panose="020B0400000000000000" pitchFamily="49" charset="-128"/>
                <a:ea typeface="BIZ UDゴシック" panose="020B0400000000000000" pitchFamily="49" charset="-128"/>
              </a:rPr>
              <a:t>吸収コンクリート</a:t>
            </a:r>
            <a:endParaRPr lang="en-US" altLang="ja-JP" sz="1100" i="0" u="none" strike="noStrike" baseline="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a:t>
            </a:r>
            <a:r>
              <a:rPr lang="en-US" altLang="ja-JP" sz="1100" dirty="0">
                <a:latin typeface="BIZ UDゴシック" panose="020B0400000000000000" pitchFamily="49" charset="-128"/>
                <a:ea typeface="BIZ UDゴシック" panose="020B0400000000000000" pitchFamily="49" charset="-128"/>
              </a:rPr>
              <a:t>CO</a:t>
            </a:r>
            <a:r>
              <a:rPr lang="en-US" altLang="ja-JP" sz="1050" baseline="-25000" dirty="0">
                <a:latin typeface="BIZ UDゴシック" panose="020B0400000000000000" pitchFamily="49" charset="-128"/>
                <a:ea typeface="BIZ UDゴシック" panose="020B0400000000000000" pitchFamily="49" charset="-128"/>
              </a:rPr>
              <a:t>2</a:t>
            </a:r>
            <a:r>
              <a:rPr lang="ja-JP" altLang="en-US" sz="1100" dirty="0">
                <a:latin typeface="BIZ UDゴシック" panose="020B0400000000000000" pitchFamily="49" charset="-128"/>
                <a:ea typeface="BIZ UDゴシック" panose="020B0400000000000000" pitchFamily="49" charset="-128"/>
              </a:rPr>
              <a:t>分離回収技術・</a:t>
            </a:r>
            <a:r>
              <a:rPr lang="en-US" altLang="ja-JP" sz="1100" dirty="0">
                <a:latin typeface="BIZ UDゴシック" panose="020B0400000000000000" pitchFamily="49" charset="-128"/>
                <a:ea typeface="BIZ UDゴシック" panose="020B0400000000000000" pitchFamily="49" charset="-128"/>
              </a:rPr>
              <a:t>DAC</a:t>
            </a:r>
            <a:r>
              <a:rPr lang="ja-JP" altLang="en-US" sz="1100" dirty="0">
                <a:latin typeface="BIZ UDゴシック" panose="020B0400000000000000" pitchFamily="49" charset="-128"/>
                <a:ea typeface="BIZ UDゴシック" panose="020B0400000000000000" pitchFamily="49" charset="-128"/>
              </a:rPr>
              <a:t>（直接空気回収技術）</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・メタネーション　等</a:t>
            </a:r>
            <a:endParaRPr lang="ja-JP" altLang="en-US" sz="1200" dirty="0">
              <a:latin typeface="BIZ UDゴシック" panose="020B0400000000000000" pitchFamily="49" charset="-128"/>
              <a:ea typeface="BIZ UDゴシック" panose="020B0400000000000000" pitchFamily="49" charset="-128"/>
            </a:endParaRPr>
          </a:p>
        </p:txBody>
      </p:sp>
      <p:pic>
        <p:nvPicPr>
          <p:cNvPr id="2" name="Picture 2">
            <a:extLst>
              <a:ext uri="{FF2B5EF4-FFF2-40B4-BE49-F238E27FC236}">
                <a16:creationId xmlns:a16="http://schemas.microsoft.com/office/drawing/2014/main" id="{DBFFBBFB-3C29-4176-BDFF-8D47D45962C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2919" r="7280"/>
          <a:stretch/>
        </p:blipFill>
        <p:spPr bwMode="auto">
          <a:xfrm>
            <a:off x="4709357" y="4654284"/>
            <a:ext cx="1238723" cy="84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四角形: 角を丸くする 88">
            <a:extLst>
              <a:ext uri="{FF2B5EF4-FFF2-40B4-BE49-F238E27FC236}">
                <a16:creationId xmlns:a16="http://schemas.microsoft.com/office/drawing/2014/main" id="{57F86A49-8293-4F0E-9D05-A42FF4207C0C}"/>
              </a:ext>
            </a:extLst>
          </p:cNvPr>
          <p:cNvSpPr/>
          <p:nvPr/>
        </p:nvSpPr>
        <p:spPr>
          <a:xfrm>
            <a:off x="289762" y="1872769"/>
            <a:ext cx="3623981" cy="224525"/>
          </a:xfrm>
          <a:prstGeom prst="roundRect">
            <a:avLst>
              <a:gd name="adj" fmla="val 22330"/>
            </a:avLst>
          </a:prstGeom>
          <a:solidFill>
            <a:srgbClr val="0070C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300" dirty="0">
                <a:latin typeface="BIZ UDゴシック" panose="020B0400000000000000" pitchFamily="49" charset="-128"/>
                <a:ea typeface="BIZ UDゴシック" panose="020B0400000000000000" pitchFamily="49" charset="-128"/>
              </a:rPr>
              <a:t>大阪・関西万博</a:t>
            </a:r>
            <a:r>
              <a:rPr lang="ja-JP" altLang="en-US" sz="1300" dirty="0">
                <a:latin typeface="BIZ UDゴシック" panose="020B0400000000000000" pitchFamily="49" charset="-128"/>
                <a:ea typeface="BIZ UDゴシック" panose="020B0400000000000000" pitchFamily="49" charset="-128"/>
              </a:rPr>
              <a:t>で披露された</a:t>
            </a:r>
            <a:r>
              <a:rPr kumimoji="1" lang="ja-JP" altLang="en-US" sz="1300" dirty="0">
                <a:latin typeface="BIZ UDゴシック" panose="020B0400000000000000" pitchFamily="49" charset="-128"/>
                <a:ea typeface="BIZ UDゴシック" panose="020B0400000000000000" pitchFamily="49" charset="-128"/>
              </a:rPr>
              <a:t>ＣＮ技術・取組</a:t>
            </a:r>
          </a:p>
        </p:txBody>
      </p:sp>
      <p:sp>
        <p:nvSpPr>
          <p:cNvPr id="91" name="四角形: 角を丸くする 90">
            <a:extLst>
              <a:ext uri="{FF2B5EF4-FFF2-40B4-BE49-F238E27FC236}">
                <a16:creationId xmlns:a16="http://schemas.microsoft.com/office/drawing/2014/main" id="{6DBC3CF7-4959-41D4-98F3-83ECCDCF7D7C}"/>
              </a:ext>
            </a:extLst>
          </p:cNvPr>
          <p:cNvSpPr/>
          <p:nvPr/>
        </p:nvSpPr>
        <p:spPr>
          <a:xfrm>
            <a:off x="7100115" y="1557376"/>
            <a:ext cx="1995936" cy="282850"/>
          </a:xfrm>
          <a:prstGeom prst="roundRect">
            <a:avLst>
              <a:gd name="adj" fmla="val 8768"/>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dist"/>
            <a:r>
              <a:rPr kumimoji="1" lang="ja-JP" altLang="en-US" sz="1400" b="1" dirty="0">
                <a:solidFill>
                  <a:schemeClr val="bg1"/>
                </a:solidFill>
                <a:latin typeface="BIZ UDゴシック" panose="020B0400000000000000" pitchFamily="49" charset="-128"/>
                <a:ea typeface="BIZ UDゴシック" panose="020B0400000000000000" pitchFamily="49" charset="-128"/>
              </a:rPr>
              <a:t>実行計画の改定</a:t>
            </a:r>
          </a:p>
        </p:txBody>
      </p:sp>
      <p:pic>
        <p:nvPicPr>
          <p:cNvPr id="108" name="図 107">
            <a:extLst>
              <a:ext uri="{FF2B5EF4-FFF2-40B4-BE49-F238E27FC236}">
                <a16:creationId xmlns:a16="http://schemas.microsoft.com/office/drawing/2014/main" id="{B7213814-CA65-4CAB-9ACE-D96FAB693C1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68628" y="4287079"/>
            <a:ext cx="598728" cy="598728"/>
          </a:xfrm>
          <a:prstGeom prst="rect">
            <a:avLst/>
          </a:prstGeom>
        </p:spPr>
      </p:pic>
      <p:sp>
        <p:nvSpPr>
          <p:cNvPr id="51" name="四角形: 角を丸くする 50">
            <a:extLst>
              <a:ext uri="{FF2B5EF4-FFF2-40B4-BE49-F238E27FC236}">
                <a16:creationId xmlns:a16="http://schemas.microsoft.com/office/drawing/2014/main" id="{A2B4D28F-BD16-41CA-A040-E994864C2D56}"/>
              </a:ext>
            </a:extLst>
          </p:cNvPr>
          <p:cNvSpPr/>
          <p:nvPr/>
        </p:nvSpPr>
        <p:spPr>
          <a:xfrm>
            <a:off x="6612344" y="2432372"/>
            <a:ext cx="3040744" cy="272633"/>
          </a:xfrm>
          <a:prstGeom prst="roundRect">
            <a:avLst>
              <a:gd name="adj" fmla="val 50000"/>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lIns="36000" tIns="36000" rIns="36000" bIns="36000" rtlCol="0" anchor="ctr"/>
          <a:lstStyle/>
          <a:p>
            <a:pPr algn="ctr"/>
            <a:r>
              <a:rPr kumimoji="1" lang="ja-JP" altLang="en-US" sz="1400" dirty="0">
                <a:latin typeface="BIZ UDゴシック" panose="020B0400000000000000" pitchFamily="49" charset="-128"/>
                <a:ea typeface="BIZ UDゴシック" panose="020B0400000000000000" pitchFamily="49" charset="-128"/>
              </a:rPr>
              <a:t>重点施策で脱炭素化を加速</a:t>
            </a:r>
          </a:p>
        </p:txBody>
      </p:sp>
      <p:sp>
        <p:nvSpPr>
          <p:cNvPr id="44" name="スライド番号プレースホルダー 1">
            <a:extLst>
              <a:ext uri="{FF2B5EF4-FFF2-40B4-BE49-F238E27FC236}">
                <a16:creationId xmlns:a16="http://schemas.microsoft.com/office/drawing/2014/main" id="{4561C6A9-E63A-4C2B-A5F0-DFC7B594AFCA}"/>
              </a:ext>
            </a:extLst>
          </p:cNvPr>
          <p:cNvSpPr txBox="1">
            <a:spLocks/>
          </p:cNvSpPr>
          <p:nvPr/>
        </p:nvSpPr>
        <p:spPr>
          <a:xfrm>
            <a:off x="9365691" y="6287020"/>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pPr marL="0" marR="0" lvl="0" indent="0" algn="r" defTabSz="914274" rtl="0" eaLnBrk="1" fontAlgn="auto" latinLnBrk="0" hangingPunct="1">
              <a:lnSpc>
                <a:spcPct val="100000"/>
              </a:lnSpc>
              <a:spcBef>
                <a:spcPts val="0"/>
              </a:spcBef>
              <a:spcAft>
                <a:spcPts val="0"/>
              </a:spcAft>
              <a:buClrTx/>
              <a:buSzTx/>
              <a:buFontTx/>
              <a:buNone/>
              <a:tabLst/>
              <a:defRPr/>
            </a:pPr>
            <a:fld id="{260D7C64-4B75-47CE-A9E9-B75BE436869C}" type="slidenum">
              <a:rPr kumimoji="1" lang="ja-JP" altLang="en-US" sz="1600"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274" rtl="0" eaLnBrk="1" fontAlgn="auto" latinLnBrk="0" hangingPunct="1">
                <a:lnSpc>
                  <a:spcPct val="100000"/>
                </a:lnSpc>
                <a:spcBef>
                  <a:spcPts val="0"/>
                </a:spcBef>
                <a:spcAft>
                  <a:spcPts val="0"/>
                </a:spcAft>
                <a:buClrTx/>
                <a:buSzTx/>
                <a:buFontTx/>
                <a:buNone/>
                <a:tabLst/>
                <a:defRPr/>
              </a:pPr>
              <a:t>2</a:t>
            </a:fld>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0" name="図 9">
            <a:extLst>
              <a:ext uri="{FF2B5EF4-FFF2-40B4-BE49-F238E27FC236}">
                <a16:creationId xmlns:a16="http://schemas.microsoft.com/office/drawing/2014/main" id="{0FC04D8D-4C2A-4540-8098-51946EFA2A65}"/>
              </a:ext>
            </a:extLst>
          </p:cNvPr>
          <p:cNvPicPr>
            <a:picLocks noChangeAspect="1"/>
          </p:cNvPicPr>
          <p:nvPr/>
        </p:nvPicPr>
        <p:blipFill rotWithShape="1">
          <a:blip r:embed="rId10"/>
          <a:srcRect b="17044"/>
          <a:stretch/>
        </p:blipFill>
        <p:spPr>
          <a:xfrm>
            <a:off x="3303374" y="4719502"/>
            <a:ext cx="1289889" cy="802525"/>
          </a:xfrm>
          <a:prstGeom prst="rect">
            <a:avLst/>
          </a:prstGeom>
        </p:spPr>
      </p:pic>
      <p:pic>
        <p:nvPicPr>
          <p:cNvPr id="14" name="図 13">
            <a:extLst>
              <a:ext uri="{FF2B5EF4-FFF2-40B4-BE49-F238E27FC236}">
                <a16:creationId xmlns:a16="http://schemas.microsoft.com/office/drawing/2014/main" id="{24F91A85-B8AA-46E3-B514-C84CBA85190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553" t="10054" r="2694" b="5908"/>
          <a:stretch/>
        </p:blipFill>
        <p:spPr>
          <a:xfrm>
            <a:off x="3962868" y="2870894"/>
            <a:ext cx="1027265" cy="721386"/>
          </a:xfrm>
          <a:prstGeom prst="rect">
            <a:avLst/>
          </a:prstGeom>
        </p:spPr>
      </p:pic>
      <p:pic>
        <p:nvPicPr>
          <p:cNvPr id="17" name="図 16">
            <a:extLst>
              <a:ext uri="{FF2B5EF4-FFF2-40B4-BE49-F238E27FC236}">
                <a16:creationId xmlns:a16="http://schemas.microsoft.com/office/drawing/2014/main" id="{6B898243-FAAE-4185-B2FC-CFED2FA144A8}"/>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25000"/>
                    </a14:imgEffect>
                    <a14:imgEffect>
                      <a14:brightnessContrast bright="20000"/>
                    </a14:imgEffect>
                  </a14:imgLayer>
                </a14:imgProps>
              </a:ext>
            </a:extLst>
          </a:blip>
          <a:stretch>
            <a:fillRect/>
          </a:stretch>
        </p:blipFill>
        <p:spPr>
          <a:xfrm>
            <a:off x="1990576" y="3462920"/>
            <a:ext cx="2329038" cy="696004"/>
          </a:xfrm>
          <a:prstGeom prst="ellipse">
            <a:avLst/>
          </a:prstGeom>
          <a:ln>
            <a:noFill/>
          </a:ln>
          <a:effectLst/>
        </p:spPr>
      </p:pic>
      <p:sp>
        <p:nvSpPr>
          <p:cNvPr id="11" name="四角形: 角を丸くする 10">
            <a:extLst>
              <a:ext uri="{FF2B5EF4-FFF2-40B4-BE49-F238E27FC236}">
                <a16:creationId xmlns:a16="http://schemas.microsoft.com/office/drawing/2014/main" id="{4CBDEE91-92FF-4D81-BE77-78771112B185}"/>
              </a:ext>
            </a:extLst>
          </p:cNvPr>
          <p:cNvSpPr/>
          <p:nvPr/>
        </p:nvSpPr>
        <p:spPr>
          <a:xfrm>
            <a:off x="2592548" y="3525181"/>
            <a:ext cx="1080000" cy="216000"/>
          </a:xfrm>
          <a:prstGeom prst="roundRect">
            <a:avLst>
              <a:gd name="adj" fmla="val 50000"/>
            </a:avLst>
          </a:prstGeom>
          <a:solidFill>
            <a:srgbClr val="3AA43A"/>
          </a:solidFill>
          <a:ln>
            <a:solidFill>
              <a:srgbClr val="3AA43A"/>
            </a:solid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lang="ja-JP" altLang="en-US" sz="1200" b="1" dirty="0">
                <a:latin typeface="BIZ UDゴシック" panose="020B0400000000000000" pitchFamily="49" charset="-128"/>
                <a:ea typeface="BIZ UDゴシック" panose="020B0400000000000000" pitchFamily="49" charset="-128"/>
              </a:rPr>
              <a:t>大屋根</a:t>
            </a:r>
            <a:r>
              <a:rPr kumimoji="1" lang="ja-JP" altLang="en-US" sz="1200" b="1" dirty="0">
                <a:latin typeface="BIZ UDゴシック" panose="020B0400000000000000" pitchFamily="49" charset="-128"/>
                <a:ea typeface="BIZ UDゴシック" panose="020B0400000000000000" pitchFamily="49" charset="-128"/>
              </a:rPr>
              <a:t>リング</a:t>
            </a:r>
          </a:p>
        </p:txBody>
      </p:sp>
    </p:spTree>
    <p:extLst>
      <p:ext uri="{BB962C8B-B14F-4D97-AF65-F5344CB8AC3E}">
        <p14:creationId xmlns:p14="http://schemas.microsoft.com/office/powerpoint/2010/main" val="3361552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1A31C86-FB95-4F96-9CD4-E2A7AA0F3BE3}"/>
              </a:ext>
            </a:extLst>
          </p:cNvPr>
          <p:cNvPicPr>
            <a:picLocks noChangeAspect="1"/>
          </p:cNvPicPr>
          <p:nvPr/>
        </p:nvPicPr>
        <p:blipFill>
          <a:blip r:embed="rId2"/>
          <a:stretch>
            <a:fillRect/>
          </a:stretch>
        </p:blipFill>
        <p:spPr>
          <a:xfrm>
            <a:off x="5281908" y="2202127"/>
            <a:ext cx="3849526" cy="3089751"/>
          </a:xfrm>
          <a:prstGeom prst="rect">
            <a:avLst/>
          </a:prstGeom>
        </p:spPr>
      </p:pic>
      <p:sp>
        <p:nvSpPr>
          <p:cNvPr id="10" name="四角形: 角を丸くする 9">
            <a:extLst>
              <a:ext uri="{FF2B5EF4-FFF2-40B4-BE49-F238E27FC236}">
                <a16:creationId xmlns:a16="http://schemas.microsoft.com/office/drawing/2014/main" id="{BF83B616-40D2-4045-B273-1A2F07D57B31}"/>
              </a:ext>
            </a:extLst>
          </p:cNvPr>
          <p:cNvSpPr/>
          <p:nvPr/>
        </p:nvSpPr>
        <p:spPr>
          <a:xfrm>
            <a:off x="275423" y="528559"/>
            <a:ext cx="9502292" cy="988261"/>
          </a:xfrm>
          <a:prstGeom prst="roundRect">
            <a:avLst>
              <a:gd name="adj" fmla="val 621"/>
            </a:avLst>
          </a:prstGeom>
          <a:solidFill>
            <a:schemeClr val="accent6">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endParaRPr lang="en-US" altLang="ja-JP" sz="1600" b="1" dirty="0">
              <a:solidFill>
                <a:schemeClr val="tx1"/>
              </a:solidFill>
              <a:latin typeface="BIZ UDゴシック" panose="020B0400000000000000" pitchFamily="49" charset="-128"/>
              <a:ea typeface="BIZ UDゴシック" panose="020B0400000000000000" pitchFamily="49" charset="-128"/>
            </a:endParaRPr>
          </a:p>
          <a:p>
            <a:pPr>
              <a:spcAft>
                <a:spcPts val="600"/>
              </a:spcAft>
            </a:pPr>
            <a:r>
              <a:rPr lang="en-US" altLang="ja-JP" sz="1600" b="1" dirty="0">
                <a:solidFill>
                  <a:schemeClr val="tx1"/>
                </a:solidFill>
                <a:latin typeface="BIZ UDゴシック" panose="020B0400000000000000" pitchFamily="49" charset="-128"/>
                <a:ea typeface="BIZ UDゴシック" panose="020B0400000000000000" pitchFamily="49" charset="-128"/>
              </a:rPr>
              <a:t> 2035</a:t>
            </a:r>
            <a:r>
              <a:rPr lang="ja-JP" altLang="en-US" sz="1600" b="1" dirty="0">
                <a:solidFill>
                  <a:schemeClr val="tx1"/>
                </a:solidFill>
                <a:latin typeface="BIZ UDゴシック" panose="020B0400000000000000" pitchFamily="49" charset="-128"/>
                <a:ea typeface="BIZ UDゴシック" panose="020B0400000000000000" pitchFamily="49" charset="-128"/>
              </a:rPr>
              <a:t>年度：府の独自施策による削減効果等を加味し、国の削減目標を上回る目標を設定</a:t>
            </a:r>
          </a:p>
          <a:p>
            <a:r>
              <a:rPr lang="en-US" altLang="ja-JP" sz="1600" b="1" dirty="0">
                <a:solidFill>
                  <a:schemeClr val="tx1"/>
                </a:solidFill>
                <a:latin typeface="BIZ UDゴシック" panose="020B0400000000000000" pitchFamily="49" charset="-128"/>
                <a:ea typeface="BIZ UDゴシック" panose="020B0400000000000000" pitchFamily="49" charset="-128"/>
              </a:rPr>
              <a:t> 2040</a:t>
            </a:r>
            <a:r>
              <a:rPr lang="ja-JP" altLang="en-US" sz="1600" b="1" dirty="0">
                <a:solidFill>
                  <a:schemeClr val="tx1"/>
                </a:solidFill>
                <a:latin typeface="BIZ UDゴシック" panose="020B0400000000000000" pitchFamily="49" charset="-128"/>
                <a:ea typeface="BIZ UDゴシック" panose="020B0400000000000000" pitchFamily="49" charset="-128"/>
              </a:rPr>
              <a:t>年度：</a:t>
            </a:r>
            <a:r>
              <a:rPr lang="en-US" altLang="ja-JP" sz="1600" b="1" dirty="0">
                <a:solidFill>
                  <a:schemeClr val="tx1"/>
                </a:solidFill>
                <a:latin typeface="BIZ UDゴシック" panose="020B0400000000000000" pitchFamily="49" charset="-128"/>
                <a:ea typeface="BIZ UDゴシック" panose="020B0400000000000000" pitchFamily="49" charset="-128"/>
              </a:rPr>
              <a:t>2035</a:t>
            </a:r>
            <a:r>
              <a:rPr lang="ja-JP" altLang="en-US" sz="1600" b="1" dirty="0">
                <a:solidFill>
                  <a:schemeClr val="tx1"/>
                </a:solidFill>
                <a:latin typeface="BIZ UDゴシック" panose="020B0400000000000000" pitchFamily="49" charset="-128"/>
                <a:ea typeface="BIZ UDゴシック" panose="020B0400000000000000" pitchFamily="49" charset="-128"/>
              </a:rPr>
              <a:t>年度から「</a:t>
            </a:r>
            <a:r>
              <a:rPr lang="en-US" altLang="ja-JP" sz="1600" b="1" dirty="0">
                <a:solidFill>
                  <a:schemeClr val="tx1"/>
                </a:solidFill>
                <a:latin typeface="BIZ UDゴシック" panose="020B0400000000000000" pitchFamily="49" charset="-128"/>
                <a:ea typeface="BIZ UDゴシック" panose="020B0400000000000000" pitchFamily="49" charset="-128"/>
              </a:rPr>
              <a:t>2050</a:t>
            </a:r>
            <a:r>
              <a:rPr lang="ja-JP" altLang="en-US" sz="1600" b="1" dirty="0">
                <a:solidFill>
                  <a:schemeClr val="tx1"/>
                </a:solidFill>
                <a:latin typeface="BIZ UDゴシック" panose="020B0400000000000000" pitchFamily="49" charset="-128"/>
                <a:ea typeface="BIZ UDゴシック" panose="020B0400000000000000" pitchFamily="49" charset="-128"/>
              </a:rPr>
              <a:t>年二酸化炭素排出量実質ゼロ」までのマイルストーンとして設定</a:t>
            </a:r>
            <a:endParaRPr lang="en-US" altLang="ja-JP" sz="1600" b="1" dirty="0">
              <a:solidFill>
                <a:schemeClr val="tx1"/>
              </a:solidFill>
              <a:latin typeface="BIZ UDゴシック" panose="020B0400000000000000" pitchFamily="49" charset="-128"/>
              <a:ea typeface="BIZ UDゴシック" panose="020B0400000000000000" pitchFamily="49" charset="-128"/>
            </a:endParaRPr>
          </a:p>
        </p:txBody>
      </p:sp>
      <p:sp>
        <p:nvSpPr>
          <p:cNvPr id="20" name="角丸四角形 3">
            <a:extLst>
              <a:ext uri="{FF2B5EF4-FFF2-40B4-BE49-F238E27FC236}">
                <a16:creationId xmlns:a16="http://schemas.microsoft.com/office/drawing/2014/main" id="{0E45F2BF-60FF-4BE2-B316-DD6553B3C32E}"/>
              </a:ext>
            </a:extLst>
          </p:cNvPr>
          <p:cNvSpPr/>
          <p:nvPr/>
        </p:nvSpPr>
        <p:spPr>
          <a:xfrm>
            <a:off x="-18544" y="-18185"/>
            <a:ext cx="9906000" cy="421262"/>
          </a:xfrm>
          <a:prstGeom prst="roundRect">
            <a:avLst>
              <a:gd name="adj" fmla="val 0"/>
            </a:avLst>
          </a:prstGeom>
          <a:solidFill>
            <a:srgbClr val="00660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lgn="ctr">
              <a:spcBef>
                <a:spcPts val="3000"/>
              </a:spcBef>
              <a:buNone/>
            </a:pPr>
            <a:r>
              <a:rPr lang="zh-CN" altLang="en-US" sz="2400" b="1" dirty="0">
                <a:latin typeface="Meiryo UI" panose="020B0604030504040204" pitchFamily="50" charset="-128"/>
                <a:ea typeface="Meiryo UI" panose="020B0604030504040204" pitchFamily="50" charset="-128"/>
              </a:rPr>
              <a:t>大阪府地球温暖化対策実行計画（案）</a:t>
            </a:r>
            <a:r>
              <a:rPr lang="ja-JP" altLang="en-US" sz="2400" b="1" dirty="0">
                <a:latin typeface="Meiryo UI" panose="020B0604030504040204" pitchFamily="50" charset="-128"/>
                <a:ea typeface="Meiryo UI" panose="020B0604030504040204" pitchFamily="50" charset="-128"/>
              </a:rPr>
              <a:t>　削減目標の設定</a:t>
            </a:r>
            <a:endParaRPr lang="en-US" altLang="ja-JP" sz="2400" b="1" dirty="0">
              <a:latin typeface="Meiryo UI" panose="020B0604030504040204" pitchFamily="50" charset="-128"/>
              <a:ea typeface="Meiryo UI" panose="020B0604030504040204" pitchFamily="50" charset="-128"/>
            </a:endParaRPr>
          </a:p>
        </p:txBody>
      </p:sp>
      <p:sp>
        <p:nvSpPr>
          <p:cNvPr id="23" name="四角形: 角を丸くする 22">
            <a:extLst>
              <a:ext uri="{FF2B5EF4-FFF2-40B4-BE49-F238E27FC236}">
                <a16:creationId xmlns:a16="http://schemas.microsoft.com/office/drawing/2014/main" id="{ED92054A-9DF7-4D0B-8707-22EF99159B85}"/>
              </a:ext>
            </a:extLst>
          </p:cNvPr>
          <p:cNvSpPr/>
          <p:nvPr/>
        </p:nvSpPr>
        <p:spPr>
          <a:xfrm>
            <a:off x="971366" y="2622108"/>
            <a:ext cx="3099063" cy="1198302"/>
          </a:xfrm>
          <a:prstGeom prst="round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D7E7EF84-0CBE-4C52-9E0A-F00AAEA75ABD}"/>
              </a:ext>
            </a:extLst>
          </p:cNvPr>
          <p:cNvSpPr txBox="1"/>
          <p:nvPr/>
        </p:nvSpPr>
        <p:spPr>
          <a:xfrm>
            <a:off x="1115382" y="2705731"/>
            <a:ext cx="2788227" cy="37151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2030</a:t>
            </a:r>
            <a:r>
              <a:rPr kumimoji="1" lang="ja-JP" altLang="en-US" b="1" dirty="0">
                <a:latin typeface="Meiryo UI" panose="020B0604030504040204" pitchFamily="50" charset="-128"/>
                <a:ea typeface="Meiryo UI" panose="020B0604030504040204" pitchFamily="50" charset="-128"/>
              </a:rPr>
              <a:t>年度</a:t>
            </a:r>
            <a:r>
              <a:rPr lang="ja-JP" altLang="en-US" b="1" dirty="0">
                <a:latin typeface="Meiryo UI" panose="020B0604030504040204" pitchFamily="50" charset="-128"/>
                <a:ea typeface="Meiryo UI" panose="020B0604030504040204" pitchFamily="50" charset="-128"/>
              </a:rPr>
              <a:t>　　</a:t>
            </a:r>
            <a:r>
              <a:rPr lang="en-US" altLang="ja-JP" b="1" dirty="0">
                <a:latin typeface="Meiryo UI" panose="020B0604030504040204" pitchFamily="50" charset="-128"/>
                <a:ea typeface="Meiryo UI" panose="020B0604030504040204" pitchFamily="50" charset="-128"/>
              </a:rPr>
              <a:t>48%</a:t>
            </a:r>
            <a:r>
              <a:rPr lang="ja-JP" altLang="en-US" b="1" dirty="0">
                <a:latin typeface="Meiryo UI" panose="020B0604030504040204" pitchFamily="50" charset="-128"/>
                <a:ea typeface="Meiryo UI" panose="020B0604030504040204" pitchFamily="50" charset="-128"/>
              </a:rPr>
              <a:t>削減</a:t>
            </a:r>
            <a:endParaRPr kumimoji="1" lang="en-US" altLang="ja-JP" b="1" baseline="300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79AF97D4-50CD-4A01-814F-7023A9F7FA06}"/>
              </a:ext>
            </a:extLst>
          </p:cNvPr>
          <p:cNvSpPr txBox="1"/>
          <p:nvPr/>
        </p:nvSpPr>
        <p:spPr>
          <a:xfrm>
            <a:off x="1115382" y="3041311"/>
            <a:ext cx="2664296" cy="371512"/>
          </a:xfrm>
          <a:prstGeom prst="rect">
            <a:avLst/>
          </a:prstGeom>
          <a:noFill/>
        </p:spPr>
        <p:txBody>
          <a:bodyPr wrap="square" rtlCol="0">
            <a:spAutoFit/>
          </a:bodyPr>
          <a:lstStyle/>
          <a:p>
            <a:r>
              <a:rPr lang="en-US" altLang="ja-JP" b="1" dirty="0">
                <a:latin typeface="Meiryo UI" panose="020B0604030504040204" pitchFamily="50" charset="-128"/>
                <a:ea typeface="Meiryo UI" panose="020B0604030504040204" pitchFamily="50" charset="-128"/>
              </a:rPr>
              <a:t>2035</a:t>
            </a:r>
            <a:r>
              <a:rPr lang="ja-JP" altLang="en-US" b="1" dirty="0">
                <a:latin typeface="Meiryo UI" panose="020B0604030504040204" pitchFamily="50" charset="-128"/>
                <a:ea typeface="Meiryo UI" panose="020B0604030504040204" pitchFamily="50" charset="-128"/>
              </a:rPr>
              <a:t>年度　　</a:t>
            </a:r>
            <a:r>
              <a:rPr lang="en-US" altLang="ja-JP" b="1" dirty="0">
                <a:solidFill>
                  <a:srgbClr val="FF0000"/>
                </a:solidFill>
                <a:latin typeface="Meiryo UI" panose="020B0604030504040204" pitchFamily="50" charset="-128"/>
                <a:ea typeface="Meiryo UI" panose="020B0604030504040204" pitchFamily="50" charset="-128"/>
              </a:rPr>
              <a:t>62</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削減</a:t>
            </a:r>
            <a:endParaRPr lang="en-US" altLang="ja-JP" b="1"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F6399274-6D3A-4193-873E-E918CDB41526}"/>
              </a:ext>
            </a:extLst>
          </p:cNvPr>
          <p:cNvSpPr txBox="1"/>
          <p:nvPr/>
        </p:nvSpPr>
        <p:spPr>
          <a:xfrm>
            <a:off x="1115382" y="3376890"/>
            <a:ext cx="2664296" cy="371512"/>
          </a:xfrm>
          <a:prstGeom prst="rect">
            <a:avLst/>
          </a:prstGeom>
          <a:noFill/>
        </p:spPr>
        <p:txBody>
          <a:bodyPr wrap="square" rtlCol="0">
            <a:spAutoFit/>
          </a:bodyPr>
          <a:lstStyle/>
          <a:p>
            <a:r>
              <a:rPr kumimoji="1" lang="en-US" altLang="ja-JP" b="1">
                <a:latin typeface="Meiryo UI" panose="020B0604030504040204" pitchFamily="50" charset="-128"/>
                <a:ea typeface="Meiryo UI" panose="020B0604030504040204" pitchFamily="50" charset="-128"/>
              </a:rPr>
              <a:t>2040</a:t>
            </a:r>
            <a:r>
              <a:rPr kumimoji="1" lang="ja-JP" altLang="en-US" b="1">
                <a:latin typeface="Meiryo UI" panose="020B0604030504040204" pitchFamily="50" charset="-128"/>
                <a:ea typeface="Meiryo UI" panose="020B0604030504040204" pitchFamily="50" charset="-128"/>
              </a:rPr>
              <a:t>年度　　</a:t>
            </a:r>
            <a:r>
              <a:rPr kumimoji="1" lang="en-US" altLang="ja-JP" b="1">
                <a:solidFill>
                  <a:srgbClr val="FF0000"/>
                </a:solidFill>
                <a:latin typeface="Meiryo UI" panose="020B0604030504040204" pitchFamily="50" charset="-128"/>
                <a:ea typeface="Meiryo UI" panose="020B0604030504040204" pitchFamily="50" charset="-128"/>
              </a:rPr>
              <a:t>75</a:t>
            </a:r>
            <a:r>
              <a:rPr kumimoji="1" lang="en-US" altLang="ja-JP" b="1">
                <a:latin typeface="Meiryo UI" panose="020B0604030504040204" pitchFamily="50" charset="-128"/>
                <a:ea typeface="Meiryo UI" panose="020B0604030504040204" pitchFamily="50" charset="-128"/>
              </a:rPr>
              <a:t>%</a:t>
            </a:r>
            <a:r>
              <a:rPr kumimoji="1" lang="ja-JP" altLang="en-US" b="1">
                <a:latin typeface="Meiryo UI" panose="020B0604030504040204" pitchFamily="50" charset="-128"/>
                <a:ea typeface="Meiryo UI" panose="020B0604030504040204" pitchFamily="50" charset="-128"/>
              </a:rPr>
              <a:t>削減</a:t>
            </a:r>
          </a:p>
        </p:txBody>
      </p:sp>
      <p:sp>
        <p:nvSpPr>
          <p:cNvPr id="32" name="テキスト ボックス 31">
            <a:extLst>
              <a:ext uri="{FF2B5EF4-FFF2-40B4-BE49-F238E27FC236}">
                <a16:creationId xmlns:a16="http://schemas.microsoft.com/office/drawing/2014/main" id="{EA6C5E23-45C4-4488-B8D1-61976F46A401}"/>
              </a:ext>
            </a:extLst>
          </p:cNvPr>
          <p:cNvSpPr txBox="1"/>
          <p:nvPr/>
        </p:nvSpPr>
        <p:spPr>
          <a:xfrm>
            <a:off x="1629377" y="4236305"/>
            <a:ext cx="2129969" cy="306503"/>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2030</a:t>
            </a:r>
            <a:r>
              <a:rPr kumimoji="1" lang="ja-JP" altLang="en-US" sz="1400" dirty="0">
                <a:latin typeface="Meiryo UI" panose="020B0604030504040204" pitchFamily="50" charset="-128"/>
                <a:ea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46%</a:t>
            </a:r>
            <a:r>
              <a:rPr lang="ja-JP" altLang="en-US" sz="1400" dirty="0">
                <a:latin typeface="Meiryo UI" panose="020B0604030504040204" pitchFamily="50" charset="-128"/>
                <a:ea typeface="Meiryo UI" panose="020B0604030504040204" pitchFamily="50" charset="-128"/>
              </a:rPr>
              <a:t>削減</a:t>
            </a:r>
            <a:endParaRPr kumimoji="1" lang="en-US" altLang="ja-JP" sz="1400"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C9EDCD7C-614F-4078-B4B8-A9BCD76C0CC1}"/>
              </a:ext>
            </a:extLst>
          </p:cNvPr>
          <p:cNvSpPr txBox="1"/>
          <p:nvPr/>
        </p:nvSpPr>
        <p:spPr>
          <a:xfrm>
            <a:off x="1629377" y="4474988"/>
            <a:ext cx="2664296"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rPr>
              <a:t>2035</a:t>
            </a:r>
            <a:r>
              <a:rPr lang="ja-JP" altLang="en-US" sz="1400" dirty="0">
                <a:latin typeface="Meiryo UI" panose="020B0604030504040204" pitchFamily="50" charset="-128"/>
                <a:ea typeface="Meiryo UI" panose="020B0604030504040204" pitchFamily="50" charset="-128"/>
              </a:rPr>
              <a:t>年度　　</a:t>
            </a:r>
            <a:r>
              <a:rPr lang="en-US" altLang="ja-JP" sz="1400" dirty="0">
                <a:latin typeface="Meiryo UI" panose="020B0604030504040204" pitchFamily="50" charset="-128"/>
                <a:ea typeface="Meiryo UI" panose="020B0604030504040204" pitchFamily="50" charset="-128"/>
              </a:rPr>
              <a:t>60%</a:t>
            </a:r>
            <a:r>
              <a:rPr lang="ja-JP" altLang="en-US" sz="1400" dirty="0">
                <a:latin typeface="Meiryo UI" panose="020B0604030504040204" pitchFamily="50" charset="-128"/>
                <a:ea typeface="Meiryo UI" panose="020B0604030504040204" pitchFamily="50" charset="-128"/>
              </a:rPr>
              <a:t>削減</a:t>
            </a:r>
            <a:endParaRPr lang="en-US" altLang="ja-JP" sz="14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D39F7703-7C8D-4691-9124-2D87A908235E}"/>
              </a:ext>
            </a:extLst>
          </p:cNvPr>
          <p:cNvSpPr txBox="1"/>
          <p:nvPr/>
        </p:nvSpPr>
        <p:spPr>
          <a:xfrm>
            <a:off x="1629377" y="4702654"/>
            <a:ext cx="2664296"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2040</a:t>
            </a:r>
            <a:r>
              <a:rPr kumimoji="1" lang="ja-JP" altLang="en-US" sz="1400" dirty="0">
                <a:latin typeface="Meiryo UI" panose="020B0604030504040204" pitchFamily="50" charset="-128"/>
                <a:ea typeface="Meiryo UI" panose="020B0604030504040204" pitchFamily="50" charset="-128"/>
              </a:rPr>
              <a:t>年度　　</a:t>
            </a:r>
            <a:r>
              <a:rPr kumimoji="1" lang="en-US" altLang="ja-JP" sz="1400" dirty="0">
                <a:latin typeface="Meiryo UI" panose="020B0604030504040204" pitchFamily="50" charset="-128"/>
                <a:ea typeface="Meiryo UI" panose="020B0604030504040204" pitchFamily="50" charset="-128"/>
              </a:rPr>
              <a:t>73%</a:t>
            </a:r>
            <a:r>
              <a:rPr kumimoji="1" lang="ja-JP" altLang="en-US" sz="1400" dirty="0">
                <a:latin typeface="Meiryo UI" panose="020B0604030504040204" pitchFamily="50" charset="-128"/>
                <a:ea typeface="Meiryo UI" panose="020B0604030504040204" pitchFamily="50" charset="-128"/>
              </a:rPr>
              <a:t>削減</a:t>
            </a:r>
          </a:p>
        </p:txBody>
      </p:sp>
      <p:sp>
        <p:nvSpPr>
          <p:cNvPr id="36" name="大かっこ 35">
            <a:extLst>
              <a:ext uri="{FF2B5EF4-FFF2-40B4-BE49-F238E27FC236}">
                <a16:creationId xmlns:a16="http://schemas.microsoft.com/office/drawing/2014/main" id="{3C7BFEA3-EB37-4FAC-B764-51A58279BA7B}"/>
              </a:ext>
            </a:extLst>
          </p:cNvPr>
          <p:cNvSpPr/>
          <p:nvPr/>
        </p:nvSpPr>
        <p:spPr>
          <a:xfrm>
            <a:off x="1312968" y="3986677"/>
            <a:ext cx="2446378" cy="1033521"/>
          </a:xfrm>
          <a:prstGeom prst="bracketPair">
            <a:avLst>
              <a:gd name="adj" fmla="val 791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800"/>
          </a:p>
        </p:txBody>
      </p:sp>
      <p:sp>
        <p:nvSpPr>
          <p:cNvPr id="37" name="テキスト ボックス 36">
            <a:extLst>
              <a:ext uri="{FF2B5EF4-FFF2-40B4-BE49-F238E27FC236}">
                <a16:creationId xmlns:a16="http://schemas.microsoft.com/office/drawing/2014/main" id="{DF227D91-9C3D-4DB5-B76D-4BE0A58DC3D6}"/>
              </a:ext>
            </a:extLst>
          </p:cNvPr>
          <p:cNvSpPr txBox="1"/>
          <p:nvPr/>
        </p:nvSpPr>
        <p:spPr>
          <a:xfrm>
            <a:off x="1229537" y="3974314"/>
            <a:ext cx="2430657"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（参考）国の削減目標</a:t>
            </a:r>
            <a:endParaRPr kumimoji="1" lang="en-US" altLang="ja-JP" sz="1400" dirty="0">
              <a:latin typeface="Meiryo UI" panose="020B0604030504040204" pitchFamily="50" charset="-128"/>
              <a:ea typeface="Meiryo UI" panose="020B0604030504040204" pitchFamily="50" charset="-128"/>
            </a:endParaRPr>
          </a:p>
        </p:txBody>
      </p:sp>
      <p:sp>
        <p:nvSpPr>
          <p:cNvPr id="44" name="四角形: 角を丸くする 43">
            <a:extLst>
              <a:ext uri="{FF2B5EF4-FFF2-40B4-BE49-F238E27FC236}">
                <a16:creationId xmlns:a16="http://schemas.microsoft.com/office/drawing/2014/main" id="{D4B4A980-FEDC-42ED-B165-1785DFEDED48}"/>
              </a:ext>
            </a:extLst>
          </p:cNvPr>
          <p:cNvSpPr/>
          <p:nvPr/>
        </p:nvSpPr>
        <p:spPr>
          <a:xfrm>
            <a:off x="68955" y="5134853"/>
            <a:ext cx="4896544" cy="280802"/>
          </a:xfrm>
          <a:prstGeom prst="round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ふちょう温室効果ガスアクションプランにおける削減目標</a:t>
            </a:r>
            <a:endParaRPr kumimoji="1" lang="ja-JP" altLang="en-US" sz="1400" b="1" dirty="0">
              <a:latin typeface="Meiryo UI" panose="020B0604030504040204" pitchFamily="50" charset="-128"/>
              <a:ea typeface="Meiryo UI" panose="020B0604030504040204" pitchFamily="50" charset="-128"/>
            </a:endParaRPr>
          </a:p>
        </p:txBody>
      </p:sp>
      <p:sp>
        <p:nvSpPr>
          <p:cNvPr id="22" name="テキスト ボックス 8">
            <a:extLst>
              <a:ext uri="{FF2B5EF4-FFF2-40B4-BE49-F238E27FC236}">
                <a16:creationId xmlns:a16="http://schemas.microsoft.com/office/drawing/2014/main" id="{2CFC3234-54BF-4D22-93DE-407C11D5F0F2}"/>
              </a:ext>
            </a:extLst>
          </p:cNvPr>
          <p:cNvSpPr txBox="1"/>
          <p:nvPr/>
        </p:nvSpPr>
        <p:spPr>
          <a:xfrm>
            <a:off x="6458074" y="5995836"/>
            <a:ext cx="3132828" cy="784080"/>
          </a:xfrm>
          <a:prstGeom prst="rect">
            <a:avLst/>
          </a:prstGeom>
          <a:solidFill>
            <a:schemeClr val="lt1"/>
          </a:solidFill>
          <a:ln w="9525" cmpd="sng">
            <a:solidFill>
              <a:schemeClr val="tx1"/>
            </a:solidFill>
            <a:prstDash val="dash"/>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dirty="0">
                <a:latin typeface="Meiryo UI" panose="020B0604030504040204" pitchFamily="50" charset="-128"/>
                <a:ea typeface="Meiryo UI" panose="020B0604030504040204" pitchFamily="50" charset="-128"/>
              </a:rPr>
              <a:t>（参考）</a:t>
            </a:r>
            <a:r>
              <a:rPr kumimoji="1" lang="ja-JP" altLang="en-US" b="1" u="sng" dirty="0">
                <a:latin typeface="Meiryo UI" panose="020B0604030504040204" pitchFamily="50" charset="-128"/>
                <a:ea typeface="Meiryo UI" panose="020B0604030504040204" pitchFamily="50" charset="-128"/>
              </a:rPr>
              <a:t>政府の事務事業の削減目標</a:t>
            </a:r>
            <a:br>
              <a:rPr kumimoji="1" lang="en-US" altLang="ja-JP" b="1" u="sng" dirty="0">
                <a:latin typeface="Meiryo UI" panose="020B0604030504040204" pitchFamily="50" charset="-128"/>
                <a:ea typeface="Meiryo UI" panose="020B0604030504040204" pitchFamily="50" charset="-128"/>
              </a:rPr>
            </a:br>
            <a:r>
              <a:rPr kumimoji="1" lang="ja-JP" altLang="en-US" b="1" u="sng" dirty="0">
                <a:latin typeface="Meiryo UI" panose="020B0604030504040204" pitchFamily="50" charset="-128"/>
                <a:ea typeface="Meiryo UI" panose="020B0604030504040204" pitchFamily="50" charset="-128"/>
              </a:rPr>
              <a:t>（</a:t>
            </a:r>
            <a:r>
              <a:rPr kumimoji="1" lang="en-US" altLang="ja-JP" b="1" u="sng" dirty="0">
                <a:latin typeface="Meiryo UI" panose="020B0604030504040204" pitchFamily="50" charset="-128"/>
                <a:ea typeface="Meiryo UI" panose="020B0604030504040204" pitchFamily="50" charset="-128"/>
              </a:rPr>
              <a:t>2013</a:t>
            </a:r>
            <a:r>
              <a:rPr kumimoji="1" lang="ja-JP" altLang="en-US" b="1" u="sng" dirty="0">
                <a:latin typeface="Meiryo UI" panose="020B0604030504040204" pitchFamily="50" charset="-128"/>
                <a:ea typeface="Meiryo UI" panose="020B0604030504040204" pitchFamily="50" charset="-128"/>
              </a:rPr>
              <a:t>年度比）</a:t>
            </a:r>
            <a:r>
              <a:rPr kumimoji="1" lang="en-US" altLang="ja-JP" b="1" u="sng" dirty="0">
                <a:latin typeface="Meiryo UI" panose="020B0604030504040204" pitchFamily="50" charset="-128"/>
                <a:ea typeface="Meiryo UI" panose="020B0604030504040204" pitchFamily="50" charset="-128"/>
              </a:rPr>
              <a:t>2030</a:t>
            </a:r>
            <a:r>
              <a:rPr kumimoji="1" lang="ja-JP" altLang="en-US" b="1" u="sng" dirty="0">
                <a:latin typeface="Meiryo UI" panose="020B0604030504040204" pitchFamily="50" charset="-128"/>
                <a:ea typeface="Meiryo UI" panose="020B0604030504040204" pitchFamily="50" charset="-128"/>
              </a:rPr>
              <a:t>年度までに</a:t>
            </a:r>
            <a:r>
              <a:rPr kumimoji="1" lang="en-US" altLang="ja-JP" b="1" u="sng" dirty="0">
                <a:latin typeface="Meiryo UI" panose="020B0604030504040204" pitchFamily="50" charset="-128"/>
                <a:ea typeface="Meiryo UI" panose="020B0604030504040204" pitchFamily="50" charset="-128"/>
              </a:rPr>
              <a:t>50</a:t>
            </a:r>
            <a:r>
              <a:rPr kumimoji="1" lang="ja-JP" altLang="en-US" b="1" u="sng" dirty="0">
                <a:latin typeface="Meiryo UI" panose="020B0604030504040204" pitchFamily="50" charset="-128"/>
                <a:ea typeface="Meiryo UI" panose="020B0604030504040204" pitchFamily="50" charset="-128"/>
              </a:rPr>
              <a:t>％削減</a:t>
            </a:r>
          </a:p>
          <a:p>
            <a:r>
              <a:rPr kumimoji="1" lang="ja-JP" altLang="en-US" dirty="0">
                <a:latin typeface="Meiryo UI" panose="020B0604030504040204" pitchFamily="50" charset="-128"/>
                <a:ea typeface="Meiryo UI" panose="020B0604030504040204" pitchFamily="50" charset="-128"/>
              </a:rPr>
              <a:t>　　　　　　　　　　　  </a:t>
            </a:r>
            <a:r>
              <a:rPr kumimoji="1" lang="en-US" altLang="ja-JP" b="1" u="sng" dirty="0">
                <a:latin typeface="Meiryo UI" panose="020B0604030504040204" pitchFamily="50" charset="-128"/>
                <a:ea typeface="Meiryo UI" panose="020B0604030504040204" pitchFamily="50" charset="-128"/>
              </a:rPr>
              <a:t>2035</a:t>
            </a:r>
            <a:r>
              <a:rPr kumimoji="1" lang="ja-JP" altLang="en-US" b="1" u="sng" dirty="0">
                <a:latin typeface="Meiryo UI" panose="020B0604030504040204" pitchFamily="50" charset="-128"/>
                <a:ea typeface="Meiryo UI" panose="020B0604030504040204" pitchFamily="50" charset="-128"/>
              </a:rPr>
              <a:t>年度までに</a:t>
            </a:r>
            <a:r>
              <a:rPr kumimoji="1" lang="en-US" altLang="ja-JP" b="1" u="sng" dirty="0">
                <a:latin typeface="Meiryo UI" panose="020B0604030504040204" pitchFamily="50" charset="-128"/>
                <a:ea typeface="Meiryo UI" panose="020B0604030504040204" pitchFamily="50" charset="-128"/>
              </a:rPr>
              <a:t>65</a:t>
            </a:r>
            <a:r>
              <a:rPr kumimoji="1" lang="ja-JP" altLang="en-US" b="1" u="sng" dirty="0">
                <a:latin typeface="Meiryo UI" panose="020B0604030504040204" pitchFamily="50" charset="-128"/>
                <a:ea typeface="Meiryo UI" panose="020B0604030504040204" pitchFamily="50" charset="-128"/>
              </a:rPr>
              <a:t>％削減</a:t>
            </a:r>
            <a:endParaRPr kumimoji="1" lang="ja-JP" altLang="en-US" sz="600" b="1" u="sng"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en-US" altLang="ja-JP" b="1" u="sng" dirty="0">
                <a:latin typeface="Meiryo UI" panose="020B0604030504040204" pitchFamily="50" charset="-128"/>
                <a:ea typeface="Meiryo UI" panose="020B0604030504040204" pitchFamily="50" charset="-128"/>
              </a:rPr>
              <a:t>2040</a:t>
            </a:r>
            <a:r>
              <a:rPr kumimoji="1" lang="ja-JP" altLang="en-US" b="1" u="sng" dirty="0">
                <a:latin typeface="Meiryo UI" panose="020B0604030504040204" pitchFamily="50" charset="-128"/>
                <a:ea typeface="Meiryo UI" panose="020B0604030504040204" pitchFamily="50" charset="-128"/>
              </a:rPr>
              <a:t>年度までに</a:t>
            </a:r>
            <a:r>
              <a:rPr kumimoji="1" lang="en-US" altLang="ja-JP" b="1" u="sng" dirty="0">
                <a:latin typeface="Meiryo UI" panose="020B0604030504040204" pitchFamily="50" charset="-128"/>
                <a:ea typeface="Meiryo UI" panose="020B0604030504040204" pitchFamily="50" charset="-128"/>
              </a:rPr>
              <a:t>79</a:t>
            </a:r>
            <a:r>
              <a:rPr kumimoji="1" lang="ja-JP" altLang="en-US" b="1" u="sng" dirty="0">
                <a:latin typeface="Meiryo UI" panose="020B0604030504040204" pitchFamily="50" charset="-128"/>
                <a:ea typeface="Meiryo UI" panose="020B0604030504040204" pitchFamily="50" charset="-128"/>
              </a:rPr>
              <a:t>％削減</a:t>
            </a:r>
            <a:endParaRPr kumimoji="1" lang="en-US" altLang="ja-JP" b="1" u="sng" dirty="0">
              <a:latin typeface="Meiryo UI" panose="020B0604030504040204" pitchFamily="50" charset="-128"/>
              <a:ea typeface="Meiryo UI" panose="020B0604030504040204" pitchFamily="50" charset="-128"/>
            </a:endParaRPr>
          </a:p>
        </p:txBody>
      </p:sp>
      <p:graphicFrame>
        <p:nvGraphicFramePr>
          <p:cNvPr id="24" name="表 2">
            <a:extLst>
              <a:ext uri="{FF2B5EF4-FFF2-40B4-BE49-F238E27FC236}">
                <a16:creationId xmlns:a16="http://schemas.microsoft.com/office/drawing/2014/main" id="{E0D9B3E5-12D6-4EBF-A672-80E634EFDF07}"/>
              </a:ext>
            </a:extLst>
          </p:cNvPr>
          <p:cNvGraphicFramePr>
            <a:graphicFrameLocks noGrp="1"/>
          </p:cNvGraphicFramePr>
          <p:nvPr>
            <p:extLst>
              <p:ext uri="{D42A27DB-BD31-4B8C-83A1-F6EECF244321}">
                <p14:modId xmlns:p14="http://schemas.microsoft.com/office/powerpoint/2010/main" val="330586813"/>
              </p:ext>
            </p:extLst>
          </p:nvPr>
        </p:nvGraphicFramePr>
        <p:xfrm>
          <a:off x="128284" y="5995836"/>
          <a:ext cx="6136273" cy="784080"/>
        </p:xfrm>
        <a:graphic>
          <a:graphicData uri="http://schemas.openxmlformats.org/drawingml/2006/table">
            <a:tbl>
              <a:tblPr firstRow="1" bandRow="1">
                <a:tableStyleId>{F2DE63D5-997A-4646-A377-4702673A728D}</a:tableStyleId>
              </a:tblPr>
              <a:tblGrid>
                <a:gridCol w="1576773">
                  <a:extLst>
                    <a:ext uri="{9D8B030D-6E8A-4147-A177-3AD203B41FA5}">
                      <a16:colId xmlns:a16="http://schemas.microsoft.com/office/drawing/2014/main" val="3016187715"/>
                    </a:ext>
                  </a:extLst>
                </a:gridCol>
                <a:gridCol w="1139875">
                  <a:extLst>
                    <a:ext uri="{9D8B030D-6E8A-4147-A177-3AD203B41FA5}">
                      <a16:colId xmlns:a16="http://schemas.microsoft.com/office/drawing/2014/main" val="784481124"/>
                    </a:ext>
                  </a:extLst>
                </a:gridCol>
                <a:gridCol w="1139875">
                  <a:extLst>
                    <a:ext uri="{9D8B030D-6E8A-4147-A177-3AD203B41FA5}">
                      <a16:colId xmlns:a16="http://schemas.microsoft.com/office/drawing/2014/main" val="1295659177"/>
                    </a:ext>
                  </a:extLst>
                </a:gridCol>
                <a:gridCol w="1139875">
                  <a:extLst>
                    <a:ext uri="{9D8B030D-6E8A-4147-A177-3AD203B41FA5}">
                      <a16:colId xmlns:a16="http://schemas.microsoft.com/office/drawing/2014/main" val="188092837"/>
                    </a:ext>
                  </a:extLst>
                </a:gridCol>
                <a:gridCol w="1139875">
                  <a:extLst>
                    <a:ext uri="{9D8B030D-6E8A-4147-A177-3AD203B41FA5}">
                      <a16:colId xmlns:a16="http://schemas.microsoft.com/office/drawing/2014/main" val="2448215054"/>
                    </a:ext>
                  </a:extLst>
                </a:gridCol>
              </a:tblGrid>
              <a:tr h="205217">
                <a:tc>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marL="36000" marR="36000" marT="36000" marB="36000"/>
                </a:tc>
                <a:tc>
                  <a:txBody>
                    <a:bodyPr/>
                    <a:lstStyle/>
                    <a:p>
                      <a:pPr algn="ctr"/>
                      <a:r>
                        <a:rPr kumimoji="1" lang="ja-JP" altLang="en-US" sz="1200" b="1" dirty="0">
                          <a:latin typeface="BIZ UDゴシック" panose="020B0400000000000000" pitchFamily="49" charset="-128"/>
                          <a:ea typeface="BIZ UDゴシック" panose="020B0400000000000000" pitchFamily="49" charset="-128"/>
                        </a:rPr>
                        <a:t>参考</a:t>
                      </a:r>
                      <a:r>
                        <a:rPr kumimoji="1" lang="en-US" altLang="ja-JP" sz="1200" b="1" dirty="0">
                          <a:latin typeface="BIZ UDゴシック" panose="020B0400000000000000" pitchFamily="49" charset="-128"/>
                          <a:ea typeface="BIZ UDゴシック" panose="020B0400000000000000" pitchFamily="49" charset="-128"/>
                        </a:rPr>
                        <a:t>(2023</a:t>
                      </a:r>
                      <a:r>
                        <a:rPr kumimoji="1" lang="ja-JP" altLang="en-US" sz="1200" b="1" dirty="0">
                          <a:latin typeface="BIZ UDゴシック" panose="020B0400000000000000" pitchFamily="49" charset="-128"/>
                          <a:ea typeface="BIZ UDゴシック" panose="020B0400000000000000" pitchFamily="49" charset="-128"/>
                        </a:rPr>
                        <a:t>年度</a:t>
                      </a:r>
                      <a:r>
                        <a:rPr kumimoji="1" lang="en-US" altLang="ja-JP" sz="1200" b="1" dirty="0">
                          <a:latin typeface="BIZ UDゴシック" panose="020B0400000000000000" pitchFamily="49" charset="-128"/>
                          <a:ea typeface="BIZ UDゴシック" panose="020B0400000000000000" pitchFamily="49" charset="-128"/>
                        </a:rPr>
                        <a:t>)</a:t>
                      </a:r>
                      <a:endParaRPr kumimoji="1" lang="ja-JP" altLang="en-US" sz="1200" b="1" dirty="0">
                        <a:latin typeface="BIZ UDゴシック" panose="020B0400000000000000" pitchFamily="49" charset="-128"/>
                        <a:ea typeface="BIZ UDゴシック" panose="020B0400000000000000" pitchFamily="49" charset="-128"/>
                      </a:endParaRPr>
                    </a:p>
                  </a:txBody>
                  <a:tcPr marL="36000" marR="36000" marT="36000" marB="36000"/>
                </a:tc>
                <a:tc>
                  <a:txBody>
                    <a:bodyPr/>
                    <a:lstStyle/>
                    <a:p>
                      <a:pPr algn="ctr"/>
                      <a:r>
                        <a:rPr kumimoji="1" lang="en-US" altLang="ja-JP" sz="1200" b="1" dirty="0">
                          <a:latin typeface="BIZ UDゴシック" panose="020B0400000000000000" pitchFamily="49" charset="-128"/>
                          <a:ea typeface="BIZ UDゴシック" panose="020B0400000000000000" pitchFamily="49" charset="-128"/>
                        </a:rPr>
                        <a:t>2030</a:t>
                      </a:r>
                      <a:r>
                        <a:rPr kumimoji="1" lang="ja-JP" altLang="en-US" sz="1200" b="1" dirty="0">
                          <a:latin typeface="BIZ UDゴシック" panose="020B0400000000000000" pitchFamily="49" charset="-128"/>
                          <a:ea typeface="BIZ UDゴシック" panose="020B0400000000000000" pitchFamily="49" charset="-128"/>
                        </a:rPr>
                        <a:t>年度</a:t>
                      </a:r>
                    </a:p>
                  </a:txBody>
                  <a:tcPr marL="36000" marR="36000" marT="36000" marB="36000"/>
                </a:tc>
                <a:tc>
                  <a:txBody>
                    <a:bodyPr/>
                    <a:lstStyle/>
                    <a:p>
                      <a:pPr algn="ctr"/>
                      <a:r>
                        <a:rPr kumimoji="1" lang="en-US" altLang="ja-JP" sz="1200" b="1" dirty="0">
                          <a:latin typeface="BIZ UDゴシック" panose="020B0400000000000000" pitchFamily="49" charset="-128"/>
                          <a:ea typeface="BIZ UDゴシック" panose="020B0400000000000000" pitchFamily="49" charset="-128"/>
                        </a:rPr>
                        <a:t>2035</a:t>
                      </a:r>
                      <a:r>
                        <a:rPr kumimoji="1" lang="ja-JP" altLang="en-US" sz="1200" b="1" dirty="0">
                          <a:latin typeface="BIZ UDゴシック" panose="020B0400000000000000" pitchFamily="49" charset="-128"/>
                          <a:ea typeface="BIZ UDゴシック" panose="020B0400000000000000" pitchFamily="49" charset="-128"/>
                        </a:rPr>
                        <a:t>年度</a:t>
                      </a:r>
                    </a:p>
                  </a:txBody>
                  <a:tcPr marL="36000" marR="36000" marT="36000" marB="36000"/>
                </a:tc>
                <a:tc>
                  <a:txBody>
                    <a:bodyPr/>
                    <a:lstStyle/>
                    <a:p>
                      <a:pPr algn="ctr"/>
                      <a:r>
                        <a:rPr kumimoji="1" lang="en-US" altLang="ja-JP" sz="1200" b="1" dirty="0">
                          <a:latin typeface="BIZ UDゴシック" panose="020B0400000000000000" pitchFamily="49" charset="-128"/>
                          <a:ea typeface="BIZ UDゴシック" panose="020B0400000000000000" pitchFamily="49" charset="-128"/>
                        </a:rPr>
                        <a:t>2040</a:t>
                      </a:r>
                      <a:r>
                        <a:rPr kumimoji="1" lang="ja-JP" altLang="en-US" sz="1200" b="1" dirty="0">
                          <a:latin typeface="BIZ UDゴシック" panose="020B0400000000000000" pitchFamily="49" charset="-128"/>
                          <a:ea typeface="BIZ UDゴシック" panose="020B0400000000000000" pitchFamily="49" charset="-128"/>
                        </a:rPr>
                        <a:t>年度</a:t>
                      </a:r>
                    </a:p>
                  </a:txBody>
                  <a:tcPr marL="36000" marR="36000" marT="36000" marB="36000"/>
                </a:tc>
                <a:extLst>
                  <a:ext uri="{0D108BD9-81ED-4DB2-BD59-A6C34878D82A}">
                    <a16:rowId xmlns:a16="http://schemas.microsoft.com/office/drawing/2014/main" val="2860617611"/>
                  </a:ext>
                </a:extLst>
              </a:tr>
              <a:tr h="362441">
                <a:tc>
                  <a:txBody>
                    <a:bodyPr/>
                    <a:lstStyle/>
                    <a:p>
                      <a:pPr algn="ctr"/>
                      <a:r>
                        <a:rPr kumimoji="1" lang="ja-JP" altLang="en-US" sz="1400" b="1" dirty="0">
                          <a:latin typeface="Meiryo UI" panose="020B0604030504040204" pitchFamily="50" charset="-128"/>
                          <a:ea typeface="Meiryo UI" panose="020B0604030504040204" pitchFamily="50" charset="-128"/>
                        </a:rPr>
                        <a:t>府庁の事務事業（</a:t>
                      </a:r>
                      <a:r>
                        <a:rPr kumimoji="1" lang="en-US" altLang="ja-JP" sz="1400" b="1" dirty="0">
                          <a:latin typeface="Meiryo UI" panose="020B0604030504040204" pitchFamily="50" charset="-128"/>
                          <a:ea typeface="Meiryo UI" panose="020B0604030504040204" pitchFamily="50" charset="-128"/>
                        </a:rPr>
                        <a:t>2013</a:t>
                      </a:r>
                      <a:r>
                        <a:rPr kumimoji="1" lang="ja-JP" altLang="en-US" sz="1400" b="1" dirty="0">
                          <a:latin typeface="Meiryo UI" panose="020B0604030504040204" pitchFamily="50" charset="-128"/>
                          <a:ea typeface="Meiryo UI" panose="020B0604030504040204" pitchFamily="50" charset="-128"/>
                        </a:rPr>
                        <a:t>年度比）</a:t>
                      </a:r>
                      <a:endParaRPr kumimoji="1" lang="en-US" altLang="ja-JP" sz="1400" b="1"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r>
                        <a:rPr kumimoji="1" lang="en-US" altLang="ja-JP" sz="1400" b="1" dirty="0">
                          <a:latin typeface="Meiryo UI" panose="020B0604030504040204" pitchFamily="50" charset="-128"/>
                          <a:ea typeface="Meiryo UI" panose="020B0604030504040204" pitchFamily="50" charset="-128"/>
                        </a:rPr>
                        <a:t>31</a:t>
                      </a:r>
                      <a:r>
                        <a:rPr kumimoji="1" lang="ja-JP" altLang="en-US" sz="1400" b="1" dirty="0">
                          <a:latin typeface="Meiryo UI" panose="020B0604030504040204" pitchFamily="50" charset="-128"/>
                          <a:ea typeface="Meiryo UI" panose="020B0604030504040204" pitchFamily="50" charset="-128"/>
                        </a:rPr>
                        <a:t>％削減</a:t>
                      </a:r>
                    </a:p>
                  </a:txBody>
                  <a:tcPr marL="36000" marR="36000" marT="36000" marB="36000" anchor="ctr"/>
                </a:tc>
                <a:tc>
                  <a:txBody>
                    <a:bodyPr/>
                    <a:lstStyle/>
                    <a:p>
                      <a:pPr algn="ctr"/>
                      <a:r>
                        <a:rPr kumimoji="1" lang="en-US" altLang="ja-JP" sz="1400" b="1" dirty="0">
                          <a:latin typeface="Meiryo UI" panose="020B0604030504040204" pitchFamily="50" charset="-128"/>
                          <a:ea typeface="Meiryo UI" panose="020B0604030504040204" pitchFamily="50" charset="-128"/>
                        </a:rPr>
                        <a:t>53%</a:t>
                      </a:r>
                      <a:r>
                        <a:rPr kumimoji="1" lang="ja-JP" altLang="en-US" sz="1400" b="1" dirty="0">
                          <a:latin typeface="Meiryo UI" panose="020B0604030504040204" pitchFamily="50" charset="-128"/>
                          <a:ea typeface="Meiryo UI" panose="020B0604030504040204" pitchFamily="50" charset="-128"/>
                        </a:rPr>
                        <a:t>削減</a:t>
                      </a:r>
                    </a:p>
                  </a:txBody>
                  <a:tcPr marL="36000" marR="36000" marT="36000" marB="36000" anchor="ctr"/>
                </a:tc>
                <a:tc>
                  <a:txBody>
                    <a:bodyPr/>
                    <a:lstStyle/>
                    <a:p>
                      <a:pPr algn="ctr"/>
                      <a:r>
                        <a:rPr kumimoji="1" lang="en-US" altLang="ja-JP" sz="1400" b="1" dirty="0">
                          <a:latin typeface="Meiryo UI" panose="020B0604030504040204" pitchFamily="50" charset="-128"/>
                          <a:ea typeface="Meiryo UI" panose="020B0604030504040204" pitchFamily="50" charset="-128"/>
                        </a:rPr>
                        <a:t>68%</a:t>
                      </a:r>
                      <a:r>
                        <a:rPr kumimoji="1" lang="ja-JP" altLang="en-US" sz="1400" b="1" dirty="0">
                          <a:latin typeface="Meiryo UI" panose="020B0604030504040204" pitchFamily="50" charset="-128"/>
                          <a:ea typeface="Meiryo UI" panose="020B0604030504040204" pitchFamily="50" charset="-128"/>
                        </a:rPr>
                        <a:t>削減</a:t>
                      </a:r>
                    </a:p>
                  </a:txBody>
                  <a:tcPr marL="36000" marR="36000" marT="36000" marB="36000" anchor="ctr"/>
                </a:tc>
                <a:tc>
                  <a:txBody>
                    <a:bodyPr/>
                    <a:lstStyle/>
                    <a:p>
                      <a:pPr algn="ctr"/>
                      <a:r>
                        <a:rPr kumimoji="1" lang="en-US" altLang="ja-JP" sz="1400" b="1" dirty="0">
                          <a:latin typeface="Meiryo UI" panose="020B0604030504040204" pitchFamily="50" charset="-128"/>
                          <a:ea typeface="Meiryo UI" panose="020B0604030504040204" pitchFamily="50" charset="-128"/>
                        </a:rPr>
                        <a:t>82%</a:t>
                      </a:r>
                      <a:r>
                        <a:rPr kumimoji="1" lang="ja-JP" altLang="en-US" sz="1400" b="1" dirty="0">
                          <a:latin typeface="Meiryo UI" panose="020B0604030504040204" pitchFamily="50" charset="-128"/>
                          <a:ea typeface="Meiryo UI" panose="020B0604030504040204" pitchFamily="50" charset="-128"/>
                        </a:rPr>
                        <a:t>削減</a:t>
                      </a:r>
                    </a:p>
                  </a:txBody>
                  <a:tcPr marL="36000" marR="36000" marT="36000" marB="36000" anchor="ctr"/>
                </a:tc>
                <a:extLst>
                  <a:ext uri="{0D108BD9-81ED-4DB2-BD59-A6C34878D82A}">
                    <a16:rowId xmlns:a16="http://schemas.microsoft.com/office/drawing/2014/main" val="3388901596"/>
                  </a:ext>
                </a:extLst>
              </a:tr>
            </a:tbl>
          </a:graphicData>
        </a:graphic>
      </p:graphicFrame>
      <p:sp>
        <p:nvSpPr>
          <p:cNvPr id="28" name="四角形: 角を丸くする 27">
            <a:extLst>
              <a:ext uri="{FF2B5EF4-FFF2-40B4-BE49-F238E27FC236}">
                <a16:creationId xmlns:a16="http://schemas.microsoft.com/office/drawing/2014/main" id="{A1FB4E54-941A-41F3-86A0-09CB702DC201}"/>
              </a:ext>
            </a:extLst>
          </p:cNvPr>
          <p:cNvSpPr/>
          <p:nvPr/>
        </p:nvSpPr>
        <p:spPr>
          <a:xfrm>
            <a:off x="56456" y="501600"/>
            <a:ext cx="6208104" cy="324000"/>
          </a:xfrm>
          <a:prstGeom prst="roundRect">
            <a:avLst>
              <a:gd name="adj" fmla="val 50000"/>
            </a:avLst>
          </a:prstGeom>
          <a:solidFill>
            <a:srgbClr val="3AA43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600" b="1" dirty="0">
                <a:latin typeface="Meiryo UI" panose="020B0604030504040204" pitchFamily="50" charset="-128"/>
                <a:ea typeface="Meiryo UI" panose="020B0604030504040204" pitchFamily="50" charset="-128"/>
              </a:rPr>
              <a:t>2050</a:t>
            </a:r>
            <a:r>
              <a:rPr kumimoji="1" lang="ja-JP" altLang="en-US" sz="1600" b="1" dirty="0">
                <a:latin typeface="Meiryo UI" panose="020B0604030504040204" pitchFamily="50" charset="-128"/>
                <a:ea typeface="Meiryo UI" panose="020B0604030504040204" pitchFamily="50" charset="-128"/>
              </a:rPr>
              <a:t>年カーボンニュートラルの実現に向けた削減目標の設定方法</a:t>
            </a:r>
            <a:endParaRPr kumimoji="1" lang="ja-JP" altLang="en-US" sz="1600" dirty="0">
              <a:latin typeface="BIZ UDゴシック" panose="020B0400000000000000" pitchFamily="49" charset="-128"/>
              <a:ea typeface="BIZ UDゴシック" panose="020B0400000000000000" pitchFamily="49" charset="-128"/>
            </a:endParaRPr>
          </a:p>
        </p:txBody>
      </p:sp>
      <p:sp>
        <p:nvSpPr>
          <p:cNvPr id="30" name="四角形: 角を丸くする 29">
            <a:extLst>
              <a:ext uri="{FF2B5EF4-FFF2-40B4-BE49-F238E27FC236}">
                <a16:creationId xmlns:a16="http://schemas.microsoft.com/office/drawing/2014/main" id="{19253570-37F1-4126-AA26-33B11C512AE6}"/>
              </a:ext>
            </a:extLst>
          </p:cNvPr>
          <p:cNvSpPr/>
          <p:nvPr/>
        </p:nvSpPr>
        <p:spPr>
          <a:xfrm>
            <a:off x="56456" y="1613243"/>
            <a:ext cx="5155893" cy="303401"/>
          </a:xfrm>
          <a:prstGeom prst="roundRect">
            <a:avLst>
              <a:gd name="adj" fmla="val 50000"/>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府域の温室効果ガス排出量の削減目標（</a:t>
            </a:r>
            <a:r>
              <a:rPr kumimoji="1" lang="en-US" altLang="ja-JP" sz="1400" b="1" dirty="0">
                <a:latin typeface="Meiryo UI" panose="020B0604030504040204" pitchFamily="50" charset="-128"/>
                <a:ea typeface="Meiryo UI" panose="020B0604030504040204" pitchFamily="50" charset="-128"/>
              </a:rPr>
              <a:t>2013</a:t>
            </a:r>
            <a:r>
              <a:rPr kumimoji="1" lang="ja-JP" altLang="en-US" sz="1400" b="1" dirty="0">
                <a:latin typeface="Meiryo UI" panose="020B0604030504040204" pitchFamily="50" charset="-128"/>
                <a:ea typeface="Meiryo UI" panose="020B0604030504040204" pitchFamily="50" charset="-128"/>
              </a:rPr>
              <a:t>年度比削減率）</a:t>
            </a:r>
            <a:endParaRPr kumimoji="1" lang="ja-JP" altLang="en-US" sz="1400" dirty="0">
              <a:latin typeface="BIZ UDゴシック" panose="020B0400000000000000" pitchFamily="49" charset="-128"/>
              <a:ea typeface="BIZ UDゴシック" panose="020B0400000000000000" pitchFamily="49" charset="-128"/>
            </a:endParaRPr>
          </a:p>
        </p:txBody>
      </p:sp>
      <p:sp>
        <p:nvSpPr>
          <p:cNvPr id="21" name="テキスト ボックス 20">
            <a:extLst>
              <a:ext uri="{FF2B5EF4-FFF2-40B4-BE49-F238E27FC236}">
                <a16:creationId xmlns:a16="http://schemas.microsoft.com/office/drawing/2014/main" id="{CE94BFFF-A562-42C7-8D80-E754F97CAE39}"/>
              </a:ext>
            </a:extLst>
          </p:cNvPr>
          <p:cNvSpPr txBox="1"/>
          <p:nvPr/>
        </p:nvSpPr>
        <p:spPr>
          <a:xfrm>
            <a:off x="275423" y="1942094"/>
            <a:ext cx="9554816" cy="523220"/>
          </a:xfrm>
          <a:prstGeom prst="rect">
            <a:avLst/>
          </a:prstGeom>
          <a:noFill/>
        </p:spPr>
        <p:txBody>
          <a:bodyPr wrap="square">
            <a:spAutoFit/>
          </a:bodyPr>
          <a:lstStyle/>
          <a:p>
            <a:pPr marL="285750" indent="-285750">
              <a:buFont typeface="Wingdings" panose="05000000000000000000" pitchFamily="2" charset="2"/>
              <a:buChar char="Ø"/>
            </a:pPr>
            <a:r>
              <a:rPr lang="ja-JP" altLang="en-US" sz="1400" dirty="0">
                <a:latin typeface="BIZ UDゴシック" panose="020B0400000000000000" pitchFamily="49" charset="-128"/>
                <a:ea typeface="BIZ UDゴシック" panose="020B0400000000000000" pitchFamily="49" charset="-128"/>
              </a:rPr>
              <a:t>府独自条例に基づく事業者の削減計画制度による削減効果の上乗せ、府域への次世代型太陽電池の社会実装促進等の重点施策による加速化を加味して目標を設定</a:t>
            </a:r>
          </a:p>
        </p:txBody>
      </p:sp>
      <p:sp>
        <p:nvSpPr>
          <p:cNvPr id="26" name="テキスト ボックス 25">
            <a:extLst>
              <a:ext uri="{FF2B5EF4-FFF2-40B4-BE49-F238E27FC236}">
                <a16:creationId xmlns:a16="http://schemas.microsoft.com/office/drawing/2014/main" id="{552F0CF0-653D-4685-A0BD-864EFF0B0F90}"/>
              </a:ext>
            </a:extLst>
          </p:cNvPr>
          <p:cNvSpPr txBox="1"/>
          <p:nvPr/>
        </p:nvSpPr>
        <p:spPr>
          <a:xfrm>
            <a:off x="389858" y="5465026"/>
            <a:ext cx="8741576" cy="523220"/>
          </a:xfrm>
          <a:prstGeom prst="rect">
            <a:avLst/>
          </a:prstGeom>
          <a:noFill/>
        </p:spPr>
        <p:txBody>
          <a:bodyPr wrap="square">
            <a:spAutoFit/>
          </a:bodyPr>
          <a:lstStyle/>
          <a:p>
            <a:pPr marL="285750" indent="-285750">
              <a:buFont typeface="Wingdings" panose="05000000000000000000" pitchFamily="2" charset="2"/>
              <a:buChar char="Ø"/>
            </a:pPr>
            <a:r>
              <a:rPr lang="ja-JP" altLang="en-US" sz="1400" dirty="0">
                <a:latin typeface="BIZ UDゴシック" panose="020B0400000000000000" pitchFamily="49" charset="-128"/>
                <a:ea typeface="BIZ UDゴシック" panose="020B0400000000000000" pitchFamily="49" charset="-128"/>
              </a:rPr>
              <a:t>府独自の率先行動（府有建築物の新築におけるＺＥＢ化推進方針、Ｃ</a:t>
            </a:r>
            <a:r>
              <a:rPr lang="en-US" altLang="ja-JP" sz="1400" dirty="0">
                <a:latin typeface="BIZ UDゴシック" panose="020B0400000000000000" pitchFamily="49" charset="-128"/>
                <a:ea typeface="BIZ UDゴシック" panose="020B0400000000000000" pitchFamily="49" charset="-128"/>
              </a:rPr>
              <a:t>О</a:t>
            </a:r>
            <a:r>
              <a:rPr lang="ja-JP" altLang="en-US" sz="1100" dirty="0">
                <a:latin typeface="BIZ UDゴシック" panose="020B0400000000000000" pitchFamily="49" charset="-128"/>
                <a:ea typeface="BIZ UDゴシック" panose="020B0400000000000000" pitchFamily="49" charset="-128"/>
              </a:rPr>
              <a:t>２</a:t>
            </a:r>
            <a:r>
              <a:rPr lang="ja-JP" altLang="en-US" sz="1400" dirty="0">
                <a:latin typeface="BIZ UDゴシック" panose="020B0400000000000000" pitchFamily="49" charset="-128"/>
                <a:ea typeface="BIZ UDゴシック" panose="020B0400000000000000" pitchFamily="49" charset="-128"/>
              </a:rPr>
              <a:t>排出の低い電気調達等）等を加味して目標を設定</a:t>
            </a:r>
          </a:p>
        </p:txBody>
      </p:sp>
      <p:sp>
        <p:nvSpPr>
          <p:cNvPr id="25" name="スライド番号プレースホルダー 1">
            <a:extLst>
              <a:ext uri="{FF2B5EF4-FFF2-40B4-BE49-F238E27FC236}">
                <a16:creationId xmlns:a16="http://schemas.microsoft.com/office/drawing/2014/main" id="{2CA2BF3F-BA66-4515-918B-9E059B25243D}"/>
              </a:ext>
            </a:extLst>
          </p:cNvPr>
          <p:cNvSpPr txBox="1">
            <a:spLocks/>
          </p:cNvSpPr>
          <p:nvPr/>
        </p:nvSpPr>
        <p:spPr>
          <a:xfrm>
            <a:off x="9365691" y="6287020"/>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pPr marL="0" marR="0" lvl="0" indent="0" algn="r" defTabSz="914274" rtl="0" eaLnBrk="1" fontAlgn="auto" latinLnBrk="0" hangingPunct="1">
              <a:lnSpc>
                <a:spcPct val="100000"/>
              </a:lnSpc>
              <a:spcBef>
                <a:spcPts val="0"/>
              </a:spcBef>
              <a:spcAft>
                <a:spcPts val="0"/>
              </a:spcAft>
              <a:buClrTx/>
              <a:buSzTx/>
              <a:buFontTx/>
              <a:buNone/>
              <a:tabLst/>
              <a:defRPr/>
            </a:pPr>
            <a:fld id="{260D7C64-4B75-47CE-A9E9-B75BE436869C}" type="slidenum">
              <a:rPr kumimoji="1" lang="ja-JP" altLang="en-US" sz="1600"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274" rtl="0" eaLnBrk="1" fontAlgn="auto" latinLnBrk="0" hangingPunct="1">
                <a:lnSpc>
                  <a:spcPct val="100000"/>
                </a:lnSpc>
                <a:spcBef>
                  <a:spcPts val="0"/>
                </a:spcBef>
                <a:spcAft>
                  <a:spcPts val="0"/>
                </a:spcAft>
                <a:buClrTx/>
                <a:buSzTx/>
                <a:buFontTx/>
                <a:buNone/>
                <a:tabLst/>
                <a:defRPr/>
              </a:pPr>
              <a:t>3</a:t>
            </a:fld>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109025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3">
            <a:extLst>
              <a:ext uri="{FF2B5EF4-FFF2-40B4-BE49-F238E27FC236}">
                <a16:creationId xmlns:a16="http://schemas.microsoft.com/office/drawing/2014/main" id="{15E2BBD9-B68E-41CF-B1A7-EA929A202951}"/>
              </a:ext>
            </a:extLst>
          </p:cNvPr>
          <p:cNvSpPr/>
          <p:nvPr/>
        </p:nvSpPr>
        <p:spPr>
          <a:xfrm>
            <a:off x="-18544" y="-18185"/>
            <a:ext cx="9906000" cy="421262"/>
          </a:xfrm>
          <a:prstGeom prst="roundRect">
            <a:avLst>
              <a:gd name="adj" fmla="val 0"/>
            </a:avLst>
          </a:prstGeom>
          <a:solidFill>
            <a:srgbClr val="00660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lgn="ctr">
              <a:spcBef>
                <a:spcPts val="3000"/>
              </a:spcBef>
              <a:buNone/>
            </a:pPr>
            <a:r>
              <a:rPr lang="zh-CN" altLang="en-US" sz="2400" b="1" dirty="0">
                <a:latin typeface="Meiryo UI" panose="020B0604030504040204" pitchFamily="50" charset="-128"/>
                <a:ea typeface="Meiryo UI" panose="020B0604030504040204" pitchFamily="50" charset="-128"/>
              </a:rPr>
              <a:t>大阪府地球温暖化対策実行計画（案）</a:t>
            </a:r>
            <a:r>
              <a:rPr lang="ja-JP" altLang="en-US" sz="2400" b="1" dirty="0">
                <a:latin typeface="Meiryo UI" panose="020B0604030504040204" pitchFamily="50" charset="-128"/>
                <a:ea typeface="Meiryo UI" panose="020B0604030504040204" pitchFamily="50" charset="-128"/>
              </a:rPr>
              <a:t>　当面の重点施策</a:t>
            </a:r>
            <a:endParaRPr lang="en-US" altLang="ja-JP" sz="2400" b="1"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A1D687EE-B1A5-40FE-A507-E05E320A3A1F}"/>
              </a:ext>
            </a:extLst>
          </p:cNvPr>
          <p:cNvSpPr txBox="1"/>
          <p:nvPr/>
        </p:nvSpPr>
        <p:spPr>
          <a:xfrm>
            <a:off x="-69864" y="732726"/>
            <a:ext cx="10045728" cy="584775"/>
          </a:xfrm>
          <a:prstGeom prst="rect">
            <a:avLst/>
          </a:prstGeom>
          <a:noFill/>
        </p:spPr>
        <p:txBody>
          <a:bodyPr wrap="square">
            <a:spAutoFit/>
          </a:bodyPr>
          <a:lstStyle/>
          <a:p>
            <a:r>
              <a:rPr lang="ja-JP" altLang="en-US" sz="1600" dirty="0">
                <a:latin typeface="BIZ UDゴシック" panose="020B0400000000000000" pitchFamily="49" charset="-128"/>
                <a:ea typeface="BIZ UDゴシック" panose="020B0400000000000000" pitchFamily="49" charset="-128"/>
              </a:rPr>
              <a:t>　大阪・関西万博会場内外で行われた最先端技術の社会実装をはじめとした「</a:t>
            </a:r>
            <a:r>
              <a:rPr lang="ja-JP" altLang="en-US" sz="1600" b="1" dirty="0">
                <a:latin typeface="BIZ UDゴシック" panose="020B0400000000000000" pitchFamily="49" charset="-128"/>
                <a:ea typeface="BIZ UDゴシック" panose="020B0400000000000000" pitchFamily="49" charset="-128"/>
              </a:rPr>
              <a:t>万博のレガシーの継承」</a:t>
            </a:r>
            <a:r>
              <a:rPr lang="ja-JP" altLang="en-US" sz="1600" dirty="0">
                <a:latin typeface="BIZ UDゴシック" panose="020B0400000000000000" pitchFamily="49" charset="-128"/>
                <a:ea typeface="BIZ UDゴシック" panose="020B0400000000000000" pitchFamily="49" charset="-128"/>
              </a:rPr>
              <a:t>や</a:t>
            </a:r>
            <a:endParaRPr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　国のグリーントランスフォーメーション</a:t>
            </a:r>
            <a:r>
              <a:rPr lang="en-US" altLang="ja-JP" sz="1600" dirty="0">
                <a:latin typeface="BIZ UDゴシック" panose="020B0400000000000000" pitchFamily="49" charset="-128"/>
                <a:ea typeface="BIZ UDゴシック" panose="020B0400000000000000" pitchFamily="49" charset="-128"/>
              </a:rPr>
              <a:t>(GX)</a:t>
            </a:r>
            <a:r>
              <a:rPr lang="ja-JP" altLang="en-US" sz="1600" dirty="0">
                <a:latin typeface="BIZ UDゴシック" panose="020B0400000000000000" pitchFamily="49" charset="-128"/>
                <a:ea typeface="BIZ UDゴシック" panose="020B0400000000000000" pitchFamily="49" charset="-128"/>
              </a:rPr>
              <a:t>施策とも連携した</a:t>
            </a:r>
            <a:r>
              <a:rPr lang="ja-JP" altLang="en-US" sz="1600" b="1" dirty="0">
                <a:latin typeface="BIZ UDゴシック" panose="020B0400000000000000" pitchFamily="49" charset="-128"/>
                <a:ea typeface="BIZ UDゴシック" panose="020B0400000000000000" pitchFamily="49" charset="-128"/>
              </a:rPr>
              <a:t>「脱炭素と経済成長の両立」</a:t>
            </a:r>
            <a:r>
              <a:rPr lang="ja-JP" altLang="en-US" sz="1600" dirty="0">
                <a:latin typeface="BIZ UDゴシック" panose="020B0400000000000000" pitchFamily="49" charset="-128"/>
                <a:ea typeface="BIZ UDゴシック" panose="020B0400000000000000" pitchFamily="49" charset="-128"/>
              </a:rPr>
              <a:t>を念頭に設定</a:t>
            </a:r>
            <a:endParaRPr lang="en-US" altLang="ja-JP" sz="1600" dirty="0">
              <a:latin typeface="BIZ UDゴシック" panose="020B0400000000000000" pitchFamily="49" charset="-128"/>
              <a:ea typeface="BIZ UDゴシック" panose="020B0400000000000000" pitchFamily="49" charset="-128"/>
            </a:endParaRPr>
          </a:p>
        </p:txBody>
      </p:sp>
      <p:sp>
        <p:nvSpPr>
          <p:cNvPr id="18" name="四角形: 角を丸くする 17">
            <a:extLst>
              <a:ext uri="{FF2B5EF4-FFF2-40B4-BE49-F238E27FC236}">
                <a16:creationId xmlns:a16="http://schemas.microsoft.com/office/drawing/2014/main" id="{6A9DC119-842D-469E-88F4-CE9AEEB04817}"/>
              </a:ext>
            </a:extLst>
          </p:cNvPr>
          <p:cNvSpPr/>
          <p:nvPr/>
        </p:nvSpPr>
        <p:spPr>
          <a:xfrm>
            <a:off x="74624" y="454526"/>
            <a:ext cx="2188867" cy="309563"/>
          </a:xfrm>
          <a:prstGeom prst="round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dist"/>
            <a:r>
              <a:rPr lang="ja-JP" altLang="en-US" sz="1800" b="1" dirty="0">
                <a:latin typeface="BIZ UDゴシック" panose="020B0400000000000000" pitchFamily="49" charset="-128"/>
                <a:ea typeface="BIZ UDゴシック" panose="020B0400000000000000" pitchFamily="49" charset="-128"/>
              </a:rPr>
              <a:t>府の重点施策</a:t>
            </a:r>
            <a:endParaRPr kumimoji="1" lang="ja-JP" altLang="en-US" sz="1800" b="1" dirty="0">
              <a:latin typeface="BIZ UDゴシック" panose="020B0400000000000000" pitchFamily="49" charset="-128"/>
              <a:ea typeface="BIZ UDゴシック" panose="020B0400000000000000" pitchFamily="49" charset="-128"/>
            </a:endParaRPr>
          </a:p>
        </p:txBody>
      </p:sp>
      <p:sp>
        <p:nvSpPr>
          <p:cNvPr id="21" name="四角形: 角を丸くする 20">
            <a:extLst>
              <a:ext uri="{FF2B5EF4-FFF2-40B4-BE49-F238E27FC236}">
                <a16:creationId xmlns:a16="http://schemas.microsoft.com/office/drawing/2014/main" id="{C3FAC484-1F3B-4B28-954F-ACE2EE56FB49}"/>
              </a:ext>
            </a:extLst>
          </p:cNvPr>
          <p:cNvSpPr/>
          <p:nvPr/>
        </p:nvSpPr>
        <p:spPr>
          <a:xfrm>
            <a:off x="55774" y="1340855"/>
            <a:ext cx="4896000" cy="1248632"/>
          </a:xfrm>
          <a:prstGeom prst="roundRect">
            <a:avLst>
              <a:gd name="adj" fmla="val 6359"/>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12788" indent="-712788">
              <a:spcBef>
                <a:spcPts val="600"/>
              </a:spcBef>
            </a:pPr>
            <a:r>
              <a:rPr kumimoji="1" lang="ja-JP" altLang="en-US" sz="1600" b="1" dirty="0">
                <a:solidFill>
                  <a:srgbClr val="006600"/>
                </a:solidFill>
                <a:latin typeface="BIZ UDゴシック" panose="020B0400000000000000" pitchFamily="49" charset="-128"/>
                <a:ea typeface="BIZ UDゴシック" panose="020B0400000000000000" pitchFamily="49" charset="-128"/>
              </a:rPr>
              <a:t>重点施策１</a:t>
            </a:r>
            <a:endParaRPr kumimoji="1" lang="en-US" altLang="ja-JP" sz="1600" b="1" dirty="0">
              <a:solidFill>
                <a:srgbClr val="006600"/>
              </a:solidFill>
              <a:latin typeface="BIZ UDゴシック" panose="020B0400000000000000" pitchFamily="49" charset="-128"/>
              <a:ea typeface="BIZ UDゴシック" panose="020B0400000000000000" pitchFamily="49" charset="-128"/>
            </a:endParaRPr>
          </a:p>
          <a:p>
            <a:pPr>
              <a:spcBef>
                <a:spcPts val="600"/>
              </a:spcBef>
            </a:pPr>
            <a:r>
              <a:rPr kumimoji="1" lang="ja-JP" altLang="en-US" sz="1400" b="1" dirty="0">
                <a:solidFill>
                  <a:srgbClr val="006600"/>
                </a:solidFill>
                <a:latin typeface="BIZ UDゴシック" panose="020B0400000000000000" pitchFamily="49" charset="-128"/>
                <a:ea typeface="BIZ UDゴシック" panose="020B0400000000000000" pitchFamily="49" charset="-128"/>
              </a:rPr>
              <a:t> 次世代型太陽電池をはじめとしたカーボン</a:t>
            </a:r>
            <a:br>
              <a:rPr lang="en-US" altLang="ja-JP" sz="1400" b="1" dirty="0">
                <a:solidFill>
                  <a:srgbClr val="006600"/>
                </a:solidFill>
                <a:latin typeface="BIZ UDゴシック" panose="020B0400000000000000" pitchFamily="49" charset="-128"/>
                <a:ea typeface="BIZ UDゴシック" panose="020B0400000000000000" pitchFamily="49" charset="-128"/>
              </a:rPr>
            </a:br>
            <a:r>
              <a:rPr lang="ja-JP" altLang="en-US" sz="1400" b="1" dirty="0">
                <a:solidFill>
                  <a:srgbClr val="006600"/>
                </a:solidFill>
                <a:latin typeface="BIZ UDゴシック" panose="020B0400000000000000" pitchFamily="49" charset="-128"/>
                <a:ea typeface="BIZ UDゴシック" panose="020B0400000000000000" pitchFamily="49" charset="-128"/>
              </a:rPr>
              <a:t> </a:t>
            </a:r>
            <a:r>
              <a:rPr kumimoji="1" lang="ja-JP" altLang="en-US" sz="1400" b="1" dirty="0">
                <a:solidFill>
                  <a:srgbClr val="006600"/>
                </a:solidFill>
                <a:latin typeface="BIZ UDゴシック" panose="020B0400000000000000" pitchFamily="49" charset="-128"/>
                <a:ea typeface="BIZ UDゴシック" panose="020B0400000000000000" pitchFamily="49" charset="-128"/>
              </a:rPr>
              <a:t>ニュートラル先進技術の社会実装促進</a:t>
            </a:r>
            <a:br>
              <a:rPr kumimoji="1" lang="en-US" altLang="ja-JP" sz="1400" b="1" dirty="0">
                <a:solidFill>
                  <a:srgbClr val="006600"/>
                </a:solidFill>
                <a:latin typeface="BIZ UDゴシック" panose="020B0400000000000000" pitchFamily="49" charset="-128"/>
                <a:ea typeface="BIZ UDゴシック" panose="020B0400000000000000" pitchFamily="49" charset="-128"/>
              </a:rPr>
            </a:br>
            <a:r>
              <a:rPr kumimoji="1" lang="en-US" altLang="ja-JP" sz="1200" dirty="0">
                <a:solidFill>
                  <a:srgbClr val="006600"/>
                </a:solidFill>
                <a:latin typeface="BIZ UDゴシック" panose="020B0400000000000000" pitchFamily="49" charset="-128"/>
                <a:ea typeface="BIZ UDゴシック" panose="020B0400000000000000" pitchFamily="49" charset="-128"/>
              </a:rPr>
              <a:t>&lt;</a:t>
            </a:r>
            <a:r>
              <a:rPr kumimoji="1" lang="ja-JP" altLang="en-US" sz="1200" dirty="0">
                <a:solidFill>
                  <a:srgbClr val="006600"/>
                </a:solidFill>
                <a:latin typeface="BIZ UDゴシック" panose="020B0400000000000000" pitchFamily="49" charset="-128"/>
                <a:ea typeface="BIZ UDゴシック" panose="020B0400000000000000" pitchFamily="49" charset="-128"/>
              </a:rPr>
              <a:t>施策例＞</a:t>
            </a:r>
            <a:r>
              <a:rPr kumimoji="1" lang="ja-JP" altLang="en-US" sz="1200" dirty="0">
                <a:solidFill>
                  <a:schemeClr val="tx1"/>
                </a:solidFill>
                <a:latin typeface="BIZ UDゴシック" panose="020B0400000000000000" pitchFamily="49" charset="-128"/>
                <a:ea typeface="BIZ UDゴシック" panose="020B0400000000000000" pitchFamily="49" charset="-128"/>
              </a:rPr>
              <a:t>次世代型太陽電池の様々な場所での実証・実装の促進　等</a:t>
            </a:r>
          </a:p>
          <a:p>
            <a:pPr>
              <a:spcBef>
                <a:spcPts val="600"/>
              </a:spcBef>
            </a:pPr>
            <a:endParaRPr kumimoji="1" lang="en-US" altLang="ja-JP" sz="700" dirty="0">
              <a:solidFill>
                <a:schemeClr val="tx1"/>
              </a:solidFill>
              <a:latin typeface="BIZ UDゴシック" panose="020B0400000000000000" pitchFamily="49" charset="-128"/>
              <a:ea typeface="BIZ UDゴシック" panose="020B0400000000000000" pitchFamily="49" charset="-128"/>
            </a:endParaRPr>
          </a:p>
        </p:txBody>
      </p:sp>
      <p:sp>
        <p:nvSpPr>
          <p:cNvPr id="25" name="四角形: 角を丸くする 24">
            <a:extLst>
              <a:ext uri="{FF2B5EF4-FFF2-40B4-BE49-F238E27FC236}">
                <a16:creationId xmlns:a16="http://schemas.microsoft.com/office/drawing/2014/main" id="{2F040D1B-CE22-4588-B151-AF540E9C3F6F}"/>
              </a:ext>
            </a:extLst>
          </p:cNvPr>
          <p:cNvSpPr/>
          <p:nvPr/>
        </p:nvSpPr>
        <p:spPr>
          <a:xfrm>
            <a:off x="5019830" y="1349518"/>
            <a:ext cx="4860000" cy="1248632"/>
          </a:xfrm>
          <a:prstGeom prst="roundRect">
            <a:avLst>
              <a:gd name="adj" fmla="val 6359"/>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12788" indent="-712788">
              <a:spcBef>
                <a:spcPts val="600"/>
              </a:spcBef>
            </a:pPr>
            <a:r>
              <a:rPr kumimoji="1" lang="ja-JP" altLang="en-US" sz="1600" b="1" dirty="0">
                <a:solidFill>
                  <a:srgbClr val="006600"/>
                </a:solidFill>
                <a:latin typeface="BIZ UDゴシック" panose="020B0400000000000000" pitchFamily="49" charset="-128"/>
                <a:ea typeface="BIZ UDゴシック" panose="020B0400000000000000" pitchFamily="49" charset="-128"/>
              </a:rPr>
              <a:t>重点施策２</a:t>
            </a:r>
            <a:endParaRPr kumimoji="1" lang="en-US" altLang="ja-JP" sz="1600" b="1" dirty="0">
              <a:solidFill>
                <a:srgbClr val="006600"/>
              </a:solidFill>
              <a:latin typeface="BIZ UDゴシック" panose="020B0400000000000000" pitchFamily="49" charset="-128"/>
              <a:ea typeface="BIZ UDゴシック" panose="020B0400000000000000" pitchFamily="49" charset="-128"/>
            </a:endParaRPr>
          </a:p>
          <a:p>
            <a:pPr>
              <a:spcBef>
                <a:spcPts val="600"/>
              </a:spcBef>
            </a:pPr>
            <a:r>
              <a:rPr lang="ja-JP" altLang="en-US" sz="1400" b="1" dirty="0">
                <a:solidFill>
                  <a:srgbClr val="006600"/>
                </a:solidFill>
                <a:latin typeface="BIZ UDゴシック" panose="020B0400000000000000" pitchFamily="49" charset="-128"/>
                <a:ea typeface="BIZ UDゴシック" panose="020B0400000000000000" pitchFamily="49" charset="-128"/>
              </a:rPr>
              <a:t> </a:t>
            </a:r>
            <a:r>
              <a:rPr kumimoji="1" lang="ja-JP" altLang="en-US" sz="1400" b="1" dirty="0">
                <a:solidFill>
                  <a:srgbClr val="006600"/>
                </a:solidFill>
                <a:latin typeface="BIZ UDゴシック" panose="020B0400000000000000" pitchFamily="49" charset="-128"/>
                <a:ea typeface="BIZ UDゴシック" panose="020B0400000000000000" pitchFamily="49" charset="-128"/>
              </a:rPr>
              <a:t>電動モビリティによる脱炭素まちづくり</a:t>
            </a:r>
            <a:br>
              <a:rPr kumimoji="1" lang="en-US" altLang="ja-JP" sz="1400" b="1" dirty="0">
                <a:solidFill>
                  <a:srgbClr val="006600"/>
                </a:solidFill>
                <a:latin typeface="BIZ UDゴシック" panose="020B0400000000000000" pitchFamily="49" charset="-128"/>
                <a:ea typeface="BIZ UDゴシック" panose="020B0400000000000000" pitchFamily="49" charset="-128"/>
              </a:rPr>
            </a:br>
            <a:r>
              <a:rPr kumimoji="1" lang="en-US" altLang="ja-JP" sz="1400" b="1" dirty="0">
                <a:solidFill>
                  <a:srgbClr val="006600"/>
                </a:solidFill>
                <a:latin typeface="BIZ UDゴシック" panose="020B0400000000000000" pitchFamily="49" charset="-128"/>
                <a:ea typeface="BIZ UDゴシック" panose="020B0400000000000000" pitchFamily="49" charset="-128"/>
              </a:rPr>
              <a:t> </a:t>
            </a:r>
            <a:r>
              <a:rPr kumimoji="1" lang="ja-JP" altLang="en-US" sz="1400" b="1" dirty="0">
                <a:solidFill>
                  <a:srgbClr val="006600"/>
                </a:solidFill>
                <a:latin typeface="BIZ UDゴシック" panose="020B0400000000000000" pitchFamily="49" charset="-128"/>
                <a:ea typeface="BIZ UDゴシック" panose="020B0400000000000000" pitchFamily="49" charset="-128"/>
              </a:rPr>
              <a:t>の促進</a:t>
            </a:r>
            <a:br>
              <a:rPr kumimoji="1" lang="en-US" altLang="ja-JP" sz="1400" b="1" dirty="0">
                <a:solidFill>
                  <a:srgbClr val="006600"/>
                </a:solidFill>
                <a:latin typeface="BIZ UDゴシック" panose="020B0400000000000000" pitchFamily="49" charset="-128"/>
                <a:ea typeface="BIZ UDゴシック" panose="020B0400000000000000" pitchFamily="49" charset="-128"/>
              </a:rPr>
            </a:br>
            <a:r>
              <a:rPr kumimoji="1" lang="en-US" altLang="ja-JP" sz="1100" dirty="0">
                <a:solidFill>
                  <a:srgbClr val="006600"/>
                </a:solidFill>
                <a:latin typeface="BIZ UDゴシック" panose="020B0400000000000000" pitchFamily="49" charset="-128"/>
                <a:ea typeface="BIZ UDゴシック" panose="020B0400000000000000" pitchFamily="49" charset="-128"/>
              </a:rPr>
              <a:t>&lt;</a:t>
            </a:r>
            <a:r>
              <a:rPr kumimoji="1" lang="ja-JP" altLang="en-US" sz="1100" dirty="0">
                <a:solidFill>
                  <a:srgbClr val="006600"/>
                </a:solidFill>
                <a:latin typeface="BIZ UDゴシック" panose="020B0400000000000000" pitchFamily="49" charset="-128"/>
                <a:ea typeface="BIZ UDゴシック" panose="020B0400000000000000" pitchFamily="49" charset="-128"/>
              </a:rPr>
              <a:t>施策例＞</a:t>
            </a:r>
            <a:r>
              <a:rPr lang="ja-JP" altLang="en-US" sz="1200" dirty="0">
                <a:solidFill>
                  <a:schemeClr val="tx1"/>
                </a:solidFill>
                <a:latin typeface="BIZ UDゴシック" panose="020B0400000000000000" pitchFamily="49" charset="-128"/>
                <a:ea typeface="BIZ UDゴシック" panose="020B0400000000000000" pitchFamily="49" charset="-128"/>
              </a:rPr>
              <a:t>電動モビリティの活用と合わせて、</a:t>
            </a:r>
            <a:br>
              <a:rPr lang="en-US" altLang="ja-JP" sz="1200" dirty="0">
                <a:solidFill>
                  <a:schemeClr val="tx1"/>
                </a:solidFill>
                <a:latin typeface="BIZ UDゴシック" panose="020B0400000000000000" pitchFamily="49" charset="-128"/>
                <a:ea typeface="BIZ UDゴシック" panose="020B0400000000000000" pitchFamily="49" charset="-128"/>
              </a:rPr>
            </a:br>
            <a:r>
              <a:rPr lang="ja-JP" altLang="en-US" sz="1200" dirty="0">
                <a:solidFill>
                  <a:schemeClr val="tx1"/>
                </a:solidFill>
                <a:latin typeface="BIZ UDゴシック" panose="020B0400000000000000" pitchFamily="49" charset="-128"/>
                <a:ea typeface="BIZ UDゴシック" panose="020B0400000000000000" pitchFamily="49" charset="-128"/>
              </a:rPr>
              <a:t>　　　　 地域の観光・魅力を発信する取組</a:t>
            </a:r>
            <a:r>
              <a:rPr kumimoji="1" lang="ja-JP" altLang="en-US" sz="1200" dirty="0">
                <a:solidFill>
                  <a:schemeClr val="tx1"/>
                </a:solidFill>
                <a:latin typeface="BIZ UDゴシック" panose="020B0400000000000000" pitchFamily="49" charset="-128"/>
                <a:ea typeface="BIZ UDゴシック" panose="020B0400000000000000" pitchFamily="49" charset="-128"/>
              </a:rPr>
              <a:t>　等</a:t>
            </a:r>
            <a:endParaRPr kumimoji="1" lang="en-US" altLang="ja-JP" sz="1050" dirty="0">
              <a:solidFill>
                <a:schemeClr val="tx1"/>
              </a:solidFill>
              <a:latin typeface="BIZ UDゴシック" panose="020B0400000000000000" pitchFamily="49" charset="-128"/>
              <a:ea typeface="BIZ UDゴシック" panose="020B0400000000000000" pitchFamily="49" charset="-128"/>
            </a:endParaRPr>
          </a:p>
        </p:txBody>
      </p:sp>
      <p:sp>
        <p:nvSpPr>
          <p:cNvPr id="29" name="四角形: 角を丸くする 28">
            <a:extLst>
              <a:ext uri="{FF2B5EF4-FFF2-40B4-BE49-F238E27FC236}">
                <a16:creationId xmlns:a16="http://schemas.microsoft.com/office/drawing/2014/main" id="{FD35C631-0141-4537-BE2A-CA8C9DE5D84D}"/>
              </a:ext>
            </a:extLst>
          </p:cNvPr>
          <p:cNvSpPr/>
          <p:nvPr/>
        </p:nvSpPr>
        <p:spPr>
          <a:xfrm>
            <a:off x="74624" y="2661701"/>
            <a:ext cx="4896000" cy="1230785"/>
          </a:xfrm>
          <a:prstGeom prst="roundRect">
            <a:avLst>
              <a:gd name="adj" fmla="val 6359"/>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marL="712788" indent="-712788">
              <a:spcBef>
                <a:spcPts val="600"/>
              </a:spcBef>
            </a:pPr>
            <a:r>
              <a:rPr kumimoji="1" lang="ja-JP" altLang="en-US" sz="1600" b="1" dirty="0">
                <a:solidFill>
                  <a:srgbClr val="006600"/>
                </a:solidFill>
                <a:latin typeface="BIZ UDゴシック" panose="020B0400000000000000" pitchFamily="49" charset="-128"/>
                <a:ea typeface="BIZ UDゴシック" panose="020B0400000000000000" pitchFamily="49" charset="-128"/>
              </a:rPr>
              <a:t>重点施策</a:t>
            </a:r>
            <a:r>
              <a:rPr lang="ja-JP" altLang="en-US" sz="1600" b="1" dirty="0">
                <a:solidFill>
                  <a:srgbClr val="006600"/>
                </a:solidFill>
                <a:latin typeface="BIZ UDゴシック" panose="020B0400000000000000" pitchFamily="49" charset="-128"/>
                <a:ea typeface="BIZ UDゴシック" panose="020B0400000000000000" pitchFamily="49" charset="-128"/>
              </a:rPr>
              <a:t>３</a:t>
            </a:r>
            <a:endParaRPr kumimoji="1" lang="en-US" altLang="ja-JP" sz="1600" b="1" dirty="0">
              <a:solidFill>
                <a:srgbClr val="006600"/>
              </a:solidFill>
              <a:latin typeface="BIZ UDゴシック" panose="020B0400000000000000" pitchFamily="49" charset="-128"/>
              <a:ea typeface="BIZ UDゴシック" panose="020B0400000000000000" pitchFamily="49" charset="-128"/>
            </a:endParaRPr>
          </a:p>
          <a:p>
            <a:pPr>
              <a:spcBef>
                <a:spcPts val="600"/>
              </a:spcBef>
            </a:pPr>
            <a:r>
              <a:rPr lang="ja-JP" altLang="en-US" sz="1400" b="1" dirty="0">
                <a:solidFill>
                  <a:srgbClr val="006600"/>
                </a:solidFill>
                <a:latin typeface="BIZ UDゴシック" panose="020B0400000000000000" pitchFamily="49" charset="-128"/>
                <a:ea typeface="BIZ UDゴシック" panose="020B0400000000000000" pitchFamily="49" charset="-128"/>
              </a:rPr>
              <a:t> </a:t>
            </a:r>
            <a:r>
              <a:rPr kumimoji="1" lang="ja-JP" altLang="en-US" sz="1400" b="1" dirty="0">
                <a:solidFill>
                  <a:srgbClr val="006600"/>
                </a:solidFill>
                <a:latin typeface="BIZ UDゴシック" panose="020B0400000000000000" pitchFamily="49" charset="-128"/>
                <a:ea typeface="BIZ UDゴシック" panose="020B0400000000000000" pitchFamily="49" charset="-128"/>
              </a:rPr>
              <a:t>環境価値の可視化等を通じたあらゆる世代の</a:t>
            </a:r>
            <a:br>
              <a:rPr lang="en-US" altLang="ja-JP" sz="1400" b="1" dirty="0">
                <a:solidFill>
                  <a:srgbClr val="006600"/>
                </a:solidFill>
                <a:latin typeface="BIZ UDゴシック" panose="020B0400000000000000" pitchFamily="49" charset="-128"/>
                <a:ea typeface="BIZ UDゴシック" panose="020B0400000000000000" pitchFamily="49" charset="-128"/>
              </a:rPr>
            </a:br>
            <a:r>
              <a:rPr lang="en-US" altLang="ja-JP" sz="1400" b="1" dirty="0">
                <a:solidFill>
                  <a:srgbClr val="006600"/>
                </a:solidFill>
                <a:latin typeface="BIZ UDゴシック" panose="020B0400000000000000" pitchFamily="49" charset="-128"/>
                <a:ea typeface="BIZ UDゴシック" panose="020B0400000000000000" pitchFamily="49" charset="-128"/>
              </a:rPr>
              <a:t> </a:t>
            </a:r>
            <a:r>
              <a:rPr kumimoji="1" lang="ja-JP" altLang="en-US" sz="1400" b="1" dirty="0">
                <a:solidFill>
                  <a:srgbClr val="006600"/>
                </a:solidFill>
                <a:latin typeface="BIZ UDゴシック" panose="020B0400000000000000" pitchFamily="49" charset="-128"/>
                <a:ea typeface="BIZ UDゴシック" panose="020B0400000000000000" pitchFamily="49" charset="-128"/>
              </a:rPr>
              <a:t>主体的な脱炭素行動変容の促進</a:t>
            </a:r>
            <a:br>
              <a:rPr kumimoji="1" lang="en-US" altLang="ja-JP" sz="1400" b="1" dirty="0">
                <a:solidFill>
                  <a:srgbClr val="006600"/>
                </a:solidFill>
                <a:latin typeface="BIZ UDゴシック" panose="020B0400000000000000" pitchFamily="49" charset="-128"/>
                <a:ea typeface="BIZ UDゴシック" panose="020B0400000000000000" pitchFamily="49" charset="-128"/>
              </a:rPr>
            </a:br>
            <a:r>
              <a:rPr kumimoji="1" lang="en-US" altLang="ja-JP" sz="1200" dirty="0">
                <a:solidFill>
                  <a:srgbClr val="006600"/>
                </a:solidFill>
                <a:latin typeface="BIZ UDゴシック" panose="020B0400000000000000" pitchFamily="49" charset="-128"/>
                <a:ea typeface="BIZ UDゴシック" panose="020B0400000000000000" pitchFamily="49" charset="-128"/>
              </a:rPr>
              <a:t>&lt;</a:t>
            </a:r>
            <a:r>
              <a:rPr kumimoji="1" lang="ja-JP" altLang="en-US" sz="1200" dirty="0">
                <a:solidFill>
                  <a:srgbClr val="006600"/>
                </a:solidFill>
                <a:latin typeface="BIZ UDゴシック" panose="020B0400000000000000" pitchFamily="49" charset="-128"/>
                <a:ea typeface="BIZ UDゴシック" panose="020B0400000000000000" pitchFamily="49" charset="-128"/>
              </a:rPr>
              <a:t>施策例＞</a:t>
            </a:r>
            <a:r>
              <a:rPr kumimoji="1" lang="ja-JP" altLang="en-US" sz="1200" dirty="0">
                <a:solidFill>
                  <a:schemeClr val="tx1"/>
                </a:solidFill>
                <a:latin typeface="BIZ UDゴシック" panose="020B0400000000000000" pitchFamily="49" charset="-128"/>
                <a:ea typeface="BIZ UDゴシック" panose="020B0400000000000000" pitchFamily="49" charset="-128"/>
              </a:rPr>
              <a:t>アプリ・</a:t>
            </a:r>
            <a:r>
              <a:rPr kumimoji="1" lang="en-US" altLang="ja-JP" sz="1200" dirty="0">
                <a:solidFill>
                  <a:schemeClr val="tx1"/>
                </a:solidFill>
                <a:latin typeface="BIZ UDゴシック" panose="020B0400000000000000" pitchFamily="49" charset="-128"/>
                <a:ea typeface="BIZ UDゴシック" panose="020B0400000000000000" pitchFamily="49" charset="-128"/>
              </a:rPr>
              <a:t>SNS</a:t>
            </a:r>
            <a:r>
              <a:rPr kumimoji="1" lang="ja-JP" altLang="en-US" sz="1200" dirty="0">
                <a:solidFill>
                  <a:schemeClr val="tx1"/>
                </a:solidFill>
                <a:latin typeface="BIZ UDゴシック" panose="020B0400000000000000" pitchFamily="49" charset="-128"/>
                <a:ea typeface="BIZ UDゴシック" panose="020B0400000000000000" pitchFamily="49" charset="-128"/>
              </a:rPr>
              <a:t>等の活用や民間事業者と連携し、</a:t>
            </a:r>
            <a:br>
              <a:rPr lang="en-US" altLang="ja-JP" sz="1200" dirty="0">
                <a:solidFill>
                  <a:schemeClr val="tx1"/>
                </a:solidFill>
                <a:latin typeface="BIZ UDゴシック" panose="020B0400000000000000" pitchFamily="49" charset="-128"/>
                <a:ea typeface="BIZ UDゴシック" panose="020B0400000000000000" pitchFamily="49" charset="-128"/>
              </a:rPr>
            </a:br>
            <a:r>
              <a:rPr lang="en-US" altLang="ja-JP" sz="1200" dirty="0">
                <a:solidFill>
                  <a:schemeClr val="tx1"/>
                </a:solidFill>
                <a:latin typeface="BIZ UDゴシック" panose="020B0400000000000000" pitchFamily="49" charset="-128"/>
                <a:ea typeface="BIZ UDゴシック" panose="020B0400000000000000" pitchFamily="49" charset="-128"/>
              </a:rPr>
              <a:t>    </a:t>
            </a:r>
            <a:r>
              <a:rPr lang="ja-JP" altLang="en-US" sz="1200" dirty="0">
                <a:solidFill>
                  <a:schemeClr val="tx1"/>
                </a:solidFill>
                <a:latin typeface="BIZ UDゴシック" panose="020B0400000000000000" pitchFamily="49" charset="-128"/>
                <a:ea typeface="BIZ UDゴシック" panose="020B0400000000000000" pitchFamily="49" charset="-128"/>
              </a:rPr>
              <a:t>　　 </a:t>
            </a:r>
            <a:r>
              <a:rPr kumimoji="1" lang="ja-JP" altLang="en-US" sz="1200" dirty="0">
                <a:solidFill>
                  <a:schemeClr val="tx1"/>
                </a:solidFill>
                <a:latin typeface="BIZ UDゴシック" panose="020B0400000000000000" pitchFamily="49" charset="-128"/>
                <a:ea typeface="BIZ UDゴシック" panose="020B0400000000000000" pitchFamily="49" charset="-128"/>
              </a:rPr>
              <a:t>見える化（</a:t>
            </a:r>
            <a:r>
              <a:rPr kumimoji="1" lang="en-US" altLang="ja-JP" sz="1200" dirty="0">
                <a:solidFill>
                  <a:schemeClr val="tx1"/>
                </a:solidFill>
                <a:latin typeface="BIZ UDゴシック" panose="020B0400000000000000" pitchFamily="49" charset="-128"/>
                <a:ea typeface="BIZ UDゴシック" panose="020B0400000000000000" pitchFamily="49" charset="-128"/>
              </a:rPr>
              <a:t>CFP</a:t>
            </a:r>
            <a:r>
              <a:rPr kumimoji="1" lang="ja-JP" altLang="en-US" sz="1200" dirty="0">
                <a:solidFill>
                  <a:schemeClr val="tx1"/>
                </a:solidFill>
                <a:latin typeface="BIZ UDゴシック" panose="020B0400000000000000" pitchFamily="49" charset="-128"/>
                <a:ea typeface="BIZ UDゴシック" panose="020B0400000000000000" pitchFamily="49" charset="-128"/>
              </a:rPr>
              <a:t>）等を進め、主体的な取組の</a:t>
            </a:r>
            <a:r>
              <a:rPr lang="ja-JP" altLang="en-US" sz="1200" dirty="0">
                <a:solidFill>
                  <a:schemeClr val="tx1"/>
                </a:solidFill>
                <a:latin typeface="BIZ UDゴシック" panose="020B0400000000000000" pitchFamily="49" charset="-128"/>
                <a:ea typeface="BIZ UDゴシック" panose="020B0400000000000000" pitchFamily="49" charset="-128"/>
              </a:rPr>
              <a:t>促進</a:t>
            </a:r>
            <a:r>
              <a:rPr kumimoji="1" lang="ja-JP" altLang="en-US" sz="1200" dirty="0">
                <a:solidFill>
                  <a:schemeClr val="tx1"/>
                </a:solidFill>
                <a:latin typeface="BIZ UDゴシック" panose="020B0400000000000000" pitchFamily="49" charset="-128"/>
                <a:ea typeface="BIZ UDゴシック" panose="020B0400000000000000" pitchFamily="49" charset="-128"/>
              </a:rPr>
              <a:t>　等</a:t>
            </a:r>
          </a:p>
          <a:p>
            <a:pPr>
              <a:spcBef>
                <a:spcPts val="600"/>
              </a:spcBef>
            </a:pPr>
            <a:endParaRPr kumimoji="1" lang="ja-JP" altLang="en-US" sz="1400" b="1" dirty="0">
              <a:solidFill>
                <a:srgbClr val="006600"/>
              </a:solidFill>
              <a:latin typeface="BIZ UDゴシック" panose="020B0400000000000000" pitchFamily="49" charset="-128"/>
              <a:ea typeface="BIZ UDゴシック" panose="020B0400000000000000" pitchFamily="49" charset="-128"/>
            </a:endParaRPr>
          </a:p>
        </p:txBody>
      </p:sp>
      <p:sp>
        <p:nvSpPr>
          <p:cNvPr id="32" name="四角形: 角を丸くする 31">
            <a:extLst>
              <a:ext uri="{FF2B5EF4-FFF2-40B4-BE49-F238E27FC236}">
                <a16:creationId xmlns:a16="http://schemas.microsoft.com/office/drawing/2014/main" id="{BD0D16C9-C902-435C-8BCC-C73CA61758CB}"/>
              </a:ext>
            </a:extLst>
          </p:cNvPr>
          <p:cNvSpPr/>
          <p:nvPr/>
        </p:nvSpPr>
        <p:spPr>
          <a:xfrm>
            <a:off x="5012239" y="2670363"/>
            <a:ext cx="4860000" cy="1222123"/>
          </a:xfrm>
          <a:prstGeom prst="roundRect">
            <a:avLst>
              <a:gd name="adj" fmla="val 6359"/>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12788" indent="-712788">
              <a:spcBef>
                <a:spcPts val="600"/>
              </a:spcBef>
            </a:pPr>
            <a:r>
              <a:rPr kumimoji="1" lang="ja-JP" altLang="en-US" sz="1600" b="1" dirty="0">
                <a:solidFill>
                  <a:srgbClr val="006600"/>
                </a:solidFill>
                <a:latin typeface="BIZ UDゴシック" panose="020B0400000000000000" pitchFamily="49" charset="-128"/>
                <a:ea typeface="BIZ UDゴシック" panose="020B0400000000000000" pitchFamily="49" charset="-128"/>
              </a:rPr>
              <a:t>重点施策４</a:t>
            </a:r>
            <a:endParaRPr kumimoji="1" lang="en-US" altLang="ja-JP" sz="1600" b="1" dirty="0">
              <a:solidFill>
                <a:srgbClr val="006600"/>
              </a:solidFill>
              <a:latin typeface="BIZ UDゴシック" panose="020B0400000000000000" pitchFamily="49" charset="-128"/>
              <a:ea typeface="BIZ UDゴシック" panose="020B0400000000000000" pitchFamily="49" charset="-128"/>
            </a:endParaRPr>
          </a:p>
          <a:p>
            <a:r>
              <a:rPr lang="ja-JP" altLang="en-US" sz="1400" b="1" dirty="0">
                <a:solidFill>
                  <a:srgbClr val="006600"/>
                </a:solidFill>
                <a:latin typeface="BIZ UDゴシック" panose="020B0400000000000000" pitchFamily="49" charset="-128"/>
                <a:ea typeface="BIZ UDゴシック" panose="020B0400000000000000" pitchFamily="49" charset="-128"/>
              </a:rPr>
              <a:t> </a:t>
            </a:r>
            <a:r>
              <a:rPr kumimoji="1" lang="ja-JP" altLang="en-US" sz="1400" b="1" dirty="0">
                <a:solidFill>
                  <a:srgbClr val="006600"/>
                </a:solidFill>
                <a:latin typeface="BIZ UDゴシック" panose="020B0400000000000000" pitchFamily="49" charset="-128"/>
                <a:ea typeface="BIZ UDゴシック" panose="020B0400000000000000" pitchFamily="49" charset="-128"/>
              </a:rPr>
              <a:t>グリーントランスフォーメーション</a:t>
            </a:r>
            <a:br>
              <a:rPr kumimoji="1" lang="en-US" altLang="ja-JP" sz="1400" b="1" dirty="0">
                <a:solidFill>
                  <a:srgbClr val="006600"/>
                </a:solidFill>
                <a:latin typeface="BIZ UDゴシック" panose="020B0400000000000000" pitchFamily="49" charset="-128"/>
                <a:ea typeface="BIZ UDゴシック" panose="020B0400000000000000" pitchFamily="49" charset="-128"/>
              </a:rPr>
            </a:br>
            <a:r>
              <a:rPr kumimoji="1" lang="en-US" altLang="ja-JP" sz="1400" b="1" dirty="0">
                <a:solidFill>
                  <a:srgbClr val="006600"/>
                </a:solidFill>
                <a:latin typeface="BIZ UDゴシック" panose="020B0400000000000000" pitchFamily="49" charset="-128"/>
                <a:ea typeface="BIZ UDゴシック" panose="020B0400000000000000" pitchFamily="49" charset="-128"/>
              </a:rPr>
              <a:t> </a:t>
            </a:r>
            <a:r>
              <a:rPr kumimoji="1" lang="ja-JP" altLang="en-US" sz="1400" b="1" dirty="0">
                <a:solidFill>
                  <a:srgbClr val="006600"/>
                </a:solidFill>
                <a:latin typeface="BIZ UDゴシック" panose="020B0400000000000000" pitchFamily="49" charset="-128"/>
                <a:ea typeface="BIZ UDゴシック" panose="020B0400000000000000" pitchFamily="49" charset="-128"/>
              </a:rPr>
              <a:t>（</a:t>
            </a:r>
            <a:r>
              <a:rPr lang="ja-JP" altLang="en-US" sz="1400" b="1" dirty="0">
                <a:solidFill>
                  <a:srgbClr val="006600"/>
                </a:solidFill>
                <a:latin typeface="BIZ UDゴシック" panose="020B0400000000000000" pitchFamily="49" charset="-128"/>
                <a:ea typeface="BIZ UDゴシック" panose="020B0400000000000000" pitchFamily="49" charset="-128"/>
              </a:rPr>
              <a:t>ＧＸ</a:t>
            </a:r>
            <a:r>
              <a:rPr kumimoji="1" lang="ja-JP" altLang="en-US" sz="1400" b="1" dirty="0">
                <a:solidFill>
                  <a:srgbClr val="006600"/>
                </a:solidFill>
                <a:latin typeface="BIZ UDゴシック" panose="020B0400000000000000" pitchFamily="49" charset="-128"/>
                <a:ea typeface="BIZ UDゴシック" panose="020B0400000000000000" pitchFamily="49" charset="-128"/>
              </a:rPr>
              <a:t>）を通じた脱炭素経営の促進</a:t>
            </a:r>
            <a:br>
              <a:rPr lang="en-US" altLang="ja-JP" sz="1400" b="1" dirty="0">
                <a:solidFill>
                  <a:srgbClr val="006600"/>
                </a:solidFill>
                <a:latin typeface="BIZ UDゴシック" panose="020B0400000000000000" pitchFamily="49" charset="-128"/>
                <a:ea typeface="BIZ UDゴシック" panose="020B0400000000000000" pitchFamily="49" charset="-128"/>
              </a:rPr>
            </a:br>
            <a:r>
              <a:rPr kumimoji="1" lang="en-US" altLang="ja-JP" sz="1200" dirty="0">
                <a:solidFill>
                  <a:srgbClr val="006600"/>
                </a:solidFill>
                <a:latin typeface="BIZ UDゴシック" panose="020B0400000000000000" pitchFamily="49" charset="-128"/>
                <a:ea typeface="BIZ UDゴシック" panose="020B0400000000000000" pitchFamily="49" charset="-128"/>
              </a:rPr>
              <a:t>&lt;</a:t>
            </a:r>
            <a:r>
              <a:rPr kumimoji="1" lang="ja-JP" altLang="en-US" sz="1200" dirty="0">
                <a:solidFill>
                  <a:srgbClr val="006600"/>
                </a:solidFill>
                <a:latin typeface="BIZ UDゴシック" panose="020B0400000000000000" pitchFamily="49" charset="-128"/>
                <a:ea typeface="BIZ UDゴシック" panose="020B0400000000000000" pitchFamily="49" charset="-128"/>
              </a:rPr>
              <a:t>施策例＞</a:t>
            </a:r>
            <a:r>
              <a:rPr lang="ja-JP" altLang="en-US" sz="1200" dirty="0">
                <a:solidFill>
                  <a:schemeClr val="tx1"/>
                </a:solidFill>
                <a:latin typeface="BIZ UDゴシック" panose="020B0400000000000000" pitchFamily="49" charset="-128"/>
                <a:ea typeface="BIZ UDゴシック" panose="020B0400000000000000" pitchFamily="49" charset="-128"/>
              </a:rPr>
              <a:t>府条例に基づく届出・評価制度と連動</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r>
              <a:rPr lang="en-US" altLang="ja-JP" sz="1200" dirty="0">
                <a:solidFill>
                  <a:schemeClr val="tx1"/>
                </a:solidFill>
                <a:latin typeface="BIZ UDゴシック" panose="020B0400000000000000" pitchFamily="49" charset="-128"/>
                <a:ea typeface="BIZ UDゴシック" panose="020B0400000000000000" pitchFamily="49" charset="-128"/>
              </a:rPr>
              <a:t>         </a:t>
            </a:r>
            <a:r>
              <a:rPr lang="ja-JP" altLang="en-US" sz="1200" dirty="0">
                <a:solidFill>
                  <a:schemeClr val="tx1"/>
                </a:solidFill>
                <a:latin typeface="BIZ UDゴシック" panose="020B0400000000000000" pitchFamily="49" charset="-128"/>
                <a:ea typeface="BIZ UDゴシック" panose="020B0400000000000000" pitchFamily="49" charset="-128"/>
              </a:rPr>
              <a:t>したｻｽﾃﾅﾋﾞﾘﾃｨ･ﾘﾝｸ･ﾛｰﾝ （</a:t>
            </a:r>
            <a:r>
              <a:rPr lang="en-US" altLang="ja-JP" sz="1200" dirty="0">
                <a:solidFill>
                  <a:schemeClr val="tx1"/>
                </a:solidFill>
                <a:latin typeface="BIZ UDゴシック" panose="020B0400000000000000" pitchFamily="49" charset="-128"/>
                <a:ea typeface="BIZ UDゴシック" panose="020B0400000000000000" pitchFamily="49" charset="-128"/>
              </a:rPr>
              <a:t>SLL</a:t>
            </a:r>
            <a:r>
              <a:rPr lang="ja-JP" altLang="en-US" sz="1200" dirty="0">
                <a:solidFill>
                  <a:schemeClr val="tx1"/>
                </a:solidFill>
                <a:latin typeface="BIZ UDゴシック" panose="020B0400000000000000" pitchFamily="49" charset="-128"/>
                <a:ea typeface="BIZ UDゴシック" panose="020B0400000000000000" pitchFamily="49" charset="-128"/>
              </a:rPr>
              <a:t>）制度の構築・運用　等</a:t>
            </a:r>
          </a:p>
          <a:p>
            <a:pPr>
              <a:spcBef>
                <a:spcPts val="600"/>
              </a:spcBef>
            </a:pPr>
            <a:r>
              <a:rPr kumimoji="1" lang="ja-JP" altLang="en-US" sz="1200" dirty="0">
                <a:solidFill>
                  <a:srgbClr val="006600"/>
                </a:solidFill>
                <a:latin typeface="BIZ UDゴシック" panose="020B0400000000000000" pitchFamily="49" charset="-128"/>
                <a:ea typeface="BIZ UDゴシック" panose="020B0400000000000000" pitchFamily="49" charset="-128"/>
              </a:rPr>
              <a:t>　</a:t>
            </a:r>
          </a:p>
        </p:txBody>
      </p:sp>
      <p:pic>
        <p:nvPicPr>
          <p:cNvPr id="38" name="図 37">
            <a:extLst>
              <a:ext uri="{FF2B5EF4-FFF2-40B4-BE49-F238E27FC236}">
                <a16:creationId xmlns:a16="http://schemas.microsoft.com/office/drawing/2014/main" id="{B6CDDDDE-2A3B-4054-9E78-CBA6922AEC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2881" y="1518849"/>
            <a:ext cx="1152701" cy="1009248"/>
          </a:xfrm>
          <a:prstGeom prst="rect">
            <a:avLst/>
          </a:prstGeom>
        </p:spPr>
      </p:pic>
      <p:pic>
        <p:nvPicPr>
          <p:cNvPr id="40" name="図 39">
            <a:extLst>
              <a:ext uri="{FF2B5EF4-FFF2-40B4-BE49-F238E27FC236}">
                <a16:creationId xmlns:a16="http://schemas.microsoft.com/office/drawing/2014/main" id="{3BA58484-9482-41D5-9DBC-C1CD34898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5378" y="2784881"/>
            <a:ext cx="1014897" cy="813476"/>
          </a:xfrm>
          <a:prstGeom prst="rect">
            <a:avLst/>
          </a:prstGeom>
        </p:spPr>
      </p:pic>
      <p:pic>
        <p:nvPicPr>
          <p:cNvPr id="42" name="図 41">
            <a:extLst>
              <a:ext uri="{FF2B5EF4-FFF2-40B4-BE49-F238E27FC236}">
                <a16:creationId xmlns:a16="http://schemas.microsoft.com/office/drawing/2014/main" id="{C4646452-D2A3-46A1-9E7E-F045E4989D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2280" y="2833846"/>
            <a:ext cx="507448" cy="747544"/>
          </a:xfrm>
          <a:prstGeom prst="rect">
            <a:avLst/>
          </a:prstGeom>
        </p:spPr>
      </p:pic>
      <p:sp>
        <p:nvSpPr>
          <p:cNvPr id="44" name="四角形: 角を丸くする 43">
            <a:extLst>
              <a:ext uri="{FF2B5EF4-FFF2-40B4-BE49-F238E27FC236}">
                <a16:creationId xmlns:a16="http://schemas.microsoft.com/office/drawing/2014/main" id="{AF951711-A448-49B4-AA0C-4727F2A30722}"/>
              </a:ext>
            </a:extLst>
          </p:cNvPr>
          <p:cNvSpPr/>
          <p:nvPr/>
        </p:nvSpPr>
        <p:spPr>
          <a:xfrm>
            <a:off x="90615" y="4024816"/>
            <a:ext cx="3204497" cy="288000"/>
          </a:xfrm>
          <a:prstGeom prst="roundRect">
            <a:avLst>
              <a:gd name="adj" fmla="val 50000"/>
            </a:avLst>
          </a:pr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lIns="36000" tIns="36000" rIns="36000" bIns="36000" rtlCol="0" anchor="ctr"/>
          <a:lstStyle/>
          <a:p>
            <a:pPr algn="dist"/>
            <a:r>
              <a:rPr kumimoji="1" lang="ja-JP" altLang="en-US" sz="1600" b="1" dirty="0">
                <a:latin typeface="BIZ UDゴシック" panose="020B0400000000000000" pitchFamily="49" charset="-128"/>
                <a:ea typeface="BIZ UDゴシック" panose="020B0400000000000000" pitchFamily="49" charset="-128"/>
              </a:rPr>
              <a:t>重点施策に伴う新たな取組指標</a:t>
            </a:r>
          </a:p>
        </p:txBody>
      </p:sp>
      <p:graphicFrame>
        <p:nvGraphicFramePr>
          <p:cNvPr id="2" name="表 1">
            <a:extLst>
              <a:ext uri="{FF2B5EF4-FFF2-40B4-BE49-F238E27FC236}">
                <a16:creationId xmlns:a16="http://schemas.microsoft.com/office/drawing/2014/main" id="{F18F38A9-7C3E-4817-9D79-EA06F7C2318A}"/>
              </a:ext>
            </a:extLst>
          </p:cNvPr>
          <p:cNvGraphicFramePr>
            <a:graphicFrameLocks noGrp="1"/>
          </p:cNvGraphicFramePr>
          <p:nvPr>
            <p:extLst>
              <p:ext uri="{D42A27DB-BD31-4B8C-83A1-F6EECF244321}">
                <p14:modId xmlns:p14="http://schemas.microsoft.com/office/powerpoint/2010/main" val="903624007"/>
              </p:ext>
            </p:extLst>
          </p:nvPr>
        </p:nvGraphicFramePr>
        <p:xfrm>
          <a:off x="526084" y="5641764"/>
          <a:ext cx="3437114" cy="893020"/>
        </p:xfrm>
        <a:graphic>
          <a:graphicData uri="http://schemas.openxmlformats.org/drawingml/2006/table">
            <a:tbl>
              <a:tblPr firstRow="1" firstCol="1" bandRow="1">
                <a:tableStyleId>{93296810-A885-4BE3-A3E7-6D5BEEA58F35}</a:tableStyleId>
              </a:tblPr>
              <a:tblGrid>
                <a:gridCol w="1012417">
                  <a:extLst>
                    <a:ext uri="{9D8B030D-6E8A-4147-A177-3AD203B41FA5}">
                      <a16:colId xmlns:a16="http://schemas.microsoft.com/office/drawing/2014/main" val="844830020"/>
                    </a:ext>
                  </a:extLst>
                </a:gridCol>
                <a:gridCol w="1123720">
                  <a:extLst>
                    <a:ext uri="{9D8B030D-6E8A-4147-A177-3AD203B41FA5}">
                      <a16:colId xmlns:a16="http://schemas.microsoft.com/office/drawing/2014/main" val="3761949157"/>
                    </a:ext>
                  </a:extLst>
                </a:gridCol>
                <a:gridCol w="1300977">
                  <a:extLst>
                    <a:ext uri="{9D8B030D-6E8A-4147-A177-3AD203B41FA5}">
                      <a16:colId xmlns:a16="http://schemas.microsoft.com/office/drawing/2014/main" val="920174900"/>
                    </a:ext>
                  </a:extLst>
                </a:gridCol>
              </a:tblGrid>
              <a:tr h="313050">
                <a:tc>
                  <a:txBody>
                    <a:bodyPr/>
                    <a:lstStyle/>
                    <a:p>
                      <a:pPr algn="ctr">
                        <a:lnSpc>
                          <a:spcPts val="2000"/>
                        </a:lnSpc>
                      </a:pPr>
                      <a:r>
                        <a:rPr lang="ja-JP" sz="1400" b="1" kern="100" dirty="0">
                          <a:effectLst/>
                          <a:latin typeface="BIZ UDゴシック" panose="020B0400000000000000" pitchFamily="49" charset="-128"/>
                          <a:ea typeface="BIZ UDゴシック" panose="020B0400000000000000" pitchFamily="49" charset="-128"/>
                        </a:rPr>
                        <a:t>年度</a:t>
                      </a:r>
                      <a:endParaRPr lang="ja-JP"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lnSpc>
                          <a:spcPts val="2000"/>
                        </a:lnSpc>
                      </a:pPr>
                      <a:r>
                        <a:rPr lang="ja-JP" altLang="en-US"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２０３０</a:t>
                      </a:r>
                      <a:endParaRPr lang="ja-JP"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lnSpc>
                          <a:spcPts val="2000"/>
                        </a:lnSpc>
                      </a:pPr>
                      <a:r>
                        <a:rPr lang="ja-JP" altLang="en-US"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２０３５</a:t>
                      </a:r>
                      <a:endParaRPr lang="ja-JP"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96052705"/>
                  </a:ext>
                </a:extLst>
              </a:tr>
              <a:tr h="579970">
                <a:tc>
                  <a:txBody>
                    <a:bodyPr/>
                    <a:lstStyle/>
                    <a:p>
                      <a:pPr algn="ctr">
                        <a:lnSpc>
                          <a:spcPts val="2000"/>
                        </a:lnSpc>
                      </a:pPr>
                      <a:r>
                        <a:rPr lang="ja-JP" sz="1400" kern="100" dirty="0">
                          <a:effectLst/>
                          <a:latin typeface="BIZ UDゴシック" panose="020B0400000000000000" pitchFamily="49" charset="-128"/>
                          <a:ea typeface="BIZ UDゴシック" panose="020B0400000000000000" pitchFamily="49" charset="-128"/>
                        </a:rPr>
                        <a:t>導入</a:t>
                      </a:r>
                      <a:endParaRPr lang="en-US" altLang="ja-JP" sz="1400" kern="100" dirty="0">
                        <a:effectLst/>
                        <a:latin typeface="BIZ UDゴシック" panose="020B0400000000000000" pitchFamily="49" charset="-128"/>
                        <a:ea typeface="BIZ UDゴシック" panose="020B0400000000000000" pitchFamily="49" charset="-128"/>
                      </a:endParaRPr>
                    </a:p>
                    <a:p>
                      <a:pPr algn="ctr">
                        <a:lnSpc>
                          <a:spcPts val="2000"/>
                        </a:lnSpc>
                      </a:pPr>
                      <a:r>
                        <a:rPr lang="ja-JP" sz="1400" kern="100" dirty="0">
                          <a:effectLst/>
                          <a:latin typeface="BIZ UDゴシック" panose="020B0400000000000000" pitchFamily="49" charset="-128"/>
                          <a:ea typeface="BIZ UDゴシック" panose="020B0400000000000000" pitchFamily="49" charset="-128"/>
                        </a:rPr>
                        <a:t>目標量</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lnSpc>
                          <a:spcPts val="2000"/>
                        </a:lnSpc>
                      </a:pPr>
                      <a:r>
                        <a:rPr lang="ja-JP" altLang="en-US" sz="1800" b="1" kern="100" dirty="0">
                          <a:solidFill>
                            <a:srgbClr val="002060"/>
                          </a:solidFill>
                          <a:effectLst/>
                          <a:latin typeface="BIZ UDゴシック" panose="020B0400000000000000" pitchFamily="49" charset="-128"/>
                          <a:ea typeface="BIZ UDゴシック" panose="020B0400000000000000" pitchFamily="49" charset="-128"/>
                        </a:rPr>
                        <a:t>８</a:t>
                      </a:r>
                      <a:r>
                        <a:rPr lang="ja-JP" altLang="en-US" sz="1200" kern="100" dirty="0">
                          <a:solidFill>
                            <a:srgbClr val="002060"/>
                          </a:solidFill>
                          <a:effectLst/>
                          <a:latin typeface="BIZ UDゴシック" panose="020B0400000000000000" pitchFamily="49" charset="-128"/>
                          <a:ea typeface="BIZ UDゴシック" panose="020B0400000000000000" pitchFamily="49" charset="-128"/>
                        </a:rPr>
                        <a:t>万</a:t>
                      </a:r>
                      <a:r>
                        <a:rPr lang="en-US" altLang="ja-JP" sz="1200" kern="100" dirty="0">
                          <a:effectLst/>
                          <a:latin typeface="BIZ UDゴシック" panose="020B0400000000000000" pitchFamily="49" charset="-128"/>
                          <a:ea typeface="BIZ UDゴシック" panose="020B0400000000000000" pitchFamily="49" charset="-128"/>
                        </a:rPr>
                        <a:t>kW</a:t>
                      </a:r>
                      <a:r>
                        <a:rPr lang="ja-JP" altLang="en-US" sz="1200" kern="100" dirty="0">
                          <a:effectLst/>
                          <a:latin typeface="BIZ UDゴシック" panose="020B0400000000000000" pitchFamily="49" charset="-128"/>
                          <a:ea typeface="BIZ UDゴシック" panose="020B0400000000000000" pitchFamily="49" charset="-128"/>
                        </a:rPr>
                        <a:t> </a:t>
                      </a:r>
                      <a:r>
                        <a:rPr lang="en-US" sz="1200" kern="100" dirty="0">
                          <a:effectLst/>
                          <a:latin typeface="BIZ UDゴシック" panose="020B0400000000000000" pitchFamily="49" charset="-128"/>
                          <a:ea typeface="BIZ UDゴシック" panose="020B0400000000000000" pitchFamily="49" charset="-128"/>
                        </a:rPr>
                        <a:t>(0.</a:t>
                      </a:r>
                      <a:r>
                        <a:rPr lang="en-US" altLang="ja-JP" sz="1200" kern="100" dirty="0">
                          <a:effectLst/>
                          <a:latin typeface="BIZ UDゴシック" panose="020B0400000000000000" pitchFamily="49" charset="-128"/>
                          <a:ea typeface="BIZ UDゴシック" panose="020B0400000000000000" pitchFamily="49" charset="-128"/>
                        </a:rPr>
                        <a:t>08</a:t>
                      </a:r>
                      <a:r>
                        <a:rPr lang="en-US" sz="1200" kern="100" dirty="0">
                          <a:effectLst/>
                          <a:latin typeface="BIZ UDゴシック" panose="020B0400000000000000" pitchFamily="49" charset="-128"/>
                          <a:ea typeface="BIZ UDゴシック" panose="020B0400000000000000" pitchFamily="49" charset="-128"/>
                        </a:rPr>
                        <a:t>GW)</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lnSpc>
                          <a:spcPts val="2000"/>
                        </a:lnSpc>
                      </a:pPr>
                      <a:r>
                        <a:rPr lang="en-US" sz="2000" b="1" kern="100" dirty="0">
                          <a:solidFill>
                            <a:srgbClr val="0070C0"/>
                          </a:solidFill>
                          <a:effectLst/>
                          <a:latin typeface="BIZ UDゴシック" panose="020B0400000000000000" pitchFamily="49" charset="-128"/>
                          <a:ea typeface="BIZ UDゴシック" panose="020B0400000000000000" pitchFamily="49" charset="-128"/>
                        </a:rPr>
                        <a:t>5</a:t>
                      </a:r>
                      <a:r>
                        <a:rPr lang="en-US" altLang="ja-JP" sz="2000" b="1" kern="100" dirty="0">
                          <a:solidFill>
                            <a:srgbClr val="0070C0"/>
                          </a:solidFill>
                          <a:effectLst/>
                          <a:latin typeface="BIZ UDゴシック" panose="020B0400000000000000" pitchFamily="49" charset="-128"/>
                          <a:ea typeface="BIZ UDゴシック" panose="020B0400000000000000" pitchFamily="49" charset="-128"/>
                        </a:rPr>
                        <a:t>3</a:t>
                      </a:r>
                      <a:r>
                        <a:rPr lang="ja-JP" altLang="en-US" sz="1400" kern="100" dirty="0">
                          <a:effectLst/>
                          <a:latin typeface="BIZ UDゴシック" panose="020B0400000000000000" pitchFamily="49" charset="-128"/>
                          <a:ea typeface="BIZ UDゴシック" panose="020B0400000000000000" pitchFamily="49" charset="-128"/>
                        </a:rPr>
                        <a:t>万</a:t>
                      </a:r>
                      <a:r>
                        <a:rPr lang="en-US" altLang="ja-JP" sz="1400" kern="100" dirty="0">
                          <a:effectLst/>
                          <a:latin typeface="BIZ UDゴシック" panose="020B0400000000000000" pitchFamily="49" charset="-128"/>
                          <a:ea typeface="BIZ UDゴシック" panose="020B0400000000000000" pitchFamily="49" charset="-128"/>
                        </a:rPr>
                        <a:t>kW </a:t>
                      </a:r>
                      <a:r>
                        <a:rPr lang="en-US" sz="1400" kern="100" dirty="0">
                          <a:effectLst/>
                          <a:latin typeface="BIZ UDゴシック" panose="020B0400000000000000" pitchFamily="49" charset="-128"/>
                          <a:ea typeface="BIZ UDゴシック" panose="020B0400000000000000" pitchFamily="49" charset="-128"/>
                        </a:rPr>
                        <a:t>(0.5</a:t>
                      </a:r>
                      <a:r>
                        <a:rPr lang="en-US" altLang="ja-JP" sz="1400" kern="100" dirty="0">
                          <a:effectLst/>
                          <a:latin typeface="BIZ UDゴシック" panose="020B0400000000000000" pitchFamily="49" charset="-128"/>
                          <a:ea typeface="BIZ UDゴシック" panose="020B0400000000000000" pitchFamily="49" charset="-128"/>
                        </a:rPr>
                        <a:t>3</a:t>
                      </a:r>
                      <a:r>
                        <a:rPr lang="en-US" sz="1400" kern="100" dirty="0">
                          <a:effectLst/>
                          <a:latin typeface="BIZ UDゴシック" panose="020B0400000000000000" pitchFamily="49" charset="-128"/>
                          <a:ea typeface="BIZ UDゴシック" panose="020B0400000000000000" pitchFamily="49" charset="-128"/>
                        </a:rPr>
                        <a:t>GW)</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03269839"/>
                  </a:ext>
                </a:extLst>
              </a:tr>
            </a:tbl>
          </a:graphicData>
        </a:graphic>
      </p:graphicFrame>
      <p:pic>
        <p:nvPicPr>
          <p:cNvPr id="7" name="図 6">
            <a:extLst>
              <a:ext uri="{FF2B5EF4-FFF2-40B4-BE49-F238E27FC236}">
                <a16:creationId xmlns:a16="http://schemas.microsoft.com/office/drawing/2014/main" id="{6F473D60-6C60-4414-AC25-5ECF9264409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840" t="2433" b="58884"/>
          <a:stretch/>
        </p:blipFill>
        <p:spPr>
          <a:xfrm>
            <a:off x="3558940" y="1398835"/>
            <a:ext cx="1189202" cy="942805"/>
          </a:xfrm>
          <a:prstGeom prst="rect">
            <a:avLst/>
          </a:prstGeom>
        </p:spPr>
      </p:pic>
      <p:sp>
        <p:nvSpPr>
          <p:cNvPr id="26" name="テキスト ボックス 25">
            <a:extLst>
              <a:ext uri="{FF2B5EF4-FFF2-40B4-BE49-F238E27FC236}">
                <a16:creationId xmlns:a16="http://schemas.microsoft.com/office/drawing/2014/main" id="{06533F2D-A598-4A5F-B85F-17C68A5A8C37}"/>
              </a:ext>
            </a:extLst>
          </p:cNvPr>
          <p:cNvSpPr txBox="1"/>
          <p:nvPr/>
        </p:nvSpPr>
        <p:spPr>
          <a:xfrm>
            <a:off x="140754" y="4354061"/>
            <a:ext cx="5062250" cy="338554"/>
          </a:xfrm>
          <a:prstGeom prst="rect">
            <a:avLst/>
          </a:prstGeom>
          <a:noFill/>
        </p:spPr>
        <p:txBody>
          <a:bodyPr wrap="square">
            <a:spAutoFit/>
          </a:bodyPr>
          <a:lstStyle/>
          <a:p>
            <a:pPr marL="342900" lvl="0" indent="-342900" algn="l">
              <a:buFont typeface="Wingdings" panose="05000000000000000000" pitchFamily="2" charset="2"/>
              <a:buChar char="n"/>
            </a:pPr>
            <a:r>
              <a:rPr lang="ja-JP" altLang="ja-JP" sz="1600" b="1" kern="100" dirty="0">
                <a:effectLst/>
                <a:latin typeface="游明朝" panose="02020400000000000000" pitchFamily="18" charset="-128"/>
                <a:ea typeface="Meiryo UI" panose="020B0604030504040204" pitchFamily="50" charset="-128"/>
                <a:cs typeface="Times New Roman" panose="02020603050405020304" pitchFamily="18" charset="0"/>
              </a:rPr>
              <a:t>次世代型太陽電池（ペロブスカイト等）</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7" name="テキスト ボックス 26">
            <a:extLst>
              <a:ext uri="{FF2B5EF4-FFF2-40B4-BE49-F238E27FC236}">
                <a16:creationId xmlns:a16="http://schemas.microsoft.com/office/drawing/2014/main" id="{274F5A2E-C8CA-4036-840D-7060F5B61AAF}"/>
              </a:ext>
            </a:extLst>
          </p:cNvPr>
          <p:cNvSpPr txBox="1"/>
          <p:nvPr/>
        </p:nvSpPr>
        <p:spPr>
          <a:xfrm>
            <a:off x="4827109" y="4301191"/>
            <a:ext cx="5960966" cy="338554"/>
          </a:xfrm>
          <a:prstGeom prst="rect">
            <a:avLst/>
          </a:prstGeom>
          <a:noFill/>
        </p:spPr>
        <p:txBody>
          <a:bodyPr wrap="square">
            <a:spAutoFit/>
          </a:bodyPr>
          <a:lstStyle/>
          <a:p>
            <a:pPr marL="342900" lvl="0" indent="-342900" algn="l">
              <a:buFont typeface="Wingdings" panose="05000000000000000000" pitchFamily="2" charset="2"/>
              <a:buChar char="n"/>
            </a:pPr>
            <a:r>
              <a:rPr lang="ja-JP" altLang="ja-JP" sz="1600" b="1" kern="100" dirty="0">
                <a:effectLst/>
                <a:latin typeface="游明朝" panose="02020400000000000000" pitchFamily="18" charset="-128"/>
                <a:ea typeface="Meiryo UI" panose="020B0604030504040204" pitchFamily="50" charset="-128"/>
                <a:cs typeface="Times New Roman" panose="02020603050405020304" pitchFamily="18" charset="0"/>
              </a:rPr>
              <a:t>電動車・ゼロエミッション車</a:t>
            </a:r>
            <a:r>
              <a:rPr lang="ja-JP" altLang="ja-JP" sz="16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6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ZEV</a:t>
            </a:r>
            <a:r>
              <a:rPr lang="ja-JP" altLang="ja-JP" sz="16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3FE68131-E175-41B9-A5A4-2CD9D3BF5104}"/>
              </a:ext>
            </a:extLst>
          </p:cNvPr>
          <p:cNvSpPr txBox="1"/>
          <p:nvPr/>
        </p:nvSpPr>
        <p:spPr>
          <a:xfrm>
            <a:off x="314853" y="6586233"/>
            <a:ext cx="4379205" cy="261610"/>
          </a:xfrm>
          <a:prstGeom prst="rect">
            <a:avLst/>
          </a:prstGeom>
          <a:noFill/>
        </p:spPr>
        <p:txBody>
          <a:bodyPr wrap="square">
            <a:spAutoFit/>
          </a:bodyPr>
          <a:lstStyle/>
          <a:p>
            <a:r>
              <a:rPr lang="en-US" altLang="ja-JP" sz="1100" b="0" i="0" dirty="0">
                <a:solidFill>
                  <a:srgbClr val="222222"/>
                </a:solidFill>
                <a:effectLst/>
                <a:latin typeface="Meiryo UI" panose="020B0604030504040204" pitchFamily="50" charset="-128"/>
                <a:ea typeface="Meiryo UI" panose="020B0604030504040204" pitchFamily="50" charset="-128"/>
              </a:rPr>
              <a:t>※</a:t>
            </a:r>
            <a:r>
              <a:rPr lang="ja-JP" altLang="en-US" sz="1100" b="0" i="0" dirty="0">
                <a:solidFill>
                  <a:srgbClr val="222222"/>
                </a:solidFill>
                <a:effectLst/>
                <a:latin typeface="Meiryo UI" panose="020B0604030504040204" pitchFamily="50" charset="-128"/>
                <a:ea typeface="Meiryo UI" panose="020B0604030504040204" pitchFamily="50" charset="-128"/>
              </a:rPr>
              <a:t>府域の太陽光発電（シリコン系）容量</a:t>
            </a:r>
            <a:r>
              <a:rPr lang="en-US" altLang="ja-JP" sz="1100" dirty="0">
                <a:solidFill>
                  <a:srgbClr val="222222"/>
                </a:solidFill>
                <a:latin typeface="Meiryo UI" panose="020B0604030504040204" pitchFamily="50" charset="-128"/>
                <a:ea typeface="Meiryo UI" panose="020B0604030504040204" pitchFamily="50" charset="-128"/>
              </a:rPr>
              <a:t>   </a:t>
            </a:r>
            <a:r>
              <a:rPr lang="en-US" altLang="ja-JP" sz="1100" b="0" i="0" dirty="0">
                <a:solidFill>
                  <a:srgbClr val="222222"/>
                </a:solidFill>
                <a:effectLst/>
                <a:latin typeface="Meiryo UI" panose="020B0604030504040204" pitchFamily="50" charset="-128"/>
                <a:ea typeface="Meiryo UI" panose="020B0604030504040204" pitchFamily="50" charset="-128"/>
              </a:rPr>
              <a:t>124.2</a:t>
            </a:r>
            <a:r>
              <a:rPr lang="ja-JP" altLang="en-US" sz="1100" b="0" i="0" dirty="0">
                <a:solidFill>
                  <a:srgbClr val="222222"/>
                </a:solidFill>
                <a:effectLst/>
                <a:latin typeface="Meiryo UI" panose="020B0604030504040204" pitchFamily="50" charset="-128"/>
                <a:ea typeface="Meiryo UI" panose="020B0604030504040204" pitchFamily="50" charset="-128"/>
              </a:rPr>
              <a:t>万</a:t>
            </a:r>
            <a:r>
              <a:rPr lang="en-US" altLang="ja-JP" sz="1100" b="0" i="0" dirty="0">
                <a:solidFill>
                  <a:srgbClr val="222222"/>
                </a:solidFill>
                <a:effectLst/>
                <a:latin typeface="Meiryo UI" panose="020B0604030504040204" pitchFamily="50" charset="-128"/>
                <a:ea typeface="Meiryo UI" panose="020B0604030504040204" pitchFamily="50" charset="-128"/>
              </a:rPr>
              <a:t>kW (2023</a:t>
            </a:r>
            <a:r>
              <a:rPr lang="ja-JP" altLang="en-US" sz="1100" b="0" i="0" dirty="0">
                <a:solidFill>
                  <a:srgbClr val="222222"/>
                </a:solidFill>
                <a:effectLst/>
                <a:latin typeface="Meiryo UI" panose="020B0604030504040204" pitchFamily="50" charset="-128"/>
                <a:ea typeface="Meiryo UI" panose="020B0604030504040204" pitchFamily="50" charset="-128"/>
              </a:rPr>
              <a:t>年度</a:t>
            </a:r>
            <a:r>
              <a:rPr lang="en-US" altLang="ja-JP" sz="1100" b="0" i="0" dirty="0">
                <a:solidFill>
                  <a:srgbClr val="222222"/>
                </a:solidFill>
                <a:effectLst/>
                <a:latin typeface="Meiryo UI" panose="020B0604030504040204" pitchFamily="50" charset="-128"/>
                <a:ea typeface="Meiryo UI" panose="020B0604030504040204" pitchFamily="50" charset="-128"/>
              </a:rPr>
              <a:t>)</a:t>
            </a:r>
          </a:p>
        </p:txBody>
      </p:sp>
      <p:graphicFrame>
        <p:nvGraphicFramePr>
          <p:cNvPr id="5" name="表 4">
            <a:extLst>
              <a:ext uri="{FF2B5EF4-FFF2-40B4-BE49-F238E27FC236}">
                <a16:creationId xmlns:a16="http://schemas.microsoft.com/office/drawing/2014/main" id="{6A05E590-9202-4A86-B575-2527C55ACB1C}"/>
              </a:ext>
            </a:extLst>
          </p:cNvPr>
          <p:cNvGraphicFramePr>
            <a:graphicFrameLocks noGrp="1"/>
          </p:cNvGraphicFramePr>
          <p:nvPr>
            <p:extLst>
              <p:ext uri="{D42A27DB-BD31-4B8C-83A1-F6EECF244321}">
                <p14:modId xmlns:p14="http://schemas.microsoft.com/office/powerpoint/2010/main" val="723964461"/>
              </p:ext>
            </p:extLst>
          </p:nvPr>
        </p:nvGraphicFramePr>
        <p:xfrm>
          <a:off x="5028644" y="5068991"/>
          <a:ext cx="4562504" cy="1708391"/>
        </p:xfrm>
        <a:graphic>
          <a:graphicData uri="http://schemas.openxmlformats.org/drawingml/2006/table">
            <a:tbl>
              <a:tblPr firstRow="1" bandRow="1">
                <a:tableStyleId>{93296810-A885-4BE3-A3E7-6D5BEEA58F35}</a:tableStyleId>
              </a:tblPr>
              <a:tblGrid>
                <a:gridCol w="212440">
                  <a:extLst>
                    <a:ext uri="{9D8B030D-6E8A-4147-A177-3AD203B41FA5}">
                      <a16:colId xmlns:a16="http://schemas.microsoft.com/office/drawing/2014/main" val="1700645591"/>
                    </a:ext>
                  </a:extLst>
                </a:gridCol>
                <a:gridCol w="1060000">
                  <a:extLst>
                    <a:ext uri="{9D8B030D-6E8A-4147-A177-3AD203B41FA5}">
                      <a16:colId xmlns:a16="http://schemas.microsoft.com/office/drawing/2014/main" val="790350301"/>
                    </a:ext>
                  </a:extLst>
                </a:gridCol>
                <a:gridCol w="1096688">
                  <a:extLst>
                    <a:ext uri="{9D8B030D-6E8A-4147-A177-3AD203B41FA5}">
                      <a16:colId xmlns:a16="http://schemas.microsoft.com/office/drawing/2014/main" val="546977511"/>
                    </a:ext>
                  </a:extLst>
                </a:gridCol>
                <a:gridCol w="1096688">
                  <a:extLst>
                    <a:ext uri="{9D8B030D-6E8A-4147-A177-3AD203B41FA5}">
                      <a16:colId xmlns:a16="http://schemas.microsoft.com/office/drawing/2014/main" val="3486447296"/>
                    </a:ext>
                  </a:extLst>
                </a:gridCol>
                <a:gridCol w="1096688">
                  <a:extLst>
                    <a:ext uri="{9D8B030D-6E8A-4147-A177-3AD203B41FA5}">
                      <a16:colId xmlns:a16="http://schemas.microsoft.com/office/drawing/2014/main" val="3910278677"/>
                    </a:ext>
                  </a:extLst>
                </a:gridCol>
              </a:tblGrid>
              <a:tr h="366057">
                <a:tc gridSpan="2">
                  <a:txBody>
                    <a:bodyPr/>
                    <a:lstStyle/>
                    <a:p>
                      <a:pPr algn="ctr">
                        <a:lnSpc>
                          <a:spcPct val="100000"/>
                        </a:lnSpc>
                      </a:pPr>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 度</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0" marR="0" marT="0" marB="0" anchor="ctr"/>
                </a:tc>
                <a:tc hMerge="1">
                  <a:txBody>
                    <a:bodyPr/>
                    <a:lstStyle/>
                    <a:p>
                      <a:endParaRPr kumimoji="1" lang="ja-JP" altLang="en-US"/>
                    </a:p>
                  </a:txBody>
                  <a:tcPr/>
                </a:tc>
                <a:tc>
                  <a:txBody>
                    <a:bodyPr/>
                    <a:lstStyle/>
                    <a:p>
                      <a:pPr algn="ctr">
                        <a:lnSpc>
                          <a:spcPct val="100000"/>
                        </a:lnSpc>
                      </a:pPr>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２０３０</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２０３５</a:t>
                      </a:r>
                      <a:endParaRPr lang="ja-JP"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9525" marR="9525" marT="9525" marB="0" anchor="ctr"/>
                </a:tc>
                <a:tc>
                  <a:txBody>
                    <a:bodyPr/>
                    <a:lstStyle/>
                    <a:p>
                      <a:pPr algn="ctr">
                        <a:lnSpc>
                          <a:spcPct val="100000"/>
                        </a:lnSpc>
                      </a:pPr>
                      <a:r>
                        <a:rPr lang="ja-JP" sz="1400" kern="1200" dirty="0">
                          <a:effectLst/>
                          <a:latin typeface="BIZ UDゴシック" panose="020B0400000000000000" pitchFamily="49" charset="-128"/>
                          <a:ea typeface="BIZ UDゴシック" panose="020B0400000000000000" pitchFamily="49" charset="-128"/>
                        </a:rPr>
                        <a:t>参考</a:t>
                      </a:r>
                      <a:r>
                        <a:rPr lang="en-US" sz="1400" kern="1200" dirty="0">
                          <a:effectLst/>
                          <a:latin typeface="BIZ UDゴシック" panose="020B0400000000000000" pitchFamily="49" charset="-128"/>
                          <a:ea typeface="BIZ UDゴシック" panose="020B0400000000000000" pitchFamily="49" charset="-128"/>
                        </a:rPr>
                        <a:t>(2023)</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2435512118"/>
                  </a:ext>
                </a:extLst>
              </a:tr>
              <a:tr h="184094">
                <a:tc gridSpan="5">
                  <a:txBody>
                    <a:bodyPr/>
                    <a:lstStyle/>
                    <a:p>
                      <a:pPr marL="177800" lvl="0" indent="0" algn="l">
                        <a:lnSpc>
                          <a:spcPct val="100000"/>
                        </a:lnSpc>
                        <a:buFont typeface="Wingdings" panose="05000000000000000000" pitchFamily="2" charset="2"/>
                        <a:buNone/>
                      </a:pPr>
                      <a:r>
                        <a:rPr lang="ja-JP" altLang="en-US" sz="1200" kern="1200" dirty="0">
                          <a:effectLst/>
                          <a:latin typeface="BIZ UDゴシック" panose="020B0400000000000000" pitchFamily="49" charset="-128"/>
                          <a:ea typeface="BIZ UDゴシック" panose="020B0400000000000000" pitchFamily="49" charset="-128"/>
                        </a:rPr>
                        <a:t>＜</a:t>
                      </a:r>
                      <a:r>
                        <a:rPr lang="ja-JP" sz="1200" kern="1200" dirty="0">
                          <a:effectLst/>
                          <a:latin typeface="BIZ UDゴシック" panose="020B0400000000000000" pitchFamily="49" charset="-128"/>
                          <a:ea typeface="BIZ UDゴシック" panose="020B0400000000000000" pitchFamily="49" charset="-128"/>
                        </a:rPr>
                        <a:t>新車販売</a:t>
                      </a:r>
                      <a:r>
                        <a:rPr lang="ja-JP" altLang="en-US" sz="1200" u="none" kern="1200" dirty="0">
                          <a:effectLst/>
                          <a:latin typeface="BIZ UDゴシック" panose="020B0400000000000000" pitchFamily="49" charset="-128"/>
                          <a:ea typeface="BIZ UDゴシック" panose="020B0400000000000000" pitchFamily="49" charset="-128"/>
                        </a:rPr>
                        <a:t>（</a:t>
                      </a:r>
                      <a:r>
                        <a:rPr lang="ja-JP" altLang="en-US" sz="1200" u="sng" kern="1200" dirty="0">
                          <a:effectLst/>
                          <a:latin typeface="BIZ UDゴシック" panose="020B0400000000000000" pitchFamily="49" charset="-128"/>
                          <a:ea typeface="BIZ UDゴシック" panose="020B0400000000000000" pitchFamily="49" charset="-128"/>
                        </a:rPr>
                        <a:t>商用車含めた全ての自動車</a:t>
                      </a:r>
                      <a:r>
                        <a:rPr lang="ja-JP" altLang="en-US" sz="1200" u="none" kern="1200" dirty="0">
                          <a:effectLst/>
                          <a:latin typeface="BIZ UDゴシック" panose="020B0400000000000000" pitchFamily="49" charset="-128"/>
                          <a:ea typeface="BIZ UDゴシック" panose="020B0400000000000000" pitchFamily="49" charset="-128"/>
                        </a:rPr>
                        <a:t>）</a:t>
                      </a:r>
                      <a:r>
                        <a:rPr lang="ja-JP" sz="1200" kern="1200" dirty="0">
                          <a:effectLst/>
                          <a:latin typeface="BIZ UDゴシック" panose="020B0400000000000000" pitchFamily="49" charset="-128"/>
                          <a:ea typeface="BIZ UDゴシック" panose="020B0400000000000000" pitchFamily="49" charset="-128"/>
                        </a:rPr>
                        <a:t>に占める割合</a:t>
                      </a:r>
                      <a:r>
                        <a:rPr lang="ja-JP" altLang="en-US" sz="1200" kern="1200" dirty="0">
                          <a:effectLst/>
                          <a:latin typeface="BIZ UDゴシック" panose="020B0400000000000000" pitchFamily="49" charset="-128"/>
                          <a:ea typeface="BIZ UDゴシック" panose="020B0400000000000000" pitchFamily="49" charset="-128"/>
                        </a:rPr>
                        <a:t>＞</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0" marR="0" marT="0" marB="0"/>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56178583"/>
                  </a:ext>
                </a:extLst>
              </a:tr>
              <a:tr h="204609">
                <a:tc>
                  <a:txBody>
                    <a:bodyPr/>
                    <a:lstStyle/>
                    <a:p>
                      <a:pPr algn="l">
                        <a:lnSpc>
                          <a:spcPct val="100000"/>
                        </a:lnSpc>
                      </a:pPr>
                      <a:r>
                        <a:rPr lang="en-US" sz="1400" kern="1200" dirty="0">
                          <a:effectLst/>
                          <a:latin typeface="BIZ UDゴシック" panose="020B0400000000000000" pitchFamily="49" charset="-128"/>
                          <a:ea typeface="BIZ UDゴシック" panose="020B0400000000000000" pitchFamily="49" charset="-128"/>
                        </a:rPr>
                        <a:t> </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0" marR="0" marT="0" marB="0"/>
                </a:tc>
                <a:tc>
                  <a:txBody>
                    <a:bodyPr/>
                    <a:lstStyle/>
                    <a:p>
                      <a:pPr algn="l">
                        <a:lnSpc>
                          <a:spcPct val="100000"/>
                        </a:lnSpc>
                      </a:pPr>
                      <a:r>
                        <a:rPr lang="ja-JP" sz="1400" kern="1200" dirty="0">
                          <a:effectLst/>
                          <a:latin typeface="BIZ UDゴシック" panose="020B0400000000000000" pitchFamily="49" charset="-128"/>
                          <a:ea typeface="BIZ UDゴシック" panose="020B0400000000000000" pitchFamily="49" charset="-128"/>
                        </a:rPr>
                        <a:t>電動車</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195" marR="9525" marT="9525" marB="0" anchor="ctr"/>
                </a:tc>
                <a:tc>
                  <a:txBody>
                    <a:bodyPr/>
                    <a:lstStyle/>
                    <a:p>
                      <a:pPr algn="ctr">
                        <a:lnSpc>
                          <a:spcPct val="100000"/>
                        </a:lnSpc>
                      </a:pPr>
                      <a:r>
                        <a:rPr lang="ja-JP" altLang="en-US" sz="1200" kern="0" dirty="0">
                          <a:effectLst/>
                          <a:latin typeface="BIZ UDゴシック" panose="020B0400000000000000" pitchFamily="49" charset="-128"/>
                          <a:ea typeface="BIZ UDゴシック" panose="020B0400000000000000" pitchFamily="49" charset="-128"/>
                        </a:rPr>
                        <a:t>７</a:t>
                      </a:r>
                      <a:r>
                        <a:rPr lang="ja-JP" altLang="ja-JP" sz="1200" kern="0" dirty="0">
                          <a:effectLst/>
                          <a:latin typeface="BIZ UDゴシック" panose="020B0400000000000000" pitchFamily="49" charset="-128"/>
                          <a:ea typeface="BIZ UDゴシック" panose="020B0400000000000000" pitchFamily="49" charset="-128"/>
                        </a:rPr>
                        <a:t>割</a:t>
                      </a:r>
                      <a:endPar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9525" marR="9525" marT="9525" marB="0" anchor="ctr"/>
                </a:tc>
                <a:tc>
                  <a:txBody>
                    <a:bodyPr/>
                    <a:lstStyle/>
                    <a:p>
                      <a:pPr algn="ctr">
                        <a:lnSpc>
                          <a:spcPct val="100000"/>
                        </a:lnSpc>
                      </a:pPr>
                      <a:r>
                        <a:rPr lang="ja-JP" sz="1600" kern="1200" dirty="0">
                          <a:solidFill>
                            <a:srgbClr val="0070C0"/>
                          </a:solidFill>
                          <a:effectLst/>
                          <a:latin typeface="BIZ UDゴシック" panose="020B0400000000000000" pitchFamily="49" charset="-128"/>
                          <a:ea typeface="BIZ UDゴシック" panose="020B0400000000000000" pitchFamily="49" charset="-128"/>
                        </a:rPr>
                        <a:t>９</a:t>
                      </a:r>
                      <a:r>
                        <a:rPr lang="ja-JP" sz="1400" kern="1200" dirty="0">
                          <a:effectLst/>
                          <a:latin typeface="BIZ UDゴシック" panose="020B0400000000000000" pitchFamily="49" charset="-128"/>
                          <a:ea typeface="BIZ UDゴシック" panose="020B0400000000000000" pitchFamily="49" charset="-128"/>
                        </a:rPr>
                        <a:t>割</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0" marR="0" marT="0" marB="0" anchor="ctr"/>
                </a:tc>
                <a:tc>
                  <a:txBody>
                    <a:bodyPr/>
                    <a:lstStyle/>
                    <a:p>
                      <a:pPr algn="ctr">
                        <a:lnSpc>
                          <a:spcPct val="100000"/>
                        </a:lnSpc>
                      </a:pPr>
                      <a:r>
                        <a:rPr lang="en-US" sz="1400" kern="1200" dirty="0">
                          <a:effectLst/>
                          <a:latin typeface="BIZ UDゴシック" panose="020B0400000000000000" pitchFamily="49" charset="-128"/>
                          <a:ea typeface="BIZ UDゴシック" panose="020B0400000000000000" pitchFamily="49" charset="-128"/>
                        </a:rPr>
                        <a:t>43.6</a:t>
                      </a:r>
                      <a:r>
                        <a:rPr lang="ja-JP" sz="1400" kern="1200" dirty="0">
                          <a:effectLst/>
                          <a:latin typeface="BIZ UDゴシック" panose="020B0400000000000000" pitchFamily="49" charset="-128"/>
                          <a:ea typeface="BIZ UDゴシック" panose="020B0400000000000000" pitchFamily="49" charset="-128"/>
                        </a:rPr>
                        <a:t>％</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2729983383"/>
                  </a:ext>
                </a:extLst>
              </a:tr>
              <a:tr h="204609">
                <a:tc>
                  <a:txBody>
                    <a:bodyPr/>
                    <a:lstStyle/>
                    <a:p>
                      <a:pPr algn="l">
                        <a:lnSpc>
                          <a:spcPct val="100000"/>
                        </a:lnSpc>
                      </a:pPr>
                      <a:r>
                        <a:rPr lang="en-US" sz="1400" kern="1200">
                          <a:effectLst/>
                          <a:latin typeface="BIZ UDゴシック" panose="020B0400000000000000" pitchFamily="49" charset="-128"/>
                          <a:ea typeface="BIZ UDゴシック" panose="020B0400000000000000" pitchFamily="49" charset="-128"/>
                        </a:rPr>
                        <a:t> </a:t>
                      </a:r>
                      <a:endParaRPr lang="ja-JP" sz="14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0" marR="0" marT="0" marB="0"/>
                </a:tc>
                <a:tc>
                  <a:txBody>
                    <a:bodyPr/>
                    <a:lstStyle/>
                    <a:p>
                      <a:pPr algn="l">
                        <a:lnSpc>
                          <a:spcPct val="100000"/>
                        </a:lnSpc>
                      </a:pPr>
                      <a:r>
                        <a:rPr lang="en-US" sz="1400" kern="1200">
                          <a:effectLst/>
                          <a:latin typeface="BIZ UDゴシック" panose="020B0400000000000000" pitchFamily="49" charset="-128"/>
                          <a:ea typeface="BIZ UDゴシック" panose="020B0400000000000000" pitchFamily="49" charset="-128"/>
                        </a:rPr>
                        <a:t>ZEV</a:t>
                      </a:r>
                      <a:endParaRPr lang="ja-JP" sz="14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195" marR="9525" marT="9525" marB="0" anchor="ctr"/>
                </a:tc>
                <a:tc>
                  <a:txBody>
                    <a:bodyPr/>
                    <a:lstStyle/>
                    <a:p>
                      <a:pPr algn="ctr">
                        <a:lnSpc>
                          <a:spcPct val="100000"/>
                        </a:lnSpc>
                      </a:pPr>
                      <a:r>
                        <a:rPr lang="ja-JP" sz="1200" kern="0" dirty="0">
                          <a:effectLst/>
                          <a:latin typeface="BIZ UDゴシック" panose="020B0400000000000000" pitchFamily="49" charset="-128"/>
                          <a:ea typeface="BIZ UDゴシック" panose="020B0400000000000000" pitchFamily="49" charset="-128"/>
                        </a:rPr>
                        <a:t>３割</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9525" marR="9525" marT="9525" marB="0" anchor="ctr"/>
                </a:tc>
                <a:tc>
                  <a:txBody>
                    <a:bodyPr/>
                    <a:lstStyle/>
                    <a:p>
                      <a:pPr algn="ctr">
                        <a:lnSpc>
                          <a:spcPct val="100000"/>
                        </a:lnSpc>
                      </a:pPr>
                      <a:r>
                        <a:rPr lang="ja-JP" sz="1600" kern="0" dirty="0">
                          <a:solidFill>
                            <a:srgbClr val="0070C0"/>
                          </a:solidFill>
                          <a:effectLst/>
                          <a:latin typeface="BIZ UDゴシック" panose="020B0400000000000000" pitchFamily="49" charset="-128"/>
                          <a:ea typeface="BIZ UDゴシック" panose="020B0400000000000000" pitchFamily="49" charset="-128"/>
                        </a:rPr>
                        <a:t>４</a:t>
                      </a:r>
                      <a:r>
                        <a:rPr lang="ja-JP" sz="1400" kern="0" dirty="0">
                          <a:effectLst/>
                          <a:latin typeface="BIZ UDゴシック" panose="020B0400000000000000" pitchFamily="49" charset="-128"/>
                          <a:ea typeface="BIZ UDゴシック" panose="020B0400000000000000" pitchFamily="49" charset="-128"/>
                        </a:rPr>
                        <a:t>割</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0" marR="0" marT="0" marB="0" anchor="ctr"/>
                </a:tc>
                <a:tc>
                  <a:txBody>
                    <a:bodyPr/>
                    <a:lstStyle/>
                    <a:p>
                      <a:pPr algn="ctr">
                        <a:lnSpc>
                          <a:spcPct val="100000"/>
                        </a:lnSpc>
                      </a:pPr>
                      <a:r>
                        <a:rPr lang="en-US" sz="1400" kern="1200" dirty="0">
                          <a:effectLst/>
                          <a:latin typeface="BIZ UDゴシック" panose="020B0400000000000000" pitchFamily="49" charset="-128"/>
                          <a:ea typeface="BIZ UDゴシック" panose="020B0400000000000000" pitchFamily="49" charset="-128"/>
                        </a:rPr>
                        <a:t>3.1</a:t>
                      </a:r>
                      <a:r>
                        <a:rPr lang="ja-JP" sz="1400" kern="1200" dirty="0">
                          <a:effectLst/>
                          <a:latin typeface="BIZ UDゴシック" panose="020B0400000000000000" pitchFamily="49" charset="-128"/>
                          <a:ea typeface="BIZ UDゴシック" panose="020B0400000000000000" pitchFamily="49" charset="-128"/>
                        </a:rPr>
                        <a:t>％</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308629296"/>
                  </a:ext>
                </a:extLst>
              </a:tr>
              <a:tr h="179032">
                <a:tc gridSpan="5">
                  <a:txBody>
                    <a:bodyPr/>
                    <a:lstStyle/>
                    <a:p>
                      <a:pPr marL="177800" lvl="0" indent="0" algn="l">
                        <a:lnSpc>
                          <a:spcPct val="100000"/>
                        </a:lnSpc>
                        <a:buFont typeface="Wingdings" panose="05000000000000000000" pitchFamily="2" charset="2"/>
                        <a:buNone/>
                      </a:pPr>
                      <a:r>
                        <a:rPr lang="ja-JP" altLang="en-US" sz="1200" kern="1200" dirty="0">
                          <a:effectLst/>
                          <a:latin typeface="BIZ UDゴシック" panose="020B0400000000000000" pitchFamily="49" charset="-128"/>
                          <a:ea typeface="BIZ UDゴシック" panose="020B0400000000000000" pitchFamily="49" charset="-128"/>
                        </a:rPr>
                        <a:t>＜</a:t>
                      </a:r>
                      <a:r>
                        <a:rPr lang="ja-JP" sz="1200" kern="1200" dirty="0">
                          <a:effectLst/>
                          <a:latin typeface="BIZ UDゴシック" panose="020B0400000000000000" pitchFamily="49" charset="-128"/>
                          <a:ea typeface="BIZ UDゴシック" panose="020B0400000000000000" pitchFamily="49" charset="-128"/>
                        </a:rPr>
                        <a:t>府域における保有割合</a:t>
                      </a:r>
                      <a:r>
                        <a:rPr lang="ja-JP" altLang="en-US" sz="1200" u="none" kern="1200" dirty="0">
                          <a:effectLst/>
                          <a:latin typeface="BIZ UDゴシック" panose="020B0400000000000000" pitchFamily="49" charset="-128"/>
                          <a:ea typeface="BIZ UDゴシック" panose="020B0400000000000000" pitchFamily="49" charset="-128"/>
                        </a:rPr>
                        <a:t>（</a:t>
                      </a:r>
                      <a:r>
                        <a:rPr lang="ja-JP" altLang="en-US" sz="1200" u="sng" kern="1200" dirty="0">
                          <a:effectLst/>
                          <a:latin typeface="BIZ UDゴシック" panose="020B0400000000000000" pitchFamily="49" charset="-128"/>
                          <a:ea typeface="BIZ UDゴシック" panose="020B0400000000000000" pitchFamily="49" charset="-128"/>
                        </a:rPr>
                        <a:t>商用車含めた全ての自動車</a:t>
                      </a:r>
                      <a:r>
                        <a:rPr lang="ja-JP" altLang="en-US" sz="1200" u="none" kern="1200" dirty="0">
                          <a:effectLst/>
                          <a:latin typeface="BIZ UDゴシック" panose="020B0400000000000000" pitchFamily="49" charset="-128"/>
                          <a:ea typeface="BIZ UDゴシック" panose="020B0400000000000000" pitchFamily="49" charset="-128"/>
                        </a:rPr>
                        <a:t>）</a:t>
                      </a:r>
                      <a:r>
                        <a:rPr lang="ja-JP" altLang="en-US" sz="1200" kern="1200" dirty="0">
                          <a:effectLst/>
                          <a:latin typeface="BIZ UDゴシック" panose="020B0400000000000000" pitchFamily="49" charset="-128"/>
                          <a:ea typeface="BIZ UDゴシック" panose="020B0400000000000000" pitchFamily="49" charset="-128"/>
                        </a:rPr>
                        <a:t>＞</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0" marR="0" marT="0" marB="0"/>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24849245"/>
                  </a:ext>
                </a:extLst>
              </a:tr>
              <a:tr h="204609">
                <a:tc>
                  <a:txBody>
                    <a:bodyPr/>
                    <a:lstStyle/>
                    <a:p>
                      <a:pPr algn="l">
                        <a:lnSpc>
                          <a:spcPct val="100000"/>
                        </a:lnSpc>
                      </a:pPr>
                      <a:r>
                        <a:rPr lang="en-US" sz="1400" kern="0">
                          <a:effectLst/>
                          <a:latin typeface="BIZ UDゴシック" panose="020B0400000000000000" pitchFamily="49" charset="-128"/>
                          <a:ea typeface="BIZ UDゴシック" panose="020B0400000000000000" pitchFamily="49" charset="-128"/>
                        </a:rPr>
                        <a:t> </a:t>
                      </a:r>
                      <a:endParaRPr lang="ja-JP" sz="14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0" marR="0" marT="0" marB="0"/>
                </a:tc>
                <a:tc>
                  <a:txBody>
                    <a:bodyPr/>
                    <a:lstStyle/>
                    <a:p>
                      <a:pPr algn="l">
                        <a:lnSpc>
                          <a:spcPct val="100000"/>
                        </a:lnSpc>
                      </a:pPr>
                      <a:r>
                        <a:rPr lang="ja-JP" sz="1400" kern="0" dirty="0">
                          <a:effectLst/>
                          <a:latin typeface="BIZ UDゴシック" panose="020B0400000000000000" pitchFamily="49" charset="-128"/>
                          <a:ea typeface="BIZ UDゴシック" panose="020B0400000000000000" pitchFamily="49" charset="-128"/>
                        </a:rPr>
                        <a:t>電動車</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195" marR="9525" marT="9525" marB="0" anchor="ctr"/>
                </a:tc>
                <a:tc>
                  <a:txBody>
                    <a:bodyPr/>
                    <a:lstStyle/>
                    <a:p>
                      <a:pPr algn="ctr">
                        <a:lnSpc>
                          <a:spcPct val="100000"/>
                        </a:lnSpc>
                      </a:pPr>
                      <a:r>
                        <a:rPr lang="ja-JP" sz="1200" kern="0" dirty="0">
                          <a:effectLst/>
                          <a:latin typeface="BIZ UDゴシック" panose="020B0400000000000000" pitchFamily="49" charset="-128"/>
                          <a:ea typeface="BIZ UDゴシック" panose="020B0400000000000000" pitchFamily="49" charset="-128"/>
                        </a:rPr>
                        <a:t>４割</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9525" marR="9525" marT="9525" marB="0" anchor="ctr"/>
                </a:tc>
                <a:tc>
                  <a:txBody>
                    <a:bodyPr/>
                    <a:lstStyle/>
                    <a:p>
                      <a:pPr algn="ctr">
                        <a:lnSpc>
                          <a:spcPct val="100000"/>
                        </a:lnSpc>
                      </a:pPr>
                      <a:r>
                        <a:rPr lang="ja-JP" sz="1600" kern="0" dirty="0">
                          <a:solidFill>
                            <a:srgbClr val="0070C0"/>
                          </a:solidFill>
                          <a:effectLst/>
                          <a:latin typeface="BIZ UDゴシック" panose="020B0400000000000000" pitchFamily="49" charset="-128"/>
                          <a:ea typeface="BIZ UDゴシック" panose="020B0400000000000000" pitchFamily="49" charset="-128"/>
                        </a:rPr>
                        <a:t>６</a:t>
                      </a:r>
                      <a:r>
                        <a:rPr lang="ja-JP" sz="1400" kern="0" dirty="0">
                          <a:effectLst/>
                          <a:latin typeface="BIZ UDゴシック" panose="020B0400000000000000" pitchFamily="49" charset="-128"/>
                          <a:ea typeface="BIZ UDゴシック" panose="020B0400000000000000" pitchFamily="49" charset="-128"/>
                        </a:rPr>
                        <a:t>割</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0" marR="0" marT="0" marB="0" anchor="ctr"/>
                </a:tc>
                <a:tc>
                  <a:txBody>
                    <a:bodyPr/>
                    <a:lstStyle/>
                    <a:p>
                      <a:pPr algn="ctr">
                        <a:lnSpc>
                          <a:spcPct val="100000"/>
                        </a:lnSpc>
                      </a:pPr>
                      <a:r>
                        <a:rPr lang="en-US" sz="1400" kern="1200" dirty="0">
                          <a:effectLst/>
                          <a:latin typeface="BIZ UDゴシック" panose="020B0400000000000000" pitchFamily="49" charset="-128"/>
                          <a:ea typeface="BIZ UDゴシック" panose="020B0400000000000000" pitchFamily="49" charset="-128"/>
                        </a:rPr>
                        <a:t>22.0</a:t>
                      </a:r>
                      <a:r>
                        <a:rPr lang="ja-JP" sz="1400" kern="1200" dirty="0">
                          <a:effectLst/>
                          <a:latin typeface="BIZ UDゴシック" panose="020B0400000000000000" pitchFamily="49" charset="-128"/>
                          <a:ea typeface="BIZ UDゴシック" panose="020B0400000000000000" pitchFamily="49" charset="-128"/>
                        </a:rPr>
                        <a:t>％</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279963454"/>
                  </a:ext>
                </a:extLst>
              </a:tr>
              <a:tr h="204609">
                <a:tc>
                  <a:txBody>
                    <a:bodyPr/>
                    <a:lstStyle/>
                    <a:p>
                      <a:pPr algn="l">
                        <a:lnSpc>
                          <a:spcPct val="100000"/>
                        </a:lnSpc>
                      </a:pPr>
                      <a:r>
                        <a:rPr lang="en-US" sz="1400" kern="0">
                          <a:effectLst/>
                          <a:latin typeface="BIZ UDゴシック" panose="020B0400000000000000" pitchFamily="49" charset="-128"/>
                          <a:ea typeface="BIZ UDゴシック" panose="020B0400000000000000" pitchFamily="49" charset="-128"/>
                        </a:rPr>
                        <a:t> </a:t>
                      </a:r>
                      <a:endParaRPr lang="ja-JP" sz="14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0" marR="0" marT="0" marB="0"/>
                </a:tc>
                <a:tc>
                  <a:txBody>
                    <a:bodyPr/>
                    <a:lstStyle/>
                    <a:p>
                      <a:pPr algn="l">
                        <a:lnSpc>
                          <a:spcPct val="100000"/>
                        </a:lnSpc>
                      </a:pPr>
                      <a:r>
                        <a:rPr lang="en-US" sz="1400" kern="0" dirty="0">
                          <a:effectLst/>
                          <a:latin typeface="BIZ UDゴシック" panose="020B0400000000000000" pitchFamily="49" charset="-128"/>
                          <a:ea typeface="BIZ UDゴシック" panose="020B0400000000000000" pitchFamily="49" charset="-128"/>
                        </a:rPr>
                        <a:t>ZEV </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195" marR="9525" marT="9525" marB="0" anchor="ctr"/>
                </a:tc>
                <a:tc>
                  <a:txBody>
                    <a:bodyPr/>
                    <a:lstStyle/>
                    <a:p>
                      <a:pPr algn="ctr">
                        <a:lnSpc>
                          <a:spcPct val="100000"/>
                        </a:lnSpc>
                      </a:pPr>
                      <a:r>
                        <a:rPr lang="ja-JP" sz="1200" kern="0" dirty="0">
                          <a:effectLst/>
                          <a:latin typeface="BIZ UDゴシック" panose="020B0400000000000000" pitchFamily="49" charset="-128"/>
                          <a:ea typeface="BIZ UDゴシック" panose="020B0400000000000000" pitchFamily="49" charset="-128"/>
                        </a:rPr>
                        <a:t>１割</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9525" marR="9525" marT="9525" marB="0" anchor="ctr"/>
                </a:tc>
                <a:tc>
                  <a:txBody>
                    <a:bodyPr/>
                    <a:lstStyle/>
                    <a:p>
                      <a:pPr algn="ctr">
                        <a:lnSpc>
                          <a:spcPct val="100000"/>
                        </a:lnSpc>
                      </a:pPr>
                      <a:r>
                        <a:rPr lang="ja-JP" sz="1600" kern="0" dirty="0">
                          <a:solidFill>
                            <a:srgbClr val="0070C0"/>
                          </a:solidFill>
                          <a:effectLst/>
                          <a:latin typeface="BIZ UDゴシック" panose="020B0400000000000000" pitchFamily="49" charset="-128"/>
                          <a:ea typeface="BIZ UDゴシック" panose="020B0400000000000000" pitchFamily="49" charset="-128"/>
                        </a:rPr>
                        <a:t>２</a:t>
                      </a:r>
                      <a:r>
                        <a:rPr lang="ja-JP" sz="1400" kern="0" dirty="0">
                          <a:effectLst/>
                          <a:latin typeface="BIZ UDゴシック" panose="020B0400000000000000" pitchFamily="49" charset="-128"/>
                          <a:ea typeface="BIZ UDゴシック" panose="020B0400000000000000" pitchFamily="49" charset="-128"/>
                        </a:rPr>
                        <a:t>割</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0" marR="0" marT="0" marB="0" anchor="ctr"/>
                </a:tc>
                <a:tc>
                  <a:txBody>
                    <a:bodyPr/>
                    <a:lstStyle/>
                    <a:p>
                      <a:pPr algn="ctr">
                        <a:lnSpc>
                          <a:spcPct val="100000"/>
                        </a:lnSpc>
                      </a:pPr>
                      <a:r>
                        <a:rPr lang="en-US" sz="1400" kern="1200" dirty="0">
                          <a:effectLst/>
                          <a:latin typeface="BIZ UDゴシック" panose="020B0400000000000000" pitchFamily="49" charset="-128"/>
                          <a:ea typeface="BIZ UDゴシック" panose="020B0400000000000000" pitchFamily="49" charset="-128"/>
                        </a:rPr>
                        <a:t>0.8</a:t>
                      </a:r>
                      <a:r>
                        <a:rPr lang="ja-JP" sz="1400" kern="1200" dirty="0">
                          <a:effectLst/>
                          <a:latin typeface="BIZ UDゴシック" panose="020B0400000000000000" pitchFamily="49" charset="-128"/>
                          <a:ea typeface="BIZ UDゴシック" panose="020B0400000000000000" pitchFamily="49" charset="-128"/>
                        </a:rPr>
                        <a:t>％</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3272591947"/>
                  </a:ext>
                </a:extLst>
              </a:tr>
            </a:tbl>
          </a:graphicData>
        </a:graphic>
      </p:graphicFrame>
      <p:sp>
        <p:nvSpPr>
          <p:cNvPr id="20" name="テキスト ボックス 19">
            <a:extLst>
              <a:ext uri="{FF2B5EF4-FFF2-40B4-BE49-F238E27FC236}">
                <a16:creationId xmlns:a16="http://schemas.microsoft.com/office/drawing/2014/main" id="{9CEAF0E0-6B5C-411C-A086-95A530A55B91}"/>
              </a:ext>
            </a:extLst>
          </p:cNvPr>
          <p:cNvSpPr txBox="1"/>
          <p:nvPr/>
        </p:nvSpPr>
        <p:spPr>
          <a:xfrm>
            <a:off x="264605" y="4582962"/>
            <a:ext cx="4562504" cy="1169551"/>
          </a:xfrm>
          <a:prstGeom prst="rect">
            <a:avLst/>
          </a:prstGeom>
          <a:noFill/>
        </p:spPr>
        <p:txBody>
          <a:bodyPr wrap="square">
            <a:spAutoFit/>
          </a:bodyPr>
          <a:lstStyle/>
          <a:p>
            <a:r>
              <a:rPr kumimoji="1" lang="ja-JP" altLang="en-US" sz="1400" dirty="0">
                <a:latin typeface="BIZ UDゴシック" panose="020B0400000000000000" pitchFamily="49" charset="-128"/>
                <a:ea typeface="BIZ UDゴシック" panose="020B0400000000000000" pitchFamily="49" charset="-128"/>
              </a:rPr>
              <a:t>国の目標</a:t>
            </a:r>
            <a:r>
              <a:rPr kumimoji="1" lang="en-US" altLang="ja-JP" sz="1400" dirty="0">
                <a:latin typeface="BIZ UDゴシック" panose="020B0400000000000000" pitchFamily="49" charset="-128"/>
                <a:ea typeface="BIZ UDゴシック" panose="020B0400000000000000" pitchFamily="49" charset="-128"/>
              </a:rPr>
              <a:t>(</a:t>
            </a:r>
            <a:r>
              <a:rPr lang="en-US" altLang="ja-JP" sz="1400" dirty="0">
                <a:latin typeface="BIZ UDゴシック" panose="020B0400000000000000" pitchFamily="49" charset="-128"/>
                <a:ea typeface="BIZ UDゴシック" panose="020B0400000000000000" pitchFamily="49" charset="-128"/>
              </a:rPr>
              <a:t>2040</a:t>
            </a:r>
            <a:r>
              <a:rPr lang="ja-JP" altLang="en-US" sz="1400" dirty="0">
                <a:latin typeface="BIZ UDゴシック" panose="020B0400000000000000" pitchFamily="49" charset="-128"/>
                <a:ea typeface="BIZ UDゴシック" panose="020B0400000000000000" pitchFamily="49" charset="-128"/>
              </a:rPr>
              <a:t>年</a:t>
            </a:r>
            <a:r>
              <a:rPr lang="en-US" altLang="ja-JP" sz="1400" dirty="0">
                <a:latin typeface="BIZ UDゴシック" panose="020B0400000000000000" pitchFamily="49" charset="-128"/>
                <a:ea typeface="BIZ UDゴシック" panose="020B0400000000000000" pitchFamily="49" charset="-128"/>
              </a:rPr>
              <a:t>20GW</a:t>
            </a:r>
            <a:r>
              <a:rPr lang="ja-JP" altLang="en-US" sz="1400" dirty="0">
                <a:latin typeface="BIZ UDゴシック" panose="020B0400000000000000" pitchFamily="49" charset="-128"/>
                <a:ea typeface="BIZ UDゴシック" panose="020B0400000000000000" pitchFamily="49" charset="-128"/>
              </a:rPr>
              <a:t>程度）を基に、府の経済規模等を考慮して設定</a:t>
            </a:r>
            <a:endParaRPr lang="en-US" altLang="ja-JP" sz="1400" dirty="0">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Ø"/>
            </a:pPr>
            <a:r>
              <a:rPr lang="ja-JP" altLang="en-US" sz="1400" dirty="0">
                <a:latin typeface="BIZ UDゴシック" panose="020B0400000000000000" pitchFamily="49" charset="-128"/>
                <a:ea typeface="BIZ UDゴシック" panose="020B0400000000000000" pitchFamily="49" charset="-128"/>
              </a:rPr>
              <a:t>まずは府においてモデル導入を進めつつ、その結果を踏まえ、市町村・民間企業への水平展開を図る。</a:t>
            </a:r>
            <a:endParaRPr lang="en-US" altLang="ja-JP" sz="1400" dirty="0">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Ø"/>
            </a:pPr>
            <a:endParaRPr lang="ja-JP" altLang="en-US" sz="1400" dirty="0"/>
          </a:p>
        </p:txBody>
      </p:sp>
      <p:sp>
        <p:nvSpPr>
          <p:cNvPr id="22" name="テキスト ボックス 21">
            <a:extLst>
              <a:ext uri="{FF2B5EF4-FFF2-40B4-BE49-F238E27FC236}">
                <a16:creationId xmlns:a16="http://schemas.microsoft.com/office/drawing/2014/main" id="{6687544D-1205-4A02-8919-5E734AC2E1BA}"/>
              </a:ext>
            </a:extLst>
          </p:cNvPr>
          <p:cNvSpPr txBox="1"/>
          <p:nvPr/>
        </p:nvSpPr>
        <p:spPr>
          <a:xfrm>
            <a:off x="5055501" y="4569600"/>
            <a:ext cx="4405429" cy="523220"/>
          </a:xfrm>
          <a:prstGeom prst="rect">
            <a:avLst/>
          </a:prstGeom>
          <a:noFill/>
        </p:spPr>
        <p:txBody>
          <a:bodyPr wrap="square">
            <a:spAutoFit/>
          </a:bodyPr>
          <a:lstStyle/>
          <a:p>
            <a:r>
              <a:rPr kumimoji="1" lang="ja-JP" altLang="en-US" sz="1400" dirty="0">
                <a:latin typeface="BIZ UDゴシック" panose="020B0400000000000000" pitchFamily="49" charset="-128"/>
                <a:ea typeface="BIZ UDゴシック" panose="020B0400000000000000" pitchFamily="49" charset="-128"/>
              </a:rPr>
              <a:t>国の目標を踏まえ、府内の導入状況等を考慮して、商用車も含めた全ての自動車の目標を新たに設定</a:t>
            </a:r>
            <a:endParaRPr lang="ja-JP" altLang="en-US" sz="1400" dirty="0"/>
          </a:p>
        </p:txBody>
      </p:sp>
      <p:sp>
        <p:nvSpPr>
          <p:cNvPr id="23" name="スライド番号プレースホルダー 1">
            <a:extLst>
              <a:ext uri="{FF2B5EF4-FFF2-40B4-BE49-F238E27FC236}">
                <a16:creationId xmlns:a16="http://schemas.microsoft.com/office/drawing/2014/main" id="{A736EE27-5E19-4431-9AC5-86AAD2506E1B}"/>
              </a:ext>
            </a:extLst>
          </p:cNvPr>
          <p:cNvSpPr txBox="1">
            <a:spLocks/>
          </p:cNvSpPr>
          <p:nvPr/>
        </p:nvSpPr>
        <p:spPr>
          <a:xfrm>
            <a:off x="9365691" y="6287020"/>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pPr marL="0" marR="0" lvl="0" indent="0" algn="r" defTabSz="914274" rtl="0" eaLnBrk="1" fontAlgn="auto" latinLnBrk="0" hangingPunct="1">
              <a:lnSpc>
                <a:spcPct val="100000"/>
              </a:lnSpc>
              <a:spcBef>
                <a:spcPts val="0"/>
              </a:spcBef>
              <a:spcAft>
                <a:spcPts val="0"/>
              </a:spcAft>
              <a:buClrTx/>
              <a:buSzTx/>
              <a:buFontTx/>
              <a:buNone/>
              <a:tabLst/>
              <a:defRPr/>
            </a:pPr>
            <a:fld id="{260D7C64-4B75-47CE-A9E9-B75BE436869C}" type="slidenum">
              <a:rPr kumimoji="1" lang="ja-JP" altLang="en-US" sz="1600"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274" rtl="0" eaLnBrk="1" fontAlgn="auto" latinLnBrk="0" hangingPunct="1">
                <a:lnSpc>
                  <a:spcPct val="100000"/>
                </a:lnSpc>
                <a:spcBef>
                  <a:spcPts val="0"/>
                </a:spcBef>
                <a:spcAft>
                  <a:spcPts val="0"/>
                </a:spcAft>
                <a:buClrTx/>
                <a:buSzTx/>
                <a:buFontTx/>
                <a:buNone/>
                <a:tabLst/>
                <a:defRPr/>
              </a:pPr>
              <a:t>4</a:t>
            </a:fld>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401457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4ED96FD8-3E6A-41AD-A56F-E3E28B329BD4}"/>
              </a:ext>
            </a:extLst>
          </p:cNvPr>
          <p:cNvSpPr/>
          <p:nvPr/>
        </p:nvSpPr>
        <p:spPr>
          <a:xfrm>
            <a:off x="5236343" y="3279245"/>
            <a:ext cx="4338484" cy="3549571"/>
          </a:xfrm>
          <a:prstGeom prst="rect">
            <a:avLst/>
          </a:prstGeom>
          <a:solidFill>
            <a:srgbClr val="0BE97A">
              <a:alpha val="10000"/>
            </a:srgbClr>
          </a:solidFill>
          <a:ln>
            <a:solidFill>
              <a:srgbClr val="C4E4C4"/>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2E3BA5AB-1BE9-4AC0-A5E0-85C412A221EA}"/>
              </a:ext>
            </a:extLst>
          </p:cNvPr>
          <p:cNvSpPr/>
          <p:nvPr/>
        </p:nvSpPr>
        <p:spPr>
          <a:xfrm>
            <a:off x="5989988" y="3371992"/>
            <a:ext cx="2879494" cy="2209700"/>
          </a:xfrm>
          <a:prstGeom prst="rect">
            <a:avLst/>
          </a:prstGeom>
          <a:solidFill>
            <a:schemeClr val="bg1"/>
          </a:solidFill>
          <a:ln>
            <a:solidFill>
              <a:schemeClr val="accent1">
                <a:shade val="50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2" name="直線コネクタ 81">
            <a:extLst>
              <a:ext uri="{FF2B5EF4-FFF2-40B4-BE49-F238E27FC236}">
                <a16:creationId xmlns:a16="http://schemas.microsoft.com/office/drawing/2014/main" id="{03AC689D-37B8-4DEB-B2B1-F2445AF4F26F}"/>
              </a:ext>
            </a:extLst>
          </p:cNvPr>
          <p:cNvCxnSpPr>
            <a:cxnSpLocks/>
          </p:cNvCxnSpPr>
          <p:nvPr/>
        </p:nvCxnSpPr>
        <p:spPr>
          <a:xfrm flipV="1">
            <a:off x="7775206" y="3740689"/>
            <a:ext cx="0" cy="184100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818BBF54-9532-4054-849F-F376A9E0DCE0}"/>
              </a:ext>
            </a:extLst>
          </p:cNvPr>
          <p:cNvCxnSpPr>
            <a:cxnSpLocks/>
            <a:endCxn id="48" idx="4"/>
          </p:cNvCxnSpPr>
          <p:nvPr/>
        </p:nvCxnSpPr>
        <p:spPr>
          <a:xfrm flipH="1" flipV="1">
            <a:off x="6615919" y="5041841"/>
            <a:ext cx="5080" cy="53985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 name="角丸四角形 3">
            <a:extLst>
              <a:ext uri="{FF2B5EF4-FFF2-40B4-BE49-F238E27FC236}">
                <a16:creationId xmlns:a16="http://schemas.microsoft.com/office/drawing/2014/main" id="{9B4ECEBE-7D2B-BE03-FBCF-A79668843A15}"/>
              </a:ext>
            </a:extLst>
          </p:cNvPr>
          <p:cNvSpPr/>
          <p:nvPr/>
        </p:nvSpPr>
        <p:spPr>
          <a:xfrm>
            <a:off x="-18544" y="-18185"/>
            <a:ext cx="9906000" cy="421262"/>
          </a:xfrm>
          <a:prstGeom prst="roundRect">
            <a:avLst>
              <a:gd name="adj" fmla="val 0"/>
            </a:avLst>
          </a:prstGeom>
          <a:solidFill>
            <a:srgbClr val="00660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91440" tIns="25714" rIns="91440" bIns="25714" rtlCol="0" anchor="ctr">
            <a:spAutoFit/>
          </a:bodyPr>
          <a:lstStyle/>
          <a:p>
            <a:pPr marL="0" indent="0" algn="ctr">
              <a:spcBef>
                <a:spcPts val="3000"/>
              </a:spcBef>
              <a:buNone/>
            </a:pPr>
            <a:r>
              <a:rPr lang="zh-CN" altLang="en-US" sz="2400" b="1">
                <a:latin typeface="Meiryo UI"/>
                <a:ea typeface="Meiryo UI"/>
              </a:rPr>
              <a:t>次世代型太陽電池（ペロブスカイト等）の目標設定に関する考え方</a:t>
            </a:r>
            <a:endParaRPr lang="zh-CN" altLang="en-US" sz="2400" b="1" dirty="0">
              <a:latin typeface="Meiryo UI"/>
              <a:ea typeface="Meiryo UI"/>
            </a:endParaRPr>
          </a:p>
        </p:txBody>
      </p:sp>
      <p:graphicFrame>
        <p:nvGraphicFramePr>
          <p:cNvPr id="8" name="表 1">
            <a:extLst>
              <a:ext uri="{FF2B5EF4-FFF2-40B4-BE49-F238E27FC236}">
                <a16:creationId xmlns:a16="http://schemas.microsoft.com/office/drawing/2014/main" id="{87F6F74B-AB51-94D0-6878-426D17774283}"/>
              </a:ext>
            </a:extLst>
          </p:cNvPr>
          <p:cNvGraphicFramePr>
            <a:graphicFrameLocks noGrp="1"/>
          </p:cNvGraphicFramePr>
          <p:nvPr>
            <p:extLst>
              <p:ext uri="{D42A27DB-BD31-4B8C-83A1-F6EECF244321}">
                <p14:modId xmlns:p14="http://schemas.microsoft.com/office/powerpoint/2010/main" val="2031823278"/>
              </p:ext>
            </p:extLst>
          </p:nvPr>
        </p:nvGraphicFramePr>
        <p:xfrm>
          <a:off x="5270207" y="2143581"/>
          <a:ext cx="4338484" cy="1084559"/>
        </p:xfrm>
        <a:graphic>
          <a:graphicData uri="http://schemas.openxmlformats.org/drawingml/2006/table">
            <a:tbl>
              <a:tblPr firstRow="1" firstCol="1" bandRow="1">
                <a:tableStyleId>{93296810-A885-4BE3-A3E7-6D5BEEA58F35}</a:tableStyleId>
              </a:tblPr>
              <a:tblGrid>
                <a:gridCol w="1277919">
                  <a:extLst>
                    <a:ext uri="{9D8B030D-6E8A-4147-A177-3AD203B41FA5}">
                      <a16:colId xmlns:a16="http://schemas.microsoft.com/office/drawing/2014/main" val="844830020"/>
                    </a:ext>
                  </a:extLst>
                </a:gridCol>
                <a:gridCol w="1398112">
                  <a:extLst>
                    <a:ext uri="{9D8B030D-6E8A-4147-A177-3AD203B41FA5}">
                      <a16:colId xmlns:a16="http://schemas.microsoft.com/office/drawing/2014/main" val="3761949157"/>
                    </a:ext>
                  </a:extLst>
                </a:gridCol>
                <a:gridCol w="1662453">
                  <a:extLst>
                    <a:ext uri="{9D8B030D-6E8A-4147-A177-3AD203B41FA5}">
                      <a16:colId xmlns:a16="http://schemas.microsoft.com/office/drawing/2014/main" val="920174900"/>
                    </a:ext>
                  </a:extLst>
                </a:gridCol>
              </a:tblGrid>
              <a:tr h="409988">
                <a:tc>
                  <a:txBody>
                    <a:bodyPr/>
                    <a:lstStyle/>
                    <a:p>
                      <a:pPr algn="ctr">
                        <a:lnSpc>
                          <a:spcPts val="2000"/>
                        </a:lnSpc>
                      </a:pPr>
                      <a:r>
                        <a:rPr lang="ja-JP" sz="1400" b="1" kern="100" dirty="0">
                          <a:effectLst/>
                          <a:latin typeface="BIZ UDゴシック" panose="020B0400000000000000" pitchFamily="49" charset="-128"/>
                          <a:ea typeface="BIZ UDゴシック" panose="020B0400000000000000" pitchFamily="49" charset="-128"/>
                        </a:rPr>
                        <a:t>年度</a:t>
                      </a:r>
                      <a:endParaRPr lang="ja-JP"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lnSpc>
                          <a:spcPts val="2000"/>
                        </a:lnSpc>
                      </a:pPr>
                      <a:r>
                        <a:rPr lang="ja-JP" altLang="en-US"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２０３０</a:t>
                      </a:r>
                      <a:endParaRPr lang="ja-JP"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lnSpc>
                          <a:spcPts val="2000"/>
                        </a:lnSpc>
                      </a:pPr>
                      <a:r>
                        <a:rPr lang="ja-JP" altLang="en-US"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２０３５</a:t>
                      </a:r>
                      <a:endParaRPr lang="ja-JP"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96052705"/>
                  </a:ext>
                </a:extLst>
              </a:tr>
              <a:tr h="674571">
                <a:tc>
                  <a:txBody>
                    <a:bodyPr/>
                    <a:lstStyle/>
                    <a:p>
                      <a:pPr algn="ctr">
                        <a:lnSpc>
                          <a:spcPts val="2000"/>
                        </a:lnSpc>
                      </a:pPr>
                      <a:r>
                        <a:rPr lang="ja-JP" sz="1400" kern="100" dirty="0">
                          <a:effectLst/>
                          <a:latin typeface="BIZ UDゴシック" panose="020B0400000000000000" pitchFamily="49" charset="-128"/>
                          <a:ea typeface="BIZ UDゴシック" panose="020B0400000000000000" pitchFamily="49" charset="-128"/>
                        </a:rPr>
                        <a:t>導入</a:t>
                      </a:r>
                      <a:endParaRPr lang="en-US" altLang="ja-JP" sz="1400" kern="100" dirty="0">
                        <a:effectLst/>
                        <a:latin typeface="BIZ UDゴシック" panose="020B0400000000000000" pitchFamily="49" charset="-128"/>
                        <a:ea typeface="BIZ UDゴシック" panose="020B0400000000000000" pitchFamily="49" charset="-128"/>
                      </a:endParaRPr>
                    </a:p>
                    <a:p>
                      <a:pPr algn="ctr">
                        <a:lnSpc>
                          <a:spcPts val="2000"/>
                        </a:lnSpc>
                      </a:pPr>
                      <a:r>
                        <a:rPr lang="ja-JP" sz="1400" kern="100" dirty="0">
                          <a:effectLst/>
                          <a:latin typeface="BIZ UDゴシック" panose="020B0400000000000000" pitchFamily="49" charset="-128"/>
                          <a:ea typeface="BIZ UDゴシック" panose="020B0400000000000000" pitchFamily="49" charset="-128"/>
                        </a:rPr>
                        <a:t>目標量</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lnSpc>
                          <a:spcPts val="2000"/>
                        </a:lnSpc>
                      </a:pPr>
                      <a:r>
                        <a:rPr lang="ja-JP" altLang="en-US" sz="2000" b="1" kern="100" dirty="0">
                          <a:solidFill>
                            <a:srgbClr val="002060"/>
                          </a:solidFill>
                          <a:effectLst/>
                          <a:latin typeface="BIZ UDゴシック" panose="020B0400000000000000" pitchFamily="49" charset="-128"/>
                          <a:ea typeface="BIZ UDゴシック" panose="020B0400000000000000" pitchFamily="49" charset="-128"/>
                        </a:rPr>
                        <a:t>８</a:t>
                      </a:r>
                      <a:r>
                        <a:rPr lang="ja-JP" altLang="en-US" sz="1400" kern="100" dirty="0">
                          <a:solidFill>
                            <a:srgbClr val="002060"/>
                          </a:solidFill>
                          <a:effectLst/>
                          <a:latin typeface="BIZ UDゴシック" panose="020B0400000000000000" pitchFamily="49" charset="-128"/>
                          <a:ea typeface="BIZ UDゴシック" panose="020B0400000000000000" pitchFamily="49" charset="-128"/>
                        </a:rPr>
                        <a:t>万</a:t>
                      </a:r>
                      <a:r>
                        <a:rPr lang="en-US" altLang="ja-JP" sz="1400" kern="100" dirty="0">
                          <a:effectLst/>
                          <a:latin typeface="BIZ UDゴシック" panose="020B0400000000000000" pitchFamily="49" charset="-128"/>
                          <a:ea typeface="BIZ UDゴシック" panose="020B0400000000000000" pitchFamily="49" charset="-128"/>
                        </a:rPr>
                        <a:t>kW</a:t>
                      </a:r>
                      <a:r>
                        <a:rPr lang="ja-JP" altLang="en-US" sz="1400" kern="100" dirty="0">
                          <a:effectLst/>
                          <a:latin typeface="BIZ UDゴシック" panose="020B0400000000000000" pitchFamily="49" charset="-128"/>
                          <a:ea typeface="BIZ UDゴシック" panose="020B0400000000000000" pitchFamily="49" charset="-128"/>
                        </a:rPr>
                        <a:t> </a:t>
                      </a:r>
                      <a:endParaRPr lang="en-US" altLang="ja-JP" sz="1400" kern="100" dirty="0">
                        <a:effectLst/>
                        <a:latin typeface="BIZ UDゴシック" panose="020B0400000000000000" pitchFamily="49" charset="-128"/>
                        <a:ea typeface="BIZ UDゴシック" panose="020B0400000000000000" pitchFamily="49" charset="-128"/>
                      </a:endParaRPr>
                    </a:p>
                    <a:p>
                      <a:pPr algn="ctr">
                        <a:lnSpc>
                          <a:spcPts val="2000"/>
                        </a:lnSpc>
                      </a:pPr>
                      <a:r>
                        <a:rPr lang="en-US" sz="1200" kern="100" dirty="0">
                          <a:effectLst/>
                          <a:latin typeface="BIZ UDゴシック" panose="020B0400000000000000" pitchFamily="49" charset="-128"/>
                          <a:ea typeface="BIZ UDゴシック" panose="020B0400000000000000" pitchFamily="49" charset="-128"/>
                        </a:rPr>
                        <a:t>(0.</a:t>
                      </a:r>
                      <a:r>
                        <a:rPr lang="en-US" altLang="ja-JP" sz="1200" kern="100" dirty="0">
                          <a:effectLst/>
                          <a:latin typeface="BIZ UDゴシック" panose="020B0400000000000000" pitchFamily="49" charset="-128"/>
                          <a:ea typeface="BIZ UDゴシック" panose="020B0400000000000000" pitchFamily="49" charset="-128"/>
                        </a:rPr>
                        <a:t>08</a:t>
                      </a:r>
                      <a:r>
                        <a:rPr lang="en-US" sz="1200" kern="100" dirty="0">
                          <a:effectLst/>
                          <a:latin typeface="BIZ UDゴシック" panose="020B0400000000000000" pitchFamily="49" charset="-128"/>
                          <a:ea typeface="BIZ UDゴシック" panose="020B0400000000000000" pitchFamily="49" charset="-128"/>
                        </a:rPr>
                        <a:t>GW)</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lnSpc>
                          <a:spcPts val="2000"/>
                        </a:lnSpc>
                      </a:pPr>
                      <a:r>
                        <a:rPr lang="en-US" sz="2000" b="1" kern="100" dirty="0">
                          <a:solidFill>
                            <a:srgbClr val="0070C0"/>
                          </a:solidFill>
                          <a:effectLst/>
                          <a:latin typeface="BIZ UDゴシック" panose="020B0400000000000000" pitchFamily="49" charset="-128"/>
                          <a:ea typeface="BIZ UDゴシック" panose="020B0400000000000000" pitchFamily="49" charset="-128"/>
                        </a:rPr>
                        <a:t>5</a:t>
                      </a:r>
                      <a:r>
                        <a:rPr lang="en-US" altLang="ja-JP" sz="2000" b="1" kern="100" dirty="0">
                          <a:solidFill>
                            <a:srgbClr val="0070C0"/>
                          </a:solidFill>
                          <a:effectLst/>
                          <a:latin typeface="BIZ UDゴシック" panose="020B0400000000000000" pitchFamily="49" charset="-128"/>
                          <a:ea typeface="BIZ UDゴシック" panose="020B0400000000000000" pitchFamily="49" charset="-128"/>
                        </a:rPr>
                        <a:t>3</a:t>
                      </a:r>
                      <a:r>
                        <a:rPr lang="ja-JP" altLang="en-US" sz="1400" kern="100" dirty="0">
                          <a:effectLst/>
                          <a:latin typeface="BIZ UDゴシック" panose="020B0400000000000000" pitchFamily="49" charset="-128"/>
                          <a:ea typeface="BIZ UDゴシック" panose="020B0400000000000000" pitchFamily="49" charset="-128"/>
                        </a:rPr>
                        <a:t>万</a:t>
                      </a:r>
                      <a:r>
                        <a:rPr lang="en-US" altLang="ja-JP" sz="1400" kern="100" dirty="0">
                          <a:effectLst/>
                          <a:latin typeface="BIZ UDゴシック" panose="020B0400000000000000" pitchFamily="49" charset="-128"/>
                          <a:ea typeface="BIZ UDゴシック" panose="020B0400000000000000" pitchFamily="49" charset="-128"/>
                        </a:rPr>
                        <a:t>kW </a:t>
                      </a:r>
                    </a:p>
                    <a:p>
                      <a:pPr algn="ctr">
                        <a:lnSpc>
                          <a:spcPts val="2000"/>
                        </a:lnSpc>
                      </a:pPr>
                      <a:r>
                        <a:rPr lang="en-US" sz="1400" kern="100" dirty="0">
                          <a:effectLst/>
                          <a:latin typeface="BIZ UDゴシック" panose="020B0400000000000000" pitchFamily="49" charset="-128"/>
                          <a:ea typeface="BIZ UDゴシック" panose="020B0400000000000000" pitchFamily="49" charset="-128"/>
                        </a:rPr>
                        <a:t>(0.5</a:t>
                      </a:r>
                      <a:r>
                        <a:rPr lang="en-US" altLang="ja-JP" sz="1400" kern="100" dirty="0">
                          <a:effectLst/>
                          <a:latin typeface="BIZ UDゴシック" panose="020B0400000000000000" pitchFamily="49" charset="-128"/>
                          <a:ea typeface="BIZ UDゴシック" panose="020B0400000000000000" pitchFamily="49" charset="-128"/>
                        </a:rPr>
                        <a:t>3</a:t>
                      </a:r>
                      <a:r>
                        <a:rPr lang="en-US" sz="1400" kern="100" dirty="0">
                          <a:effectLst/>
                          <a:latin typeface="BIZ UDゴシック" panose="020B0400000000000000" pitchFamily="49" charset="-128"/>
                          <a:ea typeface="BIZ UDゴシック" panose="020B0400000000000000" pitchFamily="49" charset="-128"/>
                        </a:rPr>
                        <a:t>GW)</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03269839"/>
                  </a:ext>
                </a:extLst>
              </a:tr>
            </a:tbl>
          </a:graphicData>
        </a:graphic>
      </p:graphicFrame>
      <p:sp>
        <p:nvSpPr>
          <p:cNvPr id="15" name="テキスト ボックス 14">
            <a:extLst>
              <a:ext uri="{FF2B5EF4-FFF2-40B4-BE49-F238E27FC236}">
                <a16:creationId xmlns:a16="http://schemas.microsoft.com/office/drawing/2014/main" id="{903163B3-492F-4329-91C2-A12C29B59FC3}"/>
              </a:ext>
            </a:extLst>
          </p:cNvPr>
          <p:cNvSpPr txBox="1"/>
          <p:nvPr/>
        </p:nvSpPr>
        <p:spPr>
          <a:xfrm>
            <a:off x="276458" y="4964454"/>
            <a:ext cx="3842219" cy="369332"/>
          </a:xfrm>
          <a:prstGeom prst="rect">
            <a:avLst/>
          </a:prstGeom>
          <a:noFill/>
        </p:spPr>
        <p:txBody>
          <a:bodyPr wrap="square">
            <a:spAutoFit/>
          </a:bodyPr>
          <a:lstStyle/>
          <a:p>
            <a:pPr marL="452438" indent="-452438"/>
            <a:r>
              <a:rPr lang="ja-JP" altLang="en-US" sz="900" dirty="0">
                <a:latin typeface="BIZ UDゴシック" panose="020B0400000000000000" pitchFamily="49" charset="-128"/>
                <a:ea typeface="BIZ UDゴシック" panose="020B0400000000000000" pitchFamily="49" charset="-128"/>
              </a:rPr>
              <a:t>出典：「</a:t>
            </a:r>
            <a:r>
              <a:rPr lang="zh-TW" altLang="en-US" sz="900" dirty="0">
                <a:latin typeface="BIZ UDゴシック" panose="020B0400000000000000" pitchFamily="49" charset="-128"/>
                <a:ea typeface="BIZ UDゴシック" panose="020B0400000000000000" pitchFamily="49" charset="-128"/>
              </a:rPr>
              <a:t>次世代型太陽電池戦略</a:t>
            </a:r>
            <a:r>
              <a:rPr lang="ja-JP" altLang="en-US" sz="900" dirty="0">
                <a:latin typeface="BIZ UDゴシック" panose="020B0400000000000000" pitchFamily="49" charset="-128"/>
                <a:ea typeface="BIZ UDゴシック" panose="020B0400000000000000" pitchFamily="49" charset="-128"/>
              </a:rPr>
              <a:t>」や次世代型太陽電池の導入拡大及び産業競争力強化に向けた官民協議会資料を基に大阪府が作成</a:t>
            </a:r>
          </a:p>
        </p:txBody>
      </p:sp>
      <p:sp>
        <p:nvSpPr>
          <p:cNvPr id="17" name="テキスト ボックス 16">
            <a:extLst>
              <a:ext uri="{FF2B5EF4-FFF2-40B4-BE49-F238E27FC236}">
                <a16:creationId xmlns:a16="http://schemas.microsoft.com/office/drawing/2014/main" id="{C70FA1B8-4D8A-4241-84D8-2F0DCAE67FEC}"/>
              </a:ext>
            </a:extLst>
          </p:cNvPr>
          <p:cNvSpPr txBox="1"/>
          <p:nvPr/>
        </p:nvSpPr>
        <p:spPr>
          <a:xfrm>
            <a:off x="246452" y="6614821"/>
            <a:ext cx="2583944" cy="238836"/>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出典：大阪府「</a:t>
            </a:r>
            <a:r>
              <a:rPr lang="en-US" altLang="ja-JP" sz="900" dirty="0">
                <a:latin typeface="BIZ UDゴシック" panose="020B0400000000000000" pitchFamily="49" charset="-128"/>
                <a:ea typeface="BIZ UDゴシック" panose="020B0400000000000000" pitchFamily="49" charset="-128"/>
              </a:rPr>
              <a:t>Beyond</a:t>
            </a:r>
            <a:r>
              <a:rPr lang="ja-JP" altLang="en-US" sz="900" dirty="0">
                <a:latin typeface="BIZ UDゴシック" panose="020B0400000000000000" pitchFamily="49" charset="-128"/>
                <a:ea typeface="BIZ UDゴシック" panose="020B0400000000000000" pitchFamily="49" charset="-128"/>
              </a:rPr>
              <a:t> </a:t>
            </a:r>
            <a:r>
              <a:rPr lang="en-US" altLang="ja-JP" sz="900" dirty="0">
                <a:latin typeface="BIZ UDゴシック" panose="020B0400000000000000" pitchFamily="49" charset="-128"/>
                <a:ea typeface="BIZ UDゴシック" panose="020B0400000000000000" pitchFamily="49" charset="-128"/>
              </a:rPr>
              <a:t>EXPO 2025</a:t>
            </a:r>
            <a:r>
              <a:rPr lang="ja-JP" altLang="en-US" sz="900" dirty="0">
                <a:latin typeface="BIZ UDゴシック" panose="020B0400000000000000" pitchFamily="49" charset="-128"/>
                <a:ea typeface="BIZ UDゴシック" panose="020B0400000000000000" pitchFamily="49" charset="-128"/>
              </a:rPr>
              <a:t>骨子（案）」　　</a:t>
            </a:r>
            <a:endParaRPr lang="ja-JP" altLang="en-US" sz="900" dirty="0"/>
          </a:p>
        </p:txBody>
      </p:sp>
      <p:sp>
        <p:nvSpPr>
          <p:cNvPr id="18" name="テキスト ボックス 17">
            <a:extLst>
              <a:ext uri="{FF2B5EF4-FFF2-40B4-BE49-F238E27FC236}">
                <a16:creationId xmlns:a16="http://schemas.microsoft.com/office/drawing/2014/main" id="{30A9CCC5-8433-4C54-A23E-AE32B8538702}"/>
              </a:ext>
            </a:extLst>
          </p:cNvPr>
          <p:cNvSpPr txBox="1"/>
          <p:nvPr/>
        </p:nvSpPr>
        <p:spPr>
          <a:xfrm>
            <a:off x="320307" y="4621599"/>
            <a:ext cx="3955257" cy="338554"/>
          </a:xfrm>
          <a:prstGeom prst="rect">
            <a:avLst/>
          </a:prstGeom>
          <a:noFill/>
        </p:spPr>
        <p:txBody>
          <a:bodyPr wrap="square">
            <a:spAutoFit/>
          </a:bodyPr>
          <a:lstStyle/>
          <a:p>
            <a:pPr marL="1616075" indent="-1616075"/>
            <a:r>
              <a:rPr lang="en-US" altLang="ja-JP" sz="1600" dirty="0">
                <a:latin typeface="BIZ UDゴシック" panose="020B0400000000000000" pitchFamily="49" charset="-128"/>
                <a:ea typeface="BIZ UDゴシック" panose="020B0400000000000000" pitchFamily="49" charset="-128"/>
              </a:rPr>
              <a:t>2030</a:t>
            </a:r>
            <a:r>
              <a:rPr lang="ja-JP" altLang="en-US" sz="1600" dirty="0">
                <a:latin typeface="BIZ UDゴシック" panose="020B0400000000000000" pitchFamily="49" charset="-128"/>
                <a:ea typeface="BIZ UDゴシック" panose="020B0400000000000000" pitchFamily="49" charset="-128"/>
              </a:rPr>
              <a:t>年度　　</a:t>
            </a:r>
            <a:r>
              <a:rPr lang="en-US" altLang="ja-JP" sz="1600" dirty="0">
                <a:latin typeface="BIZ UDゴシック" panose="020B0400000000000000" pitchFamily="49" charset="-128"/>
                <a:ea typeface="BIZ UDゴシック" panose="020B0400000000000000" pitchFamily="49" charset="-128"/>
              </a:rPr>
              <a:t>2035</a:t>
            </a:r>
            <a:r>
              <a:rPr lang="ja-JP" altLang="en-US" sz="1600" dirty="0">
                <a:latin typeface="BIZ UDゴシック" panose="020B0400000000000000" pitchFamily="49" charset="-128"/>
                <a:ea typeface="BIZ UDゴシック" panose="020B0400000000000000" pitchFamily="49" charset="-128"/>
              </a:rPr>
              <a:t>年度　　</a:t>
            </a:r>
            <a:r>
              <a:rPr lang="en-US" altLang="ja-JP" sz="1600" dirty="0">
                <a:latin typeface="BIZ UDゴシック" panose="020B0400000000000000" pitchFamily="49" charset="-128"/>
                <a:ea typeface="BIZ UDゴシック" panose="020B0400000000000000" pitchFamily="49" charset="-128"/>
              </a:rPr>
              <a:t>2040</a:t>
            </a:r>
            <a:r>
              <a:rPr lang="ja-JP" altLang="en-US" sz="1600" dirty="0">
                <a:latin typeface="BIZ UDゴシック" panose="020B0400000000000000" pitchFamily="49" charset="-128"/>
                <a:ea typeface="BIZ UDゴシック" panose="020B0400000000000000" pitchFamily="49" charset="-128"/>
              </a:rPr>
              <a:t>年度</a:t>
            </a:r>
          </a:p>
        </p:txBody>
      </p:sp>
      <p:cxnSp>
        <p:nvCxnSpPr>
          <p:cNvPr id="20" name="直線コネクタ 19">
            <a:extLst>
              <a:ext uri="{FF2B5EF4-FFF2-40B4-BE49-F238E27FC236}">
                <a16:creationId xmlns:a16="http://schemas.microsoft.com/office/drawing/2014/main" id="{712A750A-D5A6-4601-BCB1-71B378E3A5D3}"/>
              </a:ext>
            </a:extLst>
          </p:cNvPr>
          <p:cNvCxnSpPr/>
          <p:nvPr/>
        </p:nvCxnSpPr>
        <p:spPr>
          <a:xfrm>
            <a:off x="412362" y="4623680"/>
            <a:ext cx="3365977"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フリーフォーム: 図形 21">
            <a:extLst>
              <a:ext uri="{FF2B5EF4-FFF2-40B4-BE49-F238E27FC236}">
                <a16:creationId xmlns:a16="http://schemas.microsoft.com/office/drawing/2014/main" id="{D896B633-6934-463C-8C2B-B25F4815C2AF}"/>
              </a:ext>
            </a:extLst>
          </p:cNvPr>
          <p:cNvSpPr/>
          <p:nvPr/>
        </p:nvSpPr>
        <p:spPr>
          <a:xfrm>
            <a:off x="280282" y="2972229"/>
            <a:ext cx="2827671" cy="1617614"/>
          </a:xfrm>
          <a:custGeom>
            <a:avLst/>
            <a:gdLst>
              <a:gd name="connsiteX0" fmla="*/ 0 w 2824843"/>
              <a:gd name="connsiteY0" fmla="*/ 2139043 h 2139043"/>
              <a:gd name="connsiteX1" fmla="*/ 413657 w 2824843"/>
              <a:gd name="connsiteY1" fmla="*/ 2079171 h 2139043"/>
              <a:gd name="connsiteX2" fmla="*/ 968829 w 2824843"/>
              <a:gd name="connsiteY2" fmla="*/ 1915886 h 2139043"/>
              <a:gd name="connsiteX3" fmla="*/ 1529443 w 2824843"/>
              <a:gd name="connsiteY3" fmla="*/ 1632857 h 2139043"/>
              <a:gd name="connsiteX4" fmla="*/ 1861457 w 2824843"/>
              <a:gd name="connsiteY4" fmla="*/ 1393371 h 2139043"/>
              <a:gd name="connsiteX5" fmla="*/ 2090057 w 2824843"/>
              <a:gd name="connsiteY5" fmla="*/ 1191986 h 2139043"/>
              <a:gd name="connsiteX6" fmla="*/ 2389415 w 2824843"/>
              <a:gd name="connsiteY6" fmla="*/ 876300 h 2139043"/>
              <a:gd name="connsiteX7" fmla="*/ 2639786 w 2824843"/>
              <a:gd name="connsiteY7" fmla="*/ 451757 h 2139043"/>
              <a:gd name="connsiteX8" fmla="*/ 2764972 w 2824843"/>
              <a:gd name="connsiteY8" fmla="*/ 108857 h 2139043"/>
              <a:gd name="connsiteX9" fmla="*/ 2824843 w 2824843"/>
              <a:gd name="connsiteY9" fmla="*/ 0 h 213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4843" h="2139043">
                <a:moveTo>
                  <a:pt x="0" y="2139043"/>
                </a:moveTo>
                <a:cubicBezTo>
                  <a:pt x="126093" y="2127703"/>
                  <a:pt x="252186" y="2116364"/>
                  <a:pt x="413657" y="2079171"/>
                </a:cubicBezTo>
                <a:cubicBezTo>
                  <a:pt x="575129" y="2041978"/>
                  <a:pt x="782865" y="1990272"/>
                  <a:pt x="968829" y="1915886"/>
                </a:cubicBezTo>
                <a:cubicBezTo>
                  <a:pt x="1154793" y="1841500"/>
                  <a:pt x="1380672" y="1719943"/>
                  <a:pt x="1529443" y="1632857"/>
                </a:cubicBezTo>
                <a:cubicBezTo>
                  <a:pt x="1678214" y="1545771"/>
                  <a:pt x="1768021" y="1466849"/>
                  <a:pt x="1861457" y="1393371"/>
                </a:cubicBezTo>
                <a:cubicBezTo>
                  <a:pt x="1954893" y="1319893"/>
                  <a:pt x="2002064" y="1278164"/>
                  <a:pt x="2090057" y="1191986"/>
                </a:cubicBezTo>
                <a:cubicBezTo>
                  <a:pt x="2178050" y="1105808"/>
                  <a:pt x="2297794" y="999671"/>
                  <a:pt x="2389415" y="876300"/>
                </a:cubicBezTo>
                <a:cubicBezTo>
                  <a:pt x="2481036" y="752929"/>
                  <a:pt x="2577193" y="579664"/>
                  <a:pt x="2639786" y="451757"/>
                </a:cubicBezTo>
                <a:cubicBezTo>
                  <a:pt x="2702379" y="323850"/>
                  <a:pt x="2734129" y="184150"/>
                  <a:pt x="2764972" y="108857"/>
                </a:cubicBezTo>
                <a:cubicBezTo>
                  <a:pt x="2795815" y="33564"/>
                  <a:pt x="2810329" y="16782"/>
                  <a:pt x="2824843"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楕円 22">
            <a:extLst>
              <a:ext uri="{FF2B5EF4-FFF2-40B4-BE49-F238E27FC236}">
                <a16:creationId xmlns:a16="http://schemas.microsoft.com/office/drawing/2014/main" id="{C78B5432-6EB5-4C4D-8E1A-766F65FC2445}"/>
              </a:ext>
            </a:extLst>
          </p:cNvPr>
          <p:cNvSpPr/>
          <p:nvPr/>
        </p:nvSpPr>
        <p:spPr>
          <a:xfrm>
            <a:off x="659219" y="4422897"/>
            <a:ext cx="142240" cy="13757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BACBD528-59E4-40ED-8F20-014B241C5665}"/>
              </a:ext>
            </a:extLst>
          </p:cNvPr>
          <p:cNvSpPr/>
          <p:nvPr/>
        </p:nvSpPr>
        <p:spPr>
          <a:xfrm>
            <a:off x="1902310" y="4034794"/>
            <a:ext cx="142240" cy="13757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B8721151-B5AA-4296-916F-D3D264AA6604}"/>
              </a:ext>
            </a:extLst>
          </p:cNvPr>
          <p:cNvSpPr/>
          <p:nvPr/>
        </p:nvSpPr>
        <p:spPr>
          <a:xfrm>
            <a:off x="3036833" y="2900550"/>
            <a:ext cx="142240" cy="13757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ACC6E421-2EF7-4E39-83B4-FEF676EFDF9E}"/>
              </a:ext>
            </a:extLst>
          </p:cNvPr>
          <p:cNvSpPr txBox="1"/>
          <p:nvPr/>
        </p:nvSpPr>
        <p:spPr>
          <a:xfrm>
            <a:off x="1575048" y="3714937"/>
            <a:ext cx="914400" cy="276999"/>
          </a:xfrm>
          <a:prstGeom prst="rect">
            <a:avLst/>
          </a:prstGeom>
          <a:noFill/>
        </p:spPr>
        <p:txBody>
          <a:bodyPr wrap="square">
            <a:spAutoFit/>
          </a:bodyPr>
          <a:lstStyle/>
          <a:p>
            <a:pPr marL="1616075" indent="-1616075"/>
            <a:r>
              <a:rPr lang="ja-JP" altLang="en-US" sz="1200" dirty="0">
                <a:solidFill>
                  <a:srgbClr val="FF0000"/>
                </a:solidFill>
                <a:latin typeface="BIZ UDゴシック" panose="020B0400000000000000" pitchFamily="49" charset="-128"/>
                <a:ea typeface="BIZ UDゴシック" panose="020B0400000000000000" pitchFamily="49" charset="-128"/>
              </a:rPr>
              <a:t>約</a:t>
            </a:r>
            <a:r>
              <a:rPr lang="en-US" altLang="ja-JP" sz="1200" dirty="0">
                <a:solidFill>
                  <a:srgbClr val="FF0000"/>
                </a:solidFill>
                <a:latin typeface="BIZ UDゴシック" panose="020B0400000000000000" pitchFamily="49" charset="-128"/>
                <a:ea typeface="BIZ UDゴシック" panose="020B0400000000000000" pitchFamily="49" charset="-128"/>
              </a:rPr>
              <a:t>6.5</a:t>
            </a:r>
            <a:r>
              <a:rPr lang="ja-JP" altLang="en-US" sz="1200" dirty="0">
                <a:solidFill>
                  <a:srgbClr val="FF0000"/>
                </a:solidFill>
                <a:latin typeface="BIZ UDゴシック" panose="020B0400000000000000" pitchFamily="49" charset="-128"/>
                <a:ea typeface="BIZ UDゴシック" panose="020B0400000000000000" pitchFamily="49" charset="-128"/>
              </a:rPr>
              <a:t>ＧＷ</a:t>
            </a:r>
          </a:p>
        </p:txBody>
      </p:sp>
      <p:sp>
        <p:nvSpPr>
          <p:cNvPr id="27" name="テキスト ボックス 26">
            <a:extLst>
              <a:ext uri="{FF2B5EF4-FFF2-40B4-BE49-F238E27FC236}">
                <a16:creationId xmlns:a16="http://schemas.microsoft.com/office/drawing/2014/main" id="{588AF43C-E7FF-4DE9-A94B-CCC5DD565978}"/>
              </a:ext>
            </a:extLst>
          </p:cNvPr>
          <p:cNvSpPr txBox="1"/>
          <p:nvPr/>
        </p:nvSpPr>
        <p:spPr>
          <a:xfrm>
            <a:off x="412362" y="4165687"/>
            <a:ext cx="914400" cy="276999"/>
          </a:xfrm>
          <a:prstGeom prst="rect">
            <a:avLst/>
          </a:prstGeom>
          <a:noFill/>
        </p:spPr>
        <p:txBody>
          <a:bodyPr wrap="square">
            <a:spAutoFit/>
          </a:bodyPr>
          <a:lstStyle/>
          <a:p>
            <a:pPr marL="1616075" indent="-1616075"/>
            <a:r>
              <a:rPr lang="ja-JP" altLang="en-US" sz="1200" dirty="0">
                <a:solidFill>
                  <a:srgbClr val="FF0000"/>
                </a:solidFill>
                <a:latin typeface="BIZ UDゴシック" panose="020B0400000000000000" pitchFamily="49" charset="-128"/>
                <a:ea typeface="BIZ UDゴシック" panose="020B0400000000000000" pitchFamily="49" charset="-128"/>
              </a:rPr>
              <a:t>１ＧＷ</a:t>
            </a:r>
          </a:p>
        </p:txBody>
      </p:sp>
      <p:sp>
        <p:nvSpPr>
          <p:cNvPr id="28" name="テキスト ボックス 27">
            <a:extLst>
              <a:ext uri="{FF2B5EF4-FFF2-40B4-BE49-F238E27FC236}">
                <a16:creationId xmlns:a16="http://schemas.microsoft.com/office/drawing/2014/main" id="{1181283A-42B0-4720-B817-05B6DE4FE71C}"/>
              </a:ext>
            </a:extLst>
          </p:cNvPr>
          <p:cNvSpPr txBox="1"/>
          <p:nvPr/>
        </p:nvSpPr>
        <p:spPr>
          <a:xfrm>
            <a:off x="2772639" y="2598310"/>
            <a:ext cx="914400" cy="276999"/>
          </a:xfrm>
          <a:prstGeom prst="rect">
            <a:avLst/>
          </a:prstGeom>
          <a:noFill/>
        </p:spPr>
        <p:txBody>
          <a:bodyPr wrap="square">
            <a:spAutoFit/>
          </a:bodyPr>
          <a:lstStyle/>
          <a:p>
            <a:pPr marL="1616075" indent="-1616075"/>
            <a:r>
              <a:rPr lang="en-US" altLang="ja-JP" sz="1200" dirty="0">
                <a:solidFill>
                  <a:srgbClr val="FF0000"/>
                </a:solidFill>
                <a:latin typeface="BIZ UDゴシック" panose="020B0400000000000000" pitchFamily="49" charset="-128"/>
                <a:ea typeface="BIZ UDゴシック" panose="020B0400000000000000" pitchFamily="49" charset="-128"/>
              </a:rPr>
              <a:t>20</a:t>
            </a:r>
            <a:r>
              <a:rPr lang="ja-JP" altLang="en-US" sz="1200" dirty="0">
                <a:solidFill>
                  <a:srgbClr val="FF0000"/>
                </a:solidFill>
                <a:latin typeface="BIZ UDゴシック" panose="020B0400000000000000" pitchFamily="49" charset="-128"/>
                <a:ea typeface="BIZ UDゴシック" panose="020B0400000000000000" pitchFamily="49" charset="-128"/>
              </a:rPr>
              <a:t>ＧＷ</a:t>
            </a:r>
          </a:p>
        </p:txBody>
      </p:sp>
      <p:sp>
        <p:nvSpPr>
          <p:cNvPr id="29" name="テキスト ボックス 28">
            <a:extLst>
              <a:ext uri="{FF2B5EF4-FFF2-40B4-BE49-F238E27FC236}">
                <a16:creationId xmlns:a16="http://schemas.microsoft.com/office/drawing/2014/main" id="{79BA3570-E4CD-42DF-9D24-299E1F46989E}"/>
              </a:ext>
            </a:extLst>
          </p:cNvPr>
          <p:cNvSpPr txBox="1"/>
          <p:nvPr/>
        </p:nvSpPr>
        <p:spPr>
          <a:xfrm>
            <a:off x="2641918" y="2344814"/>
            <a:ext cx="1633646" cy="276999"/>
          </a:xfrm>
          <a:prstGeom prst="rect">
            <a:avLst/>
          </a:prstGeom>
          <a:noFill/>
        </p:spPr>
        <p:txBody>
          <a:bodyPr wrap="square">
            <a:spAutoFit/>
          </a:bodyPr>
          <a:lstStyle/>
          <a:p>
            <a:pPr marL="1616075" indent="-1616075"/>
            <a:r>
              <a:rPr lang="en-US" altLang="ja-JP" sz="1200" dirty="0">
                <a:solidFill>
                  <a:srgbClr val="002060"/>
                </a:solidFill>
                <a:latin typeface="BIZ UDゴシック" panose="020B0400000000000000" pitchFamily="49" charset="-128"/>
                <a:ea typeface="BIZ UDゴシック" panose="020B0400000000000000" pitchFamily="49" charset="-128"/>
              </a:rPr>
              <a:t>3</a:t>
            </a:r>
            <a:r>
              <a:rPr lang="ja-JP" altLang="en-US" sz="1200" dirty="0">
                <a:solidFill>
                  <a:srgbClr val="002060"/>
                </a:solidFill>
                <a:latin typeface="BIZ UDゴシック" panose="020B0400000000000000" pitchFamily="49" charset="-128"/>
                <a:ea typeface="BIZ UDゴシック" panose="020B0400000000000000" pitchFamily="49" charset="-128"/>
              </a:rPr>
              <a:t>兆</a:t>
            </a:r>
            <a:r>
              <a:rPr lang="en-US" altLang="ja-JP" sz="1200" dirty="0">
                <a:solidFill>
                  <a:srgbClr val="002060"/>
                </a:solidFill>
                <a:latin typeface="BIZ UDゴシック" panose="020B0400000000000000" pitchFamily="49" charset="-128"/>
                <a:ea typeface="BIZ UDゴシック" panose="020B0400000000000000" pitchFamily="49" charset="-128"/>
              </a:rPr>
              <a:t>6,000</a:t>
            </a:r>
            <a:r>
              <a:rPr lang="ja-JP" altLang="en-US" sz="1200" dirty="0">
                <a:solidFill>
                  <a:srgbClr val="002060"/>
                </a:solidFill>
                <a:latin typeface="BIZ UDゴシック" panose="020B0400000000000000" pitchFamily="49" charset="-128"/>
                <a:ea typeface="BIZ UDゴシック" panose="020B0400000000000000" pitchFamily="49" charset="-128"/>
              </a:rPr>
              <a:t>億円～</a:t>
            </a:r>
          </a:p>
        </p:txBody>
      </p:sp>
      <p:sp>
        <p:nvSpPr>
          <p:cNvPr id="30" name="テキスト ボックス 29">
            <a:extLst>
              <a:ext uri="{FF2B5EF4-FFF2-40B4-BE49-F238E27FC236}">
                <a16:creationId xmlns:a16="http://schemas.microsoft.com/office/drawing/2014/main" id="{33AD3218-207B-44AE-B419-865E360F1925}"/>
              </a:ext>
            </a:extLst>
          </p:cNvPr>
          <p:cNvSpPr txBox="1"/>
          <p:nvPr/>
        </p:nvSpPr>
        <p:spPr>
          <a:xfrm>
            <a:off x="183310" y="3990384"/>
            <a:ext cx="1633646" cy="276999"/>
          </a:xfrm>
          <a:prstGeom prst="rect">
            <a:avLst/>
          </a:prstGeom>
          <a:noFill/>
        </p:spPr>
        <p:txBody>
          <a:bodyPr wrap="square">
            <a:spAutoFit/>
          </a:bodyPr>
          <a:lstStyle/>
          <a:p>
            <a:pPr marL="1616075" indent="-1616075"/>
            <a:r>
              <a:rPr lang="en-US" altLang="ja-JP" sz="1200" dirty="0">
                <a:solidFill>
                  <a:srgbClr val="002060"/>
                </a:solidFill>
                <a:latin typeface="BIZ UDゴシック" panose="020B0400000000000000" pitchFamily="49" charset="-128"/>
                <a:ea typeface="BIZ UDゴシック" panose="020B0400000000000000" pitchFamily="49" charset="-128"/>
              </a:rPr>
              <a:t>1,500</a:t>
            </a:r>
            <a:r>
              <a:rPr lang="ja-JP" altLang="en-US" sz="1200" dirty="0">
                <a:solidFill>
                  <a:srgbClr val="002060"/>
                </a:solidFill>
                <a:latin typeface="BIZ UDゴシック" panose="020B0400000000000000" pitchFamily="49" charset="-128"/>
                <a:ea typeface="BIZ UDゴシック" panose="020B0400000000000000" pitchFamily="49" charset="-128"/>
              </a:rPr>
              <a:t>～</a:t>
            </a:r>
            <a:r>
              <a:rPr lang="en-US" altLang="ja-JP" sz="1200" dirty="0">
                <a:solidFill>
                  <a:srgbClr val="002060"/>
                </a:solidFill>
                <a:latin typeface="BIZ UDゴシック" panose="020B0400000000000000" pitchFamily="49" charset="-128"/>
                <a:ea typeface="BIZ UDゴシック" panose="020B0400000000000000" pitchFamily="49" charset="-128"/>
              </a:rPr>
              <a:t>2,000</a:t>
            </a:r>
            <a:r>
              <a:rPr lang="ja-JP" altLang="en-US" sz="1200" dirty="0">
                <a:solidFill>
                  <a:srgbClr val="002060"/>
                </a:solidFill>
                <a:latin typeface="BIZ UDゴシック" panose="020B0400000000000000" pitchFamily="49" charset="-128"/>
                <a:ea typeface="BIZ UDゴシック" panose="020B0400000000000000" pitchFamily="49" charset="-128"/>
              </a:rPr>
              <a:t>億円</a:t>
            </a:r>
          </a:p>
        </p:txBody>
      </p:sp>
      <p:graphicFrame>
        <p:nvGraphicFramePr>
          <p:cNvPr id="31" name="表 31">
            <a:extLst>
              <a:ext uri="{FF2B5EF4-FFF2-40B4-BE49-F238E27FC236}">
                <a16:creationId xmlns:a16="http://schemas.microsoft.com/office/drawing/2014/main" id="{3736F209-E1BD-4D82-B894-384D9136C53F}"/>
              </a:ext>
            </a:extLst>
          </p:cNvPr>
          <p:cNvGraphicFramePr>
            <a:graphicFrameLocks noGrp="1"/>
          </p:cNvGraphicFramePr>
          <p:nvPr>
            <p:extLst>
              <p:ext uri="{D42A27DB-BD31-4B8C-83A1-F6EECF244321}">
                <p14:modId xmlns:p14="http://schemas.microsoft.com/office/powerpoint/2010/main" val="710696976"/>
              </p:ext>
            </p:extLst>
          </p:nvPr>
        </p:nvGraphicFramePr>
        <p:xfrm>
          <a:off x="234861" y="5801605"/>
          <a:ext cx="3799385" cy="757775"/>
        </p:xfrm>
        <a:graphic>
          <a:graphicData uri="http://schemas.openxmlformats.org/drawingml/2006/table">
            <a:tbl>
              <a:tblPr firstRow="1" bandRow="1">
                <a:tableStyleId>{93296810-A885-4BE3-A3E7-6D5BEEA58F35}</a:tableStyleId>
              </a:tblPr>
              <a:tblGrid>
                <a:gridCol w="1211640">
                  <a:extLst>
                    <a:ext uri="{9D8B030D-6E8A-4147-A177-3AD203B41FA5}">
                      <a16:colId xmlns:a16="http://schemas.microsoft.com/office/drawing/2014/main" val="2875591754"/>
                    </a:ext>
                  </a:extLst>
                </a:gridCol>
                <a:gridCol w="635000">
                  <a:extLst>
                    <a:ext uri="{9D8B030D-6E8A-4147-A177-3AD203B41FA5}">
                      <a16:colId xmlns:a16="http://schemas.microsoft.com/office/drawing/2014/main" val="4289222780"/>
                    </a:ext>
                  </a:extLst>
                </a:gridCol>
                <a:gridCol w="651934">
                  <a:extLst>
                    <a:ext uri="{9D8B030D-6E8A-4147-A177-3AD203B41FA5}">
                      <a16:colId xmlns:a16="http://schemas.microsoft.com/office/drawing/2014/main" val="2832741080"/>
                    </a:ext>
                  </a:extLst>
                </a:gridCol>
                <a:gridCol w="677333">
                  <a:extLst>
                    <a:ext uri="{9D8B030D-6E8A-4147-A177-3AD203B41FA5}">
                      <a16:colId xmlns:a16="http://schemas.microsoft.com/office/drawing/2014/main" val="17854103"/>
                    </a:ext>
                  </a:extLst>
                </a:gridCol>
                <a:gridCol w="623478">
                  <a:extLst>
                    <a:ext uri="{9D8B030D-6E8A-4147-A177-3AD203B41FA5}">
                      <a16:colId xmlns:a16="http://schemas.microsoft.com/office/drawing/2014/main" val="3678737911"/>
                    </a:ext>
                  </a:extLst>
                </a:gridCol>
              </a:tblGrid>
              <a:tr h="372030">
                <a:tc>
                  <a:txBody>
                    <a:bodyPr/>
                    <a:lstStyle/>
                    <a:p>
                      <a:r>
                        <a:rPr kumimoji="1" lang="ja-JP" altLang="en-US" sz="1600" dirty="0"/>
                        <a:t>年度</a:t>
                      </a:r>
                      <a:endParaRPr kumimoji="1" lang="ja-JP" altLang="en-US" sz="1600" dirty="0">
                        <a:latin typeface="BIZ UDゴシック" panose="020B0400000000000000" pitchFamily="49" charset="-128"/>
                        <a:ea typeface="BIZ UDゴシック" panose="020B0400000000000000" pitchFamily="49" charset="-128"/>
                      </a:endParaRPr>
                    </a:p>
                  </a:txBody>
                  <a:tcPr/>
                </a:tc>
                <a:tc>
                  <a:txBody>
                    <a:bodyPr/>
                    <a:lstStyle/>
                    <a:p>
                      <a:r>
                        <a:rPr kumimoji="1" lang="en-US" altLang="ja-JP" sz="1600" dirty="0"/>
                        <a:t>2022</a:t>
                      </a:r>
                      <a:endParaRPr kumimoji="1" lang="ja-JP" altLang="en-US" sz="1600" dirty="0">
                        <a:latin typeface="BIZ UDゴシック" panose="020B0400000000000000" pitchFamily="49" charset="-128"/>
                        <a:ea typeface="BIZ UDゴシック" panose="020B0400000000000000" pitchFamily="49" charset="-128"/>
                      </a:endParaRPr>
                    </a:p>
                  </a:txBody>
                  <a:tcPr/>
                </a:tc>
                <a:tc>
                  <a:txBody>
                    <a:bodyPr/>
                    <a:lstStyle/>
                    <a:p>
                      <a:r>
                        <a:rPr kumimoji="1" lang="en-US" altLang="ja-JP" sz="1600" u="none" dirty="0"/>
                        <a:t>2030</a:t>
                      </a:r>
                      <a:endParaRPr kumimoji="1" lang="ja-JP" altLang="en-US" sz="1600" u="none" dirty="0">
                        <a:latin typeface="BIZ UDゴシック" panose="020B0400000000000000" pitchFamily="49" charset="-128"/>
                        <a:ea typeface="BIZ UDゴシック" panose="020B0400000000000000" pitchFamily="49" charset="-128"/>
                      </a:endParaRPr>
                    </a:p>
                  </a:txBody>
                  <a:tcPr/>
                </a:tc>
                <a:tc>
                  <a:txBody>
                    <a:bodyPr/>
                    <a:lstStyle/>
                    <a:p>
                      <a:r>
                        <a:rPr kumimoji="1" lang="en-US" altLang="ja-JP" sz="1600" dirty="0"/>
                        <a:t>2035</a:t>
                      </a:r>
                      <a:endParaRPr kumimoji="1" lang="ja-JP" altLang="en-US" sz="1600" dirty="0">
                        <a:latin typeface="BIZ UDゴシック" panose="020B0400000000000000" pitchFamily="49" charset="-128"/>
                        <a:ea typeface="BIZ UDゴシック" panose="020B0400000000000000" pitchFamily="49" charset="-128"/>
                      </a:endParaRPr>
                    </a:p>
                  </a:txBody>
                  <a:tcPr/>
                </a:tc>
                <a:tc>
                  <a:txBody>
                    <a:bodyPr/>
                    <a:lstStyle/>
                    <a:p>
                      <a:r>
                        <a:rPr kumimoji="1" lang="en-US" altLang="ja-JP" sz="1600" dirty="0"/>
                        <a:t>2040</a:t>
                      </a:r>
                      <a:endParaRPr kumimoji="1" lang="ja-JP" altLang="en-US" sz="160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2839516430"/>
                  </a:ext>
                </a:extLst>
              </a:tr>
              <a:tr h="385745">
                <a:tc>
                  <a:txBody>
                    <a:bodyPr/>
                    <a:lstStyle/>
                    <a:p>
                      <a:r>
                        <a:rPr kumimoji="1" lang="ja-JP" altLang="en-US" sz="1200" dirty="0">
                          <a:solidFill>
                            <a:schemeClr val="tx1"/>
                          </a:solidFill>
                          <a:latin typeface="BIZ UDゴシック" panose="020B0400000000000000" pitchFamily="49" charset="-128"/>
                          <a:ea typeface="BIZ UDゴシック" panose="020B0400000000000000" pitchFamily="49" charset="-128"/>
                        </a:rPr>
                        <a:t>全国シェア率</a:t>
                      </a:r>
                    </a:p>
                  </a:txBody>
                  <a:tcPr/>
                </a:tc>
                <a:tc>
                  <a:txBody>
                    <a:bodyPr/>
                    <a:lstStyle/>
                    <a:p>
                      <a:r>
                        <a:rPr kumimoji="1" lang="en-US" altLang="ja-JP" sz="1600" dirty="0">
                          <a:solidFill>
                            <a:schemeClr val="tx1"/>
                          </a:solidFill>
                        </a:rPr>
                        <a:t>7.5%</a:t>
                      </a: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a:txBody>
                  <a:tcPr/>
                </a:tc>
                <a:tc>
                  <a:txBody>
                    <a:bodyPr/>
                    <a:lstStyle/>
                    <a:p>
                      <a:r>
                        <a:rPr kumimoji="1" lang="en-US" altLang="ja-JP" sz="1600" dirty="0">
                          <a:solidFill>
                            <a:schemeClr val="tx1"/>
                          </a:solidFill>
                        </a:rPr>
                        <a:t>7.8%</a:t>
                      </a: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a:txBody>
                  <a:tcPr/>
                </a:tc>
                <a:tc>
                  <a:txBody>
                    <a:bodyPr/>
                    <a:lstStyle/>
                    <a:p>
                      <a:r>
                        <a:rPr kumimoji="1" lang="en-US" altLang="ja-JP" sz="1600" dirty="0">
                          <a:solidFill>
                            <a:schemeClr val="tx1"/>
                          </a:solidFill>
                        </a:rPr>
                        <a:t>8.1%</a:t>
                      </a: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a:txBody>
                  <a:tcPr/>
                </a:tc>
                <a:tc>
                  <a:txBody>
                    <a:bodyPr/>
                    <a:lstStyle/>
                    <a:p>
                      <a:r>
                        <a:rPr kumimoji="1" lang="en-US" altLang="ja-JP" sz="1600" dirty="0">
                          <a:solidFill>
                            <a:schemeClr val="tx1"/>
                          </a:solidFill>
                        </a:rPr>
                        <a:t>8.3%</a:t>
                      </a: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3350786767"/>
                  </a:ext>
                </a:extLst>
              </a:tr>
            </a:tbl>
          </a:graphicData>
        </a:graphic>
      </p:graphicFrame>
      <p:sp>
        <p:nvSpPr>
          <p:cNvPr id="40" name="テキスト ボックス 39">
            <a:extLst>
              <a:ext uri="{FF2B5EF4-FFF2-40B4-BE49-F238E27FC236}">
                <a16:creationId xmlns:a16="http://schemas.microsoft.com/office/drawing/2014/main" id="{5E127818-7D19-42BB-BC57-E147DC0D0D59}"/>
              </a:ext>
            </a:extLst>
          </p:cNvPr>
          <p:cNvSpPr txBox="1"/>
          <p:nvPr/>
        </p:nvSpPr>
        <p:spPr>
          <a:xfrm>
            <a:off x="6279914" y="5604842"/>
            <a:ext cx="2325817" cy="338554"/>
          </a:xfrm>
          <a:prstGeom prst="rect">
            <a:avLst/>
          </a:prstGeom>
          <a:noFill/>
        </p:spPr>
        <p:txBody>
          <a:bodyPr wrap="square">
            <a:spAutoFit/>
          </a:bodyPr>
          <a:lstStyle/>
          <a:p>
            <a:pPr marL="1616075" indent="-1616075"/>
            <a:r>
              <a:rPr lang="en-US" altLang="ja-JP" sz="1600" dirty="0">
                <a:latin typeface="BIZ UDゴシック" panose="020B0400000000000000" pitchFamily="49" charset="-128"/>
                <a:ea typeface="BIZ UDゴシック" panose="020B0400000000000000" pitchFamily="49" charset="-128"/>
              </a:rPr>
              <a:t>2030</a:t>
            </a:r>
            <a:r>
              <a:rPr lang="ja-JP" altLang="en-US" sz="1600" dirty="0">
                <a:latin typeface="BIZ UDゴシック" panose="020B0400000000000000" pitchFamily="49" charset="-128"/>
                <a:ea typeface="BIZ UDゴシック" panose="020B0400000000000000" pitchFamily="49" charset="-128"/>
              </a:rPr>
              <a:t>年度　　</a:t>
            </a:r>
            <a:r>
              <a:rPr lang="en-US" altLang="ja-JP" sz="1600" dirty="0">
                <a:latin typeface="BIZ UDゴシック" panose="020B0400000000000000" pitchFamily="49" charset="-128"/>
                <a:ea typeface="BIZ UDゴシック" panose="020B0400000000000000" pitchFamily="49" charset="-128"/>
              </a:rPr>
              <a:t>2035</a:t>
            </a:r>
            <a:r>
              <a:rPr lang="ja-JP" altLang="en-US" sz="1600" dirty="0">
                <a:latin typeface="BIZ UDゴシック" panose="020B0400000000000000" pitchFamily="49" charset="-128"/>
                <a:ea typeface="BIZ UDゴシック" panose="020B0400000000000000" pitchFamily="49" charset="-128"/>
              </a:rPr>
              <a:t>年度</a:t>
            </a:r>
          </a:p>
        </p:txBody>
      </p:sp>
      <p:sp>
        <p:nvSpPr>
          <p:cNvPr id="44" name="テキスト ボックス 43">
            <a:extLst>
              <a:ext uri="{FF2B5EF4-FFF2-40B4-BE49-F238E27FC236}">
                <a16:creationId xmlns:a16="http://schemas.microsoft.com/office/drawing/2014/main" id="{92A668E3-481A-46BA-A657-11F5F5D1D54D}"/>
              </a:ext>
            </a:extLst>
          </p:cNvPr>
          <p:cNvSpPr txBox="1"/>
          <p:nvPr/>
        </p:nvSpPr>
        <p:spPr>
          <a:xfrm>
            <a:off x="6668922" y="4581752"/>
            <a:ext cx="1260587" cy="371512"/>
          </a:xfrm>
          <a:prstGeom prst="rect">
            <a:avLst/>
          </a:prstGeom>
          <a:noFill/>
        </p:spPr>
        <p:txBody>
          <a:bodyPr wrap="square">
            <a:spAutoFit/>
          </a:bodyPr>
          <a:lstStyle/>
          <a:p>
            <a:r>
              <a:rPr lang="en-US" altLang="ja-JP" dirty="0"/>
              <a:t>0.078GW</a:t>
            </a:r>
          </a:p>
        </p:txBody>
      </p:sp>
      <p:sp>
        <p:nvSpPr>
          <p:cNvPr id="45" name="楕円 44">
            <a:extLst>
              <a:ext uri="{FF2B5EF4-FFF2-40B4-BE49-F238E27FC236}">
                <a16:creationId xmlns:a16="http://schemas.microsoft.com/office/drawing/2014/main" id="{3922C05E-0612-4F0C-94E8-E26F09BAF86B}"/>
              </a:ext>
            </a:extLst>
          </p:cNvPr>
          <p:cNvSpPr/>
          <p:nvPr/>
        </p:nvSpPr>
        <p:spPr>
          <a:xfrm>
            <a:off x="7704086" y="4119617"/>
            <a:ext cx="142240" cy="13757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F4961504-6DCE-4FAD-A8FF-11BBF4AAE4E0}"/>
              </a:ext>
            </a:extLst>
          </p:cNvPr>
          <p:cNvSpPr/>
          <p:nvPr/>
        </p:nvSpPr>
        <p:spPr>
          <a:xfrm>
            <a:off x="7704086" y="3657482"/>
            <a:ext cx="142240" cy="137578"/>
          </a:xfrm>
          <a:prstGeom prst="ellipse">
            <a:avLst/>
          </a:prstGeom>
          <a:solidFill>
            <a:srgbClr val="4F81BD"/>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1BC2CE4F-5F4B-461A-84EA-D52B52AAFE2E}"/>
              </a:ext>
            </a:extLst>
          </p:cNvPr>
          <p:cNvSpPr/>
          <p:nvPr/>
        </p:nvSpPr>
        <p:spPr>
          <a:xfrm>
            <a:off x="6544799" y="5105272"/>
            <a:ext cx="142240" cy="13757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4FBFA083-6A8E-4A48-899F-789CB1FE6BD5}"/>
              </a:ext>
            </a:extLst>
          </p:cNvPr>
          <p:cNvSpPr/>
          <p:nvPr/>
        </p:nvSpPr>
        <p:spPr>
          <a:xfrm>
            <a:off x="6544799" y="4904263"/>
            <a:ext cx="142240" cy="137578"/>
          </a:xfrm>
          <a:prstGeom prst="ellipse">
            <a:avLst/>
          </a:prstGeom>
          <a:solidFill>
            <a:srgbClr val="4F81BD"/>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FB957902-ABA5-44A1-A536-01C04682F161}"/>
              </a:ext>
            </a:extLst>
          </p:cNvPr>
          <p:cNvSpPr txBox="1"/>
          <p:nvPr/>
        </p:nvSpPr>
        <p:spPr>
          <a:xfrm>
            <a:off x="7905115" y="3540515"/>
            <a:ext cx="1395274" cy="371512"/>
          </a:xfrm>
          <a:prstGeom prst="rect">
            <a:avLst/>
          </a:prstGeom>
          <a:noFill/>
        </p:spPr>
        <p:txBody>
          <a:bodyPr wrap="square">
            <a:spAutoFit/>
          </a:bodyPr>
          <a:lstStyle/>
          <a:p>
            <a:r>
              <a:rPr lang="en-US" altLang="ja-JP" dirty="0"/>
              <a:t>0.53GW</a:t>
            </a:r>
          </a:p>
        </p:txBody>
      </p:sp>
      <p:sp>
        <p:nvSpPr>
          <p:cNvPr id="52" name="テキスト ボックス 51">
            <a:extLst>
              <a:ext uri="{FF2B5EF4-FFF2-40B4-BE49-F238E27FC236}">
                <a16:creationId xmlns:a16="http://schemas.microsoft.com/office/drawing/2014/main" id="{5FC4929E-0A2E-4467-A26C-852EBF108B39}"/>
              </a:ext>
            </a:extLst>
          </p:cNvPr>
          <p:cNvSpPr txBox="1"/>
          <p:nvPr/>
        </p:nvSpPr>
        <p:spPr>
          <a:xfrm>
            <a:off x="7917446" y="4002650"/>
            <a:ext cx="1395274" cy="371512"/>
          </a:xfrm>
          <a:prstGeom prst="rect">
            <a:avLst/>
          </a:prstGeom>
          <a:noFill/>
        </p:spPr>
        <p:txBody>
          <a:bodyPr wrap="square">
            <a:spAutoFit/>
          </a:bodyPr>
          <a:lstStyle/>
          <a:p>
            <a:r>
              <a:rPr lang="en-US" altLang="ja-JP" dirty="0"/>
              <a:t>0.49GW</a:t>
            </a:r>
            <a:endParaRPr lang="ja-JP" altLang="en-US" dirty="0"/>
          </a:p>
        </p:txBody>
      </p:sp>
      <p:sp>
        <p:nvSpPr>
          <p:cNvPr id="54" name="テキスト ボックス 53">
            <a:extLst>
              <a:ext uri="{FF2B5EF4-FFF2-40B4-BE49-F238E27FC236}">
                <a16:creationId xmlns:a16="http://schemas.microsoft.com/office/drawing/2014/main" id="{C705C660-9012-41EB-9239-84BABF2896D5}"/>
              </a:ext>
            </a:extLst>
          </p:cNvPr>
          <p:cNvSpPr txBox="1"/>
          <p:nvPr/>
        </p:nvSpPr>
        <p:spPr>
          <a:xfrm>
            <a:off x="6675513" y="5101851"/>
            <a:ext cx="1422400" cy="371512"/>
          </a:xfrm>
          <a:prstGeom prst="rect">
            <a:avLst/>
          </a:prstGeom>
          <a:noFill/>
        </p:spPr>
        <p:txBody>
          <a:bodyPr wrap="square">
            <a:spAutoFit/>
          </a:bodyPr>
          <a:lstStyle/>
          <a:p>
            <a:r>
              <a:rPr lang="en-US" altLang="ja-JP" dirty="0"/>
              <a:t>0.075GW</a:t>
            </a:r>
            <a:endParaRPr lang="ja-JP" altLang="en-US" dirty="0"/>
          </a:p>
        </p:txBody>
      </p:sp>
      <p:sp>
        <p:nvSpPr>
          <p:cNvPr id="57" name="楕円 56">
            <a:extLst>
              <a:ext uri="{FF2B5EF4-FFF2-40B4-BE49-F238E27FC236}">
                <a16:creationId xmlns:a16="http://schemas.microsoft.com/office/drawing/2014/main" id="{E67A13F3-796E-4BFF-862D-ACA6D9F7CAAD}"/>
              </a:ext>
            </a:extLst>
          </p:cNvPr>
          <p:cNvSpPr/>
          <p:nvPr/>
        </p:nvSpPr>
        <p:spPr>
          <a:xfrm>
            <a:off x="5429321" y="6580615"/>
            <a:ext cx="126252" cy="1210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E932E618-51A7-4540-8257-967ED8454D7A}"/>
              </a:ext>
            </a:extLst>
          </p:cNvPr>
          <p:cNvSpPr/>
          <p:nvPr/>
        </p:nvSpPr>
        <p:spPr>
          <a:xfrm>
            <a:off x="5427278" y="6156980"/>
            <a:ext cx="126252" cy="121043"/>
          </a:xfrm>
          <a:prstGeom prst="ellipse">
            <a:avLst/>
          </a:prstGeom>
          <a:solidFill>
            <a:srgbClr val="4F81BD"/>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94694F40-1E65-4E0E-BCC0-A828386F4E5E}"/>
              </a:ext>
            </a:extLst>
          </p:cNvPr>
          <p:cNvSpPr txBox="1"/>
          <p:nvPr/>
        </p:nvSpPr>
        <p:spPr>
          <a:xfrm>
            <a:off x="5661317" y="6034877"/>
            <a:ext cx="3783954" cy="738664"/>
          </a:xfrm>
          <a:prstGeom prst="rect">
            <a:avLst/>
          </a:prstGeom>
          <a:noFill/>
        </p:spPr>
        <p:txBody>
          <a:bodyPr wrap="square">
            <a:spAutoFit/>
          </a:bodyPr>
          <a:lstStyle/>
          <a:p>
            <a:r>
              <a:rPr lang="en-US" altLang="ja-JP" sz="1400" dirty="0">
                <a:latin typeface="BIZ UDゴシック" panose="020B0400000000000000" pitchFamily="49" charset="-128"/>
                <a:ea typeface="BIZ UDゴシック" panose="020B0400000000000000" pitchFamily="49" charset="-128"/>
              </a:rPr>
              <a:t>Beyond</a:t>
            </a:r>
            <a:r>
              <a:rPr lang="ja-JP" altLang="en-US" sz="1400" dirty="0">
                <a:latin typeface="BIZ UDゴシック" panose="020B0400000000000000" pitchFamily="49" charset="-128"/>
                <a:ea typeface="BIZ UDゴシック" panose="020B0400000000000000" pitchFamily="49" charset="-128"/>
              </a:rPr>
              <a:t> </a:t>
            </a:r>
            <a:r>
              <a:rPr lang="en-US" altLang="ja-JP" sz="1400" dirty="0">
                <a:latin typeface="BIZ UDゴシック" panose="020B0400000000000000" pitchFamily="49" charset="-128"/>
                <a:ea typeface="BIZ UDゴシック" panose="020B0400000000000000" pitchFamily="49" charset="-128"/>
              </a:rPr>
              <a:t>EXPO 2025</a:t>
            </a:r>
            <a:r>
              <a:rPr lang="ja-JP" altLang="en-US" sz="1400" dirty="0">
                <a:latin typeface="BIZ UDゴシック" panose="020B0400000000000000" pitchFamily="49" charset="-128"/>
                <a:ea typeface="BIZ UDゴシック" panose="020B0400000000000000" pitchFamily="49" charset="-128"/>
              </a:rPr>
              <a:t>による経済成長を考慮した</a:t>
            </a:r>
            <a:r>
              <a:rPr lang="en-US" altLang="ja-JP" sz="1400" dirty="0">
                <a:latin typeface="BIZ UDゴシック" panose="020B0400000000000000" pitchFamily="49" charset="-128"/>
                <a:ea typeface="BIZ UDゴシック" panose="020B0400000000000000" pitchFamily="49" charset="-128"/>
              </a:rPr>
              <a:t>GDP</a:t>
            </a:r>
            <a:r>
              <a:rPr lang="ja-JP" altLang="en-US" sz="1400" dirty="0">
                <a:latin typeface="BIZ UDゴシック" panose="020B0400000000000000" pitchFamily="49" charset="-128"/>
                <a:ea typeface="BIZ UDゴシック" panose="020B0400000000000000" pitchFamily="49" charset="-128"/>
              </a:rPr>
              <a:t>シェア率を使用</a:t>
            </a:r>
            <a:endParaRPr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現状の</a:t>
            </a:r>
            <a:r>
              <a:rPr lang="en-US" altLang="ja-JP" sz="1400" dirty="0">
                <a:latin typeface="BIZ UDゴシック" panose="020B0400000000000000" pitchFamily="49" charset="-128"/>
                <a:ea typeface="BIZ UDゴシック" panose="020B0400000000000000" pitchFamily="49" charset="-128"/>
              </a:rPr>
              <a:t>GDP</a:t>
            </a:r>
            <a:r>
              <a:rPr lang="ja-JP" altLang="en-US" sz="1400" dirty="0">
                <a:latin typeface="BIZ UDゴシック" panose="020B0400000000000000" pitchFamily="49" charset="-128"/>
                <a:ea typeface="BIZ UDゴシック" panose="020B0400000000000000" pitchFamily="49" charset="-128"/>
              </a:rPr>
              <a:t>シェア率を使用</a:t>
            </a:r>
            <a:endParaRPr lang="en-US" altLang="ja-JP" sz="1400" dirty="0">
              <a:latin typeface="BIZ UDゴシック" panose="020B0400000000000000" pitchFamily="49" charset="-128"/>
              <a:ea typeface="BIZ UDゴシック" panose="020B0400000000000000" pitchFamily="49" charset="-128"/>
            </a:endParaRPr>
          </a:p>
        </p:txBody>
      </p:sp>
      <p:cxnSp>
        <p:nvCxnSpPr>
          <p:cNvPr id="68" name="直線コネクタ 67">
            <a:extLst>
              <a:ext uri="{FF2B5EF4-FFF2-40B4-BE49-F238E27FC236}">
                <a16:creationId xmlns:a16="http://schemas.microsoft.com/office/drawing/2014/main" id="{20987057-A952-44F3-AB74-8D4CCD847D4F}"/>
              </a:ext>
            </a:extLst>
          </p:cNvPr>
          <p:cNvCxnSpPr>
            <a:cxnSpLocks/>
            <a:endCxn id="24" idx="4"/>
          </p:cNvCxnSpPr>
          <p:nvPr/>
        </p:nvCxnSpPr>
        <p:spPr>
          <a:xfrm flipH="1" flipV="1">
            <a:off x="1973430" y="4172372"/>
            <a:ext cx="5566" cy="45130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0DE452CA-E1E2-48F4-8685-32352255385E}"/>
              </a:ext>
            </a:extLst>
          </p:cNvPr>
          <p:cNvCxnSpPr>
            <a:cxnSpLocks/>
          </p:cNvCxnSpPr>
          <p:nvPr/>
        </p:nvCxnSpPr>
        <p:spPr>
          <a:xfrm flipV="1">
            <a:off x="730339" y="4557704"/>
            <a:ext cx="0" cy="7197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8918E50C-CEB4-4612-A07B-966DCB75E8DA}"/>
              </a:ext>
            </a:extLst>
          </p:cNvPr>
          <p:cNvCxnSpPr>
            <a:cxnSpLocks/>
            <a:endCxn id="25" idx="4"/>
          </p:cNvCxnSpPr>
          <p:nvPr/>
        </p:nvCxnSpPr>
        <p:spPr>
          <a:xfrm flipV="1">
            <a:off x="3107953" y="3038128"/>
            <a:ext cx="0" cy="158555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1" name="四角形: 角を丸くする 40">
            <a:extLst>
              <a:ext uri="{FF2B5EF4-FFF2-40B4-BE49-F238E27FC236}">
                <a16:creationId xmlns:a16="http://schemas.microsoft.com/office/drawing/2014/main" id="{010D645E-5C6E-4B14-9A2B-3C446FC7D503}"/>
              </a:ext>
            </a:extLst>
          </p:cNvPr>
          <p:cNvSpPr/>
          <p:nvPr/>
        </p:nvSpPr>
        <p:spPr>
          <a:xfrm>
            <a:off x="220704" y="1081997"/>
            <a:ext cx="9502292" cy="614529"/>
          </a:xfrm>
          <a:prstGeom prst="roundRect">
            <a:avLst>
              <a:gd name="adj" fmla="val 621"/>
            </a:avLst>
          </a:prstGeom>
          <a:solidFill>
            <a:schemeClr val="accent6">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ja-JP" altLang="en-US" sz="1600" b="1" dirty="0">
                <a:solidFill>
                  <a:schemeClr val="tx1"/>
                </a:solidFill>
                <a:latin typeface="BIZ UDゴシック" panose="020B0400000000000000" pitchFamily="49" charset="-128"/>
                <a:ea typeface="BIZ UDゴシック" panose="020B0400000000000000" pitchFamily="49" charset="-128"/>
              </a:rPr>
              <a:t>国全体での目標・市場規模予測を基に、</a:t>
            </a:r>
            <a:r>
              <a:rPr lang="en-US" altLang="ja-JP" sz="1600" b="1" dirty="0">
                <a:solidFill>
                  <a:schemeClr val="tx1"/>
                </a:solidFill>
                <a:latin typeface="BIZ UDゴシック" panose="020B0400000000000000" pitchFamily="49" charset="-128"/>
                <a:ea typeface="BIZ UDゴシック" panose="020B0400000000000000" pitchFamily="49" charset="-128"/>
              </a:rPr>
              <a:t>BeyondEXPO2025</a:t>
            </a:r>
            <a:r>
              <a:rPr lang="ja-JP" altLang="en-US" sz="1600" b="1" dirty="0">
                <a:solidFill>
                  <a:schemeClr val="tx1"/>
                </a:solidFill>
                <a:latin typeface="BIZ UDゴシック" panose="020B0400000000000000" pitchFamily="49" charset="-128"/>
                <a:ea typeface="BIZ UDゴシック" panose="020B0400000000000000" pitchFamily="49" charset="-128"/>
              </a:rPr>
              <a:t>による経済成長を加味したＧＤＰの大阪府全国シェアの比率を用い、ペロブスカイト太陽電池の導入目標を設定</a:t>
            </a:r>
          </a:p>
        </p:txBody>
      </p:sp>
      <p:sp>
        <p:nvSpPr>
          <p:cNvPr id="42" name="四角形: 角を丸くする 41">
            <a:extLst>
              <a:ext uri="{FF2B5EF4-FFF2-40B4-BE49-F238E27FC236}">
                <a16:creationId xmlns:a16="http://schemas.microsoft.com/office/drawing/2014/main" id="{18F8B8AF-A00B-4946-9AFD-69DD1A121572}"/>
              </a:ext>
            </a:extLst>
          </p:cNvPr>
          <p:cNvSpPr/>
          <p:nvPr/>
        </p:nvSpPr>
        <p:spPr>
          <a:xfrm>
            <a:off x="559795" y="1741609"/>
            <a:ext cx="2960676" cy="577964"/>
          </a:xfrm>
          <a:prstGeom prst="round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1800" b="1" dirty="0">
                <a:latin typeface="BIZ UDゴシック" panose="020B0400000000000000" pitchFamily="49" charset="-128"/>
                <a:ea typeface="BIZ UDゴシック" panose="020B0400000000000000" pitchFamily="49" charset="-128"/>
              </a:rPr>
              <a:t>ペロブスカイト太陽電池の国内市場規模予測</a:t>
            </a:r>
            <a:endParaRPr kumimoji="1" lang="ja-JP" altLang="en-US" sz="1800" b="1" dirty="0">
              <a:latin typeface="BIZ UDゴシック" panose="020B0400000000000000" pitchFamily="49" charset="-128"/>
              <a:ea typeface="BIZ UDゴシック" panose="020B0400000000000000" pitchFamily="49" charset="-128"/>
            </a:endParaRPr>
          </a:p>
        </p:txBody>
      </p:sp>
      <p:sp>
        <p:nvSpPr>
          <p:cNvPr id="49" name="四角形: 角を丸くする 48">
            <a:extLst>
              <a:ext uri="{FF2B5EF4-FFF2-40B4-BE49-F238E27FC236}">
                <a16:creationId xmlns:a16="http://schemas.microsoft.com/office/drawing/2014/main" id="{E72D662A-9AB9-41D6-A3AB-CCDB3DBAD3FF}"/>
              </a:ext>
            </a:extLst>
          </p:cNvPr>
          <p:cNvSpPr/>
          <p:nvPr/>
        </p:nvSpPr>
        <p:spPr>
          <a:xfrm>
            <a:off x="468165" y="5406552"/>
            <a:ext cx="3384000" cy="334312"/>
          </a:xfrm>
          <a:prstGeom prst="roundRect">
            <a:avLst>
              <a:gd name="adj" fmla="val 22330"/>
            </a:avLst>
          </a:prstGeom>
          <a:solidFill>
            <a:srgbClr val="0070C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600" b="1" dirty="0">
                <a:solidFill>
                  <a:schemeClr val="bg1"/>
                </a:solidFill>
                <a:latin typeface="BIZ UDゴシック" panose="020B0400000000000000" pitchFamily="49" charset="-128"/>
                <a:ea typeface="BIZ UDゴシック" panose="020B0400000000000000" pitchFamily="49" charset="-128"/>
              </a:rPr>
              <a:t>GDP</a:t>
            </a:r>
            <a:r>
              <a:rPr lang="ja-JP" altLang="en-US" sz="1600" b="1" dirty="0">
                <a:solidFill>
                  <a:schemeClr val="bg1"/>
                </a:solidFill>
                <a:latin typeface="BIZ UDゴシック" panose="020B0400000000000000" pitchFamily="49" charset="-128"/>
                <a:ea typeface="BIZ UDゴシック" panose="020B0400000000000000" pitchFamily="49" charset="-128"/>
              </a:rPr>
              <a:t>の大阪府全国シェア試算結果　　　　　　</a:t>
            </a:r>
            <a:endParaRPr kumimoji="1" lang="ja-JP" altLang="en-US" sz="1600" b="1" dirty="0">
              <a:solidFill>
                <a:schemeClr val="bg1"/>
              </a:solidFill>
              <a:latin typeface="BIZ UDゴシック" panose="020B0400000000000000" pitchFamily="49" charset="-128"/>
              <a:ea typeface="BIZ UDゴシック" panose="020B0400000000000000" pitchFamily="49" charset="-128"/>
            </a:endParaRPr>
          </a:p>
        </p:txBody>
      </p:sp>
      <p:pic>
        <p:nvPicPr>
          <p:cNvPr id="13" name="図 12">
            <a:extLst>
              <a:ext uri="{FF2B5EF4-FFF2-40B4-BE49-F238E27FC236}">
                <a16:creationId xmlns:a16="http://schemas.microsoft.com/office/drawing/2014/main" id="{7F897521-7B4B-47B5-9106-33927FC44123}"/>
              </a:ext>
            </a:extLst>
          </p:cNvPr>
          <p:cNvPicPr>
            <a:picLocks noChangeAspect="1"/>
          </p:cNvPicPr>
          <p:nvPr/>
        </p:nvPicPr>
        <p:blipFill rotWithShape="1">
          <a:blip r:embed="rId2">
            <a:extLst>
              <a:ext uri="{28A0092B-C50C-407E-A947-70E740481C1C}">
                <a14:useLocalDpi xmlns:a14="http://schemas.microsoft.com/office/drawing/2010/main" val="0"/>
              </a:ext>
            </a:extLst>
          </a:blip>
          <a:srcRect r="58556" b="66750"/>
          <a:stretch/>
        </p:blipFill>
        <p:spPr>
          <a:xfrm>
            <a:off x="4023649" y="3545696"/>
            <a:ext cx="1212694" cy="1200771"/>
          </a:xfrm>
          <a:prstGeom prst="rect">
            <a:avLst/>
          </a:prstGeom>
        </p:spPr>
      </p:pic>
      <p:sp>
        <p:nvSpPr>
          <p:cNvPr id="51" name="四角形: 角を丸くする 50">
            <a:extLst>
              <a:ext uri="{FF2B5EF4-FFF2-40B4-BE49-F238E27FC236}">
                <a16:creationId xmlns:a16="http://schemas.microsoft.com/office/drawing/2014/main" id="{C30EEB96-744E-434A-92B1-3DBF24A936DE}"/>
              </a:ext>
            </a:extLst>
          </p:cNvPr>
          <p:cNvSpPr/>
          <p:nvPr/>
        </p:nvSpPr>
        <p:spPr>
          <a:xfrm>
            <a:off x="5498793" y="1687266"/>
            <a:ext cx="3845268" cy="392708"/>
          </a:xfrm>
          <a:prstGeom prst="roundRect">
            <a:avLst>
              <a:gd name="adj" fmla="val 50000"/>
            </a:avLst>
          </a:prstGeom>
          <a:solidFill>
            <a:srgbClr val="3AA43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800" b="1" dirty="0">
                <a:latin typeface="Meiryo UI" panose="020B0604030504040204" pitchFamily="50" charset="-128"/>
                <a:ea typeface="Meiryo UI" panose="020B0604030504040204" pitchFamily="50" charset="-128"/>
              </a:rPr>
              <a:t>ペロブスカイト太陽電池の導入目標</a:t>
            </a:r>
            <a:endParaRPr kumimoji="1" lang="ja-JP" altLang="en-US" sz="1800" dirty="0">
              <a:latin typeface="BIZ UDゴシック" panose="020B0400000000000000" pitchFamily="49" charset="-128"/>
              <a:ea typeface="BIZ UDゴシック" panose="020B0400000000000000" pitchFamily="49" charset="-128"/>
            </a:endParaRPr>
          </a:p>
        </p:txBody>
      </p:sp>
      <p:sp>
        <p:nvSpPr>
          <p:cNvPr id="43" name="スライド番号プレースホルダー 1">
            <a:extLst>
              <a:ext uri="{FF2B5EF4-FFF2-40B4-BE49-F238E27FC236}">
                <a16:creationId xmlns:a16="http://schemas.microsoft.com/office/drawing/2014/main" id="{0B54D2BE-CE7E-4171-A582-7EA987C4C763}"/>
              </a:ext>
            </a:extLst>
          </p:cNvPr>
          <p:cNvSpPr txBox="1">
            <a:spLocks/>
          </p:cNvSpPr>
          <p:nvPr/>
        </p:nvSpPr>
        <p:spPr>
          <a:xfrm>
            <a:off x="9365691" y="6287020"/>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pPr marL="0" marR="0" lvl="0" indent="0" algn="r" defTabSz="914274" rtl="0" eaLnBrk="1" fontAlgn="auto" latinLnBrk="0" hangingPunct="1">
              <a:lnSpc>
                <a:spcPct val="100000"/>
              </a:lnSpc>
              <a:spcBef>
                <a:spcPts val="0"/>
              </a:spcBef>
              <a:spcAft>
                <a:spcPts val="0"/>
              </a:spcAft>
              <a:buClrTx/>
              <a:buSzTx/>
              <a:buFontTx/>
              <a:buNone/>
              <a:tabLst/>
              <a:defRPr/>
            </a:pPr>
            <a:fld id="{260D7C64-4B75-47CE-A9E9-B75BE436869C}" type="slidenum">
              <a:rPr kumimoji="1" lang="ja-JP" altLang="en-US" sz="1600"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274" rtl="0" eaLnBrk="1" fontAlgn="auto" latinLnBrk="0" hangingPunct="1">
                <a:lnSpc>
                  <a:spcPct val="100000"/>
                </a:lnSpc>
                <a:spcBef>
                  <a:spcPts val="0"/>
                </a:spcBef>
                <a:spcAft>
                  <a:spcPts val="0"/>
                </a:spcAft>
                <a:buClrTx/>
                <a:buSzTx/>
                <a:buFontTx/>
                <a:buNone/>
                <a:tabLst/>
                <a:defRPr/>
              </a:pPr>
              <a:t>5</a:t>
            </a:fld>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3" name="テキスト ボックス 52">
            <a:extLst>
              <a:ext uri="{FF2B5EF4-FFF2-40B4-BE49-F238E27FC236}">
                <a16:creationId xmlns:a16="http://schemas.microsoft.com/office/drawing/2014/main" id="{39F92D05-63D5-4CD3-828E-C3592CE33D03}"/>
              </a:ext>
            </a:extLst>
          </p:cNvPr>
          <p:cNvSpPr txBox="1"/>
          <p:nvPr/>
        </p:nvSpPr>
        <p:spPr>
          <a:xfrm>
            <a:off x="388161" y="394699"/>
            <a:ext cx="9764092" cy="707886"/>
          </a:xfrm>
          <a:prstGeom prst="rect">
            <a:avLst/>
          </a:prstGeom>
          <a:noFill/>
        </p:spPr>
        <p:txBody>
          <a:bodyPr wrap="square">
            <a:spAutoFit/>
          </a:bodyPr>
          <a:lstStyle/>
          <a:p>
            <a:r>
              <a:rPr lang="ja-JP" altLang="en-US" sz="2000" b="1" dirty="0">
                <a:solidFill>
                  <a:schemeClr val="tx1"/>
                </a:solidFill>
                <a:latin typeface="BIZ UDゴシック" panose="020B0400000000000000" pitchFamily="49" charset="-128"/>
                <a:ea typeface="BIZ UDゴシック" panose="020B0400000000000000" pitchFamily="49" charset="-128"/>
              </a:rPr>
              <a:t>万博のレガシーを活かして、ペロブスカイト太陽電池などの社会実装を進め、</a:t>
            </a:r>
            <a:endParaRPr lang="en-US" altLang="ja-JP" sz="2000" b="1" dirty="0">
              <a:solidFill>
                <a:schemeClr val="tx1"/>
              </a:solidFill>
              <a:latin typeface="BIZ UDゴシック" panose="020B0400000000000000" pitchFamily="49" charset="-128"/>
              <a:ea typeface="BIZ UDゴシック" panose="020B0400000000000000" pitchFamily="49" charset="-128"/>
            </a:endParaRPr>
          </a:p>
          <a:p>
            <a:r>
              <a:rPr lang="ja-JP" altLang="en-US" sz="2000" b="1" dirty="0">
                <a:solidFill>
                  <a:schemeClr val="tx1"/>
                </a:solidFill>
                <a:latin typeface="BIZ UDゴシック" panose="020B0400000000000000" pitchFamily="49" charset="-128"/>
                <a:ea typeface="BIZ UDゴシック" panose="020B0400000000000000" pitchFamily="49" charset="-128"/>
              </a:rPr>
              <a:t>大阪経済の確実</a:t>
            </a:r>
            <a:r>
              <a:rPr lang="ja-JP" altLang="en-US" sz="2000" b="1">
                <a:solidFill>
                  <a:schemeClr val="tx1"/>
                </a:solidFill>
                <a:latin typeface="BIZ UDゴシック" panose="020B0400000000000000" pitchFamily="49" charset="-128"/>
                <a:ea typeface="BIZ UDゴシック" panose="020B0400000000000000" pitchFamily="49" charset="-128"/>
              </a:rPr>
              <a:t>な成長を図りつつ、脱炭素化を先導</a:t>
            </a:r>
            <a:endParaRPr lang="ja-JP" altLang="en-US" dirty="0"/>
          </a:p>
        </p:txBody>
      </p:sp>
      <p:sp>
        <p:nvSpPr>
          <p:cNvPr id="2" name="矢印: 上 1">
            <a:extLst>
              <a:ext uri="{FF2B5EF4-FFF2-40B4-BE49-F238E27FC236}">
                <a16:creationId xmlns:a16="http://schemas.microsoft.com/office/drawing/2014/main" id="{A8EF5B7E-8EE3-444A-9D6C-0C66A99F1580}"/>
              </a:ext>
            </a:extLst>
          </p:cNvPr>
          <p:cNvSpPr/>
          <p:nvPr/>
        </p:nvSpPr>
        <p:spPr>
          <a:xfrm>
            <a:off x="8233347" y="3818216"/>
            <a:ext cx="212005" cy="270579"/>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5" name="矢印: 上 54">
            <a:extLst>
              <a:ext uri="{FF2B5EF4-FFF2-40B4-BE49-F238E27FC236}">
                <a16:creationId xmlns:a16="http://schemas.microsoft.com/office/drawing/2014/main" id="{DE62207A-33AE-4AD4-9EB4-1C4ED10BF917}"/>
              </a:ext>
            </a:extLst>
          </p:cNvPr>
          <p:cNvSpPr/>
          <p:nvPr/>
        </p:nvSpPr>
        <p:spPr>
          <a:xfrm>
            <a:off x="7051434" y="4896277"/>
            <a:ext cx="212005" cy="270579"/>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585649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1167450-A7EB-4B21-A04B-10C1D1D95C3C}"/>
              </a:ext>
            </a:extLst>
          </p:cNvPr>
          <p:cNvSpPr txBox="1">
            <a:spLocks/>
          </p:cNvSpPr>
          <p:nvPr/>
        </p:nvSpPr>
        <p:spPr>
          <a:xfrm>
            <a:off x="0" y="2037571"/>
            <a:ext cx="9906000" cy="2782858"/>
          </a:xfrm>
          <a:prstGeom prst="rect">
            <a:avLst/>
          </a:prstGeom>
          <a:solidFill>
            <a:srgbClr val="006600"/>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538163"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j-cs"/>
              </a:rPr>
              <a:t>議題（２）</a:t>
            </a:r>
            <a:br>
              <a:rPr kumimoji="1" lang="en-US" altLang="ja-JP" sz="2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j-cs"/>
              </a:rPr>
            </a:br>
            <a:endParaRPr kumimoji="1" lang="en-US" altLang="ja-JP" sz="2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j-cs"/>
            </a:endParaRPr>
          </a:p>
          <a:p>
            <a:pPr marL="538163"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28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j-cs"/>
              </a:rPr>
              <a:t>公共調達等における脱炭素評価の基本方針（案）について</a:t>
            </a:r>
          </a:p>
        </p:txBody>
      </p:sp>
      <p:sp>
        <p:nvSpPr>
          <p:cNvPr id="7" name="スライド番号プレースホルダー 1">
            <a:extLst>
              <a:ext uri="{FF2B5EF4-FFF2-40B4-BE49-F238E27FC236}">
                <a16:creationId xmlns:a16="http://schemas.microsoft.com/office/drawing/2014/main" id="{00562078-CF80-4101-B583-E5F77F24C830}"/>
              </a:ext>
            </a:extLst>
          </p:cNvPr>
          <p:cNvSpPr txBox="1">
            <a:spLocks/>
          </p:cNvSpPr>
          <p:nvPr/>
        </p:nvSpPr>
        <p:spPr>
          <a:xfrm>
            <a:off x="9365691" y="6287020"/>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pPr marL="0" marR="0" lvl="0" indent="0" algn="r" defTabSz="914274" rtl="0" eaLnBrk="1" fontAlgn="auto" latinLnBrk="0" hangingPunct="1">
              <a:lnSpc>
                <a:spcPct val="100000"/>
              </a:lnSpc>
              <a:spcBef>
                <a:spcPts val="0"/>
              </a:spcBef>
              <a:spcAft>
                <a:spcPts val="0"/>
              </a:spcAft>
              <a:buClrTx/>
              <a:buSzTx/>
              <a:buFontTx/>
              <a:buNone/>
              <a:tabLst/>
              <a:defRPr/>
            </a:pPr>
            <a:fld id="{260D7C64-4B75-47CE-A9E9-B75BE436869C}" type="slidenum">
              <a:rPr kumimoji="1" lang="ja-JP" altLang="en-US" sz="1600"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274" rtl="0" eaLnBrk="1" fontAlgn="auto" latinLnBrk="0" hangingPunct="1">
                <a:lnSpc>
                  <a:spcPct val="100000"/>
                </a:lnSpc>
                <a:spcBef>
                  <a:spcPts val="0"/>
                </a:spcBef>
                <a:spcAft>
                  <a:spcPts val="0"/>
                </a:spcAft>
                <a:buClrTx/>
                <a:buSzTx/>
                <a:buFontTx/>
                <a:buNone/>
                <a:tabLst/>
                <a:defRPr/>
              </a:pPr>
              <a:t>6</a:t>
            </a:fld>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33605874-369D-494D-B144-CFC3D02644C2}"/>
              </a:ext>
            </a:extLst>
          </p:cNvPr>
          <p:cNvSpPr/>
          <p:nvPr/>
        </p:nvSpPr>
        <p:spPr>
          <a:xfrm>
            <a:off x="8168531" y="222104"/>
            <a:ext cx="1440160" cy="431912"/>
          </a:xfrm>
          <a:prstGeom prst="rect">
            <a:avLst/>
          </a:prstGeom>
          <a:solidFill>
            <a:schemeClr val="bg1"/>
          </a:solidFill>
          <a:ln w="1905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1715" rtl="0" eaLnBrk="1" fontAlgn="auto" latinLnBrk="0" hangingPunct="1">
              <a:lnSpc>
                <a:spcPct val="100000"/>
              </a:lnSpc>
              <a:spcBef>
                <a:spcPts val="0"/>
              </a:spcBef>
              <a:spcAft>
                <a:spcPts val="0"/>
              </a:spcAft>
              <a:buClrTx/>
              <a:buSzTx/>
              <a:buFontTx/>
              <a:buNone/>
              <a:tabLst/>
              <a:defRPr/>
            </a:pPr>
            <a:r>
              <a:rPr kumimoji="1" lang="ja-JP" altLang="en-US" sz="18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資料２</a:t>
            </a:r>
          </a:p>
        </p:txBody>
      </p:sp>
    </p:spTree>
    <p:extLst>
      <p:ext uri="{BB962C8B-B14F-4D97-AF65-F5344CB8AC3E}">
        <p14:creationId xmlns:p14="http://schemas.microsoft.com/office/powerpoint/2010/main" val="853114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5723" y="3696452"/>
            <a:ext cx="9359665" cy="2923025"/>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274" rtl="0" eaLnBrk="1" fontAlgn="auto" latinLnBrk="0" hangingPunct="1">
              <a:lnSpc>
                <a:spcPct val="15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5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大阪府の公共調達等における事業者選定にあたって、ＳＢＴ認定制度等の脱炭素評価を実施する。</a:t>
            </a:r>
            <a:endParaRPr kumimoji="1" lang="en-US" altLang="ja-JP" sz="15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274" rtl="0" eaLnBrk="1" fontAlgn="auto" latinLnBrk="0" hangingPunct="1">
              <a:lnSpc>
                <a:spcPct val="15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なお、対象事業は、試行実施や国等の先行事例、留意点等を踏まえて順次拡大する。</a:t>
            </a:r>
            <a:endParaRPr kumimoji="1" lang="en-US" altLang="ja-JP" sz="15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274"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274"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endPar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7" name="タイトル 1">
            <a:extLst>
              <a:ext uri="{FF2B5EF4-FFF2-40B4-BE49-F238E27FC236}">
                <a16:creationId xmlns:a16="http://schemas.microsoft.com/office/drawing/2014/main" id="{B1167450-A7EB-4B21-A04B-10C1D1D95C3C}"/>
              </a:ext>
            </a:extLst>
          </p:cNvPr>
          <p:cNvSpPr txBox="1">
            <a:spLocks/>
          </p:cNvSpPr>
          <p:nvPr/>
        </p:nvSpPr>
        <p:spPr>
          <a:xfrm>
            <a:off x="0" y="0"/>
            <a:ext cx="9906000" cy="527540"/>
          </a:xfrm>
          <a:prstGeom prst="rect">
            <a:avLst/>
          </a:prstGeom>
          <a:solidFill>
            <a:srgbClr val="006600"/>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公共調達等における脱炭素評価の基本方針及び今後の進め方（案）</a:t>
            </a:r>
          </a:p>
        </p:txBody>
      </p:sp>
      <p:sp>
        <p:nvSpPr>
          <p:cNvPr id="19" name="正方形/長方形 18"/>
          <p:cNvSpPr/>
          <p:nvPr/>
        </p:nvSpPr>
        <p:spPr>
          <a:xfrm>
            <a:off x="905804" y="2673840"/>
            <a:ext cx="8644071" cy="838948"/>
          </a:xfrm>
          <a:prstGeom prst="rect">
            <a:avLst/>
          </a:prstGeom>
        </p:spPr>
        <p:txBody>
          <a:bodyPr wrap="square" lIns="91440" tIns="45720" rIns="91440" bIns="45720" anchor="t">
            <a:spAutoFit/>
          </a:bodyPr>
          <a:lstStyle/>
          <a:p>
            <a:pPr marL="0" marR="0" lvl="0" indent="0" algn="l" defTabSz="914274" rtl="0" eaLnBrk="1" fontAlgn="auto" latinLnBrk="0" hangingPunct="1">
              <a:lnSpc>
                <a:spcPct val="120000"/>
              </a:lnSpc>
              <a:spcBef>
                <a:spcPts val="0"/>
              </a:spcBef>
              <a:spcAft>
                <a:spcPts val="60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年カーボンニュートラルの実現に向け、大阪府が民間事業者等から商品やサービスを調達する公共調達等のプロセスにおいて、第三者認定取得等の脱炭素化の取組を行う事業者を評価することで、</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中小事業者も含めた民間事業者等による脱炭素化の取組を促進</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四角形: 角を丸くする 1">
            <a:extLst>
              <a:ext uri="{FF2B5EF4-FFF2-40B4-BE49-F238E27FC236}">
                <a16:creationId xmlns:a16="http://schemas.microsoft.com/office/drawing/2014/main" id="{26A053A2-32AE-4051-BD95-65D72DDE8A10}"/>
              </a:ext>
            </a:extLst>
          </p:cNvPr>
          <p:cNvSpPr/>
          <p:nvPr/>
        </p:nvSpPr>
        <p:spPr>
          <a:xfrm>
            <a:off x="269755" y="1089401"/>
            <a:ext cx="603084" cy="308094"/>
          </a:xfrm>
          <a:prstGeom prst="roundRect">
            <a:avLst>
              <a:gd name="adj" fmla="val 0"/>
            </a:avLst>
          </a:prstGeom>
          <a:solidFill>
            <a:schemeClr val="tx1">
              <a:lumMod val="85000"/>
              <a:lumOff val="1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27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背景</a:t>
            </a:r>
          </a:p>
        </p:txBody>
      </p:sp>
      <p:sp>
        <p:nvSpPr>
          <p:cNvPr id="3" name="正方形/長方形 2">
            <a:extLst>
              <a:ext uri="{FF2B5EF4-FFF2-40B4-BE49-F238E27FC236}">
                <a16:creationId xmlns:a16="http://schemas.microsoft.com/office/drawing/2014/main" id="{AE013BAC-5762-4B4D-8E1F-DB39A8E60309}"/>
              </a:ext>
            </a:extLst>
          </p:cNvPr>
          <p:cNvSpPr/>
          <p:nvPr/>
        </p:nvSpPr>
        <p:spPr>
          <a:xfrm>
            <a:off x="226031" y="830084"/>
            <a:ext cx="9472773" cy="5874059"/>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7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2E9AF071-EB96-4F20-934C-301905D0A64C}"/>
              </a:ext>
            </a:extLst>
          </p:cNvPr>
          <p:cNvSpPr/>
          <p:nvPr/>
        </p:nvSpPr>
        <p:spPr>
          <a:xfrm>
            <a:off x="916563" y="1082514"/>
            <a:ext cx="8644071" cy="1432956"/>
          </a:xfrm>
          <a:prstGeom prst="rect">
            <a:avLst/>
          </a:prstGeom>
        </p:spPr>
        <p:txBody>
          <a:bodyPr wrap="square" lIns="91440" tIns="45720" rIns="91440" bIns="45720" anchor="t">
            <a:spAutoFit/>
          </a:bodyPr>
          <a:lstStyle/>
          <a:p>
            <a:pPr marL="285750" marR="0" lvl="0" indent="-285750" algn="l" defTabSz="914274" rtl="0" eaLnBrk="1" fontAlgn="auto" latinLnBrk="0" hangingPunct="1">
              <a:lnSpc>
                <a:spcPct val="120000"/>
              </a:lnSpc>
              <a:spcBef>
                <a:spcPts val="0"/>
              </a:spcBef>
              <a:spcAft>
                <a:spcPts val="600"/>
              </a:spcAft>
              <a:buClrTx/>
              <a:buSzTx/>
              <a:buFont typeface="Wingdings" panose="05000000000000000000" pitchFamily="2" charset="2"/>
              <a:buChar char="l"/>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気候変動対策（脱炭素）の視点を織り込んだ「脱炭素経営」への関心が高まってきており、サプライチェーン全体での脱炭素技術の導入や、目標設定・体制整備による第三者機関認定等を取得する動きが強まってい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274" rtl="0" eaLnBrk="1" fontAlgn="auto" latinLnBrk="0" hangingPunct="1">
              <a:lnSpc>
                <a:spcPct val="120000"/>
              </a:lnSpc>
              <a:spcBef>
                <a:spcPts val="0"/>
              </a:spcBef>
              <a:spcAft>
                <a:spcPts val="600"/>
              </a:spcAft>
              <a:buClrTx/>
              <a:buSzTx/>
              <a:buFont typeface="Wingdings" panose="05000000000000000000" pitchFamily="2" charset="2"/>
              <a:buChar char="l"/>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大阪・関西万博では、低炭素材料や次世代燃料等の様々なカーボンニュートラル（</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CN</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）技術が実証された。今後、こうした技術が民間事業者等において脱炭素の目標達成に向けて積極的に活用されることで</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CN</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をはじめ持続可能な社会（サステナブルな社会）の実現に向けた取組の加速が期待されている。</a:t>
            </a:r>
            <a:endParaRPr kumimoji="1" lang="en-US" altLang="ja-JP"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四角形: 角を丸くする 13">
            <a:extLst>
              <a:ext uri="{FF2B5EF4-FFF2-40B4-BE49-F238E27FC236}">
                <a16:creationId xmlns:a16="http://schemas.microsoft.com/office/drawing/2014/main" id="{5E8CC609-E9BB-4F2F-814B-B55617F8F3BA}"/>
              </a:ext>
            </a:extLst>
          </p:cNvPr>
          <p:cNvSpPr/>
          <p:nvPr/>
        </p:nvSpPr>
        <p:spPr>
          <a:xfrm>
            <a:off x="405421" y="672070"/>
            <a:ext cx="5379786" cy="315798"/>
          </a:xfrm>
          <a:prstGeom prst="roundRect">
            <a:avLst>
              <a:gd name="adj" fmla="val 0"/>
            </a:avLst>
          </a:prstGeom>
          <a:solidFill>
            <a:schemeClr val="tx1">
              <a:lumMod val="85000"/>
              <a:lumOff val="1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27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大阪府公共調達等における脱炭素評価の基本方針（案）</a:t>
            </a:r>
          </a:p>
        </p:txBody>
      </p:sp>
      <p:sp>
        <p:nvSpPr>
          <p:cNvPr id="25" name="四角形: 角を丸くする 24">
            <a:extLst>
              <a:ext uri="{FF2B5EF4-FFF2-40B4-BE49-F238E27FC236}">
                <a16:creationId xmlns:a16="http://schemas.microsoft.com/office/drawing/2014/main" id="{B99027D7-A0A3-4A49-85EF-816AECC8C27A}"/>
              </a:ext>
            </a:extLst>
          </p:cNvPr>
          <p:cNvSpPr/>
          <p:nvPr/>
        </p:nvSpPr>
        <p:spPr>
          <a:xfrm>
            <a:off x="281241" y="2727779"/>
            <a:ext cx="603084" cy="308094"/>
          </a:xfrm>
          <a:prstGeom prst="roundRect">
            <a:avLst>
              <a:gd name="adj" fmla="val 0"/>
            </a:avLst>
          </a:prstGeom>
          <a:solidFill>
            <a:schemeClr val="tx1">
              <a:lumMod val="85000"/>
              <a:lumOff val="1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27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目的</a:t>
            </a:r>
          </a:p>
        </p:txBody>
      </p:sp>
      <p:sp>
        <p:nvSpPr>
          <p:cNvPr id="28" name="四角形: 角を丸くする 27">
            <a:extLst>
              <a:ext uri="{FF2B5EF4-FFF2-40B4-BE49-F238E27FC236}">
                <a16:creationId xmlns:a16="http://schemas.microsoft.com/office/drawing/2014/main" id="{62F86B1C-E188-4EFB-B631-A1A033981B7B}"/>
              </a:ext>
            </a:extLst>
          </p:cNvPr>
          <p:cNvSpPr/>
          <p:nvPr/>
        </p:nvSpPr>
        <p:spPr>
          <a:xfrm>
            <a:off x="302720" y="3833290"/>
            <a:ext cx="603084" cy="308094"/>
          </a:xfrm>
          <a:prstGeom prst="roundRect">
            <a:avLst>
              <a:gd name="adj" fmla="val 0"/>
            </a:avLst>
          </a:prstGeom>
          <a:solidFill>
            <a:schemeClr val="tx1">
              <a:lumMod val="85000"/>
              <a:lumOff val="1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27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方針</a:t>
            </a:r>
          </a:p>
        </p:txBody>
      </p:sp>
      <p:sp>
        <p:nvSpPr>
          <p:cNvPr id="5" name="大かっこ 4">
            <a:extLst>
              <a:ext uri="{FF2B5EF4-FFF2-40B4-BE49-F238E27FC236}">
                <a16:creationId xmlns:a16="http://schemas.microsoft.com/office/drawing/2014/main" id="{2EDDF83C-7EEA-405C-9412-CD6854F585CA}"/>
              </a:ext>
            </a:extLst>
          </p:cNvPr>
          <p:cNvSpPr/>
          <p:nvPr/>
        </p:nvSpPr>
        <p:spPr>
          <a:xfrm>
            <a:off x="604263" y="5433692"/>
            <a:ext cx="8424809" cy="102741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27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61AB8791-BACC-4089-83E8-5C12694A9455}"/>
              </a:ext>
            </a:extLst>
          </p:cNvPr>
          <p:cNvSpPr txBox="1"/>
          <p:nvPr/>
        </p:nvSpPr>
        <p:spPr>
          <a:xfrm>
            <a:off x="982614" y="4578894"/>
            <a:ext cx="7378336" cy="646331"/>
          </a:xfrm>
          <a:prstGeom prst="rect">
            <a:avLst/>
          </a:prstGeom>
          <a:noFill/>
        </p:spPr>
        <p:txBody>
          <a:bodyPr wrap="square">
            <a:spAutoFit/>
          </a:bodyPr>
          <a:lstStyle/>
          <a:p>
            <a:pPr marL="0" marR="0" lvl="0" indent="0" algn="l" defTabSz="91427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留意点　・特定の事業者が有利とならないように公平性を確保する</a:t>
            </a:r>
          </a:p>
          <a:p>
            <a:pPr marL="0" marR="0" lvl="0" indent="0" algn="l" defTabSz="91427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・中小企業の過度な負担とならないよう考慮する</a:t>
            </a:r>
          </a:p>
          <a:p>
            <a:pPr marL="0" marR="0" lvl="0" indent="0" algn="l" defTabSz="91427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・他の加点評価とのバランスをとるとともに、品質の確保を損なわないよう考慮する</a:t>
            </a:r>
          </a:p>
        </p:txBody>
      </p:sp>
      <p:sp>
        <p:nvSpPr>
          <p:cNvPr id="16" name="正方形/長方形 15">
            <a:extLst>
              <a:ext uri="{FF2B5EF4-FFF2-40B4-BE49-F238E27FC236}">
                <a16:creationId xmlns:a16="http://schemas.microsoft.com/office/drawing/2014/main" id="{FAC9079D-8675-4CBD-9D26-BE94340281EE}"/>
              </a:ext>
            </a:extLst>
          </p:cNvPr>
          <p:cNvSpPr/>
          <p:nvPr/>
        </p:nvSpPr>
        <p:spPr>
          <a:xfrm>
            <a:off x="345556" y="5383595"/>
            <a:ext cx="8832116" cy="1027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274" rtl="0" eaLnBrk="1" fontAlgn="auto" latinLnBrk="0" hangingPunct="1">
              <a:lnSpc>
                <a:spcPct val="12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対    象</a:t>
            </a:r>
            <a:r>
              <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総合評価落札方式、公募型プロポーザル方式、指定管理者制度</a:t>
            </a:r>
            <a:endPar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274" rtl="0" eaLnBrk="1" fontAlgn="auto" latinLnBrk="0" hangingPunct="1">
              <a:lnSpc>
                <a:spcPct val="12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評価項目</a:t>
            </a:r>
            <a:r>
              <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脱炭素認定制度：事業活動全体における脱炭素化に対する認定制度</a:t>
            </a:r>
            <a:endPar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274"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SBT</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RE100</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RE Action</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274"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府条例届出制度：大阪府気候変動対策の推進に関する条例に基づく対策計画書の届出</a:t>
            </a:r>
          </a:p>
        </p:txBody>
      </p:sp>
      <p:sp>
        <p:nvSpPr>
          <p:cNvPr id="20" name="スライド番号プレースホルダー 1">
            <a:extLst>
              <a:ext uri="{FF2B5EF4-FFF2-40B4-BE49-F238E27FC236}">
                <a16:creationId xmlns:a16="http://schemas.microsoft.com/office/drawing/2014/main" id="{3B124B81-57F6-4374-AA89-74DF8E8B6283}"/>
              </a:ext>
            </a:extLst>
          </p:cNvPr>
          <p:cNvSpPr txBox="1">
            <a:spLocks/>
          </p:cNvSpPr>
          <p:nvPr/>
        </p:nvSpPr>
        <p:spPr>
          <a:xfrm>
            <a:off x="9365691" y="6287020"/>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pPr marL="0" marR="0" lvl="0" indent="0" algn="r" defTabSz="914274" rtl="0" eaLnBrk="1" fontAlgn="auto" latinLnBrk="0" hangingPunct="1">
              <a:lnSpc>
                <a:spcPct val="100000"/>
              </a:lnSpc>
              <a:spcBef>
                <a:spcPts val="0"/>
              </a:spcBef>
              <a:spcAft>
                <a:spcPts val="0"/>
              </a:spcAft>
              <a:buClrTx/>
              <a:buSzTx/>
              <a:buFontTx/>
              <a:buNone/>
              <a:tabLst/>
              <a:defRPr/>
            </a:pPr>
            <a:fld id="{260D7C64-4B75-47CE-A9E9-B75BE436869C}" type="slidenum">
              <a:rPr kumimoji="1" lang="ja-JP" altLang="en-US" sz="1600"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274" rtl="0" eaLnBrk="1" fontAlgn="auto" latinLnBrk="0" hangingPunct="1">
                <a:lnSpc>
                  <a:spcPct val="100000"/>
                </a:lnSpc>
                <a:spcBef>
                  <a:spcPts val="0"/>
                </a:spcBef>
                <a:spcAft>
                  <a:spcPts val="0"/>
                </a:spcAft>
                <a:buClrTx/>
                <a:buSzTx/>
                <a:buFontTx/>
                <a:buNone/>
                <a:tabLst/>
                <a:defRPr/>
              </a:pPr>
              <a:t>7</a:t>
            </a:fld>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58319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0F6F9391-046F-489B-8DF4-926C82D3FB74}"/>
              </a:ext>
            </a:extLst>
          </p:cNvPr>
          <p:cNvSpPr/>
          <p:nvPr/>
        </p:nvSpPr>
        <p:spPr>
          <a:xfrm>
            <a:off x="540309" y="1302531"/>
            <a:ext cx="8471383" cy="225505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274"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p>
        </p:txBody>
      </p:sp>
      <p:sp>
        <p:nvSpPr>
          <p:cNvPr id="9" name="フローチャート: 組合せ 8">
            <a:extLst>
              <a:ext uri="{FF2B5EF4-FFF2-40B4-BE49-F238E27FC236}">
                <a16:creationId xmlns:a16="http://schemas.microsoft.com/office/drawing/2014/main" id="{A44BDF12-81A5-4C84-B93E-A4ABA952D4B4}"/>
              </a:ext>
            </a:extLst>
          </p:cNvPr>
          <p:cNvSpPr/>
          <p:nvPr/>
        </p:nvSpPr>
        <p:spPr>
          <a:xfrm>
            <a:off x="954057" y="4874400"/>
            <a:ext cx="579723" cy="591521"/>
          </a:xfrm>
          <a:prstGeom prst="flowChartMerge">
            <a:avLst/>
          </a:prstGeom>
          <a:gradFill>
            <a:gsLst>
              <a:gs pos="0">
                <a:schemeClr val="accent6">
                  <a:lumMod val="60000"/>
                  <a:lumOff val="40000"/>
                </a:schemeClr>
              </a:gs>
              <a:gs pos="43000">
                <a:schemeClr val="accent6">
                  <a:lumMod val="40000"/>
                  <a:lumOff val="60000"/>
                </a:schemeClr>
              </a:gs>
              <a:gs pos="83000">
                <a:schemeClr val="accent6">
                  <a:lumMod val="20000"/>
                  <a:lumOff val="80000"/>
                </a:schemeClr>
              </a:gs>
              <a:gs pos="100000">
                <a:schemeClr val="accent6">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7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正方形/長方形 9">
            <a:extLst>
              <a:ext uri="{FF2B5EF4-FFF2-40B4-BE49-F238E27FC236}">
                <a16:creationId xmlns:a16="http://schemas.microsoft.com/office/drawing/2014/main" id="{CC7E439A-B615-4F5D-AE2B-81F4B0D2C16B}"/>
              </a:ext>
            </a:extLst>
          </p:cNvPr>
          <p:cNvSpPr/>
          <p:nvPr/>
        </p:nvSpPr>
        <p:spPr>
          <a:xfrm>
            <a:off x="1222625" y="6078834"/>
            <a:ext cx="6822040" cy="369332"/>
          </a:xfrm>
          <a:prstGeom prst="rect">
            <a:avLst/>
          </a:prstGeom>
          <a:solidFill>
            <a:schemeClr val="accent6">
              <a:lumMod val="40000"/>
              <a:lumOff val="60000"/>
            </a:schemeClr>
          </a:solidFill>
        </p:spPr>
        <p:txBody>
          <a:bodyPr wrap="square" lIns="91440" tIns="45720" rIns="91440" bIns="45720" anchor="t">
            <a:spAutoFit/>
          </a:bodyPr>
          <a:lstStyle/>
          <a:p>
            <a:pPr marL="0" marR="0" lvl="0" indent="0" algn="ctr" defTabSz="914274"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評価内容や項目等を検証しながら対象事業を順次拡大</a:t>
            </a:r>
            <a:endParaRPr kumimoji="1" lang="en-US" altLang="ja-JP"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タイトル 1">
            <a:extLst>
              <a:ext uri="{FF2B5EF4-FFF2-40B4-BE49-F238E27FC236}">
                <a16:creationId xmlns:a16="http://schemas.microsoft.com/office/drawing/2014/main" id="{58119EF2-A94D-4173-A300-A9964966990F}"/>
              </a:ext>
            </a:extLst>
          </p:cNvPr>
          <p:cNvSpPr txBox="1">
            <a:spLocks/>
          </p:cNvSpPr>
          <p:nvPr/>
        </p:nvSpPr>
        <p:spPr>
          <a:xfrm>
            <a:off x="0" y="0"/>
            <a:ext cx="9906000" cy="527540"/>
          </a:xfrm>
          <a:prstGeom prst="rect">
            <a:avLst/>
          </a:prstGeom>
          <a:solidFill>
            <a:srgbClr val="006600"/>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公共調達等における脱炭素評価の基本方針及び今後の進め方（案）</a:t>
            </a:r>
          </a:p>
        </p:txBody>
      </p:sp>
      <p:sp>
        <p:nvSpPr>
          <p:cNvPr id="12" name="四角形: 角を丸くする 11">
            <a:extLst>
              <a:ext uri="{FF2B5EF4-FFF2-40B4-BE49-F238E27FC236}">
                <a16:creationId xmlns:a16="http://schemas.microsoft.com/office/drawing/2014/main" id="{E7258AB5-99D1-4D4A-8127-BD64A3D24729}"/>
              </a:ext>
            </a:extLst>
          </p:cNvPr>
          <p:cNvSpPr/>
          <p:nvPr/>
        </p:nvSpPr>
        <p:spPr>
          <a:xfrm>
            <a:off x="278896" y="815002"/>
            <a:ext cx="1930047" cy="266309"/>
          </a:xfrm>
          <a:prstGeom prst="roundRect">
            <a:avLst>
              <a:gd name="adj" fmla="val 0"/>
            </a:avLst>
          </a:prstGeom>
          <a:solidFill>
            <a:schemeClr val="tx1">
              <a:lumMod val="85000"/>
              <a:lumOff val="1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27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今後の進め方</a:t>
            </a:r>
          </a:p>
        </p:txBody>
      </p:sp>
      <p:sp>
        <p:nvSpPr>
          <p:cNvPr id="14" name="テキスト ボックス 13">
            <a:extLst>
              <a:ext uri="{FF2B5EF4-FFF2-40B4-BE49-F238E27FC236}">
                <a16:creationId xmlns:a16="http://schemas.microsoft.com/office/drawing/2014/main" id="{0FA3382D-88D2-4734-AF54-D7D77A5170C2}"/>
              </a:ext>
            </a:extLst>
          </p:cNvPr>
          <p:cNvSpPr txBox="1"/>
          <p:nvPr/>
        </p:nvSpPr>
        <p:spPr>
          <a:xfrm>
            <a:off x="1554328" y="4796935"/>
            <a:ext cx="8053909" cy="934478"/>
          </a:xfrm>
          <a:prstGeom prst="rect">
            <a:avLst/>
          </a:prstGeom>
          <a:noFill/>
          <a:ln w="6350">
            <a:noFill/>
            <a:prstDash val="dash"/>
          </a:ln>
        </p:spPr>
        <p:txBody>
          <a:bodyPr wrap="square" lIns="36000" tIns="36000" rIns="36000" bIns="36000" anchor="t">
            <a:spAutoFit/>
          </a:bodyPr>
          <a:lstStyle/>
          <a:p>
            <a:pPr marL="473075" marR="0" lvl="0" indent="-285750" algn="l" defTabSz="914274"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建設工事の総合評価：</a:t>
            </a: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WTO</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案件、総合評価</a:t>
            </a: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Ⅰ</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型（</a:t>
            </a: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15.4</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億円以上（</a:t>
            </a: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AA</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と</a:t>
            </a: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A</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が参加できるランク））等</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a:p>
            <a:pPr marL="187325" marR="0" lvl="0" indent="0" algn="l" defTabSz="91427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　　　　　　　　　　　　　　　　　の評価項目に設定するなど、企業の規模などを考慮して設定</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a:p>
            <a:pPr marL="473075" marR="0" lvl="0" indent="-285750" algn="l" defTabSz="914274"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公募型プロポーザル方式・指定管理者制度・委託役務の総合評価：</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留意点等を考慮しつつ、脱炭素認定制度を</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評価項目に設定</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3" name="テキスト ボックス 12">
            <a:extLst>
              <a:ext uri="{FF2B5EF4-FFF2-40B4-BE49-F238E27FC236}">
                <a16:creationId xmlns:a16="http://schemas.microsoft.com/office/drawing/2014/main" id="{C5D272AD-DD51-486B-8911-B73F7D16AB3C}"/>
              </a:ext>
            </a:extLst>
          </p:cNvPr>
          <p:cNvSpPr txBox="1"/>
          <p:nvPr/>
        </p:nvSpPr>
        <p:spPr>
          <a:xfrm>
            <a:off x="612229" y="3845468"/>
            <a:ext cx="7874225" cy="615553"/>
          </a:xfrm>
          <a:prstGeom prst="rect">
            <a:avLst/>
          </a:prstGeom>
          <a:solidFill>
            <a:srgbClr val="C5E0B4"/>
          </a:solidFill>
        </p:spPr>
        <p:txBody>
          <a:bodyPr wrap="square" lIns="91440" tIns="45720" rIns="91440" bIns="45720" anchor="t" anchorCtr="0">
            <a:spAutoFit/>
          </a:bodyPr>
          <a:lstStyle/>
          <a:p>
            <a:pPr marL="0" marR="0" lvl="0" indent="0" algn="l" defTabSz="91427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a:ea typeface="BIZ UDゴシック"/>
                <a:cs typeface="+mn-cs"/>
              </a:rPr>
              <a:t>　　　　　　　　　各部局において、脱炭素評価の導入</a:t>
            </a:r>
            <a:br>
              <a:rPr kumimoji="1" lang="en-US" altLang="ja-JP" sz="1600" b="1" i="0" u="none" strike="noStrike" kern="1200" cap="none" spc="0" normalizeH="0" baseline="0" noProof="0" dirty="0">
                <a:ln>
                  <a:noFill/>
                </a:ln>
                <a:solidFill>
                  <a:prstClr val="black"/>
                </a:solidFill>
                <a:effectLst/>
                <a:uLnTx/>
                <a:uFillTx/>
                <a:latin typeface="BIZ UDゴシック"/>
                <a:ea typeface="BIZ UDゴシック"/>
                <a:cs typeface="+mn-cs"/>
              </a:rPr>
            </a:br>
            <a:r>
              <a:rPr kumimoji="1" lang="ja-JP" altLang="en-US" sz="1600" b="1" i="0" u="none" strike="noStrike" kern="1200" cap="none" spc="0" normalizeH="0" baseline="0" noProof="0" dirty="0">
                <a:ln>
                  <a:noFill/>
                </a:ln>
                <a:solidFill>
                  <a:prstClr val="black"/>
                </a:solidFill>
                <a:effectLst/>
                <a:uLnTx/>
                <a:uFillTx/>
                <a:latin typeface="BIZ UDゴシック"/>
                <a:ea typeface="BIZ UDゴシック"/>
                <a:cs typeface="+mn-cs"/>
              </a:rPr>
              <a:t>　　　　　　　　　　（</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大規模事業、大企業等を対象にまず実施していく）</a:t>
            </a:r>
            <a:endParaRPr kumimoji="1" lang="ja-JP" altLang="en-US" sz="1600" b="0" i="0" u="none" strike="noStrike" kern="1200" cap="none" spc="0" normalizeH="0" baseline="0" noProof="0" dirty="0">
              <a:ln>
                <a:noFill/>
              </a:ln>
              <a:solidFill>
                <a:prstClr val="black"/>
              </a:solidFill>
              <a:effectLst/>
              <a:uLnTx/>
              <a:uFillTx/>
              <a:latin typeface="Calibri"/>
              <a:ea typeface="游ゴシック"/>
              <a:cs typeface="Calibri"/>
            </a:endParaRPr>
          </a:p>
        </p:txBody>
      </p:sp>
      <p:sp>
        <p:nvSpPr>
          <p:cNvPr id="16" name="正方形/長方形 15">
            <a:extLst>
              <a:ext uri="{FF2B5EF4-FFF2-40B4-BE49-F238E27FC236}">
                <a16:creationId xmlns:a16="http://schemas.microsoft.com/office/drawing/2014/main" id="{901405FC-00ED-42E7-9590-0BEE805571C1}"/>
              </a:ext>
            </a:extLst>
          </p:cNvPr>
          <p:cNvSpPr/>
          <p:nvPr/>
        </p:nvSpPr>
        <p:spPr>
          <a:xfrm>
            <a:off x="731219" y="1400425"/>
            <a:ext cx="8088585" cy="1686103"/>
          </a:xfrm>
          <a:prstGeom prst="rect">
            <a:avLst/>
          </a:prstGeom>
          <a:ln>
            <a:noFill/>
            <a:prstDash val="sysDash"/>
          </a:ln>
        </p:spPr>
        <p:txBody>
          <a:bodyPr wrap="square" lIns="91440" tIns="45720" rIns="91440" bIns="45720" anchor="t">
            <a:spAutoFit/>
          </a:bodyPr>
          <a:lstStyle/>
          <a:p>
            <a:pPr marL="285750" marR="0" lvl="0" indent="-285750" algn="l" defTabSz="914274"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1"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基本方針（案）に沿って、ガイドライン等の改定</a:t>
            </a:r>
            <a:endParaRPr kumimoji="1"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645795" marR="0" lvl="0" indent="-285750" algn="l" defTabSz="914274"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大阪府委託役務関係業務に係る総合評価一般競争入札実施基準　＜総務部契約局＞</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645795" marR="0" lvl="0" indent="-285750" algn="l" defTabSz="914274"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大阪府公募型プロポーザル方式実施基準　＜総務部契約局＞</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645795" marR="0" lvl="0" indent="-285750" algn="l" defTabSz="914274"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公の施設の指定管理者制度に係る運用マニュアル　＜財務部行政経営課＞</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645795" marR="0" lvl="0" indent="-285750" algn="l" defTabSz="914274"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建設工事に係る総合評価落札方式ガイドライン　＜</a:t>
            </a:r>
            <a:r>
              <a:rPr kumimoji="1" lang="ja-JP" altLang="en-US" sz="1400" b="0" i="0" u="none" strike="noStrike" kern="1200" cap="none" spc="-90" normalizeH="0" baseline="0" noProof="0" dirty="0">
                <a:ln>
                  <a:noFill/>
                </a:ln>
                <a:solidFill>
                  <a:prstClr val="black"/>
                </a:solidFill>
                <a:effectLst/>
                <a:uLnTx/>
                <a:uFillTx/>
                <a:latin typeface="Meiryo UI"/>
                <a:ea typeface="Meiryo UI"/>
                <a:cs typeface="Meiryo UI" panose="020B0604030504040204" pitchFamily="50" charset="-128"/>
              </a:rPr>
              <a:t>総務部契約局</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p:txBody>
      </p:sp>
      <p:sp>
        <p:nvSpPr>
          <p:cNvPr id="17" name="正方形/長方形 16">
            <a:extLst>
              <a:ext uri="{FF2B5EF4-FFF2-40B4-BE49-F238E27FC236}">
                <a16:creationId xmlns:a16="http://schemas.microsoft.com/office/drawing/2014/main" id="{A709CD13-E044-4365-9EE7-960A05F67259}"/>
              </a:ext>
            </a:extLst>
          </p:cNvPr>
          <p:cNvSpPr/>
          <p:nvPr/>
        </p:nvSpPr>
        <p:spPr>
          <a:xfrm>
            <a:off x="504679" y="3096062"/>
            <a:ext cx="5652397" cy="390171"/>
          </a:xfrm>
          <a:prstGeom prst="rect">
            <a:avLst/>
          </a:prstGeom>
          <a:ln>
            <a:noFill/>
            <a:prstDash val="sysDash"/>
          </a:ln>
        </p:spPr>
        <p:txBody>
          <a:bodyPr wrap="square" lIns="91440" tIns="45720" rIns="91440" bIns="45720" anchor="t">
            <a:spAutoFit/>
          </a:bodyPr>
          <a:lstStyle/>
          <a:p>
            <a:pPr marL="467995" marR="0" lvl="0" indent="-285750" algn="l" defTabSz="914274"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1"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評価の際の手続きや標準例、参考事例等を庁内へ提供</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スライド番号プレースホルダー 1">
            <a:extLst>
              <a:ext uri="{FF2B5EF4-FFF2-40B4-BE49-F238E27FC236}">
                <a16:creationId xmlns:a16="http://schemas.microsoft.com/office/drawing/2014/main" id="{B9E8EAE3-6E05-45BF-B117-273B6A9A0CA5}"/>
              </a:ext>
            </a:extLst>
          </p:cNvPr>
          <p:cNvSpPr txBox="1">
            <a:spLocks/>
          </p:cNvSpPr>
          <p:nvPr/>
        </p:nvSpPr>
        <p:spPr>
          <a:xfrm>
            <a:off x="9365691" y="6287020"/>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pPr marL="0" marR="0" lvl="0" indent="0" algn="r" defTabSz="914274" rtl="0" eaLnBrk="1" fontAlgn="auto" latinLnBrk="0" hangingPunct="1">
              <a:lnSpc>
                <a:spcPct val="100000"/>
              </a:lnSpc>
              <a:spcBef>
                <a:spcPts val="0"/>
              </a:spcBef>
              <a:spcAft>
                <a:spcPts val="0"/>
              </a:spcAft>
              <a:buClrTx/>
              <a:buSzTx/>
              <a:buFontTx/>
              <a:buNone/>
              <a:tabLst/>
              <a:defRPr/>
            </a:pPr>
            <a:fld id="{260D7C64-4B75-47CE-A9E9-B75BE436869C}" type="slidenum">
              <a:rPr kumimoji="1" lang="ja-JP" altLang="en-US" sz="1600"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274" rtl="0" eaLnBrk="1" fontAlgn="auto" latinLnBrk="0" hangingPunct="1">
                <a:lnSpc>
                  <a:spcPct val="100000"/>
                </a:lnSpc>
                <a:spcBef>
                  <a:spcPts val="0"/>
                </a:spcBef>
                <a:spcAft>
                  <a:spcPts val="0"/>
                </a:spcAft>
                <a:buClrTx/>
                <a:buSzTx/>
                <a:buFontTx/>
                <a:buNone/>
                <a:tabLst/>
                <a:defRPr/>
              </a:pPr>
              <a:t>8</a:t>
            </a:fld>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正方形/長方形 3">
            <a:extLst>
              <a:ext uri="{FF2B5EF4-FFF2-40B4-BE49-F238E27FC236}">
                <a16:creationId xmlns:a16="http://schemas.microsoft.com/office/drawing/2014/main" id="{FF0BA0BE-1934-46B6-B214-DAC97F13B34F}"/>
              </a:ext>
            </a:extLst>
          </p:cNvPr>
          <p:cNvSpPr/>
          <p:nvPr/>
        </p:nvSpPr>
        <p:spPr>
          <a:xfrm>
            <a:off x="691299" y="3926288"/>
            <a:ext cx="1684962" cy="345715"/>
          </a:xfrm>
          <a:prstGeom prst="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27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令和８年度以降</a:t>
            </a:r>
          </a:p>
        </p:txBody>
      </p:sp>
    </p:spTree>
    <p:extLst>
      <p:ext uri="{BB962C8B-B14F-4D97-AF65-F5344CB8AC3E}">
        <p14:creationId xmlns:p14="http://schemas.microsoft.com/office/powerpoint/2010/main" val="2434791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B1167450-A7EB-4B21-A04B-10C1D1D95C3C}"/>
              </a:ext>
            </a:extLst>
          </p:cNvPr>
          <p:cNvSpPr txBox="1">
            <a:spLocks/>
          </p:cNvSpPr>
          <p:nvPr/>
        </p:nvSpPr>
        <p:spPr>
          <a:xfrm>
            <a:off x="0" y="0"/>
            <a:ext cx="9906000" cy="527540"/>
          </a:xfrm>
          <a:prstGeom prst="rect">
            <a:avLst/>
          </a:prstGeom>
          <a:solidFill>
            <a:srgbClr val="006600"/>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a:t>
            </a: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参考</a:t>
            </a:r>
            <a:r>
              <a:rPr kumimoji="1" lang="en-US" altLang="ja-JP"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a:t>
            </a: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脱炭素認定制度等の概要</a:t>
            </a:r>
            <a:endParaRPr kumimoji="1" lang="en-US" altLang="ja-JP"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endParaRPr>
          </a:p>
        </p:txBody>
      </p:sp>
      <p:graphicFrame>
        <p:nvGraphicFramePr>
          <p:cNvPr id="2" name="表 1">
            <a:extLst>
              <a:ext uri="{FF2B5EF4-FFF2-40B4-BE49-F238E27FC236}">
                <a16:creationId xmlns:a16="http://schemas.microsoft.com/office/drawing/2014/main" id="{24F365A0-E058-4B88-AAEC-06CB7E746138}"/>
              </a:ext>
            </a:extLst>
          </p:cNvPr>
          <p:cNvGraphicFramePr>
            <a:graphicFrameLocks noGrp="1"/>
          </p:cNvGraphicFramePr>
          <p:nvPr/>
        </p:nvGraphicFramePr>
        <p:xfrm>
          <a:off x="54309" y="804334"/>
          <a:ext cx="9797383" cy="5585588"/>
        </p:xfrm>
        <a:graphic>
          <a:graphicData uri="http://schemas.openxmlformats.org/drawingml/2006/table">
            <a:tbl>
              <a:tblPr>
                <a:tableStyleId>{16D9F66E-5EB9-4882-86FB-DCBF35E3C3E4}</a:tableStyleId>
              </a:tblPr>
              <a:tblGrid>
                <a:gridCol w="1651201">
                  <a:extLst>
                    <a:ext uri="{9D8B030D-6E8A-4147-A177-3AD203B41FA5}">
                      <a16:colId xmlns:a16="http://schemas.microsoft.com/office/drawing/2014/main" val="1514012893"/>
                    </a:ext>
                  </a:extLst>
                </a:gridCol>
                <a:gridCol w="2578814">
                  <a:extLst>
                    <a:ext uri="{9D8B030D-6E8A-4147-A177-3AD203B41FA5}">
                      <a16:colId xmlns:a16="http://schemas.microsoft.com/office/drawing/2014/main" val="194318728"/>
                    </a:ext>
                  </a:extLst>
                </a:gridCol>
                <a:gridCol w="1181528">
                  <a:extLst>
                    <a:ext uri="{9D8B030D-6E8A-4147-A177-3AD203B41FA5}">
                      <a16:colId xmlns:a16="http://schemas.microsoft.com/office/drawing/2014/main" val="4150368477"/>
                    </a:ext>
                  </a:extLst>
                </a:gridCol>
                <a:gridCol w="1530849">
                  <a:extLst>
                    <a:ext uri="{9D8B030D-6E8A-4147-A177-3AD203B41FA5}">
                      <a16:colId xmlns:a16="http://schemas.microsoft.com/office/drawing/2014/main" val="1854589924"/>
                    </a:ext>
                  </a:extLst>
                </a:gridCol>
                <a:gridCol w="2854991">
                  <a:extLst>
                    <a:ext uri="{9D8B030D-6E8A-4147-A177-3AD203B41FA5}">
                      <a16:colId xmlns:a16="http://schemas.microsoft.com/office/drawing/2014/main" val="848619394"/>
                    </a:ext>
                  </a:extLst>
                </a:gridCol>
              </a:tblGrid>
              <a:tr h="482575">
                <a:tc>
                  <a:txBody>
                    <a:bodyPr/>
                    <a:lstStyle/>
                    <a:p>
                      <a:pPr algn="ctr" fontAlgn="base"/>
                      <a:r>
                        <a:rPr lang="ja-JP" altLang="en-US" sz="1600" b="1" dirty="0">
                          <a:solidFill>
                            <a:schemeClr val="tx1"/>
                          </a:solidFill>
                          <a:effectLst/>
                          <a:latin typeface="Meiryo UI" panose="020B0604030504040204" pitchFamily="50" charset="-128"/>
                          <a:ea typeface="Meiryo UI" panose="020B0604030504040204" pitchFamily="50" charset="-128"/>
                        </a:rPr>
                        <a:t>制度​</a:t>
                      </a:r>
                      <a:endParaRPr lang="ja-JP" altLang="en-US" sz="1600" b="1" i="0" dirty="0">
                        <a:solidFill>
                          <a:schemeClr val="tx1"/>
                        </a:solidFill>
                        <a:effectLst/>
                        <a:latin typeface="Meiryo UI" panose="020B0604030504040204" pitchFamily="50" charset="-128"/>
                        <a:ea typeface="Meiryo UI" panose="020B0604030504040204" pitchFamily="50" charset="-128"/>
                      </a:endParaRPr>
                    </a:p>
                  </a:txBody>
                  <a:tcPr marL="58093" marR="58093" marT="29047" marB="29047" anchor="ctr"/>
                </a:tc>
                <a:tc>
                  <a:txBody>
                    <a:bodyPr/>
                    <a:lstStyle/>
                    <a:p>
                      <a:pPr algn="ctr" fontAlgn="base"/>
                      <a:r>
                        <a:rPr lang="ja-JP" altLang="en-US" sz="1600" b="1" dirty="0">
                          <a:solidFill>
                            <a:schemeClr val="tx1"/>
                          </a:solidFill>
                          <a:effectLst/>
                          <a:latin typeface="Meiryo UI" panose="020B0604030504040204" pitchFamily="50" charset="-128"/>
                          <a:ea typeface="Meiryo UI" panose="020B0604030504040204" pitchFamily="50" charset="-128"/>
                        </a:rPr>
                        <a:t>概要​</a:t>
                      </a:r>
                      <a:endParaRPr lang="ja-JP" altLang="en-US" sz="1600" b="1" i="0" dirty="0">
                        <a:solidFill>
                          <a:schemeClr val="tx1"/>
                        </a:solidFill>
                        <a:effectLst/>
                        <a:latin typeface="Meiryo UI" panose="020B0604030504040204" pitchFamily="50" charset="-128"/>
                        <a:ea typeface="Meiryo UI" panose="020B0604030504040204" pitchFamily="50" charset="-128"/>
                      </a:endParaRPr>
                    </a:p>
                  </a:txBody>
                  <a:tcPr marL="58093" marR="58093" marT="29047" marB="29047" anchor="ctr"/>
                </a:tc>
                <a:tc>
                  <a:txBody>
                    <a:bodyPr/>
                    <a:lstStyle/>
                    <a:p>
                      <a:pPr algn="ctr" fontAlgn="base"/>
                      <a:r>
                        <a:rPr lang="ja-JP" altLang="en-US" sz="1600" b="1" dirty="0">
                          <a:solidFill>
                            <a:schemeClr val="tx1"/>
                          </a:solidFill>
                          <a:effectLst/>
                          <a:latin typeface="Meiryo UI" panose="020B0604030504040204" pitchFamily="50" charset="-128"/>
                          <a:ea typeface="Meiryo UI" panose="020B0604030504040204" pitchFamily="50" charset="-128"/>
                        </a:rPr>
                        <a:t>運営団体​</a:t>
                      </a:r>
                      <a:endParaRPr lang="ja-JP" altLang="en-US" sz="1600" b="1" i="0" dirty="0">
                        <a:solidFill>
                          <a:schemeClr val="tx1"/>
                        </a:solidFill>
                        <a:effectLst/>
                        <a:latin typeface="Meiryo UI" panose="020B0604030504040204" pitchFamily="50" charset="-128"/>
                        <a:ea typeface="Meiryo UI" panose="020B0604030504040204" pitchFamily="50" charset="-128"/>
                      </a:endParaRPr>
                    </a:p>
                  </a:txBody>
                  <a:tcPr marL="58093" marR="58093" marT="29047" marB="29047" anchor="ctr"/>
                </a:tc>
                <a:tc>
                  <a:txBody>
                    <a:bodyPr/>
                    <a:lstStyle/>
                    <a:p>
                      <a:pPr algn="ctr" fontAlgn="base"/>
                      <a:r>
                        <a:rPr lang="ja-JP" altLang="en-US" sz="1600" b="1" dirty="0">
                          <a:solidFill>
                            <a:schemeClr val="tx1"/>
                          </a:solidFill>
                          <a:effectLst/>
                          <a:latin typeface="Meiryo UI" panose="020B0604030504040204" pitchFamily="50" charset="-128"/>
                          <a:ea typeface="Meiryo UI" panose="020B0604030504040204" pitchFamily="50" charset="-128"/>
                        </a:rPr>
                        <a:t>参加事業者</a:t>
                      </a:r>
                      <a:endParaRPr lang="en-US" altLang="ja-JP" sz="1600" b="1" dirty="0">
                        <a:solidFill>
                          <a:schemeClr val="tx1"/>
                        </a:solidFill>
                        <a:effectLst/>
                        <a:latin typeface="Meiryo UI" panose="020B0604030504040204" pitchFamily="50" charset="-128"/>
                        <a:ea typeface="Meiryo UI" panose="020B0604030504040204" pitchFamily="50" charset="-128"/>
                      </a:endParaRPr>
                    </a:p>
                  </a:txBody>
                  <a:tcPr marL="58093" marR="58093" marT="29047" marB="29047" anchor="ctr"/>
                </a:tc>
                <a:tc>
                  <a:txBody>
                    <a:bodyPr/>
                    <a:lstStyle/>
                    <a:p>
                      <a:pPr algn="ctr" fontAlgn="base"/>
                      <a:r>
                        <a:rPr lang="ja-JP" altLang="en-US" sz="1600" b="1" i="0" dirty="0">
                          <a:solidFill>
                            <a:schemeClr val="tx1"/>
                          </a:solidFill>
                          <a:effectLst/>
                          <a:latin typeface="Meiryo UI" panose="020B0604030504040204" pitchFamily="50" charset="-128"/>
                          <a:ea typeface="Meiryo UI" panose="020B0604030504040204" pitchFamily="50" charset="-128"/>
                        </a:rPr>
                        <a:t>認証費用・認証期間（目安）</a:t>
                      </a:r>
                      <a:endParaRPr lang="en-US" altLang="ja-JP" sz="1600" b="1" i="0" dirty="0">
                        <a:solidFill>
                          <a:schemeClr val="tx1"/>
                        </a:solidFill>
                        <a:effectLst/>
                        <a:latin typeface="Meiryo UI" panose="020B0604030504040204" pitchFamily="50" charset="-128"/>
                        <a:ea typeface="Meiryo UI" panose="020B0604030504040204" pitchFamily="50" charset="-128"/>
                      </a:endParaRPr>
                    </a:p>
                  </a:txBody>
                  <a:tcPr marL="58093" marR="58093" marT="29047" marB="29047" anchor="ctr"/>
                </a:tc>
                <a:extLst>
                  <a:ext uri="{0D108BD9-81ED-4DB2-BD59-A6C34878D82A}">
                    <a16:rowId xmlns:a16="http://schemas.microsoft.com/office/drawing/2014/main" val="3800209416"/>
                  </a:ext>
                </a:extLst>
              </a:tr>
              <a:tr h="1591020">
                <a:tc>
                  <a:txBody>
                    <a:bodyPr/>
                    <a:lstStyle/>
                    <a:p>
                      <a:pPr algn="ctr" fontAlgn="base"/>
                      <a:r>
                        <a:rPr lang="en-US" sz="1600" b="1" dirty="0">
                          <a:solidFill>
                            <a:schemeClr val="tx1"/>
                          </a:solidFill>
                          <a:effectLst/>
                          <a:latin typeface="Meiryo UI" panose="020B0604030504040204" pitchFamily="50" charset="-128"/>
                          <a:ea typeface="Meiryo UI" panose="020B0604030504040204" pitchFamily="50" charset="-128"/>
                        </a:rPr>
                        <a:t>SBT</a:t>
                      </a:r>
                      <a:r>
                        <a:rPr lang="en-US" altLang="ja-JP" sz="1600" b="1" dirty="0">
                          <a:solidFill>
                            <a:schemeClr val="tx1"/>
                          </a:solidFill>
                          <a:effectLst/>
                          <a:latin typeface="Meiryo UI" panose="020B0604030504040204" pitchFamily="50" charset="-128"/>
                          <a:ea typeface="Meiryo UI" panose="020B0604030504040204" pitchFamily="50" charset="-128"/>
                        </a:rPr>
                        <a:t>​</a:t>
                      </a:r>
                      <a:br>
                        <a:rPr lang="en-US" altLang="ja-JP" sz="1100" b="1" dirty="0">
                          <a:solidFill>
                            <a:schemeClr val="tx1"/>
                          </a:solidFill>
                          <a:effectLst/>
                          <a:latin typeface="Meiryo UI" panose="020B0604030504040204" pitchFamily="50" charset="-128"/>
                          <a:ea typeface="Meiryo UI" panose="020B0604030504040204" pitchFamily="50" charset="-128"/>
                        </a:rPr>
                      </a:br>
                      <a:br>
                        <a:rPr lang="en-US" altLang="ja-JP" sz="1100" b="1" dirty="0">
                          <a:solidFill>
                            <a:schemeClr val="tx1"/>
                          </a:solidFill>
                          <a:effectLst/>
                          <a:latin typeface="Meiryo UI" panose="020B0604030504040204" pitchFamily="50" charset="-128"/>
                          <a:ea typeface="Meiryo UI" panose="020B0604030504040204" pitchFamily="50" charset="-128"/>
                        </a:rPr>
                      </a:br>
                      <a:r>
                        <a:rPr lang="en-US" altLang="ja-JP" sz="1100" b="1" dirty="0">
                          <a:solidFill>
                            <a:schemeClr val="tx1"/>
                          </a:solidFill>
                          <a:effectLst/>
                          <a:latin typeface="Meiryo UI" panose="020B0604030504040204" pitchFamily="50" charset="-128"/>
                          <a:ea typeface="Meiryo UI" panose="020B0604030504040204" pitchFamily="50" charset="-128"/>
                        </a:rPr>
                        <a:t>(Science Based Targets)</a:t>
                      </a:r>
                      <a:endParaRPr lang="en-US" altLang="ja-JP" sz="1100" b="1" i="0" dirty="0">
                        <a:solidFill>
                          <a:schemeClr val="tx1"/>
                        </a:solidFill>
                        <a:effectLst/>
                        <a:latin typeface="Meiryo UI" panose="020B0604030504040204" pitchFamily="50" charset="-128"/>
                        <a:ea typeface="Meiryo UI" panose="020B0604030504040204" pitchFamily="50" charset="-128"/>
                      </a:endParaRPr>
                    </a:p>
                  </a:txBody>
                  <a:tcPr marL="58093" marR="58093" marT="29047" marB="29047" anchor="ctr">
                    <a:solidFill>
                      <a:schemeClr val="bg1"/>
                    </a:solidFill>
                  </a:tcPr>
                </a:tc>
                <a:tc>
                  <a:txBody>
                    <a:bodyPr/>
                    <a:lstStyle/>
                    <a:p>
                      <a:pPr algn="l" fontAlgn="base">
                        <a:lnSpc>
                          <a:spcPts val="1700"/>
                        </a:lnSpc>
                      </a:pPr>
                      <a:r>
                        <a:rPr lang="ja-JP" altLang="en-US" sz="1100" b="1" dirty="0">
                          <a:solidFill>
                            <a:schemeClr val="tx1"/>
                          </a:solidFill>
                          <a:effectLst/>
                          <a:latin typeface="Meiryo UI" panose="020B0604030504040204" pitchFamily="50" charset="-128"/>
                          <a:ea typeface="Meiryo UI" panose="020B0604030504040204" pitchFamily="50" charset="-128"/>
                        </a:rPr>
                        <a:t>パリ協定の目標である、地球の気温上昇を産業革命前と比べて</a:t>
                      </a:r>
                      <a:r>
                        <a:rPr lang="en-US" altLang="ja-JP" sz="1100" b="1" dirty="0">
                          <a:solidFill>
                            <a:schemeClr val="tx1"/>
                          </a:solidFill>
                          <a:effectLst/>
                          <a:latin typeface="Meiryo UI" panose="020B0604030504040204" pitchFamily="50" charset="-128"/>
                          <a:ea typeface="Meiryo UI" panose="020B0604030504040204" pitchFamily="50" charset="-128"/>
                        </a:rPr>
                        <a:t>1.5</a:t>
                      </a:r>
                      <a:r>
                        <a:rPr lang="ja-JP" altLang="en-US" sz="1100" b="1" dirty="0">
                          <a:solidFill>
                            <a:schemeClr val="tx1"/>
                          </a:solidFill>
                          <a:effectLst/>
                          <a:latin typeface="Meiryo UI" panose="020B0604030504040204" pitchFamily="50" charset="-128"/>
                          <a:ea typeface="Meiryo UI" panose="020B0604030504040204" pitchFamily="50" charset="-128"/>
                        </a:rPr>
                        <a:t>℃に抑えるための</a:t>
                      </a:r>
                      <a:r>
                        <a:rPr lang="en-US" altLang="ja-JP" sz="1100" b="1" dirty="0">
                          <a:solidFill>
                            <a:schemeClr val="tx1"/>
                          </a:solidFill>
                          <a:effectLst/>
                          <a:latin typeface="Meiryo UI" panose="020B0604030504040204" pitchFamily="50" charset="-128"/>
                          <a:ea typeface="Meiryo UI" panose="020B0604030504040204" pitchFamily="50" charset="-128"/>
                        </a:rPr>
                        <a:t>CO</a:t>
                      </a:r>
                      <a:r>
                        <a:rPr lang="en-US" altLang="ja-JP" sz="900" b="1" dirty="0">
                          <a:solidFill>
                            <a:schemeClr val="tx1"/>
                          </a:solidFill>
                          <a:effectLst/>
                          <a:latin typeface="Meiryo UI" panose="020B0604030504040204" pitchFamily="50" charset="-128"/>
                          <a:ea typeface="Meiryo UI" panose="020B0604030504040204" pitchFamily="50" charset="-128"/>
                        </a:rPr>
                        <a:t>2</a:t>
                      </a:r>
                      <a:r>
                        <a:rPr lang="ja-JP" altLang="en-US" sz="1100" b="1" dirty="0">
                          <a:solidFill>
                            <a:schemeClr val="tx1"/>
                          </a:solidFill>
                          <a:effectLst/>
                          <a:latin typeface="Meiryo UI" panose="020B0604030504040204" pitchFamily="50" charset="-128"/>
                          <a:ea typeface="Meiryo UI" panose="020B0604030504040204" pitchFamily="50" charset="-128"/>
                        </a:rPr>
                        <a:t>排出削減目標</a:t>
                      </a:r>
                      <a:r>
                        <a:rPr lang="en-US" altLang="ja-JP" sz="1100" b="1" dirty="0">
                          <a:solidFill>
                            <a:schemeClr val="tx1"/>
                          </a:solidFill>
                          <a:effectLst/>
                          <a:latin typeface="Meiryo UI" panose="020B0604030504040204" pitchFamily="50" charset="-128"/>
                          <a:ea typeface="Meiryo UI" panose="020B0604030504040204" pitchFamily="50" charset="-128"/>
                        </a:rPr>
                        <a:t>(4.2</a:t>
                      </a:r>
                      <a:r>
                        <a:rPr lang="ja-JP" altLang="en-US" sz="1100" b="1" dirty="0">
                          <a:solidFill>
                            <a:schemeClr val="tx1"/>
                          </a:solidFill>
                          <a:effectLst/>
                          <a:latin typeface="Meiryo UI" panose="020B0604030504040204" pitchFamily="50" charset="-128"/>
                          <a:ea typeface="Meiryo UI" panose="020B0604030504040204" pitchFamily="50" charset="-128"/>
                        </a:rPr>
                        <a:t>％削減／年）を各企業が設定し、その目標が基準を満たしている場合に与えられる認定。​</a:t>
                      </a:r>
                      <a:endParaRPr lang="ja-JP" altLang="en-US" sz="1100" b="1" i="0" dirty="0">
                        <a:solidFill>
                          <a:schemeClr val="tx1"/>
                        </a:solidFill>
                        <a:effectLst/>
                        <a:latin typeface="Meiryo UI" panose="020B0604030504040204" pitchFamily="50" charset="-128"/>
                        <a:ea typeface="Meiryo UI" panose="020B0604030504040204" pitchFamily="50" charset="-128"/>
                      </a:endParaRPr>
                    </a:p>
                  </a:txBody>
                  <a:tcPr marL="58093" marR="58093" marT="29047" marB="29047" anchor="ctr">
                    <a:solidFill>
                      <a:schemeClr val="bg1"/>
                    </a:solidFill>
                  </a:tcPr>
                </a:tc>
                <a:tc>
                  <a:txBody>
                    <a:bodyPr/>
                    <a:lstStyle/>
                    <a:p>
                      <a:pPr algn="ctr" fontAlgn="base"/>
                      <a:r>
                        <a:rPr lang="en-US" altLang="ja-JP" sz="1050" b="1" dirty="0">
                          <a:solidFill>
                            <a:schemeClr val="tx1"/>
                          </a:solidFill>
                          <a:effectLst/>
                          <a:latin typeface="Meiryo UI" panose="020B0604030504040204" pitchFamily="50" charset="-128"/>
                          <a:ea typeface="Meiryo UI" panose="020B0604030504040204" pitchFamily="50" charset="-128"/>
                        </a:rPr>
                        <a:t>CDP</a:t>
                      </a:r>
                      <a:r>
                        <a:rPr lang="ja-JP" altLang="en-US" sz="1050" b="1" dirty="0">
                          <a:solidFill>
                            <a:schemeClr val="tx1"/>
                          </a:solidFill>
                          <a:effectLst/>
                          <a:latin typeface="Meiryo UI" panose="020B0604030504040204" pitchFamily="50" charset="-128"/>
                          <a:ea typeface="Meiryo UI" panose="020B0604030504040204" pitchFamily="50" charset="-128"/>
                        </a:rPr>
                        <a:t>・</a:t>
                      </a:r>
                      <a:r>
                        <a:rPr lang="en-US" altLang="ja-JP" sz="1050" b="1" dirty="0">
                          <a:solidFill>
                            <a:schemeClr val="tx1"/>
                          </a:solidFill>
                          <a:effectLst/>
                          <a:latin typeface="Meiryo UI" panose="020B0604030504040204" pitchFamily="50" charset="-128"/>
                          <a:ea typeface="Meiryo UI" panose="020B0604030504040204" pitchFamily="50" charset="-128"/>
                        </a:rPr>
                        <a:t>UNGC</a:t>
                      </a:r>
                      <a:r>
                        <a:rPr lang="ja-JP" altLang="en-US" sz="1050" b="1" dirty="0">
                          <a:solidFill>
                            <a:schemeClr val="tx1"/>
                          </a:solidFill>
                          <a:effectLst/>
                          <a:latin typeface="Meiryo UI" panose="020B0604030504040204" pitchFamily="50" charset="-128"/>
                          <a:ea typeface="Meiryo UI" panose="020B0604030504040204" pitchFamily="50" charset="-128"/>
                        </a:rPr>
                        <a:t>・</a:t>
                      </a:r>
                      <a:r>
                        <a:rPr lang="en-US" altLang="ja-JP" sz="1050" b="1" dirty="0">
                          <a:solidFill>
                            <a:schemeClr val="tx1"/>
                          </a:solidFill>
                          <a:effectLst/>
                          <a:latin typeface="Meiryo UI" panose="020B0604030504040204" pitchFamily="50" charset="-128"/>
                          <a:ea typeface="Meiryo UI" panose="020B0604030504040204" pitchFamily="50" charset="-128"/>
                        </a:rPr>
                        <a:t>WRI</a:t>
                      </a:r>
                      <a:r>
                        <a:rPr lang="ja-JP" altLang="en-US" sz="1050" b="1" dirty="0">
                          <a:solidFill>
                            <a:schemeClr val="tx1"/>
                          </a:solidFill>
                          <a:effectLst/>
                          <a:latin typeface="Meiryo UI" panose="020B0604030504040204" pitchFamily="50" charset="-128"/>
                          <a:ea typeface="Meiryo UI" panose="020B0604030504040204" pitchFamily="50" charset="-128"/>
                        </a:rPr>
                        <a:t>・</a:t>
                      </a:r>
                      <a:r>
                        <a:rPr lang="en-US" altLang="ja-JP" sz="1050" b="1" dirty="0">
                          <a:solidFill>
                            <a:schemeClr val="tx1"/>
                          </a:solidFill>
                          <a:effectLst/>
                          <a:latin typeface="Meiryo UI" panose="020B0604030504040204" pitchFamily="50" charset="-128"/>
                          <a:ea typeface="Meiryo UI" panose="020B0604030504040204" pitchFamily="50" charset="-128"/>
                        </a:rPr>
                        <a:t>WWF</a:t>
                      </a:r>
                      <a:br>
                        <a:rPr lang="en-US" altLang="ja-JP" sz="1050" b="1" dirty="0">
                          <a:solidFill>
                            <a:schemeClr val="tx1"/>
                          </a:solidFill>
                          <a:effectLst/>
                          <a:latin typeface="Meiryo UI" panose="020B0604030504040204" pitchFamily="50" charset="-128"/>
                          <a:ea typeface="Meiryo UI" panose="020B0604030504040204" pitchFamily="50" charset="-128"/>
                        </a:rPr>
                      </a:br>
                      <a:r>
                        <a:rPr lang="ja-JP" altLang="en-US" sz="1050" b="1" dirty="0">
                          <a:solidFill>
                            <a:schemeClr val="tx1"/>
                          </a:solidFill>
                          <a:effectLst/>
                          <a:latin typeface="Meiryo UI" panose="020B0604030504040204" pitchFamily="50" charset="-128"/>
                          <a:ea typeface="Meiryo UI" panose="020B0604030504040204" pitchFamily="50" charset="-128"/>
                        </a:rPr>
                        <a:t>の</a:t>
                      </a:r>
                      <a:r>
                        <a:rPr lang="en-US" altLang="ja-JP" sz="1050" b="1" dirty="0">
                          <a:solidFill>
                            <a:schemeClr val="tx1"/>
                          </a:solidFill>
                          <a:effectLst/>
                          <a:latin typeface="Meiryo UI" panose="020B0604030504040204" pitchFamily="50" charset="-128"/>
                          <a:ea typeface="Meiryo UI" panose="020B0604030504040204" pitchFamily="50" charset="-128"/>
                        </a:rPr>
                        <a:t>4</a:t>
                      </a:r>
                      <a:r>
                        <a:rPr lang="ja-JP" altLang="en-US" sz="1050" b="1" dirty="0">
                          <a:solidFill>
                            <a:schemeClr val="tx1"/>
                          </a:solidFill>
                          <a:effectLst/>
                          <a:latin typeface="Meiryo UI" panose="020B0604030504040204" pitchFamily="50" charset="-128"/>
                          <a:ea typeface="Meiryo UI" panose="020B0604030504040204" pitchFamily="50" charset="-128"/>
                        </a:rPr>
                        <a:t>つの機関が</a:t>
                      </a:r>
                      <a:br>
                        <a:rPr lang="en-US" altLang="ja-JP" sz="1050" b="1" dirty="0">
                          <a:solidFill>
                            <a:schemeClr val="tx1"/>
                          </a:solidFill>
                          <a:effectLst/>
                          <a:latin typeface="Meiryo UI" panose="020B0604030504040204" pitchFamily="50" charset="-128"/>
                          <a:ea typeface="Meiryo UI" panose="020B0604030504040204" pitchFamily="50" charset="-128"/>
                        </a:rPr>
                      </a:br>
                      <a:r>
                        <a:rPr lang="ja-JP" altLang="en-US" sz="1050" b="1" dirty="0">
                          <a:solidFill>
                            <a:schemeClr val="tx1"/>
                          </a:solidFill>
                          <a:effectLst/>
                          <a:latin typeface="Meiryo UI" panose="020B0604030504040204" pitchFamily="50" charset="-128"/>
                          <a:ea typeface="Meiryo UI" panose="020B0604030504040204" pitchFamily="50" charset="-128"/>
                        </a:rPr>
                        <a:t>共同で運営​</a:t>
                      </a:r>
                      <a:endParaRPr lang="ja-JP" altLang="en-US" sz="1050" b="1" i="0" dirty="0">
                        <a:solidFill>
                          <a:schemeClr val="tx1"/>
                        </a:solidFill>
                        <a:effectLst/>
                        <a:latin typeface="Meiryo UI" panose="020B0604030504040204" pitchFamily="50" charset="-128"/>
                        <a:ea typeface="Meiryo UI" panose="020B0604030504040204" pitchFamily="50" charset="-128"/>
                      </a:endParaRPr>
                    </a:p>
                  </a:txBody>
                  <a:tcPr marL="58093" marR="58093" marT="29047" marB="29047" anchor="ctr">
                    <a:solidFill>
                      <a:schemeClr val="bg1"/>
                    </a:solidFill>
                  </a:tcPr>
                </a:tc>
                <a:tc>
                  <a:txBody>
                    <a:bodyP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約</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2,070</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者</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中小企業版</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SBT</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　約</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1,700</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者</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algn="l"/>
                      <a:r>
                        <a:rPr kumimoji="1" lang="ja-JP" altLang="en-US" sz="1200" b="1" dirty="0">
                          <a:solidFill>
                            <a:schemeClr val="tx1"/>
                          </a:solidFill>
                          <a:latin typeface="BIZ UDPゴシック" panose="020B0400000000000000" pitchFamily="50" charset="-128"/>
                          <a:ea typeface="BIZ UDPゴシック" panose="020B0400000000000000" pitchFamily="50" charset="-128"/>
                        </a:rPr>
                        <a:t>（費用）大企業　約</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20</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０万円～</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4</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００万円</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200" b="1" dirty="0">
                          <a:solidFill>
                            <a:schemeClr val="tx1"/>
                          </a:solidFill>
                          <a:latin typeface="BIZ UDPゴシック" panose="020B0400000000000000" pitchFamily="50" charset="-128"/>
                          <a:ea typeface="BIZ UDPゴシック" panose="020B0400000000000000" pitchFamily="50" charset="-128"/>
                        </a:rPr>
                        <a:t>　　　　 中小企業 約</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20</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万円～</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30</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万円</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200" b="1" dirty="0">
                          <a:solidFill>
                            <a:schemeClr val="tx1"/>
                          </a:solidFill>
                          <a:latin typeface="BIZ UDPゴシック" panose="020B0400000000000000" pitchFamily="50" charset="-128"/>
                          <a:ea typeface="BIZ UDPゴシック" panose="020B0400000000000000" pitchFamily="50" charset="-128"/>
                        </a:rPr>
                        <a:t>（期間）大企業     ３ヶ月以上</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200" b="1" dirty="0">
                          <a:solidFill>
                            <a:schemeClr val="tx1"/>
                          </a:solidFill>
                          <a:latin typeface="BIZ UDPゴシック" panose="020B0400000000000000" pitchFamily="50" charset="-128"/>
                          <a:ea typeface="BIZ UDPゴシック" panose="020B0400000000000000" pitchFamily="50" charset="-128"/>
                        </a:rPr>
                        <a:t>　　　　 中小企業　１ヶ月～６ヶ月</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endParaRPr kumimoji="1" lang="ja-JP" altLang="en-US" sz="1200" b="1" dirty="0">
                        <a:solidFill>
                          <a:srgbClr val="FF0000"/>
                        </a:solidFill>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3037648369"/>
                  </a:ext>
                </a:extLst>
              </a:tr>
              <a:tr h="1151881">
                <a:tc>
                  <a:txBody>
                    <a:bodyPr/>
                    <a:lstStyle/>
                    <a:p>
                      <a:pPr algn="ctr" fontAlgn="base"/>
                      <a:r>
                        <a:rPr lang="en-US" sz="1600" b="1" dirty="0">
                          <a:solidFill>
                            <a:schemeClr val="tx1"/>
                          </a:solidFill>
                          <a:effectLst/>
                          <a:latin typeface="Meiryo UI" panose="020B0604030504040204" pitchFamily="50" charset="-128"/>
                          <a:ea typeface="Meiryo UI" panose="020B0604030504040204" pitchFamily="50" charset="-128"/>
                        </a:rPr>
                        <a:t>RE100</a:t>
                      </a:r>
                      <a:r>
                        <a:rPr lang="en-US" altLang="ja-JP" sz="1600" b="1" dirty="0">
                          <a:solidFill>
                            <a:schemeClr val="tx1"/>
                          </a:solidFill>
                          <a:effectLst/>
                          <a:latin typeface="Meiryo UI" panose="020B0604030504040204" pitchFamily="50" charset="-128"/>
                          <a:ea typeface="Meiryo UI" panose="020B0604030504040204" pitchFamily="50" charset="-128"/>
                        </a:rPr>
                        <a:t>​</a:t>
                      </a:r>
                      <a:br>
                        <a:rPr lang="en-US" altLang="ja-JP" sz="1100" b="1" dirty="0">
                          <a:solidFill>
                            <a:schemeClr val="tx1"/>
                          </a:solidFill>
                          <a:effectLst/>
                          <a:latin typeface="Meiryo UI" panose="020B0604030504040204" pitchFamily="50" charset="-128"/>
                          <a:ea typeface="Meiryo UI" panose="020B0604030504040204" pitchFamily="50" charset="-128"/>
                        </a:rPr>
                      </a:br>
                      <a:endParaRPr lang="en-US" altLang="ja-JP" sz="1100" b="1" dirty="0">
                        <a:solidFill>
                          <a:schemeClr val="tx1"/>
                        </a:solidFill>
                        <a:effectLst/>
                        <a:latin typeface="Meiryo UI" panose="020B0604030504040204" pitchFamily="50" charset="-128"/>
                        <a:ea typeface="Meiryo UI" panose="020B0604030504040204" pitchFamily="50" charset="-128"/>
                      </a:endParaRPr>
                    </a:p>
                    <a:p>
                      <a:pPr algn="ctr" fontAlgn="base"/>
                      <a:r>
                        <a:rPr lang="en-US" altLang="ja-JP" sz="1100" b="1" dirty="0">
                          <a:solidFill>
                            <a:schemeClr val="tx1"/>
                          </a:solidFill>
                          <a:effectLst/>
                          <a:latin typeface="Meiryo UI" panose="020B0604030504040204" pitchFamily="50" charset="-128"/>
                          <a:ea typeface="Meiryo UI" panose="020B0604030504040204" pitchFamily="50" charset="-128"/>
                        </a:rPr>
                        <a:t>(Renewable Energy 100%</a:t>
                      </a:r>
                      <a:r>
                        <a:rPr lang="ja-JP" altLang="en-US" sz="1100" b="1" dirty="0">
                          <a:solidFill>
                            <a:schemeClr val="tx1"/>
                          </a:solidFill>
                          <a:effectLst/>
                          <a:latin typeface="Meiryo UI" panose="020B0604030504040204" pitchFamily="50" charset="-128"/>
                          <a:ea typeface="Meiryo UI" panose="020B0604030504040204" pitchFamily="50" charset="-128"/>
                        </a:rPr>
                        <a:t>）</a:t>
                      </a:r>
                      <a:endParaRPr lang="en-US" altLang="ja-JP" sz="1100" b="1" i="0" dirty="0">
                        <a:solidFill>
                          <a:schemeClr val="tx1"/>
                        </a:solidFill>
                        <a:effectLst/>
                        <a:latin typeface="Meiryo UI" panose="020B0604030504040204" pitchFamily="50" charset="-128"/>
                        <a:ea typeface="Meiryo UI" panose="020B0604030504040204" pitchFamily="50" charset="-128"/>
                      </a:endParaRPr>
                    </a:p>
                  </a:txBody>
                  <a:tcPr marL="58093" marR="58093" marT="29047" marB="29047" anchor="ctr"/>
                </a:tc>
                <a:tc>
                  <a:txBody>
                    <a:bodyPr/>
                    <a:lstStyle/>
                    <a:p>
                      <a:pPr algn="l" fontAlgn="base">
                        <a:lnSpc>
                          <a:spcPts val="1700"/>
                        </a:lnSpc>
                      </a:pPr>
                      <a:r>
                        <a:rPr lang="ja-JP" altLang="en-US" sz="1100" b="1" dirty="0">
                          <a:solidFill>
                            <a:schemeClr val="tx1"/>
                          </a:solidFill>
                          <a:effectLst/>
                          <a:latin typeface="Meiryo UI" panose="020B0604030504040204" pitchFamily="50" charset="-128"/>
                          <a:ea typeface="Meiryo UI" panose="020B0604030504040204" pitchFamily="50" charset="-128"/>
                        </a:rPr>
                        <a:t>企業が自らの事業の使用</a:t>
                      </a:r>
                      <a:r>
                        <a:rPr lang="ja-JP" altLang="en-US" sz="1100" b="1">
                          <a:solidFill>
                            <a:schemeClr val="tx1"/>
                          </a:solidFill>
                          <a:effectLst/>
                          <a:latin typeface="Meiryo UI" panose="020B0604030504040204" pitchFamily="50" charset="-128"/>
                          <a:ea typeface="Meiryo UI" panose="020B0604030504040204" pitchFamily="50" charset="-128"/>
                        </a:rPr>
                        <a:t>電力を</a:t>
                      </a:r>
                      <a:r>
                        <a:rPr lang="en-US" altLang="ja-JP" sz="1100" b="1">
                          <a:solidFill>
                            <a:schemeClr val="tx1"/>
                          </a:solidFill>
                          <a:effectLst/>
                          <a:latin typeface="Meiryo UI" panose="020B0604030504040204" pitchFamily="50" charset="-128"/>
                          <a:ea typeface="Meiryo UI" panose="020B0604030504040204" pitchFamily="50" charset="-128"/>
                        </a:rPr>
                        <a:t>100</a:t>
                      </a:r>
                      <a:r>
                        <a:rPr lang="ja-JP" altLang="en-US" sz="1100" b="1" dirty="0">
                          <a:solidFill>
                            <a:schemeClr val="tx1"/>
                          </a:solidFill>
                          <a:effectLst/>
                          <a:latin typeface="Meiryo UI" panose="020B0604030504040204" pitchFamily="50" charset="-128"/>
                          <a:ea typeface="Meiryo UI" panose="020B0604030504040204" pitchFamily="50" charset="-128"/>
                        </a:rPr>
                        <a:t>％再エネで賄うことを目指す国際的なイニシアティブ。​</a:t>
                      </a:r>
                      <a:br>
                        <a:rPr lang="en-US" altLang="ja-JP" sz="1100" b="1" dirty="0">
                          <a:solidFill>
                            <a:schemeClr val="tx1"/>
                          </a:solidFill>
                          <a:effectLst/>
                          <a:latin typeface="Meiryo UI" panose="020B0604030504040204" pitchFamily="50" charset="-128"/>
                          <a:ea typeface="Meiryo UI" panose="020B0604030504040204" pitchFamily="50" charset="-128"/>
                        </a:rPr>
                      </a:br>
                      <a:r>
                        <a:rPr lang="ja-JP" altLang="en-US" sz="1100" b="1" dirty="0">
                          <a:solidFill>
                            <a:schemeClr val="tx1"/>
                          </a:solidFill>
                          <a:effectLst/>
                          <a:latin typeface="Meiryo UI" panose="020B0604030504040204" pitchFamily="50" charset="-128"/>
                          <a:ea typeface="Meiryo UI" panose="020B0604030504040204" pitchFamily="50" charset="-128"/>
                        </a:rPr>
                        <a:t>消費電力量が年間</a:t>
                      </a:r>
                      <a:r>
                        <a:rPr lang="en-US" altLang="ja-JP" sz="1100" b="1" dirty="0">
                          <a:solidFill>
                            <a:schemeClr val="tx1"/>
                          </a:solidFill>
                          <a:effectLst/>
                          <a:latin typeface="Meiryo UI" panose="020B0604030504040204" pitchFamily="50" charset="-128"/>
                          <a:ea typeface="Meiryo UI" panose="020B0604030504040204" pitchFamily="50" charset="-128"/>
                        </a:rPr>
                        <a:t>100GWh</a:t>
                      </a:r>
                      <a:r>
                        <a:rPr lang="ja-JP" altLang="en-US" sz="1100" b="1" dirty="0">
                          <a:solidFill>
                            <a:schemeClr val="tx1"/>
                          </a:solidFill>
                          <a:effectLst/>
                          <a:latin typeface="Meiryo UI" panose="020B0604030504040204" pitchFamily="50" charset="-128"/>
                          <a:ea typeface="Meiryo UI" panose="020B0604030504040204" pitchFamily="50" charset="-128"/>
                        </a:rPr>
                        <a:t>以上であることが参加要件（</a:t>
                      </a:r>
                      <a:r>
                        <a:rPr lang="en-US" altLang="ja-JP" sz="1100" b="1" dirty="0">
                          <a:solidFill>
                            <a:schemeClr val="tx1"/>
                          </a:solidFill>
                          <a:effectLst/>
                          <a:latin typeface="Meiryo UI" panose="020B0604030504040204" pitchFamily="50" charset="-128"/>
                          <a:ea typeface="Meiryo UI" panose="020B0604030504040204" pitchFamily="50" charset="-128"/>
                        </a:rPr>
                        <a:t>※</a:t>
                      </a:r>
                      <a:r>
                        <a:rPr lang="ja-JP" altLang="en-US" sz="1100" b="1" dirty="0">
                          <a:solidFill>
                            <a:schemeClr val="tx1"/>
                          </a:solidFill>
                          <a:effectLst/>
                          <a:latin typeface="Meiryo UI" panose="020B0604030504040204" pitchFamily="50" charset="-128"/>
                          <a:ea typeface="Meiryo UI" panose="020B0604030504040204" pitchFamily="50" charset="-128"/>
                        </a:rPr>
                        <a:t>現在、日本企業は</a:t>
                      </a:r>
                      <a:r>
                        <a:rPr lang="en-US" altLang="ja-JP" sz="1100" b="1" dirty="0">
                          <a:solidFill>
                            <a:schemeClr val="tx1"/>
                          </a:solidFill>
                          <a:effectLst/>
                          <a:latin typeface="Meiryo UI" panose="020B0604030504040204" pitchFamily="50" charset="-128"/>
                          <a:ea typeface="Meiryo UI" panose="020B0604030504040204" pitchFamily="50" charset="-128"/>
                        </a:rPr>
                        <a:t>50GWh</a:t>
                      </a:r>
                      <a:r>
                        <a:rPr lang="ja-JP" altLang="en-US" sz="1100" b="1" dirty="0">
                          <a:solidFill>
                            <a:schemeClr val="tx1"/>
                          </a:solidFill>
                          <a:effectLst/>
                          <a:latin typeface="Meiryo UI" panose="020B0604030504040204" pitchFamily="50" charset="-128"/>
                          <a:ea typeface="Meiryo UI" panose="020B0604030504040204" pitchFamily="50" charset="-128"/>
                        </a:rPr>
                        <a:t>以上に緩和）</a:t>
                      </a:r>
                      <a:endParaRPr lang="ja-JP" altLang="en-US" sz="1100" b="1" i="0" dirty="0">
                        <a:solidFill>
                          <a:schemeClr val="tx1"/>
                        </a:solidFill>
                        <a:effectLst/>
                        <a:latin typeface="Meiryo UI" panose="020B0604030504040204" pitchFamily="50" charset="-128"/>
                        <a:ea typeface="Meiryo UI" panose="020B0604030504040204" pitchFamily="50" charset="-128"/>
                      </a:endParaRPr>
                    </a:p>
                  </a:txBody>
                  <a:tcPr marL="58093" marR="58093" marT="29047" marB="29047" anchor="ctr"/>
                </a:tc>
                <a:tc>
                  <a:txBody>
                    <a:bodyPr/>
                    <a:lstStyle/>
                    <a:p>
                      <a:pPr algn="ctr" fontAlgn="base"/>
                      <a:r>
                        <a:rPr lang="en-US" sz="1050" b="1" dirty="0">
                          <a:solidFill>
                            <a:schemeClr val="tx1"/>
                          </a:solidFill>
                          <a:effectLst/>
                          <a:latin typeface="Meiryo UI" panose="020B0604030504040204" pitchFamily="50" charset="-128"/>
                          <a:ea typeface="Meiryo UI" panose="020B0604030504040204" pitchFamily="50" charset="-128"/>
                        </a:rPr>
                        <a:t>The Climate Group​</a:t>
                      </a:r>
                      <a:endParaRPr lang="en-US" sz="1050" b="1" i="0" dirty="0">
                        <a:solidFill>
                          <a:schemeClr val="tx1"/>
                        </a:solidFill>
                        <a:effectLst/>
                        <a:latin typeface="Meiryo UI" panose="020B0604030504040204" pitchFamily="50" charset="-128"/>
                        <a:ea typeface="Meiryo UI" panose="020B0604030504040204" pitchFamily="50" charset="-128"/>
                      </a:endParaRPr>
                    </a:p>
                  </a:txBody>
                  <a:tcPr marL="58093" marR="58093" marT="29047" marB="29047" anchor="ctr"/>
                </a:tc>
                <a:tc>
                  <a:txBody>
                    <a:bodyP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約</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90</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者</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（費用）</a:t>
                      </a:r>
                      <a:r>
                        <a:rPr kumimoji="1" lang="ja-JP" altLang="en-US" sz="1200" b="1" dirty="0">
                          <a:solidFill>
                            <a:schemeClr val="tx1"/>
                          </a:solidFill>
                          <a:latin typeface="BIZ UDPゴシック" panose="020B0400000000000000" pitchFamily="50" charset="-128"/>
                          <a:ea typeface="BIZ UDPゴシック"/>
                        </a:rPr>
                        <a:t>約</a:t>
                      </a:r>
                      <a:r>
                        <a:rPr lang="ja-JP" altLang="en-US" sz="1200" b="1" dirty="0">
                          <a:solidFill>
                            <a:schemeClr val="tx1"/>
                          </a:solidFill>
                          <a:latin typeface="BIZ UDPゴシック" panose="020B0400000000000000" pitchFamily="50" charset="-128"/>
                          <a:ea typeface="BIZ UDPゴシック"/>
                        </a:rPr>
                        <a:t>100</a:t>
                      </a:r>
                      <a:r>
                        <a:rPr kumimoji="1" lang="ja-JP" altLang="en-US" sz="1200" b="1" dirty="0">
                          <a:solidFill>
                            <a:schemeClr val="tx1"/>
                          </a:solidFill>
                          <a:latin typeface="BIZ UDPゴシック" panose="020B0400000000000000" pitchFamily="50" charset="-128"/>
                          <a:ea typeface="BIZ UDPゴシック"/>
                        </a:rPr>
                        <a:t>万円～２</a:t>
                      </a:r>
                      <a:r>
                        <a:rPr lang="ja-JP" altLang="en-US" sz="1200" b="1" dirty="0">
                          <a:solidFill>
                            <a:schemeClr val="tx1"/>
                          </a:solidFill>
                          <a:latin typeface="BIZ UDPゴシック" panose="020B0400000000000000" pitchFamily="50" charset="-128"/>
                          <a:ea typeface="BIZ UDPゴシック"/>
                        </a:rPr>
                        <a:t>7</a:t>
                      </a:r>
                      <a:r>
                        <a:rPr kumimoji="1" lang="ja-JP" altLang="en-US" sz="1200" b="1" dirty="0">
                          <a:solidFill>
                            <a:schemeClr val="tx1"/>
                          </a:solidFill>
                          <a:latin typeface="BIZ UDPゴシック" panose="020B0400000000000000" pitchFamily="50" charset="-128"/>
                          <a:ea typeface="BIZ UDPゴシック"/>
                        </a:rPr>
                        <a:t>０万円</a:t>
                      </a:r>
                      <a:br>
                        <a:rPr kumimoji="1" lang="en-US" altLang="ja-JP" sz="1200" b="1" dirty="0">
                          <a:solidFill>
                            <a:schemeClr val="tx1"/>
                          </a:solidFill>
                          <a:latin typeface="BIZ UDPゴシック" panose="020B0400000000000000" pitchFamily="50" charset="-128"/>
                          <a:ea typeface="BIZ UDPゴシック"/>
                        </a:rPr>
                      </a:br>
                      <a:br>
                        <a:rPr kumimoji="1" lang="en-US" altLang="ja-JP" sz="1200" b="1" dirty="0">
                          <a:solidFill>
                            <a:schemeClr val="tx1"/>
                          </a:solidFill>
                          <a:latin typeface="BIZ UDPゴシック" panose="020B0400000000000000" pitchFamily="50" charset="-128"/>
                          <a:ea typeface="BIZ UDPゴシック"/>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（期間）２～３ヶ月以上</a:t>
                      </a:r>
                    </a:p>
                    <a:p>
                      <a:pPr algn="l"/>
                      <a:endParaRPr kumimoji="1" lang="ja-JP" altLang="en-US" sz="1200" b="1" dirty="0">
                        <a:solidFill>
                          <a:schemeClr val="tx1"/>
                        </a:solidFill>
                        <a:latin typeface="BIZ UDPゴシック" panose="020B0400000000000000" pitchFamily="50" charset="-128"/>
                        <a:ea typeface="BIZ UDPゴシック"/>
                      </a:endParaRPr>
                    </a:p>
                  </a:txBody>
                  <a:tcPr anchor="ctr"/>
                </a:tc>
                <a:extLst>
                  <a:ext uri="{0D108BD9-81ED-4DB2-BD59-A6C34878D82A}">
                    <a16:rowId xmlns:a16="http://schemas.microsoft.com/office/drawing/2014/main" val="3754117339"/>
                  </a:ext>
                </a:extLst>
              </a:tr>
              <a:tr h="1092362">
                <a:tc>
                  <a:txBody>
                    <a:bodyPr/>
                    <a:lstStyle/>
                    <a:p>
                      <a:pPr algn="ctr" fontAlgn="base"/>
                      <a:r>
                        <a:rPr lang="ja-JP" altLang="en-US" sz="1400" b="1" dirty="0">
                          <a:solidFill>
                            <a:schemeClr val="tx1"/>
                          </a:solidFill>
                          <a:effectLst/>
                          <a:latin typeface="Meiryo UI" panose="020B0604030504040204" pitchFamily="50" charset="-128"/>
                          <a:ea typeface="Meiryo UI" panose="020B0604030504040204" pitchFamily="50" charset="-128"/>
                        </a:rPr>
                        <a:t>再エネ</a:t>
                      </a:r>
                      <a:r>
                        <a:rPr lang="en-US" altLang="ja-JP" sz="1400" b="1" dirty="0">
                          <a:solidFill>
                            <a:schemeClr val="tx1"/>
                          </a:solidFill>
                          <a:effectLst/>
                          <a:latin typeface="Meiryo UI" panose="020B0604030504040204" pitchFamily="50" charset="-128"/>
                          <a:ea typeface="Meiryo UI" panose="020B0604030504040204" pitchFamily="50" charset="-128"/>
                        </a:rPr>
                        <a:t>100</a:t>
                      </a:r>
                      <a:r>
                        <a:rPr lang="ja-JP" altLang="en-US" sz="1400" b="1" dirty="0">
                          <a:solidFill>
                            <a:schemeClr val="tx1"/>
                          </a:solidFill>
                          <a:effectLst/>
                          <a:latin typeface="Meiryo UI" panose="020B0604030504040204" pitchFamily="50" charset="-128"/>
                          <a:ea typeface="Meiryo UI" panose="020B0604030504040204" pitchFamily="50" charset="-128"/>
                        </a:rPr>
                        <a:t>宣言</a:t>
                      </a:r>
                      <a:br>
                        <a:rPr lang="en-US" sz="1400" b="1" dirty="0">
                          <a:solidFill>
                            <a:schemeClr val="tx1"/>
                          </a:solidFill>
                          <a:effectLst/>
                          <a:latin typeface="Meiryo UI" panose="020B0604030504040204" pitchFamily="50" charset="-128"/>
                          <a:ea typeface="Meiryo UI" panose="020B0604030504040204" pitchFamily="50" charset="-128"/>
                        </a:rPr>
                      </a:br>
                      <a:r>
                        <a:rPr lang="en-US" sz="1400" b="1" dirty="0">
                          <a:solidFill>
                            <a:schemeClr val="tx1"/>
                          </a:solidFill>
                          <a:effectLst/>
                          <a:latin typeface="Meiryo UI" panose="020B0604030504040204" pitchFamily="50" charset="-128"/>
                          <a:ea typeface="Meiryo UI" panose="020B0604030504040204" pitchFamily="50" charset="-128"/>
                        </a:rPr>
                        <a:t>RE Action</a:t>
                      </a:r>
                      <a:r>
                        <a:rPr lang="en-US" altLang="ja-JP" sz="1400" b="1" dirty="0">
                          <a:solidFill>
                            <a:schemeClr val="tx1"/>
                          </a:solidFill>
                          <a:effectLst/>
                          <a:latin typeface="Meiryo UI" panose="020B0604030504040204" pitchFamily="50" charset="-128"/>
                          <a:ea typeface="Meiryo UI" panose="020B0604030504040204" pitchFamily="50" charset="-128"/>
                        </a:rPr>
                        <a:t>​</a:t>
                      </a:r>
                      <a:endParaRPr lang="en-US" altLang="ja-JP" sz="1400" b="1" i="0" dirty="0">
                        <a:solidFill>
                          <a:schemeClr val="tx1"/>
                        </a:solidFill>
                        <a:effectLst/>
                        <a:latin typeface="Meiryo UI" panose="020B0604030504040204" pitchFamily="50" charset="-128"/>
                        <a:ea typeface="Meiryo UI" panose="020B0604030504040204" pitchFamily="50" charset="-128"/>
                      </a:endParaRPr>
                    </a:p>
                  </a:txBody>
                  <a:tcPr marL="58093" marR="58093" marT="29047" marB="29047" anchor="ctr">
                    <a:solidFill>
                      <a:schemeClr val="bg1"/>
                    </a:solidFill>
                  </a:tcPr>
                </a:tc>
                <a:tc>
                  <a:txBody>
                    <a:bodyPr/>
                    <a:lstStyle/>
                    <a:p>
                      <a:pPr algn="l" fontAlgn="base">
                        <a:lnSpc>
                          <a:spcPts val="1700"/>
                        </a:lnSpc>
                      </a:pPr>
                      <a:r>
                        <a:rPr lang="en-US" altLang="ja-JP" sz="1100" b="1" dirty="0">
                          <a:solidFill>
                            <a:schemeClr val="tx1"/>
                          </a:solidFill>
                          <a:effectLst/>
                          <a:latin typeface="Meiryo UI" panose="020B0604030504040204" pitchFamily="50" charset="-128"/>
                          <a:ea typeface="Meiryo UI" panose="020B0604030504040204" pitchFamily="50" charset="-128"/>
                        </a:rPr>
                        <a:t>RE100</a:t>
                      </a:r>
                      <a:r>
                        <a:rPr lang="ja-JP" altLang="en-US" sz="1100" b="1" dirty="0">
                          <a:solidFill>
                            <a:schemeClr val="tx1"/>
                          </a:solidFill>
                          <a:effectLst/>
                          <a:latin typeface="Meiryo UI" panose="020B0604030504040204" pitchFamily="50" charset="-128"/>
                          <a:ea typeface="Meiryo UI" panose="020B0604030504040204" pitchFamily="50" charset="-128"/>
                        </a:rPr>
                        <a:t>の参加要件に満たない中小企業などが、遅くとも</a:t>
                      </a:r>
                      <a:r>
                        <a:rPr lang="en-US" altLang="ja-JP" sz="1100" b="1" dirty="0">
                          <a:solidFill>
                            <a:schemeClr val="tx1"/>
                          </a:solidFill>
                          <a:effectLst/>
                          <a:latin typeface="Meiryo UI" panose="020B0604030504040204" pitchFamily="50" charset="-128"/>
                          <a:ea typeface="Meiryo UI" panose="020B0604030504040204" pitchFamily="50" charset="-128"/>
                        </a:rPr>
                        <a:t>2050</a:t>
                      </a:r>
                      <a:r>
                        <a:rPr lang="ja-JP" altLang="en-US" sz="1100" b="1" dirty="0">
                          <a:solidFill>
                            <a:schemeClr val="tx1"/>
                          </a:solidFill>
                          <a:effectLst/>
                          <a:latin typeface="Meiryo UI" panose="020B0604030504040204" pitchFamily="50" charset="-128"/>
                          <a:ea typeface="Meiryo UI" panose="020B0604030504040204" pitchFamily="50" charset="-128"/>
                        </a:rPr>
                        <a:t>年までに使用電力を</a:t>
                      </a:r>
                      <a:r>
                        <a:rPr lang="en-US" altLang="ja-JP" sz="1100" b="1" dirty="0">
                          <a:solidFill>
                            <a:schemeClr val="tx1"/>
                          </a:solidFill>
                          <a:effectLst/>
                          <a:latin typeface="Meiryo UI" panose="020B0604030504040204" pitchFamily="50" charset="-128"/>
                          <a:ea typeface="Meiryo UI" panose="020B0604030504040204" pitchFamily="50" charset="-128"/>
                        </a:rPr>
                        <a:t>100</a:t>
                      </a:r>
                      <a:r>
                        <a:rPr lang="ja-JP" altLang="en-US" sz="1100" b="1" dirty="0">
                          <a:solidFill>
                            <a:schemeClr val="tx1"/>
                          </a:solidFill>
                          <a:effectLst/>
                          <a:latin typeface="Meiryo UI" panose="020B0604030504040204" pitchFamily="50" charset="-128"/>
                          <a:ea typeface="Meiryo UI" panose="020B0604030504040204" pitchFamily="50" charset="-128"/>
                        </a:rPr>
                        <a:t>％再エネに転換することを促進する枠組み。​</a:t>
                      </a:r>
                      <a:endParaRPr lang="ja-JP" altLang="en-US" sz="1100" b="1" i="0" dirty="0">
                        <a:solidFill>
                          <a:schemeClr val="tx1"/>
                        </a:solidFill>
                        <a:effectLst/>
                        <a:latin typeface="Meiryo UI" panose="020B0604030504040204" pitchFamily="50" charset="-128"/>
                        <a:ea typeface="Meiryo UI" panose="020B0604030504040204" pitchFamily="50" charset="-128"/>
                      </a:endParaRPr>
                    </a:p>
                  </a:txBody>
                  <a:tcPr marL="58093" marR="58093" marT="29047" marB="29047" anchor="ctr">
                    <a:solidFill>
                      <a:schemeClr val="bg1"/>
                    </a:solidFill>
                  </a:tcPr>
                </a:tc>
                <a:tc>
                  <a:txBody>
                    <a:bodyPr/>
                    <a:lstStyle/>
                    <a:p>
                      <a:pPr algn="ctr" fontAlgn="base"/>
                      <a:r>
                        <a:rPr lang="ja-JP" altLang="en-US" sz="1050" b="1" dirty="0">
                          <a:solidFill>
                            <a:schemeClr val="tx1"/>
                          </a:solidFill>
                          <a:effectLst/>
                          <a:latin typeface="Meiryo UI" panose="020B0604030504040204" pitchFamily="50" charset="-128"/>
                          <a:ea typeface="Meiryo UI" panose="020B0604030504040204" pitchFamily="50" charset="-128"/>
                        </a:rPr>
                        <a:t>再エネ</a:t>
                      </a:r>
                      <a:r>
                        <a:rPr lang="en-US" altLang="ja-JP" sz="1050" b="1" dirty="0">
                          <a:solidFill>
                            <a:schemeClr val="tx1"/>
                          </a:solidFill>
                          <a:effectLst/>
                          <a:latin typeface="Meiryo UI" panose="020B0604030504040204" pitchFamily="50" charset="-128"/>
                          <a:ea typeface="Meiryo UI" panose="020B0604030504040204" pitchFamily="50" charset="-128"/>
                        </a:rPr>
                        <a:t>100</a:t>
                      </a:r>
                      <a:r>
                        <a:rPr lang="ja-JP" altLang="en-US" sz="1050" b="1" dirty="0">
                          <a:solidFill>
                            <a:schemeClr val="tx1"/>
                          </a:solidFill>
                          <a:effectLst/>
                          <a:latin typeface="Meiryo UI" panose="020B0604030504040204" pitchFamily="50" charset="-128"/>
                          <a:ea typeface="Meiryo UI" panose="020B0604030504040204" pitchFamily="50" charset="-128"/>
                        </a:rPr>
                        <a:t>宣言</a:t>
                      </a:r>
                      <a:br>
                        <a:rPr lang="en-US" altLang="ja-JP" sz="1050" b="1" dirty="0">
                          <a:solidFill>
                            <a:schemeClr val="tx1"/>
                          </a:solidFill>
                          <a:effectLst/>
                          <a:latin typeface="Meiryo UI" panose="020B0604030504040204" pitchFamily="50" charset="-128"/>
                          <a:ea typeface="Meiryo UI" panose="020B0604030504040204" pitchFamily="50" charset="-128"/>
                        </a:rPr>
                      </a:br>
                      <a:r>
                        <a:rPr lang="en-US" sz="1050" b="1" dirty="0">
                          <a:solidFill>
                            <a:schemeClr val="tx1"/>
                          </a:solidFill>
                          <a:effectLst/>
                          <a:latin typeface="Meiryo UI" panose="020B0604030504040204" pitchFamily="50" charset="-128"/>
                          <a:ea typeface="Meiryo UI" panose="020B0604030504040204" pitchFamily="50" charset="-128"/>
                        </a:rPr>
                        <a:t>RE Action</a:t>
                      </a:r>
                      <a:r>
                        <a:rPr lang="ja-JP" altLang="en-US" sz="1050" b="1" dirty="0">
                          <a:solidFill>
                            <a:schemeClr val="tx1"/>
                          </a:solidFill>
                          <a:effectLst/>
                          <a:latin typeface="Meiryo UI" panose="020B0604030504040204" pitchFamily="50" charset="-128"/>
                          <a:ea typeface="Meiryo UI" panose="020B0604030504040204" pitchFamily="50" charset="-128"/>
                        </a:rPr>
                        <a:t>協議会​</a:t>
                      </a:r>
                      <a:endParaRPr lang="ja-JP" altLang="en-US" sz="1050" b="1" i="0" dirty="0">
                        <a:solidFill>
                          <a:schemeClr val="tx1"/>
                        </a:solidFill>
                        <a:effectLst/>
                        <a:latin typeface="Meiryo UI" panose="020B0604030504040204" pitchFamily="50" charset="-128"/>
                        <a:ea typeface="Meiryo UI" panose="020B0604030504040204" pitchFamily="50" charset="-128"/>
                      </a:endParaRPr>
                    </a:p>
                  </a:txBody>
                  <a:tcPr marL="58093" marR="58093" marT="29047" marB="29047" anchor="ctr">
                    <a:solidFill>
                      <a:schemeClr val="bg1"/>
                    </a:solidFill>
                  </a:tcPr>
                </a:tc>
                <a:tc>
                  <a:txBody>
                    <a:bodyP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約</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3</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８０者</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（費用）</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2.5</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万円～</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20</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万円</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（期間）</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1.5</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ヶ月</a:t>
                      </a:r>
                    </a:p>
                    <a:p>
                      <a:pPr algn="l"/>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3438886353"/>
                  </a:ext>
                </a:extLst>
              </a:tr>
              <a:tr h="1092362">
                <a:tc>
                  <a:txBody>
                    <a:bodyPr/>
                    <a:lstStyle/>
                    <a:p>
                      <a:pPr algn="ctr" fontAlgn="base"/>
                      <a:r>
                        <a:rPr lang="ja-JP" altLang="en-US" sz="1200" b="1" dirty="0">
                          <a:solidFill>
                            <a:schemeClr val="tx1"/>
                          </a:solidFill>
                          <a:effectLst/>
                          <a:latin typeface="Meiryo UI" panose="020B0604030504040204" pitchFamily="50" charset="-128"/>
                          <a:ea typeface="Meiryo UI" panose="020B0604030504040204" pitchFamily="50" charset="-128"/>
                        </a:rPr>
                        <a:t>府気候変動対策条例に基づく対策計画書​</a:t>
                      </a:r>
                      <a:endParaRPr lang="ja-JP" altLang="en-US" sz="1200" b="1" i="0" dirty="0">
                        <a:solidFill>
                          <a:schemeClr val="tx1"/>
                        </a:solidFill>
                        <a:effectLst/>
                        <a:latin typeface="Meiryo UI" panose="020B0604030504040204" pitchFamily="50" charset="-128"/>
                        <a:ea typeface="Meiryo UI" panose="020B0604030504040204" pitchFamily="50" charset="-128"/>
                      </a:endParaRPr>
                    </a:p>
                  </a:txBody>
                  <a:tcPr marL="58093" marR="58093" marT="29047" marB="29047" anchor="ctr"/>
                </a:tc>
                <a:tc>
                  <a:txBody>
                    <a:bodyPr/>
                    <a:lstStyle/>
                    <a:p>
                      <a:pPr algn="l" fontAlgn="base">
                        <a:lnSpc>
                          <a:spcPts val="1700"/>
                        </a:lnSpc>
                      </a:pPr>
                      <a:r>
                        <a:rPr lang="ja-JP" altLang="en-US" sz="1100" b="1" dirty="0">
                          <a:solidFill>
                            <a:schemeClr val="tx1"/>
                          </a:solidFill>
                          <a:effectLst/>
                          <a:latin typeface="Meiryo UI" panose="020B0604030504040204" pitchFamily="50" charset="-128"/>
                          <a:ea typeface="Meiryo UI" panose="020B0604030504040204" pitchFamily="50" charset="-128"/>
                        </a:rPr>
                        <a:t>府条例に基づき、</a:t>
                      </a:r>
                      <a:r>
                        <a:rPr lang="en-US" altLang="ja-JP" sz="1100" b="1" dirty="0">
                          <a:solidFill>
                            <a:schemeClr val="tx1"/>
                          </a:solidFill>
                          <a:effectLst/>
                          <a:latin typeface="Meiryo UI" panose="020B0604030504040204" pitchFamily="50" charset="-128"/>
                          <a:ea typeface="Meiryo UI" panose="020B0604030504040204" pitchFamily="50" charset="-128"/>
                        </a:rPr>
                        <a:t>CO</a:t>
                      </a:r>
                      <a:r>
                        <a:rPr lang="en-US" altLang="ja-JP" sz="1000" b="1" dirty="0">
                          <a:solidFill>
                            <a:schemeClr val="tx1"/>
                          </a:solidFill>
                          <a:effectLst/>
                          <a:latin typeface="Meiryo UI" panose="020B0604030504040204" pitchFamily="50" charset="-128"/>
                          <a:ea typeface="Meiryo UI" panose="020B0604030504040204" pitchFamily="50" charset="-128"/>
                        </a:rPr>
                        <a:t>2</a:t>
                      </a:r>
                      <a:r>
                        <a:rPr lang="ja-JP" altLang="en-US" sz="1100" b="1" dirty="0">
                          <a:solidFill>
                            <a:schemeClr val="tx1"/>
                          </a:solidFill>
                          <a:effectLst/>
                          <a:latin typeface="Meiryo UI" panose="020B0604030504040204" pitchFamily="50" charset="-128"/>
                          <a:ea typeface="Meiryo UI" panose="020B0604030504040204" pitchFamily="50" charset="-128"/>
                        </a:rPr>
                        <a:t>削減計画を立て、</a:t>
                      </a:r>
                      <a:br>
                        <a:rPr lang="en-US" altLang="ja-JP" sz="1100" b="1" dirty="0">
                          <a:solidFill>
                            <a:schemeClr val="tx1"/>
                          </a:solidFill>
                          <a:effectLst/>
                          <a:latin typeface="Meiryo UI" panose="020B0604030504040204" pitchFamily="50" charset="-128"/>
                          <a:ea typeface="Meiryo UI" panose="020B0604030504040204" pitchFamily="50" charset="-128"/>
                        </a:rPr>
                      </a:br>
                      <a:r>
                        <a:rPr lang="ja-JP" altLang="en-US" sz="1100" b="1" dirty="0">
                          <a:solidFill>
                            <a:schemeClr val="tx1"/>
                          </a:solidFill>
                          <a:effectLst/>
                          <a:latin typeface="Meiryo UI" panose="020B0604030504040204" pitchFamily="50" charset="-128"/>
                          <a:ea typeface="Meiryo UI" panose="020B0604030504040204" pitchFamily="50" charset="-128"/>
                        </a:rPr>
                        <a:t>翌年度以降実績報告書の提出を求める。</a:t>
                      </a:r>
                      <a:br>
                        <a:rPr lang="en-US" altLang="ja-JP" sz="1100" b="1" dirty="0">
                          <a:solidFill>
                            <a:schemeClr val="tx1"/>
                          </a:solidFill>
                          <a:effectLst/>
                          <a:latin typeface="Meiryo UI" panose="020B0604030504040204" pitchFamily="50" charset="-128"/>
                          <a:ea typeface="Meiryo UI" panose="020B0604030504040204" pitchFamily="50" charset="-128"/>
                        </a:rPr>
                      </a:br>
                      <a:r>
                        <a:rPr lang="ja-JP" altLang="en-US" sz="1100" b="1" dirty="0">
                          <a:solidFill>
                            <a:schemeClr val="tx1"/>
                          </a:solidFill>
                          <a:effectLst/>
                          <a:latin typeface="Meiryo UI" panose="020B0604030504040204" pitchFamily="50" charset="-128"/>
                          <a:ea typeface="Meiryo UI" panose="020B0604030504040204" pitchFamily="50" charset="-128"/>
                        </a:rPr>
                        <a:t>​計画書の削減目標は</a:t>
                      </a:r>
                      <a:r>
                        <a:rPr lang="en-US" altLang="ja-JP" sz="1100" b="1" dirty="0">
                          <a:solidFill>
                            <a:schemeClr val="tx1"/>
                          </a:solidFill>
                          <a:effectLst/>
                          <a:latin typeface="Meiryo UI" panose="020B0604030504040204" pitchFamily="50" charset="-128"/>
                          <a:ea typeface="Meiryo UI" panose="020B0604030504040204" pitchFamily="50" charset="-128"/>
                        </a:rPr>
                        <a:t>1.5</a:t>
                      </a:r>
                      <a:r>
                        <a:rPr lang="ja-JP" altLang="en-US" sz="1100" b="1" dirty="0">
                          <a:solidFill>
                            <a:schemeClr val="tx1"/>
                          </a:solidFill>
                          <a:effectLst/>
                          <a:latin typeface="Meiryo UI" panose="020B0604030504040204" pitchFamily="50" charset="-128"/>
                          <a:ea typeface="Meiryo UI" panose="020B0604030504040204" pitchFamily="50" charset="-128"/>
                        </a:rPr>
                        <a:t>％削減／年を</a:t>
                      </a:r>
                      <a:br>
                        <a:rPr lang="en-US" altLang="ja-JP" sz="1100" b="1">
                          <a:solidFill>
                            <a:schemeClr val="tx1"/>
                          </a:solidFill>
                          <a:effectLst/>
                          <a:latin typeface="Meiryo UI" panose="020B0604030504040204" pitchFamily="50" charset="-128"/>
                          <a:ea typeface="Meiryo UI" panose="020B0604030504040204" pitchFamily="50" charset="-128"/>
                        </a:rPr>
                      </a:br>
                      <a:r>
                        <a:rPr lang="ja-JP" altLang="en-US" sz="1100" b="1">
                          <a:solidFill>
                            <a:schemeClr val="tx1"/>
                          </a:solidFill>
                          <a:effectLst/>
                          <a:latin typeface="Meiryo UI" panose="020B0604030504040204" pitchFamily="50" charset="-128"/>
                          <a:ea typeface="Meiryo UI" panose="020B0604030504040204" pitchFamily="50" charset="-128"/>
                        </a:rPr>
                        <a:t>目安</a:t>
                      </a:r>
                      <a:r>
                        <a:rPr lang="ja-JP" altLang="en-US" sz="1100" b="1" dirty="0">
                          <a:solidFill>
                            <a:schemeClr val="tx1"/>
                          </a:solidFill>
                          <a:effectLst/>
                          <a:latin typeface="Meiryo UI" panose="020B0604030504040204" pitchFamily="50" charset="-128"/>
                          <a:ea typeface="Meiryo UI" panose="020B0604030504040204" pitchFamily="50" charset="-128"/>
                        </a:rPr>
                        <a:t>に設定。</a:t>
                      </a:r>
                      <a:endParaRPr lang="ja-JP" altLang="en-US" sz="1100" b="1" i="0" dirty="0">
                        <a:solidFill>
                          <a:schemeClr val="tx1"/>
                        </a:solidFill>
                        <a:effectLst/>
                        <a:latin typeface="Meiryo UI" panose="020B0604030504040204" pitchFamily="50" charset="-128"/>
                        <a:ea typeface="Meiryo UI" panose="020B0604030504040204" pitchFamily="50" charset="-128"/>
                      </a:endParaRPr>
                    </a:p>
                  </a:txBody>
                  <a:tcPr marL="58093" marR="58093" marT="29047" marB="29047" anchor="ctr"/>
                </a:tc>
                <a:tc>
                  <a:txBody>
                    <a:bodyPr/>
                    <a:lstStyle/>
                    <a:p>
                      <a:pPr algn="ctr" fontAlgn="base"/>
                      <a:r>
                        <a:rPr lang="ja-JP" altLang="en-US" sz="1050" b="1" dirty="0">
                          <a:solidFill>
                            <a:schemeClr val="tx1"/>
                          </a:solidFill>
                          <a:effectLst/>
                          <a:latin typeface="Meiryo UI" panose="020B0604030504040204" pitchFamily="50" charset="-128"/>
                          <a:ea typeface="Meiryo UI" panose="020B0604030504040204" pitchFamily="50" charset="-128"/>
                        </a:rPr>
                        <a:t>大阪府</a:t>
                      </a:r>
                      <a:br>
                        <a:rPr lang="en-US" altLang="ja-JP" sz="1050" b="1" dirty="0">
                          <a:solidFill>
                            <a:schemeClr val="tx1"/>
                          </a:solidFill>
                          <a:effectLst/>
                          <a:latin typeface="Meiryo UI" panose="020B0604030504040204" pitchFamily="50" charset="-128"/>
                          <a:ea typeface="Meiryo UI" panose="020B0604030504040204" pitchFamily="50" charset="-128"/>
                        </a:rPr>
                      </a:br>
                      <a:r>
                        <a:rPr lang="ja-JP" altLang="en-US" sz="1050" b="1" dirty="0">
                          <a:solidFill>
                            <a:schemeClr val="tx1"/>
                          </a:solidFill>
                          <a:effectLst/>
                          <a:latin typeface="Meiryo UI" panose="020B0604030504040204" pitchFamily="50" charset="-128"/>
                          <a:ea typeface="Meiryo UI" panose="020B0604030504040204" pitchFamily="50" charset="-128"/>
                        </a:rPr>
                        <a:t>（脱炭素・エネルギー政策課）​</a:t>
                      </a:r>
                      <a:endParaRPr lang="ja-JP" altLang="en-US" sz="1050" b="1" i="0" dirty="0">
                        <a:solidFill>
                          <a:schemeClr val="tx1"/>
                        </a:solidFill>
                        <a:effectLst/>
                        <a:latin typeface="Meiryo UI" panose="020B0604030504040204" pitchFamily="50" charset="-128"/>
                        <a:ea typeface="Meiryo UI" panose="020B0604030504040204" pitchFamily="50" charset="-128"/>
                      </a:endParaRPr>
                    </a:p>
                  </a:txBody>
                  <a:tcPr marL="58093" marR="58093" marT="29047" marB="29047" anchor="ctr"/>
                </a:tc>
                <a:tc>
                  <a:txBody>
                    <a:bodyPr/>
                    <a:lstStyle/>
                    <a:p>
                      <a:pPr algn="l" fontAlgn="base"/>
                      <a:r>
                        <a:rPr lang="ja-JP" altLang="en-US" sz="1200" b="1" i="0" dirty="0">
                          <a:solidFill>
                            <a:schemeClr val="tx1"/>
                          </a:solidFill>
                          <a:effectLst/>
                          <a:latin typeface="BIZ UDPゴシック" panose="020B0400000000000000" pitchFamily="50" charset="-128"/>
                          <a:ea typeface="BIZ UDPゴシック" panose="020B0400000000000000" pitchFamily="50" charset="-128"/>
                        </a:rPr>
                        <a:t>　　（特定事業者）</a:t>
                      </a:r>
                      <a:endParaRPr lang="en-US" altLang="ja-JP" sz="1200" b="1" i="0" dirty="0">
                        <a:solidFill>
                          <a:schemeClr val="tx1"/>
                        </a:solidFill>
                        <a:effectLst/>
                        <a:latin typeface="BIZ UDPゴシック" panose="020B0400000000000000" pitchFamily="50" charset="-128"/>
                        <a:ea typeface="BIZ UDPゴシック" panose="020B0400000000000000" pitchFamily="50" charset="-128"/>
                      </a:endParaRPr>
                    </a:p>
                    <a:p>
                      <a:pPr algn="l" fontAlgn="base"/>
                      <a:r>
                        <a:rPr lang="ja-JP" altLang="en-US" sz="1200" b="1" i="0" dirty="0">
                          <a:solidFill>
                            <a:schemeClr val="tx1"/>
                          </a:solidFill>
                          <a:effectLst/>
                          <a:latin typeface="BIZ UDPゴシック" panose="020B0400000000000000" pitchFamily="50" charset="-128"/>
                          <a:ea typeface="BIZ UDPゴシック" panose="020B0400000000000000" pitchFamily="50" charset="-128"/>
                        </a:rPr>
                        <a:t>　　　約</a:t>
                      </a:r>
                      <a:r>
                        <a:rPr lang="en-US" altLang="ja-JP" sz="1200" b="1" i="0" dirty="0">
                          <a:solidFill>
                            <a:schemeClr val="tx1"/>
                          </a:solidFill>
                          <a:effectLst/>
                          <a:latin typeface="BIZ UDPゴシック" panose="020B0400000000000000" pitchFamily="50" charset="-128"/>
                          <a:ea typeface="BIZ UDPゴシック" panose="020B0400000000000000" pitchFamily="50" charset="-128"/>
                        </a:rPr>
                        <a:t>1,000</a:t>
                      </a:r>
                      <a:r>
                        <a:rPr lang="ja-JP" altLang="en-US" sz="1200" b="1" i="0" dirty="0">
                          <a:solidFill>
                            <a:schemeClr val="tx1"/>
                          </a:solidFill>
                          <a:effectLst/>
                          <a:latin typeface="BIZ UDPゴシック" panose="020B0400000000000000" pitchFamily="50" charset="-128"/>
                          <a:ea typeface="BIZ UDPゴシック" panose="020B0400000000000000" pitchFamily="50" charset="-128"/>
                        </a:rPr>
                        <a:t>者</a:t>
                      </a:r>
                      <a:endParaRPr lang="en-US" altLang="ja-JP" sz="1200" b="1" i="0" dirty="0">
                        <a:solidFill>
                          <a:schemeClr val="tx1"/>
                        </a:solidFill>
                        <a:effectLst/>
                        <a:latin typeface="BIZ UDPゴシック" panose="020B0400000000000000" pitchFamily="50" charset="-128"/>
                        <a:ea typeface="BIZ UDPゴシック" panose="020B0400000000000000" pitchFamily="50" charset="-128"/>
                      </a:endParaRPr>
                    </a:p>
                    <a:p>
                      <a:pPr algn="l" fontAlgn="base"/>
                      <a:r>
                        <a:rPr lang="ja-JP" altLang="en-US" sz="1200" b="1" i="0" dirty="0">
                          <a:solidFill>
                            <a:schemeClr val="tx1"/>
                          </a:solidFill>
                          <a:effectLst/>
                          <a:latin typeface="BIZ UDPゴシック" panose="020B0400000000000000" pitchFamily="50" charset="-128"/>
                          <a:ea typeface="BIZ UDPゴシック" panose="020B0400000000000000" pitchFamily="50" charset="-128"/>
                        </a:rPr>
                        <a:t>　　（任意届出者）</a:t>
                      </a:r>
                      <a:endParaRPr lang="en-US" altLang="ja-JP" sz="1200" b="1" i="0" dirty="0">
                        <a:solidFill>
                          <a:schemeClr val="tx1"/>
                        </a:solidFill>
                        <a:effectLst/>
                        <a:latin typeface="BIZ UDPゴシック" panose="020B0400000000000000" pitchFamily="50" charset="-128"/>
                        <a:ea typeface="BIZ UDPゴシック" panose="020B0400000000000000" pitchFamily="50" charset="-128"/>
                      </a:endParaRPr>
                    </a:p>
                    <a:p>
                      <a:pPr algn="l" fontAlgn="base"/>
                      <a:r>
                        <a:rPr lang="ja-JP" altLang="en-US" sz="1200" b="1" i="0" dirty="0">
                          <a:solidFill>
                            <a:schemeClr val="tx1"/>
                          </a:solidFill>
                          <a:effectLst/>
                          <a:latin typeface="BIZ UDPゴシック" panose="020B0400000000000000" pitchFamily="50" charset="-128"/>
                          <a:ea typeface="BIZ UDPゴシック" panose="020B0400000000000000" pitchFamily="50" charset="-128"/>
                        </a:rPr>
                        <a:t>　　　　約</a:t>
                      </a:r>
                      <a:r>
                        <a:rPr lang="en-US" altLang="ja-JP" sz="1200" b="1" i="0" dirty="0">
                          <a:solidFill>
                            <a:schemeClr val="tx1"/>
                          </a:solidFill>
                          <a:effectLst/>
                          <a:latin typeface="BIZ UDPゴシック" panose="020B0400000000000000" pitchFamily="50" charset="-128"/>
                          <a:ea typeface="BIZ UDPゴシック" panose="020B0400000000000000" pitchFamily="50" charset="-128"/>
                        </a:rPr>
                        <a:t>120</a:t>
                      </a:r>
                      <a:r>
                        <a:rPr lang="ja-JP" altLang="en-US" sz="1200" b="1" i="0" dirty="0">
                          <a:solidFill>
                            <a:schemeClr val="tx1"/>
                          </a:solidFill>
                          <a:effectLst/>
                          <a:latin typeface="BIZ UDPゴシック" panose="020B0400000000000000" pitchFamily="50" charset="-128"/>
                          <a:ea typeface="BIZ UDPゴシック" panose="020B0400000000000000" pitchFamily="50" charset="-128"/>
                        </a:rPr>
                        <a:t>者</a:t>
                      </a:r>
                    </a:p>
                  </a:txBody>
                  <a:tcPr marL="58093" marR="58093" marT="29047" marB="29047" anchor="ctr"/>
                </a:tc>
                <a:tc>
                  <a:txBody>
                    <a:bodyPr/>
                    <a:lstStyle/>
                    <a:p>
                      <a:pPr algn="ctr" fontAlgn="base"/>
                      <a:r>
                        <a:rPr lang="en-US" altLang="ja-JP" sz="1200" b="1" i="0" dirty="0">
                          <a:solidFill>
                            <a:schemeClr val="tx1"/>
                          </a:solidFill>
                          <a:effectLst/>
                          <a:latin typeface="Meiryo UI" panose="020B0604030504040204" pitchFamily="50" charset="-128"/>
                          <a:ea typeface="Meiryo UI" panose="020B0604030504040204" pitchFamily="50" charset="-128"/>
                        </a:rPr>
                        <a:t>―</a:t>
                      </a:r>
                      <a:endParaRPr lang="ja-JP" altLang="en-US" sz="1200" b="1" i="0" dirty="0">
                        <a:solidFill>
                          <a:schemeClr val="tx1"/>
                        </a:solidFill>
                        <a:effectLst/>
                        <a:latin typeface="Meiryo UI" panose="020B0604030504040204" pitchFamily="50" charset="-128"/>
                        <a:ea typeface="Meiryo UI" panose="020B0604030504040204" pitchFamily="50" charset="-128"/>
                      </a:endParaRPr>
                    </a:p>
                  </a:txBody>
                  <a:tcPr marL="58093" marR="58093" marT="29047" marB="29047" anchor="ctr"/>
                </a:tc>
                <a:extLst>
                  <a:ext uri="{0D108BD9-81ED-4DB2-BD59-A6C34878D82A}">
                    <a16:rowId xmlns:a16="http://schemas.microsoft.com/office/drawing/2014/main" val="2939855186"/>
                  </a:ext>
                </a:extLst>
              </a:tr>
            </a:tbl>
          </a:graphicData>
        </a:graphic>
      </p:graphicFrame>
      <p:sp>
        <p:nvSpPr>
          <p:cNvPr id="23" name="テキスト ボックス 22">
            <a:extLst>
              <a:ext uri="{FF2B5EF4-FFF2-40B4-BE49-F238E27FC236}">
                <a16:creationId xmlns:a16="http://schemas.microsoft.com/office/drawing/2014/main" id="{09171521-EE2A-49AF-AB42-716B949135AB}"/>
              </a:ext>
            </a:extLst>
          </p:cNvPr>
          <p:cNvSpPr txBox="1"/>
          <p:nvPr/>
        </p:nvSpPr>
        <p:spPr>
          <a:xfrm>
            <a:off x="-8467" y="6401759"/>
            <a:ext cx="4961466" cy="400110"/>
          </a:xfrm>
          <a:prstGeom prst="rect">
            <a:avLst/>
          </a:prstGeom>
          <a:noFill/>
        </p:spPr>
        <p:txBody>
          <a:bodyPr wrap="square">
            <a:spAutoFit/>
          </a:bodyPr>
          <a:lstStyle/>
          <a:p>
            <a:pPr marL="0" marR="0" lvl="0" indent="0" algn="l" defTabSz="914274"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環境省</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HP</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等を基に大阪府にて作成</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 name="スライド番号プレースホルダー 1">
            <a:extLst>
              <a:ext uri="{FF2B5EF4-FFF2-40B4-BE49-F238E27FC236}">
                <a16:creationId xmlns:a16="http://schemas.microsoft.com/office/drawing/2014/main" id="{0069537F-D281-4CF7-A589-FB99D9C8D438}"/>
              </a:ext>
            </a:extLst>
          </p:cNvPr>
          <p:cNvSpPr txBox="1">
            <a:spLocks/>
          </p:cNvSpPr>
          <p:nvPr/>
        </p:nvSpPr>
        <p:spPr>
          <a:xfrm>
            <a:off x="9365691" y="6287020"/>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pPr marL="0" marR="0" lvl="0" indent="0" algn="r" defTabSz="914274" rtl="0" eaLnBrk="1" fontAlgn="auto" latinLnBrk="0" hangingPunct="1">
              <a:lnSpc>
                <a:spcPct val="100000"/>
              </a:lnSpc>
              <a:spcBef>
                <a:spcPts val="0"/>
              </a:spcBef>
              <a:spcAft>
                <a:spcPts val="0"/>
              </a:spcAft>
              <a:buClrTx/>
              <a:buSzTx/>
              <a:buFontTx/>
              <a:buNone/>
              <a:tabLst/>
              <a:defRPr/>
            </a:pPr>
            <a:fld id="{260D7C64-4B75-47CE-A9E9-B75BE436869C}" type="slidenum">
              <a:rPr kumimoji="1" lang="ja-JP" altLang="en-US" sz="1600"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274" rtl="0" eaLnBrk="1" fontAlgn="auto" latinLnBrk="0" hangingPunct="1">
                <a:lnSpc>
                  <a:spcPct val="100000"/>
                </a:lnSpc>
                <a:spcBef>
                  <a:spcPts val="0"/>
                </a:spcBef>
                <a:spcAft>
                  <a:spcPts val="0"/>
                </a:spcAft>
                <a:buClrTx/>
                <a:buSzTx/>
                <a:buFontTx/>
                <a:buNone/>
                <a:tabLst/>
                <a:defRPr/>
              </a:pPr>
              <a:t>9</a:t>
            </a:fld>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7885536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EDF4745F5F961B4A897189FC92591EA9" ma:contentTypeVersion="7" ma:contentTypeDescription="新しいドキュメントを作成します。" ma:contentTypeScope="" ma:versionID="fd0eab024cc027be7721f1ed39749bf9">
  <xsd:schema xmlns:xsd="http://www.w3.org/2001/XMLSchema" xmlns:xs="http://www.w3.org/2001/XMLSchema" xmlns:p="http://schemas.microsoft.com/office/2006/metadata/properties" xmlns:ns2="973fb47f-e556-4363-9d00-7cae222b956f" targetNamespace="http://schemas.microsoft.com/office/2006/metadata/properties" ma:root="true" ma:fieldsID="2384ba59d1d6066ad82d7c27dd8902c1" ns2:_="">
    <xsd:import namespace="973fb47f-e556-4363-9d00-7cae222b956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3fb47f-e556-4363-9d00-7cae222b95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A43004-F9FA-4CDD-9324-F793DF05750F}">
  <ds:schemaRefs>
    <ds:schemaRef ds:uri="973fb47f-e556-4363-9d00-7cae222b95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38D7177-C9B8-411C-878A-564334A4ABFE}">
  <ds:schemaRefs>
    <ds:schemaRef ds:uri="http://purl.org/dc/terms/"/>
    <ds:schemaRef ds:uri="http://www.w3.org/XML/1998/namespace"/>
    <ds:schemaRef ds:uri="http://schemas.microsoft.com/office/infopath/2007/PartnerControls"/>
    <ds:schemaRef ds:uri="973fb47f-e556-4363-9d00-7cae222b956f"/>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CDF564D1-7F59-4656-8ABE-9AE21BF8A8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2659</Words>
  <Application>Microsoft Office PowerPoint</Application>
  <PresentationFormat>A4 210 x 297 mm</PresentationFormat>
  <Paragraphs>263</Paragraphs>
  <Slides>9</Slides>
  <Notes>4</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9</vt:i4>
      </vt:variant>
    </vt:vector>
  </HeadingPairs>
  <TitlesOfParts>
    <vt:vector size="22" baseType="lpstr">
      <vt:lpstr>BIZ UDPゴシック</vt:lpstr>
      <vt:lpstr>BIZ UDゴシック</vt:lpstr>
      <vt:lpstr>Meiryo UI</vt:lpstr>
      <vt:lpstr>ＭＳ Ｐゴシック</vt:lpstr>
      <vt:lpstr>UD デジタル 教科書体 NK-B</vt:lpstr>
      <vt:lpstr>UD デジタル 教科書体 NP-R</vt:lpstr>
      <vt:lpstr>游明朝</vt:lpstr>
      <vt:lpstr>Arial</vt:lpstr>
      <vt:lpstr>Calibri</vt:lpstr>
      <vt:lpstr>Calibri Light</vt:lpstr>
      <vt:lpstr>Wingdings</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資料１～２</dc:title>
  <dc:creator/>
  <cp:lastModifiedBy/>
  <cp:revision>18</cp:revision>
  <dcterms:created xsi:type="dcterms:W3CDTF">2025-01-16T03:11:05Z</dcterms:created>
  <dcterms:modified xsi:type="dcterms:W3CDTF">2025-12-23T11:51:47Z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0x010100EDF4745F5F961B4A897189FC92591EA9</vt:lpwstr>
  </property>
</Properties>
</file>