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8"/>
  </p:notesMasterIdLst>
  <p:sldIdLst>
    <p:sldId id="905" r:id="rId2"/>
    <p:sldId id="1062" r:id="rId3"/>
    <p:sldId id="864" r:id="rId4"/>
    <p:sldId id="853" r:id="rId5"/>
    <p:sldId id="865" r:id="rId6"/>
    <p:sldId id="856"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3A4A6A"/>
    <a:srgbClr val="FFE2C5"/>
    <a:srgbClr val="FFCC99"/>
    <a:srgbClr val="66FF99"/>
    <a:srgbClr val="FFDDFF"/>
    <a:srgbClr val="FFFFCC"/>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78" autoAdjust="0"/>
    <p:restoredTop sz="94698" autoAdjust="0"/>
  </p:normalViewPr>
  <p:slideViewPr>
    <p:cSldViewPr snapToGrid="0">
      <p:cViewPr varScale="1">
        <p:scale>
          <a:sx n="70" d="100"/>
          <a:sy n="70" d="100"/>
        </p:scale>
        <p:origin x="1651"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0A48EA-32D6-4D60-9D2B-94F8BEC5FA32}" type="datetimeFigureOut">
              <a:rPr kumimoji="1" lang="ja-JP" altLang="en-US" smtClean="0"/>
              <a:t>2025/12/23</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59D513-65BD-4124-A4EB-34C64BCE63CD}" type="slidenum">
              <a:rPr kumimoji="1" lang="ja-JP" altLang="en-US" smtClean="0"/>
              <a:t>‹#›</a:t>
            </a:fld>
            <a:endParaRPr kumimoji="1" lang="ja-JP" altLang="en-US"/>
          </a:p>
        </p:txBody>
      </p:sp>
    </p:spTree>
    <p:extLst>
      <p:ext uri="{BB962C8B-B14F-4D97-AF65-F5344CB8AC3E}">
        <p14:creationId xmlns:p14="http://schemas.microsoft.com/office/powerpoint/2010/main" val="33894730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Meiryo UI" panose="020B0604030504040204" pitchFamily="50" charset="-128"/>
                <a:ea typeface="Meiryo UI" panose="020B0604030504040204" pitchFamily="50" charset="-128"/>
              </a:rPr>
              <a:t>■</a:t>
            </a:r>
            <a:r>
              <a:rPr lang="ja-JP" altLang="ja-JP" dirty="0">
                <a:latin typeface="Meiryo UI" panose="020B0604030504040204" pitchFamily="50" charset="-128"/>
                <a:ea typeface="Meiryo UI" panose="020B0604030504040204" pitchFamily="50" charset="-128"/>
              </a:rPr>
              <a:t>「顧客の理解を引き出すことができなかった」「体制不備」という課題解決のため、</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ja-JP" dirty="0">
                <a:latin typeface="Meiryo UI" panose="020B0604030504040204" pitchFamily="50" charset="-128"/>
                <a:ea typeface="Meiryo UI" panose="020B0604030504040204" pitchFamily="50" charset="-128"/>
              </a:rPr>
              <a:t>住宅関連事業者と連携した啓発を実施。</a:t>
            </a:r>
          </a:p>
          <a:p>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a:t>
            </a:r>
            <a:r>
              <a:rPr lang="ja-JP" altLang="ja-JP" dirty="0">
                <a:latin typeface="Meiryo UI" panose="020B0604030504040204" pitchFamily="50" charset="-128"/>
                <a:ea typeface="Meiryo UI" panose="020B0604030504040204" pitchFamily="50" charset="-128"/>
              </a:rPr>
              <a:t>事業者においても、積極的に</a:t>
            </a:r>
            <a:r>
              <a:rPr lang="en-US" altLang="ja-JP" dirty="0">
                <a:latin typeface="Meiryo UI" panose="020B0604030504040204" pitchFamily="50" charset="-128"/>
                <a:ea typeface="Meiryo UI" panose="020B0604030504040204" pitchFamily="50" charset="-128"/>
              </a:rPr>
              <a:t>PR</a:t>
            </a:r>
            <a:r>
              <a:rPr lang="ja-JP" altLang="ja-JP" dirty="0">
                <a:latin typeface="Meiryo UI" panose="020B0604030504040204" pitchFamily="50" charset="-128"/>
                <a:ea typeface="Meiryo UI" panose="020B0604030504040204" pitchFamily="50" charset="-128"/>
              </a:rPr>
              <a:t>してもらえるよう</a:t>
            </a:r>
            <a:r>
              <a:rPr lang="en-US" altLang="ja-JP" dirty="0">
                <a:latin typeface="Meiryo UI" panose="020B0604030504040204" pitchFamily="50" charset="-128"/>
                <a:ea typeface="Meiryo UI" panose="020B0604030504040204" pitchFamily="50" charset="-128"/>
              </a:rPr>
              <a:t>ZEH</a:t>
            </a:r>
            <a:r>
              <a:rPr lang="ja-JP" altLang="ja-JP" dirty="0">
                <a:latin typeface="Meiryo UI" panose="020B0604030504040204" pitchFamily="50" charset="-128"/>
                <a:ea typeface="Meiryo UI" panose="020B0604030504040204" pitchFamily="50" charset="-128"/>
              </a:rPr>
              <a:t>メリットの紹介や、メリットの</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ja-JP" dirty="0">
                <a:latin typeface="Meiryo UI" panose="020B0604030504040204" pitchFamily="50" charset="-128"/>
                <a:ea typeface="Meiryo UI" panose="020B0604030504040204" pitchFamily="50" charset="-128"/>
              </a:rPr>
              <a:t>説明時に大阪府の広報ツールを活用いただけること等を紹介。</a:t>
            </a:r>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セミナー</a:t>
            </a:r>
            <a:r>
              <a:rPr lang="en-US" altLang="ja-JP" dirty="0">
                <a:latin typeface="Meiryo UI" panose="020B0604030504040204" pitchFamily="50" charset="-128"/>
                <a:ea typeface="Meiryo UI" panose="020B0604030504040204" pitchFamily="50" charset="-128"/>
              </a:rPr>
              <a:t>】</a:t>
            </a:r>
          </a:p>
          <a:p>
            <a:r>
              <a:rPr lang="ja-JP" altLang="en-US" dirty="0">
                <a:latin typeface="Meiryo UI" panose="020B0604030504040204" pitchFamily="50" charset="-128"/>
                <a:ea typeface="Meiryo UI" panose="020B0604030504040204" pitchFamily="50" charset="-128"/>
              </a:rPr>
              <a:t>・</a:t>
            </a:r>
            <a:r>
              <a:rPr lang="en-US" altLang="ja-JP" dirty="0">
                <a:latin typeface="Meiryo UI" panose="020B0604030504040204" pitchFamily="50" charset="-128"/>
                <a:ea typeface="Meiryo UI" panose="020B0604030504040204" pitchFamily="50" charset="-128"/>
              </a:rPr>
              <a:t>R3.6.4</a:t>
            </a:r>
            <a:r>
              <a:rPr lang="ja-JP" altLang="en-US" dirty="0">
                <a:latin typeface="Meiryo UI" panose="020B0604030504040204" pitchFamily="50" charset="-128"/>
                <a:ea typeface="Meiryo UI" panose="020B0604030504040204" pitchFamily="50" charset="-128"/>
              </a:rPr>
              <a:t>　</a:t>
            </a:r>
            <a:r>
              <a:rPr lang="en-US" altLang="ja-JP" dirty="0">
                <a:latin typeface="Meiryo UI" panose="020B0604030504040204" pitchFamily="50" charset="-128"/>
                <a:ea typeface="Meiryo UI" panose="020B0604030504040204" pitchFamily="50" charset="-128"/>
              </a:rPr>
              <a:t>YKK AP</a:t>
            </a:r>
            <a:r>
              <a:rPr lang="ja-JP" altLang="en-US" dirty="0">
                <a:latin typeface="Meiryo UI" panose="020B0604030504040204" pitchFamily="50" charset="-128"/>
                <a:ea typeface="Meiryo UI" panose="020B0604030504040204" pitchFamily="50" charset="-128"/>
              </a:rPr>
              <a:t>主催　「建築物省エネ法改正セミナー」</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・セミナー受講者</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設計・建築事業者　</a:t>
            </a:r>
            <a:r>
              <a:rPr lang="en-US" altLang="ja-JP" dirty="0">
                <a:latin typeface="Meiryo UI" panose="020B0604030504040204" pitchFamily="50" charset="-128"/>
                <a:ea typeface="Meiryo UI" panose="020B0604030504040204" pitchFamily="50" charset="-128"/>
              </a:rPr>
              <a:t>65</a:t>
            </a:r>
            <a:r>
              <a:rPr lang="ja-JP" altLang="en-US" dirty="0">
                <a:latin typeface="Meiryo UI" panose="020B0604030504040204" pitchFamily="50" charset="-128"/>
                <a:ea typeface="Meiryo UI" panose="020B0604030504040204" pitchFamily="50" charset="-128"/>
              </a:rPr>
              <a:t>社（関西・四国・中国）うち関西は</a:t>
            </a:r>
            <a:r>
              <a:rPr lang="en-US" altLang="ja-JP" dirty="0">
                <a:latin typeface="Meiryo UI" panose="020B0604030504040204" pitchFamily="50" charset="-128"/>
                <a:ea typeface="Meiryo UI" panose="020B0604030504040204" pitchFamily="50" charset="-128"/>
              </a:rPr>
              <a:t>33</a:t>
            </a:r>
            <a:r>
              <a:rPr lang="ja-JP" altLang="en-US" dirty="0">
                <a:latin typeface="Meiryo UI" panose="020B0604030504040204" pitchFamily="50" charset="-128"/>
                <a:ea typeface="Meiryo UI" panose="020B0604030504040204" pitchFamily="50" charset="-128"/>
              </a:rPr>
              <a:t>社</a:t>
            </a:r>
            <a:endParaRPr lang="ja-JP"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・アンケート</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半数が「大変良かった・良かった」と回答</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・スマ</a:t>
            </a:r>
            <a:r>
              <a:rPr lang="en-US" altLang="ja-JP" dirty="0">
                <a:latin typeface="Meiryo UI" panose="020B0604030504040204" pitchFamily="50" charset="-128"/>
                <a:ea typeface="Meiryo UI" panose="020B0604030504040204" pitchFamily="50" charset="-128"/>
              </a:rPr>
              <a:t>C</a:t>
            </a:r>
            <a:r>
              <a:rPr lang="ja-JP" altLang="en-US" dirty="0">
                <a:latin typeface="Meiryo UI" panose="020B0604030504040204" pitchFamily="50" charset="-128"/>
                <a:ea typeface="Meiryo UI" panose="020B0604030504040204" pitchFamily="50" charset="-128"/>
              </a:rPr>
              <a:t>の後に、住まち部　建築指導課も講演</a:t>
            </a:r>
            <a:endParaRPr lang="en-US" altLang="ja-JP" dirty="0">
              <a:latin typeface="Meiryo UI" panose="020B0604030504040204" pitchFamily="50" charset="-128"/>
              <a:ea typeface="Meiryo UI" panose="020B0604030504040204" pitchFamily="50" charset="-128"/>
            </a:endParaRPr>
          </a:p>
          <a:p>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D1944BA3-4366-40E7-BDA7-36C59C4D60BB}" type="slidenum">
              <a:rPr kumimoji="1" lang="ja-JP" altLang="en-US" smtClean="0"/>
              <a:t>2</a:t>
            </a:fld>
            <a:endParaRPr kumimoji="1" lang="ja-JP" altLang="en-US"/>
          </a:p>
        </p:txBody>
      </p:sp>
    </p:spTree>
    <p:extLst>
      <p:ext uri="{BB962C8B-B14F-4D97-AF65-F5344CB8AC3E}">
        <p14:creationId xmlns:p14="http://schemas.microsoft.com/office/powerpoint/2010/main" val="3070263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Meiryo UI" panose="020B0604030504040204" pitchFamily="50" charset="-128"/>
                <a:ea typeface="Meiryo UI" panose="020B0604030504040204" pitchFamily="50" charset="-128"/>
              </a:rPr>
              <a:t>■</a:t>
            </a:r>
            <a:r>
              <a:rPr lang="ja-JP" altLang="ja-JP" dirty="0">
                <a:latin typeface="Meiryo UI" panose="020B0604030504040204" pitchFamily="50" charset="-128"/>
                <a:ea typeface="Meiryo UI" panose="020B0604030504040204" pitchFamily="50" charset="-128"/>
              </a:rPr>
              <a:t>「顧客の理解を引き出すことができなかった」「体制不備」という課題解決のため、</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ja-JP" dirty="0">
                <a:latin typeface="Meiryo UI" panose="020B0604030504040204" pitchFamily="50" charset="-128"/>
                <a:ea typeface="Meiryo UI" panose="020B0604030504040204" pitchFamily="50" charset="-128"/>
              </a:rPr>
              <a:t>住宅関連事業者と連携した啓発を実施。</a:t>
            </a:r>
          </a:p>
          <a:p>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a:t>
            </a:r>
            <a:r>
              <a:rPr lang="ja-JP" altLang="ja-JP" dirty="0">
                <a:latin typeface="Meiryo UI" panose="020B0604030504040204" pitchFamily="50" charset="-128"/>
                <a:ea typeface="Meiryo UI" panose="020B0604030504040204" pitchFamily="50" charset="-128"/>
              </a:rPr>
              <a:t>事業者においても、積極的に</a:t>
            </a:r>
            <a:r>
              <a:rPr lang="en-US" altLang="ja-JP" dirty="0">
                <a:latin typeface="Meiryo UI" panose="020B0604030504040204" pitchFamily="50" charset="-128"/>
                <a:ea typeface="Meiryo UI" panose="020B0604030504040204" pitchFamily="50" charset="-128"/>
              </a:rPr>
              <a:t>PR</a:t>
            </a:r>
            <a:r>
              <a:rPr lang="ja-JP" altLang="ja-JP" dirty="0">
                <a:latin typeface="Meiryo UI" panose="020B0604030504040204" pitchFamily="50" charset="-128"/>
                <a:ea typeface="Meiryo UI" panose="020B0604030504040204" pitchFamily="50" charset="-128"/>
              </a:rPr>
              <a:t>してもらえるよう</a:t>
            </a:r>
            <a:r>
              <a:rPr lang="en-US" altLang="ja-JP" dirty="0">
                <a:latin typeface="Meiryo UI" panose="020B0604030504040204" pitchFamily="50" charset="-128"/>
                <a:ea typeface="Meiryo UI" panose="020B0604030504040204" pitchFamily="50" charset="-128"/>
              </a:rPr>
              <a:t>ZEH</a:t>
            </a:r>
            <a:r>
              <a:rPr lang="ja-JP" altLang="ja-JP" dirty="0">
                <a:latin typeface="Meiryo UI" panose="020B0604030504040204" pitchFamily="50" charset="-128"/>
                <a:ea typeface="Meiryo UI" panose="020B0604030504040204" pitchFamily="50" charset="-128"/>
              </a:rPr>
              <a:t>メリットの紹介や、メリットの</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ja-JP" dirty="0">
                <a:latin typeface="Meiryo UI" panose="020B0604030504040204" pitchFamily="50" charset="-128"/>
                <a:ea typeface="Meiryo UI" panose="020B0604030504040204" pitchFamily="50" charset="-128"/>
              </a:rPr>
              <a:t>説明時に大阪府の広報ツールを活用いただけること等を紹介。</a:t>
            </a:r>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セミナー</a:t>
            </a:r>
            <a:r>
              <a:rPr lang="en-US" altLang="ja-JP" dirty="0">
                <a:latin typeface="Meiryo UI" panose="020B0604030504040204" pitchFamily="50" charset="-128"/>
                <a:ea typeface="Meiryo UI" panose="020B0604030504040204" pitchFamily="50" charset="-128"/>
              </a:rPr>
              <a:t>】</a:t>
            </a:r>
          </a:p>
          <a:p>
            <a:r>
              <a:rPr lang="ja-JP" altLang="en-US" dirty="0">
                <a:latin typeface="Meiryo UI" panose="020B0604030504040204" pitchFamily="50" charset="-128"/>
                <a:ea typeface="Meiryo UI" panose="020B0604030504040204" pitchFamily="50" charset="-128"/>
              </a:rPr>
              <a:t>・</a:t>
            </a:r>
            <a:r>
              <a:rPr lang="en-US" altLang="ja-JP" dirty="0">
                <a:latin typeface="Meiryo UI" panose="020B0604030504040204" pitchFamily="50" charset="-128"/>
                <a:ea typeface="Meiryo UI" panose="020B0604030504040204" pitchFamily="50" charset="-128"/>
              </a:rPr>
              <a:t>R3.6.4</a:t>
            </a:r>
            <a:r>
              <a:rPr lang="ja-JP" altLang="en-US" dirty="0">
                <a:latin typeface="Meiryo UI" panose="020B0604030504040204" pitchFamily="50" charset="-128"/>
                <a:ea typeface="Meiryo UI" panose="020B0604030504040204" pitchFamily="50" charset="-128"/>
              </a:rPr>
              <a:t>　</a:t>
            </a:r>
            <a:r>
              <a:rPr lang="en-US" altLang="ja-JP" dirty="0">
                <a:latin typeface="Meiryo UI" panose="020B0604030504040204" pitchFamily="50" charset="-128"/>
                <a:ea typeface="Meiryo UI" panose="020B0604030504040204" pitchFamily="50" charset="-128"/>
              </a:rPr>
              <a:t>YKK AP</a:t>
            </a:r>
            <a:r>
              <a:rPr lang="ja-JP" altLang="en-US" dirty="0">
                <a:latin typeface="Meiryo UI" panose="020B0604030504040204" pitchFamily="50" charset="-128"/>
                <a:ea typeface="Meiryo UI" panose="020B0604030504040204" pitchFamily="50" charset="-128"/>
              </a:rPr>
              <a:t>主催　「建築物省エネ法改正セミナー」</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・セミナー受講者</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設計・建築事業者　</a:t>
            </a:r>
            <a:r>
              <a:rPr lang="en-US" altLang="ja-JP" dirty="0">
                <a:latin typeface="Meiryo UI" panose="020B0604030504040204" pitchFamily="50" charset="-128"/>
                <a:ea typeface="Meiryo UI" panose="020B0604030504040204" pitchFamily="50" charset="-128"/>
              </a:rPr>
              <a:t>65</a:t>
            </a:r>
            <a:r>
              <a:rPr lang="ja-JP" altLang="en-US" dirty="0">
                <a:latin typeface="Meiryo UI" panose="020B0604030504040204" pitchFamily="50" charset="-128"/>
                <a:ea typeface="Meiryo UI" panose="020B0604030504040204" pitchFamily="50" charset="-128"/>
              </a:rPr>
              <a:t>社（関西・四国・中国）うち関西は</a:t>
            </a:r>
            <a:r>
              <a:rPr lang="en-US" altLang="ja-JP" dirty="0">
                <a:latin typeface="Meiryo UI" panose="020B0604030504040204" pitchFamily="50" charset="-128"/>
                <a:ea typeface="Meiryo UI" panose="020B0604030504040204" pitchFamily="50" charset="-128"/>
              </a:rPr>
              <a:t>33</a:t>
            </a:r>
            <a:r>
              <a:rPr lang="ja-JP" altLang="en-US" dirty="0">
                <a:latin typeface="Meiryo UI" panose="020B0604030504040204" pitchFamily="50" charset="-128"/>
                <a:ea typeface="Meiryo UI" panose="020B0604030504040204" pitchFamily="50" charset="-128"/>
              </a:rPr>
              <a:t>社</a:t>
            </a:r>
            <a:endParaRPr lang="ja-JP"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・アンケート</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半数が「大変良かった・良かった」と回答</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・スマ</a:t>
            </a:r>
            <a:r>
              <a:rPr lang="en-US" altLang="ja-JP" dirty="0">
                <a:latin typeface="Meiryo UI" panose="020B0604030504040204" pitchFamily="50" charset="-128"/>
                <a:ea typeface="Meiryo UI" panose="020B0604030504040204" pitchFamily="50" charset="-128"/>
              </a:rPr>
              <a:t>C</a:t>
            </a:r>
            <a:r>
              <a:rPr lang="ja-JP" altLang="en-US" dirty="0">
                <a:latin typeface="Meiryo UI" panose="020B0604030504040204" pitchFamily="50" charset="-128"/>
                <a:ea typeface="Meiryo UI" panose="020B0604030504040204" pitchFamily="50" charset="-128"/>
              </a:rPr>
              <a:t>の後に、住まち部　建築指導課も講演</a:t>
            </a:r>
            <a:endParaRPr lang="en-US" altLang="ja-JP" dirty="0">
              <a:latin typeface="Meiryo UI" panose="020B0604030504040204" pitchFamily="50" charset="-128"/>
              <a:ea typeface="Meiryo UI" panose="020B0604030504040204" pitchFamily="50" charset="-128"/>
            </a:endParaRPr>
          </a:p>
          <a:p>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D1944BA3-4366-40E7-BDA7-36C59C4D60BB}" type="slidenum">
              <a:rPr kumimoji="1" lang="ja-JP" altLang="en-US" smtClean="0"/>
              <a:t>3</a:t>
            </a:fld>
            <a:endParaRPr kumimoji="1" lang="ja-JP" altLang="en-US"/>
          </a:p>
        </p:txBody>
      </p:sp>
    </p:spTree>
    <p:extLst>
      <p:ext uri="{BB962C8B-B14F-4D97-AF65-F5344CB8AC3E}">
        <p14:creationId xmlns:p14="http://schemas.microsoft.com/office/powerpoint/2010/main" val="1625273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latin typeface="Meiryo UI" panose="020B0604030504040204" pitchFamily="50" charset="-128"/>
                <a:ea typeface="Meiryo UI" panose="020B0604030504040204" pitchFamily="50" charset="-128"/>
              </a:rPr>
              <a:t>2/26</a:t>
            </a:r>
            <a:r>
              <a:rPr lang="ja-JP" altLang="en-US" dirty="0">
                <a:latin typeface="Meiryo UI" panose="020B0604030504040204" pitchFamily="50" charset="-128"/>
                <a:ea typeface="Meiryo UI" panose="020B0604030504040204" pitchFamily="50" charset="-128"/>
              </a:rPr>
              <a:t>更新</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スマエネＧ</a:t>
            </a:r>
            <a:r>
              <a:rPr lang="en-US" altLang="ja-JP" dirty="0">
                <a:latin typeface="Meiryo UI" panose="020B0604030504040204" pitchFamily="50" charset="-128"/>
                <a:ea typeface="Meiryo UI" panose="020B0604030504040204" pitchFamily="50" charset="-128"/>
              </a:rPr>
              <a:t>_</a:t>
            </a:r>
            <a:r>
              <a:rPr lang="ja-JP" altLang="en-US" dirty="0">
                <a:latin typeface="Meiryo UI" panose="020B0604030504040204" pitchFamily="50" charset="-128"/>
                <a:ea typeface="Meiryo UI" panose="020B0604030504040204" pitchFamily="50" charset="-128"/>
              </a:rPr>
              <a:t>野里</a:t>
            </a:r>
            <a:r>
              <a:rPr lang="en-US" altLang="ja-JP" dirty="0">
                <a:latin typeface="Meiryo UI" panose="020B0604030504040204" pitchFamily="50" charset="-128"/>
                <a:ea typeface="Meiryo UI" panose="020B0604030504040204" pitchFamily="50" charset="-128"/>
              </a:rPr>
              <a:t>)</a:t>
            </a:r>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D1944BA3-4366-40E7-BDA7-36C59C4D60BB}" type="slidenum">
              <a:rPr kumimoji="1" lang="ja-JP" altLang="en-US" smtClean="0"/>
              <a:t>4</a:t>
            </a:fld>
            <a:endParaRPr kumimoji="1" lang="ja-JP" altLang="en-US"/>
          </a:p>
        </p:txBody>
      </p:sp>
    </p:spTree>
    <p:extLst>
      <p:ext uri="{BB962C8B-B14F-4D97-AF65-F5344CB8AC3E}">
        <p14:creationId xmlns:p14="http://schemas.microsoft.com/office/powerpoint/2010/main" val="14318465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Meiryo UI" panose="020B0604030504040204" pitchFamily="50" charset="-128"/>
                <a:ea typeface="Meiryo UI" panose="020B0604030504040204" pitchFamily="50" charset="-128"/>
              </a:rPr>
              <a:t>■</a:t>
            </a:r>
            <a:r>
              <a:rPr lang="ja-JP" altLang="ja-JP" dirty="0">
                <a:latin typeface="Meiryo UI" panose="020B0604030504040204" pitchFamily="50" charset="-128"/>
                <a:ea typeface="Meiryo UI" panose="020B0604030504040204" pitchFamily="50" charset="-128"/>
              </a:rPr>
              <a:t>「顧客の理解を引き出すことができなかった」「体制不備」という課題解決のため、</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ja-JP" dirty="0">
                <a:latin typeface="Meiryo UI" panose="020B0604030504040204" pitchFamily="50" charset="-128"/>
                <a:ea typeface="Meiryo UI" panose="020B0604030504040204" pitchFamily="50" charset="-128"/>
              </a:rPr>
              <a:t>住宅関連事業者と連携した啓発を実施。</a:t>
            </a:r>
          </a:p>
          <a:p>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a:t>
            </a:r>
            <a:r>
              <a:rPr lang="ja-JP" altLang="ja-JP" dirty="0">
                <a:latin typeface="Meiryo UI" panose="020B0604030504040204" pitchFamily="50" charset="-128"/>
                <a:ea typeface="Meiryo UI" panose="020B0604030504040204" pitchFamily="50" charset="-128"/>
              </a:rPr>
              <a:t>事業者においても、積極的に</a:t>
            </a:r>
            <a:r>
              <a:rPr lang="en-US" altLang="ja-JP" dirty="0">
                <a:latin typeface="Meiryo UI" panose="020B0604030504040204" pitchFamily="50" charset="-128"/>
                <a:ea typeface="Meiryo UI" panose="020B0604030504040204" pitchFamily="50" charset="-128"/>
              </a:rPr>
              <a:t>PR</a:t>
            </a:r>
            <a:r>
              <a:rPr lang="ja-JP" altLang="ja-JP" dirty="0">
                <a:latin typeface="Meiryo UI" panose="020B0604030504040204" pitchFamily="50" charset="-128"/>
                <a:ea typeface="Meiryo UI" panose="020B0604030504040204" pitchFamily="50" charset="-128"/>
              </a:rPr>
              <a:t>してもらえるよう</a:t>
            </a:r>
            <a:r>
              <a:rPr lang="en-US" altLang="ja-JP" dirty="0">
                <a:latin typeface="Meiryo UI" panose="020B0604030504040204" pitchFamily="50" charset="-128"/>
                <a:ea typeface="Meiryo UI" panose="020B0604030504040204" pitchFamily="50" charset="-128"/>
              </a:rPr>
              <a:t>ZEH</a:t>
            </a:r>
            <a:r>
              <a:rPr lang="ja-JP" altLang="ja-JP" dirty="0">
                <a:latin typeface="Meiryo UI" panose="020B0604030504040204" pitchFamily="50" charset="-128"/>
                <a:ea typeface="Meiryo UI" panose="020B0604030504040204" pitchFamily="50" charset="-128"/>
              </a:rPr>
              <a:t>メリットの紹介や、メリットの</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ja-JP" dirty="0">
                <a:latin typeface="Meiryo UI" panose="020B0604030504040204" pitchFamily="50" charset="-128"/>
                <a:ea typeface="Meiryo UI" panose="020B0604030504040204" pitchFamily="50" charset="-128"/>
              </a:rPr>
              <a:t>説明時に大阪府の広報ツールを活用いただけること等を紹介。</a:t>
            </a:r>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a:p>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セミナー</a:t>
            </a:r>
            <a:r>
              <a:rPr lang="en-US" altLang="ja-JP" dirty="0">
                <a:latin typeface="Meiryo UI" panose="020B0604030504040204" pitchFamily="50" charset="-128"/>
                <a:ea typeface="Meiryo UI" panose="020B0604030504040204" pitchFamily="50" charset="-128"/>
              </a:rPr>
              <a:t>】</a:t>
            </a:r>
          </a:p>
          <a:p>
            <a:r>
              <a:rPr lang="ja-JP" altLang="en-US" dirty="0">
                <a:latin typeface="Meiryo UI" panose="020B0604030504040204" pitchFamily="50" charset="-128"/>
                <a:ea typeface="Meiryo UI" panose="020B0604030504040204" pitchFamily="50" charset="-128"/>
              </a:rPr>
              <a:t>・</a:t>
            </a:r>
            <a:r>
              <a:rPr lang="en-US" altLang="ja-JP" dirty="0">
                <a:latin typeface="Meiryo UI" panose="020B0604030504040204" pitchFamily="50" charset="-128"/>
                <a:ea typeface="Meiryo UI" panose="020B0604030504040204" pitchFamily="50" charset="-128"/>
              </a:rPr>
              <a:t>R3.6.4</a:t>
            </a:r>
            <a:r>
              <a:rPr lang="ja-JP" altLang="en-US" dirty="0">
                <a:latin typeface="Meiryo UI" panose="020B0604030504040204" pitchFamily="50" charset="-128"/>
                <a:ea typeface="Meiryo UI" panose="020B0604030504040204" pitchFamily="50" charset="-128"/>
              </a:rPr>
              <a:t>　</a:t>
            </a:r>
            <a:r>
              <a:rPr lang="en-US" altLang="ja-JP" dirty="0">
                <a:latin typeface="Meiryo UI" panose="020B0604030504040204" pitchFamily="50" charset="-128"/>
                <a:ea typeface="Meiryo UI" panose="020B0604030504040204" pitchFamily="50" charset="-128"/>
              </a:rPr>
              <a:t>YKK AP</a:t>
            </a:r>
            <a:r>
              <a:rPr lang="ja-JP" altLang="en-US" dirty="0">
                <a:latin typeface="Meiryo UI" panose="020B0604030504040204" pitchFamily="50" charset="-128"/>
                <a:ea typeface="Meiryo UI" panose="020B0604030504040204" pitchFamily="50" charset="-128"/>
              </a:rPr>
              <a:t>主催　「建築物省エネ法改正セミナー」</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・セミナー受講者</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設計・建築事業者　</a:t>
            </a:r>
            <a:r>
              <a:rPr lang="en-US" altLang="ja-JP" dirty="0">
                <a:latin typeface="Meiryo UI" panose="020B0604030504040204" pitchFamily="50" charset="-128"/>
                <a:ea typeface="Meiryo UI" panose="020B0604030504040204" pitchFamily="50" charset="-128"/>
              </a:rPr>
              <a:t>65</a:t>
            </a:r>
            <a:r>
              <a:rPr lang="ja-JP" altLang="en-US" dirty="0">
                <a:latin typeface="Meiryo UI" panose="020B0604030504040204" pitchFamily="50" charset="-128"/>
                <a:ea typeface="Meiryo UI" panose="020B0604030504040204" pitchFamily="50" charset="-128"/>
              </a:rPr>
              <a:t>社（関西・四国・中国）うち関西は</a:t>
            </a:r>
            <a:r>
              <a:rPr lang="en-US" altLang="ja-JP" dirty="0">
                <a:latin typeface="Meiryo UI" panose="020B0604030504040204" pitchFamily="50" charset="-128"/>
                <a:ea typeface="Meiryo UI" panose="020B0604030504040204" pitchFamily="50" charset="-128"/>
              </a:rPr>
              <a:t>33</a:t>
            </a:r>
            <a:r>
              <a:rPr lang="ja-JP" altLang="en-US" dirty="0">
                <a:latin typeface="Meiryo UI" panose="020B0604030504040204" pitchFamily="50" charset="-128"/>
                <a:ea typeface="Meiryo UI" panose="020B0604030504040204" pitchFamily="50" charset="-128"/>
              </a:rPr>
              <a:t>社</a:t>
            </a:r>
            <a:endParaRPr lang="ja-JP"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・アンケート</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半数が「大変良かった・良かった」と回答</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・スマ</a:t>
            </a:r>
            <a:r>
              <a:rPr lang="en-US" altLang="ja-JP" dirty="0">
                <a:latin typeface="Meiryo UI" panose="020B0604030504040204" pitchFamily="50" charset="-128"/>
                <a:ea typeface="Meiryo UI" panose="020B0604030504040204" pitchFamily="50" charset="-128"/>
              </a:rPr>
              <a:t>C</a:t>
            </a:r>
            <a:r>
              <a:rPr lang="ja-JP" altLang="en-US" dirty="0">
                <a:latin typeface="Meiryo UI" panose="020B0604030504040204" pitchFamily="50" charset="-128"/>
                <a:ea typeface="Meiryo UI" panose="020B0604030504040204" pitchFamily="50" charset="-128"/>
              </a:rPr>
              <a:t>の後に、住まち部　建築指導課も講演</a:t>
            </a:r>
            <a:endParaRPr lang="en-US" altLang="ja-JP" dirty="0">
              <a:latin typeface="Meiryo UI" panose="020B0604030504040204" pitchFamily="50" charset="-128"/>
              <a:ea typeface="Meiryo UI" panose="020B0604030504040204" pitchFamily="50" charset="-128"/>
            </a:endParaRPr>
          </a:p>
          <a:p>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D1944BA3-4366-40E7-BDA7-36C59C4D60BB}" type="slidenum">
              <a:rPr kumimoji="1" lang="ja-JP" altLang="en-US" smtClean="0"/>
              <a:t>5</a:t>
            </a:fld>
            <a:endParaRPr kumimoji="1" lang="ja-JP" altLang="en-US"/>
          </a:p>
        </p:txBody>
      </p:sp>
    </p:spTree>
    <p:extLst>
      <p:ext uri="{BB962C8B-B14F-4D97-AF65-F5344CB8AC3E}">
        <p14:creationId xmlns:p14="http://schemas.microsoft.com/office/powerpoint/2010/main" val="23413314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800832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3648969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4037779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1649107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061612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9CC8A70-9FCB-48EF-A9D6-941DEC2668B9}" type="datetimeFigureOut">
              <a:rPr kumimoji="1" lang="ja-JP" altLang="en-US" smtClean="0"/>
              <a:t>2025/12/23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892171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9CC8A70-9FCB-48EF-A9D6-941DEC2668B9}" type="datetimeFigureOut">
              <a:rPr kumimoji="1" lang="ja-JP" altLang="en-US" smtClean="0"/>
              <a:t>2025/12/23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432379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9CC8A70-9FCB-48EF-A9D6-941DEC2668B9}" type="datetimeFigureOut">
              <a:rPr kumimoji="1" lang="ja-JP" altLang="en-US" smtClean="0"/>
              <a:t>2025/12/23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3901579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CC8A70-9FCB-48EF-A9D6-941DEC2668B9}" type="datetimeFigureOut">
              <a:rPr kumimoji="1" lang="ja-JP" altLang="en-US" smtClean="0"/>
              <a:t>2025/12/23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1550636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9CC8A70-9FCB-48EF-A9D6-941DEC2668B9}" type="datetimeFigureOut">
              <a:rPr kumimoji="1" lang="ja-JP" altLang="en-US" smtClean="0"/>
              <a:t>2025/12/23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284253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9CC8A70-9FCB-48EF-A9D6-941DEC2668B9}" type="datetimeFigureOut">
              <a:rPr kumimoji="1" lang="ja-JP" altLang="en-US" smtClean="0"/>
              <a:t>2025/12/23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4148713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CC8A70-9FCB-48EF-A9D6-941DEC2668B9}" type="datetimeFigureOut">
              <a:rPr kumimoji="1" lang="ja-JP" altLang="en-US" smtClean="0"/>
              <a:t>2025/12/23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17803898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B1167450-A7EB-4B21-A04B-10C1D1D95C3C}"/>
              </a:ext>
            </a:extLst>
          </p:cNvPr>
          <p:cNvSpPr txBox="1">
            <a:spLocks/>
          </p:cNvSpPr>
          <p:nvPr/>
        </p:nvSpPr>
        <p:spPr>
          <a:xfrm>
            <a:off x="0" y="1988840"/>
            <a:ext cx="9144000" cy="2088232"/>
          </a:xfrm>
          <a:prstGeom prst="rect">
            <a:avLst/>
          </a:prstGeom>
          <a:solidFill>
            <a:srgbClr val="006600"/>
          </a:solidFill>
        </p:spPr>
        <p:txBody>
          <a:bodyPr vert="horz" lIns="179975" tIns="45714" rIns="91427" bIns="45714"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b="1" dirty="0">
                <a:solidFill>
                  <a:schemeClr val="bg1"/>
                </a:solidFill>
                <a:latin typeface="UD デジタル 教科書体 NK-B" panose="02020700000000000000" pitchFamily="18" charset="-128"/>
                <a:ea typeface="UD デジタル 教科書体 NK-B" panose="02020700000000000000" pitchFamily="18" charset="-128"/>
              </a:rPr>
              <a:t>各</a:t>
            </a:r>
            <a:r>
              <a:rPr lang="en-US" altLang="ja-JP" sz="2800" b="1" dirty="0">
                <a:solidFill>
                  <a:schemeClr val="bg1"/>
                </a:solidFill>
                <a:latin typeface="UD デジタル 教科書体 NK-B" panose="02020700000000000000" pitchFamily="18" charset="-128"/>
                <a:ea typeface="UD デジタル 教科書体 NK-B" panose="02020700000000000000" pitchFamily="18" charset="-128"/>
              </a:rPr>
              <a:t>WG</a:t>
            </a:r>
            <a:r>
              <a:rPr lang="ja-JP" altLang="en-US" sz="2800" b="1" dirty="0">
                <a:solidFill>
                  <a:schemeClr val="bg1"/>
                </a:solidFill>
                <a:latin typeface="UD デジタル 教科書体 NK-B" panose="02020700000000000000" pitchFamily="18" charset="-128"/>
                <a:ea typeface="UD デジタル 教科書体 NK-B" panose="02020700000000000000" pitchFamily="18" charset="-128"/>
              </a:rPr>
              <a:t>の取組状況及び今後の方向性</a:t>
            </a:r>
          </a:p>
        </p:txBody>
      </p:sp>
      <p:sp>
        <p:nvSpPr>
          <p:cNvPr id="2" name="正方形/長方形 1"/>
          <p:cNvSpPr/>
          <p:nvPr/>
        </p:nvSpPr>
        <p:spPr>
          <a:xfrm>
            <a:off x="7308304" y="188640"/>
            <a:ext cx="1440160" cy="576064"/>
          </a:xfrm>
          <a:prstGeom prst="rect">
            <a:avLst/>
          </a:prstGeom>
          <a:noFill/>
          <a:ln w="19050">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Meiryo UI" panose="020B0604030504040204" pitchFamily="50" charset="-128"/>
                <a:ea typeface="Meiryo UI" panose="020B0604030504040204" pitchFamily="50" charset="-128"/>
              </a:rPr>
              <a:t>参考資料</a:t>
            </a:r>
          </a:p>
        </p:txBody>
      </p:sp>
    </p:spTree>
    <p:extLst>
      <p:ext uri="{BB962C8B-B14F-4D97-AF65-F5344CB8AC3E}">
        <p14:creationId xmlns:p14="http://schemas.microsoft.com/office/powerpoint/2010/main" val="3337689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四角形: 角を丸くする 25">
            <a:extLst>
              <a:ext uri="{FF2B5EF4-FFF2-40B4-BE49-F238E27FC236}">
                <a16:creationId xmlns:a16="http://schemas.microsoft.com/office/drawing/2014/main" id="{8F17979C-365D-4D0D-A4A6-043670946D12}"/>
              </a:ext>
            </a:extLst>
          </p:cNvPr>
          <p:cNvSpPr/>
          <p:nvPr/>
        </p:nvSpPr>
        <p:spPr>
          <a:xfrm>
            <a:off x="52113" y="808977"/>
            <a:ext cx="4941070" cy="289521"/>
          </a:xfrm>
          <a:prstGeom prst="roundRect">
            <a:avLst>
              <a:gd name="adj" fmla="val 50000"/>
            </a:avLst>
          </a:prstGeom>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sz="1477" b="1" dirty="0">
                <a:latin typeface="Meiryo UI" panose="020B0604030504040204" pitchFamily="50" charset="-128"/>
                <a:ea typeface="Meiryo UI" panose="020B0604030504040204" pitchFamily="50" charset="-128"/>
              </a:rPr>
              <a:t>ZEB</a:t>
            </a:r>
            <a:r>
              <a:rPr kumimoji="1" lang="ja-JP" altLang="en-US" sz="1477" b="1" dirty="0">
                <a:latin typeface="Meiryo UI" panose="020B0604030504040204" pitchFamily="50" charset="-128"/>
                <a:ea typeface="Meiryo UI" panose="020B0604030504040204" pitchFamily="50" charset="-128"/>
              </a:rPr>
              <a:t>化推進方針（</a:t>
            </a:r>
            <a:r>
              <a:rPr kumimoji="1" lang="en-US" altLang="ja-JP" sz="1477" b="1" dirty="0">
                <a:latin typeface="Meiryo UI" panose="020B0604030504040204" pitchFamily="50" charset="-128"/>
                <a:ea typeface="Meiryo UI" panose="020B0604030504040204" pitchFamily="50" charset="-128"/>
              </a:rPr>
              <a:t>R5.7</a:t>
            </a:r>
            <a:r>
              <a:rPr kumimoji="1" lang="ja-JP" altLang="en-US" sz="1477" b="1" dirty="0">
                <a:latin typeface="Meiryo UI" panose="020B0604030504040204" pitchFamily="50" charset="-128"/>
                <a:ea typeface="Meiryo UI" panose="020B0604030504040204" pitchFamily="50" charset="-128"/>
              </a:rPr>
              <a:t>決定）に基づく取組推進状況</a:t>
            </a:r>
            <a:endParaRPr kumimoji="1" lang="ja-JP" altLang="en-US" sz="1477" dirty="0">
              <a:latin typeface="BIZ UDゴシック" panose="020B0400000000000000" pitchFamily="49" charset="-128"/>
              <a:ea typeface="BIZ UDゴシック" panose="020B0400000000000000" pitchFamily="49" charset="-128"/>
            </a:endParaRPr>
          </a:p>
        </p:txBody>
      </p:sp>
      <p:sp>
        <p:nvSpPr>
          <p:cNvPr id="27" name="四角形: 角を丸くする 26">
            <a:extLst>
              <a:ext uri="{FF2B5EF4-FFF2-40B4-BE49-F238E27FC236}">
                <a16:creationId xmlns:a16="http://schemas.microsoft.com/office/drawing/2014/main" id="{61B43F37-63B3-4932-839F-FCFF9BBBB791}"/>
              </a:ext>
            </a:extLst>
          </p:cNvPr>
          <p:cNvSpPr/>
          <p:nvPr/>
        </p:nvSpPr>
        <p:spPr>
          <a:xfrm>
            <a:off x="120859" y="4411646"/>
            <a:ext cx="4087385" cy="285078"/>
          </a:xfrm>
          <a:prstGeom prst="roundRect">
            <a:avLst>
              <a:gd name="adj" fmla="val 50000"/>
            </a:avLst>
          </a:prstGeom>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77" b="1" dirty="0">
                <a:latin typeface="Meiryo UI" panose="020B0604030504040204" pitchFamily="50" charset="-128"/>
                <a:ea typeface="Meiryo UI" panose="020B0604030504040204" pitchFamily="50" charset="-128"/>
              </a:rPr>
              <a:t>庁内率先取組みのさらなる推進（</a:t>
            </a:r>
            <a:r>
              <a:rPr kumimoji="1" lang="en-US" altLang="ja-JP" sz="1477" b="1" dirty="0">
                <a:latin typeface="Meiryo UI" panose="020B0604030504040204" pitchFamily="50" charset="-128"/>
                <a:ea typeface="Meiryo UI" panose="020B0604030504040204" pitchFamily="50" charset="-128"/>
              </a:rPr>
              <a:t>R6.3</a:t>
            </a:r>
            <a:r>
              <a:rPr kumimoji="1" lang="ja-JP" altLang="en-US" sz="1477" b="1" dirty="0">
                <a:latin typeface="Meiryo UI" panose="020B0604030504040204" pitchFamily="50" charset="-128"/>
                <a:ea typeface="Meiryo UI" panose="020B0604030504040204" pitchFamily="50" charset="-128"/>
              </a:rPr>
              <a:t>決定</a:t>
            </a:r>
            <a:r>
              <a:rPr kumimoji="1" lang="en-US" altLang="ja-JP" sz="1477" b="1" dirty="0">
                <a:latin typeface="Meiryo UI" panose="020B0604030504040204" pitchFamily="50" charset="-128"/>
                <a:ea typeface="Meiryo UI" panose="020B0604030504040204" pitchFamily="50" charset="-128"/>
              </a:rPr>
              <a:t>)</a:t>
            </a:r>
            <a:endParaRPr kumimoji="1" lang="ja-JP" altLang="en-US" sz="1477" dirty="0">
              <a:latin typeface="BIZ UDゴシック" panose="020B0400000000000000" pitchFamily="49" charset="-128"/>
              <a:ea typeface="BIZ UDゴシック" panose="020B0400000000000000" pitchFamily="49" charset="-128"/>
            </a:endParaRPr>
          </a:p>
        </p:txBody>
      </p:sp>
      <p:sp>
        <p:nvSpPr>
          <p:cNvPr id="8" name="正方形/長方形 7">
            <a:extLst>
              <a:ext uri="{FF2B5EF4-FFF2-40B4-BE49-F238E27FC236}">
                <a16:creationId xmlns:a16="http://schemas.microsoft.com/office/drawing/2014/main" id="{1335BDC6-F887-4044-80CA-86A807040B75}"/>
              </a:ext>
            </a:extLst>
          </p:cNvPr>
          <p:cNvSpPr/>
          <p:nvPr/>
        </p:nvSpPr>
        <p:spPr>
          <a:xfrm>
            <a:off x="783423" y="1415558"/>
            <a:ext cx="6580423" cy="830769"/>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77"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今後、新築</a:t>
            </a:r>
            <a:r>
              <a:rPr lang="en-US" altLang="ja-JP" sz="1477"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77"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建替えを含む</a:t>
            </a:r>
            <a:r>
              <a:rPr lang="en-US" altLang="ja-JP" sz="1477"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77"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計画に着手する府有建築物のエネルギー消費性能は、</a:t>
            </a:r>
            <a:endParaRPr lang="en-US" altLang="ja-JP" sz="1477"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spcAft>
                <a:spcPts val="554"/>
              </a:spcAft>
            </a:pPr>
            <a:r>
              <a:rPr lang="ja-JP" altLang="en-US" sz="1477"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原則</a:t>
            </a:r>
            <a:r>
              <a:rPr lang="en-US" altLang="ja-JP" sz="1477"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ZEB Ready</a:t>
            </a:r>
            <a:r>
              <a:rPr lang="ja-JP" altLang="en-US" sz="1477"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を目指す</a:t>
            </a:r>
            <a:endParaRPr lang="en-US" altLang="ja-JP" sz="1477"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92"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ただし、建築物の用途や特性等から実現できない場合でも、</a:t>
            </a:r>
            <a:r>
              <a:rPr lang="en-US" altLang="ja-JP" sz="1292"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ZEB Oriented</a:t>
            </a:r>
            <a:r>
              <a:rPr lang="ja-JP" altLang="en-US" sz="1292"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相当以上とする</a:t>
            </a:r>
            <a:endParaRPr kumimoji="1" lang="ja-JP" altLang="en-US" sz="1108" dirty="0"/>
          </a:p>
        </p:txBody>
      </p:sp>
      <p:sp>
        <p:nvSpPr>
          <p:cNvPr id="10" name="正方形/長方形 9">
            <a:extLst>
              <a:ext uri="{FF2B5EF4-FFF2-40B4-BE49-F238E27FC236}">
                <a16:creationId xmlns:a16="http://schemas.microsoft.com/office/drawing/2014/main" id="{BC5F24ED-B0E2-425B-9624-C5A8066DB602}"/>
              </a:ext>
            </a:extLst>
          </p:cNvPr>
          <p:cNvSpPr/>
          <p:nvPr/>
        </p:nvSpPr>
        <p:spPr>
          <a:xfrm>
            <a:off x="154522" y="1137172"/>
            <a:ext cx="7709538" cy="284693"/>
          </a:xfrm>
          <a:prstGeom prst="rect">
            <a:avLst/>
          </a:prstGeom>
        </p:spPr>
        <p:txBody>
          <a:bodyPr wrap="square">
            <a:spAutoFit/>
          </a:bodyPr>
          <a:lstStyle/>
          <a:p>
            <a:pPr marL="150939" indent="-66463">
              <a:lnSpc>
                <a:spcPts val="1477"/>
              </a:lnSpc>
            </a:pPr>
            <a:r>
              <a:rPr lang="ja-JP" altLang="en-US" sz="1477"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1477"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477" b="1" dirty="0">
                <a:latin typeface="Meiryo UI" panose="020B0604030504040204" pitchFamily="50" charset="-128"/>
                <a:ea typeface="Meiryo UI" panose="020B0604030504040204" pitchFamily="50" charset="-128"/>
                <a:cs typeface="Meiryo UI" panose="020B0604030504040204" pitchFamily="50" charset="-128"/>
              </a:rPr>
              <a:t>府有建築物の新築（建替えを含む）における</a:t>
            </a:r>
            <a:r>
              <a:rPr lang="en-US" altLang="ja-JP" sz="1477" b="1" dirty="0">
                <a:latin typeface="Meiryo UI" panose="020B0604030504040204" pitchFamily="50" charset="-128"/>
                <a:ea typeface="Meiryo UI" panose="020B0604030504040204" pitchFamily="50" charset="-128"/>
                <a:cs typeface="Meiryo UI" panose="020B0604030504040204" pitchFamily="50" charset="-128"/>
              </a:rPr>
              <a:t>ZEB</a:t>
            </a:r>
            <a:r>
              <a:rPr lang="ja-JP" altLang="en-US" sz="1477" b="1" dirty="0">
                <a:latin typeface="Meiryo UI" panose="020B0604030504040204" pitchFamily="50" charset="-128"/>
                <a:ea typeface="Meiryo UI" panose="020B0604030504040204" pitchFamily="50" charset="-128"/>
                <a:cs typeface="Meiryo UI" panose="020B0604030504040204" pitchFamily="50" charset="-128"/>
              </a:rPr>
              <a:t>化推進方針</a:t>
            </a:r>
            <a:r>
              <a:rPr lang="en-US" altLang="ja-JP" sz="1477"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477" b="1" dirty="0">
                <a:latin typeface="Meiryo UI" panose="020B0604030504040204" pitchFamily="50" charset="-128"/>
                <a:ea typeface="Meiryo UI" panose="020B0604030504040204" pitchFamily="50" charset="-128"/>
                <a:cs typeface="Meiryo UI" panose="020B0604030504040204" pitchFamily="50" charset="-128"/>
              </a:rPr>
              <a:t>の策定（令和５年７月）</a:t>
            </a:r>
          </a:p>
        </p:txBody>
      </p:sp>
      <p:graphicFrame>
        <p:nvGraphicFramePr>
          <p:cNvPr id="3" name="表 2">
            <a:extLst>
              <a:ext uri="{FF2B5EF4-FFF2-40B4-BE49-F238E27FC236}">
                <a16:creationId xmlns:a16="http://schemas.microsoft.com/office/drawing/2014/main" id="{8EDFB80F-8B7B-4DAD-8413-41B48B93DB83}"/>
              </a:ext>
            </a:extLst>
          </p:cNvPr>
          <p:cNvGraphicFramePr>
            <a:graphicFrameLocks noGrp="1"/>
          </p:cNvGraphicFramePr>
          <p:nvPr>
            <p:extLst>
              <p:ext uri="{D42A27DB-BD31-4B8C-83A1-F6EECF244321}">
                <p14:modId xmlns:p14="http://schemas.microsoft.com/office/powerpoint/2010/main" val="191356364"/>
              </p:ext>
            </p:extLst>
          </p:nvPr>
        </p:nvGraphicFramePr>
        <p:xfrm>
          <a:off x="783423" y="2482761"/>
          <a:ext cx="5437623" cy="961292"/>
        </p:xfrm>
        <a:graphic>
          <a:graphicData uri="http://schemas.openxmlformats.org/drawingml/2006/table">
            <a:tbl>
              <a:tblPr firstRow="1" bandRow="1">
                <a:tableStyleId>{93296810-A885-4BE3-A3E7-6D5BEEA58F35}</a:tableStyleId>
              </a:tblPr>
              <a:tblGrid>
                <a:gridCol w="5437623">
                  <a:extLst>
                    <a:ext uri="{9D8B030D-6E8A-4147-A177-3AD203B41FA5}">
                      <a16:colId xmlns:a16="http://schemas.microsoft.com/office/drawing/2014/main" val="1840374768"/>
                    </a:ext>
                  </a:extLst>
                </a:gridCol>
              </a:tblGrid>
              <a:tr h="281354">
                <a:tc>
                  <a:txBody>
                    <a:bodyPr/>
                    <a:lstStyle/>
                    <a:p>
                      <a:r>
                        <a:rPr kumimoji="1" lang="ja-JP" altLang="en-US" sz="1300" b="1" dirty="0">
                          <a:latin typeface="BIZ UDゴシック" panose="020B0400000000000000" pitchFamily="49" charset="-128"/>
                          <a:ea typeface="BIZ UDゴシック" panose="020B0400000000000000" pitchFamily="49" charset="-128"/>
                        </a:rPr>
                        <a:t>令和７年度　対象施設の取組状況</a:t>
                      </a:r>
                    </a:p>
                  </a:txBody>
                  <a:tcPr marL="84406" marR="84406" marT="42203" marB="42203"/>
                </a:tc>
                <a:extLst>
                  <a:ext uri="{0D108BD9-81ED-4DB2-BD59-A6C34878D82A}">
                    <a16:rowId xmlns:a16="http://schemas.microsoft.com/office/drawing/2014/main" val="1072861723"/>
                  </a:ext>
                </a:extLst>
              </a:tr>
              <a:tr h="675249">
                <a:tc>
                  <a:txBody>
                    <a:bodyPr/>
                    <a:lstStyle/>
                    <a:p>
                      <a:pPr marL="285750" indent="-285750">
                        <a:buFont typeface="Wingdings" panose="05000000000000000000" pitchFamily="2" charset="2"/>
                        <a:buChar char="l"/>
                      </a:pPr>
                      <a:r>
                        <a:rPr lang="ja-JP" altLang="en-US" sz="1300" dirty="0">
                          <a:solidFill>
                            <a:schemeClr val="tx1"/>
                          </a:solidFill>
                          <a:latin typeface="BIZ UDゴシック" panose="020B0400000000000000" pitchFamily="49" charset="-128"/>
                          <a:ea typeface="BIZ UDゴシック" panose="020B0400000000000000" pitchFamily="49" charset="-128"/>
                        </a:rPr>
                        <a:t>工　　事：生野警察署、生野支援学校、新工業系高等学校</a:t>
                      </a:r>
                      <a:r>
                        <a:rPr lang="en-US" altLang="ja-JP" sz="1300" dirty="0">
                          <a:solidFill>
                            <a:schemeClr val="tx1"/>
                          </a:solidFill>
                          <a:latin typeface="BIZ UDゴシック" panose="020B0400000000000000" pitchFamily="49" charset="-128"/>
                          <a:ea typeface="BIZ UDゴシック" panose="020B0400000000000000" pitchFamily="49" charset="-128"/>
                        </a:rPr>
                        <a:t>(</a:t>
                      </a:r>
                      <a:r>
                        <a:rPr lang="ja-JP" altLang="en-US" sz="1300" dirty="0">
                          <a:solidFill>
                            <a:schemeClr val="tx1"/>
                          </a:solidFill>
                          <a:latin typeface="BIZ UDゴシック" panose="020B0400000000000000" pitchFamily="49" charset="-128"/>
                          <a:ea typeface="BIZ UDゴシック" panose="020B0400000000000000" pitchFamily="49" charset="-128"/>
                        </a:rPr>
                        <a:t>仮称</a:t>
                      </a:r>
                      <a:r>
                        <a:rPr lang="en-US" altLang="ja-JP" sz="1300" dirty="0">
                          <a:solidFill>
                            <a:schemeClr val="tx1"/>
                          </a:solidFill>
                          <a:latin typeface="BIZ UDゴシック" panose="020B0400000000000000" pitchFamily="49" charset="-128"/>
                          <a:ea typeface="BIZ UDゴシック" panose="020B0400000000000000" pitchFamily="49" charset="-128"/>
                        </a:rPr>
                        <a:t>)</a:t>
                      </a:r>
                    </a:p>
                    <a:p>
                      <a:pPr marL="285750" indent="-285750">
                        <a:buFont typeface="Wingdings" panose="05000000000000000000" pitchFamily="2" charset="2"/>
                        <a:buChar char="l"/>
                      </a:pPr>
                      <a:r>
                        <a:rPr lang="ja-JP" altLang="en-US" sz="1300" dirty="0">
                          <a:solidFill>
                            <a:schemeClr val="tx1"/>
                          </a:solidFill>
                          <a:latin typeface="BIZ UDゴシック" panose="020B0400000000000000" pitchFamily="49" charset="-128"/>
                          <a:ea typeface="BIZ UDゴシック" panose="020B0400000000000000" pitchFamily="49" charset="-128"/>
                        </a:rPr>
                        <a:t>実施設計：</a:t>
                      </a:r>
                      <a:r>
                        <a:rPr kumimoji="1" lang="ja-JP" altLang="en-US" sz="1300" dirty="0">
                          <a:solidFill>
                            <a:schemeClr val="tx1"/>
                          </a:solidFill>
                          <a:latin typeface="BIZ UDゴシック" panose="020B0400000000000000" pitchFamily="49" charset="-128"/>
                          <a:ea typeface="BIZ UDゴシック" panose="020B0400000000000000" pitchFamily="49" charset="-128"/>
                        </a:rPr>
                        <a:t>寝屋川高等学校、池田保健所</a:t>
                      </a:r>
                      <a:endParaRPr lang="en-US" altLang="ja-JP" sz="1300" dirty="0">
                        <a:solidFill>
                          <a:schemeClr val="tx1"/>
                        </a:solidFill>
                        <a:latin typeface="BIZ UDゴシック" panose="020B0400000000000000" pitchFamily="49" charset="-128"/>
                        <a:ea typeface="BIZ UDゴシック" panose="020B0400000000000000" pitchFamily="49" charset="-128"/>
                      </a:endParaRPr>
                    </a:p>
                    <a:p>
                      <a:pPr marL="285750" indent="-285750">
                        <a:buFont typeface="Wingdings" panose="05000000000000000000" pitchFamily="2" charset="2"/>
                        <a:buChar char="l"/>
                      </a:pPr>
                      <a:r>
                        <a:rPr kumimoji="1" lang="ja-JP" altLang="en-US" sz="1300" dirty="0">
                          <a:solidFill>
                            <a:schemeClr val="tx1"/>
                          </a:solidFill>
                          <a:latin typeface="BIZ UDゴシック" panose="020B0400000000000000" pitchFamily="49" charset="-128"/>
                          <a:ea typeface="BIZ UDゴシック" panose="020B0400000000000000" pitchFamily="49" charset="-128"/>
                        </a:rPr>
                        <a:t>基本設計：（仮称）夢洲警察署</a:t>
                      </a:r>
                    </a:p>
                  </a:txBody>
                  <a:tcPr marL="84406" marR="84406" marT="42203" marB="42203" anchor="ctr"/>
                </a:tc>
                <a:extLst>
                  <a:ext uri="{0D108BD9-81ED-4DB2-BD59-A6C34878D82A}">
                    <a16:rowId xmlns:a16="http://schemas.microsoft.com/office/drawing/2014/main" val="1390127658"/>
                  </a:ext>
                </a:extLst>
              </a:tr>
            </a:tbl>
          </a:graphicData>
        </a:graphic>
      </p:graphicFrame>
      <p:sp>
        <p:nvSpPr>
          <p:cNvPr id="12" name="テキスト ボックス 11">
            <a:extLst>
              <a:ext uri="{FF2B5EF4-FFF2-40B4-BE49-F238E27FC236}">
                <a16:creationId xmlns:a16="http://schemas.microsoft.com/office/drawing/2014/main" id="{F31EABCF-6AD6-44C0-A8D2-1F13894CEF7C}"/>
              </a:ext>
            </a:extLst>
          </p:cNvPr>
          <p:cNvSpPr txBox="1"/>
          <p:nvPr/>
        </p:nvSpPr>
        <p:spPr>
          <a:xfrm>
            <a:off x="120859" y="3460821"/>
            <a:ext cx="7776864" cy="340996"/>
          </a:xfrm>
          <a:prstGeom prst="rect">
            <a:avLst/>
          </a:prstGeom>
        </p:spPr>
        <p:txBody>
          <a:bodyPr vert="horz" wrap="square" lIns="84394" tIns="42198" rIns="84394" bIns="42198" rtlCol="0">
            <a:spAutoFit/>
          </a:bodyPr>
          <a:lstStyle/>
          <a:p>
            <a:r>
              <a:rPr lang="ja-JP" altLang="en-US" sz="1662" dirty="0">
                <a:latin typeface="Meiryo UI" panose="020B0604030504040204" pitchFamily="50" charset="-128"/>
                <a:ea typeface="Meiryo UI" panose="020B0604030504040204" pitchFamily="50" charset="-128"/>
              </a:rPr>
              <a:t>　</a:t>
            </a:r>
            <a:r>
              <a:rPr lang="ja-JP" altLang="en-US" sz="1662" b="1" u="sng" dirty="0">
                <a:latin typeface="Meiryo UI" panose="020B0604030504040204" pitchFamily="50" charset="-128"/>
                <a:ea typeface="Meiryo UI" panose="020B0604030504040204" pitchFamily="50" charset="-128"/>
              </a:rPr>
              <a:t>・既存施設における</a:t>
            </a:r>
            <a:r>
              <a:rPr lang="en-US" altLang="ja-JP" sz="1662" b="1" u="sng" dirty="0">
                <a:latin typeface="Meiryo UI" panose="020B0604030504040204" pitchFamily="50" charset="-128"/>
                <a:ea typeface="Meiryo UI" panose="020B0604030504040204" pitchFamily="50" charset="-128"/>
              </a:rPr>
              <a:t>ZEB</a:t>
            </a:r>
            <a:r>
              <a:rPr lang="ja-JP" altLang="en-US" sz="1662" b="1" u="sng" dirty="0">
                <a:latin typeface="Meiryo UI" panose="020B0604030504040204" pitchFamily="50" charset="-128"/>
                <a:ea typeface="Meiryo UI" panose="020B0604030504040204" pitchFamily="50" charset="-128"/>
              </a:rPr>
              <a:t>化</a:t>
            </a:r>
            <a:endParaRPr lang="en-US" altLang="ja-JP" sz="1662" b="1" u="sng" dirty="0">
              <a:latin typeface="Meiryo UI" panose="020B0604030504040204" pitchFamily="50" charset="-128"/>
              <a:ea typeface="Meiryo UI" panose="020B0604030504040204" pitchFamily="50" charset="-128"/>
            </a:endParaRPr>
          </a:p>
        </p:txBody>
      </p:sp>
      <p:pic>
        <p:nvPicPr>
          <p:cNvPr id="5" name="図 4">
            <a:extLst>
              <a:ext uri="{FF2B5EF4-FFF2-40B4-BE49-F238E27FC236}">
                <a16:creationId xmlns:a16="http://schemas.microsoft.com/office/drawing/2014/main" id="{6872E8C4-A748-4D85-9525-76FBF60955F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35416" y="3496253"/>
            <a:ext cx="1082430" cy="758932"/>
          </a:xfrm>
          <a:prstGeom prst="rect">
            <a:avLst/>
          </a:prstGeom>
          <a:ln w="6350">
            <a:solidFill>
              <a:srgbClr val="006600"/>
            </a:solidFill>
          </a:ln>
        </p:spPr>
      </p:pic>
      <p:sp>
        <p:nvSpPr>
          <p:cNvPr id="17" name="テキスト ボックス 16">
            <a:extLst>
              <a:ext uri="{FF2B5EF4-FFF2-40B4-BE49-F238E27FC236}">
                <a16:creationId xmlns:a16="http://schemas.microsoft.com/office/drawing/2014/main" id="{0245E22D-9DE6-4C17-83E2-E84628B86F04}"/>
              </a:ext>
            </a:extLst>
          </p:cNvPr>
          <p:cNvSpPr txBox="1"/>
          <p:nvPr/>
        </p:nvSpPr>
        <p:spPr>
          <a:xfrm>
            <a:off x="450541" y="3749957"/>
            <a:ext cx="4026266" cy="688843"/>
          </a:xfrm>
          <a:prstGeom prst="rect">
            <a:avLst/>
          </a:prstGeom>
          <a:noFill/>
        </p:spPr>
        <p:txBody>
          <a:bodyPr wrap="square">
            <a:spAutoFit/>
          </a:bodyPr>
          <a:lstStyle/>
          <a:p>
            <a:r>
              <a:rPr lang="ja-JP" altLang="en-US" sz="1292" b="1" dirty="0">
                <a:latin typeface="Meiryo UI" panose="020B0604030504040204" pitchFamily="50" charset="-128"/>
                <a:ea typeface="Meiryo UI" panose="020B0604030504040204" pitchFamily="50" charset="-128"/>
              </a:rPr>
              <a:t>既存府有建築物の</a:t>
            </a:r>
            <a:r>
              <a:rPr lang="en-US" altLang="ja-JP" sz="1292" b="1" dirty="0">
                <a:latin typeface="Meiryo UI" panose="020B0604030504040204" pitchFamily="50" charset="-128"/>
                <a:ea typeface="Meiryo UI" panose="020B0604030504040204" pitchFamily="50" charset="-128"/>
              </a:rPr>
              <a:t>ZEB</a:t>
            </a:r>
            <a:r>
              <a:rPr lang="ja-JP" altLang="en-US" sz="1292" b="1" dirty="0">
                <a:latin typeface="Meiryo UI" panose="020B0604030504040204" pitchFamily="50" charset="-128"/>
                <a:ea typeface="Meiryo UI" panose="020B0604030504040204" pitchFamily="50" charset="-128"/>
              </a:rPr>
              <a:t>化第</a:t>
            </a:r>
            <a:r>
              <a:rPr lang="en-US" altLang="ja-JP" sz="1292" b="1" dirty="0">
                <a:latin typeface="Meiryo UI" panose="020B0604030504040204" pitchFamily="50" charset="-128"/>
                <a:ea typeface="Meiryo UI" panose="020B0604030504040204" pitchFamily="50" charset="-128"/>
              </a:rPr>
              <a:t>1</a:t>
            </a:r>
            <a:r>
              <a:rPr lang="ja-JP" altLang="en-US" sz="1292" b="1" dirty="0">
                <a:latin typeface="Meiryo UI" panose="020B0604030504040204" pitchFamily="50" charset="-128"/>
                <a:ea typeface="Meiryo UI" panose="020B0604030504040204" pitchFamily="50" charset="-128"/>
              </a:rPr>
              <a:t>号として、</a:t>
            </a:r>
            <a:endParaRPr lang="en-US" altLang="ja-JP" sz="1292" b="1" dirty="0">
              <a:latin typeface="Meiryo UI" panose="020B0604030504040204" pitchFamily="50" charset="-128"/>
              <a:ea typeface="Meiryo UI" panose="020B0604030504040204" pitchFamily="50" charset="-128"/>
            </a:endParaRPr>
          </a:p>
          <a:p>
            <a:r>
              <a:rPr lang="ja-JP" altLang="en-US" sz="1292" b="1" dirty="0">
                <a:latin typeface="Meiryo UI" panose="020B0604030504040204" pitchFamily="50" charset="-128"/>
                <a:ea typeface="Meiryo UI" panose="020B0604030504040204" pitchFamily="50" charset="-128"/>
              </a:rPr>
              <a:t>　大阪府西大阪治水事務所が</a:t>
            </a:r>
            <a:r>
              <a:rPr lang="en-US" altLang="ja-JP" sz="1292" b="1" dirty="0">
                <a:latin typeface="Meiryo UI" panose="020B0604030504040204" pitchFamily="50" charset="-128"/>
                <a:ea typeface="Meiryo UI" panose="020B0604030504040204" pitchFamily="50" charset="-128"/>
              </a:rPr>
              <a:t>ZEB Ready</a:t>
            </a:r>
            <a:r>
              <a:rPr lang="ja-JP" altLang="en-US" sz="1292" b="1" dirty="0">
                <a:latin typeface="Meiryo UI" panose="020B0604030504040204" pitchFamily="50" charset="-128"/>
                <a:ea typeface="Meiryo UI" panose="020B0604030504040204" pitchFamily="50" charset="-128"/>
              </a:rPr>
              <a:t>を達成</a:t>
            </a:r>
            <a:br>
              <a:rPr lang="en-US" altLang="ja-JP" sz="1292" b="1" dirty="0">
                <a:latin typeface="Meiryo UI" panose="020B0604030504040204" pitchFamily="50" charset="-128"/>
                <a:ea typeface="Meiryo UI" panose="020B0604030504040204" pitchFamily="50" charset="-128"/>
              </a:rPr>
            </a:br>
            <a:r>
              <a:rPr lang="ja-JP" altLang="en-US" sz="1292" b="1" dirty="0">
                <a:latin typeface="Meiryo UI" panose="020B0604030504040204" pitchFamily="50" charset="-128"/>
                <a:ea typeface="Meiryo UI" panose="020B0604030504040204" pitchFamily="50" charset="-128"/>
              </a:rPr>
              <a:t>（</a:t>
            </a:r>
            <a:r>
              <a:rPr lang="en-US" altLang="ja-JP" sz="1292" b="1" dirty="0">
                <a:latin typeface="Meiryo UI" panose="020B0604030504040204" pitchFamily="50" charset="-128"/>
                <a:ea typeface="Meiryo UI" panose="020B0604030504040204" pitchFamily="50" charset="-128"/>
              </a:rPr>
              <a:t>R8</a:t>
            </a:r>
            <a:r>
              <a:rPr lang="ja-JP" altLang="en-US" sz="1292" b="1" dirty="0">
                <a:latin typeface="Meiryo UI" panose="020B0604030504040204" pitchFamily="50" charset="-128"/>
                <a:ea typeface="Meiryo UI" panose="020B0604030504040204" pitchFamily="50" charset="-128"/>
              </a:rPr>
              <a:t>年度運用開始予定</a:t>
            </a:r>
            <a:r>
              <a:rPr lang="en-US" altLang="ja-JP" sz="1292" b="1" dirty="0">
                <a:latin typeface="Meiryo UI" panose="020B0604030504040204" pitchFamily="50" charset="-128"/>
                <a:ea typeface="Meiryo UI" panose="020B0604030504040204" pitchFamily="50" charset="-128"/>
              </a:rPr>
              <a:t>)</a:t>
            </a:r>
            <a:endParaRPr lang="ja-JP" altLang="en-US" sz="1292" dirty="0">
              <a:latin typeface="Meiryo UI" panose="020B0604030504040204" pitchFamily="50" charset="-128"/>
              <a:ea typeface="Meiryo UI" panose="020B0604030504040204" pitchFamily="50" charset="-128"/>
            </a:endParaRPr>
          </a:p>
        </p:txBody>
      </p:sp>
      <p:sp>
        <p:nvSpPr>
          <p:cNvPr id="13" name="二等辺三角形 12">
            <a:extLst>
              <a:ext uri="{FF2B5EF4-FFF2-40B4-BE49-F238E27FC236}">
                <a16:creationId xmlns:a16="http://schemas.microsoft.com/office/drawing/2014/main" id="{330005FF-069A-4AF0-B10F-DB715D325481}"/>
              </a:ext>
            </a:extLst>
          </p:cNvPr>
          <p:cNvSpPr/>
          <p:nvPr/>
        </p:nvSpPr>
        <p:spPr>
          <a:xfrm rot="10800000">
            <a:off x="3657598" y="2305530"/>
            <a:ext cx="588009" cy="130782"/>
          </a:xfrm>
          <a:prstGeom prst="triangle">
            <a:avLst/>
          </a:pr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sz="1662"/>
          </a:p>
        </p:txBody>
      </p:sp>
      <p:sp>
        <p:nvSpPr>
          <p:cNvPr id="19" name="テキスト ボックス 18">
            <a:extLst>
              <a:ext uri="{FF2B5EF4-FFF2-40B4-BE49-F238E27FC236}">
                <a16:creationId xmlns:a16="http://schemas.microsoft.com/office/drawing/2014/main" id="{A2DBDF33-F98C-45C3-BB50-D4FA5F602DAF}"/>
              </a:ext>
            </a:extLst>
          </p:cNvPr>
          <p:cNvSpPr txBox="1"/>
          <p:nvPr/>
        </p:nvSpPr>
        <p:spPr>
          <a:xfrm>
            <a:off x="4446146" y="2214795"/>
            <a:ext cx="3799085" cy="262829"/>
          </a:xfrm>
          <a:prstGeom prst="rect">
            <a:avLst/>
          </a:prstGeom>
          <a:noFill/>
        </p:spPr>
        <p:txBody>
          <a:bodyPr wrap="square">
            <a:spAutoFit/>
          </a:bodyPr>
          <a:lstStyle/>
          <a:p>
            <a:r>
              <a:rPr lang="en-US" altLang="ja-JP" sz="1108" dirty="0">
                <a:latin typeface="Meiryo UI" panose="020B0604030504040204" pitchFamily="50" charset="-128"/>
                <a:ea typeface="Meiryo UI" panose="020B0604030504040204" pitchFamily="50" charset="-128"/>
              </a:rPr>
              <a:t> </a:t>
            </a:r>
            <a:r>
              <a:rPr lang="en-US" altLang="ja-JP" sz="1015" dirty="0">
                <a:latin typeface="Meiryo UI" panose="020B0604030504040204" pitchFamily="50" charset="-128"/>
                <a:ea typeface="Meiryo UI" panose="020B0604030504040204" pitchFamily="50" charset="-128"/>
              </a:rPr>
              <a:t>※ZEB Ready</a:t>
            </a:r>
            <a:r>
              <a:rPr lang="ja-JP" altLang="en-US" sz="1015" dirty="0">
                <a:latin typeface="Meiryo UI" panose="020B0604030504040204" pitchFamily="50" charset="-128"/>
                <a:ea typeface="Meiryo UI" panose="020B0604030504040204" pitchFamily="50" charset="-128"/>
              </a:rPr>
              <a:t>：</a:t>
            </a:r>
            <a:r>
              <a:rPr lang="en-US" altLang="ja-JP" sz="1015" dirty="0">
                <a:latin typeface="Meiryo UI" panose="020B0604030504040204" pitchFamily="50" charset="-128"/>
                <a:ea typeface="Meiryo UI" panose="020B0604030504040204" pitchFamily="50" charset="-128"/>
              </a:rPr>
              <a:t>50</a:t>
            </a:r>
            <a:r>
              <a:rPr lang="ja-JP" altLang="en-US" sz="1015" dirty="0">
                <a:latin typeface="Meiryo UI" panose="020B0604030504040204" pitchFamily="50" charset="-128"/>
                <a:ea typeface="Meiryo UI" panose="020B0604030504040204" pitchFamily="50" charset="-128"/>
              </a:rPr>
              <a:t>％の省エネ、</a:t>
            </a:r>
            <a:r>
              <a:rPr lang="en-US" altLang="ja-JP" sz="1015" dirty="0">
                <a:latin typeface="Meiryo UI" panose="020B0604030504040204" pitchFamily="50" charset="-128"/>
                <a:ea typeface="Meiryo UI" panose="020B0604030504040204" pitchFamily="50" charset="-128"/>
              </a:rPr>
              <a:t>ZEB Oriented</a:t>
            </a:r>
            <a:r>
              <a:rPr lang="ja-JP" altLang="en-US" sz="1015" dirty="0">
                <a:latin typeface="Meiryo UI" panose="020B0604030504040204" pitchFamily="50" charset="-128"/>
                <a:ea typeface="Meiryo UI" panose="020B0604030504040204" pitchFamily="50" charset="-128"/>
              </a:rPr>
              <a:t>：</a:t>
            </a:r>
            <a:r>
              <a:rPr lang="en-US" altLang="ja-JP" sz="1015" dirty="0">
                <a:latin typeface="Meiryo UI" panose="020B0604030504040204" pitchFamily="50" charset="-128"/>
                <a:ea typeface="Meiryo UI" panose="020B0604030504040204" pitchFamily="50" charset="-128"/>
              </a:rPr>
              <a:t>40</a:t>
            </a:r>
            <a:r>
              <a:rPr lang="ja-JP" altLang="en-US" sz="1015" dirty="0">
                <a:latin typeface="Meiryo UI" panose="020B0604030504040204" pitchFamily="50" charset="-128"/>
                <a:ea typeface="Meiryo UI" panose="020B0604030504040204" pitchFamily="50" charset="-128"/>
              </a:rPr>
              <a:t>％の省エネ</a:t>
            </a:r>
            <a:endParaRPr lang="ja-JP" altLang="en-US" sz="1015" dirty="0"/>
          </a:p>
        </p:txBody>
      </p:sp>
      <p:pic>
        <p:nvPicPr>
          <p:cNvPr id="18" name="図 17">
            <a:extLst>
              <a:ext uri="{FF2B5EF4-FFF2-40B4-BE49-F238E27FC236}">
                <a16:creationId xmlns:a16="http://schemas.microsoft.com/office/drawing/2014/main" id="{814CFBE2-003D-4A54-8A99-5CD6B27AC2E9}"/>
              </a:ext>
            </a:extLst>
          </p:cNvPr>
          <p:cNvPicPr>
            <a:picLocks noChangeAspect="1"/>
          </p:cNvPicPr>
          <p:nvPr/>
        </p:nvPicPr>
        <p:blipFill>
          <a:blip r:embed="rId3"/>
          <a:stretch>
            <a:fillRect/>
          </a:stretch>
        </p:blipFill>
        <p:spPr>
          <a:xfrm>
            <a:off x="6417690" y="2536759"/>
            <a:ext cx="2601674" cy="1751566"/>
          </a:xfrm>
          <a:prstGeom prst="rect">
            <a:avLst/>
          </a:prstGeom>
        </p:spPr>
      </p:pic>
      <p:graphicFrame>
        <p:nvGraphicFramePr>
          <p:cNvPr id="22" name="表 14">
            <a:extLst>
              <a:ext uri="{FF2B5EF4-FFF2-40B4-BE49-F238E27FC236}">
                <a16:creationId xmlns:a16="http://schemas.microsoft.com/office/drawing/2014/main" id="{D407704E-F0CA-4444-A6FB-813F9CF6BF0D}"/>
              </a:ext>
            </a:extLst>
          </p:cNvPr>
          <p:cNvGraphicFramePr>
            <a:graphicFrameLocks noGrp="1"/>
          </p:cNvGraphicFramePr>
          <p:nvPr>
            <p:extLst>
              <p:ext uri="{D42A27DB-BD31-4B8C-83A1-F6EECF244321}">
                <p14:modId xmlns:p14="http://schemas.microsoft.com/office/powerpoint/2010/main" val="2871547432"/>
              </p:ext>
            </p:extLst>
          </p:nvPr>
        </p:nvGraphicFramePr>
        <p:xfrm>
          <a:off x="358761" y="4767216"/>
          <a:ext cx="4087385" cy="2017041"/>
        </p:xfrm>
        <a:graphic>
          <a:graphicData uri="http://schemas.openxmlformats.org/drawingml/2006/table">
            <a:tbl>
              <a:tblPr firstRow="1" bandRow="1">
                <a:tableStyleId>{16D9F66E-5EB9-4882-86FB-DCBF35E3C3E4}</a:tableStyleId>
              </a:tblPr>
              <a:tblGrid>
                <a:gridCol w="325421">
                  <a:extLst>
                    <a:ext uri="{9D8B030D-6E8A-4147-A177-3AD203B41FA5}">
                      <a16:colId xmlns:a16="http://schemas.microsoft.com/office/drawing/2014/main" val="3824817658"/>
                    </a:ext>
                  </a:extLst>
                </a:gridCol>
                <a:gridCol w="3761964">
                  <a:extLst>
                    <a:ext uri="{9D8B030D-6E8A-4147-A177-3AD203B41FA5}">
                      <a16:colId xmlns:a16="http://schemas.microsoft.com/office/drawing/2014/main" val="779832596"/>
                    </a:ext>
                  </a:extLst>
                </a:gridCol>
              </a:tblGrid>
              <a:tr h="253218">
                <a:tc rowSpan="4">
                  <a:txBody>
                    <a:bodyPr/>
                    <a:lstStyle/>
                    <a:p>
                      <a:pPr marL="0" marR="0" lvl="0" indent="0" algn="l" defTabSz="914400" rtl="0" eaLnBrk="1" fontAlgn="auto" latinLnBrk="0" hangingPunct="1">
                        <a:lnSpc>
                          <a:spcPct val="100000"/>
                        </a:lnSpc>
                        <a:spcBef>
                          <a:spcPts val="3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重</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3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点</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3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取</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3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組</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3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事</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marL="0" marR="0" lvl="0" indent="0" algn="l" defTabSz="914400" rtl="0" eaLnBrk="1" fontAlgn="auto" latinLnBrk="0" hangingPunct="1">
                        <a:lnSpc>
                          <a:spcPct val="100000"/>
                        </a:lnSpc>
                        <a:spcBef>
                          <a:spcPts val="3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項　　</a:t>
                      </a:r>
                    </a:p>
                  </a:txBody>
                  <a:tcPr marL="84406" marR="84406" marT="42203" marB="42203" anchor="ctr"/>
                </a:tc>
                <a:tc>
                  <a:txBody>
                    <a:bodyPr/>
                    <a:lstStyle/>
                    <a:p>
                      <a:pPr>
                        <a:lnSpc>
                          <a:spcPct val="100000"/>
                        </a:lnSpc>
                        <a:spcBef>
                          <a:spcPts val="30"/>
                        </a:spcBef>
                      </a:pPr>
                      <a:r>
                        <a:rPr kumimoji="1" lang="ja-JP" altLang="en-US" sz="1100" b="1" dirty="0">
                          <a:solidFill>
                            <a:schemeClr val="bg1"/>
                          </a:solidFill>
                          <a:latin typeface="BIZ UDゴシック" panose="020B0400000000000000" pitchFamily="49" charset="-128"/>
                          <a:ea typeface="BIZ UDゴシック" panose="020B0400000000000000" pitchFamily="49" charset="-128"/>
                        </a:rPr>
                        <a:t>１　徹底したペーパーレス化</a:t>
                      </a:r>
                    </a:p>
                  </a:txBody>
                  <a:tcPr marL="84406" marR="84406" marT="42203" marB="42203" anchor="ctr">
                    <a:solidFill>
                      <a:srgbClr val="70AD47"/>
                    </a:solidFill>
                  </a:tcPr>
                </a:tc>
                <a:extLst>
                  <a:ext uri="{0D108BD9-81ED-4DB2-BD59-A6C34878D82A}">
                    <a16:rowId xmlns:a16="http://schemas.microsoft.com/office/drawing/2014/main" val="444369490"/>
                  </a:ext>
                </a:extLst>
              </a:tr>
              <a:tr h="473964">
                <a:tc vMerge="1">
                  <a:txBody>
                    <a:bodyPr/>
                    <a:lstStyle/>
                    <a:p>
                      <a:pPr>
                        <a:lnSpc>
                          <a:spcPts val="1800"/>
                        </a:lnSpc>
                      </a:pP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nSpc>
                          <a:spcPts val="1800"/>
                        </a:lnSpc>
                        <a:spcBef>
                          <a:spcPts val="0"/>
                        </a:spcBef>
                      </a:pPr>
                      <a:r>
                        <a:rPr kumimoji="1" lang="ja-JP" altLang="en-US" sz="1100" dirty="0">
                          <a:latin typeface="BIZ UDゴシック" panose="020B0400000000000000" pitchFamily="49" charset="-128"/>
                          <a:ea typeface="BIZ UDゴシック" panose="020B0400000000000000" pitchFamily="49" charset="-128"/>
                        </a:rPr>
                        <a:t>　①幹部レクや会議等での徹底したペーパーレス化</a:t>
                      </a:r>
                    </a:p>
                    <a:p>
                      <a:pPr>
                        <a:lnSpc>
                          <a:spcPts val="1800"/>
                        </a:lnSpc>
                      </a:pPr>
                      <a:r>
                        <a:rPr kumimoji="1" lang="ja-JP" altLang="en-US" sz="1100" dirty="0">
                          <a:latin typeface="BIZ UDゴシック" panose="020B0400000000000000" pitchFamily="49" charset="-128"/>
                          <a:ea typeface="BIZ UDゴシック" panose="020B0400000000000000" pitchFamily="49" charset="-128"/>
                        </a:rPr>
                        <a:t>　②決裁での紙回付の縮減</a:t>
                      </a:r>
                      <a:endParaRPr kumimoji="1" lang="ja-JP" altLang="en-US" sz="1500" dirty="0">
                        <a:latin typeface="BIZ UDゴシック" panose="020B0400000000000000" pitchFamily="49" charset="-128"/>
                        <a:ea typeface="BIZ UDゴシック" panose="020B0400000000000000" pitchFamily="49" charset="-128"/>
                      </a:endParaRPr>
                    </a:p>
                  </a:txBody>
                  <a:tcPr marL="84406" marR="84406" marT="42203" marB="42203" anchor="ctr"/>
                </a:tc>
                <a:extLst>
                  <a:ext uri="{0D108BD9-81ED-4DB2-BD59-A6C34878D82A}">
                    <a16:rowId xmlns:a16="http://schemas.microsoft.com/office/drawing/2014/main" val="953053375"/>
                  </a:ext>
                </a:extLst>
              </a:tr>
              <a:tr h="297451">
                <a:tc vMerge="1">
                  <a:txBody>
                    <a:bodyPr/>
                    <a:lstStyle/>
                    <a:p>
                      <a:pPr marL="0" marR="0" lvl="0" indent="0" algn="l" defTabSz="914400" rtl="0" eaLnBrk="1" fontAlgn="auto" latinLnBrk="0" hangingPunct="1">
                        <a:lnSpc>
                          <a:spcPct val="100000"/>
                        </a:lnSpc>
                        <a:spcBef>
                          <a:spcPts val="30"/>
                        </a:spcBef>
                        <a:spcAft>
                          <a:spcPts val="0"/>
                        </a:spcAft>
                        <a:buClrTx/>
                        <a:buSzTx/>
                        <a:buFontTx/>
                        <a:buNone/>
                        <a:tabLst/>
                        <a:defRPr/>
                      </a:pPr>
                      <a:endParaRPr kumimoji="1" lang="ja-JP" altLang="en-US" sz="1200" b="1" kern="1200" dirty="0">
                        <a:solidFill>
                          <a:srgbClr val="FF0000"/>
                        </a:solidFill>
                        <a:latin typeface="BIZ UDゴシック" panose="020B0400000000000000" pitchFamily="49" charset="-128"/>
                        <a:ea typeface="BIZ UDゴシック" panose="020B0400000000000000" pitchFamily="49" charset="-128"/>
                        <a:cs typeface="+mn-cs"/>
                      </a:endParaRPr>
                    </a:p>
                  </a:txBody>
                  <a:tcPr anchor="ctr"/>
                </a:tc>
                <a:tc>
                  <a:txBody>
                    <a:bodyPr/>
                    <a:lstStyle/>
                    <a:p>
                      <a:pPr marL="0" marR="0" lvl="0" indent="0" algn="l" defTabSz="914400" rtl="0" eaLnBrk="1" fontAlgn="auto" latinLnBrk="0" hangingPunct="1">
                        <a:lnSpc>
                          <a:spcPct val="100000"/>
                        </a:lnSpc>
                        <a:spcBef>
                          <a:spcPts val="30"/>
                        </a:spcBef>
                        <a:spcAft>
                          <a:spcPts val="0"/>
                        </a:spcAft>
                        <a:buClrTx/>
                        <a:buSzTx/>
                        <a:buFontTx/>
                        <a:buNone/>
                        <a:tabLst/>
                        <a:defRPr/>
                      </a:pPr>
                      <a:r>
                        <a:rPr kumimoji="1" lang="ja-JP" altLang="en-US" sz="1100" b="1" kern="1200" dirty="0">
                          <a:solidFill>
                            <a:schemeClr val="bg1"/>
                          </a:solidFill>
                          <a:latin typeface="BIZ UDゴシック" panose="020B0400000000000000" pitchFamily="49" charset="-128"/>
                          <a:ea typeface="BIZ UDゴシック" panose="020B0400000000000000" pitchFamily="49" charset="-128"/>
                        </a:rPr>
                        <a:t>２　徹底した省エネの取組み・プラスチックごみの分別</a:t>
                      </a:r>
                      <a:endParaRPr kumimoji="1" lang="ja-JP" altLang="en-US" sz="1100" b="1" kern="1200" dirty="0">
                        <a:solidFill>
                          <a:schemeClr val="bg1"/>
                        </a:solidFill>
                        <a:latin typeface="BIZ UDゴシック" panose="020B0400000000000000" pitchFamily="49" charset="-128"/>
                        <a:ea typeface="BIZ UDゴシック" panose="020B0400000000000000" pitchFamily="49" charset="-128"/>
                        <a:cs typeface="+mn-cs"/>
                      </a:endParaRPr>
                    </a:p>
                  </a:txBody>
                  <a:tcPr marL="84406" marR="84406" marT="42203" marB="42203" anchor="ctr">
                    <a:solidFill>
                      <a:srgbClr val="70AD47"/>
                    </a:solidFill>
                  </a:tcPr>
                </a:tc>
                <a:extLst>
                  <a:ext uri="{0D108BD9-81ED-4DB2-BD59-A6C34878D82A}">
                    <a16:rowId xmlns:a16="http://schemas.microsoft.com/office/drawing/2014/main" val="34516693"/>
                  </a:ext>
                </a:extLst>
              </a:tr>
              <a:tr h="895995">
                <a:tc vMerge="1">
                  <a:txBody>
                    <a:bodyPr/>
                    <a:lstStyle/>
                    <a:p>
                      <a:pPr>
                        <a:lnSpc>
                          <a:spcPts val="1800"/>
                        </a:lnSpc>
                        <a:spcBef>
                          <a:spcPts val="0"/>
                        </a:spcBef>
                      </a:pPr>
                      <a:endParaRPr kumimoji="1" lang="ja-JP" altLang="en-US" sz="1200" dirty="0">
                        <a:latin typeface="BIZ UDゴシック" panose="020B0400000000000000" pitchFamily="49" charset="-128"/>
                        <a:ea typeface="BIZ UDゴシック" panose="020B0400000000000000" pitchFamily="49" charset="-128"/>
                      </a:endParaRPr>
                    </a:p>
                  </a:txBody>
                  <a:tcPr/>
                </a:tc>
                <a:tc>
                  <a:txBody>
                    <a:bodyPr/>
                    <a:lstStyle/>
                    <a:p>
                      <a:pPr marL="0" marR="0" lvl="0" indent="0" algn="l" defTabSz="914400" rtl="0" eaLnBrk="1" fontAlgn="auto" latinLnBrk="0" hangingPunct="1">
                        <a:lnSpc>
                          <a:spcPts val="1800"/>
                        </a:lnSpc>
                        <a:spcBef>
                          <a:spcPts val="30"/>
                        </a:spcBef>
                        <a:spcAft>
                          <a:spcPts val="0"/>
                        </a:spcAft>
                        <a:buClrTx/>
                        <a:buSzTx/>
                        <a:buFontTx/>
                        <a:buNone/>
                        <a:tabLst/>
                        <a:defRPr/>
                      </a:pPr>
                      <a:r>
                        <a:rPr kumimoji="1" lang="ja-JP" altLang="en-US" sz="1100" dirty="0">
                          <a:latin typeface="BIZ UDゴシック" panose="020B0400000000000000" pitchFamily="49" charset="-128"/>
                          <a:ea typeface="BIZ UDゴシック" panose="020B0400000000000000" pitchFamily="49" charset="-128"/>
                        </a:rPr>
                        <a:t>　③昼休みの消灯の徹底　</a:t>
                      </a:r>
                    </a:p>
                    <a:p>
                      <a:pPr marL="0" marR="0" lvl="0" indent="0" algn="l" defTabSz="914400" rtl="0" eaLnBrk="1" fontAlgn="auto" latinLnBrk="0" hangingPunct="1">
                        <a:lnSpc>
                          <a:spcPts val="1800"/>
                        </a:lnSpc>
                        <a:spcBef>
                          <a:spcPts val="30"/>
                        </a:spcBef>
                        <a:spcAft>
                          <a:spcPts val="0"/>
                        </a:spcAft>
                        <a:buClrTx/>
                        <a:buSzTx/>
                        <a:buFontTx/>
                        <a:buNone/>
                        <a:tabLst/>
                        <a:defRPr/>
                      </a:pPr>
                      <a:r>
                        <a:rPr kumimoji="1" lang="ja-JP" altLang="en-US" sz="1100" dirty="0">
                          <a:latin typeface="BIZ UDゴシック" panose="020B0400000000000000" pitchFamily="49" charset="-128"/>
                          <a:ea typeface="BIZ UDゴシック" panose="020B0400000000000000" pitchFamily="49" charset="-128"/>
                        </a:rPr>
                        <a:t>　④パソコン画面の輝度調整</a:t>
                      </a:r>
                    </a:p>
                    <a:p>
                      <a:pPr marL="0" marR="0" lvl="0" indent="0" algn="l" defTabSz="914400" rtl="0" eaLnBrk="1" fontAlgn="auto" latinLnBrk="0" hangingPunct="1">
                        <a:lnSpc>
                          <a:spcPts val="1800"/>
                        </a:lnSpc>
                        <a:spcBef>
                          <a:spcPts val="30"/>
                        </a:spcBef>
                        <a:spcAft>
                          <a:spcPts val="0"/>
                        </a:spcAft>
                        <a:buClrTx/>
                        <a:buSzTx/>
                        <a:buFontTx/>
                        <a:buNone/>
                        <a:tabLst/>
                        <a:defRPr/>
                      </a:pPr>
                      <a:r>
                        <a:rPr kumimoji="1" lang="ja-JP" altLang="en-US" sz="1100" dirty="0">
                          <a:latin typeface="BIZ UDゴシック" panose="020B0400000000000000" pitchFamily="49" charset="-128"/>
                          <a:ea typeface="BIZ UDゴシック" panose="020B0400000000000000" pitchFamily="49" charset="-128"/>
                        </a:rPr>
                        <a:t>　⑤テレビ、モニターの電源</a:t>
                      </a:r>
                      <a:r>
                        <a:rPr kumimoji="1" lang="en-US" altLang="ja-JP" sz="1100" dirty="0">
                          <a:latin typeface="BIZ UDゴシック" panose="020B0400000000000000" pitchFamily="49" charset="-128"/>
                          <a:ea typeface="BIZ UDゴシック" panose="020B0400000000000000" pitchFamily="49" charset="-128"/>
                        </a:rPr>
                        <a:t>OFF</a:t>
                      </a:r>
                      <a:r>
                        <a:rPr kumimoji="1" lang="ja-JP" altLang="en-US" sz="1100" dirty="0">
                          <a:latin typeface="BIZ UDゴシック" panose="020B0400000000000000" pitchFamily="49" charset="-128"/>
                          <a:ea typeface="BIZ UDゴシック" panose="020B0400000000000000" pitchFamily="49" charset="-128"/>
                        </a:rPr>
                        <a:t>の徹底</a:t>
                      </a:r>
                    </a:p>
                    <a:p>
                      <a:pPr>
                        <a:lnSpc>
                          <a:spcPts val="1800"/>
                        </a:lnSpc>
                        <a:spcBef>
                          <a:spcPts val="0"/>
                        </a:spcBef>
                      </a:pPr>
                      <a:r>
                        <a:rPr kumimoji="1" lang="ja-JP" altLang="en-US" sz="1100" dirty="0">
                          <a:latin typeface="BIZ UDゴシック" panose="020B0400000000000000" pitchFamily="49" charset="-128"/>
                          <a:ea typeface="BIZ UDゴシック" panose="020B0400000000000000" pitchFamily="49" charset="-128"/>
                        </a:rPr>
                        <a:t>　⑥プラスチックごみの分別</a:t>
                      </a:r>
                      <a:r>
                        <a:rPr kumimoji="1" lang="en-US" altLang="ja-JP" sz="1100" dirty="0">
                          <a:latin typeface="BIZ UDゴシック" panose="020B0400000000000000" pitchFamily="49" charset="-128"/>
                          <a:ea typeface="BIZ UDゴシック" panose="020B0400000000000000" pitchFamily="49" charset="-128"/>
                        </a:rPr>
                        <a:t>(</a:t>
                      </a:r>
                      <a:r>
                        <a:rPr kumimoji="1" lang="ja-JP" altLang="en-US" sz="1100" dirty="0">
                          <a:latin typeface="BIZ UDゴシック" panose="020B0400000000000000" pitchFamily="49" charset="-128"/>
                          <a:ea typeface="BIZ UDゴシック" panose="020B0400000000000000" pitchFamily="49" charset="-128"/>
                        </a:rPr>
                        <a:t>特にペットボトル３分別</a:t>
                      </a:r>
                      <a:r>
                        <a:rPr kumimoji="1" lang="en-US" altLang="ja-JP" sz="1100" dirty="0">
                          <a:latin typeface="BIZ UDゴシック" panose="020B0400000000000000" pitchFamily="49" charset="-128"/>
                          <a:ea typeface="BIZ UDゴシック" panose="020B0400000000000000" pitchFamily="49" charset="-128"/>
                        </a:rPr>
                        <a:t>)</a:t>
                      </a:r>
                      <a:endParaRPr kumimoji="1" lang="ja-JP" altLang="en-US" sz="1100" dirty="0">
                        <a:latin typeface="BIZ UDゴシック" panose="020B0400000000000000" pitchFamily="49" charset="-128"/>
                        <a:ea typeface="BIZ UDゴシック" panose="020B0400000000000000" pitchFamily="49" charset="-128"/>
                      </a:endParaRPr>
                    </a:p>
                  </a:txBody>
                  <a:tcPr marL="84406" marR="84406" marT="42203" marB="42203"/>
                </a:tc>
                <a:extLst>
                  <a:ext uri="{0D108BD9-81ED-4DB2-BD59-A6C34878D82A}">
                    <a16:rowId xmlns:a16="http://schemas.microsoft.com/office/drawing/2014/main" val="2180303891"/>
                  </a:ext>
                </a:extLst>
              </a:tr>
            </a:tbl>
          </a:graphicData>
        </a:graphic>
      </p:graphicFrame>
      <p:sp>
        <p:nvSpPr>
          <p:cNvPr id="23" name="二等辺三角形 22">
            <a:extLst>
              <a:ext uri="{FF2B5EF4-FFF2-40B4-BE49-F238E27FC236}">
                <a16:creationId xmlns:a16="http://schemas.microsoft.com/office/drawing/2014/main" id="{B734037B-5E31-4666-B604-818BAE83DFE2}"/>
              </a:ext>
            </a:extLst>
          </p:cNvPr>
          <p:cNvSpPr/>
          <p:nvPr/>
        </p:nvSpPr>
        <p:spPr>
          <a:xfrm rot="5400000">
            <a:off x="4330335" y="5632133"/>
            <a:ext cx="864815" cy="190793"/>
          </a:xfrm>
          <a:prstGeom prst="triangle">
            <a:avLst/>
          </a:pr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sz="1662"/>
          </a:p>
        </p:txBody>
      </p:sp>
      <p:sp>
        <p:nvSpPr>
          <p:cNvPr id="24" name="テキスト ボックス 23">
            <a:extLst>
              <a:ext uri="{FF2B5EF4-FFF2-40B4-BE49-F238E27FC236}">
                <a16:creationId xmlns:a16="http://schemas.microsoft.com/office/drawing/2014/main" id="{50CF5C49-D07B-41A2-B3C2-781BB1DCC528}"/>
              </a:ext>
            </a:extLst>
          </p:cNvPr>
          <p:cNvSpPr txBox="1"/>
          <p:nvPr/>
        </p:nvSpPr>
        <p:spPr>
          <a:xfrm>
            <a:off x="4858139" y="4684304"/>
            <a:ext cx="4087385" cy="1228863"/>
          </a:xfrm>
          <a:prstGeom prst="rect">
            <a:avLst/>
          </a:prstGeom>
          <a:noFill/>
          <a:ln w="6350">
            <a:noFill/>
            <a:prstDash val="dash"/>
          </a:ln>
        </p:spPr>
        <p:txBody>
          <a:bodyPr wrap="square" rtlCol="0">
            <a:spAutoFit/>
          </a:bodyPr>
          <a:lstStyle/>
          <a:p>
            <a:r>
              <a:rPr kumimoji="1" lang="ja-JP" altLang="en-US" sz="1477" b="1" dirty="0">
                <a:latin typeface="BIZ UDゴシック" panose="020B0400000000000000" pitchFamily="49" charset="-128"/>
                <a:ea typeface="BIZ UDゴシック" panose="020B0400000000000000" pitchFamily="49" charset="-128"/>
              </a:rPr>
              <a:t>■脱炭素化に向けた</a:t>
            </a:r>
          </a:p>
          <a:p>
            <a:r>
              <a:rPr kumimoji="1" lang="ja-JP" altLang="en-US" sz="1477" b="1" dirty="0">
                <a:latin typeface="BIZ UDゴシック" panose="020B0400000000000000" pitchFamily="49" charset="-128"/>
                <a:ea typeface="BIZ UDゴシック" panose="020B0400000000000000" pitchFamily="49" charset="-128"/>
              </a:rPr>
              <a:t>　率先行動ガイドブック</a:t>
            </a:r>
            <a:endParaRPr kumimoji="1" lang="en-US" altLang="ja-JP" sz="1477" b="1" dirty="0">
              <a:latin typeface="BIZ UDゴシック" panose="020B0400000000000000" pitchFamily="49" charset="-128"/>
              <a:ea typeface="BIZ UDゴシック" panose="020B0400000000000000" pitchFamily="49" charset="-128"/>
            </a:endParaRPr>
          </a:p>
          <a:p>
            <a:r>
              <a:rPr lang="ja-JP" altLang="en-US" sz="1477" b="1" dirty="0">
                <a:latin typeface="BIZ UDゴシック" panose="020B0400000000000000" pitchFamily="49" charset="-128"/>
                <a:ea typeface="BIZ UDゴシック" panose="020B0400000000000000" pitchFamily="49" charset="-128"/>
              </a:rPr>
              <a:t>　による取組周知</a:t>
            </a:r>
            <a:endParaRPr lang="en-US" altLang="ja-JP" sz="1477" b="1" dirty="0">
              <a:latin typeface="BIZ UDゴシック" panose="020B0400000000000000" pitchFamily="49" charset="-128"/>
              <a:ea typeface="BIZ UDゴシック" panose="020B0400000000000000" pitchFamily="49" charset="-128"/>
            </a:endParaRPr>
          </a:p>
          <a:p>
            <a:r>
              <a:rPr kumimoji="1" lang="ja-JP" altLang="en-US" sz="1477" b="1" dirty="0">
                <a:latin typeface="BIZ UDゴシック" panose="020B0400000000000000" pitchFamily="49" charset="-128"/>
                <a:ea typeface="BIZ UDゴシック" panose="020B0400000000000000" pitchFamily="49" charset="-128"/>
              </a:rPr>
              <a:t>　（令和６年４月）</a:t>
            </a:r>
            <a:endParaRPr kumimoji="1" lang="en-US" altLang="ja-JP" sz="1477" b="1" dirty="0">
              <a:latin typeface="BIZ UDゴシック" panose="020B0400000000000000" pitchFamily="49" charset="-128"/>
              <a:ea typeface="BIZ UDゴシック" panose="020B0400000000000000" pitchFamily="49" charset="-128"/>
            </a:endParaRPr>
          </a:p>
          <a:p>
            <a:r>
              <a:rPr lang="ja-JP" altLang="en-US" sz="1477" b="1" dirty="0">
                <a:latin typeface="BIZ UDゴシック" panose="020B0400000000000000" pitchFamily="49" charset="-128"/>
                <a:ea typeface="BIZ UDゴシック" panose="020B0400000000000000" pitchFamily="49" charset="-128"/>
              </a:rPr>
              <a:t>　　</a:t>
            </a:r>
            <a:endParaRPr kumimoji="1" lang="ja-JP" altLang="en-US" sz="1477" b="1" dirty="0">
              <a:latin typeface="BIZ UDゴシック" panose="020B0400000000000000" pitchFamily="49" charset="-128"/>
              <a:ea typeface="BIZ UDゴシック" panose="020B0400000000000000" pitchFamily="49" charset="-128"/>
            </a:endParaRPr>
          </a:p>
        </p:txBody>
      </p:sp>
      <p:pic>
        <p:nvPicPr>
          <p:cNvPr id="32" name="図 31">
            <a:extLst>
              <a:ext uri="{FF2B5EF4-FFF2-40B4-BE49-F238E27FC236}">
                <a16:creationId xmlns:a16="http://schemas.microsoft.com/office/drawing/2014/main" id="{713AA77A-436D-4D87-9768-701C3CFBA75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42605" y="4684304"/>
            <a:ext cx="1642911" cy="1188318"/>
          </a:xfrm>
          <a:prstGeom prst="rect">
            <a:avLst/>
          </a:prstGeom>
        </p:spPr>
      </p:pic>
      <p:sp>
        <p:nvSpPr>
          <p:cNvPr id="33" name="テキスト ボックス 32">
            <a:extLst>
              <a:ext uri="{FF2B5EF4-FFF2-40B4-BE49-F238E27FC236}">
                <a16:creationId xmlns:a16="http://schemas.microsoft.com/office/drawing/2014/main" id="{2B540E75-5BBF-4CBE-8F89-840343B8F21B}"/>
              </a:ext>
            </a:extLst>
          </p:cNvPr>
          <p:cNvSpPr txBox="1"/>
          <p:nvPr/>
        </p:nvSpPr>
        <p:spPr>
          <a:xfrm>
            <a:off x="4910243" y="5922599"/>
            <a:ext cx="4087385" cy="774251"/>
          </a:xfrm>
          <a:prstGeom prst="rect">
            <a:avLst/>
          </a:prstGeom>
          <a:noFill/>
          <a:ln w="6350">
            <a:solidFill>
              <a:srgbClr val="006600"/>
            </a:solidFill>
            <a:prstDash val="dash"/>
          </a:ln>
        </p:spPr>
        <p:txBody>
          <a:bodyPr wrap="square" rtlCol="0">
            <a:spAutoFit/>
          </a:bodyPr>
          <a:lstStyle/>
          <a:p>
            <a:r>
              <a:rPr lang="ja-JP" altLang="en-US" sz="1477" b="1" dirty="0">
                <a:latin typeface="BIZ UDゴシック" panose="020B0400000000000000" pitchFamily="49" charset="-128"/>
                <a:ea typeface="BIZ UDゴシック" panose="020B0400000000000000" pitchFamily="49" charset="-128"/>
              </a:rPr>
              <a:t>＜</a:t>
            </a:r>
            <a:r>
              <a:rPr kumimoji="1" lang="ja-JP" altLang="en-US" sz="1477" b="1" dirty="0">
                <a:latin typeface="BIZ UDゴシック" panose="020B0400000000000000" pitchFamily="49" charset="-128"/>
                <a:ea typeface="BIZ UDゴシック" panose="020B0400000000000000" pitchFamily="49" charset="-128"/>
              </a:rPr>
              <a:t>徹底したペーパーレス化＞</a:t>
            </a:r>
            <a:endParaRPr kumimoji="1" lang="en-US" altLang="ja-JP" sz="1477" b="1" dirty="0">
              <a:latin typeface="BIZ UDゴシック" panose="020B0400000000000000" pitchFamily="49" charset="-128"/>
              <a:ea typeface="BIZ UDゴシック" panose="020B0400000000000000" pitchFamily="49" charset="-128"/>
            </a:endParaRPr>
          </a:p>
          <a:p>
            <a:r>
              <a:rPr lang="ja-JP" altLang="en-US" sz="1477" b="1" dirty="0">
                <a:latin typeface="BIZ UDゴシック" panose="020B0400000000000000" pitchFamily="49" charset="-128"/>
                <a:ea typeface="BIZ UDゴシック" panose="020B0400000000000000" pitchFamily="49" charset="-128"/>
              </a:rPr>
              <a:t>　令和６年度　前年度比６．９％削減</a:t>
            </a:r>
            <a:endParaRPr lang="en-US" altLang="ja-JP" sz="1477" b="1" dirty="0">
              <a:latin typeface="BIZ UDゴシック" panose="020B0400000000000000" pitchFamily="49" charset="-128"/>
              <a:ea typeface="BIZ UDゴシック" panose="020B0400000000000000" pitchFamily="49" charset="-128"/>
            </a:endParaRPr>
          </a:p>
          <a:p>
            <a:r>
              <a:rPr lang="ja-JP" altLang="en-US" sz="1477" b="1" dirty="0">
                <a:latin typeface="BIZ UDゴシック" panose="020B0400000000000000" pitchFamily="49" charset="-128"/>
                <a:ea typeface="BIZ UDゴシック" panose="020B0400000000000000" pitchFamily="49" charset="-128"/>
              </a:rPr>
              <a:t>　　　　　（Ａ４換算で約</a:t>
            </a:r>
            <a:r>
              <a:rPr lang="en-US" altLang="ja-JP" sz="1477" b="1">
                <a:latin typeface="BIZ UDゴシック" panose="020B0400000000000000" pitchFamily="49" charset="-128"/>
                <a:ea typeface="BIZ UDゴシック" panose="020B0400000000000000" pitchFamily="49" charset="-128"/>
              </a:rPr>
              <a:t>590</a:t>
            </a:r>
            <a:r>
              <a:rPr lang="ja-JP" altLang="en-US" sz="1477" b="1">
                <a:latin typeface="BIZ UDゴシック" panose="020B0400000000000000" pitchFamily="49" charset="-128"/>
                <a:ea typeface="BIZ UDゴシック" panose="020B0400000000000000" pitchFamily="49" charset="-128"/>
              </a:rPr>
              <a:t>万枚</a:t>
            </a:r>
            <a:r>
              <a:rPr lang="ja-JP" altLang="en-US" sz="1477" b="1" dirty="0">
                <a:latin typeface="BIZ UDゴシック" panose="020B0400000000000000" pitchFamily="49" charset="-128"/>
                <a:ea typeface="BIZ UDゴシック" panose="020B0400000000000000" pitchFamily="49" charset="-128"/>
              </a:rPr>
              <a:t>削減）</a:t>
            </a:r>
            <a:endParaRPr lang="en-US" altLang="ja-JP" sz="1477" b="1" dirty="0">
              <a:latin typeface="BIZ UDゴシック" panose="020B0400000000000000" pitchFamily="49" charset="-128"/>
              <a:ea typeface="BIZ UDゴシック" panose="020B0400000000000000" pitchFamily="49" charset="-128"/>
            </a:endParaRPr>
          </a:p>
        </p:txBody>
      </p:sp>
      <p:sp>
        <p:nvSpPr>
          <p:cNvPr id="20" name="タイトル 1">
            <a:extLst>
              <a:ext uri="{FF2B5EF4-FFF2-40B4-BE49-F238E27FC236}">
                <a16:creationId xmlns:a16="http://schemas.microsoft.com/office/drawing/2014/main" id="{73E35A73-39F9-4BFE-A095-389DE781E55E}"/>
              </a:ext>
            </a:extLst>
          </p:cNvPr>
          <p:cNvSpPr txBox="1">
            <a:spLocks/>
          </p:cNvSpPr>
          <p:nvPr/>
        </p:nvSpPr>
        <p:spPr>
          <a:xfrm>
            <a:off x="-743" y="14051"/>
            <a:ext cx="9144000" cy="692696"/>
          </a:xfrm>
          <a:prstGeom prst="rect">
            <a:avLst/>
          </a:prstGeom>
          <a:solidFill>
            <a:srgbClr val="006600"/>
          </a:solidFill>
        </p:spPr>
        <p:txBody>
          <a:bodyPr vert="horz" lIns="179975" tIns="45714" rIns="91427" bIns="45714"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b="1" dirty="0">
                <a:solidFill>
                  <a:schemeClr val="bg1"/>
                </a:solidFill>
                <a:latin typeface="Meiryo UI" panose="020B0604030504040204" pitchFamily="50" charset="-128"/>
                <a:ea typeface="Meiryo UI" panose="020B0604030504040204" pitchFamily="50" charset="-128"/>
              </a:rPr>
              <a:t>おおさかカーボンニュートラル推進本部会議で決定した取組の成果例</a:t>
            </a:r>
          </a:p>
        </p:txBody>
      </p:sp>
      <p:sp>
        <p:nvSpPr>
          <p:cNvPr id="21" name="スライド番号プレースホルダー 1">
            <a:extLst>
              <a:ext uri="{FF2B5EF4-FFF2-40B4-BE49-F238E27FC236}">
                <a16:creationId xmlns:a16="http://schemas.microsoft.com/office/drawing/2014/main" id="{76E1408A-5D6D-4887-9E2F-44161EF76293}"/>
              </a:ext>
            </a:extLst>
          </p:cNvPr>
          <p:cNvSpPr txBox="1">
            <a:spLocks/>
          </p:cNvSpPr>
          <p:nvPr/>
        </p:nvSpPr>
        <p:spPr>
          <a:xfrm>
            <a:off x="8658000" y="6321748"/>
            <a:ext cx="486000" cy="486000"/>
          </a:xfrm>
          <a:prstGeom prst="ellipse">
            <a:avLst/>
          </a:prstGeom>
          <a:solidFill>
            <a:schemeClr val="bg1"/>
          </a:solidFill>
          <a:ln w="19050">
            <a:solidFill>
              <a:srgbClr val="758085">
                <a:lumMod val="50000"/>
              </a:srgbClr>
            </a:solidFill>
          </a:ln>
          <a:effectLst>
            <a:outerShdw blurRad="50800" dist="38100" dir="5400000" algn="t" rotWithShape="0">
              <a:prstClr val="black">
                <a:alpha val="40000"/>
              </a:prstClr>
            </a:outerShdw>
          </a:effectLst>
        </p:spPr>
        <p:txBody>
          <a:bodyPr vert="horz" lIns="0" tIns="0" rIns="0" bIns="0" rtlCol="0" anchor="ctr" anchorCtr="1"/>
          <a:lstStyle>
            <a:defPPr>
              <a:defRPr lang="ja-JP"/>
            </a:defPPr>
            <a:lvl1pPr marL="0" algn="r" defTabSz="914274" rtl="0" eaLnBrk="1" latinLnBrk="0" hangingPunct="1">
              <a:defRPr kumimoji="1" sz="1600" b="1" kern="1200">
                <a:solidFill>
                  <a:schemeClr val="tx1"/>
                </a:solidFill>
                <a:latin typeface="Meiryo UI" panose="020B0604030504040204" pitchFamily="50" charset="-128"/>
                <a:ea typeface="Meiryo UI" panose="020B0604030504040204" pitchFamily="50" charset="-128"/>
                <a:cs typeface="+mn-cs"/>
              </a:defRPr>
            </a:lvl1pPr>
            <a:lvl2pPr marL="457137" algn="l" defTabSz="914274" rtl="0" eaLnBrk="1" latinLnBrk="0" hangingPunct="1">
              <a:defRPr kumimoji="1" sz="1800" kern="1200">
                <a:solidFill>
                  <a:schemeClr val="tx1"/>
                </a:solidFill>
                <a:latin typeface="+mn-lt"/>
                <a:ea typeface="+mn-ea"/>
                <a:cs typeface="+mn-cs"/>
              </a:defRPr>
            </a:lvl2pPr>
            <a:lvl3pPr marL="914274" algn="l" defTabSz="914274" rtl="0" eaLnBrk="1" latinLnBrk="0" hangingPunct="1">
              <a:defRPr kumimoji="1" sz="1800" kern="1200">
                <a:solidFill>
                  <a:schemeClr val="tx1"/>
                </a:solidFill>
                <a:latin typeface="+mn-lt"/>
                <a:ea typeface="+mn-ea"/>
                <a:cs typeface="+mn-cs"/>
              </a:defRPr>
            </a:lvl3pPr>
            <a:lvl4pPr marL="1371410" algn="l" defTabSz="914274" rtl="0" eaLnBrk="1" latinLnBrk="0" hangingPunct="1">
              <a:defRPr kumimoji="1" sz="1800" kern="1200">
                <a:solidFill>
                  <a:schemeClr val="tx1"/>
                </a:solidFill>
                <a:latin typeface="+mn-lt"/>
                <a:ea typeface="+mn-ea"/>
                <a:cs typeface="+mn-cs"/>
              </a:defRPr>
            </a:lvl4pPr>
            <a:lvl5pPr marL="1828547" algn="l" defTabSz="914274" rtl="0" eaLnBrk="1" latinLnBrk="0" hangingPunct="1">
              <a:defRPr kumimoji="1" sz="1800" kern="1200">
                <a:solidFill>
                  <a:schemeClr val="tx1"/>
                </a:solidFill>
                <a:latin typeface="+mn-lt"/>
                <a:ea typeface="+mn-ea"/>
                <a:cs typeface="+mn-cs"/>
              </a:defRPr>
            </a:lvl5pPr>
            <a:lvl6pPr marL="2285684" algn="l" defTabSz="914274" rtl="0" eaLnBrk="1" latinLnBrk="0" hangingPunct="1">
              <a:defRPr kumimoji="1" sz="1800" kern="1200">
                <a:solidFill>
                  <a:schemeClr val="tx1"/>
                </a:solidFill>
                <a:latin typeface="+mn-lt"/>
                <a:ea typeface="+mn-ea"/>
                <a:cs typeface="+mn-cs"/>
              </a:defRPr>
            </a:lvl6pPr>
            <a:lvl7pPr marL="2742821" algn="l" defTabSz="914274" rtl="0" eaLnBrk="1" latinLnBrk="0" hangingPunct="1">
              <a:defRPr kumimoji="1" sz="1800" kern="1200">
                <a:solidFill>
                  <a:schemeClr val="tx1"/>
                </a:solidFill>
                <a:latin typeface="+mn-lt"/>
                <a:ea typeface="+mn-ea"/>
                <a:cs typeface="+mn-cs"/>
              </a:defRPr>
            </a:lvl7pPr>
            <a:lvl8pPr marL="3199957" algn="l" defTabSz="914274" rtl="0" eaLnBrk="1" latinLnBrk="0" hangingPunct="1">
              <a:defRPr kumimoji="1" sz="1800" kern="1200">
                <a:solidFill>
                  <a:schemeClr val="tx1"/>
                </a:solidFill>
                <a:latin typeface="+mn-lt"/>
                <a:ea typeface="+mn-ea"/>
                <a:cs typeface="+mn-cs"/>
              </a:defRPr>
            </a:lvl8pPr>
            <a:lvl9pPr marL="3657093" algn="l" defTabSz="914274" rtl="0" eaLnBrk="1" latinLnBrk="0" hangingPunct="1">
              <a:defRPr kumimoji="1" sz="1800" kern="1200">
                <a:solidFill>
                  <a:schemeClr val="tx1"/>
                </a:solidFill>
                <a:latin typeface="+mn-lt"/>
                <a:ea typeface="+mn-ea"/>
                <a:cs typeface="+mn-cs"/>
              </a:defRPr>
            </a:lvl9pPr>
          </a:lstStyle>
          <a:p>
            <a:fld id="{260D7C64-4B75-47CE-A9E9-B75BE436869C}" type="slidenum">
              <a:rPr lang="ja-JP" altLang="en-US" smtClean="0"/>
              <a:pPr/>
              <a:t>1</a:t>
            </a:fld>
            <a:endParaRPr lang="ja-JP" altLang="en-US"/>
          </a:p>
        </p:txBody>
      </p:sp>
    </p:spTree>
    <p:extLst>
      <p:ext uri="{BB962C8B-B14F-4D97-AF65-F5344CB8AC3E}">
        <p14:creationId xmlns:p14="http://schemas.microsoft.com/office/powerpoint/2010/main" val="1864390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B1167450-A7EB-4B21-A04B-10C1D1D95C3C}"/>
              </a:ext>
            </a:extLst>
          </p:cNvPr>
          <p:cNvSpPr txBox="1">
            <a:spLocks/>
          </p:cNvSpPr>
          <p:nvPr/>
        </p:nvSpPr>
        <p:spPr>
          <a:xfrm>
            <a:off x="0" y="0"/>
            <a:ext cx="9144000" cy="692696"/>
          </a:xfrm>
          <a:prstGeom prst="rect">
            <a:avLst/>
          </a:prstGeom>
          <a:solidFill>
            <a:srgbClr val="006600"/>
          </a:solidFill>
        </p:spPr>
        <p:txBody>
          <a:bodyPr vert="horz" lIns="179975" tIns="45714" rIns="91427" bIns="45714"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800" b="1" dirty="0">
                <a:solidFill>
                  <a:schemeClr val="bg1"/>
                </a:solidFill>
                <a:latin typeface="Meiryo UI" panose="020B0604030504040204" pitchFamily="50" charset="-128"/>
                <a:ea typeface="Meiryo UI" panose="020B0604030504040204" pitchFamily="50" charset="-128"/>
              </a:rPr>
              <a:t>各</a:t>
            </a:r>
            <a:r>
              <a:rPr lang="en-US" altLang="ja-JP" sz="2800" b="1" dirty="0">
                <a:solidFill>
                  <a:schemeClr val="bg1"/>
                </a:solidFill>
                <a:latin typeface="Meiryo UI" panose="020B0604030504040204" pitchFamily="50" charset="-128"/>
                <a:ea typeface="Meiryo UI" panose="020B0604030504040204" pitchFamily="50" charset="-128"/>
              </a:rPr>
              <a:t>WG</a:t>
            </a:r>
            <a:r>
              <a:rPr lang="ja-JP" altLang="en-US" sz="2800" b="1" dirty="0">
                <a:solidFill>
                  <a:schemeClr val="bg1"/>
                </a:solidFill>
                <a:latin typeface="Meiryo UI" panose="020B0604030504040204" pitchFamily="50" charset="-128"/>
                <a:ea typeface="Meiryo UI" panose="020B0604030504040204" pitchFamily="50" charset="-128"/>
              </a:rPr>
              <a:t>の取組状況及び今後の方向性</a:t>
            </a:r>
            <a:r>
              <a:rPr lang="ja-JP" altLang="en-US" sz="1400" b="1" dirty="0">
                <a:solidFill>
                  <a:schemeClr val="bg1"/>
                </a:solidFill>
                <a:latin typeface="Meiryo UI" panose="020B0604030504040204" pitchFamily="50" charset="-128"/>
                <a:ea typeface="Meiryo UI" panose="020B0604030504040204" pitchFamily="50" charset="-128"/>
              </a:rPr>
              <a:t>　</a:t>
            </a:r>
          </a:p>
        </p:txBody>
      </p:sp>
      <p:sp>
        <p:nvSpPr>
          <p:cNvPr id="3" name="テキスト ボックス 2"/>
          <p:cNvSpPr txBox="1"/>
          <p:nvPr/>
        </p:nvSpPr>
        <p:spPr>
          <a:xfrm>
            <a:off x="107504" y="638982"/>
            <a:ext cx="8640960" cy="485762"/>
          </a:xfrm>
          <a:prstGeom prst="rect">
            <a:avLst/>
          </a:prstGeom>
        </p:spPr>
        <p:txBody>
          <a:bodyPr vert="horz" wrap="square" lIns="91427" tIns="45714" rIns="91427" bIns="45714" rtlCol="0">
            <a:spAutoFit/>
          </a:bodyPr>
          <a:lstStyle/>
          <a:p>
            <a:pPr marL="0" indent="0" algn="l">
              <a:lnSpc>
                <a:spcPct val="120000"/>
              </a:lnSpc>
              <a:spcBef>
                <a:spcPts val="600"/>
              </a:spcBef>
              <a:buNone/>
            </a:pPr>
            <a:r>
              <a:rPr lang="ja-JP" altLang="en-US" sz="2400" dirty="0">
                <a:latin typeface="Meiryo UI" panose="020B0604030504040204" pitchFamily="50" charset="-128"/>
                <a:ea typeface="Meiryo UI" panose="020B0604030504040204" pitchFamily="50" charset="-128"/>
              </a:rPr>
              <a:t>○脱炭素ビジネス（新技術実装</a:t>
            </a:r>
            <a:r>
              <a:rPr lang="en-US" altLang="ja-JP" sz="2400" dirty="0">
                <a:latin typeface="Meiryo UI" panose="020B0604030504040204" pitchFamily="50" charset="-128"/>
                <a:ea typeface="Meiryo UI" panose="020B0604030504040204" pitchFamily="50" charset="-128"/>
              </a:rPr>
              <a:t>WG</a:t>
            </a:r>
            <a:r>
              <a:rPr lang="ja-JP" altLang="en-US" sz="2400" dirty="0" err="1">
                <a:latin typeface="Meiryo UI" panose="020B0604030504040204" pitchFamily="50" charset="-128"/>
                <a:ea typeface="Meiryo UI" panose="020B0604030504040204" pitchFamily="50" charset="-128"/>
              </a:rPr>
              <a:t>、</a:t>
            </a:r>
            <a:r>
              <a:rPr lang="ja-JP" altLang="en-US" sz="2400" dirty="0">
                <a:latin typeface="Meiryo UI" panose="020B0604030504040204" pitchFamily="50" charset="-128"/>
                <a:ea typeface="Meiryo UI" panose="020B0604030504040204" pitchFamily="50" charset="-128"/>
              </a:rPr>
              <a:t>脱炭素経営</a:t>
            </a:r>
            <a:r>
              <a:rPr lang="en-US" altLang="ja-JP" sz="2400" dirty="0">
                <a:latin typeface="Meiryo UI" panose="020B0604030504040204" pitchFamily="50" charset="-128"/>
                <a:ea typeface="Meiryo UI" panose="020B0604030504040204" pitchFamily="50" charset="-128"/>
              </a:rPr>
              <a:t>WG</a:t>
            </a:r>
            <a:r>
              <a:rPr lang="ja-JP" altLang="en-US" sz="2400" dirty="0">
                <a:latin typeface="Meiryo UI" panose="020B0604030504040204" pitchFamily="50" charset="-128"/>
                <a:ea typeface="Meiryo UI" panose="020B0604030504040204" pitchFamily="50" charset="-128"/>
              </a:rPr>
              <a:t>）</a:t>
            </a:r>
            <a:endParaRPr kumimoji="1" lang="ja-JP" altLang="en-US" sz="2400" dirty="0">
              <a:latin typeface="Meiryo UI" panose="020B0604030504040204" pitchFamily="50" charset="-128"/>
              <a:ea typeface="Meiryo UI" panose="020B0604030504040204" pitchFamily="50" charset="-128"/>
            </a:endParaRPr>
          </a:p>
        </p:txBody>
      </p:sp>
      <p:graphicFrame>
        <p:nvGraphicFramePr>
          <p:cNvPr id="7" name="表 6">
            <a:extLst>
              <a:ext uri="{FF2B5EF4-FFF2-40B4-BE49-F238E27FC236}">
                <a16:creationId xmlns:a16="http://schemas.microsoft.com/office/drawing/2014/main" id="{BEA29ED5-3B10-4475-A4E9-0DF5AADF649F}"/>
              </a:ext>
            </a:extLst>
          </p:cNvPr>
          <p:cNvGraphicFramePr>
            <a:graphicFrameLocks noGrp="1"/>
          </p:cNvGraphicFramePr>
          <p:nvPr>
            <p:extLst>
              <p:ext uri="{D42A27DB-BD31-4B8C-83A1-F6EECF244321}">
                <p14:modId xmlns:p14="http://schemas.microsoft.com/office/powerpoint/2010/main" val="1302765146"/>
              </p:ext>
            </p:extLst>
          </p:nvPr>
        </p:nvGraphicFramePr>
        <p:xfrm>
          <a:off x="203682" y="1144936"/>
          <a:ext cx="8832814" cy="5192640"/>
        </p:xfrm>
        <a:graphic>
          <a:graphicData uri="http://schemas.openxmlformats.org/drawingml/2006/table">
            <a:tbl>
              <a:tblPr firstRow="1" bandRow="1">
                <a:tableStyleId>{16D9F66E-5EB9-4882-86FB-DCBF35E3C3E4}</a:tableStyleId>
              </a:tblPr>
              <a:tblGrid>
                <a:gridCol w="1512000">
                  <a:extLst>
                    <a:ext uri="{9D8B030D-6E8A-4147-A177-3AD203B41FA5}">
                      <a16:colId xmlns:a16="http://schemas.microsoft.com/office/drawing/2014/main" val="4074743331"/>
                    </a:ext>
                  </a:extLst>
                </a:gridCol>
                <a:gridCol w="3864430">
                  <a:extLst>
                    <a:ext uri="{9D8B030D-6E8A-4147-A177-3AD203B41FA5}">
                      <a16:colId xmlns:a16="http://schemas.microsoft.com/office/drawing/2014/main" val="1954077383"/>
                    </a:ext>
                  </a:extLst>
                </a:gridCol>
                <a:gridCol w="3456384">
                  <a:extLst>
                    <a:ext uri="{9D8B030D-6E8A-4147-A177-3AD203B41FA5}">
                      <a16:colId xmlns:a16="http://schemas.microsoft.com/office/drawing/2014/main" val="946558805"/>
                    </a:ext>
                  </a:extLst>
                </a:gridCol>
              </a:tblGrid>
              <a:tr h="301677">
                <a:tc>
                  <a:txBody>
                    <a:bodyPr/>
                    <a:lstStyle/>
                    <a:p>
                      <a:pPr algn="ctr"/>
                      <a:r>
                        <a:rPr kumimoji="1" lang="en-US" altLang="ja-JP" sz="1600" b="1" dirty="0">
                          <a:latin typeface="Meiryo UI" panose="020B0604030504040204" pitchFamily="50" charset="-128"/>
                          <a:ea typeface="Meiryo UI" panose="020B0604030504040204" pitchFamily="50" charset="-128"/>
                        </a:rPr>
                        <a:t>WG</a:t>
                      </a:r>
                      <a:r>
                        <a:rPr kumimoji="1" lang="ja-JP" altLang="en-US" sz="1600" b="1" dirty="0">
                          <a:latin typeface="Meiryo UI" panose="020B0604030504040204" pitchFamily="50" charset="-128"/>
                          <a:ea typeface="Meiryo UI" panose="020B0604030504040204" pitchFamily="50" charset="-128"/>
                        </a:rPr>
                        <a:t>名称</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b="1" dirty="0">
                          <a:solidFill>
                            <a:schemeClr val="tx1"/>
                          </a:solidFill>
                          <a:latin typeface="Meiryo UI" panose="020B0604030504040204" pitchFamily="50" charset="-128"/>
                          <a:ea typeface="Meiryo UI" panose="020B0604030504040204" pitchFamily="50" charset="-128"/>
                        </a:rPr>
                        <a:t>令和</a:t>
                      </a:r>
                      <a:r>
                        <a:rPr lang="en-US" altLang="ja-JP" sz="1600" b="1" dirty="0">
                          <a:solidFill>
                            <a:schemeClr val="tx1"/>
                          </a:solidFill>
                          <a:latin typeface="Meiryo UI" panose="020B0604030504040204" pitchFamily="50" charset="-128"/>
                          <a:ea typeface="Meiryo UI" panose="020B0604030504040204" pitchFamily="50" charset="-128"/>
                        </a:rPr>
                        <a:t>7</a:t>
                      </a:r>
                      <a:r>
                        <a:rPr lang="ja-JP" altLang="en-US" sz="1600" b="1" dirty="0">
                          <a:solidFill>
                            <a:schemeClr val="tx1"/>
                          </a:solidFill>
                          <a:latin typeface="Meiryo UI" panose="020B0604030504040204" pitchFamily="50" charset="-128"/>
                          <a:ea typeface="Meiryo UI" panose="020B0604030504040204" pitchFamily="50" charset="-128"/>
                        </a:rPr>
                        <a:t>年度の取組状況</a:t>
                      </a:r>
                      <a:endParaRPr lang="en-US" altLang="ja-JP" sz="16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b="1" dirty="0">
                          <a:solidFill>
                            <a:schemeClr val="tx1"/>
                          </a:solidFill>
                          <a:latin typeface="Meiryo UI" panose="020B0604030504040204" pitchFamily="50" charset="-128"/>
                          <a:ea typeface="Meiryo UI" panose="020B0604030504040204" pitchFamily="50" charset="-128"/>
                        </a:rPr>
                        <a:t>今後の方向性</a:t>
                      </a:r>
                      <a:endParaRPr lang="en-US" altLang="ja-JP" sz="1600" b="1"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42531665"/>
                  </a:ext>
                </a:extLst>
              </a:tr>
              <a:tr h="1811796">
                <a:tc>
                  <a:txBody>
                    <a:bodyPr/>
                    <a:lstStyle/>
                    <a:p>
                      <a:r>
                        <a:rPr lang="ja-JP" altLang="en-US" sz="1400" b="1" dirty="0">
                          <a:latin typeface="Meiryo UI" panose="020B0604030504040204" pitchFamily="50" charset="-128"/>
                          <a:ea typeface="Meiryo UI" panose="020B0604030504040204" pitchFamily="50" charset="-128"/>
                        </a:rPr>
                        <a:t>新技術実装</a:t>
                      </a:r>
                      <a:r>
                        <a:rPr lang="en-US" altLang="ja-JP" sz="1400" b="1" dirty="0">
                          <a:latin typeface="Meiryo UI" panose="020B0604030504040204" pitchFamily="50" charset="-128"/>
                          <a:ea typeface="Meiryo UI" panose="020B0604030504040204" pitchFamily="50" charset="-128"/>
                        </a:rPr>
                        <a:t>WG</a:t>
                      </a:r>
                    </a:p>
                    <a:p>
                      <a:pPr>
                        <a:lnSpc>
                          <a:spcPct val="50000"/>
                        </a:lnSpc>
                      </a:pPr>
                      <a:endParaRPr lang="en-US" altLang="ja-JP" sz="1400" b="0" dirty="0">
                        <a:latin typeface="Meiryo UI" panose="020B0604030504040204" pitchFamily="50" charset="-128"/>
                        <a:ea typeface="Meiryo UI" panose="020B0604030504040204" pitchFamily="50" charset="-128"/>
                      </a:endParaRPr>
                    </a:p>
                    <a:p>
                      <a:r>
                        <a:rPr kumimoji="1" lang="en-US" altLang="ja-JP" sz="1400" b="1" dirty="0">
                          <a:latin typeface="Meiryo UI" panose="020B0604030504040204" pitchFamily="50" charset="-128"/>
                          <a:ea typeface="Meiryo UI" panose="020B0604030504040204" pitchFamily="50" charset="-128"/>
                        </a:rPr>
                        <a:t>WG</a:t>
                      </a:r>
                      <a:r>
                        <a:rPr kumimoji="1" lang="ja-JP" altLang="en-US" sz="1400" b="1" dirty="0">
                          <a:latin typeface="Meiryo UI" panose="020B0604030504040204" pitchFamily="50" charset="-128"/>
                          <a:ea typeface="Meiryo UI" panose="020B0604030504040204" pitchFamily="50" charset="-128"/>
                        </a:rPr>
                        <a:t>長：</a:t>
                      </a:r>
                      <a:endParaRPr kumimoji="1" lang="en-US" altLang="ja-JP" sz="1400" b="1" dirty="0">
                        <a:latin typeface="Meiryo UI" panose="020B0604030504040204" pitchFamily="50" charset="-128"/>
                        <a:ea typeface="Meiryo UI" panose="020B0604030504040204" pitchFamily="50" charset="-128"/>
                      </a:endParaRPr>
                    </a:p>
                    <a:p>
                      <a:pPr marL="0" indent="88900"/>
                      <a:r>
                        <a:rPr kumimoji="1" lang="ja-JP" altLang="en-US" sz="1400" b="0" dirty="0">
                          <a:latin typeface="Meiryo UI" panose="020B0604030504040204" pitchFamily="50" charset="-128"/>
                          <a:ea typeface="Meiryo UI" panose="020B0604030504040204" pitchFamily="50" charset="-128"/>
                        </a:rPr>
                        <a:t>産業創造課長</a:t>
                      </a:r>
                      <a:endParaRPr kumimoji="1" lang="en-US" altLang="ja-JP" sz="1400" b="0" dirty="0">
                        <a:latin typeface="Meiryo UI" panose="020B0604030504040204" pitchFamily="50" charset="-128"/>
                        <a:ea typeface="Meiryo UI" panose="020B0604030504040204" pitchFamily="50" charset="-128"/>
                      </a:endParaRPr>
                    </a:p>
                    <a:p>
                      <a:r>
                        <a:rPr kumimoji="1" lang="ja-JP" altLang="en-US" sz="1400" b="1" i="0" dirty="0">
                          <a:latin typeface="Meiryo UI" panose="020B0604030504040204" pitchFamily="50" charset="-128"/>
                          <a:ea typeface="Meiryo UI" panose="020B0604030504040204" pitchFamily="50" charset="-128"/>
                        </a:rPr>
                        <a:t>副</a:t>
                      </a:r>
                      <a:r>
                        <a:rPr kumimoji="1" lang="en-US" altLang="ja-JP" sz="1400" b="1" i="0" dirty="0">
                          <a:latin typeface="Meiryo UI" panose="020B0604030504040204" pitchFamily="50" charset="-128"/>
                          <a:ea typeface="Meiryo UI" panose="020B0604030504040204" pitchFamily="50" charset="-128"/>
                        </a:rPr>
                        <a:t>WG</a:t>
                      </a:r>
                      <a:r>
                        <a:rPr kumimoji="1" lang="ja-JP" altLang="en-US" sz="1400" b="1" i="0" dirty="0">
                          <a:latin typeface="Meiryo UI" panose="020B0604030504040204" pitchFamily="50" charset="-128"/>
                          <a:ea typeface="Meiryo UI" panose="020B0604030504040204" pitchFamily="50" charset="-128"/>
                        </a:rPr>
                        <a:t>長：</a:t>
                      </a:r>
                      <a:endParaRPr kumimoji="1" lang="en-US" altLang="ja-JP" sz="1400" b="1" i="0" dirty="0">
                        <a:latin typeface="Meiryo UI" panose="020B0604030504040204" pitchFamily="50" charset="-128"/>
                        <a:ea typeface="Meiryo UI" panose="020B0604030504040204" pitchFamily="50" charset="-128"/>
                      </a:endParaRPr>
                    </a:p>
                    <a:p>
                      <a:pPr marL="88900" indent="0"/>
                      <a:r>
                        <a:rPr kumimoji="1" lang="ja-JP" altLang="en-US" sz="1400" b="0" dirty="0">
                          <a:latin typeface="Meiryo UI" panose="020B0604030504040204" pitchFamily="50" charset="-128"/>
                          <a:ea typeface="Meiryo UI" panose="020B0604030504040204" pitchFamily="50" charset="-128"/>
                        </a:rPr>
                        <a:t>脱炭素・エネル ギー政策課長</a:t>
                      </a:r>
                    </a:p>
                    <a:p>
                      <a:pPr>
                        <a:lnSpc>
                          <a:spcPct val="50000"/>
                        </a:lnSpc>
                      </a:pPr>
                      <a:endParaRPr kumimoji="1" lang="en-US" altLang="ja-JP" sz="1400" b="0" dirty="0">
                        <a:latin typeface="Meiryo UI" panose="020B0604030504040204" pitchFamily="50" charset="-128"/>
                        <a:ea typeface="Meiryo UI" panose="020B0604030504040204" pitchFamily="50" charset="-128"/>
                      </a:endParaRPr>
                    </a:p>
                    <a:p>
                      <a:r>
                        <a:rPr kumimoji="1" lang="ja-JP" altLang="en-US" sz="1400" b="0" dirty="0">
                          <a:latin typeface="Meiryo UI" panose="020B0604030504040204" pitchFamily="50" charset="-128"/>
                          <a:ea typeface="Meiryo UI" panose="020B0604030504040204" pitchFamily="50" charset="-128"/>
                        </a:rPr>
                        <a:t>第</a:t>
                      </a:r>
                      <a:r>
                        <a:rPr kumimoji="1" lang="en-US" altLang="ja-JP" sz="1400" b="0" dirty="0">
                          <a:latin typeface="Meiryo UI" panose="020B0604030504040204" pitchFamily="50" charset="-128"/>
                          <a:ea typeface="Meiryo UI" panose="020B0604030504040204" pitchFamily="50" charset="-128"/>
                        </a:rPr>
                        <a:t>1</a:t>
                      </a:r>
                      <a:r>
                        <a:rPr kumimoji="1" lang="ja-JP" altLang="en-US" sz="1400" b="0" dirty="0">
                          <a:latin typeface="Meiryo UI" panose="020B0604030504040204" pitchFamily="50" charset="-128"/>
                          <a:ea typeface="Meiryo UI" panose="020B0604030504040204" pitchFamily="50" charset="-128"/>
                        </a:rPr>
                        <a:t>回</a:t>
                      </a:r>
                      <a:r>
                        <a:rPr kumimoji="1" lang="en-US" altLang="ja-JP" sz="1400" b="0" dirty="0">
                          <a:latin typeface="Meiryo UI" panose="020B0604030504040204" pitchFamily="50" charset="-128"/>
                          <a:ea typeface="Meiryo UI" panose="020B0604030504040204" pitchFamily="50" charset="-128"/>
                        </a:rPr>
                        <a:t>:7/3</a:t>
                      </a:r>
                    </a:p>
                  </a:txBody>
                  <a:tcPr marL="36000" marR="36000" marT="36000" marB="36000"/>
                </a:tc>
                <a:tc>
                  <a:txBody>
                    <a:bodyPr/>
                    <a:lstStyle/>
                    <a:p>
                      <a:pPr algn="just">
                        <a:lnSpc>
                          <a:spcPts val="2100"/>
                        </a:lnSpc>
                      </a:pPr>
                      <a:r>
                        <a:rPr lang="ja-JP" altLang="en-US" sz="1400" dirty="0">
                          <a:solidFill>
                            <a:schemeClr val="tx1"/>
                          </a:solidFill>
                          <a:latin typeface="Meiryo UI" panose="020B0604030504040204" pitchFamily="50" charset="-128"/>
                          <a:ea typeface="Meiryo UI" panose="020B0604030504040204" pitchFamily="50" charset="-128"/>
                        </a:rPr>
                        <a:t>○各部局の関連施策の進捗及び検討状況を</a:t>
                      </a:r>
                      <a:endParaRPr lang="en-US" altLang="ja-JP" sz="1400" dirty="0">
                        <a:solidFill>
                          <a:schemeClr val="tx1"/>
                        </a:solidFill>
                        <a:latin typeface="Meiryo UI" panose="020B0604030504040204" pitchFamily="50" charset="-128"/>
                        <a:ea typeface="Meiryo UI" panose="020B0604030504040204" pitchFamily="50" charset="-128"/>
                      </a:endParaRPr>
                    </a:p>
                    <a:p>
                      <a:pPr algn="just">
                        <a:lnSpc>
                          <a:spcPts val="2100"/>
                        </a:lnSpc>
                      </a:pPr>
                      <a:r>
                        <a:rPr lang="ja-JP" altLang="en-US" sz="1400" dirty="0">
                          <a:solidFill>
                            <a:schemeClr val="tx1"/>
                          </a:solidFill>
                          <a:latin typeface="Meiryo UI" panose="020B0604030504040204" pitchFamily="50" charset="-128"/>
                          <a:ea typeface="Meiryo UI" panose="020B0604030504040204" pitchFamily="50" charset="-128"/>
                        </a:rPr>
                        <a:t>　 共有・整理</a:t>
                      </a:r>
                      <a:endParaRPr lang="en-US" altLang="ja-JP" sz="1400" dirty="0">
                        <a:solidFill>
                          <a:schemeClr val="tx1"/>
                        </a:solidFill>
                        <a:latin typeface="Meiryo UI" panose="020B0604030504040204" pitchFamily="50" charset="-128"/>
                        <a:ea typeface="Meiryo UI" panose="020B0604030504040204" pitchFamily="50" charset="-128"/>
                      </a:endParaRPr>
                    </a:p>
                    <a:p>
                      <a:pPr algn="just">
                        <a:lnSpc>
                          <a:spcPts val="2100"/>
                        </a:lnSpc>
                      </a:pPr>
                      <a:r>
                        <a:rPr lang="ja-JP" altLang="en-US" sz="1400" dirty="0">
                          <a:solidFill>
                            <a:schemeClr val="tx1"/>
                          </a:solidFill>
                          <a:latin typeface="Meiryo UI" panose="020B0604030504040204" pitchFamily="50" charset="-128"/>
                          <a:ea typeface="Meiryo UI" panose="020B0604030504040204" pitchFamily="50" charset="-128"/>
                        </a:rPr>
                        <a:t>　　・</a:t>
                      </a:r>
                      <a:r>
                        <a:rPr lang="en-US" altLang="ja-JP" sz="1400" dirty="0">
                          <a:solidFill>
                            <a:schemeClr val="tx1"/>
                          </a:solidFill>
                          <a:latin typeface="Meiryo UI" panose="020B0604030504040204" pitchFamily="50" charset="-128"/>
                          <a:ea typeface="Meiryo UI" panose="020B0604030504040204" pitchFamily="50" charset="-128"/>
                        </a:rPr>
                        <a:t>CN</a:t>
                      </a:r>
                      <a:r>
                        <a:rPr lang="ja-JP" altLang="en-US" sz="1400" dirty="0">
                          <a:solidFill>
                            <a:schemeClr val="tx1"/>
                          </a:solidFill>
                          <a:latin typeface="Meiryo UI" panose="020B0604030504040204" pitchFamily="50" charset="-128"/>
                          <a:ea typeface="Meiryo UI" panose="020B0604030504040204" pitchFamily="50" charset="-128"/>
                        </a:rPr>
                        <a:t>広報発信事業（万博内外での発信）</a:t>
                      </a:r>
                    </a:p>
                    <a:p>
                      <a:pPr algn="just">
                        <a:lnSpc>
                          <a:spcPts val="2100"/>
                        </a:lnSpc>
                      </a:pPr>
                      <a:r>
                        <a:rPr lang="ja-JP" altLang="en-US" sz="1400" dirty="0">
                          <a:solidFill>
                            <a:schemeClr val="tx1"/>
                          </a:solidFill>
                          <a:latin typeface="Meiryo UI" panose="020B0604030504040204" pitchFamily="50" charset="-128"/>
                          <a:ea typeface="Meiryo UI" panose="020B0604030504040204" pitchFamily="50" charset="-128"/>
                        </a:rPr>
                        <a:t>　　・環境・エネルギー先進技術普及事業関連</a:t>
                      </a:r>
                      <a:endParaRPr lang="en-US" altLang="ja-JP" sz="1400" dirty="0">
                        <a:solidFill>
                          <a:schemeClr val="tx1"/>
                        </a:solidFill>
                        <a:latin typeface="Meiryo UI" panose="020B0604030504040204" pitchFamily="50" charset="-128"/>
                        <a:ea typeface="Meiryo UI" panose="020B0604030504040204" pitchFamily="50" charset="-128"/>
                      </a:endParaRPr>
                    </a:p>
                    <a:p>
                      <a:pPr algn="just">
                        <a:lnSpc>
                          <a:spcPts val="2100"/>
                        </a:lnSpc>
                      </a:pPr>
                      <a:r>
                        <a:rPr lang="ja-JP" altLang="en-US" sz="1400" dirty="0">
                          <a:solidFill>
                            <a:schemeClr val="tx1"/>
                          </a:solidFill>
                          <a:latin typeface="Meiryo UI" panose="020B0604030504040204" pitchFamily="50" charset="-128"/>
                          <a:ea typeface="Meiryo UI" panose="020B0604030504040204" pitchFamily="50" charset="-128"/>
                        </a:rPr>
                        <a:t>　　・</a:t>
                      </a:r>
                      <a:r>
                        <a:rPr lang="en-US" altLang="ja-JP" sz="1400" dirty="0">
                          <a:solidFill>
                            <a:schemeClr val="tx1"/>
                          </a:solidFill>
                          <a:latin typeface="Meiryo UI" panose="020B0604030504040204" pitchFamily="50" charset="-128"/>
                          <a:ea typeface="Meiryo UI" panose="020B0604030504040204" pitchFamily="50" charset="-128"/>
                        </a:rPr>
                        <a:t>CNP</a:t>
                      </a:r>
                      <a:r>
                        <a:rPr lang="ja-JP" altLang="en-US" sz="1400" dirty="0">
                          <a:solidFill>
                            <a:schemeClr val="tx1"/>
                          </a:solidFill>
                          <a:latin typeface="Meiryo UI" panose="020B0604030504040204" pitchFamily="50" charset="-128"/>
                          <a:ea typeface="Meiryo UI" panose="020B0604030504040204" pitchFamily="50" charset="-128"/>
                        </a:rPr>
                        <a:t>形成事業・次世代エネルギー拠点形成</a:t>
                      </a:r>
                      <a:endParaRPr lang="en-US" altLang="ja-JP" sz="1400" dirty="0">
                        <a:solidFill>
                          <a:schemeClr val="tx1"/>
                        </a:solidFill>
                        <a:latin typeface="Meiryo UI" panose="020B0604030504040204" pitchFamily="50" charset="-128"/>
                        <a:ea typeface="Meiryo UI" panose="020B0604030504040204" pitchFamily="50" charset="-128"/>
                      </a:endParaRPr>
                    </a:p>
                    <a:p>
                      <a:pPr algn="just">
                        <a:lnSpc>
                          <a:spcPts val="2100"/>
                        </a:lnSpc>
                      </a:pPr>
                      <a:r>
                        <a:rPr lang="ja-JP" altLang="en-US" sz="1400" dirty="0">
                          <a:solidFill>
                            <a:schemeClr val="tx1"/>
                          </a:solidFill>
                          <a:latin typeface="Meiryo UI" panose="020B0604030504040204" pitchFamily="50" charset="-128"/>
                          <a:ea typeface="Meiryo UI" panose="020B0604030504040204" pitchFamily="50" charset="-128"/>
                        </a:rPr>
                        <a:t>　　  関連　等　　</a:t>
                      </a:r>
                      <a:endParaRPr lang="en-US" altLang="ja-JP" sz="1400" dirty="0">
                        <a:solidFill>
                          <a:schemeClr val="tx1"/>
                        </a:solidFill>
                        <a:latin typeface="Meiryo UI" panose="020B0604030504040204" pitchFamily="50" charset="-128"/>
                        <a:ea typeface="Meiryo UI" panose="020B0604030504040204" pitchFamily="50" charset="-128"/>
                      </a:endParaRPr>
                    </a:p>
                    <a:p>
                      <a:pPr algn="just">
                        <a:lnSpc>
                          <a:spcPts val="2100"/>
                        </a:lnSpc>
                      </a:pPr>
                      <a:r>
                        <a:rPr lang="ja-JP" altLang="en-US" sz="1400" dirty="0">
                          <a:solidFill>
                            <a:schemeClr val="tx1"/>
                          </a:solidFill>
                          <a:latin typeface="Meiryo UI" panose="020B0604030504040204" pitchFamily="50" charset="-128"/>
                          <a:ea typeface="Meiryo UI" panose="020B0604030504040204" pitchFamily="50" charset="-128"/>
                        </a:rPr>
                        <a:t>○新たな成長戦略等の方向性を踏まえた、</a:t>
                      </a:r>
                      <a:endParaRPr lang="en-US" altLang="ja-JP" sz="1400" dirty="0">
                        <a:solidFill>
                          <a:schemeClr val="tx1"/>
                        </a:solidFill>
                        <a:latin typeface="Meiryo UI" panose="020B0604030504040204" pitchFamily="50" charset="-128"/>
                        <a:ea typeface="Meiryo UI" panose="020B0604030504040204" pitchFamily="50" charset="-128"/>
                      </a:endParaRPr>
                    </a:p>
                    <a:p>
                      <a:pPr algn="just">
                        <a:lnSpc>
                          <a:spcPts val="2100"/>
                        </a:lnSpc>
                      </a:pPr>
                      <a:r>
                        <a:rPr lang="ja-JP" altLang="en-US" sz="1400" dirty="0">
                          <a:solidFill>
                            <a:schemeClr val="tx1"/>
                          </a:solidFill>
                          <a:latin typeface="Meiryo UI" panose="020B0604030504040204" pitchFamily="50" charset="-128"/>
                          <a:ea typeface="Meiryo UI" panose="020B0604030504040204" pitchFamily="50" charset="-128"/>
                        </a:rPr>
                        <a:t>　 新技術の社会実装に向けた取組みや部局間</a:t>
                      </a:r>
                      <a:endParaRPr lang="en-US" altLang="ja-JP" sz="1400" dirty="0">
                        <a:solidFill>
                          <a:schemeClr val="tx1"/>
                        </a:solidFill>
                        <a:latin typeface="Meiryo UI" panose="020B0604030504040204" pitchFamily="50" charset="-128"/>
                        <a:ea typeface="Meiryo UI" panose="020B0604030504040204" pitchFamily="50" charset="-128"/>
                      </a:endParaRPr>
                    </a:p>
                    <a:p>
                      <a:pPr algn="just">
                        <a:lnSpc>
                          <a:spcPts val="2100"/>
                        </a:lnSpc>
                      </a:pPr>
                      <a:r>
                        <a:rPr lang="en-US" altLang="ja-JP" sz="1400"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の連携、国要望等について検討　　　　　　</a:t>
                      </a:r>
                      <a:endParaRPr lang="en-US" altLang="ja-JP" sz="1400" dirty="0">
                        <a:solidFill>
                          <a:schemeClr val="tx1"/>
                        </a:solidFill>
                        <a:latin typeface="Meiryo UI" panose="020B0604030504040204" pitchFamily="50" charset="-128"/>
                        <a:ea typeface="Meiryo UI" panose="020B0604030504040204" pitchFamily="50" charset="-128"/>
                      </a:endParaRPr>
                    </a:p>
                  </a:txBody>
                  <a:tcPr/>
                </a:tc>
                <a:tc>
                  <a:txBody>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▶技術関連施策の情報共有・連携検討、</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国への要望内容の調整</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・次世代エネルギー拠点形成の実現に向けた各種調整・連携</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a:t>
                      </a:r>
                      <a:r>
                        <a:rPr lang="en-US" altLang="ja-JP" sz="1400" b="0" dirty="0">
                          <a:solidFill>
                            <a:schemeClr val="tx1"/>
                          </a:solidFill>
                          <a:latin typeface="Meiryo UI" panose="020B0604030504040204" pitchFamily="50" charset="-128"/>
                          <a:ea typeface="Meiryo UI" panose="020B0604030504040204" pitchFamily="50" charset="-128"/>
                        </a:rPr>
                        <a:t>FC</a:t>
                      </a:r>
                      <a:r>
                        <a:rPr lang="ja-JP" altLang="en-US" sz="1400" b="0" dirty="0">
                          <a:solidFill>
                            <a:schemeClr val="tx1"/>
                          </a:solidFill>
                          <a:latin typeface="Meiryo UI" panose="020B0604030504040204" pitchFamily="50" charset="-128"/>
                          <a:ea typeface="Meiryo UI" panose="020B0604030504040204" pitchFamily="50" charset="-128"/>
                        </a:rPr>
                        <a:t>商用車等の水素等利用モビリティ導入拡大に向けた連携</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・ペロブスカイト太陽電池をはじめとする</a:t>
                      </a:r>
                      <a:r>
                        <a:rPr lang="en-US" altLang="ja-JP" sz="1400" b="0" dirty="0">
                          <a:solidFill>
                            <a:schemeClr val="tx1"/>
                          </a:solidFill>
                          <a:latin typeface="Meiryo UI" panose="020B0604030504040204" pitchFamily="50" charset="-128"/>
                          <a:ea typeface="Meiryo UI" panose="020B0604030504040204" pitchFamily="50" charset="-128"/>
                        </a:rPr>
                        <a:t>CN</a:t>
                      </a:r>
                      <a:r>
                        <a:rPr lang="ja-JP" altLang="en-US" sz="1400" b="0" dirty="0">
                          <a:solidFill>
                            <a:schemeClr val="tx1"/>
                          </a:solidFill>
                          <a:latin typeface="Meiryo UI" panose="020B0604030504040204" pitchFamily="50" charset="-128"/>
                          <a:ea typeface="Meiryo UI" panose="020B0604030504040204" pitchFamily="50" charset="-128"/>
                        </a:rPr>
                        <a:t>技術の社会実装に向けた連携</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a:t>
                      </a:r>
                      <a:r>
                        <a:rPr lang="en-US" altLang="ja-JP" sz="1400" b="0" dirty="0">
                          <a:solidFill>
                            <a:schemeClr val="tx1"/>
                          </a:solidFill>
                          <a:latin typeface="Meiryo UI" panose="020B0604030504040204" pitchFamily="50" charset="-128"/>
                          <a:ea typeface="Meiryo UI" panose="020B0604030504040204" pitchFamily="50" charset="-128"/>
                        </a:rPr>
                        <a:t>CN</a:t>
                      </a:r>
                      <a:r>
                        <a:rPr lang="ja-JP" altLang="en-US" sz="1400" b="0" dirty="0">
                          <a:solidFill>
                            <a:schemeClr val="tx1"/>
                          </a:solidFill>
                          <a:latin typeface="Meiryo UI" panose="020B0604030504040204" pitchFamily="50" charset="-128"/>
                          <a:ea typeface="Meiryo UI" panose="020B0604030504040204" pitchFamily="50" charset="-128"/>
                        </a:rPr>
                        <a:t>技術の実装・ビジネス化に向けたイベントへの出展・開催や、新技術を府民に実感いただく機会の創出等を通じた新技術の社会実装の促進</a:t>
                      </a:r>
                      <a:endParaRPr lang="en-US" altLang="ja-JP" sz="14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804021115"/>
                  </a:ext>
                </a:extLst>
              </a:tr>
              <a:tr h="17480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solidFill>
                            <a:schemeClr val="tx1"/>
                          </a:solidFill>
                          <a:latin typeface="Meiryo UI" panose="020B0604030504040204" pitchFamily="50" charset="-128"/>
                          <a:ea typeface="Meiryo UI" panose="020B0604030504040204" pitchFamily="50" charset="-128"/>
                        </a:rPr>
                        <a:t>脱炭素経営</a:t>
                      </a:r>
                      <a:r>
                        <a:rPr lang="en-US" altLang="ja-JP" sz="1400" b="1" dirty="0">
                          <a:solidFill>
                            <a:schemeClr val="tx1"/>
                          </a:solidFill>
                          <a:latin typeface="Meiryo UI" panose="020B0604030504040204" pitchFamily="50" charset="-128"/>
                          <a:ea typeface="Meiryo UI" panose="020B0604030504040204" pitchFamily="50" charset="-128"/>
                        </a:rPr>
                        <a:t>WG</a:t>
                      </a:r>
                    </a:p>
                    <a:p>
                      <a:pPr marL="0" marR="0" lvl="0" indent="0" algn="l" defTabSz="914400" rtl="0" eaLnBrk="1" fontAlgn="auto" latinLnBrk="0" hangingPunct="1">
                        <a:lnSpc>
                          <a:spcPct val="50000"/>
                        </a:lnSpc>
                        <a:spcBef>
                          <a:spcPts val="0"/>
                        </a:spcBef>
                        <a:spcAft>
                          <a:spcPts val="0"/>
                        </a:spcAft>
                        <a:buClrTx/>
                        <a:buSzTx/>
                        <a:buFontTx/>
                        <a:buNone/>
                        <a:tabLst/>
                        <a:defRPr/>
                      </a:pPr>
                      <a:endParaRPr lang="en-US" altLang="ja-JP" sz="140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panose="020B0604030504040204" pitchFamily="50" charset="-128"/>
                          <a:ea typeface="Meiryo UI" panose="020B0604030504040204" pitchFamily="50" charset="-128"/>
                        </a:rPr>
                        <a:t>WG</a:t>
                      </a:r>
                      <a:r>
                        <a:rPr kumimoji="1" lang="ja-JP" altLang="en-US" sz="1400" b="1" dirty="0">
                          <a:solidFill>
                            <a:schemeClr val="tx1"/>
                          </a:solidFill>
                          <a:latin typeface="Meiryo UI" panose="020B0604030504040204" pitchFamily="50" charset="-128"/>
                          <a:ea typeface="Meiryo UI" panose="020B0604030504040204" pitchFamily="50" charset="-128"/>
                        </a:rPr>
                        <a:t>長：</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marL="8890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環境農林水産部副理事、</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88900" indent="0"/>
                      <a:r>
                        <a:rPr kumimoji="1" lang="ja-JP" altLang="en-US" sz="1400" b="0" dirty="0">
                          <a:solidFill>
                            <a:schemeClr val="tx1"/>
                          </a:solidFill>
                          <a:latin typeface="Meiryo UI" panose="020B0604030504040204" pitchFamily="50" charset="-128"/>
                          <a:ea typeface="Meiryo UI" panose="020B0604030504040204" pitchFamily="50" charset="-128"/>
                        </a:rPr>
                        <a:t>商工労働部</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88900" indent="0"/>
                      <a:r>
                        <a:rPr kumimoji="1" lang="ja-JP" altLang="en-US" sz="1400" b="0" dirty="0">
                          <a:solidFill>
                            <a:schemeClr val="tx1"/>
                          </a:solidFill>
                          <a:latin typeface="Meiryo UI" panose="020B0604030504040204" pitchFamily="50" charset="-128"/>
                          <a:ea typeface="Meiryo UI" panose="020B0604030504040204" pitchFamily="50" charset="-128"/>
                        </a:rPr>
                        <a:t>経営支援課長</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nSpc>
                          <a:spcPct val="50000"/>
                        </a:lnSpc>
                      </a:pPr>
                      <a:endParaRPr kumimoji="1" lang="en-US" altLang="ja-JP" sz="1400" b="0" dirty="0">
                        <a:solidFill>
                          <a:schemeClr val="tx1"/>
                        </a:solidFill>
                        <a:latin typeface="Meiryo UI" panose="020B0604030504040204" pitchFamily="50" charset="-128"/>
                        <a:ea typeface="Meiryo UI" panose="020B0604030504040204" pitchFamily="50" charset="-128"/>
                      </a:endParaRPr>
                    </a:p>
                    <a:p>
                      <a:r>
                        <a:rPr kumimoji="1" lang="ja-JP" altLang="en-US" sz="1400" b="0" dirty="0">
                          <a:solidFill>
                            <a:schemeClr val="tx1"/>
                          </a:solidFill>
                          <a:latin typeface="Meiryo UI" panose="020B0604030504040204" pitchFamily="50" charset="-128"/>
                          <a:ea typeface="Meiryo UI" panose="020B0604030504040204" pitchFamily="50" charset="-128"/>
                        </a:rPr>
                        <a:t>第</a:t>
                      </a:r>
                      <a:r>
                        <a:rPr kumimoji="1" lang="en-US" altLang="ja-JP" sz="1400" b="0" dirty="0">
                          <a:solidFill>
                            <a:schemeClr val="tx1"/>
                          </a:solidFill>
                          <a:latin typeface="Meiryo UI" panose="020B0604030504040204" pitchFamily="50" charset="-128"/>
                          <a:ea typeface="Meiryo UI" panose="020B0604030504040204" pitchFamily="50" charset="-128"/>
                        </a:rPr>
                        <a:t>1</a:t>
                      </a:r>
                      <a:r>
                        <a:rPr kumimoji="1" lang="ja-JP" altLang="en-US" sz="1400" b="0" dirty="0">
                          <a:solidFill>
                            <a:schemeClr val="tx1"/>
                          </a:solidFill>
                          <a:latin typeface="Meiryo UI" panose="020B0604030504040204" pitchFamily="50" charset="-128"/>
                          <a:ea typeface="Meiryo UI" panose="020B0604030504040204" pitchFamily="50" charset="-128"/>
                        </a:rPr>
                        <a:t>回</a:t>
                      </a:r>
                      <a:r>
                        <a:rPr kumimoji="1" lang="en-US" altLang="ja-JP" sz="1400" b="0" dirty="0">
                          <a:solidFill>
                            <a:schemeClr val="tx1"/>
                          </a:solidFill>
                          <a:latin typeface="Meiryo UI" panose="020B0604030504040204" pitchFamily="50" charset="-128"/>
                          <a:ea typeface="Meiryo UI" panose="020B0604030504040204" pitchFamily="50" charset="-128"/>
                        </a:rPr>
                        <a:t>:8/22</a:t>
                      </a:r>
                    </a:p>
                  </a:txBody>
                  <a:tcPr marL="36000" marR="36000" marT="36000" marB="3600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○脱炭素経営支援パッケージの拡充に向けた</a:t>
                      </a: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b="0" dirty="0">
                          <a:solidFill>
                            <a:schemeClr val="tx1"/>
                          </a:solidFill>
                          <a:latin typeface="Meiryo UI" panose="020B0604030504040204" pitchFamily="50" charset="-128"/>
                          <a:ea typeface="Meiryo UI" panose="020B0604030504040204" pitchFamily="50" charset="-128"/>
                        </a:rPr>
                        <a:t>   </a:t>
                      </a:r>
                      <a:r>
                        <a:rPr lang="ja-JP" altLang="en-US" sz="1400" b="0" dirty="0">
                          <a:solidFill>
                            <a:schemeClr val="tx1"/>
                          </a:solidFill>
                          <a:latin typeface="Meiryo UI" panose="020B0604030504040204" pitchFamily="50" charset="-128"/>
                          <a:ea typeface="Meiryo UI" panose="020B0604030504040204" pitchFamily="50" charset="-128"/>
                        </a:rPr>
                        <a:t>中小事業者の支援のための新たな施策の検討</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・気候変動対策条例に基づく対策計画書等の評価制度とサステナビリティ・リンク・ローン（</a:t>
                      </a:r>
                      <a:r>
                        <a:rPr lang="en-US" altLang="ja-JP" sz="1400" b="0" dirty="0">
                          <a:solidFill>
                            <a:schemeClr val="tx1"/>
                          </a:solidFill>
                          <a:latin typeface="Meiryo UI" panose="020B0604030504040204" pitchFamily="50" charset="-128"/>
                          <a:ea typeface="Meiryo UI" panose="020B0604030504040204" pitchFamily="50" charset="-128"/>
                        </a:rPr>
                        <a:t>SLL</a:t>
                      </a:r>
                      <a:r>
                        <a:rPr lang="ja-JP" altLang="en-US" sz="1400" b="0" dirty="0">
                          <a:solidFill>
                            <a:schemeClr val="tx1"/>
                          </a:solidFill>
                          <a:latin typeface="Meiryo UI" panose="020B0604030504040204" pitchFamily="50" charset="-128"/>
                          <a:ea typeface="Meiryo UI" panose="020B0604030504040204" pitchFamily="50" charset="-128"/>
                        </a:rPr>
                        <a:t>）の仕組みを連動させた制度の設計に向けた検討</a:t>
                      </a: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・産官金による対話の場の設置</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○府が法律に基づき指定している「大阪府地球温暖化防止活動推進センター」との連携強化検討</a:t>
                      </a:r>
                      <a:endParaRPr lang="en-US" altLang="ja-JP" sz="1400" b="0" dirty="0">
                        <a:solidFill>
                          <a:schemeClr val="tx1"/>
                        </a:solidFill>
                        <a:latin typeface="Meiryo UI" panose="020B0604030504040204" pitchFamily="50" charset="-128"/>
                        <a:ea typeface="Meiryo UI" panose="020B0604030504040204" pitchFamily="50" charset="-128"/>
                      </a:endParaRPr>
                    </a:p>
                  </a:txBody>
                  <a:tcPr/>
                </a:tc>
                <a:tc>
                  <a:txBody>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▶条例に基づく対策計画書等の評価制度と</a:t>
                      </a:r>
                      <a:r>
                        <a:rPr lang="en-US" altLang="ja-JP" sz="1400" b="0" dirty="0">
                          <a:solidFill>
                            <a:schemeClr val="tx1"/>
                          </a:solidFill>
                          <a:latin typeface="Meiryo UI" panose="020B0604030504040204" pitchFamily="50" charset="-128"/>
                          <a:ea typeface="Meiryo UI" panose="020B0604030504040204" pitchFamily="50" charset="-128"/>
                        </a:rPr>
                        <a:t>SLL</a:t>
                      </a:r>
                      <a:r>
                        <a:rPr lang="ja-JP" altLang="en-US" sz="1400" b="0" dirty="0">
                          <a:solidFill>
                            <a:schemeClr val="tx1"/>
                          </a:solidFill>
                          <a:latin typeface="Meiryo UI" panose="020B0604030504040204" pitchFamily="50" charset="-128"/>
                          <a:ea typeface="Meiryo UI" panose="020B0604030504040204" pitchFamily="50" charset="-128"/>
                        </a:rPr>
                        <a:t>の仕組みを連動させた制度構築・運用</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endParaRPr kumimoji="1" lang="en-US" altLang="ja-JP" sz="1400" b="0" kern="1200" dirty="0">
                        <a:solidFill>
                          <a:schemeClr val="tx1"/>
                        </a:solidFill>
                        <a:latin typeface="Meiryo UI" panose="020B0604030504040204" pitchFamily="50" charset="-128"/>
                        <a:ea typeface="Meiryo UI" panose="020B0604030504040204" pitchFamily="50" charset="-128"/>
                        <a:cs typeface="+mn-cs"/>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▶脱炭素経営に向けた取組体制等への支援</a:t>
                      </a:r>
                    </a:p>
                    <a:p>
                      <a:pPr marL="0" marR="0" lvl="0" indent="0" algn="l" defTabSz="921715" rtl="0" eaLnBrk="1" fontAlgn="auto" latinLnBrk="0" hangingPunct="1">
                        <a:lnSpc>
                          <a:spcPct val="100000"/>
                        </a:lnSpc>
                        <a:spcBef>
                          <a:spcPts val="0"/>
                        </a:spcBef>
                        <a:spcAft>
                          <a:spcPts val="0"/>
                        </a:spcAft>
                        <a:buClrTx/>
                        <a:buSzTx/>
                        <a:buFontTx/>
                        <a:buNone/>
                        <a:tabLst/>
                        <a:defRPr/>
                      </a:pPr>
                      <a:r>
                        <a:rPr lang="ja-JP" altLang="en-US" sz="1400" b="0" dirty="0">
                          <a:solidFill>
                            <a:prstClr val="black"/>
                          </a:solidFill>
                          <a:latin typeface="Meiryo UI" panose="020B0604030504040204" pitchFamily="50" charset="-128"/>
                          <a:ea typeface="Meiryo UI" panose="020B0604030504040204" pitchFamily="50" charset="-128"/>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・商工会・商工会議所によるセミナーや支援策​</a:t>
                      </a:r>
                    </a:p>
                    <a:p>
                      <a:pPr marL="0" marR="0" lvl="0" indent="0" algn="l" defTabSz="921715"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の情報発信などを通じた、事業者の脱炭素​</a:t>
                      </a:r>
                    </a:p>
                    <a:p>
                      <a:pPr marL="0" marR="0" lvl="0" indent="0" algn="l" defTabSz="921715"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化に向けた取組の後押し</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21715"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・支援機関（金融機関、商工会議所等）の</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21715"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脱炭素支援人材の育成</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66700" marR="0" lvl="0" indent="-266700" algn="l" defTabSz="921715"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ESG</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融資の活用促進　等</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36000"/>
                </a:tc>
                <a:extLst>
                  <a:ext uri="{0D108BD9-81ED-4DB2-BD59-A6C34878D82A}">
                    <a16:rowId xmlns:a16="http://schemas.microsoft.com/office/drawing/2014/main" val="682212503"/>
                  </a:ext>
                </a:extLst>
              </a:tr>
            </a:tbl>
          </a:graphicData>
        </a:graphic>
      </p:graphicFrame>
      <p:sp>
        <p:nvSpPr>
          <p:cNvPr id="8" name="スライド番号プレースホルダー 1">
            <a:extLst>
              <a:ext uri="{FF2B5EF4-FFF2-40B4-BE49-F238E27FC236}">
                <a16:creationId xmlns:a16="http://schemas.microsoft.com/office/drawing/2014/main" id="{8E7B0D6B-BD70-4A0C-B17D-E9F5F4C4FBD5}"/>
              </a:ext>
            </a:extLst>
          </p:cNvPr>
          <p:cNvSpPr txBox="1">
            <a:spLocks/>
          </p:cNvSpPr>
          <p:nvPr/>
        </p:nvSpPr>
        <p:spPr>
          <a:xfrm>
            <a:off x="8658000" y="6321748"/>
            <a:ext cx="486000" cy="486000"/>
          </a:xfrm>
          <a:prstGeom prst="ellipse">
            <a:avLst/>
          </a:prstGeom>
          <a:solidFill>
            <a:schemeClr val="bg1"/>
          </a:solidFill>
          <a:ln w="19050">
            <a:solidFill>
              <a:srgbClr val="758085">
                <a:lumMod val="50000"/>
              </a:srgbClr>
            </a:solidFill>
          </a:ln>
          <a:effectLst>
            <a:outerShdw blurRad="50800" dist="38100" dir="5400000" algn="t" rotWithShape="0">
              <a:prstClr val="black">
                <a:alpha val="40000"/>
              </a:prstClr>
            </a:outerShdw>
          </a:effectLst>
        </p:spPr>
        <p:txBody>
          <a:bodyPr vert="horz" lIns="0" tIns="0" rIns="0" bIns="0" rtlCol="0" anchor="ctr" anchorCtr="1"/>
          <a:lstStyle>
            <a:defPPr>
              <a:defRPr lang="ja-JP"/>
            </a:defPPr>
            <a:lvl1pPr marL="0" algn="r" defTabSz="914274" rtl="0" eaLnBrk="1" latinLnBrk="0" hangingPunct="1">
              <a:defRPr kumimoji="1" sz="1600" b="1" kern="1200">
                <a:solidFill>
                  <a:schemeClr val="tx1"/>
                </a:solidFill>
                <a:latin typeface="Meiryo UI" panose="020B0604030504040204" pitchFamily="50" charset="-128"/>
                <a:ea typeface="Meiryo UI" panose="020B0604030504040204" pitchFamily="50" charset="-128"/>
                <a:cs typeface="+mn-cs"/>
              </a:defRPr>
            </a:lvl1pPr>
            <a:lvl2pPr marL="457137" algn="l" defTabSz="914274" rtl="0" eaLnBrk="1" latinLnBrk="0" hangingPunct="1">
              <a:defRPr kumimoji="1" sz="1800" kern="1200">
                <a:solidFill>
                  <a:schemeClr val="tx1"/>
                </a:solidFill>
                <a:latin typeface="+mn-lt"/>
                <a:ea typeface="+mn-ea"/>
                <a:cs typeface="+mn-cs"/>
              </a:defRPr>
            </a:lvl2pPr>
            <a:lvl3pPr marL="914274" algn="l" defTabSz="914274" rtl="0" eaLnBrk="1" latinLnBrk="0" hangingPunct="1">
              <a:defRPr kumimoji="1" sz="1800" kern="1200">
                <a:solidFill>
                  <a:schemeClr val="tx1"/>
                </a:solidFill>
                <a:latin typeface="+mn-lt"/>
                <a:ea typeface="+mn-ea"/>
                <a:cs typeface="+mn-cs"/>
              </a:defRPr>
            </a:lvl3pPr>
            <a:lvl4pPr marL="1371410" algn="l" defTabSz="914274" rtl="0" eaLnBrk="1" latinLnBrk="0" hangingPunct="1">
              <a:defRPr kumimoji="1" sz="1800" kern="1200">
                <a:solidFill>
                  <a:schemeClr val="tx1"/>
                </a:solidFill>
                <a:latin typeface="+mn-lt"/>
                <a:ea typeface="+mn-ea"/>
                <a:cs typeface="+mn-cs"/>
              </a:defRPr>
            </a:lvl4pPr>
            <a:lvl5pPr marL="1828547" algn="l" defTabSz="914274" rtl="0" eaLnBrk="1" latinLnBrk="0" hangingPunct="1">
              <a:defRPr kumimoji="1" sz="1800" kern="1200">
                <a:solidFill>
                  <a:schemeClr val="tx1"/>
                </a:solidFill>
                <a:latin typeface="+mn-lt"/>
                <a:ea typeface="+mn-ea"/>
                <a:cs typeface="+mn-cs"/>
              </a:defRPr>
            </a:lvl5pPr>
            <a:lvl6pPr marL="2285684" algn="l" defTabSz="914274" rtl="0" eaLnBrk="1" latinLnBrk="0" hangingPunct="1">
              <a:defRPr kumimoji="1" sz="1800" kern="1200">
                <a:solidFill>
                  <a:schemeClr val="tx1"/>
                </a:solidFill>
                <a:latin typeface="+mn-lt"/>
                <a:ea typeface="+mn-ea"/>
                <a:cs typeface="+mn-cs"/>
              </a:defRPr>
            </a:lvl6pPr>
            <a:lvl7pPr marL="2742821" algn="l" defTabSz="914274" rtl="0" eaLnBrk="1" latinLnBrk="0" hangingPunct="1">
              <a:defRPr kumimoji="1" sz="1800" kern="1200">
                <a:solidFill>
                  <a:schemeClr val="tx1"/>
                </a:solidFill>
                <a:latin typeface="+mn-lt"/>
                <a:ea typeface="+mn-ea"/>
                <a:cs typeface="+mn-cs"/>
              </a:defRPr>
            </a:lvl7pPr>
            <a:lvl8pPr marL="3199957" algn="l" defTabSz="914274" rtl="0" eaLnBrk="1" latinLnBrk="0" hangingPunct="1">
              <a:defRPr kumimoji="1" sz="1800" kern="1200">
                <a:solidFill>
                  <a:schemeClr val="tx1"/>
                </a:solidFill>
                <a:latin typeface="+mn-lt"/>
                <a:ea typeface="+mn-ea"/>
                <a:cs typeface="+mn-cs"/>
              </a:defRPr>
            </a:lvl8pPr>
            <a:lvl9pPr marL="3657093" algn="l" defTabSz="914274" rtl="0" eaLnBrk="1" latinLnBrk="0" hangingPunct="1">
              <a:defRPr kumimoji="1" sz="1800" kern="1200">
                <a:solidFill>
                  <a:schemeClr val="tx1"/>
                </a:solidFill>
                <a:latin typeface="+mn-lt"/>
                <a:ea typeface="+mn-ea"/>
                <a:cs typeface="+mn-cs"/>
              </a:defRPr>
            </a:lvl9pPr>
          </a:lstStyle>
          <a:p>
            <a:fld id="{260D7C64-4B75-47CE-A9E9-B75BE436869C}" type="slidenum">
              <a:rPr lang="ja-JP" altLang="en-US" smtClean="0"/>
              <a:pPr/>
              <a:t>2</a:t>
            </a:fld>
            <a:endParaRPr lang="ja-JP" altLang="en-US"/>
          </a:p>
        </p:txBody>
      </p:sp>
    </p:spTree>
    <p:extLst>
      <p:ext uri="{BB962C8B-B14F-4D97-AF65-F5344CB8AC3E}">
        <p14:creationId xmlns:p14="http://schemas.microsoft.com/office/powerpoint/2010/main" val="2887297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B1167450-A7EB-4B21-A04B-10C1D1D95C3C}"/>
              </a:ext>
            </a:extLst>
          </p:cNvPr>
          <p:cNvSpPr txBox="1">
            <a:spLocks/>
          </p:cNvSpPr>
          <p:nvPr/>
        </p:nvSpPr>
        <p:spPr>
          <a:xfrm>
            <a:off x="0" y="0"/>
            <a:ext cx="9144000" cy="692696"/>
          </a:xfrm>
          <a:prstGeom prst="rect">
            <a:avLst/>
          </a:prstGeom>
          <a:solidFill>
            <a:srgbClr val="006600"/>
          </a:solidFill>
        </p:spPr>
        <p:txBody>
          <a:bodyPr vert="horz" lIns="179975" tIns="45714" rIns="91427" bIns="45714"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800" b="1" dirty="0">
                <a:solidFill>
                  <a:schemeClr val="bg1"/>
                </a:solidFill>
                <a:latin typeface="Meiryo UI" panose="020B0604030504040204" pitchFamily="50" charset="-128"/>
                <a:ea typeface="Meiryo UI" panose="020B0604030504040204" pitchFamily="50" charset="-128"/>
              </a:rPr>
              <a:t>各</a:t>
            </a:r>
            <a:r>
              <a:rPr lang="en-US" altLang="ja-JP" sz="2800" b="1" dirty="0">
                <a:solidFill>
                  <a:schemeClr val="bg1"/>
                </a:solidFill>
                <a:latin typeface="Meiryo UI" panose="020B0604030504040204" pitchFamily="50" charset="-128"/>
                <a:ea typeface="Meiryo UI" panose="020B0604030504040204" pitchFamily="50" charset="-128"/>
              </a:rPr>
              <a:t>WG</a:t>
            </a:r>
            <a:r>
              <a:rPr lang="ja-JP" altLang="en-US" sz="2800" b="1" dirty="0">
                <a:solidFill>
                  <a:schemeClr val="bg1"/>
                </a:solidFill>
                <a:latin typeface="Meiryo UI" panose="020B0604030504040204" pitchFamily="50" charset="-128"/>
                <a:ea typeface="Meiryo UI" panose="020B0604030504040204" pitchFamily="50" charset="-128"/>
              </a:rPr>
              <a:t>の取組状況及び今後の方向性</a:t>
            </a:r>
            <a:r>
              <a:rPr lang="ja-JP" altLang="en-US" sz="1400" b="1" dirty="0">
                <a:solidFill>
                  <a:schemeClr val="bg1"/>
                </a:solidFill>
                <a:latin typeface="Meiryo UI" panose="020B0604030504040204" pitchFamily="50" charset="-128"/>
                <a:ea typeface="Meiryo UI" panose="020B0604030504040204" pitchFamily="50" charset="-128"/>
              </a:rPr>
              <a:t>　</a:t>
            </a:r>
          </a:p>
        </p:txBody>
      </p:sp>
      <p:sp>
        <p:nvSpPr>
          <p:cNvPr id="3" name="テキスト ボックス 2"/>
          <p:cNvSpPr txBox="1"/>
          <p:nvPr/>
        </p:nvSpPr>
        <p:spPr>
          <a:xfrm>
            <a:off x="86956" y="824467"/>
            <a:ext cx="8640960" cy="485762"/>
          </a:xfrm>
          <a:prstGeom prst="rect">
            <a:avLst/>
          </a:prstGeom>
        </p:spPr>
        <p:txBody>
          <a:bodyPr vert="horz" wrap="square" lIns="91427" tIns="45714" rIns="91427" bIns="45714" rtlCol="0">
            <a:spAutoFit/>
          </a:bodyPr>
          <a:lstStyle/>
          <a:p>
            <a:pPr marL="0" indent="0" algn="l">
              <a:lnSpc>
                <a:spcPct val="120000"/>
              </a:lnSpc>
              <a:spcBef>
                <a:spcPts val="600"/>
              </a:spcBef>
              <a:buNone/>
            </a:pPr>
            <a:r>
              <a:rPr lang="ja-JP" altLang="en-US" sz="2400" dirty="0">
                <a:latin typeface="Meiryo UI" panose="020B0604030504040204" pitchFamily="50" charset="-128"/>
                <a:ea typeface="Meiryo UI" panose="020B0604030504040204" pitchFamily="50" charset="-128"/>
              </a:rPr>
              <a:t>○行動変容・再エネ促進（行動変容</a:t>
            </a:r>
            <a:r>
              <a:rPr lang="en-US" altLang="ja-JP" sz="2400" dirty="0">
                <a:latin typeface="Meiryo UI" panose="020B0604030504040204" pitchFamily="50" charset="-128"/>
                <a:ea typeface="Meiryo UI" panose="020B0604030504040204" pitchFamily="50" charset="-128"/>
              </a:rPr>
              <a:t>WG</a:t>
            </a:r>
            <a:r>
              <a:rPr lang="ja-JP" altLang="en-US" sz="2400" dirty="0" err="1">
                <a:latin typeface="Meiryo UI" panose="020B0604030504040204" pitchFamily="50" charset="-128"/>
                <a:ea typeface="Meiryo UI" panose="020B0604030504040204" pitchFamily="50" charset="-128"/>
              </a:rPr>
              <a:t>、</a:t>
            </a:r>
            <a:r>
              <a:rPr lang="ja-JP" altLang="en-US" sz="2400" dirty="0">
                <a:latin typeface="Meiryo UI" panose="020B0604030504040204" pitchFamily="50" charset="-128"/>
                <a:ea typeface="Meiryo UI" panose="020B0604030504040204" pitchFamily="50" charset="-128"/>
              </a:rPr>
              <a:t>脱炭素まちづくり</a:t>
            </a:r>
            <a:r>
              <a:rPr lang="en-US" altLang="ja-JP" sz="2400" dirty="0">
                <a:latin typeface="Meiryo UI" panose="020B0604030504040204" pitchFamily="50" charset="-128"/>
                <a:ea typeface="Meiryo UI" panose="020B0604030504040204" pitchFamily="50" charset="-128"/>
              </a:rPr>
              <a:t>WG</a:t>
            </a:r>
            <a:r>
              <a:rPr lang="ja-JP" altLang="en-US" sz="2400" dirty="0">
                <a:latin typeface="Meiryo UI" panose="020B0604030504040204" pitchFamily="50" charset="-128"/>
                <a:ea typeface="Meiryo UI" panose="020B0604030504040204" pitchFamily="50" charset="-128"/>
              </a:rPr>
              <a:t>）</a:t>
            </a:r>
            <a:endParaRPr kumimoji="1" lang="ja-JP" altLang="en-US" sz="2400" dirty="0">
              <a:latin typeface="Meiryo UI" panose="020B0604030504040204" pitchFamily="50" charset="-128"/>
              <a:ea typeface="Meiryo UI" panose="020B0604030504040204" pitchFamily="50" charset="-128"/>
            </a:endParaRPr>
          </a:p>
        </p:txBody>
      </p:sp>
      <p:graphicFrame>
        <p:nvGraphicFramePr>
          <p:cNvPr id="7" name="表 6">
            <a:extLst>
              <a:ext uri="{FF2B5EF4-FFF2-40B4-BE49-F238E27FC236}">
                <a16:creationId xmlns:a16="http://schemas.microsoft.com/office/drawing/2014/main" id="{BEA29ED5-3B10-4475-A4E9-0DF5AADF649F}"/>
              </a:ext>
            </a:extLst>
          </p:cNvPr>
          <p:cNvGraphicFramePr>
            <a:graphicFrameLocks noGrp="1"/>
          </p:cNvGraphicFramePr>
          <p:nvPr>
            <p:extLst>
              <p:ext uri="{D42A27DB-BD31-4B8C-83A1-F6EECF244321}">
                <p14:modId xmlns:p14="http://schemas.microsoft.com/office/powerpoint/2010/main" val="2387192936"/>
              </p:ext>
            </p:extLst>
          </p:nvPr>
        </p:nvGraphicFramePr>
        <p:xfrm>
          <a:off x="215600" y="1546422"/>
          <a:ext cx="8712800" cy="4818702"/>
        </p:xfrm>
        <a:graphic>
          <a:graphicData uri="http://schemas.openxmlformats.org/drawingml/2006/table">
            <a:tbl>
              <a:tblPr firstRow="1" bandRow="1">
                <a:tableStyleId>{16D9F66E-5EB9-4882-86FB-DCBF35E3C3E4}</a:tableStyleId>
              </a:tblPr>
              <a:tblGrid>
                <a:gridCol w="1512000">
                  <a:extLst>
                    <a:ext uri="{9D8B030D-6E8A-4147-A177-3AD203B41FA5}">
                      <a16:colId xmlns:a16="http://schemas.microsoft.com/office/drawing/2014/main" val="4074743331"/>
                    </a:ext>
                  </a:extLst>
                </a:gridCol>
                <a:gridCol w="3600400">
                  <a:extLst>
                    <a:ext uri="{9D8B030D-6E8A-4147-A177-3AD203B41FA5}">
                      <a16:colId xmlns:a16="http://schemas.microsoft.com/office/drawing/2014/main" val="1954077383"/>
                    </a:ext>
                  </a:extLst>
                </a:gridCol>
                <a:gridCol w="3600400">
                  <a:extLst>
                    <a:ext uri="{9D8B030D-6E8A-4147-A177-3AD203B41FA5}">
                      <a16:colId xmlns:a16="http://schemas.microsoft.com/office/drawing/2014/main" val="946558805"/>
                    </a:ext>
                  </a:extLst>
                </a:gridCol>
              </a:tblGrid>
              <a:tr h="345236">
                <a:tc>
                  <a:txBody>
                    <a:bodyPr/>
                    <a:lstStyle/>
                    <a:p>
                      <a:pPr algn="ctr"/>
                      <a:r>
                        <a:rPr kumimoji="1" lang="en-US" altLang="ja-JP" sz="1600" b="1" dirty="0">
                          <a:latin typeface="Meiryo UI" panose="020B0604030504040204" pitchFamily="50" charset="-128"/>
                          <a:ea typeface="Meiryo UI" panose="020B0604030504040204" pitchFamily="50" charset="-128"/>
                        </a:rPr>
                        <a:t>WG</a:t>
                      </a:r>
                      <a:r>
                        <a:rPr kumimoji="1" lang="ja-JP" altLang="en-US" sz="1600" b="1" dirty="0">
                          <a:latin typeface="Meiryo UI" panose="020B0604030504040204" pitchFamily="50" charset="-128"/>
                          <a:ea typeface="Meiryo UI" panose="020B0604030504040204" pitchFamily="50" charset="-128"/>
                        </a:rPr>
                        <a:t>名称</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b="1" dirty="0">
                          <a:solidFill>
                            <a:schemeClr val="tx1"/>
                          </a:solidFill>
                          <a:latin typeface="Meiryo UI" panose="020B0604030504040204" pitchFamily="50" charset="-128"/>
                          <a:ea typeface="Meiryo UI" panose="020B0604030504040204" pitchFamily="50" charset="-128"/>
                        </a:rPr>
                        <a:t>令和</a:t>
                      </a:r>
                      <a:r>
                        <a:rPr lang="en-US" altLang="ja-JP" sz="1600" b="1" dirty="0">
                          <a:solidFill>
                            <a:schemeClr val="tx1"/>
                          </a:solidFill>
                          <a:latin typeface="Meiryo UI" panose="020B0604030504040204" pitchFamily="50" charset="-128"/>
                          <a:ea typeface="Meiryo UI" panose="020B0604030504040204" pitchFamily="50" charset="-128"/>
                        </a:rPr>
                        <a:t>7</a:t>
                      </a:r>
                      <a:r>
                        <a:rPr lang="ja-JP" altLang="en-US" sz="1600" b="1" dirty="0">
                          <a:solidFill>
                            <a:schemeClr val="tx1"/>
                          </a:solidFill>
                          <a:latin typeface="Meiryo UI" panose="020B0604030504040204" pitchFamily="50" charset="-128"/>
                          <a:ea typeface="Meiryo UI" panose="020B0604030504040204" pitchFamily="50" charset="-128"/>
                        </a:rPr>
                        <a:t>年度の取組状況</a:t>
                      </a:r>
                      <a:endParaRPr lang="en-US" altLang="ja-JP" sz="16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b="1" dirty="0">
                          <a:solidFill>
                            <a:schemeClr val="tx1"/>
                          </a:solidFill>
                          <a:latin typeface="Meiryo UI" panose="020B0604030504040204" pitchFamily="50" charset="-128"/>
                          <a:ea typeface="Meiryo UI" panose="020B0604030504040204" pitchFamily="50" charset="-128"/>
                        </a:rPr>
                        <a:t>今後の方向性</a:t>
                      </a:r>
                      <a:endParaRPr lang="en-US" altLang="ja-JP" sz="1600" b="1"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42531665"/>
                  </a:ext>
                </a:extLst>
              </a:tr>
              <a:tr h="2092522">
                <a:tc>
                  <a:txBody>
                    <a:bodyPr/>
                    <a:lstStyle/>
                    <a:p>
                      <a:r>
                        <a:rPr lang="ja-JP" altLang="en-US" sz="1400" b="1" dirty="0">
                          <a:latin typeface="Meiryo UI" panose="020B0604030504040204" pitchFamily="50" charset="-128"/>
                          <a:ea typeface="Meiryo UI" panose="020B0604030504040204" pitchFamily="50" charset="-128"/>
                        </a:rPr>
                        <a:t>行動変容</a:t>
                      </a:r>
                      <a:r>
                        <a:rPr lang="en-US" altLang="ja-JP" sz="1400" b="1" dirty="0">
                          <a:latin typeface="Meiryo UI" panose="020B0604030504040204" pitchFamily="50" charset="-128"/>
                          <a:ea typeface="Meiryo UI" panose="020B0604030504040204" pitchFamily="50" charset="-128"/>
                        </a:rPr>
                        <a:t>WG</a:t>
                      </a:r>
                    </a:p>
                    <a:p>
                      <a:pPr>
                        <a:lnSpc>
                          <a:spcPct val="50000"/>
                        </a:lnSpc>
                      </a:pPr>
                      <a:endParaRPr lang="en-US" altLang="ja-JP" sz="1400" b="0" dirty="0">
                        <a:latin typeface="Meiryo UI" panose="020B0604030504040204" pitchFamily="50" charset="-128"/>
                        <a:ea typeface="Meiryo UI" panose="020B0604030504040204" pitchFamily="50" charset="-128"/>
                      </a:endParaRPr>
                    </a:p>
                    <a:p>
                      <a:r>
                        <a:rPr kumimoji="1" lang="en-US" altLang="ja-JP" sz="1400" b="1" dirty="0">
                          <a:latin typeface="Meiryo UI" panose="020B0604030504040204" pitchFamily="50" charset="-128"/>
                          <a:ea typeface="Meiryo UI" panose="020B0604030504040204" pitchFamily="50" charset="-128"/>
                        </a:rPr>
                        <a:t>WG</a:t>
                      </a:r>
                      <a:r>
                        <a:rPr kumimoji="1" lang="ja-JP" altLang="en-US" sz="1400" b="1" dirty="0">
                          <a:latin typeface="Meiryo UI" panose="020B0604030504040204" pitchFamily="50" charset="-128"/>
                          <a:ea typeface="Meiryo UI" panose="020B0604030504040204" pitchFamily="50" charset="-128"/>
                        </a:rPr>
                        <a:t>長：</a:t>
                      </a:r>
                      <a:endParaRPr kumimoji="1" lang="en-US" altLang="ja-JP" sz="1400" b="1" dirty="0">
                        <a:latin typeface="Meiryo UI" panose="020B0604030504040204" pitchFamily="50" charset="-128"/>
                        <a:ea typeface="Meiryo UI" panose="020B0604030504040204" pitchFamily="50" charset="-128"/>
                      </a:endParaRPr>
                    </a:p>
                    <a:p>
                      <a:pPr marL="92075" indent="0"/>
                      <a:r>
                        <a:rPr kumimoji="1" lang="ja-JP" altLang="en-US" sz="1400" b="0" dirty="0">
                          <a:latin typeface="Meiryo UI" panose="020B0604030504040204" pitchFamily="50" charset="-128"/>
                          <a:ea typeface="Meiryo UI" panose="020B0604030504040204" pitchFamily="50" charset="-128"/>
                        </a:rPr>
                        <a:t>環境農林水産部副理事</a:t>
                      </a:r>
                      <a:endParaRPr kumimoji="1" lang="en-US" altLang="ja-JP" sz="1400" b="0" dirty="0">
                        <a:latin typeface="Meiryo UI" panose="020B0604030504040204" pitchFamily="50" charset="-128"/>
                        <a:ea typeface="Meiryo UI" panose="020B0604030504040204" pitchFamily="50" charset="-128"/>
                      </a:endParaRPr>
                    </a:p>
                    <a:p>
                      <a:r>
                        <a:rPr kumimoji="1" lang="ja-JP" altLang="en-US" sz="1400" b="1" dirty="0">
                          <a:latin typeface="Meiryo UI" panose="020B0604030504040204" pitchFamily="50" charset="-128"/>
                          <a:ea typeface="Meiryo UI" panose="020B0604030504040204" pitchFamily="50" charset="-128"/>
                        </a:rPr>
                        <a:t>副</a:t>
                      </a:r>
                      <a:r>
                        <a:rPr kumimoji="1" lang="en-US" altLang="ja-JP" sz="1400" b="1" dirty="0">
                          <a:latin typeface="Meiryo UI" panose="020B0604030504040204" pitchFamily="50" charset="-128"/>
                          <a:ea typeface="Meiryo UI" panose="020B0604030504040204" pitchFamily="50" charset="-128"/>
                        </a:rPr>
                        <a:t>WG</a:t>
                      </a:r>
                      <a:r>
                        <a:rPr kumimoji="1" lang="ja-JP" altLang="en-US" sz="1400" b="1" dirty="0">
                          <a:latin typeface="Meiryo UI" panose="020B0604030504040204" pitchFamily="50" charset="-128"/>
                          <a:ea typeface="Meiryo UI" panose="020B0604030504040204" pitchFamily="50" charset="-128"/>
                        </a:rPr>
                        <a:t>長：</a:t>
                      </a:r>
                      <a:endParaRPr kumimoji="1" lang="en-US" altLang="ja-JP" sz="1400" b="1" dirty="0">
                        <a:latin typeface="Meiryo UI" panose="020B0604030504040204" pitchFamily="50" charset="-128"/>
                        <a:ea typeface="Meiryo UI" panose="020B0604030504040204" pitchFamily="50" charset="-128"/>
                      </a:endParaRPr>
                    </a:p>
                    <a:p>
                      <a:pPr marL="0" indent="92075"/>
                      <a:r>
                        <a:rPr kumimoji="1" lang="ja-JP" altLang="en-US" sz="1400" b="0" dirty="0">
                          <a:latin typeface="Meiryo UI" panose="020B0604030504040204" pitchFamily="50" charset="-128"/>
                          <a:ea typeface="Meiryo UI" panose="020B0604030504040204" pitchFamily="50" charset="-128"/>
                        </a:rPr>
                        <a:t>広報広聴課長</a:t>
                      </a:r>
                    </a:p>
                    <a:p>
                      <a:pPr>
                        <a:lnSpc>
                          <a:spcPct val="50000"/>
                        </a:lnSpc>
                      </a:pPr>
                      <a:endParaRPr kumimoji="1" lang="en-US" altLang="ja-JP" sz="1400" b="0" dirty="0">
                        <a:latin typeface="Meiryo UI" panose="020B0604030504040204" pitchFamily="50" charset="-128"/>
                        <a:ea typeface="Meiryo UI" panose="020B0604030504040204" pitchFamily="50" charset="-128"/>
                      </a:endParaRPr>
                    </a:p>
                    <a:p>
                      <a:r>
                        <a:rPr kumimoji="1" lang="ja-JP" altLang="en-US" sz="1400" b="0" dirty="0">
                          <a:latin typeface="Meiryo UI" panose="020B0604030504040204" pitchFamily="50" charset="-128"/>
                          <a:ea typeface="Meiryo UI" panose="020B0604030504040204" pitchFamily="50" charset="-128"/>
                        </a:rPr>
                        <a:t>第</a:t>
                      </a:r>
                      <a:r>
                        <a:rPr kumimoji="1" lang="en-US" altLang="ja-JP" sz="1400" b="0" dirty="0">
                          <a:latin typeface="Meiryo UI" panose="020B0604030504040204" pitchFamily="50" charset="-128"/>
                          <a:ea typeface="Meiryo UI" panose="020B0604030504040204" pitchFamily="50" charset="-128"/>
                        </a:rPr>
                        <a:t>1</a:t>
                      </a:r>
                      <a:r>
                        <a:rPr kumimoji="1" lang="ja-JP" altLang="en-US" sz="1400" b="0" dirty="0">
                          <a:latin typeface="Meiryo UI" panose="020B0604030504040204" pitchFamily="50" charset="-128"/>
                          <a:ea typeface="Meiryo UI" panose="020B0604030504040204" pitchFamily="50" charset="-128"/>
                        </a:rPr>
                        <a:t>回</a:t>
                      </a:r>
                      <a:r>
                        <a:rPr kumimoji="1" lang="en-US" altLang="ja-JP" sz="1400" b="0" dirty="0">
                          <a:latin typeface="Meiryo UI" panose="020B0604030504040204" pitchFamily="50" charset="-128"/>
                          <a:ea typeface="Meiryo UI" panose="020B0604030504040204" pitchFamily="50" charset="-128"/>
                        </a:rPr>
                        <a:t>:6/19</a:t>
                      </a:r>
                    </a:p>
                  </a:txBody>
                  <a:tcPr marL="36000" marR="36000" marT="36000" marB="36000"/>
                </a:tc>
                <a:tc>
                  <a:txBody>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〇令和７年度新規事業の検討</a:t>
                      </a: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・環境保全基金を活用した令和７年度の新規事業を検討</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〇令和７年度事業の連携</a:t>
                      </a: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・府民の脱炭素行動変容に向けて、部局間や民間事業者と連携した主催イベントでの普及啓発を実施。</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・大阪・関西万博での取組事例の共有</a:t>
                      </a:r>
                    </a:p>
                  </a:txBody>
                  <a:tcPr/>
                </a:tc>
                <a:tc>
                  <a:txBody>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▶府民の脱炭素行動変容に向けた取組みについて、各部局間の連携事例を拡大</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▶各部局が出展するイベント・ブース等において相互に啓発等を実施</a:t>
                      </a:r>
                    </a:p>
                    <a:p>
                      <a:pPr marL="182563" marR="0" lvl="0" indent="-182563"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804021115"/>
                  </a:ext>
                </a:extLst>
              </a:tr>
              <a:tr h="23809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latin typeface="Meiryo UI" panose="020B0604030504040204" pitchFamily="50" charset="-128"/>
                          <a:ea typeface="Meiryo UI" panose="020B0604030504040204" pitchFamily="50" charset="-128"/>
                        </a:rPr>
                        <a:t>脱炭素まちづくり</a:t>
                      </a:r>
                      <a:r>
                        <a:rPr lang="en-US" altLang="ja-JP" sz="1400" b="1" dirty="0">
                          <a:latin typeface="Meiryo UI" panose="020B0604030504040204" pitchFamily="50" charset="-128"/>
                          <a:ea typeface="Meiryo UI" panose="020B0604030504040204" pitchFamily="50" charset="-128"/>
                        </a:rPr>
                        <a:t>WG</a:t>
                      </a:r>
                    </a:p>
                    <a:p>
                      <a:pPr marL="0" marR="0" lvl="0" indent="0" algn="l" defTabSz="914400" rtl="0" eaLnBrk="1" fontAlgn="auto" latinLnBrk="0" hangingPunct="1">
                        <a:lnSpc>
                          <a:spcPct val="50000"/>
                        </a:lnSpc>
                        <a:spcBef>
                          <a:spcPts val="0"/>
                        </a:spcBef>
                        <a:spcAft>
                          <a:spcPts val="0"/>
                        </a:spcAft>
                        <a:buClrTx/>
                        <a:buSzTx/>
                        <a:buFontTx/>
                        <a:buNone/>
                        <a:tabLst/>
                        <a:defRPr/>
                      </a:pPr>
                      <a:endParaRPr lang="en-US" altLang="ja-JP" sz="1400" dirty="0">
                        <a:latin typeface="Meiryo UI" panose="020B0604030504040204" pitchFamily="50" charset="-128"/>
                        <a:ea typeface="Meiryo UI" panose="020B0604030504040204" pitchFamily="50" charset="-128"/>
                      </a:endParaRPr>
                    </a:p>
                    <a:p>
                      <a:r>
                        <a:rPr kumimoji="1" lang="en-US" altLang="ja-JP" sz="1400" b="1" dirty="0">
                          <a:latin typeface="Meiryo UI" panose="020B0604030504040204" pitchFamily="50" charset="-128"/>
                          <a:ea typeface="Meiryo UI" panose="020B0604030504040204" pitchFamily="50" charset="-128"/>
                        </a:rPr>
                        <a:t>WG</a:t>
                      </a:r>
                      <a:r>
                        <a:rPr kumimoji="1" lang="ja-JP" altLang="en-US" sz="1400" b="1" dirty="0">
                          <a:latin typeface="Meiryo UI" panose="020B0604030504040204" pitchFamily="50" charset="-128"/>
                          <a:ea typeface="Meiryo UI" panose="020B0604030504040204" pitchFamily="50" charset="-128"/>
                        </a:rPr>
                        <a:t>長：</a:t>
                      </a:r>
                      <a:endParaRPr kumimoji="1" lang="en-US" altLang="ja-JP" sz="1400" b="1" dirty="0">
                        <a:latin typeface="Meiryo UI" panose="020B0604030504040204" pitchFamily="50" charset="-128"/>
                        <a:ea typeface="Meiryo UI" panose="020B0604030504040204" pitchFamily="50" charset="-128"/>
                      </a:endParaRPr>
                    </a:p>
                    <a:p>
                      <a:pPr marL="0" indent="92075"/>
                      <a:r>
                        <a:rPr kumimoji="1" lang="ja-JP" altLang="en-US" sz="1400" b="0" dirty="0">
                          <a:latin typeface="Meiryo UI" panose="020B0604030504040204" pitchFamily="50" charset="-128"/>
                          <a:ea typeface="Meiryo UI" panose="020B0604030504040204" pitchFamily="50" charset="-128"/>
                        </a:rPr>
                        <a:t>環境農林水産部</a:t>
                      </a:r>
                      <a:endParaRPr kumimoji="1" lang="en-US" altLang="ja-JP" sz="1400" b="0" dirty="0">
                        <a:latin typeface="Meiryo UI" panose="020B0604030504040204" pitchFamily="50" charset="-128"/>
                        <a:ea typeface="Meiryo UI" panose="020B0604030504040204" pitchFamily="50" charset="-128"/>
                      </a:endParaRPr>
                    </a:p>
                    <a:p>
                      <a:pPr marL="0" indent="92075"/>
                      <a:r>
                        <a:rPr kumimoji="1" lang="ja-JP" altLang="en-US" sz="1400" b="0" dirty="0">
                          <a:latin typeface="Meiryo UI" panose="020B0604030504040204" pitchFamily="50" charset="-128"/>
                          <a:ea typeface="Meiryo UI" panose="020B0604030504040204" pitchFamily="50" charset="-128"/>
                        </a:rPr>
                        <a:t>副理事</a:t>
                      </a:r>
                      <a:endParaRPr kumimoji="1" lang="en-US" altLang="ja-JP" sz="1400" b="0" dirty="0">
                        <a:latin typeface="Meiryo UI" panose="020B0604030504040204" pitchFamily="50" charset="-128"/>
                        <a:ea typeface="Meiryo UI" panose="020B0604030504040204" pitchFamily="50" charset="-128"/>
                      </a:endParaRPr>
                    </a:p>
                    <a:p>
                      <a:r>
                        <a:rPr kumimoji="1" lang="ja-JP" altLang="en-US" sz="1400" b="1" dirty="0">
                          <a:latin typeface="Meiryo UI" panose="020B0604030504040204" pitchFamily="50" charset="-128"/>
                          <a:ea typeface="Meiryo UI" panose="020B0604030504040204" pitchFamily="50" charset="-128"/>
                        </a:rPr>
                        <a:t>副</a:t>
                      </a:r>
                      <a:r>
                        <a:rPr kumimoji="1" lang="en-US" altLang="ja-JP" sz="1400" b="1" dirty="0">
                          <a:latin typeface="Meiryo UI" panose="020B0604030504040204" pitchFamily="50" charset="-128"/>
                          <a:ea typeface="Meiryo UI" panose="020B0604030504040204" pitchFamily="50" charset="-128"/>
                        </a:rPr>
                        <a:t>WG</a:t>
                      </a:r>
                      <a:r>
                        <a:rPr kumimoji="1" lang="ja-JP" altLang="en-US" sz="1400" b="1" dirty="0">
                          <a:latin typeface="Meiryo UI" panose="020B0604030504040204" pitchFamily="50" charset="-128"/>
                          <a:ea typeface="Meiryo UI" panose="020B0604030504040204" pitchFamily="50" charset="-128"/>
                        </a:rPr>
                        <a:t>長：</a:t>
                      </a:r>
                      <a:endParaRPr kumimoji="1" lang="en-US" altLang="ja-JP" sz="1400" b="1" dirty="0">
                        <a:latin typeface="Meiryo UI" panose="020B0604030504040204" pitchFamily="50" charset="-128"/>
                        <a:ea typeface="Meiryo UI" panose="020B0604030504040204" pitchFamily="50" charset="-128"/>
                      </a:endParaRPr>
                    </a:p>
                    <a:p>
                      <a:pPr marL="0" indent="92075"/>
                      <a:r>
                        <a:rPr kumimoji="1" lang="ja-JP" altLang="en-US" sz="1400" b="0" dirty="0">
                          <a:latin typeface="Meiryo UI" panose="020B0604030504040204" pitchFamily="50" charset="-128"/>
                          <a:ea typeface="Meiryo UI" panose="020B0604030504040204" pitchFamily="50" charset="-128"/>
                        </a:rPr>
                        <a:t>事業企画課長</a:t>
                      </a:r>
                    </a:p>
                    <a:p>
                      <a:pPr>
                        <a:lnSpc>
                          <a:spcPct val="50000"/>
                        </a:lnSpc>
                      </a:pPr>
                      <a:r>
                        <a:rPr kumimoji="1" lang="en-US" altLang="ja-JP" sz="1400" b="0" dirty="0">
                          <a:latin typeface="Meiryo UI" panose="020B0604030504040204" pitchFamily="50" charset="-128"/>
                          <a:ea typeface="Meiryo UI" panose="020B0604030504040204" pitchFamily="50" charset="-128"/>
                        </a:rPr>
                        <a:t> </a:t>
                      </a:r>
                    </a:p>
                    <a:p>
                      <a:pPr marL="0" indent="93663">
                        <a:lnSpc>
                          <a:spcPct val="50000"/>
                        </a:lnSpc>
                      </a:pPr>
                      <a:r>
                        <a:rPr kumimoji="1" lang="zh-TW" altLang="en-US" sz="1400" b="0" dirty="0">
                          <a:latin typeface="Meiryo UI" panose="020B0604030504040204" pitchFamily="50" charset="-128"/>
                          <a:ea typeface="Meiryo UI" panose="020B0604030504040204" pitchFamily="50" charset="-128"/>
                        </a:rPr>
                        <a:t>総務企画課長</a:t>
                      </a:r>
                      <a:endParaRPr kumimoji="1" lang="en-US" altLang="ja-JP" sz="1400" b="0" dirty="0">
                        <a:latin typeface="Meiryo UI" panose="020B0604030504040204" pitchFamily="50" charset="-128"/>
                        <a:ea typeface="Meiryo UI" panose="020B0604030504040204" pitchFamily="50" charset="-128"/>
                      </a:endParaRPr>
                    </a:p>
                    <a:p>
                      <a:endParaRPr kumimoji="1" lang="en-US" altLang="ja-JP" sz="1400" b="0" dirty="0">
                        <a:latin typeface="Meiryo UI" panose="020B0604030504040204" pitchFamily="50" charset="-128"/>
                        <a:ea typeface="Meiryo UI" panose="020B0604030504040204" pitchFamily="50" charset="-128"/>
                      </a:endParaRPr>
                    </a:p>
                    <a:p>
                      <a:r>
                        <a:rPr kumimoji="1" lang="ja-JP" altLang="en-US" sz="1400" b="0" dirty="0">
                          <a:latin typeface="Meiryo UI" panose="020B0604030504040204" pitchFamily="50" charset="-128"/>
                          <a:ea typeface="Meiryo UI" panose="020B0604030504040204" pitchFamily="50" charset="-128"/>
                        </a:rPr>
                        <a:t>第</a:t>
                      </a:r>
                      <a:r>
                        <a:rPr kumimoji="1" lang="en-US" altLang="ja-JP" sz="1400" b="0" dirty="0">
                          <a:latin typeface="Meiryo UI" panose="020B0604030504040204" pitchFamily="50" charset="-128"/>
                          <a:ea typeface="Meiryo UI" panose="020B0604030504040204" pitchFamily="50" charset="-128"/>
                        </a:rPr>
                        <a:t>1</a:t>
                      </a:r>
                      <a:r>
                        <a:rPr kumimoji="1" lang="ja-JP" altLang="en-US" sz="1400" b="0" dirty="0">
                          <a:latin typeface="Meiryo UI" panose="020B0604030504040204" pitchFamily="50" charset="-128"/>
                          <a:ea typeface="Meiryo UI" panose="020B0604030504040204" pitchFamily="50" charset="-128"/>
                        </a:rPr>
                        <a:t>回</a:t>
                      </a:r>
                      <a:r>
                        <a:rPr kumimoji="1" lang="en-US" altLang="ja-JP" sz="1400" b="0" dirty="0">
                          <a:latin typeface="Meiryo UI" panose="020B0604030504040204" pitchFamily="50" charset="-128"/>
                          <a:ea typeface="Meiryo UI" panose="020B0604030504040204" pitchFamily="50" charset="-128"/>
                        </a:rPr>
                        <a:t>:11/13</a:t>
                      </a:r>
                    </a:p>
                  </a:txBody>
                  <a:tcPr marL="36000" marR="36000" marT="36000" marB="36000"/>
                </a:tc>
                <a:tc>
                  <a:txBody>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〇府内市町村等における脱炭素まちづくりの事例の共有</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○脱炭素まちづくりに関する計画改定の検討状況共有</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〇まちづくりの主体となる市町村や民間開発事業者等へのアプローチ手法の検討</a:t>
                      </a:r>
                    </a:p>
                    <a:p>
                      <a:pPr marL="182563" marR="0" lvl="0" indent="-182563" algn="l" defTabSz="914400" rtl="0" eaLnBrk="1" fontAlgn="auto" latinLnBrk="0" hangingPunct="1">
                        <a:lnSpc>
                          <a:spcPct val="100000"/>
                        </a:lnSpc>
                        <a:spcBef>
                          <a:spcPts val="0"/>
                        </a:spcBef>
                        <a:spcAft>
                          <a:spcPts val="0"/>
                        </a:spcAft>
                        <a:buClrTx/>
                        <a:buSzTx/>
                        <a:buFontTx/>
                        <a:buNone/>
                        <a:tabLst/>
                        <a:defRPr/>
                      </a:pPr>
                      <a:endParaRPr lang="ja-JP" altLang="en-US" sz="1400" b="0" dirty="0">
                        <a:solidFill>
                          <a:schemeClr val="tx1"/>
                        </a:solidFill>
                        <a:latin typeface="Meiryo UI" panose="020B0604030504040204" pitchFamily="50" charset="-128"/>
                        <a:ea typeface="Meiryo UI" panose="020B0604030504040204" pitchFamily="50" charset="-128"/>
                      </a:endParaRPr>
                    </a:p>
                  </a:txBody>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▶府内の「脱炭素まちづくり」の先行事例や</a:t>
                      </a:r>
                      <a:r>
                        <a:rPr lang="ja-JP" altLang="en-US" sz="1400" b="0" dirty="0">
                          <a:latin typeface="Meiryo UI" panose="020B0604030504040204" pitchFamily="50" charset="-128"/>
                          <a:ea typeface="Meiryo UI" panose="020B0604030504040204" pitchFamily="50" charset="-128"/>
                          <a:cs typeface="Times New Roman" panose="02020603050405020304" pitchFamily="18" charset="0"/>
                        </a:rPr>
                        <a:t>公有地売却における脱炭素要素の付与手法等の事例収集・整理</a:t>
                      </a:r>
                      <a:endParaRPr lang="en-US" altLang="ja-JP" sz="1400" b="0" dirty="0">
                        <a:solidFill>
                          <a:schemeClr val="tx1"/>
                        </a:solidFill>
                        <a:latin typeface="Meiryo UI" panose="020B0604030504040204" pitchFamily="50" charset="-128"/>
                        <a:ea typeface="Meiryo UI" panose="020B0604030504040204" pitchFamily="50" charset="-128"/>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▶府内における具体的な脱炭素まちづくり事例など、まちづくり関連とセットでの脱炭素に関する情報発信の拡大</a:t>
                      </a:r>
                      <a:endParaRPr lang="en-US" altLang="ja-JP" sz="14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682212503"/>
                  </a:ext>
                </a:extLst>
              </a:tr>
            </a:tbl>
          </a:graphicData>
        </a:graphic>
      </p:graphicFrame>
      <p:sp>
        <p:nvSpPr>
          <p:cNvPr id="6" name="スライド番号プレースホルダー 1">
            <a:extLst>
              <a:ext uri="{FF2B5EF4-FFF2-40B4-BE49-F238E27FC236}">
                <a16:creationId xmlns:a16="http://schemas.microsoft.com/office/drawing/2014/main" id="{293FDB8E-3BED-41EC-82A7-61FB8035B8C9}"/>
              </a:ext>
            </a:extLst>
          </p:cNvPr>
          <p:cNvSpPr txBox="1">
            <a:spLocks/>
          </p:cNvSpPr>
          <p:nvPr/>
        </p:nvSpPr>
        <p:spPr>
          <a:xfrm>
            <a:off x="8658000" y="6321748"/>
            <a:ext cx="486000" cy="486000"/>
          </a:xfrm>
          <a:prstGeom prst="ellipse">
            <a:avLst/>
          </a:prstGeom>
          <a:solidFill>
            <a:schemeClr val="bg1"/>
          </a:solidFill>
          <a:ln w="19050">
            <a:solidFill>
              <a:srgbClr val="758085">
                <a:lumMod val="50000"/>
              </a:srgbClr>
            </a:solidFill>
          </a:ln>
          <a:effectLst>
            <a:outerShdw blurRad="50800" dist="38100" dir="5400000" algn="t" rotWithShape="0">
              <a:prstClr val="black">
                <a:alpha val="40000"/>
              </a:prstClr>
            </a:outerShdw>
          </a:effectLst>
        </p:spPr>
        <p:txBody>
          <a:bodyPr vert="horz" lIns="0" tIns="0" rIns="0" bIns="0" rtlCol="0" anchor="ctr" anchorCtr="1"/>
          <a:lstStyle>
            <a:defPPr>
              <a:defRPr lang="ja-JP"/>
            </a:defPPr>
            <a:lvl1pPr marL="0" algn="r" defTabSz="914274" rtl="0" eaLnBrk="1" latinLnBrk="0" hangingPunct="1">
              <a:defRPr kumimoji="1" sz="1600" b="1" kern="1200">
                <a:solidFill>
                  <a:schemeClr val="tx1"/>
                </a:solidFill>
                <a:latin typeface="Meiryo UI" panose="020B0604030504040204" pitchFamily="50" charset="-128"/>
                <a:ea typeface="Meiryo UI" panose="020B0604030504040204" pitchFamily="50" charset="-128"/>
                <a:cs typeface="+mn-cs"/>
              </a:defRPr>
            </a:lvl1pPr>
            <a:lvl2pPr marL="457137" algn="l" defTabSz="914274" rtl="0" eaLnBrk="1" latinLnBrk="0" hangingPunct="1">
              <a:defRPr kumimoji="1" sz="1800" kern="1200">
                <a:solidFill>
                  <a:schemeClr val="tx1"/>
                </a:solidFill>
                <a:latin typeface="+mn-lt"/>
                <a:ea typeface="+mn-ea"/>
                <a:cs typeface="+mn-cs"/>
              </a:defRPr>
            </a:lvl2pPr>
            <a:lvl3pPr marL="914274" algn="l" defTabSz="914274" rtl="0" eaLnBrk="1" latinLnBrk="0" hangingPunct="1">
              <a:defRPr kumimoji="1" sz="1800" kern="1200">
                <a:solidFill>
                  <a:schemeClr val="tx1"/>
                </a:solidFill>
                <a:latin typeface="+mn-lt"/>
                <a:ea typeface="+mn-ea"/>
                <a:cs typeface="+mn-cs"/>
              </a:defRPr>
            </a:lvl3pPr>
            <a:lvl4pPr marL="1371410" algn="l" defTabSz="914274" rtl="0" eaLnBrk="1" latinLnBrk="0" hangingPunct="1">
              <a:defRPr kumimoji="1" sz="1800" kern="1200">
                <a:solidFill>
                  <a:schemeClr val="tx1"/>
                </a:solidFill>
                <a:latin typeface="+mn-lt"/>
                <a:ea typeface="+mn-ea"/>
                <a:cs typeface="+mn-cs"/>
              </a:defRPr>
            </a:lvl4pPr>
            <a:lvl5pPr marL="1828547" algn="l" defTabSz="914274" rtl="0" eaLnBrk="1" latinLnBrk="0" hangingPunct="1">
              <a:defRPr kumimoji="1" sz="1800" kern="1200">
                <a:solidFill>
                  <a:schemeClr val="tx1"/>
                </a:solidFill>
                <a:latin typeface="+mn-lt"/>
                <a:ea typeface="+mn-ea"/>
                <a:cs typeface="+mn-cs"/>
              </a:defRPr>
            </a:lvl5pPr>
            <a:lvl6pPr marL="2285684" algn="l" defTabSz="914274" rtl="0" eaLnBrk="1" latinLnBrk="0" hangingPunct="1">
              <a:defRPr kumimoji="1" sz="1800" kern="1200">
                <a:solidFill>
                  <a:schemeClr val="tx1"/>
                </a:solidFill>
                <a:latin typeface="+mn-lt"/>
                <a:ea typeface="+mn-ea"/>
                <a:cs typeface="+mn-cs"/>
              </a:defRPr>
            </a:lvl6pPr>
            <a:lvl7pPr marL="2742821" algn="l" defTabSz="914274" rtl="0" eaLnBrk="1" latinLnBrk="0" hangingPunct="1">
              <a:defRPr kumimoji="1" sz="1800" kern="1200">
                <a:solidFill>
                  <a:schemeClr val="tx1"/>
                </a:solidFill>
                <a:latin typeface="+mn-lt"/>
                <a:ea typeface="+mn-ea"/>
                <a:cs typeface="+mn-cs"/>
              </a:defRPr>
            </a:lvl7pPr>
            <a:lvl8pPr marL="3199957" algn="l" defTabSz="914274" rtl="0" eaLnBrk="1" latinLnBrk="0" hangingPunct="1">
              <a:defRPr kumimoji="1" sz="1800" kern="1200">
                <a:solidFill>
                  <a:schemeClr val="tx1"/>
                </a:solidFill>
                <a:latin typeface="+mn-lt"/>
                <a:ea typeface="+mn-ea"/>
                <a:cs typeface="+mn-cs"/>
              </a:defRPr>
            </a:lvl8pPr>
            <a:lvl9pPr marL="3657093" algn="l" defTabSz="914274" rtl="0" eaLnBrk="1" latinLnBrk="0" hangingPunct="1">
              <a:defRPr kumimoji="1" sz="1800" kern="1200">
                <a:solidFill>
                  <a:schemeClr val="tx1"/>
                </a:solidFill>
                <a:latin typeface="+mn-lt"/>
                <a:ea typeface="+mn-ea"/>
                <a:cs typeface="+mn-cs"/>
              </a:defRPr>
            </a:lvl9pPr>
          </a:lstStyle>
          <a:p>
            <a:fld id="{260D7C64-4B75-47CE-A9E9-B75BE436869C}" type="slidenum">
              <a:rPr lang="ja-JP" altLang="en-US" smtClean="0"/>
              <a:pPr/>
              <a:t>3</a:t>
            </a:fld>
            <a:endParaRPr lang="ja-JP" altLang="en-US"/>
          </a:p>
        </p:txBody>
      </p:sp>
    </p:spTree>
    <p:extLst>
      <p:ext uri="{BB962C8B-B14F-4D97-AF65-F5344CB8AC3E}">
        <p14:creationId xmlns:p14="http://schemas.microsoft.com/office/powerpoint/2010/main" val="2469934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B1167450-A7EB-4B21-A04B-10C1D1D95C3C}"/>
              </a:ext>
            </a:extLst>
          </p:cNvPr>
          <p:cNvSpPr txBox="1">
            <a:spLocks/>
          </p:cNvSpPr>
          <p:nvPr/>
        </p:nvSpPr>
        <p:spPr>
          <a:xfrm>
            <a:off x="0" y="0"/>
            <a:ext cx="9144000" cy="692696"/>
          </a:xfrm>
          <a:prstGeom prst="rect">
            <a:avLst/>
          </a:prstGeom>
          <a:solidFill>
            <a:srgbClr val="006600"/>
          </a:solidFill>
        </p:spPr>
        <p:txBody>
          <a:bodyPr vert="horz" lIns="179975" tIns="45714" rIns="91427" bIns="45714"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800" b="1" dirty="0">
                <a:solidFill>
                  <a:schemeClr val="bg1"/>
                </a:solidFill>
                <a:latin typeface="Meiryo UI" panose="020B0604030504040204" pitchFamily="50" charset="-128"/>
                <a:ea typeface="Meiryo UI" panose="020B0604030504040204" pitchFamily="50" charset="-128"/>
              </a:rPr>
              <a:t>各</a:t>
            </a:r>
            <a:r>
              <a:rPr lang="en-US" altLang="ja-JP" sz="2800" b="1" dirty="0">
                <a:solidFill>
                  <a:schemeClr val="bg1"/>
                </a:solidFill>
                <a:latin typeface="Meiryo UI" panose="020B0604030504040204" pitchFamily="50" charset="-128"/>
                <a:ea typeface="Meiryo UI" panose="020B0604030504040204" pitchFamily="50" charset="-128"/>
              </a:rPr>
              <a:t>WG</a:t>
            </a:r>
            <a:r>
              <a:rPr lang="ja-JP" altLang="en-US" sz="2800" b="1" dirty="0">
                <a:solidFill>
                  <a:schemeClr val="bg1"/>
                </a:solidFill>
                <a:latin typeface="Meiryo UI" panose="020B0604030504040204" pitchFamily="50" charset="-128"/>
                <a:ea typeface="Meiryo UI" panose="020B0604030504040204" pitchFamily="50" charset="-128"/>
              </a:rPr>
              <a:t>の取組状況及び今後の方向性</a:t>
            </a:r>
            <a:r>
              <a:rPr lang="ja-JP" altLang="en-US" sz="1400" b="1" dirty="0">
                <a:solidFill>
                  <a:schemeClr val="bg1"/>
                </a:solidFill>
                <a:latin typeface="Meiryo UI" panose="020B0604030504040204" pitchFamily="50" charset="-128"/>
                <a:ea typeface="Meiryo UI" panose="020B0604030504040204" pitchFamily="50" charset="-128"/>
              </a:rPr>
              <a:t>　</a:t>
            </a:r>
          </a:p>
        </p:txBody>
      </p:sp>
      <p:sp>
        <p:nvSpPr>
          <p:cNvPr id="3" name="テキスト ボックス 2"/>
          <p:cNvSpPr txBox="1"/>
          <p:nvPr/>
        </p:nvSpPr>
        <p:spPr>
          <a:xfrm>
            <a:off x="0" y="660168"/>
            <a:ext cx="8640960" cy="485762"/>
          </a:xfrm>
          <a:prstGeom prst="rect">
            <a:avLst/>
          </a:prstGeom>
        </p:spPr>
        <p:txBody>
          <a:bodyPr vert="horz" wrap="square" lIns="91427" tIns="45714" rIns="91427" bIns="45714" rtlCol="0">
            <a:spAutoFit/>
          </a:bodyPr>
          <a:lstStyle/>
          <a:p>
            <a:pPr marL="0" indent="0" algn="l">
              <a:lnSpc>
                <a:spcPct val="120000"/>
              </a:lnSpc>
              <a:spcBef>
                <a:spcPts val="600"/>
              </a:spcBef>
              <a:buNone/>
            </a:pPr>
            <a:r>
              <a:rPr lang="ja-JP" altLang="en-US" sz="2400" dirty="0">
                <a:latin typeface="Meiryo UI" panose="020B0604030504040204" pitchFamily="50" charset="-128"/>
                <a:ea typeface="Meiryo UI" panose="020B0604030504040204" pitchFamily="50" charset="-128"/>
              </a:rPr>
              <a:t>○率先取組（府有施設</a:t>
            </a:r>
            <a:r>
              <a:rPr lang="en-US" altLang="ja-JP" sz="2400" dirty="0">
                <a:latin typeface="Meiryo UI" panose="020B0604030504040204" pitchFamily="50" charset="-128"/>
                <a:ea typeface="Meiryo UI" panose="020B0604030504040204" pitchFamily="50" charset="-128"/>
              </a:rPr>
              <a:t>ZEB</a:t>
            </a:r>
            <a:r>
              <a:rPr lang="ja-JP" altLang="en-US" sz="2400" dirty="0">
                <a:latin typeface="Meiryo UI" panose="020B0604030504040204" pitchFamily="50" charset="-128"/>
                <a:ea typeface="Meiryo UI" panose="020B0604030504040204" pitchFamily="50" charset="-128"/>
              </a:rPr>
              <a:t>化</a:t>
            </a:r>
            <a:r>
              <a:rPr lang="en-US" altLang="ja-JP" sz="2400" dirty="0">
                <a:latin typeface="Meiryo UI" panose="020B0604030504040204" pitchFamily="50" charset="-128"/>
                <a:ea typeface="Meiryo UI" panose="020B0604030504040204" pitchFamily="50" charset="-128"/>
              </a:rPr>
              <a:t>WG</a:t>
            </a:r>
            <a:r>
              <a:rPr lang="ja-JP" altLang="en-US" sz="2400" dirty="0">
                <a:latin typeface="Meiryo UI" panose="020B0604030504040204" pitchFamily="50" charset="-128"/>
                <a:ea typeface="Meiryo UI" panose="020B0604030504040204" pitchFamily="50" charset="-128"/>
              </a:rPr>
              <a:t>、公共調達</a:t>
            </a:r>
            <a:r>
              <a:rPr lang="en-US" altLang="ja-JP" sz="2400" dirty="0">
                <a:latin typeface="Meiryo UI" panose="020B0604030504040204" pitchFamily="50" charset="-128"/>
                <a:ea typeface="Meiryo UI" panose="020B0604030504040204" pitchFamily="50" charset="-128"/>
              </a:rPr>
              <a:t>WG </a:t>
            </a:r>
            <a:r>
              <a:rPr lang="ja-JP" altLang="en-US" sz="2400" dirty="0">
                <a:latin typeface="Meiryo UI" panose="020B0604030504040204" pitchFamily="50" charset="-128"/>
                <a:ea typeface="Meiryo UI" panose="020B0604030504040204" pitchFamily="50" charset="-128"/>
              </a:rPr>
              <a:t>）</a:t>
            </a:r>
            <a:endParaRPr kumimoji="1" lang="ja-JP" altLang="en-US" sz="2400" dirty="0">
              <a:latin typeface="Meiryo UI" panose="020B0604030504040204" pitchFamily="50" charset="-128"/>
              <a:ea typeface="Meiryo UI" panose="020B0604030504040204" pitchFamily="50" charset="-128"/>
            </a:endParaRPr>
          </a:p>
        </p:txBody>
      </p:sp>
      <p:graphicFrame>
        <p:nvGraphicFramePr>
          <p:cNvPr id="7" name="表 6">
            <a:extLst>
              <a:ext uri="{FF2B5EF4-FFF2-40B4-BE49-F238E27FC236}">
                <a16:creationId xmlns:a16="http://schemas.microsoft.com/office/drawing/2014/main" id="{BEA29ED5-3B10-4475-A4E9-0DF5AADF649F}"/>
              </a:ext>
            </a:extLst>
          </p:cNvPr>
          <p:cNvGraphicFramePr>
            <a:graphicFrameLocks noGrp="1"/>
          </p:cNvGraphicFramePr>
          <p:nvPr>
            <p:extLst>
              <p:ext uri="{D42A27DB-BD31-4B8C-83A1-F6EECF244321}">
                <p14:modId xmlns:p14="http://schemas.microsoft.com/office/powerpoint/2010/main" val="1423464672"/>
              </p:ext>
            </p:extLst>
          </p:nvPr>
        </p:nvGraphicFramePr>
        <p:xfrm>
          <a:off x="215600" y="1145932"/>
          <a:ext cx="8712800" cy="5437457"/>
        </p:xfrm>
        <a:graphic>
          <a:graphicData uri="http://schemas.openxmlformats.org/drawingml/2006/table">
            <a:tbl>
              <a:tblPr firstRow="1" bandRow="1">
                <a:tableStyleId>{16D9F66E-5EB9-4882-86FB-DCBF35E3C3E4}</a:tableStyleId>
              </a:tblPr>
              <a:tblGrid>
                <a:gridCol w="1512000">
                  <a:extLst>
                    <a:ext uri="{9D8B030D-6E8A-4147-A177-3AD203B41FA5}">
                      <a16:colId xmlns:a16="http://schemas.microsoft.com/office/drawing/2014/main" val="4074743331"/>
                    </a:ext>
                  </a:extLst>
                </a:gridCol>
                <a:gridCol w="3600400">
                  <a:extLst>
                    <a:ext uri="{9D8B030D-6E8A-4147-A177-3AD203B41FA5}">
                      <a16:colId xmlns:a16="http://schemas.microsoft.com/office/drawing/2014/main" val="1954077383"/>
                    </a:ext>
                  </a:extLst>
                </a:gridCol>
                <a:gridCol w="3600400">
                  <a:extLst>
                    <a:ext uri="{9D8B030D-6E8A-4147-A177-3AD203B41FA5}">
                      <a16:colId xmlns:a16="http://schemas.microsoft.com/office/drawing/2014/main" val="946558805"/>
                    </a:ext>
                  </a:extLst>
                </a:gridCol>
              </a:tblGrid>
              <a:tr h="324668">
                <a:tc>
                  <a:txBody>
                    <a:bodyPr/>
                    <a:lstStyle/>
                    <a:p>
                      <a:pPr algn="ctr"/>
                      <a:r>
                        <a:rPr kumimoji="1" lang="en-US" altLang="ja-JP" sz="1600" b="1" dirty="0">
                          <a:latin typeface="Meiryo UI" panose="020B0604030504040204" pitchFamily="50" charset="-128"/>
                          <a:ea typeface="Meiryo UI" panose="020B0604030504040204" pitchFamily="50" charset="-128"/>
                        </a:rPr>
                        <a:t>WG</a:t>
                      </a:r>
                      <a:r>
                        <a:rPr kumimoji="1" lang="ja-JP" altLang="en-US" sz="1600" b="1" dirty="0">
                          <a:latin typeface="Meiryo UI" panose="020B0604030504040204" pitchFamily="50" charset="-128"/>
                          <a:ea typeface="Meiryo UI" panose="020B0604030504040204" pitchFamily="50" charset="-128"/>
                        </a:rPr>
                        <a:t>名称</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b="1" dirty="0">
                          <a:solidFill>
                            <a:schemeClr val="tx1"/>
                          </a:solidFill>
                          <a:latin typeface="Meiryo UI" panose="020B0604030504040204" pitchFamily="50" charset="-128"/>
                          <a:ea typeface="Meiryo UI" panose="020B0604030504040204" pitchFamily="50" charset="-128"/>
                        </a:rPr>
                        <a:t>令和</a:t>
                      </a:r>
                      <a:r>
                        <a:rPr lang="en-US" altLang="ja-JP" sz="1600" b="1" dirty="0">
                          <a:solidFill>
                            <a:schemeClr val="tx1"/>
                          </a:solidFill>
                          <a:latin typeface="Meiryo UI" panose="020B0604030504040204" pitchFamily="50" charset="-128"/>
                          <a:ea typeface="Meiryo UI" panose="020B0604030504040204" pitchFamily="50" charset="-128"/>
                        </a:rPr>
                        <a:t>7</a:t>
                      </a:r>
                      <a:r>
                        <a:rPr lang="ja-JP" altLang="en-US" sz="1600" b="1" dirty="0">
                          <a:solidFill>
                            <a:schemeClr val="tx1"/>
                          </a:solidFill>
                          <a:latin typeface="Meiryo UI" panose="020B0604030504040204" pitchFamily="50" charset="-128"/>
                          <a:ea typeface="Meiryo UI" panose="020B0604030504040204" pitchFamily="50" charset="-128"/>
                        </a:rPr>
                        <a:t>年度の取組状況</a:t>
                      </a:r>
                      <a:endParaRPr lang="en-US" altLang="ja-JP" sz="16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b="1" dirty="0">
                          <a:solidFill>
                            <a:schemeClr val="tx1"/>
                          </a:solidFill>
                          <a:latin typeface="Meiryo UI" panose="020B0604030504040204" pitchFamily="50" charset="-128"/>
                          <a:ea typeface="Meiryo UI" panose="020B0604030504040204" pitchFamily="50" charset="-128"/>
                        </a:rPr>
                        <a:t>今後の方向性</a:t>
                      </a:r>
                      <a:endParaRPr lang="en-US" altLang="ja-JP" sz="1600" b="1" dirty="0">
                        <a:solidFill>
                          <a:srgbClr val="FF0000"/>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42531665"/>
                  </a:ext>
                </a:extLst>
              </a:tr>
              <a:tr h="3081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latin typeface="Meiryo UI" panose="020B0604030504040204" pitchFamily="50" charset="-128"/>
                          <a:ea typeface="Meiryo UI" panose="020B0604030504040204" pitchFamily="50" charset="-128"/>
                        </a:rPr>
                        <a:t>府有施設</a:t>
                      </a:r>
                      <a:r>
                        <a:rPr lang="en-US" altLang="ja-JP" sz="1400" b="1" dirty="0">
                          <a:latin typeface="Meiryo UI" panose="020B0604030504040204" pitchFamily="50" charset="-128"/>
                          <a:ea typeface="Meiryo UI" panose="020B0604030504040204" pitchFamily="50" charset="-128"/>
                        </a:rPr>
                        <a:t>ZEB</a:t>
                      </a:r>
                      <a:r>
                        <a:rPr lang="ja-JP" altLang="en-US" sz="1400" b="1" dirty="0">
                          <a:latin typeface="Meiryo UI" panose="020B0604030504040204" pitchFamily="50" charset="-128"/>
                          <a:ea typeface="Meiryo UI" panose="020B0604030504040204" pitchFamily="50" charset="-128"/>
                        </a:rPr>
                        <a:t>化</a:t>
                      </a:r>
                      <a:r>
                        <a:rPr lang="en-US" altLang="ja-JP" sz="1400" b="1" dirty="0">
                          <a:latin typeface="Meiryo UI" panose="020B0604030504040204" pitchFamily="50" charset="-128"/>
                          <a:ea typeface="Meiryo UI" panose="020B0604030504040204" pitchFamily="50" charset="-128"/>
                        </a:rPr>
                        <a:t>WG</a:t>
                      </a:r>
                      <a:endParaRPr kumimoji="1" lang="ja-JP" altLang="en-US" sz="1400" b="1"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50000"/>
                        </a:lnSpc>
                        <a:spcBef>
                          <a:spcPts val="0"/>
                        </a:spcBef>
                        <a:spcAft>
                          <a:spcPts val="0"/>
                        </a:spcAft>
                        <a:buClrTx/>
                        <a:buSzTx/>
                        <a:buFontTx/>
                        <a:buNone/>
                        <a:tabLst/>
                        <a:defRPr/>
                      </a:pPr>
                      <a:endParaRPr lang="en-US" altLang="ja-JP" sz="1400" dirty="0">
                        <a:latin typeface="Meiryo UI" panose="020B0604030504040204" pitchFamily="50" charset="-128"/>
                        <a:ea typeface="Meiryo UI" panose="020B0604030504040204" pitchFamily="50" charset="-128"/>
                      </a:endParaRPr>
                    </a:p>
                    <a:p>
                      <a:r>
                        <a:rPr kumimoji="1" lang="en-US" altLang="ja-JP" sz="1400" b="1" dirty="0">
                          <a:latin typeface="Meiryo UI" panose="020B0604030504040204" pitchFamily="50" charset="-128"/>
                          <a:ea typeface="Meiryo UI" panose="020B0604030504040204" pitchFamily="50" charset="-128"/>
                        </a:rPr>
                        <a:t>WG</a:t>
                      </a:r>
                      <a:r>
                        <a:rPr kumimoji="1" lang="ja-JP" altLang="en-US" sz="1400" b="1" dirty="0">
                          <a:latin typeface="Meiryo UI" panose="020B0604030504040204" pitchFamily="50" charset="-128"/>
                          <a:ea typeface="Meiryo UI" panose="020B0604030504040204" pitchFamily="50" charset="-128"/>
                        </a:rPr>
                        <a:t>長：</a:t>
                      </a:r>
                      <a:endParaRPr kumimoji="1" lang="en-US" altLang="ja-JP" sz="1400" b="1" dirty="0">
                        <a:latin typeface="Meiryo UI" panose="020B0604030504040204" pitchFamily="50" charset="-128"/>
                        <a:ea typeface="Meiryo UI" panose="020B0604030504040204" pitchFamily="50" charset="-128"/>
                      </a:endParaRPr>
                    </a:p>
                    <a:p>
                      <a:pPr marL="93663" indent="0"/>
                      <a:r>
                        <a:rPr kumimoji="1" lang="ja-JP" altLang="en-US" sz="1400" b="0" dirty="0">
                          <a:latin typeface="Meiryo UI" panose="020B0604030504040204" pitchFamily="50" charset="-128"/>
                          <a:ea typeface="Meiryo UI" panose="020B0604030504040204" pitchFamily="50" charset="-128"/>
                        </a:rPr>
                        <a:t>脱炭素・エネルギー政策課長</a:t>
                      </a:r>
                      <a:endParaRPr kumimoji="1" lang="en-US" altLang="ja-JP" sz="1400" b="0" dirty="0">
                        <a:latin typeface="Meiryo UI" panose="020B0604030504040204" pitchFamily="50" charset="-128"/>
                        <a:ea typeface="Meiryo UI" panose="020B0604030504040204" pitchFamily="50" charset="-128"/>
                      </a:endParaRPr>
                    </a:p>
                    <a:p>
                      <a:r>
                        <a:rPr kumimoji="1" lang="ja-JP" altLang="en-US" sz="1400" b="1" dirty="0">
                          <a:latin typeface="Meiryo UI" panose="020B0604030504040204" pitchFamily="50" charset="-128"/>
                          <a:ea typeface="Meiryo UI" panose="020B0604030504040204" pitchFamily="50" charset="-128"/>
                        </a:rPr>
                        <a:t>副</a:t>
                      </a:r>
                      <a:r>
                        <a:rPr kumimoji="1" lang="en-US" altLang="ja-JP" sz="1400" b="1" dirty="0">
                          <a:latin typeface="Meiryo UI" panose="020B0604030504040204" pitchFamily="50" charset="-128"/>
                          <a:ea typeface="Meiryo UI" panose="020B0604030504040204" pitchFamily="50" charset="-128"/>
                        </a:rPr>
                        <a:t>WG</a:t>
                      </a:r>
                      <a:r>
                        <a:rPr kumimoji="1" lang="ja-JP" altLang="en-US" sz="1400" b="1" dirty="0">
                          <a:latin typeface="Meiryo UI" panose="020B0604030504040204" pitchFamily="50" charset="-128"/>
                          <a:ea typeface="Meiryo UI" panose="020B0604030504040204" pitchFamily="50" charset="-128"/>
                        </a:rPr>
                        <a:t>長：</a:t>
                      </a:r>
                      <a:endParaRPr kumimoji="1" lang="en-US" altLang="ja-JP" sz="1400" b="1" dirty="0">
                        <a:latin typeface="Meiryo UI" panose="020B0604030504040204" pitchFamily="50" charset="-128"/>
                        <a:ea typeface="Meiryo UI" panose="020B0604030504040204" pitchFamily="50" charset="-128"/>
                      </a:endParaRPr>
                    </a:p>
                    <a:p>
                      <a:pPr marL="0" indent="93663"/>
                      <a:r>
                        <a:rPr kumimoji="1" lang="ja-JP" altLang="en-US" sz="1400" b="0" dirty="0">
                          <a:latin typeface="Meiryo UI" panose="020B0604030504040204" pitchFamily="50" charset="-128"/>
                          <a:ea typeface="Meiryo UI" panose="020B0604030504040204" pitchFamily="50" charset="-128"/>
                        </a:rPr>
                        <a:t>公共建築室</a:t>
                      </a:r>
                      <a:endParaRPr kumimoji="1" lang="en-US" altLang="ja-JP" sz="1400" b="0" dirty="0">
                        <a:latin typeface="Meiryo UI" panose="020B0604030504040204" pitchFamily="50" charset="-128"/>
                        <a:ea typeface="Meiryo UI" panose="020B0604030504040204" pitchFamily="50" charset="-128"/>
                      </a:endParaRPr>
                    </a:p>
                    <a:p>
                      <a:pPr marL="0" indent="93663"/>
                      <a:r>
                        <a:rPr kumimoji="1" lang="ja-JP" altLang="en-US" sz="1400" b="0" dirty="0">
                          <a:latin typeface="Meiryo UI" panose="020B0604030504040204" pitchFamily="50" charset="-128"/>
                          <a:ea typeface="Meiryo UI" panose="020B0604030504040204" pitchFamily="50" charset="-128"/>
                        </a:rPr>
                        <a:t>計画課長</a:t>
                      </a:r>
                      <a:endParaRPr kumimoji="1" lang="en-US" altLang="ja-JP" sz="1400" b="0" dirty="0">
                        <a:latin typeface="Meiryo UI" panose="020B0604030504040204" pitchFamily="50" charset="-128"/>
                        <a:ea typeface="Meiryo UI" panose="020B0604030504040204" pitchFamily="50" charset="-128"/>
                      </a:endParaRPr>
                    </a:p>
                    <a:p>
                      <a:pPr>
                        <a:lnSpc>
                          <a:spcPct val="50000"/>
                        </a:lnSpc>
                      </a:pPr>
                      <a:endParaRPr kumimoji="1" lang="en-US" altLang="ja-JP" sz="1400" b="0" dirty="0">
                        <a:highlight>
                          <a:srgbClr val="FF00FF"/>
                        </a:highligh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Meiryo UI" panose="020B0604030504040204" pitchFamily="50" charset="-128"/>
                          <a:ea typeface="Meiryo UI" panose="020B0604030504040204" pitchFamily="50" charset="-128"/>
                        </a:rPr>
                        <a:t>第</a:t>
                      </a:r>
                      <a:r>
                        <a:rPr kumimoji="1" lang="en-US" altLang="ja-JP" sz="1400" b="0" dirty="0">
                          <a:latin typeface="Meiryo UI" panose="020B0604030504040204" pitchFamily="50" charset="-128"/>
                          <a:ea typeface="Meiryo UI" panose="020B0604030504040204" pitchFamily="50" charset="-128"/>
                        </a:rPr>
                        <a:t>1</a:t>
                      </a:r>
                      <a:r>
                        <a:rPr kumimoji="1" lang="ja-JP" altLang="en-US" sz="1400" b="0" dirty="0">
                          <a:latin typeface="Meiryo UI" panose="020B0604030504040204" pitchFamily="50" charset="-128"/>
                          <a:ea typeface="Meiryo UI" panose="020B0604030504040204" pitchFamily="50" charset="-128"/>
                        </a:rPr>
                        <a:t>回</a:t>
                      </a:r>
                      <a:r>
                        <a:rPr kumimoji="1" lang="en-US" altLang="ja-JP" sz="1400" b="0" dirty="0">
                          <a:latin typeface="Meiryo UI" panose="020B0604030504040204" pitchFamily="50" charset="-128"/>
                          <a:ea typeface="Meiryo UI" panose="020B0604030504040204" pitchFamily="50" charset="-128"/>
                        </a:rPr>
                        <a:t>:5/28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dirty="0">
                        <a:latin typeface="Meiryo UI" panose="020B0604030504040204" pitchFamily="50" charset="-128"/>
                        <a:ea typeface="Meiryo UI" panose="020B0604030504040204" pitchFamily="50" charset="-128"/>
                      </a:endParaRPr>
                    </a:p>
                  </a:txBody>
                  <a:tcPr marL="36000" marR="36000" marT="36000" marB="3600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〇新築</a:t>
                      </a:r>
                      <a:r>
                        <a:rPr lang="en-US" altLang="ja-JP" sz="1400" b="0" dirty="0">
                          <a:solidFill>
                            <a:schemeClr val="tx1"/>
                          </a:solidFill>
                          <a:latin typeface="Meiryo UI" panose="020B0604030504040204" pitchFamily="50" charset="-128"/>
                          <a:ea typeface="Meiryo UI" panose="020B0604030504040204" pitchFamily="50" charset="-128"/>
                        </a:rPr>
                        <a:t>(</a:t>
                      </a:r>
                      <a:r>
                        <a:rPr lang="ja-JP" altLang="en-US" sz="1400" b="0" dirty="0">
                          <a:solidFill>
                            <a:schemeClr val="tx1"/>
                          </a:solidFill>
                          <a:latin typeface="Meiryo UI" panose="020B0604030504040204" pitchFamily="50" charset="-128"/>
                          <a:ea typeface="Meiryo UI" panose="020B0604030504040204" pitchFamily="50" charset="-128"/>
                        </a:rPr>
                        <a:t>建替えを含む</a:t>
                      </a:r>
                      <a:r>
                        <a:rPr lang="en-US" altLang="ja-JP" sz="1400" b="0" dirty="0">
                          <a:solidFill>
                            <a:schemeClr val="tx1"/>
                          </a:solidFill>
                          <a:latin typeface="Meiryo UI" panose="020B0604030504040204" pitchFamily="50" charset="-128"/>
                          <a:ea typeface="Meiryo UI" panose="020B0604030504040204" pitchFamily="50" charset="-128"/>
                        </a:rPr>
                        <a:t>)</a:t>
                      </a:r>
                      <a:r>
                        <a:rPr lang="ja-JP" altLang="en-US" sz="1400" b="0" dirty="0">
                          <a:solidFill>
                            <a:schemeClr val="tx1"/>
                          </a:solidFill>
                          <a:latin typeface="Meiryo UI" panose="020B0604030504040204" pitchFamily="50" charset="-128"/>
                          <a:ea typeface="Meiryo UI" panose="020B0604030504040204" pitchFamily="50" charset="-128"/>
                        </a:rPr>
                        <a:t>する府有建築物の</a:t>
                      </a:r>
                      <a:r>
                        <a:rPr lang="en-US" altLang="ja-JP" sz="1400" b="0" dirty="0">
                          <a:solidFill>
                            <a:schemeClr val="tx1"/>
                          </a:solidFill>
                          <a:latin typeface="Meiryo UI" panose="020B0604030504040204" pitchFamily="50" charset="-128"/>
                          <a:ea typeface="Meiryo UI" panose="020B0604030504040204" pitchFamily="50" charset="-128"/>
                        </a:rPr>
                        <a:t>ZEB</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化手法を検討</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a:t>
                      </a:r>
                      <a:r>
                        <a:rPr lang="en-US" altLang="ja-JP" sz="1400" b="0" dirty="0">
                          <a:solidFill>
                            <a:schemeClr val="tx1"/>
                          </a:solidFill>
                          <a:latin typeface="Meiryo UI" panose="020B0604030504040204" pitchFamily="50" charset="-128"/>
                          <a:ea typeface="Meiryo UI" panose="020B0604030504040204" pitchFamily="50" charset="-128"/>
                        </a:rPr>
                        <a:t>ZEB</a:t>
                      </a:r>
                      <a:r>
                        <a:rPr lang="ja-JP" altLang="en-US" sz="1400" b="0" dirty="0">
                          <a:solidFill>
                            <a:schemeClr val="tx1"/>
                          </a:solidFill>
                          <a:latin typeface="Meiryo UI" panose="020B0604030504040204" pitchFamily="50" charset="-128"/>
                          <a:ea typeface="Meiryo UI" panose="020B0604030504040204" pitchFamily="50" charset="-128"/>
                        </a:rPr>
                        <a:t>化推進方針」に基づき、</a:t>
                      </a:r>
                      <a:r>
                        <a:rPr lang="en-US" altLang="ja-JP" sz="1400" b="0" dirty="0">
                          <a:solidFill>
                            <a:schemeClr val="tx1"/>
                          </a:solidFill>
                          <a:latin typeface="Meiryo UI" panose="020B0604030504040204" pitchFamily="50" charset="-128"/>
                          <a:ea typeface="Meiryo UI" panose="020B0604030504040204" pitchFamily="50" charset="-128"/>
                        </a:rPr>
                        <a:t>ZEB</a:t>
                      </a:r>
                      <a:r>
                        <a:rPr lang="ja-JP" altLang="en-US" sz="1400" b="0" dirty="0">
                          <a:solidFill>
                            <a:schemeClr val="tx1"/>
                          </a:solidFill>
                          <a:latin typeface="Meiryo UI" panose="020B0604030504040204" pitchFamily="50" charset="-128"/>
                          <a:ea typeface="Meiryo UI" panose="020B0604030504040204" pitchFamily="50" charset="-128"/>
                        </a:rPr>
                        <a:t>仕様で</a:t>
                      </a: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a:t>
                      </a:r>
                      <a:r>
                        <a:rPr lang="en-US" altLang="ja-JP" sz="1400" b="0" dirty="0">
                          <a:solidFill>
                            <a:schemeClr val="tx1"/>
                          </a:solidFill>
                          <a:latin typeface="Meiryo UI" panose="020B0604030504040204" pitchFamily="50" charset="-128"/>
                          <a:ea typeface="Meiryo UI" panose="020B0604030504040204" pitchFamily="50" charset="-128"/>
                        </a:rPr>
                        <a:t>R</a:t>
                      </a:r>
                      <a:r>
                        <a:rPr lang="ja-JP" altLang="en-US" sz="1400" b="0" dirty="0">
                          <a:solidFill>
                            <a:schemeClr val="tx1"/>
                          </a:solidFill>
                          <a:latin typeface="Meiryo UI" panose="020B0604030504040204" pitchFamily="50" charset="-128"/>
                          <a:ea typeface="Meiryo UI" panose="020B0604030504040204" pitchFamily="50" charset="-128"/>
                        </a:rPr>
                        <a:t>７年度工事発注</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〇既存施設における</a:t>
                      </a:r>
                      <a:r>
                        <a:rPr lang="en-US" altLang="ja-JP" sz="1400" b="0" dirty="0">
                          <a:solidFill>
                            <a:schemeClr val="tx1"/>
                          </a:solidFill>
                          <a:latin typeface="Meiryo UI" panose="020B0604030504040204" pitchFamily="50" charset="-128"/>
                          <a:ea typeface="Meiryo UI" panose="020B0604030504040204" pitchFamily="50" charset="-128"/>
                        </a:rPr>
                        <a:t>ZEB</a:t>
                      </a:r>
                      <a:r>
                        <a:rPr lang="ja-JP" altLang="en-US" sz="1400" b="0" dirty="0">
                          <a:solidFill>
                            <a:schemeClr val="tx1"/>
                          </a:solidFill>
                          <a:latin typeface="Meiryo UI" panose="020B0604030504040204" pitchFamily="50" charset="-128"/>
                          <a:ea typeface="Meiryo UI" panose="020B0604030504040204" pitchFamily="50" charset="-128"/>
                        </a:rPr>
                        <a:t>化推進に向けた検討</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・西大阪治水事務所にて、府有施設で初の</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a:t>
                      </a:r>
                      <a:r>
                        <a:rPr lang="en-US" altLang="ja-JP" sz="1400" b="0" dirty="0">
                          <a:solidFill>
                            <a:schemeClr val="tx1"/>
                          </a:solidFill>
                          <a:latin typeface="Meiryo UI" panose="020B0604030504040204" pitchFamily="50" charset="-128"/>
                          <a:ea typeface="Meiryo UI" panose="020B0604030504040204" pitchFamily="50" charset="-128"/>
                        </a:rPr>
                        <a:t>ZEB</a:t>
                      </a:r>
                      <a:r>
                        <a:rPr lang="ja-JP" altLang="en-US" sz="1400" b="0" dirty="0">
                          <a:solidFill>
                            <a:schemeClr val="tx1"/>
                          </a:solidFill>
                          <a:latin typeface="Meiryo UI" panose="020B0604030504040204" pitchFamily="50" charset="-128"/>
                          <a:ea typeface="Meiryo UI" panose="020B0604030504040204" pitchFamily="50" charset="-128"/>
                        </a:rPr>
                        <a:t>認証を取得し、</a:t>
                      </a:r>
                      <a:r>
                        <a:rPr lang="en-US" altLang="ja-JP" sz="1400" b="0">
                          <a:solidFill>
                            <a:schemeClr val="tx1"/>
                          </a:solidFill>
                          <a:latin typeface="Meiryo UI" panose="020B0604030504040204" pitchFamily="50" charset="-128"/>
                          <a:ea typeface="Meiryo UI" panose="020B0604030504040204" pitchFamily="50" charset="-128"/>
                        </a:rPr>
                        <a:t>ZEB Ready</a:t>
                      </a:r>
                      <a:r>
                        <a:rPr lang="ja-JP" altLang="en-US" sz="1400" b="0" dirty="0">
                          <a:solidFill>
                            <a:schemeClr val="tx1"/>
                          </a:solidFill>
                          <a:latin typeface="Meiryo UI" panose="020B0604030504040204" pitchFamily="50" charset="-128"/>
                          <a:ea typeface="Meiryo UI" panose="020B0604030504040204" pitchFamily="50" charset="-128"/>
                        </a:rPr>
                        <a:t>を達成</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a:t>
                      </a:r>
                      <a:r>
                        <a:rPr lang="en-US" altLang="ja-JP" sz="1400" b="0" dirty="0">
                          <a:solidFill>
                            <a:schemeClr val="tx1"/>
                          </a:solidFill>
                          <a:latin typeface="Meiryo UI" panose="020B0604030504040204" pitchFamily="50" charset="-128"/>
                          <a:ea typeface="Meiryo UI" panose="020B0604030504040204" pitchFamily="50" charset="-128"/>
                        </a:rPr>
                        <a:t>ZEB</a:t>
                      </a:r>
                      <a:r>
                        <a:rPr lang="ja-JP" altLang="en-US" sz="1400" b="0" dirty="0">
                          <a:solidFill>
                            <a:schemeClr val="tx1"/>
                          </a:solidFill>
                          <a:latin typeface="Meiryo UI" panose="020B0604030504040204" pitchFamily="50" charset="-128"/>
                          <a:ea typeface="Meiryo UI" panose="020B0604030504040204" pitchFamily="50" charset="-128"/>
                        </a:rPr>
                        <a:t>可能性調査を２施設で実施</a:t>
                      </a: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a:t>
                      </a:r>
                      <a:r>
                        <a:rPr lang="en-US" altLang="ja-JP" sz="1400" b="0" dirty="0">
                          <a:solidFill>
                            <a:schemeClr val="tx1"/>
                          </a:solidFill>
                          <a:latin typeface="Meiryo UI" panose="020B0604030504040204" pitchFamily="50" charset="-128"/>
                          <a:ea typeface="Meiryo UI" panose="020B0604030504040204" pitchFamily="50" charset="-128"/>
                        </a:rPr>
                        <a:t>ZEB</a:t>
                      </a:r>
                      <a:r>
                        <a:rPr lang="ja-JP" altLang="en-US" sz="1400" b="0" dirty="0">
                          <a:solidFill>
                            <a:schemeClr val="tx1"/>
                          </a:solidFill>
                          <a:latin typeface="Meiryo UI" panose="020B0604030504040204" pitchFamily="50" charset="-128"/>
                          <a:ea typeface="Meiryo UI" panose="020B0604030504040204" pitchFamily="50" charset="-128"/>
                        </a:rPr>
                        <a:t>化の進め方を検討し、</a:t>
                      </a:r>
                      <a:r>
                        <a:rPr lang="en-US" altLang="ja-JP" sz="1400" b="0" dirty="0">
                          <a:solidFill>
                            <a:schemeClr val="tx1"/>
                          </a:solidFill>
                          <a:latin typeface="Meiryo UI" panose="020B0604030504040204" pitchFamily="50" charset="-128"/>
                          <a:ea typeface="Meiryo UI" panose="020B0604030504040204" pitchFamily="50" charset="-128"/>
                        </a:rPr>
                        <a:t>WG</a:t>
                      </a:r>
                      <a:r>
                        <a:rPr lang="ja-JP" altLang="en-US" sz="1400" b="0" dirty="0">
                          <a:solidFill>
                            <a:schemeClr val="tx1"/>
                          </a:solidFill>
                          <a:latin typeface="Meiryo UI" panose="020B0604030504040204" pitchFamily="50" charset="-128"/>
                          <a:ea typeface="Meiryo UI" panose="020B0604030504040204" pitchFamily="50" charset="-128"/>
                        </a:rPr>
                        <a:t>で共有</a:t>
                      </a:r>
                      <a:endParaRPr lang="en-US" altLang="ja-JP" sz="1400" b="0" dirty="0">
                        <a:solidFill>
                          <a:schemeClr val="tx1"/>
                        </a:solidFill>
                        <a:latin typeface="Meiryo UI" panose="020B0604030504040204" pitchFamily="50" charset="-128"/>
                        <a:ea typeface="Meiryo UI" panose="020B0604030504040204" pitchFamily="50" charset="-128"/>
                      </a:endParaRPr>
                    </a:p>
                  </a:txBody>
                  <a:tcPr/>
                </a:tc>
                <a:tc>
                  <a:txBody>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▶新築</a:t>
                      </a:r>
                      <a:r>
                        <a:rPr lang="en-US" altLang="ja-JP" sz="1400" b="0" dirty="0">
                          <a:solidFill>
                            <a:schemeClr val="tx1"/>
                          </a:solidFill>
                          <a:latin typeface="Meiryo UI" panose="020B0604030504040204" pitchFamily="50" charset="-128"/>
                          <a:ea typeface="Meiryo UI" panose="020B0604030504040204" pitchFamily="50" charset="-128"/>
                        </a:rPr>
                        <a:t>(</a:t>
                      </a:r>
                      <a:r>
                        <a:rPr lang="ja-JP" altLang="en-US" sz="1400" b="0" dirty="0">
                          <a:solidFill>
                            <a:schemeClr val="tx1"/>
                          </a:solidFill>
                          <a:latin typeface="Meiryo UI" panose="020B0604030504040204" pitchFamily="50" charset="-128"/>
                          <a:ea typeface="Meiryo UI" panose="020B0604030504040204" pitchFamily="50" charset="-128"/>
                        </a:rPr>
                        <a:t>建替えを含む</a:t>
                      </a:r>
                      <a:r>
                        <a:rPr lang="en-US" altLang="ja-JP" sz="1400" b="0" dirty="0">
                          <a:solidFill>
                            <a:schemeClr val="tx1"/>
                          </a:solidFill>
                          <a:latin typeface="Meiryo UI" panose="020B0604030504040204" pitchFamily="50" charset="-128"/>
                          <a:ea typeface="Meiryo UI" panose="020B0604030504040204" pitchFamily="50" charset="-128"/>
                        </a:rPr>
                        <a:t>)</a:t>
                      </a:r>
                      <a:r>
                        <a:rPr lang="ja-JP" altLang="en-US" sz="1400" b="0" dirty="0">
                          <a:solidFill>
                            <a:schemeClr val="tx1"/>
                          </a:solidFill>
                          <a:latin typeface="Meiryo UI" panose="020B0604030504040204" pitchFamily="50" charset="-128"/>
                          <a:ea typeface="Meiryo UI" panose="020B0604030504040204" pitchFamily="50" charset="-128"/>
                        </a:rPr>
                        <a:t>する府有建築物の</a:t>
                      </a:r>
                      <a:r>
                        <a:rPr lang="en-US" altLang="ja-JP" sz="1400" b="0" dirty="0">
                          <a:solidFill>
                            <a:schemeClr val="tx1"/>
                          </a:solidFill>
                          <a:latin typeface="Meiryo UI" panose="020B0604030504040204" pitchFamily="50" charset="-128"/>
                          <a:ea typeface="Meiryo UI" panose="020B0604030504040204" pitchFamily="50" charset="-128"/>
                        </a:rPr>
                        <a:t>ZEB</a:t>
                      </a:r>
                      <a:r>
                        <a:rPr lang="ja-JP" altLang="en-US" sz="1400" b="0" dirty="0">
                          <a:solidFill>
                            <a:schemeClr val="tx1"/>
                          </a:solidFill>
                          <a:latin typeface="Meiryo UI" panose="020B0604030504040204" pitchFamily="50" charset="-128"/>
                          <a:ea typeface="Meiryo UI" panose="020B0604030504040204" pitchFamily="50" charset="-128"/>
                        </a:rPr>
                        <a:t>化手法を推進</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a:t>
                      </a:r>
                      <a:r>
                        <a:rPr lang="en-US" altLang="ja-JP" sz="1400" b="0" dirty="0">
                          <a:solidFill>
                            <a:schemeClr val="tx1"/>
                          </a:solidFill>
                          <a:latin typeface="Meiryo UI" panose="020B0604030504040204" pitchFamily="50" charset="-128"/>
                          <a:ea typeface="Meiryo UI" panose="020B0604030504040204" pitchFamily="50" charset="-128"/>
                        </a:rPr>
                        <a:t>ZEB</a:t>
                      </a:r>
                      <a:r>
                        <a:rPr lang="ja-JP" altLang="en-US" sz="1400" b="0" dirty="0">
                          <a:solidFill>
                            <a:schemeClr val="tx1"/>
                          </a:solidFill>
                          <a:latin typeface="Meiryo UI" panose="020B0604030504040204" pitchFamily="50" charset="-128"/>
                          <a:ea typeface="Meiryo UI" panose="020B0604030504040204" pitchFamily="50" charset="-128"/>
                        </a:rPr>
                        <a:t>仕様で</a:t>
                      </a:r>
                      <a:r>
                        <a:rPr lang="en-US" altLang="ja-JP" sz="1400" b="0" dirty="0">
                          <a:solidFill>
                            <a:schemeClr val="tx1"/>
                          </a:solidFill>
                          <a:latin typeface="Meiryo UI" panose="020B0604030504040204" pitchFamily="50" charset="-128"/>
                          <a:ea typeface="Meiryo UI" panose="020B0604030504040204" pitchFamily="50" charset="-128"/>
                        </a:rPr>
                        <a:t>R</a:t>
                      </a:r>
                      <a:r>
                        <a:rPr lang="ja-JP" altLang="en-US" sz="1400" b="0" dirty="0">
                          <a:solidFill>
                            <a:schemeClr val="tx1"/>
                          </a:solidFill>
                          <a:latin typeface="Meiryo UI" panose="020B0604030504040204" pitchFamily="50" charset="-128"/>
                          <a:ea typeface="Meiryo UI" panose="020B0604030504040204" pitchFamily="50" charset="-128"/>
                        </a:rPr>
                        <a:t>８年度工事発注予定</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・引き続き、推進に係る連携協定を締結した、大阪大学とダイキン工業からの知見を取り入れ、</a:t>
                      </a:r>
                      <a:r>
                        <a:rPr lang="en-US" altLang="ja-JP" sz="1400" b="0" dirty="0">
                          <a:solidFill>
                            <a:schemeClr val="tx1"/>
                          </a:solidFill>
                          <a:latin typeface="Meiryo UI" panose="020B0604030504040204" pitchFamily="50" charset="-128"/>
                          <a:ea typeface="Meiryo UI" panose="020B0604030504040204" pitchFamily="50" charset="-128"/>
                        </a:rPr>
                        <a:t>ZEB</a:t>
                      </a:r>
                      <a:r>
                        <a:rPr lang="ja-JP" altLang="en-US" sz="1400" b="0" dirty="0">
                          <a:solidFill>
                            <a:schemeClr val="tx1"/>
                          </a:solidFill>
                          <a:latin typeface="Meiryo UI" panose="020B0604030504040204" pitchFamily="50" charset="-128"/>
                          <a:ea typeface="Meiryo UI" panose="020B0604030504040204" pitchFamily="50" charset="-128"/>
                        </a:rPr>
                        <a:t>化手法を検討</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endParaRPr lang="en-US" altLang="ja-JP" sz="8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60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▶既存施設における</a:t>
                      </a:r>
                      <a:r>
                        <a:rPr lang="en-US" altLang="ja-JP" sz="1400" b="0" dirty="0">
                          <a:solidFill>
                            <a:schemeClr val="tx1"/>
                          </a:solidFill>
                          <a:latin typeface="Meiryo UI" panose="020B0604030504040204" pitchFamily="50" charset="-128"/>
                          <a:ea typeface="Meiryo UI" panose="020B0604030504040204" pitchFamily="50" charset="-128"/>
                        </a:rPr>
                        <a:t>ZEB</a:t>
                      </a:r>
                      <a:r>
                        <a:rPr lang="ja-JP" altLang="en-US" sz="1400" b="0" dirty="0">
                          <a:solidFill>
                            <a:schemeClr val="tx1"/>
                          </a:solidFill>
                          <a:latin typeface="Meiryo UI" panose="020B0604030504040204" pitchFamily="50" charset="-128"/>
                          <a:ea typeface="Meiryo UI" panose="020B0604030504040204" pitchFamily="50" charset="-128"/>
                        </a:rPr>
                        <a:t>化推進に向けた検討</a:t>
                      </a: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rgbClr val="FF0000"/>
                          </a:solidFill>
                          <a:latin typeface="Meiryo UI" panose="020B0604030504040204" pitchFamily="50" charset="-128"/>
                          <a:ea typeface="Meiryo UI" panose="020B0604030504040204" pitchFamily="50" charset="-128"/>
                        </a:rPr>
                        <a:t>　</a:t>
                      </a:r>
                      <a:r>
                        <a:rPr lang="ja-JP" altLang="en-US" sz="1400" b="0" dirty="0">
                          <a:solidFill>
                            <a:schemeClr val="tx1"/>
                          </a:solidFill>
                          <a:latin typeface="Meiryo UI" panose="020B0604030504040204" pitchFamily="50" charset="-128"/>
                          <a:ea typeface="Meiryo UI" panose="020B0604030504040204" pitchFamily="50" charset="-128"/>
                        </a:rPr>
                        <a:t>・引き続き、</a:t>
                      </a:r>
                      <a:r>
                        <a:rPr lang="en-US" altLang="ja-JP" sz="1400" b="0" dirty="0">
                          <a:solidFill>
                            <a:schemeClr val="tx1"/>
                          </a:solidFill>
                          <a:latin typeface="Meiryo UI" panose="020B0604030504040204" pitchFamily="50" charset="-128"/>
                          <a:ea typeface="Meiryo UI" panose="020B0604030504040204" pitchFamily="50" charset="-128"/>
                        </a:rPr>
                        <a:t>ZEB</a:t>
                      </a:r>
                      <a:r>
                        <a:rPr lang="ja-JP" altLang="en-US" sz="1400" b="0" dirty="0">
                          <a:solidFill>
                            <a:schemeClr val="tx1"/>
                          </a:solidFill>
                          <a:latin typeface="Meiryo UI" panose="020B0604030504040204" pitchFamily="50" charset="-128"/>
                          <a:ea typeface="Meiryo UI" panose="020B0604030504040204" pitchFamily="50" charset="-128"/>
                        </a:rPr>
                        <a:t>化の進め方を検討</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endParaRPr lang="ja-JP" altLang="en-US" sz="14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804021115"/>
                  </a:ext>
                </a:extLst>
              </a:tr>
              <a:tr h="202101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latin typeface="Meiryo UI" panose="020B0604030504040204" pitchFamily="50" charset="-128"/>
                          <a:ea typeface="Meiryo UI" panose="020B0604030504040204" pitchFamily="50" charset="-128"/>
                        </a:rPr>
                        <a:t>公共調達</a:t>
                      </a:r>
                      <a:r>
                        <a:rPr lang="en-US" altLang="ja-JP" sz="1400" b="1" dirty="0">
                          <a:latin typeface="Meiryo UI" panose="020B0604030504040204" pitchFamily="50" charset="-128"/>
                          <a:ea typeface="Meiryo UI" panose="020B0604030504040204" pitchFamily="50" charset="-128"/>
                        </a:rPr>
                        <a:t>WG</a:t>
                      </a:r>
                      <a:endParaRPr kumimoji="1" lang="ja-JP" altLang="en-US" sz="1400" b="1"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50000"/>
                        </a:lnSpc>
                        <a:spcBef>
                          <a:spcPts val="0"/>
                        </a:spcBef>
                        <a:spcAft>
                          <a:spcPts val="0"/>
                        </a:spcAft>
                        <a:buClrTx/>
                        <a:buSzTx/>
                        <a:buFontTx/>
                        <a:buNone/>
                        <a:tabLst/>
                        <a:defRPr/>
                      </a:pPr>
                      <a:endParaRPr lang="en-US" altLang="ja-JP" sz="1400" dirty="0">
                        <a:latin typeface="Meiryo UI" panose="020B0604030504040204" pitchFamily="50" charset="-128"/>
                        <a:ea typeface="Meiryo UI" panose="020B0604030504040204" pitchFamily="50" charset="-128"/>
                      </a:endParaRPr>
                    </a:p>
                    <a:p>
                      <a:r>
                        <a:rPr kumimoji="1" lang="en-US" altLang="ja-JP" sz="1400" b="1" dirty="0">
                          <a:latin typeface="Meiryo UI" panose="020B0604030504040204" pitchFamily="50" charset="-128"/>
                          <a:ea typeface="Meiryo UI" panose="020B0604030504040204" pitchFamily="50" charset="-128"/>
                        </a:rPr>
                        <a:t>WG</a:t>
                      </a:r>
                      <a:r>
                        <a:rPr kumimoji="1" lang="ja-JP" altLang="en-US" sz="1400" b="1" dirty="0">
                          <a:latin typeface="Meiryo UI" panose="020B0604030504040204" pitchFamily="50" charset="-128"/>
                          <a:ea typeface="Meiryo UI" panose="020B0604030504040204" pitchFamily="50" charset="-128"/>
                        </a:rPr>
                        <a:t>長：</a:t>
                      </a:r>
                      <a:endParaRPr kumimoji="1" lang="en-US" altLang="ja-JP" sz="1400" b="1" dirty="0">
                        <a:latin typeface="Meiryo UI" panose="020B0604030504040204" pitchFamily="50" charset="-128"/>
                        <a:ea typeface="Meiryo UI" panose="020B0604030504040204" pitchFamily="50" charset="-128"/>
                      </a:endParaRPr>
                    </a:p>
                    <a:p>
                      <a:pPr marL="92075" indent="0"/>
                      <a:r>
                        <a:rPr kumimoji="1" lang="zh-TW" altLang="en-US" sz="1400" b="0" dirty="0">
                          <a:latin typeface="Meiryo UI" panose="020B0604030504040204" pitchFamily="50" charset="-128"/>
                          <a:ea typeface="Meiryo UI" panose="020B0604030504040204" pitchFamily="50" charset="-128"/>
                        </a:rPr>
                        <a:t>契約局 総務委託物品課長</a:t>
                      </a:r>
                      <a:endParaRPr kumimoji="1" lang="en-US" altLang="ja-JP" sz="1400" b="0" dirty="0">
                        <a:latin typeface="Meiryo UI" panose="020B0604030504040204" pitchFamily="50" charset="-128"/>
                        <a:ea typeface="Meiryo UI" panose="020B0604030504040204" pitchFamily="50" charset="-128"/>
                      </a:endParaRPr>
                    </a:p>
                    <a:p>
                      <a:pPr marL="92075" indent="0"/>
                      <a:r>
                        <a:rPr kumimoji="1" lang="ja-JP" altLang="en-US" sz="1400" b="0" dirty="0">
                          <a:latin typeface="Meiryo UI" panose="020B0604030504040204" pitchFamily="50" charset="-128"/>
                          <a:ea typeface="Meiryo UI" panose="020B0604030504040204" pitchFamily="50" charset="-128"/>
                        </a:rPr>
                        <a:t>環境農林水産部副理事</a:t>
                      </a:r>
                      <a:endParaRPr kumimoji="1" lang="en-US" altLang="ja-JP" sz="1400" b="0" dirty="0">
                        <a:latin typeface="Meiryo UI" panose="020B0604030504040204" pitchFamily="50" charset="-128"/>
                        <a:ea typeface="Meiryo UI" panose="020B0604030504040204" pitchFamily="50" charset="-128"/>
                      </a:endParaRPr>
                    </a:p>
                    <a:p>
                      <a:pPr>
                        <a:lnSpc>
                          <a:spcPct val="50000"/>
                        </a:lnSpc>
                      </a:pPr>
                      <a:endParaRPr kumimoji="1" lang="en-US" altLang="ja-JP" sz="1400" b="0" dirty="0">
                        <a:highlight>
                          <a:srgbClr val="FF00FF"/>
                        </a:highligh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Meiryo UI" panose="020B0604030504040204" pitchFamily="50" charset="-128"/>
                          <a:ea typeface="Meiryo UI" panose="020B0604030504040204" pitchFamily="50" charset="-128"/>
                        </a:rPr>
                        <a:t>第１回</a:t>
                      </a:r>
                      <a:r>
                        <a:rPr kumimoji="1" lang="en-US" altLang="ja-JP" sz="1400" b="0" dirty="0">
                          <a:latin typeface="Meiryo UI" panose="020B0604030504040204" pitchFamily="50" charset="-128"/>
                          <a:ea typeface="Meiryo UI" panose="020B0604030504040204" pitchFamily="50" charset="-128"/>
                        </a:rPr>
                        <a:t>:6/23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Meiryo UI" panose="020B0604030504040204" pitchFamily="50" charset="-128"/>
                          <a:ea typeface="Meiryo UI" panose="020B0604030504040204" pitchFamily="50" charset="-128"/>
                        </a:rPr>
                        <a:t>第２回</a:t>
                      </a:r>
                      <a:r>
                        <a:rPr kumimoji="1" lang="en-US" altLang="ja-JP" sz="1400" b="0" dirty="0">
                          <a:latin typeface="Meiryo UI" panose="020B0604030504040204" pitchFamily="50" charset="-128"/>
                          <a:ea typeface="Meiryo UI" panose="020B0604030504040204" pitchFamily="50" charset="-128"/>
                        </a:rPr>
                        <a:t>:11/5</a:t>
                      </a:r>
                    </a:p>
                  </a:txBody>
                  <a:tcPr marL="36000" marR="36000" marT="36000" marB="3600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〇脱炭素評価の試行実施</a:t>
                      </a: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・清掃等業務委託の総合評価入札</a:t>
                      </a: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・環境関連事業の公募型プロポーザル</a:t>
                      </a: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○各検討項目に対する課題等</a:t>
                      </a: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b="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a:solidFill>
                            <a:schemeClr val="tx1"/>
                          </a:solidFill>
                          <a:latin typeface="Meiryo UI" panose="020B0604030504040204" pitchFamily="50" charset="-128"/>
                          <a:ea typeface="Meiryo UI" panose="020B0604030504040204" pitchFamily="50" charset="-128"/>
                        </a:rPr>
                        <a:t>〇</a:t>
                      </a:r>
                      <a:r>
                        <a:rPr lang="ja-JP" altLang="en-US" sz="1400" b="0" dirty="0">
                          <a:solidFill>
                            <a:schemeClr val="tx1"/>
                          </a:solidFill>
                          <a:latin typeface="Meiryo UI" panose="020B0604030504040204" pitchFamily="50" charset="-128"/>
                          <a:ea typeface="Meiryo UI" panose="020B0604030504040204" pitchFamily="50" charset="-128"/>
                        </a:rPr>
                        <a:t>公共調達等における脱炭素評価の基本方針　</a:t>
                      </a: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と今後の進め方の検討</a:t>
                      </a:r>
                      <a:endParaRPr lang="en-US" altLang="ja-JP" sz="1400" b="0" dirty="0">
                        <a:solidFill>
                          <a:schemeClr val="tx1"/>
                        </a:solidFill>
                        <a:latin typeface="Meiryo UI" panose="020B0604030504040204" pitchFamily="50" charset="-128"/>
                        <a:ea typeface="Meiryo UI" panose="020B0604030504040204" pitchFamily="50" charset="-128"/>
                      </a:endParaRPr>
                    </a:p>
                  </a:txBody>
                  <a:tcPr/>
                </a:tc>
                <a:tc>
                  <a:txBody>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▶公共調達等における脱炭素評価の基本方針に基づき、総合評価落札方式、公募型プロポーザル方式、指定管理者制度のガイドライン等の改定</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▶脱炭素評価を実施する対象事業は、試行実施や国等の先行事例、留意点等を踏まえて順次拡大</a:t>
                      </a:r>
                      <a:endParaRPr lang="en-US" altLang="ja-JP" sz="14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950642905"/>
                  </a:ext>
                </a:extLst>
              </a:tr>
            </a:tbl>
          </a:graphicData>
        </a:graphic>
      </p:graphicFrame>
      <p:sp>
        <p:nvSpPr>
          <p:cNvPr id="8" name="正方形/長方形 7">
            <a:extLst>
              <a:ext uri="{FF2B5EF4-FFF2-40B4-BE49-F238E27FC236}">
                <a16:creationId xmlns:a16="http://schemas.microsoft.com/office/drawing/2014/main" id="{8BC9611A-4D34-4BBC-8DC1-EF5791B82C4B}"/>
              </a:ext>
            </a:extLst>
          </p:cNvPr>
          <p:cNvSpPr/>
          <p:nvPr/>
        </p:nvSpPr>
        <p:spPr>
          <a:xfrm>
            <a:off x="2067277" y="2505046"/>
            <a:ext cx="2698131" cy="360000"/>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marR="0" lvl="0" indent="-182563" defTabSz="914400" rtl="0" eaLnBrk="1" fontAlgn="auto" latinLnBrk="0" hangingPunct="1">
              <a:lnSpc>
                <a:spcPct val="100000"/>
              </a:lnSpc>
              <a:spcBef>
                <a:spcPts val="0"/>
              </a:spcBef>
              <a:spcAft>
                <a:spcPts val="0"/>
              </a:spcAft>
              <a:buClrTx/>
              <a:buSzTx/>
              <a:buFontTx/>
              <a:buNone/>
              <a:tabLst/>
              <a:defRPr/>
            </a:pPr>
            <a:r>
              <a:rPr lang="zh-CN" altLang="en-US" sz="1050" b="1" dirty="0">
                <a:solidFill>
                  <a:schemeClr val="tx1"/>
                </a:solidFill>
                <a:latin typeface="Meiryo UI" panose="020B0604030504040204" pitchFamily="50" charset="-128"/>
                <a:ea typeface="Meiryo UI" panose="020B0604030504040204" pitchFamily="50" charset="-128"/>
              </a:rPr>
              <a:t>生野警察署、生野支援学校、新工業系高校</a:t>
            </a:r>
          </a:p>
        </p:txBody>
      </p:sp>
      <p:sp>
        <p:nvSpPr>
          <p:cNvPr id="14" name="スライド番号プレースホルダー 1">
            <a:extLst>
              <a:ext uri="{FF2B5EF4-FFF2-40B4-BE49-F238E27FC236}">
                <a16:creationId xmlns:a16="http://schemas.microsoft.com/office/drawing/2014/main" id="{9E9541FA-F26A-4568-880D-14566A63356B}"/>
              </a:ext>
            </a:extLst>
          </p:cNvPr>
          <p:cNvSpPr txBox="1">
            <a:spLocks/>
          </p:cNvSpPr>
          <p:nvPr/>
        </p:nvSpPr>
        <p:spPr>
          <a:xfrm>
            <a:off x="8658000" y="6321748"/>
            <a:ext cx="486000" cy="486000"/>
          </a:xfrm>
          <a:prstGeom prst="ellipse">
            <a:avLst/>
          </a:prstGeom>
          <a:solidFill>
            <a:schemeClr val="bg1"/>
          </a:solidFill>
          <a:ln w="19050">
            <a:solidFill>
              <a:srgbClr val="758085">
                <a:lumMod val="50000"/>
              </a:srgbClr>
            </a:solidFill>
          </a:ln>
          <a:effectLst>
            <a:outerShdw blurRad="50800" dist="38100" dir="5400000" algn="t" rotWithShape="0">
              <a:prstClr val="black">
                <a:alpha val="40000"/>
              </a:prstClr>
            </a:outerShdw>
          </a:effectLst>
        </p:spPr>
        <p:txBody>
          <a:bodyPr vert="horz" lIns="0" tIns="0" rIns="0" bIns="0" rtlCol="0" anchor="ctr" anchorCtr="1"/>
          <a:lstStyle>
            <a:defPPr>
              <a:defRPr lang="ja-JP"/>
            </a:defPPr>
            <a:lvl1pPr marL="0" algn="r" defTabSz="914274" rtl="0" eaLnBrk="1" latinLnBrk="0" hangingPunct="1">
              <a:defRPr kumimoji="1" sz="1600" b="1" kern="1200">
                <a:solidFill>
                  <a:schemeClr val="tx1"/>
                </a:solidFill>
                <a:latin typeface="Meiryo UI" panose="020B0604030504040204" pitchFamily="50" charset="-128"/>
                <a:ea typeface="Meiryo UI" panose="020B0604030504040204" pitchFamily="50" charset="-128"/>
                <a:cs typeface="+mn-cs"/>
              </a:defRPr>
            </a:lvl1pPr>
            <a:lvl2pPr marL="457137" algn="l" defTabSz="914274" rtl="0" eaLnBrk="1" latinLnBrk="0" hangingPunct="1">
              <a:defRPr kumimoji="1" sz="1800" kern="1200">
                <a:solidFill>
                  <a:schemeClr val="tx1"/>
                </a:solidFill>
                <a:latin typeface="+mn-lt"/>
                <a:ea typeface="+mn-ea"/>
                <a:cs typeface="+mn-cs"/>
              </a:defRPr>
            </a:lvl2pPr>
            <a:lvl3pPr marL="914274" algn="l" defTabSz="914274" rtl="0" eaLnBrk="1" latinLnBrk="0" hangingPunct="1">
              <a:defRPr kumimoji="1" sz="1800" kern="1200">
                <a:solidFill>
                  <a:schemeClr val="tx1"/>
                </a:solidFill>
                <a:latin typeface="+mn-lt"/>
                <a:ea typeface="+mn-ea"/>
                <a:cs typeface="+mn-cs"/>
              </a:defRPr>
            </a:lvl3pPr>
            <a:lvl4pPr marL="1371410" algn="l" defTabSz="914274" rtl="0" eaLnBrk="1" latinLnBrk="0" hangingPunct="1">
              <a:defRPr kumimoji="1" sz="1800" kern="1200">
                <a:solidFill>
                  <a:schemeClr val="tx1"/>
                </a:solidFill>
                <a:latin typeface="+mn-lt"/>
                <a:ea typeface="+mn-ea"/>
                <a:cs typeface="+mn-cs"/>
              </a:defRPr>
            </a:lvl4pPr>
            <a:lvl5pPr marL="1828547" algn="l" defTabSz="914274" rtl="0" eaLnBrk="1" latinLnBrk="0" hangingPunct="1">
              <a:defRPr kumimoji="1" sz="1800" kern="1200">
                <a:solidFill>
                  <a:schemeClr val="tx1"/>
                </a:solidFill>
                <a:latin typeface="+mn-lt"/>
                <a:ea typeface="+mn-ea"/>
                <a:cs typeface="+mn-cs"/>
              </a:defRPr>
            </a:lvl5pPr>
            <a:lvl6pPr marL="2285684" algn="l" defTabSz="914274" rtl="0" eaLnBrk="1" latinLnBrk="0" hangingPunct="1">
              <a:defRPr kumimoji="1" sz="1800" kern="1200">
                <a:solidFill>
                  <a:schemeClr val="tx1"/>
                </a:solidFill>
                <a:latin typeface="+mn-lt"/>
                <a:ea typeface="+mn-ea"/>
                <a:cs typeface="+mn-cs"/>
              </a:defRPr>
            </a:lvl6pPr>
            <a:lvl7pPr marL="2742821" algn="l" defTabSz="914274" rtl="0" eaLnBrk="1" latinLnBrk="0" hangingPunct="1">
              <a:defRPr kumimoji="1" sz="1800" kern="1200">
                <a:solidFill>
                  <a:schemeClr val="tx1"/>
                </a:solidFill>
                <a:latin typeface="+mn-lt"/>
                <a:ea typeface="+mn-ea"/>
                <a:cs typeface="+mn-cs"/>
              </a:defRPr>
            </a:lvl7pPr>
            <a:lvl8pPr marL="3199957" algn="l" defTabSz="914274" rtl="0" eaLnBrk="1" latinLnBrk="0" hangingPunct="1">
              <a:defRPr kumimoji="1" sz="1800" kern="1200">
                <a:solidFill>
                  <a:schemeClr val="tx1"/>
                </a:solidFill>
                <a:latin typeface="+mn-lt"/>
                <a:ea typeface="+mn-ea"/>
                <a:cs typeface="+mn-cs"/>
              </a:defRPr>
            </a:lvl8pPr>
            <a:lvl9pPr marL="3657093" algn="l" defTabSz="914274" rtl="0" eaLnBrk="1" latinLnBrk="0" hangingPunct="1">
              <a:defRPr kumimoji="1" sz="1800" kern="1200">
                <a:solidFill>
                  <a:schemeClr val="tx1"/>
                </a:solidFill>
                <a:latin typeface="+mn-lt"/>
                <a:ea typeface="+mn-ea"/>
                <a:cs typeface="+mn-cs"/>
              </a:defRPr>
            </a:lvl9pPr>
          </a:lstStyle>
          <a:p>
            <a:fld id="{260D7C64-4B75-47CE-A9E9-B75BE436869C}" type="slidenum">
              <a:rPr lang="ja-JP" altLang="en-US" smtClean="0"/>
              <a:pPr/>
              <a:t>4</a:t>
            </a:fld>
            <a:endParaRPr lang="ja-JP" altLang="en-US"/>
          </a:p>
        </p:txBody>
      </p:sp>
      <p:sp>
        <p:nvSpPr>
          <p:cNvPr id="9" name="正方形/長方形 8">
            <a:extLst>
              <a:ext uri="{FF2B5EF4-FFF2-40B4-BE49-F238E27FC236}">
                <a16:creationId xmlns:a16="http://schemas.microsoft.com/office/drawing/2014/main" id="{0A1BD640-76F3-4EA5-BF2E-8FDBACF4BC41}"/>
              </a:ext>
            </a:extLst>
          </p:cNvPr>
          <p:cNvSpPr/>
          <p:nvPr/>
        </p:nvSpPr>
        <p:spPr>
          <a:xfrm>
            <a:off x="5620795" y="2200251"/>
            <a:ext cx="2698131" cy="260191"/>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marR="0" lvl="0" indent="-182563" defTabSz="914400" rtl="0" eaLnBrk="1" fontAlgn="auto" latinLnBrk="0" hangingPunct="1">
              <a:lnSpc>
                <a:spcPct val="100000"/>
              </a:lnSpc>
              <a:spcBef>
                <a:spcPts val="0"/>
              </a:spcBef>
              <a:spcAft>
                <a:spcPts val="0"/>
              </a:spcAft>
              <a:buClrTx/>
              <a:buSzTx/>
              <a:buFontTx/>
              <a:buNone/>
              <a:tabLst/>
              <a:defRPr/>
            </a:pPr>
            <a:r>
              <a:rPr lang="ja-JP" altLang="en-US" sz="1050" b="1" dirty="0">
                <a:solidFill>
                  <a:schemeClr val="tx1"/>
                </a:solidFill>
                <a:latin typeface="Meiryo UI" panose="020B0604030504040204" pitchFamily="50" charset="-128"/>
                <a:ea typeface="Meiryo UI" panose="020B0604030504040204" pitchFamily="50" charset="-128"/>
              </a:rPr>
              <a:t>池田保健所、曾根崎警察署</a:t>
            </a:r>
            <a:endParaRPr lang="en-US" altLang="ja-JP" sz="1050" b="1" dirty="0">
              <a:solidFill>
                <a:schemeClr val="tx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129B1999-CBEB-473B-ABD5-EC86DDECCBFE}"/>
              </a:ext>
            </a:extLst>
          </p:cNvPr>
          <p:cNvSpPr/>
          <p:nvPr/>
        </p:nvSpPr>
        <p:spPr>
          <a:xfrm>
            <a:off x="5620795" y="3864660"/>
            <a:ext cx="2922257" cy="603734"/>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marR="0" lvl="0" indent="-182563" defTabSz="914400" rtl="0" eaLnBrk="1" fontAlgn="auto" latinLnBrk="0" hangingPunct="1">
              <a:lnSpc>
                <a:spcPct val="100000"/>
              </a:lnSpc>
              <a:spcBef>
                <a:spcPts val="0"/>
              </a:spcBef>
              <a:spcAft>
                <a:spcPts val="0"/>
              </a:spcAft>
              <a:buClrTx/>
              <a:buSzTx/>
              <a:buFontTx/>
              <a:buNone/>
              <a:tabLst/>
              <a:defRPr/>
            </a:pPr>
            <a:r>
              <a:rPr lang="en-US" altLang="ja-JP" sz="1050" b="1" dirty="0">
                <a:solidFill>
                  <a:schemeClr val="tx1"/>
                </a:solidFill>
                <a:latin typeface="Meiryo UI" panose="020B0604030504040204" pitchFamily="50" charset="-128"/>
                <a:ea typeface="Meiryo UI" panose="020B0604030504040204" pitchFamily="50" charset="-128"/>
              </a:rPr>
              <a:t>【</a:t>
            </a:r>
            <a:r>
              <a:rPr lang="ja-JP" altLang="en-US" sz="1050" b="1" dirty="0">
                <a:solidFill>
                  <a:schemeClr val="tx1"/>
                </a:solidFill>
                <a:latin typeface="Meiryo UI" panose="020B0604030504040204" pitchFamily="50" charset="-128"/>
                <a:ea typeface="Meiryo UI" panose="020B0604030504040204" pitchFamily="50" charset="-128"/>
              </a:rPr>
              <a:t>可能性がある施設の事業化に向けた調整</a:t>
            </a:r>
            <a:r>
              <a:rPr lang="en-US" altLang="ja-JP" sz="1050" b="1" dirty="0">
                <a:solidFill>
                  <a:schemeClr val="tx1"/>
                </a:solidFill>
                <a:latin typeface="Meiryo UI" panose="020B0604030504040204" pitchFamily="50" charset="-128"/>
                <a:ea typeface="Meiryo UI" panose="020B0604030504040204" pitchFamily="50" charset="-128"/>
              </a:rPr>
              <a:t>】</a:t>
            </a:r>
            <a:endParaRPr lang="en-US" altLang="ja-JP" sz="1050" b="1" strike="dblStrike" dirty="0">
              <a:solidFill>
                <a:schemeClr val="tx1"/>
              </a:solidFill>
              <a:latin typeface="Meiryo UI" panose="020B0604030504040204" pitchFamily="50" charset="-128"/>
              <a:ea typeface="Meiryo UI" panose="020B0604030504040204" pitchFamily="50" charset="-128"/>
            </a:endParaRPr>
          </a:p>
          <a:p>
            <a:pPr marL="182563" marR="0" lvl="0" indent="-182563" defTabSz="914400" rtl="0" eaLnBrk="1" fontAlgn="auto" latinLnBrk="0" hangingPunct="1">
              <a:lnSpc>
                <a:spcPct val="100000"/>
              </a:lnSpc>
              <a:spcBef>
                <a:spcPts val="0"/>
              </a:spcBef>
              <a:spcAft>
                <a:spcPts val="0"/>
              </a:spcAft>
              <a:buClrTx/>
              <a:buSzTx/>
              <a:buFontTx/>
              <a:buNone/>
              <a:tabLst/>
              <a:defRPr/>
            </a:pPr>
            <a:r>
              <a:rPr lang="ja-JP" altLang="en-US" sz="1050" b="1" dirty="0">
                <a:solidFill>
                  <a:schemeClr val="tx1"/>
                </a:solidFill>
                <a:latin typeface="Meiryo UI" panose="020B0604030504040204" pitchFamily="50" charset="-128"/>
                <a:ea typeface="Meiryo UI" panose="020B0604030504040204" pitchFamily="50" charset="-128"/>
              </a:rPr>
              <a:t>東大阪高等職業技術専門校、和泉保健所、</a:t>
            </a:r>
          </a:p>
          <a:p>
            <a:pPr marL="182563" marR="0" lvl="0" indent="-182563" defTabSz="914400" rtl="0" eaLnBrk="1" fontAlgn="auto" latinLnBrk="0" hangingPunct="1">
              <a:lnSpc>
                <a:spcPct val="100000"/>
              </a:lnSpc>
              <a:spcBef>
                <a:spcPts val="0"/>
              </a:spcBef>
              <a:spcAft>
                <a:spcPts val="0"/>
              </a:spcAft>
              <a:buClrTx/>
              <a:buSzTx/>
              <a:buFontTx/>
              <a:buNone/>
              <a:tabLst/>
              <a:defRPr/>
            </a:pPr>
            <a:r>
              <a:rPr lang="ja-JP" altLang="en-US" sz="1050" b="1" dirty="0">
                <a:solidFill>
                  <a:schemeClr val="tx1"/>
                </a:solidFill>
                <a:latin typeface="Meiryo UI" panose="020B0604030504040204" pitchFamily="50" charset="-128"/>
                <a:ea typeface="Meiryo UI" panose="020B0604030504040204" pitchFamily="50" charset="-128"/>
              </a:rPr>
              <a:t>砂川厚生福祉センター</a:t>
            </a:r>
            <a:endParaRPr lang="en-US" altLang="ja-JP" sz="1050" b="1"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81171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B1167450-A7EB-4B21-A04B-10C1D1D95C3C}"/>
              </a:ext>
            </a:extLst>
          </p:cNvPr>
          <p:cNvSpPr txBox="1">
            <a:spLocks/>
          </p:cNvSpPr>
          <p:nvPr/>
        </p:nvSpPr>
        <p:spPr>
          <a:xfrm>
            <a:off x="0" y="0"/>
            <a:ext cx="9144000" cy="692696"/>
          </a:xfrm>
          <a:prstGeom prst="rect">
            <a:avLst/>
          </a:prstGeom>
          <a:solidFill>
            <a:srgbClr val="006600"/>
          </a:solidFill>
        </p:spPr>
        <p:txBody>
          <a:bodyPr vert="horz" lIns="179975" tIns="45714" rIns="91427" bIns="45714"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800" b="1" dirty="0">
                <a:solidFill>
                  <a:schemeClr val="bg1"/>
                </a:solidFill>
                <a:latin typeface="Meiryo UI" panose="020B0604030504040204" pitchFamily="50" charset="-128"/>
                <a:ea typeface="Meiryo UI" panose="020B0604030504040204" pitchFamily="50" charset="-128"/>
              </a:rPr>
              <a:t>各</a:t>
            </a:r>
            <a:r>
              <a:rPr lang="en-US" altLang="ja-JP" sz="2800" b="1" dirty="0">
                <a:solidFill>
                  <a:schemeClr val="bg1"/>
                </a:solidFill>
                <a:latin typeface="Meiryo UI" panose="020B0604030504040204" pitchFamily="50" charset="-128"/>
                <a:ea typeface="Meiryo UI" panose="020B0604030504040204" pitchFamily="50" charset="-128"/>
              </a:rPr>
              <a:t>WG</a:t>
            </a:r>
            <a:r>
              <a:rPr lang="ja-JP" altLang="en-US" sz="2800" b="1" dirty="0">
                <a:solidFill>
                  <a:schemeClr val="bg1"/>
                </a:solidFill>
                <a:latin typeface="Meiryo UI" panose="020B0604030504040204" pitchFamily="50" charset="-128"/>
                <a:ea typeface="Meiryo UI" panose="020B0604030504040204" pitchFamily="50" charset="-128"/>
              </a:rPr>
              <a:t>の取組状況及び今後の方向性</a:t>
            </a:r>
            <a:r>
              <a:rPr lang="ja-JP" altLang="en-US" sz="1400" b="1" dirty="0">
                <a:solidFill>
                  <a:schemeClr val="bg1"/>
                </a:solidFill>
                <a:latin typeface="Meiryo UI" panose="020B0604030504040204" pitchFamily="50" charset="-128"/>
                <a:ea typeface="Meiryo UI" panose="020B0604030504040204" pitchFamily="50" charset="-128"/>
              </a:rPr>
              <a:t>　</a:t>
            </a:r>
          </a:p>
        </p:txBody>
      </p:sp>
      <p:sp>
        <p:nvSpPr>
          <p:cNvPr id="3" name="テキスト ボックス 2"/>
          <p:cNvSpPr txBox="1"/>
          <p:nvPr/>
        </p:nvSpPr>
        <p:spPr>
          <a:xfrm>
            <a:off x="211841" y="650435"/>
            <a:ext cx="8640960" cy="485762"/>
          </a:xfrm>
          <a:prstGeom prst="rect">
            <a:avLst/>
          </a:prstGeom>
        </p:spPr>
        <p:txBody>
          <a:bodyPr vert="horz" wrap="square" lIns="91427" tIns="45714" rIns="91427" bIns="45714" rtlCol="0">
            <a:spAutoFit/>
          </a:bodyPr>
          <a:lstStyle/>
          <a:p>
            <a:pPr marL="0" indent="0" algn="l">
              <a:lnSpc>
                <a:spcPct val="120000"/>
              </a:lnSpc>
              <a:spcBef>
                <a:spcPts val="600"/>
              </a:spcBef>
              <a:buNone/>
            </a:pPr>
            <a:r>
              <a:rPr lang="ja-JP" altLang="en-US" sz="2400" dirty="0">
                <a:latin typeface="Meiryo UI" panose="020B0604030504040204" pitchFamily="50" charset="-128"/>
                <a:ea typeface="Meiryo UI" panose="020B0604030504040204" pitchFamily="50" charset="-128"/>
              </a:rPr>
              <a:t>○率先取組（府有施設再エネ導入</a:t>
            </a:r>
            <a:r>
              <a:rPr lang="en-US" altLang="ja-JP" sz="2400" dirty="0">
                <a:latin typeface="Meiryo UI" panose="020B0604030504040204" pitchFamily="50" charset="-128"/>
                <a:ea typeface="Meiryo UI" panose="020B0604030504040204" pitchFamily="50" charset="-128"/>
              </a:rPr>
              <a:t>WG</a:t>
            </a:r>
            <a:r>
              <a:rPr lang="ja-JP" altLang="en-US" sz="2400" dirty="0" err="1">
                <a:latin typeface="Meiryo UI" panose="020B0604030504040204" pitchFamily="50" charset="-128"/>
                <a:ea typeface="Meiryo UI" panose="020B0604030504040204" pitchFamily="50" charset="-128"/>
              </a:rPr>
              <a:t>、</a:t>
            </a:r>
            <a:r>
              <a:rPr lang="ja-JP" altLang="en-US" sz="2400" dirty="0">
                <a:latin typeface="Meiryo UI" panose="020B0604030504040204" pitchFamily="50" charset="-128"/>
                <a:ea typeface="Meiryo UI" panose="020B0604030504040204" pitchFamily="50" charset="-128"/>
              </a:rPr>
              <a:t>公用車電動化</a:t>
            </a:r>
            <a:r>
              <a:rPr lang="en-US" altLang="ja-JP" sz="2400" dirty="0">
                <a:latin typeface="Meiryo UI" panose="020B0604030504040204" pitchFamily="50" charset="-128"/>
                <a:ea typeface="Meiryo UI" panose="020B0604030504040204" pitchFamily="50" charset="-128"/>
              </a:rPr>
              <a:t>WG</a:t>
            </a:r>
            <a:r>
              <a:rPr lang="ja-JP" altLang="en-US" sz="2400" dirty="0">
                <a:latin typeface="Meiryo UI" panose="020B0604030504040204" pitchFamily="50" charset="-128"/>
                <a:ea typeface="Meiryo UI" panose="020B0604030504040204" pitchFamily="50" charset="-128"/>
              </a:rPr>
              <a:t>）</a:t>
            </a:r>
            <a:endParaRPr kumimoji="1" lang="ja-JP" altLang="en-US" sz="2400" dirty="0">
              <a:latin typeface="Meiryo UI" panose="020B0604030504040204" pitchFamily="50" charset="-128"/>
              <a:ea typeface="Meiryo UI" panose="020B0604030504040204" pitchFamily="50" charset="-128"/>
            </a:endParaRPr>
          </a:p>
        </p:txBody>
      </p:sp>
      <p:graphicFrame>
        <p:nvGraphicFramePr>
          <p:cNvPr id="7" name="表 6">
            <a:extLst>
              <a:ext uri="{FF2B5EF4-FFF2-40B4-BE49-F238E27FC236}">
                <a16:creationId xmlns:a16="http://schemas.microsoft.com/office/drawing/2014/main" id="{BEA29ED5-3B10-4475-A4E9-0DF5AADF649F}"/>
              </a:ext>
            </a:extLst>
          </p:cNvPr>
          <p:cNvGraphicFramePr>
            <a:graphicFrameLocks noGrp="1"/>
          </p:cNvGraphicFramePr>
          <p:nvPr>
            <p:extLst>
              <p:ext uri="{D42A27DB-BD31-4B8C-83A1-F6EECF244321}">
                <p14:modId xmlns:p14="http://schemas.microsoft.com/office/powerpoint/2010/main" val="669084244"/>
              </p:ext>
            </p:extLst>
          </p:nvPr>
        </p:nvGraphicFramePr>
        <p:xfrm>
          <a:off x="125759" y="1112188"/>
          <a:ext cx="8892482" cy="5190082"/>
        </p:xfrm>
        <a:graphic>
          <a:graphicData uri="http://schemas.openxmlformats.org/drawingml/2006/table">
            <a:tbl>
              <a:tblPr firstRow="1" bandRow="1">
                <a:tableStyleId>{16D9F66E-5EB9-4882-86FB-DCBF35E3C3E4}</a:tableStyleId>
              </a:tblPr>
              <a:tblGrid>
                <a:gridCol w="1537348">
                  <a:extLst>
                    <a:ext uri="{9D8B030D-6E8A-4147-A177-3AD203B41FA5}">
                      <a16:colId xmlns:a16="http://schemas.microsoft.com/office/drawing/2014/main" val="4074743331"/>
                    </a:ext>
                  </a:extLst>
                </a:gridCol>
                <a:gridCol w="4265978">
                  <a:extLst>
                    <a:ext uri="{9D8B030D-6E8A-4147-A177-3AD203B41FA5}">
                      <a16:colId xmlns:a16="http://schemas.microsoft.com/office/drawing/2014/main" val="1954077383"/>
                    </a:ext>
                  </a:extLst>
                </a:gridCol>
                <a:gridCol w="3089156">
                  <a:extLst>
                    <a:ext uri="{9D8B030D-6E8A-4147-A177-3AD203B41FA5}">
                      <a16:colId xmlns:a16="http://schemas.microsoft.com/office/drawing/2014/main" val="946558805"/>
                    </a:ext>
                  </a:extLst>
                </a:gridCol>
              </a:tblGrid>
              <a:tr h="323558">
                <a:tc>
                  <a:txBody>
                    <a:bodyPr/>
                    <a:lstStyle/>
                    <a:p>
                      <a:pPr algn="ctr"/>
                      <a:r>
                        <a:rPr kumimoji="1" lang="en-US" altLang="ja-JP" sz="1600" b="1" dirty="0">
                          <a:latin typeface="Meiryo UI" panose="020B0604030504040204" pitchFamily="50" charset="-128"/>
                          <a:ea typeface="Meiryo UI" panose="020B0604030504040204" pitchFamily="50" charset="-128"/>
                        </a:rPr>
                        <a:t>WG</a:t>
                      </a:r>
                      <a:r>
                        <a:rPr kumimoji="1" lang="ja-JP" altLang="en-US" sz="1600" b="1" dirty="0">
                          <a:latin typeface="Meiryo UI" panose="020B0604030504040204" pitchFamily="50" charset="-128"/>
                          <a:ea typeface="Meiryo UI" panose="020B0604030504040204" pitchFamily="50" charset="-128"/>
                        </a:rPr>
                        <a:t>名称</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b="1" dirty="0">
                          <a:solidFill>
                            <a:schemeClr val="tx1"/>
                          </a:solidFill>
                          <a:latin typeface="Meiryo UI" panose="020B0604030504040204" pitchFamily="50" charset="-128"/>
                          <a:ea typeface="Meiryo UI" panose="020B0604030504040204" pitchFamily="50" charset="-128"/>
                        </a:rPr>
                        <a:t>令和</a:t>
                      </a:r>
                      <a:r>
                        <a:rPr lang="en-US" altLang="ja-JP" sz="1600" b="1" dirty="0">
                          <a:solidFill>
                            <a:schemeClr val="tx1"/>
                          </a:solidFill>
                          <a:latin typeface="Meiryo UI" panose="020B0604030504040204" pitchFamily="50" charset="-128"/>
                          <a:ea typeface="Meiryo UI" panose="020B0604030504040204" pitchFamily="50" charset="-128"/>
                        </a:rPr>
                        <a:t>7</a:t>
                      </a:r>
                      <a:r>
                        <a:rPr lang="ja-JP" altLang="en-US" sz="1600" b="1" dirty="0">
                          <a:solidFill>
                            <a:schemeClr val="tx1"/>
                          </a:solidFill>
                          <a:latin typeface="Meiryo UI" panose="020B0604030504040204" pitchFamily="50" charset="-128"/>
                          <a:ea typeface="Meiryo UI" panose="020B0604030504040204" pitchFamily="50" charset="-128"/>
                        </a:rPr>
                        <a:t>年度の取組状況</a:t>
                      </a:r>
                      <a:endParaRPr lang="en-US" altLang="ja-JP" sz="16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b="1" dirty="0">
                          <a:solidFill>
                            <a:schemeClr val="tx1"/>
                          </a:solidFill>
                          <a:latin typeface="Meiryo UI" panose="020B0604030504040204" pitchFamily="50" charset="-128"/>
                          <a:ea typeface="Meiryo UI" panose="020B0604030504040204" pitchFamily="50" charset="-128"/>
                        </a:rPr>
                        <a:t>今後の方向性</a:t>
                      </a:r>
                      <a:endParaRPr lang="en-US" altLang="ja-JP" sz="1600" b="1"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42531665"/>
                  </a:ext>
                </a:extLst>
              </a:tr>
              <a:tr h="26238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solidFill>
                            <a:schemeClr val="tx1"/>
                          </a:solidFill>
                          <a:latin typeface="Meiryo UI" panose="020B0604030504040204" pitchFamily="50" charset="-128"/>
                          <a:ea typeface="Meiryo UI" panose="020B0604030504040204" pitchFamily="50" charset="-128"/>
                        </a:rPr>
                        <a:t>府有施設再エネ</a:t>
                      </a:r>
                      <a:endParaRPr lang="en-US" altLang="ja-JP" sz="1400" b="1"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solidFill>
                            <a:schemeClr val="tx1"/>
                          </a:solidFill>
                          <a:latin typeface="Meiryo UI" panose="020B0604030504040204" pitchFamily="50" charset="-128"/>
                          <a:ea typeface="Meiryo UI" panose="020B0604030504040204" pitchFamily="50" charset="-128"/>
                        </a:rPr>
                        <a:t>導入</a:t>
                      </a:r>
                      <a:r>
                        <a:rPr lang="en-US" altLang="ja-JP" sz="1400" b="1" dirty="0">
                          <a:solidFill>
                            <a:schemeClr val="tx1"/>
                          </a:solidFill>
                          <a:latin typeface="Meiryo UI" panose="020B0604030504040204" pitchFamily="50" charset="-128"/>
                          <a:ea typeface="Meiryo UI" panose="020B0604030504040204" pitchFamily="50" charset="-128"/>
                        </a:rPr>
                        <a:t>WG</a:t>
                      </a:r>
                      <a:endParaRPr kumimoji="1" lang="ja-JP" altLang="en-US" sz="1400" b="1"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5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panose="020B0604030504040204" pitchFamily="50" charset="-128"/>
                          <a:ea typeface="Meiryo UI" panose="020B0604030504040204" pitchFamily="50" charset="-128"/>
                        </a:rPr>
                        <a:t>WG</a:t>
                      </a:r>
                      <a:r>
                        <a:rPr kumimoji="1" lang="ja-JP" altLang="en-US" sz="1400" b="1" dirty="0">
                          <a:solidFill>
                            <a:schemeClr val="tx1"/>
                          </a:solidFill>
                          <a:latin typeface="Meiryo UI" panose="020B0604030504040204" pitchFamily="50" charset="-128"/>
                          <a:ea typeface="Meiryo UI" panose="020B0604030504040204" pitchFamily="50" charset="-128"/>
                        </a:rPr>
                        <a:t>長</a:t>
                      </a:r>
                      <a:r>
                        <a:rPr kumimoji="1" lang="ja-JP" altLang="en-US" sz="1400" b="0" dirty="0">
                          <a:solidFill>
                            <a:schemeClr val="tx1"/>
                          </a:solidFill>
                          <a:latin typeface="Meiryo UI" panose="020B0604030504040204" pitchFamily="50" charset="-128"/>
                          <a:ea typeface="Meiryo UI" panose="020B0604030504040204" pitchFamily="50" charset="-128"/>
                        </a:rPr>
                        <a:t>：</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93663" indent="0"/>
                      <a:r>
                        <a:rPr kumimoji="1" lang="ja-JP" altLang="en-US" sz="1400" b="0" dirty="0">
                          <a:solidFill>
                            <a:schemeClr val="tx1"/>
                          </a:solidFill>
                          <a:latin typeface="Meiryo UI" panose="020B0604030504040204" pitchFamily="50" charset="-128"/>
                          <a:ea typeface="Meiryo UI" panose="020B0604030504040204" pitchFamily="50" charset="-128"/>
                        </a:rPr>
                        <a:t>脱炭素・エネルギー政策課長</a:t>
                      </a:r>
                      <a:endParaRPr kumimoji="1" lang="en-US" altLang="ja-JP" sz="1400" b="0" dirty="0">
                        <a:solidFill>
                          <a:schemeClr val="tx1"/>
                        </a:solidFill>
                        <a:latin typeface="Meiryo UI" panose="020B0604030504040204" pitchFamily="50" charset="-128"/>
                        <a:ea typeface="Meiryo UI" panose="020B0604030504040204" pitchFamily="50" charset="-128"/>
                      </a:endParaRPr>
                    </a:p>
                    <a:p>
                      <a:r>
                        <a:rPr kumimoji="1" lang="ja-JP" altLang="en-US" sz="1400" b="1" dirty="0">
                          <a:solidFill>
                            <a:schemeClr val="tx1"/>
                          </a:solidFill>
                          <a:latin typeface="Meiryo UI" panose="020B0604030504040204" pitchFamily="50" charset="-128"/>
                          <a:ea typeface="Meiryo UI" panose="020B0604030504040204" pitchFamily="50" charset="-128"/>
                        </a:rPr>
                        <a:t>副</a:t>
                      </a:r>
                      <a:r>
                        <a:rPr kumimoji="1" lang="en-US" altLang="ja-JP" sz="1400" b="1" dirty="0">
                          <a:solidFill>
                            <a:schemeClr val="tx1"/>
                          </a:solidFill>
                          <a:latin typeface="Meiryo UI" panose="020B0604030504040204" pitchFamily="50" charset="-128"/>
                          <a:ea typeface="Meiryo UI" panose="020B0604030504040204" pitchFamily="50" charset="-128"/>
                        </a:rPr>
                        <a:t>WG</a:t>
                      </a:r>
                      <a:r>
                        <a:rPr kumimoji="1" lang="ja-JP" altLang="en-US" sz="1400" b="1" dirty="0">
                          <a:solidFill>
                            <a:schemeClr val="tx1"/>
                          </a:solidFill>
                          <a:latin typeface="Meiryo UI" panose="020B0604030504040204" pitchFamily="50" charset="-128"/>
                          <a:ea typeface="Meiryo UI" panose="020B0604030504040204" pitchFamily="50" charset="-128"/>
                        </a:rPr>
                        <a:t>長</a:t>
                      </a:r>
                      <a:r>
                        <a:rPr kumimoji="1" lang="ja-JP" altLang="en-US" sz="1400" b="0" dirty="0">
                          <a:solidFill>
                            <a:schemeClr val="tx1"/>
                          </a:solidFill>
                          <a:latin typeface="Meiryo UI" panose="020B0604030504040204" pitchFamily="50" charset="-128"/>
                          <a:ea typeface="Meiryo UI" panose="020B0604030504040204" pitchFamily="50" charset="-128"/>
                        </a:rPr>
                        <a:t>：</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93663" indent="0"/>
                      <a:r>
                        <a:rPr kumimoji="1" lang="ja-JP" altLang="en-US" sz="1400" b="0" dirty="0">
                          <a:solidFill>
                            <a:schemeClr val="tx1"/>
                          </a:solidFill>
                          <a:latin typeface="Meiryo UI" panose="020B0604030504040204" pitchFamily="50" charset="-128"/>
                          <a:ea typeface="Meiryo UI" panose="020B0604030504040204" pitchFamily="50" charset="-128"/>
                        </a:rPr>
                        <a:t>公共建築室　</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93663" indent="0"/>
                      <a:r>
                        <a:rPr kumimoji="1" lang="ja-JP" altLang="en-US" sz="1400" b="0" dirty="0">
                          <a:solidFill>
                            <a:schemeClr val="tx1"/>
                          </a:solidFill>
                          <a:latin typeface="Meiryo UI" panose="020B0604030504040204" pitchFamily="50" charset="-128"/>
                          <a:ea typeface="Meiryo UI" panose="020B0604030504040204" pitchFamily="50" charset="-128"/>
                        </a:rPr>
                        <a:t>設備課長</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nSpc>
                          <a:spcPct val="50000"/>
                        </a:lnSpc>
                      </a:pP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第</a:t>
                      </a:r>
                      <a:r>
                        <a:rPr kumimoji="1" lang="en-US" altLang="ja-JP" sz="1400" b="0" dirty="0">
                          <a:solidFill>
                            <a:schemeClr val="tx1"/>
                          </a:solidFill>
                          <a:latin typeface="Meiryo UI" panose="020B0604030504040204" pitchFamily="50" charset="-128"/>
                          <a:ea typeface="Meiryo UI" panose="020B0604030504040204" pitchFamily="50" charset="-128"/>
                        </a:rPr>
                        <a:t>1</a:t>
                      </a:r>
                      <a:r>
                        <a:rPr kumimoji="1" lang="ja-JP" altLang="en-US" sz="1400" b="0" dirty="0">
                          <a:solidFill>
                            <a:schemeClr val="tx1"/>
                          </a:solidFill>
                          <a:latin typeface="Meiryo UI" panose="020B0604030504040204" pitchFamily="50" charset="-128"/>
                          <a:ea typeface="Meiryo UI" panose="020B0604030504040204" pitchFamily="50" charset="-128"/>
                        </a:rPr>
                        <a:t>回</a:t>
                      </a:r>
                      <a:r>
                        <a:rPr kumimoji="1" lang="en-US" altLang="ja-JP" sz="1400" b="0" dirty="0">
                          <a:solidFill>
                            <a:schemeClr val="tx1"/>
                          </a:solidFill>
                          <a:latin typeface="Meiryo UI" panose="020B0604030504040204" pitchFamily="50" charset="-128"/>
                          <a:ea typeface="Meiryo UI" panose="020B0604030504040204" pitchFamily="50" charset="-128"/>
                        </a:rPr>
                        <a:t>:8/25</a:t>
                      </a:r>
                    </a:p>
                  </a:txBody>
                  <a:tcPr marL="36000" marR="36000" marT="36000" marB="3600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〇府有施設への太陽光発電設備の導入検討</a:t>
                      </a:r>
                    </a:p>
                    <a:p>
                      <a:pPr marL="180975" marR="0" lvl="0" indent="-90488" algn="l" defTabSz="914400" rtl="0" eaLnBrk="1" fontAlgn="auto" latinLnBrk="0" hangingPunct="1">
                        <a:lnSpc>
                          <a:spcPct val="100000"/>
                        </a:lnSpc>
                        <a:spcBef>
                          <a:spcPts val="0"/>
                        </a:spcBef>
                        <a:spcAft>
                          <a:spcPts val="0"/>
                        </a:spcAft>
                        <a:buClrTx/>
                        <a:buSzTx/>
                        <a:buFontTx/>
                        <a:buNone/>
                        <a:tabLst/>
                        <a:defRPr/>
                      </a:pPr>
                      <a:r>
                        <a:rPr lang="ja-JP" altLang="en-US" sz="1400" b="0" strike="noStrike" dirty="0">
                          <a:solidFill>
                            <a:schemeClr val="tx1"/>
                          </a:solidFill>
                          <a:latin typeface="Meiryo UI" panose="020B0604030504040204" pitchFamily="50" charset="-128"/>
                          <a:ea typeface="Meiryo UI" panose="020B0604030504040204" pitchFamily="50" charset="-128"/>
                        </a:rPr>
                        <a:t>・</a:t>
                      </a:r>
                      <a:r>
                        <a:rPr lang="ja-JP" altLang="en-US" sz="1400" b="0" dirty="0">
                          <a:solidFill>
                            <a:schemeClr val="tx1"/>
                          </a:solidFill>
                          <a:latin typeface="Meiryo UI" panose="020B0604030504040204" pitchFamily="50" charset="-128"/>
                          <a:ea typeface="Meiryo UI" panose="020B0604030504040204" pitchFamily="50" charset="-128"/>
                        </a:rPr>
                        <a:t>公募型プロポーザル方式による</a:t>
                      </a:r>
                      <a:r>
                        <a:rPr lang="en-US" altLang="ja-JP" sz="1400" b="0" dirty="0">
                          <a:solidFill>
                            <a:schemeClr val="tx1"/>
                          </a:solidFill>
                          <a:latin typeface="Meiryo UI" panose="020B0604030504040204" pitchFamily="50" charset="-128"/>
                          <a:ea typeface="Meiryo UI" panose="020B0604030504040204" pitchFamily="50" charset="-128"/>
                        </a:rPr>
                        <a:t>PPA</a:t>
                      </a:r>
                      <a:r>
                        <a:rPr lang="ja-JP" altLang="en-US" sz="1400" b="0" dirty="0">
                          <a:solidFill>
                            <a:schemeClr val="tx1"/>
                          </a:solidFill>
                          <a:latin typeface="Meiryo UI" panose="020B0604030504040204" pitchFamily="50" charset="-128"/>
                          <a:ea typeface="Meiryo UI" panose="020B0604030504040204" pitchFamily="50" charset="-128"/>
                        </a:rPr>
                        <a:t>事業者の選定に向け、関係部署と調整</a:t>
                      </a:r>
                      <a:endParaRPr lang="en-US" altLang="ja-JP" sz="1400" b="0" strike="sngStrike" dirty="0">
                        <a:solidFill>
                          <a:schemeClr val="tx1"/>
                        </a:solidFill>
                        <a:latin typeface="Meiryo UI" panose="020B0604030504040204" pitchFamily="50" charset="-128"/>
                        <a:ea typeface="Meiryo UI" panose="020B0604030504040204" pitchFamily="50" charset="-128"/>
                      </a:endParaRPr>
                    </a:p>
                    <a:p>
                      <a:pPr marL="180975" marR="0" lvl="0" indent="-90488" algn="l" defTabSz="914400" rtl="0" eaLnBrk="1" fontAlgn="auto" latinLnBrk="0" hangingPunct="1">
                        <a:lnSpc>
                          <a:spcPct val="100000"/>
                        </a:lnSpc>
                        <a:spcBef>
                          <a:spcPts val="0"/>
                        </a:spcBef>
                        <a:spcAft>
                          <a:spcPts val="0"/>
                        </a:spcAft>
                        <a:buClrTx/>
                        <a:buSzTx/>
                        <a:buFontTx/>
                        <a:buNone/>
                        <a:tabLst/>
                        <a:defRPr/>
                      </a:pPr>
                      <a:r>
                        <a:rPr lang="ja-JP" altLang="en-US" sz="1400" b="0" strike="noStrike" dirty="0">
                          <a:solidFill>
                            <a:schemeClr val="tx1"/>
                          </a:solidFill>
                          <a:latin typeface="Meiryo UI" panose="020B0604030504040204" pitchFamily="50" charset="-128"/>
                          <a:ea typeface="Meiryo UI" panose="020B0604030504040204" pitchFamily="50" charset="-128"/>
                        </a:rPr>
                        <a:t>・府有施設の屋根や改修予定に関する情報等の収集を実施。</a:t>
                      </a:r>
                      <a:endParaRPr lang="en-US" altLang="ja-JP" sz="1400" b="0" strike="noStrike" dirty="0">
                        <a:solidFill>
                          <a:schemeClr val="tx1"/>
                        </a:solidFill>
                        <a:latin typeface="Meiryo UI" panose="020B0604030504040204" pitchFamily="50" charset="-128"/>
                        <a:ea typeface="Meiryo UI" panose="020B0604030504040204" pitchFamily="50" charset="-128"/>
                      </a:endParaRPr>
                    </a:p>
                    <a:p>
                      <a:pPr marL="180975" marR="0" lvl="0" indent="-90488" algn="l" defTabSz="914400" rtl="0" eaLnBrk="1" fontAlgn="auto" latinLnBrk="0" hangingPunct="1">
                        <a:lnSpc>
                          <a:spcPct val="100000"/>
                        </a:lnSpc>
                        <a:spcBef>
                          <a:spcPts val="0"/>
                        </a:spcBef>
                        <a:spcAft>
                          <a:spcPts val="0"/>
                        </a:spcAft>
                        <a:buClrTx/>
                        <a:buSzTx/>
                        <a:buFontTx/>
                        <a:buNone/>
                        <a:tabLst/>
                        <a:defRPr/>
                      </a:pPr>
                      <a:endParaRPr lang="ja-JP" altLang="en-US" sz="1400" b="0" strike="noStrik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〇府有施設における再エネ電気調達の状況等の共有</a:t>
                      </a: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・電気価格の高騰など電気調達を取り巻く現状の共有</a:t>
                      </a: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a:t>
                      </a:r>
                      <a:r>
                        <a:rPr lang="en-US" altLang="ja-JP" sz="1400" b="0" dirty="0">
                          <a:solidFill>
                            <a:schemeClr val="tx1"/>
                          </a:solidFill>
                          <a:latin typeface="Meiryo UI" panose="020B0604030504040204" pitchFamily="50" charset="-128"/>
                          <a:ea typeface="Meiryo UI" panose="020B0604030504040204" pitchFamily="50" charset="-128"/>
                        </a:rPr>
                        <a:t>R</a:t>
                      </a:r>
                      <a:r>
                        <a:rPr lang="ja-JP" altLang="en-US" sz="1400" b="0" dirty="0">
                          <a:solidFill>
                            <a:schemeClr val="tx1"/>
                          </a:solidFill>
                          <a:latin typeface="Meiryo UI" panose="020B0604030504040204" pitchFamily="50" charset="-128"/>
                          <a:ea typeface="Meiryo UI" panose="020B0604030504040204" pitchFamily="50" charset="-128"/>
                        </a:rPr>
                        <a:t>８年度供給分の電気調達については、大手前庁舎、</a:t>
                      </a: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環境農林水産部出先</a:t>
                      </a:r>
                      <a:r>
                        <a:rPr lang="en-US" altLang="ja-JP" sz="1400" b="0" dirty="0">
                          <a:solidFill>
                            <a:schemeClr val="tx1"/>
                          </a:solidFill>
                          <a:latin typeface="Meiryo UI" panose="020B0604030504040204" pitchFamily="50" charset="-128"/>
                          <a:ea typeface="Meiryo UI" panose="020B0604030504040204" pitchFamily="50" charset="-128"/>
                        </a:rPr>
                        <a:t>3</a:t>
                      </a:r>
                      <a:r>
                        <a:rPr lang="ja-JP" altLang="en-US" sz="1400" b="0" dirty="0">
                          <a:solidFill>
                            <a:schemeClr val="tx1"/>
                          </a:solidFill>
                          <a:latin typeface="Meiryo UI" panose="020B0604030504040204" pitchFamily="50" charset="-128"/>
                          <a:ea typeface="Meiryo UI" panose="020B0604030504040204" pitchFamily="50" charset="-128"/>
                        </a:rPr>
                        <a:t>施設での再エネ</a:t>
                      </a:r>
                      <a:r>
                        <a:rPr lang="en-US" altLang="ja-JP" sz="1400" b="0" dirty="0">
                          <a:solidFill>
                            <a:schemeClr val="tx1"/>
                          </a:solidFill>
                          <a:latin typeface="Meiryo UI" panose="020B0604030504040204" pitchFamily="50" charset="-128"/>
                          <a:ea typeface="Meiryo UI" panose="020B0604030504040204" pitchFamily="50" charset="-128"/>
                        </a:rPr>
                        <a:t>100%</a:t>
                      </a:r>
                      <a:r>
                        <a:rPr lang="ja-JP" altLang="en-US" sz="1400" b="0" dirty="0">
                          <a:solidFill>
                            <a:schemeClr val="tx1"/>
                          </a:solidFill>
                          <a:latin typeface="Meiryo UI" panose="020B0604030504040204" pitchFamily="50" charset="-128"/>
                          <a:ea typeface="Meiryo UI" panose="020B0604030504040204" pitchFamily="50" charset="-128"/>
                        </a:rPr>
                        <a:t>電気</a:t>
                      </a:r>
                      <a:endParaRPr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を調達予定。</a:t>
                      </a:r>
                    </a:p>
                  </a:txBody>
                  <a:tcPr/>
                </a:tc>
                <a:tc>
                  <a:txBody>
                    <a:bodyPr/>
                    <a:lstStyle/>
                    <a:p>
                      <a:pPr marL="0" marR="0" lvl="0" indent="-45720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▶今後の府有施設への太陽光発電</a:t>
                      </a:r>
                    </a:p>
                    <a:p>
                      <a:pPr marL="0" marR="0" lvl="0" indent="-45720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施設の導入について</a:t>
                      </a:r>
                    </a:p>
                    <a:p>
                      <a:pPr marL="0" marR="0" lvl="0" indent="-45720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・府有施設へのペロブスカイトの導入に</a:t>
                      </a:r>
                    </a:p>
                    <a:p>
                      <a:pPr marL="0" marR="0" lvl="0" indent="-45720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に関する検討。</a:t>
                      </a:r>
                    </a:p>
                    <a:p>
                      <a:pPr marL="0" marR="0" lvl="0" indent="-457200" algn="l" defTabSz="914400" rtl="0" eaLnBrk="1" fontAlgn="auto" latinLnBrk="0" hangingPunct="1">
                        <a:lnSpc>
                          <a:spcPct val="100000"/>
                        </a:lnSpc>
                        <a:spcBef>
                          <a:spcPts val="0"/>
                        </a:spcBef>
                        <a:spcAft>
                          <a:spcPts val="0"/>
                        </a:spcAft>
                        <a:buClrTx/>
                        <a:buSzTx/>
                        <a:buFontTx/>
                        <a:buNone/>
                        <a:tabLst/>
                        <a:defRPr/>
                      </a:pPr>
                      <a:endParaRPr lang="ja-JP" altLang="en-US" sz="1400" b="0" dirty="0">
                        <a:solidFill>
                          <a:schemeClr val="tx1"/>
                        </a:solidFill>
                        <a:latin typeface="Meiryo UI" panose="020B0604030504040204" pitchFamily="50" charset="-128"/>
                        <a:ea typeface="Meiryo UI" panose="020B0604030504040204" pitchFamily="50" charset="-128"/>
                      </a:endParaRPr>
                    </a:p>
                    <a:p>
                      <a:pPr marL="0" marR="0" lvl="0" indent="-45720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▶今後の電気調達の方針</a:t>
                      </a:r>
                    </a:p>
                    <a:p>
                      <a:pPr marL="0" marR="0" lvl="0" indent="-45720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・電気調達を取り巻く状況を踏まえて、</a:t>
                      </a:r>
                    </a:p>
                    <a:p>
                      <a:pPr marL="0" marR="0" lvl="0" indent="-45720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a:t>
                      </a:r>
                      <a:r>
                        <a:rPr lang="en-US" altLang="ja-JP" sz="1400" b="0" dirty="0">
                          <a:solidFill>
                            <a:schemeClr val="tx1"/>
                          </a:solidFill>
                          <a:latin typeface="Meiryo UI" panose="020B0604030504040204" pitchFamily="50" charset="-128"/>
                          <a:ea typeface="Meiryo UI" panose="020B0604030504040204" pitchFamily="50" charset="-128"/>
                        </a:rPr>
                        <a:t>2030</a:t>
                      </a:r>
                      <a:r>
                        <a:rPr lang="ja-JP" altLang="en-US" sz="1400" b="0" dirty="0">
                          <a:solidFill>
                            <a:schemeClr val="tx1"/>
                          </a:solidFill>
                          <a:latin typeface="Meiryo UI" panose="020B0604030504040204" pitchFamily="50" charset="-128"/>
                          <a:ea typeface="Meiryo UI" panose="020B0604030504040204" pitchFamily="50" charset="-128"/>
                        </a:rPr>
                        <a:t>年に向けた調達方針の検討。</a:t>
                      </a:r>
                    </a:p>
                  </a:txBody>
                  <a:tcPr/>
                </a:tc>
                <a:extLst>
                  <a:ext uri="{0D108BD9-81ED-4DB2-BD59-A6C34878D82A}">
                    <a16:rowId xmlns:a16="http://schemas.microsoft.com/office/drawing/2014/main" val="1804021115"/>
                  </a:ext>
                </a:extLst>
              </a:tr>
              <a:tr h="22008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solidFill>
                            <a:schemeClr val="tx1"/>
                          </a:solidFill>
                          <a:latin typeface="Meiryo UI" panose="020B0604030504040204" pitchFamily="50" charset="-128"/>
                          <a:ea typeface="Meiryo UI" panose="020B0604030504040204" pitchFamily="50" charset="-128"/>
                        </a:rPr>
                        <a:t>公用車電動化</a:t>
                      </a:r>
                      <a:r>
                        <a:rPr lang="en-US" altLang="ja-JP" sz="1400" b="1" dirty="0">
                          <a:solidFill>
                            <a:schemeClr val="tx1"/>
                          </a:solidFill>
                          <a:latin typeface="Meiryo UI" panose="020B0604030504040204" pitchFamily="50" charset="-128"/>
                          <a:ea typeface="Meiryo UI" panose="020B0604030504040204" pitchFamily="50" charset="-128"/>
                        </a:rPr>
                        <a:t>WG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r>
                        <a:rPr kumimoji="1" lang="en-US" altLang="ja-JP" sz="1400" b="1" dirty="0">
                          <a:solidFill>
                            <a:schemeClr val="tx1"/>
                          </a:solidFill>
                          <a:latin typeface="Meiryo UI" panose="020B0604030504040204" pitchFamily="50" charset="-128"/>
                          <a:ea typeface="Meiryo UI" panose="020B0604030504040204" pitchFamily="50" charset="-128"/>
                        </a:rPr>
                        <a:t>WG</a:t>
                      </a:r>
                      <a:r>
                        <a:rPr kumimoji="1" lang="ja-JP" altLang="en-US" sz="1400" b="1" dirty="0">
                          <a:solidFill>
                            <a:schemeClr val="tx1"/>
                          </a:solidFill>
                          <a:latin typeface="Meiryo UI" panose="020B0604030504040204" pitchFamily="50" charset="-128"/>
                          <a:ea typeface="Meiryo UI" panose="020B0604030504040204" pitchFamily="50" charset="-128"/>
                        </a:rPr>
                        <a:t>長</a:t>
                      </a:r>
                      <a:r>
                        <a:rPr kumimoji="1" lang="ja-JP" altLang="en-US" sz="1400" b="0" dirty="0">
                          <a:solidFill>
                            <a:schemeClr val="tx1"/>
                          </a:solidFill>
                          <a:latin typeface="Meiryo UI" panose="020B0604030504040204" pitchFamily="50" charset="-128"/>
                          <a:ea typeface="Meiryo UI" panose="020B0604030504040204" pitchFamily="50" charset="-128"/>
                        </a:rPr>
                        <a:t>：</a:t>
                      </a:r>
                      <a:endParaRPr kumimoji="1" lang="en-US" altLang="ja-JP" sz="1400" b="0" dirty="0">
                        <a:solidFill>
                          <a:schemeClr val="tx1"/>
                        </a:solidFill>
                        <a:latin typeface="Meiryo UI" panose="020B0604030504040204" pitchFamily="50" charset="-128"/>
                        <a:ea typeface="Meiryo UI" panose="020B0604030504040204" pitchFamily="50" charset="-128"/>
                      </a:endParaRPr>
                    </a:p>
                    <a:p>
                      <a:r>
                        <a:rPr kumimoji="1" lang="ja-JP" altLang="en-US" sz="1400" b="0" dirty="0">
                          <a:solidFill>
                            <a:schemeClr val="tx1"/>
                          </a:solidFill>
                          <a:latin typeface="Meiryo UI" panose="020B0604030504040204" pitchFamily="50" charset="-128"/>
                          <a:ea typeface="Meiryo UI" panose="020B0604030504040204" pitchFamily="50" charset="-128"/>
                        </a:rPr>
                        <a:t>環境農林水産部副理事</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nSpc>
                          <a:spcPct val="50000"/>
                        </a:lnSpc>
                      </a:pP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第</a:t>
                      </a:r>
                      <a:r>
                        <a:rPr kumimoji="1" lang="en-US" altLang="ja-JP" sz="1400" b="0" dirty="0">
                          <a:solidFill>
                            <a:schemeClr val="tx1"/>
                          </a:solidFill>
                          <a:latin typeface="Meiryo UI" panose="020B0604030504040204" pitchFamily="50" charset="-128"/>
                          <a:ea typeface="Meiryo UI" panose="020B0604030504040204" pitchFamily="50" charset="-128"/>
                        </a:rPr>
                        <a:t>1</a:t>
                      </a:r>
                      <a:r>
                        <a:rPr kumimoji="1" lang="ja-JP" altLang="en-US" sz="1400" b="0" dirty="0">
                          <a:solidFill>
                            <a:schemeClr val="tx1"/>
                          </a:solidFill>
                          <a:latin typeface="Meiryo UI" panose="020B0604030504040204" pitchFamily="50" charset="-128"/>
                          <a:ea typeface="Meiryo UI" panose="020B0604030504040204" pitchFamily="50" charset="-128"/>
                        </a:rPr>
                        <a:t>回：</a:t>
                      </a:r>
                      <a:r>
                        <a:rPr kumimoji="1" lang="en-US" altLang="ja-JP" sz="1400" b="0" dirty="0">
                          <a:solidFill>
                            <a:schemeClr val="tx1"/>
                          </a:solidFill>
                          <a:latin typeface="Meiryo UI" panose="020B0604030504040204" pitchFamily="50" charset="-128"/>
                          <a:ea typeface="Meiryo UI" panose="020B0604030504040204" pitchFamily="50" charset="-128"/>
                        </a:rPr>
                        <a:t>6/5</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第</a:t>
                      </a:r>
                      <a:r>
                        <a:rPr kumimoji="1" lang="en-US" altLang="ja-JP" sz="1400" b="0" dirty="0">
                          <a:solidFill>
                            <a:schemeClr val="tx1"/>
                          </a:solidFill>
                          <a:latin typeface="Meiryo UI" panose="020B0604030504040204" pitchFamily="50" charset="-128"/>
                          <a:ea typeface="Meiryo UI" panose="020B0604030504040204" pitchFamily="50" charset="-128"/>
                        </a:rPr>
                        <a:t>2</a:t>
                      </a:r>
                      <a:r>
                        <a:rPr kumimoji="1" lang="ja-JP" altLang="en-US" sz="1400" b="0" dirty="0">
                          <a:solidFill>
                            <a:schemeClr val="tx1"/>
                          </a:solidFill>
                          <a:latin typeface="Meiryo UI" panose="020B0604030504040204" pitchFamily="50" charset="-128"/>
                          <a:ea typeface="Meiryo UI" panose="020B0604030504040204" pitchFamily="50" charset="-128"/>
                        </a:rPr>
                        <a:t>回：</a:t>
                      </a:r>
                      <a:r>
                        <a:rPr kumimoji="1" lang="en-US" altLang="ja-JP" sz="1400" b="0" dirty="0">
                          <a:solidFill>
                            <a:schemeClr val="tx1"/>
                          </a:solidFill>
                          <a:latin typeface="Meiryo UI" panose="020B0604030504040204" pitchFamily="50" charset="-128"/>
                          <a:ea typeface="Meiryo UI" panose="020B0604030504040204" pitchFamily="50" charset="-128"/>
                        </a:rPr>
                        <a:t>1</a:t>
                      </a:r>
                      <a:r>
                        <a:rPr lang="ja-JP" altLang="en-US" sz="1400" b="0" spc="-20" baseline="0" dirty="0">
                          <a:solidFill>
                            <a:schemeClr val="tx1"/>
                          </a:solidFill>
                          <a:latin typeface="Meiryo UI" panose="020B0604030504040204" pitchFamily="50" charset="-128"/>
                          <a:ea typeface="Meiryo UI" panose="020B0604030504040204" pitchFamily="50" charset="-128"/>
                        </a:rPr>
                        <a:t>月</a:t>
                      </a:r>
                      <a:r>
                        <a:rPr lang="ja-JP" altLang="en-US" sz="1400" b="0" dirty="0">
                          <a:solidFill>
                            <a:schemeClr val="tx1"/>
                          </a:solidFill>
                          <a:latin typeface="Meiryo UI" panose="020B0604030504040204" pitchFamily="50" charset="-128"/>
                          <a:ea typeface="Meiryo UI" panose="020B0604030504040204" pitchFamily="50" charset="-128"/>
                        </a:rPr>
                        <a:t>予定</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tc>
                <a:tc>
                  <a:txBody>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〇乗用車及び貨物車等の電動車導入スケジュール・目標の</a:t>
                      </a:r>
                      <a:r>
                        <a:rPr lang="en-US" altLang="ja-JP" sz="1400" b="0" dirty="0">
                          <a:solidFill>
                            <a:schemeClr val="tx1"/>
                          </a:solidFill>
                          <a:latin typeface="Meiryo UI" panose="020B0604030504040204" pitchFamily="50" charset="-128"/>
                          <a:ea typeface="Meiryo UI" panose="020B0604030504040204" pitchFamily="50" charset="-128"/>
                        </a:rPr>
                        <a:t>WG</a:t>
                      </a:r>
                      <a:r>
                        <a:rPr lang="ja-JP" altLang="en-US" sz="1400" b="0" dirty="0">
                          <a:solidFill>
                            <a:schemeClr val="tx1"/>
                          </a:solidFill>
                          <a:latin typeface="Meiryo UI" panose="020B0604030504040204" pitchFamily="50" charset="-128"/>
                          <a:ea typeface="Meiryo UI" panose="020B0604030504040204" pitchFamily="50" charset="-128"/>
                        </a:rPr>
                        <a:t>案を作成し、</a:t>
                      </a:r>
                      <a:r>
                        <a:rPr lang="en-US" altLang="ja-JP" sz="1400" b="0" dirty="0">
                          <a:solidFill>
                            <a:schemeClr val="tx1"/>
                          </a:solidFill>
                          <a:latin typeface="Meiryo UI" panose="020B0604030504040204" pitchFamily="50" charset="-128"/>
                          <a:ea typeface="Meiryo UI" panose="020B0604030504040204" pitchFamily="50" charset="-128"/>
                        </a:rPr>
                        <a:t>R8</a:t>
                      </a:r>
                      <a:r>
                        <a:rPr lang="ja-JP" altLang="en-US" sz="1400" b="0" dirty="0">
                          <a:solidFill>
                            <a:schemeClr val="tx1"/>
                          </a:solidFill>
                          <a:latin typeface="Meiryo UI" panose="020B0604030504040204" pitchFamily="50" charset="-128"/>
                          <a:ea typeface="Meiryo UI" panose="020B0604030504040204" pitchFamily="50" charset="-128"/>
                        </a:rPr>
                        <a:t>年度以降に必要な予算増額分の措置について財政協議を開始。</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　 財政協議の状況を第１回</a:t>
                      </a:r>
                      <a:r>
                        <a:rPr lang="en-US" altLang="ja-JP" sz="1400" b="0" dirty="0">
                          <a:solidFill>
                            <a:schemeClr val="tx1"/>
                          </a:solidFill>
                          <a:latin typeface="Meiryo UI" panose="020B0604030504040204" pitchFamily="50" charset="-128"/>
                          <a:ea typeface="Meiryo UI" panose="020B0604030504040204" pitchFamily="50" charset="-128"/>
                        </a:rPr>
                        <a:t>WG</a:t>
                      </a:r>
                      <a:r>
                        <a:rPr lang="ja-JP" altLang="en-US" sz="1400" b="0" dirty="0">
                          <a:solidFill>
                            <a:schemeClr val="tx1"/>
                          </a:solidFill>
                          <a:latin typeface="Meiryo UI" panose="020B0604030504040204" pitchFamily="50" charset="-128"/>
                          <a:ea typeface="Meiryo UI" panose="020B0604030504040204" pitchFamily="50" charset="-128"/>
                        </a:rPr>
                        <a:t>で共有するとともに、各部</a:t>
                      </a:r>
                      <a:r>
                        <a:rPr lang="en-US" altLang="ja-JP" sz="1400" b="0" dirty="0">
                          <a:solidFill>
                            <a:schemeClr val="tx1"/>
                          </a:solidFill>
                          <a:latin typeface="Meiryo UI" panose="020B0604030504040204" pitchFamily="50" charset="-128"/>
                          <a:ea typeface="Meiryo UI" panose="020B0604030504040204" pitchFamily="50" charset="-128"/>
                        </a:rPr>
                        <a:t>WG</a:t>
                      </a:r>
                      <a:r>
                        <a:rPr lang="ja-JP" altLang="en-US" sz="1400" b="0" dirty="0">
                          <a:solidFill>
                            <a:schemeClr val="tx1"/>
                          </a:solidFill>
                          <a:latin typeface="Meiryo UI" panose="020B0604030504040204" pitchFamily="50" charset="-128"/>
                          <a:ea typeface="Meiryo UI" panose="020B0604030504040204" pitchFamily="50" charset="-128"/>
                        </a:rPr>
                        <a:t>担当者と予算措置や充電設備設置に関する役割分担について個別調整中。</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ts val="12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〇１月以降に財政協議を再開するとともに、第２回</a:t>
                      </a:r>
                      <a:r>
                        <a:rPr lang="en-US" altLang="ja-JP" sz="1400" b="0" dirty="0">
                          <a:solidFill>
                            <a:schemeClr val="tx1"/>
                          </a:solidFill>
                          <a:latin typeface="Meiryo UI" panose="020B0604030504040204" pitchFamily="50" charset="-128"/>
                          <a:ea typeface="Meiryo UI" panose="020B0604030504040204" pitchFamily="50" charset="-128"/>
                        </a:rPr>
                        <a:t>WG</a:t>
                      </a:r>
                      <a:r>
                        <a:rPr lang="ja-JP" altLang="en-US" sz="1400" b="0" dirty="0">
                          <a:solidFill>
                            <a:schemeClr val="tx1"/>
                          </a:solidFill>
                          <a:latin typeface="Meiryo UI" panose="020B0604030504040204" pitchFamily="50" charset="-128"/>
                          <a:ea typeface="Meiryo UI" panose="020B0604030504040204" pitchFamily="50" charset="-128"/>
                        </a:rPr>
                        <a:t>で役割分担の整理と来年度以降の進め方を検討予定。</a:t>
                      </a:r>
                      <a:endParaRPr lang="en-US" altLang="ja-JP"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乗用車及び貨物車等の</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ZEV</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HV</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導入スケジュールの</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WG</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案をもとに、</a:t>
                      </a:r>
                      <a:r>
                        <a:rPr lang="ja-JP" altLang="en-US" sz="1400" b="0" dirty="0">
                          <a:solidFill>
                            <a:schemeClr val="tx1"/>
                          </a:solidFill>
                          <a:latin typeface="Meiryo UI" panose="020B0604030504040204" pitchFamily="50" charset="-128"/>
                          <a:ea typeface="Meiryo UI" panose="020B0604030504040204" pitchFamily="50" charset="-128"/>
                        </a:rPr>
                        <a:t>財政課と協議。</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ts val="200"/>
                        </a:lnSpc>
                        <a:spcBef>
                          <a:spcPts val="0"/>
                        </a:spcBef>
                        <a:spcAft>
                          <a:spcPts val="0"/>
                        </a:spcAft>
                        <a:buClrTx/>
                        <a:buSzTx/>
                        <a:buFontTx/>
                        <a:buNone/>
                        <a:tabLst/>
                        <a:defRPr/>
                      </a:pP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eiryo UI" panose="020B0604030504040204" pitchFamily="50" charset="-128"/>
                          <a:ea typeface="Meiryo UI" panose="020B0604030504040204" pitchFamily="50" charset="-128"/>
                        </a:rPr>
                        <a:t>▶</a:t>
                      </a:r>
                      <a:r>
                        <a:rPr lang="en-US" altLang="ja-JP" sz="1400" b="0" dirty="0">
                          <a:solidFill>
                            <a:schemeClr val="tx1"/>
                          </a:solidFill>
                          <a:latin typeface="Meiryo UI" panose="020B0604030504040204" pitchFamily="50" charset="-128"/>
                          <a:ea typeface="Meiryo UI" panose="020B0604030504040204" pitchFamily="50" charset="-128"/>
                        </a:rPr>
                        <a:t>R9</a:t>
                      </a:r>
                      <a:r>
                        <a:rPr lang="ja-JP" altLang="en-US" sz="1400" b="0" dirty="0">
                          <a:solidFill>
                            <a:schemeClr val="tx1"/>
                          </a:solidFill>
                          <a:latin typeface="Meiryo UI" panose="020B0604030504040204" pitchFamily="50" charset="-128"/>
                          <a:ea typeface="Meiryo UI" panose="020B0604030504040204" pitchFamily="50" charset="-128"/>
                        </a:rPr>
                        <a:t>年度から導入スケジュール・目標を確定し、導入が進むよう引き続き調整を実施。</a:t>
                      </a:r>
                      <a:endParaRPr lang="en-US" altLang="ja-JP" sz="1400" b="0" dirty="0">
                        <a:solidFill>
                          <a:schemeClr val="tx1"/>
                        </a:solidFill>
                        <a:latin typeface="Meiryo UI" panose="020B0604030504040204" pitchFamily="50" charset="-128"/>
                        <a:ea typeface="Meiryo UI" panose="020B0604030504040204"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EV</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ならではのメリットや航続距離の延長を体感してもらうために職員向けの</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EV</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試乗会を開催するなど、効率的な導入・横断的な課題への対応策を検討し実施。</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tc>
                <a:extLst>
                  <a:ext uri="{0D108BD9-81ED-4DB2-BD59-A6C34878D82A}">
                    <a16:rowId xmlns:a16="http://schemas.microsoft.com/office/drawing/2014/main" val="543370046"/>
                  </a:ext>
                </a:extLst>
              </a:tr>
            </a:tbl>
          </a:graphicData>
        </a:graphic>
      </p:graphicFrame>
      <p:sp>
        <p:nvSpPr>
          <p:cNvPr id="6" name="スライド番号プレースホルダー 1"/>
          <p:cNvSpPr txBox="1">
            <a:spLocks/>
          </p:cNvSpPr>
          <p:nvPr/>
        </p:nvSpPr>
        <p:spPr>
          <a:xfrm>
            <a:off x="8658000" y="6321748"/>
            <a:ext cx="486000" cy="486000"/>
          </a:xfrm>
          <a:prstGeom prst="ellipse">
            <a:avLst/>
          </a:prstGeom>
          <a:solidFill>
            <a:schemeClr val="bg1"/>
          </a:solidFill>
          <a:ln w="19050">
            <a:solidFill>
              <a:srgbClr val="758085">
                <a:lumMod val="50000"/>
              </a:srgbClr>
            </a:solidFill>
          </a:ln>
          <a:effectLst>
            <a:outerShdw blurRad="50800" dist="38100" dir="5400000" algn="t" rotWithShape="0">
              <a:prstClr val="black">
                <a:alpha val="40000"/>
              </a:prstClr>
            </a:outerShdw>
          </a:effectLst>
        </p:spPr>
        <p:txBody>
          <a:bodyPr vert="horz" lIns="0" tIns="0" rIns="0" bIns="0" rtlCol="0" anchor="ctr" anchorCtr="1"/>
          <a:lstStyle>
            <a:defPPr>
              <a:defRPr lang="ja-JP"/>
            </a:defPPr>
            <a:lvl1pPr marL="0" algn="r" defTabSz="914274" rtl="0" eaLnBrk="1" latinLnBrk="0" hangingPunct="1">
              <a:defRPr kumimoji="1" sz="1600" b="1" kern="1200">
                <a:solidFill>
                  <a:schemeClr val="tx1"/>
                </a:solidFill>
                <a:latin typeface="Meiryo UI" panose="020B0604030504040204" pitchFamily="50" charset="-128"/>
                <a:ea typeface="Meiryo UI" panose="020B0604030504040204" pitchFamily="50" charset="-128"/>
                <a:cs typeface="+mn-cs"/>
              </a:defRPr>
            </a:lvl1pPr>
            <a:lvl2pPr marL="457137" algn="l" defTabSz="914274" rtl="0" eaLnBrk="1" latinLnBrk="0" hangingPunct="1">
              <a:defRPr kumimoji="1" sz="1800" kern="1200">
                <a:solidFill>
                  <a:schemeClr val="tx1"/>
                </a:solidFill>
                <a:latin typeface="+mn-lt"/>
                <a:ea typeface="+mn-ea"/>
                <a:cs typeface="+mn-cs"/>
              </a:defRPr>
            </a:lvl2pPr>
            <a:lvl3pPr marL="914274" algn="l" defTabSz="914274" rtl="0" eaLnBrk="1" latinLnBrk="0" hangingPunct="1">
              <a:defRPr kumimoji="1" sz="1800" kern="1200">
                <a:solidFill>
                  <a:schemeClr val="tx1"/>
                </a:solidFill>
                <a:latin typeface="+mn-lt"/>
                <a:ea typeface="+mn-ea"/>
                <a:cs typeface="+mn-cs"/>
              </a:defRPr>
            </a:lvl3pPr>
            <a:lvl4pPr marL="1371410" algn="l" defTabSz="914274" rtl="0" eaLnBrk="1" latinLnBrk="0" hangingPunct="1">
              <a:defRPr kumimoji="1" sz="1800" kern="1200">
                <a:solidFill>
                  <a:schemeClr val="tx1"/>
                </a:solidFill>
                <a:latin typeface="+mn-lt"/>
                <a:ea typeface="+mn-ea"/>
                <a:cs typeface="+mn-cs"/>
              </a:defRPr>
            </a:lvl4pPr>
            <a:lvl5pPr marL="1828547" algn="l" defTabSz="914274" rtl="0" eaLnBrk="1" latinLnBrk="0" hangingPunct="1">
              <a:defRPr kumimoji="1" sz="1800" kern="1200">
                <a:solidFill>
                  <a:schemeClr val="tx1"/>
                </a:solidFill>
                <a:latin typeface="+mn-lt"/>
                <a:ea typeface="+mn-ea"/>
                <a:cs typeface="+mn-cs"/>
              </a:defRPr>
            </a:lvl5pPr>
            <a:lvl6pPr marL="2285684" algn="l" defTabSz="914274" rtl="0" eaLnBrk="1" latinLnBrk="0" hangingPunct="1">
              <a:defRPr kumimoji="1" sz="1800" kern="1200">
                <a:solidFill>
                  <a:schemeClr val="tx1"/>
                </a:solidFill>
                <a:latin typeface="+mn-lt"/>
                <a:ea typeface="+mn-ea"/>
                <a:cs typeface="+mn-cs"/>
              </a:defRPr>
            </a:lvl6pPr>
            <a:lvl7pPr marL="2742821" algn="l" defTabSz="914274" rtl="0" eaLnBrk="1" latinLnBrk="0" hangingPunct="1">
              <a:defRPr kumimoji="1" sz="1800" kern="1200">
                <a:solidFill>
                  <a:schemeClr val="tx1"/>
                </a:solidFill>
                <a:latin typeface="+mn-lt"/>
                <a:ea typeface="+mn-ea"/>
                <a:cs typeface="+mn-cs"/>
              </a:defRPr>
            </a:lvl7pPr>
            <a:lvl8pPr marL="3199957" algn="l" defTabSz="914274" rtl="0" eaLnBrk="1" latinLnBrk="0" hangingPunct="1">
              <a:defRPr kumimoji="1" sz="1800" kern="1200">
                <a:solidFill>
                  <a:schemeClr val="tx1"/>
                </a:solidFill>
                <a:latin typeface="+mn-lt"/>
                <a:ea typeface="+mn-ea"/>
                <a:cs typeface="+mn-cs"/>
              </a:defRPr>
            </a:lvl8pPr>
            <a:lvl9pPr marL="3657093" algn="l" defTabSz="914274" rtl="0" eaLnBrk="1" latinLnBrk="0" hangingPunct="1">
              <a:defRPr kumimoji="1" sz="1800" kern="1200">
                <a:solidFill>
                  <a:schemeClr val="tx1"/>
                </a:solidFill>
                <a:latin typeface="+mn-lt"/>
                <a:ea typeface="+mn-ea"/>
                <a:cs typeface="+mn-cs"/>
              </a:defRPr>
            </a:lvl9pPr>
          </a:lstStyle>
          <a:p>
            <a:fld id="{260D7C64-4B75-47CE-A9E9-B75BE436869C}" type="slidenum">
              <a:rPr lang="ja-JP" altLang="en-US" smtClean="0"/>
              <a:pPr/>
              <a:t>5</a:t>
            </a:fld>
            <a:endParaRPr lang="ja-JP" altLang="en-US"/>
          </a:p>
        </p:txBody>
      </p:sp>
    </p:spTree>
    <p:extLst>
      <p:ext uri="{BB962C8B-B14F-4D97-AF65-F5344CB8AC3E}">
        <p14:creationId xmlns:p14="http://schemas.microsoft.com/office/powerpoint/2010/main" val="297020055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2314</Words>
  <Application>Microsoft Office PowerPoint</Application>
  <PresentationFormat>画面に合わせる (4:3)</PresentationFormat>
  <Paragraphs>289</Paragraphs>
  <Slides>6</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6</vt:i4>
      </vt:variant>
    </vt:vector>
  </HeadingPairs>
  <TitlesOfParts>
    <vt:vector size="15" baseType="lpstr">
      <vt:lpstr>BIZ UDゴシック</vt:lpstr>
      <vt:lpstr>Meiryo UI</vt:lpstr>
      <vt:lpstr>UD デジタル 教科書体 NK-B</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参考資料</dc:title>
  <dc:creator/>
  <cp:lastModifiedBy/>
  <cp:revision>1</cp:revision>
  <dcterms:created xsi:type="dcterms:W3CDTF">2025-12-23T08:43:43Z</dcterms:created>
  <dcterms:modified xsi:type="dcterms:W3CDTF">2025-12-23T08:44:03Z</dcterms:modified>
</cp:coreProperties>
</file>